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y="6858000" cx="9144000"/>
  <p:notesSz cx="6858000" cy="9144000"/>
  <p:embeddedFontLst>
    <p:embeddedFont>
      <p:font typeface="Tahoma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E60774-5933-4963-9E0F-ABA2AB92ECC2}">
  <a:tblStyle styleId="{9CE60774-5933-4963-9E0F-ABA2AB92ECC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font" Target="fonts/Tahoma-bold.fntdata"/><Relationship Id="rId52" Type="http://schemas.openxmlformats.org/officeDocument/2006/relationships/font" Target="fonts/Tahoma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2dd463682c264b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2dd463682c264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2dd463682c264b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e2dd463682c264b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c7b6991b269f40e_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4c7b6991b269f40e_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4c7b6991b269f40e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g4c7b6991b269f40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c7b6991b269f40e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4c7b6991b269f40e_1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c7b6991b269f40e_6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4c7b6991b269f40e_6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4c7b6991b269f40e_6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Google Shape;450;g4c7b6991b269f40e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c7b6991b269f40e_50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4c7b6991b269f40e_50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4c7b6991b269f40e_5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g4c7b6991b269f40e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c7b6991b269f40e_3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4c7b6991b269f40e_3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4c7b6991b269f40e_3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Google Shape;481;g4c7b6991b269f40e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4c7b6991b269f40e_2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4c7b6991b269f40e_2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4c7b6991b269f40e_2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g4c7b6991b269f40e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1066800" y="19812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1066800" y="41148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Over Text" type="twoObjOverTx">
  <p:cSld name="TWO_OBJECTS_OVER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10668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2" type="body"/>
          </p:nvPr>
        </p:nvSpPr>
        <p:spPr>
          <a:xfrm>
            <a:off x="49149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3" type="body"/>
          </p:nvPr>
        </p:nvSpPr>
        <p:spPr>
          <a:xfrm>
            <a:off x="1066800" y="41148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9149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10668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9149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1066800" y="41148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914900" y="41148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2" type="body"/>
          </p:nvPr>
        </p:nvSpPr>
        <p:spPr>
          <a:xfrm>
            <a:off x="49149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 rot="5400000">
            <a:off x="4771950" y="2257350"/>
            <a:ext cx="5791200" cy="18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 rot="5400000">
            <a:off x="923850" y="447600"/>
            <a:ext cx="57912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 rot="5400000">
            <a:off x="2781300" y="266700"/>
            <a:ext cx="41148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ahoma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23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3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indent="-33528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9" name="Google Shape;169;p24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ahoma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0" name="Google Shape;170;p24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4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630238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26"/>
          <p:cNvSpPr txBox="1"/>
          <p:nvPr>
            <p:ph idx="2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3" type="body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26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0" name="Google Shape;190;p27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7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0" y="6350"/>
            <a:ext cx="9140827" cy="6851649"/>
            <a:chOff x="0" y="6350"/>
            <a:chExt cx="9140827" cy="6851649"/>
          </a:xfrm>
        </p:grpSpPr>
        <p:sp>
          <p:nvSpPr>
            <p:cNvPr id="82" name="Google Shape;82;p13"/>
            <p:cNvSpPr/>
            <p:nvPr/>
          </p:nvSpPr>
          <p:spPr>
            <a:xfrm>
              <a:off x="885825" y="1843087"/>
              <a:ext cx="8255002" cy="5014913"/>
            </a:xfrm>
            <a:custGeom>
              <a:rect b="b" l="l" r="r" t="t"/>
              <a:pathLst>
                <a:path extrusionOk="0" h="3159" w="5184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0" y="1843087"/>
              <a:ext cx="885825" cy="5014913"/>
            </a:xfrm>
            <a:custGeom>
              <a:rect b="b" l="l" r="r" t="t"/>
              <a:pathLst>
                <a:path extrusionOk="0" h="3159" w="556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4" name="Google Shape;84;p13"/>
            <p:cNvGrpSpPr/>
            <p:nvPr/>
          </p:nvGrpSpPr>
          <p:grpSpPr>
            <a:xfrm>
              <a:off x="0" y="6350"/>
              <a:ext cx="9140821" cy="6851649"/>
              <a:chOff x="0" y="6350"/>
              <a:chExt cx="9140821" cy="6851649"/>
            </a:xfrm>
          </p:grpSpPr>
          <p:sp>
            <p:nvSpPr>
              <p:cNvPr id="85" name="Google Shape;85;p13"/>
              <p:cNvSpPr/>
              <p:nvPr/>
            </p:nvSpPr>
            <p:spPr>
              <a:xfrm>
                <a:off x="876300" y="6350"/>
                <a:ext cx="19050" cy="1103313"/>
              </a:xfrm>
              <a:custGeom>
                <a:rect b="b" l="l" r="r" t="t"/>
                <a:pathLst>
                  <a:path extrusionOk="0" h="695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876300" y="2576512"/>
                <a:ext cx="19050" cy="4281488"/>
              </a:xfrm>
              <a:custGeom>
                <a:rect b="b" l="l" r="r" t="t"/>
                <a:pathLst>
                  <a:path extrusionOk="0" h="2697" w="12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1617662" y="1833562"/>
                <a:ext cx="7523159" cy="19050"/>
              </a:xfrm>
              <a:custGeom>
                <a:rect b="b" l="l" r="r" t="t"/>
                <a:pathLst>
                  <a:path extrusionOk="0" h="12" w="4724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876300" y="2176462"/>
                <a:ext cx="19050" cy="400050"/>
              </a:xfrm>
              <a:custGeom>
                <a:rect b="b" l="l" r="r" t="t"/>
                <a:pathLst>
                  <a:path extrusionOk="0" h="252" w="1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876300" y="1109662"/>
                <a:ext cx="19050" cy="400050"/>
              </a:xfrm>
              <a:custGeom>
                <a:rect b="b" l="l" r="r" t="t"/>
                <a:pathLst>
                  <a:path extrusionOk="0" h="252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876300" y="1509712"/>
                <a:ext cx="19050" cy="666750"/>
              </a:xfrm>
              <a:custGeom>
                <a:rect b="b" l="l" r="r" t="t"/>
                <a:pathLst>
                  <a:path extrusionOk="0" h="420" w="12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0" y="1833562"/>
                <a:ext cx="557212" cy="19050"/>
              </a:xfrm>
              <a:custGeom>
                <a:rect b="b" l="l" r="r" t="t"/>
                <a:pathLst>
                  <a:path extrusionOk="0" h="12" w="251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1217612" y="1833562"/>
                <a:ext cx="400050" cy="19050"/>
              </a:xfrm>
              <a:custGeom>
                <a:rect b="b" l="l" r="r" t="t"/>
                <a:pathLst>
                  <a:path extrusionOk="0" h="12" w="251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552450" y="1833562"/>
                <a:ext cx="665162" cy="19050"/>
              </a:xfrm>
              <a:custGeom>
                <a:rect b="b" l="l" r="r" t="t"/>
                <a:pathLst>
                  <a:path extrusionOk="0" h="12" w="418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94" name="Google Shape;94;p13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5" Type="http://schemas.openxmlformats.org/officeDocument/2006/relationships/image" Target="../media/image1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Newborn infants</a:t>
            </a:r>
            <a:b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Classification, History, physical examination and common issues  </a:t>
            </a:r>
            <a:endParaRPr/>
          </a:p>
        </p:txBody>
      </p:sp>
      <p:sp>
        <p:nvSpPr>
          <p:cNvPr id="198" name="Google Shape;198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5th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year rotation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Amjad Tarawneh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Pediatrician , Neonatologist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609600" y="83820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Cardiopulmonary stability </a:t>
            </a:r>
            <a:endParaRPr/>
          </a:p>
        </p:txBody>
      </p:sp>
      <p:sp>
        <p:nvSpPr>
          <p:cNvPr id="253" name="Google Shape;253;p37"/>
          <p:cNvSpPr txBox="1"/>
          <p:nvPr>
            <p:ph idx="1" type="body"/>
          </p:nvPr>
        </p:nvSpPr>
        <p:spPr>
          <a:xfrm>
            <a:off x="304800" y="2819400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Apgar score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Heart rate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Respiratory effort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Reflex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Apgar Evaluation of Newborn Infants</a:t>
            </a:r>
            <a:b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graphicFrame>
        <p:nvGraphicFramePr>
          <p:cNvPr id="259" name="Google Shape;259;p38"/>
          <p:cNvGraphicFramePr/>
          <p:nvPr/>
        </p:nvGraphicFramePr>
        <p:xfrm>
          <a:off x="3810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{9CE60774-5933-4963-9E0F-ABA2AB92ECC2}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Respiratory effort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Slow,irregular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Good, cry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100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LIMP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SOME FLEXION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MOTION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COLOR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Blue, PALE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pink, extremities blue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Completely pink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Response to catheter in nostril (tested after oropharynx is clear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RESPONSE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GRIMACE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COUGH OR SNEEZE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8925" y="1600200"/>
            <a:ext cx="34861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9087" y="1600200"/>
            <a:ext cx="3424237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7812" y="1600200"/>
            <a:ext cx="3506787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875" y="1600200"/>
            <a:ext cx="35242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Physical Eamination</a:t>
            </a:r>
            <a:endParaRPr/>
          </a:p>
        </p:txBody>
      </p:sp>
      <p:sp>
        <p:nvSpPr>
          <p:cNvPr id="289" name="Google Shape;289;p43"/>
          <p:cNvSpPr txBox="1"/>
          <p:nvPr>
            <p:ph idx="1" type="body"/>
          </p:nvPr>
        </p:nvSpPr>
        <p:spPr>
          <a:xfrm>
            <a:off x="533400" y="213360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Vital signs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RR 40-60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 120-160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Temperature axilary 35.5-37.5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bundling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Heater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Physical Examination</a:t>
            </a:r>
            <a:endParaRPr/>
          </a:p>
        </p:txBody>
      </p:sp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Pink is normal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–"/>
            </a:pPr>
            <a:r>
              <a:rPr b="0" i="1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Acrocyanosis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normal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Cyanosis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Jaunduce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24 hours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Cephalopedal distribution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Pale and grayish color in anemia and acidosis respectively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skin rash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mongolian spot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Mottling :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general circulatory instability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may be associated with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serious illness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related to a transient fluctuation in skin temperature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harlequin color change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extraordinary division of the body from the forehead to the pubis into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red and pale halves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known as, a transient and harmless condition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Cavernous hemangiomas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deeper, blue masses that if large, may trap platelets and produce disseminated intravascular coagulation or interfere with local organ function  </a:t>
            </a:r>
            <a:endParaRPr/>
          </a:p>
          <a:p>
            <a:pPr indent="-101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skin of premature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infants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thin and tends to be deep red; in extremely premature infants, the skin appears almost gelatinous and bleeds and bruises easily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lanugo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HAIR : </a:t>
            </a: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Fine, soft, immature hair,, frequently covers the scalp and brow and may also cover the face of premature infants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erythema toxicum :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small, white, occasionally vesiculopustular papules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an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erythematous base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develop 1–3 days after birth.This benign rash, persists for as long as 1 wk, contains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eosinophils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and is usually distributed on the face, trunk, and extremities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Pustular melanosis: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benign lesion seen predominantly in black neonates,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contains neutrophils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is </a:t>
            </a:r>
            <a:r>
              <a:rPr b="0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present at birth as a vesiculopustular eruption</a:t>
            </a: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around the chin, neck, back, extremities, and palms or soles; it lasts 2–3 days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Classification of newborn by weight and gestational age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715"/>
              </a:buClr>
              <a:buSzPts val="3200"/>
              <a:buFont typeface="Arial"/>
              <a:buChar char="•"/>
            </a:pPr>
            <a:r>
              <a:rPr b="0" i="1" lang="en-US" sz="3200" u="sng">
                <a:solidFill>
                  <a:srgbClr val="D7D715"/>
                </a:solidFill>
                <a:latin typeface="Arial"/>
                <a:ea typeface="Arial"/>
                <a:cs typeface="Arial"/>
                <a:sym typeface="Arial"/>
              </a:rPr>
              <a:t>Help in predict potential problems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LBW: &lt;=2500gm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VLBW: &lt;1500gm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ELBW: &lt;1000gm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Term :completed 37 weeks gestation till 42 week</a:t>
            </a:r>
            <a:endParaRPr/>
          </a:p>
          <a:p>
            <a:pPr indent="-228600" lvl="4" marL="2057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Liveborn infants delivered before 37 wk from the 1st day of the last menstrual period are termed premature by the World Health Organization. </a:t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Premature; less than 37 weeks gestation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7"/>
          <p:cNvSpPr txBox="1"/>
          <p:nvPr/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EAEAEA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nejmicm020831_f1" id="315" name="Google Shape;31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4133850"/>
            <a:ext cx="7561263" cy="195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p20080101p47-f1" id="316" name="Google Shape;31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1989137"/>
            <a:ext cx="3673475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jmicm020831_f1" id="317" name="Google Shape;31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4133850"/>
            <a:ext cx="7561263" cy="195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golian_spot" id="318" name="Google Shape;31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362" y="1989137"/>
            <a:ext cx="3608387" cy="19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TN3" id="325" name="Google Shape;32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362" y="1916112"/>
            <a:ext cx="3702000" cy="360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_a09fig2" id="326" name="Google Shape;32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0" y="1664499"/>
            <a:ext cx="3744912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General inspection</a:t>
            </a:r>
            <a:endParaRPr/>
          </a:p>
        </p:txBody>
      </p:sp>
      <p:sp>
        <p:nvSpPr>
          <p:cNvPr id="332" name="Google Shape;332;p4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Flexion of upper and lower extremities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Asymetric movement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Brachial plexus and fractured humerous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Ventral, vertical suspension and head control for tone assessment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General inspection</a:t>
            </a:r>
            <a:endParaRPr/>
          </a:p>
        </p:txBody>
      </p:sp>
      <p:sp>
        <p:nvSpPr>
          <p:cNvPr id="338" name="Google Shape;338;p5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Symmetry of the mouth and face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Facial nerve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Vigorous cry is assuring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 cry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sepsis, asphyxia,metabolic, narcotic use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Hoarseness	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Hypocalcemia, airway injury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pitch cry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CNS causes, kernicterus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/>
          <p:nvPr>
            <p:ph type="title"/>
          </p:nvPr>
        </p:nvSpPr>
        <p:spPr>
          <a:xfrm>
            <a:off x="381000" y="533400"/>
            <a:ext cx="548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Congenital anomalies</a:t>
            </a:r>
            <a:endParaRPr/>
          </a:p>
        </p:txBody>
      </p:sp>
      <p:sp>
        <p:nvSpPr>
          <p:cNvPr id="344" name="Google Shape;344;p51"/>
          <p:cNvSpPr txBox="1"/>
          <p:nvPr>
            <p:ph idx="1" type="body"/>
          </p:nvPr>
        </p:nvSpPr>
        <p:spPr>
          <a:xfrm>
            <a:off x="304800" y="21336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Facial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; overall look of facial features that give impression of diagnosis </a:t>
            </a:r>
            <a: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ie: Down syndrome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Minor anomaly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common and no effect on organ function such as simian crease or ear tag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Major anomaly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less common and involve main organ dysfunction like </a:t>
            </a:r>
            <a: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neural tube defect, multicystic dysplastic  kidney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/>
          </a:p>
        </p:txBody>
      </p:sp>
      <p:sp>
        <p:nvSpPr>
          <p:cNvPr id="350" name="Google Shape;350;p5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Forceps and vaccum marks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Caput succedaneum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Boggy edema in presenting part of head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 suture lines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Disapear in few days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Cephalhematoma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Subperiosteal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Weeks to resolve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Dose not cross sutures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/>
          </a:p>
        </p:txBody>
      </p:sp>
      <p:sp>
        <p:nvSpPr>
          <p:cNvPr id="356" name="Google Shape;356;p5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 cicumference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Molding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Brachycephaly: flat occiput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Widening of suture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Fontanelles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 auscultation: bruits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Ears, Nose, Mouth</a:t>
            </a:r>
            <a:endParaRPr/>
          </a:p>
        </p:txBody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 set ears?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Natal teath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Choanal atresia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Epstein pearls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Cleft, submucosal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Neck and clavicle</a:t>
            </a:r>
            <a:endParaRPr/>
          </a:p>
        </p:txBody>
      </p:sp>
      <p:sp>
        <p:nvSpPr>
          <p:cNvPr id="368" name="Google Shape;368;p5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Webbing; turner syndrome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Excess skin at base of neck posterior in Down syndrome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Goiter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Fracture in clavicle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Asymmetric moro reflex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Respiratory</a:t>
            </a:r>
            <a:endParaRPr/>
          </a:p>
        </p:txBody>
      </p:sp>
      <p:sp>
        <p:nvSpPr>
          <p:cNvPr id="374" name="Google Shape;374;p5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Tachypnea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Nasal flaring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Respiratory effort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Mild retraction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Grunting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asymetric chest rise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supra-sternal, intercostal, subcostal retraction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609600" y="685800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Other Classification</a:t>
            </a:r>
            <a:endParaRPr/>
          </a:p>
        </p:txBody>
      </p:sp>
      <p:sp>
        <p:nvSpPr>
          <p:cNvPr id="210" name="Google Shape;210;p30"/>
          <p:cNvSpPr txBox="1"/>
          <p:nvPr>
            <p:ph idx="1" type="body"/>
          </p:nvPr>
        </p:nvSpPr>
        <p:spPr>
          <a:xfrm>
            <a:off x="457200" y="2286000"/>
            <a:ext cx="8153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SGA &lt;10</a:t>
            </a:r>
            <a:r>
              <a:rPr b="0" baseline="3000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centile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LGA&gt;90</a:t>
            </a:r>
            <a:r>
              <a:rPr b="0" baseline="3000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centile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AGA 10-90</a:t>
            </a:r>
            <a:r>
              <a:rPr b="0" baseline="3000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centiles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IUGR; describe less than </a:t>
            </a:r>
            <a:r>
              <a:rPr b="0" i="1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optimal pattern of growth over a period of time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intrauterine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It is possible to be IUGR not SGA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7"/>
          <p:cNvSpPr txBox="1"/>
          <p:nvPr>
            <p:ph type="title"/>
          </p:nvPr>
        </p:nvSpPr>
        <p:spPr>
          <a:xfrm>
            <a:off x="762000" y="381000"/>
            <a:ext cx="441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Respiratory</a:t>
            </a:r>
            <a:endParaRPr/>
          </a:p>
        </p:txBody>
      </p:sp>
      <p:sp>
        <p:nvSpPr>
          <p:cNvPr id="380" name="Google Shape;380;p57"/>
          <p:cNvSpPr txBox="1"/>
          <p:nvPr>
            <p:ph idx="1" type="body"/>
          </p:nvPr>
        </p:nvSpPr>
        <p:spPr>
          <a:xfrm>
            <a:off x="457200" y="2362200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Auscultate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Air entry, symmetry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crepitation sound is transmitted upper sound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Late inspiratory crepitation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Chest, back</a:t>
            </a:r>
            <a:endParaRPr/>
          </a:p>
        </p:txBody>
      </p:sp>
      <p:sp>
        <p:nvSpPr>
          <p:cNvPr id="386" name="Google Shape;386;p5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Pectus excavatum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Pectus carinatum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Supramammary nipple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Breast hypertrophy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Milk production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redness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abnormal curvature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Sinus tract, tuft of hair, MMC…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cardiovascular</a:t>
            </a:r>
            <a:endParaRPr/>
          </a:p>
        </p:txBody>
      </p:sp>
      <p:sp>
        <p:nvSpPr>
          <p:cNvPr id="392" name="Google Shape;392;p5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 100-160 beats/min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Color, perfusion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Central cyanosis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S1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Splited S2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split ;single ventricle, pulmonary hypertension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Abdomen</a:t>
            </a:r>
            <a:endParaRPr/>
          </a:p>
        </p:txBody>
      </p:sp>
      <p:sp>
        <p:nvSpPr>
          <p:cNvPr id="398" name="Google Shape;398;p6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Inspection	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Scaphoid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Distention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Abdominal wall defect (gastroschisis)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Palpation; </a:t>
            </a:r>
            <a:r>
              <a:rPr b="0" i="1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baby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sucking and use warm hands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Kidneys are normaly palpable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Liver 2-3 cm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Spleen palpable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Umblical vessels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artery, one vein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Hernias ; umbilical and inguinal 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Genitalia and anus</a:t>
            </a:r>
            <a:endParaRPr/>
          </a:p>
        </p:txBody>
      </p:sp>
      <p:sp>
        <p:nvSpPr>
          <p:cNvPr id="404" name="Google Shape;404;p6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Penile size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Hypospadias, epispadias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2% crypoorchid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Hydrocele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Prminent clitoris and minora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Vaginal skin tag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Vaginal discharge /blood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Labial fusion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Extremities</a:t>
            </a:r>
            <a:endParaRPr/>
          </a:p>
        </p:txBody>
      </p:sp>
      <p:sp>
        <p:nvSpPr>
          <p:cNvPr id="410" name="Google Shape;410;p6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Erb’s palsy: extended arm and internal rotation  with limited movement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Humerous fracture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abnormality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Syndactaly, polydactaly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palmar crease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Hip dislocation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Female, breach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3"/>
          <p:cNvSpPr txBox="1"/>
          <p:nvPr>
            <p:ph type="title"/>
          </p:nvPr>
        </p:nvSpPr>
        <p:spPr>
          <a:xfrm>
            <a:off x="762000" y="1828800"/>
            <a:ext cx="426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Anus</a:t>
            </a:r>
            <a:endParaRPr/>
          </a:p>
        </p:txBody>
      </p:sp>
      <p:sp>
        <p:nvSpPr>
          <p:cNvPr id="416" name="Google Shape;416;p63"/>
          <p:cNvSpPr txBox="1"/>
          <p:nvPr>
            <p:ph idx="1" type="body"/>
          </p:nvPr>
        </p:nvSpPr>
        <p:spPr>
          <a:xfrm>
            <a:off x="533400" y="40386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Patency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CNS</a:t>
            </a:r>
            <a:endParaRPr/>
          </a:p>
        </p:txBody>
      </p:sp>
      <p:sp>
        <p:nvSpPr>
          <p:cNvPr id="422" name="Google Shape;422;p6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Awakenes and alertness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moving extremities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Flexed body posture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Minimal Head lag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Ventral suspension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Vertical suspension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Moro reflex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Postnatal assessment of gestational age</a:t>
            </a:r>
            <a:endParaRPr/>
          </a:p>
        </p:txBody>
      </p:sp>
      <p:sp>
        <p:nvSpPr>
          <p:cNvPr id="428" name="Google Shape;428;p65"/>
          <p:cNvSpPr txBox="1"/>
          <p:nvPr>
            <p:ph idx="1" type="body"/>
          </p:nvPr>
        </p:nvSpPr>
        <p:spPr>
          <a:xfrm>
            <a:off x="457200" y="243840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Accuracy within 1-2 weeks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Ballard Score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Neurologic characterstic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characterstic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 of general examination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6"/>
          <p:cNvSpPr txBox="1"/>
          <p:nvPr>
            <p:ph idx="4294967295" type="title"/>
          </p:nvPr>
        </p:nvSpPr>
        <p:spPr>
          <a:xfrm>
            <a:off x="900112" y="438150"/>
            <a:ext cx="74310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exam: Image 7</a:t>
            </a:r>
            <a:endParaRPr/>
          </a:p>
        </p:txBody>
      </p:sp>
      <p:sp>
        <p:nvSpPr>
          <p:cNvPr id="436" name="Google Shape;436;p66"/>
          <p:cNvSpPr txBox="1"/>
          <p:nvPr>
            <p:ph idx="4294967295" type="body"/>
          </p:nvPr>
        </p:nvSpPr>
        <p:spPr>
          <a:xfrm>
            <a:off x="1403350" y="1949450"/>
            <a:ext cx="64023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None/>
            </a:pPr>
            <a:r>
              <a:rPr b="1" i="0" lang="en-US" sz="31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Breast nodule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1844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titled-5" id="437" name="Google Shape;437;p6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2636837"/>
            <a:ext cx="2514600" cy="332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5" id="438" name="Google Shape;438;p66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725" y="2636837"/>
            <a:ext cx="2654400" cy="33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6"/>
          <p:cNvSpPr txBox="1"/>
          <p:nvPr/>
        </p:nvSpPr>
        <p:spPr>
          <a:xfrm>
            <a:off x="1547812" y="6092825"/>
            <a:ext cx="640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Preterm</a:t>
            </a: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SGA / IUGR problems 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Stillbirth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RDS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mortality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Hpoglycemia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Hypocalcemia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Polycythemia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Depression needing resuscitation at birth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 Apgar score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ny%20Baby" id="444" name="Google Shape;44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7" y="1989137"/>
            <a:ext cx="4186236" cy="41767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7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exam: Image 6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68"/>
          <p:cNvGrpSpPr/>
          <p:nvPr/>
        </p:nvGrpSpPr>
        <p:grpSpPr>
          <a:xfrm>
            <a:off x="1447800" y="2209800"/>
            <a:ext cx="6934201" cy="4038600"/>
            <a:chOff x="1447800" y="2209800"/>
            <a:chExt cx="6934201" cy="4038600"/>
          </a:xfrm>
        </p:grpSpPr>
        <p:pic>
          <p:nvPicPr>
            <p:cNvPr descr="untitled1" id="453" name="Google Shape;453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7800" y="2209800"/>
              <a:ext cx="6934201" cy="4038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4" name="Google Shape;454;p68"/>
            <p:cNvGrpSpPr/>
            <p:nvPr/>
          </p:nvGrpSpPr>
          <p:grpSpPr>
            <a:xfrm>
              <a:off x="4495800" y="2209800"/>
              <a:ext cx="3886200" cy="4038600"/>
              <a:chOff x="4495800" y="2209800"/>
              <a:chExt cx="3886200" cy="4038600"/>
            </a:xfrm>
          </p:grpSpPr>
          <p:sp>
            <p:nvSpPr>
              <p:cNvPr id="455" name="Google Shape;455;p68"/>
              <p:cNvSpPr txBox="1"/>
              <p:nvPr/>
            </p:nvSpPr>
            <p:spPr>
              <a:xfrm>
                <a:off x="5486400" y="2209800"/>
                <a:ext cx="2895600" cy="403860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6" name="Google Shape;456;p68"/>
              <p:cNvSpPr txBox="1"/>
              <p:nvPr/>
            </p:nvSpPr>
            <p:spPr>
              <a:xfrm>
                <a:off x="4953000" y="4876800"/>
                <a:ext cx="533400" cy="137160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7" name="Google Shape;457;p68"/>
              <p:cNvSpPr txBox="1"/>
              <p:nvPr/>
            </p:nvSpPr>
            <p:spPr>
              <a:xfrm>
                <a:off x="4495800" y="5181600"/>
                <a:ext cx="457200" cy="106680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58" name="Google Shape;458;p68"/>
          <p:cNvSpPr txBox="1"/>
          <p:nvPr/>
        </p:nvSpPr>
        <p:spPr>
          <a:xfrm>
            <a:off x="2057400" y="5702300"/>
            <a:ext cx="1722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0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Preterm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" name="Google Shape;459;p68"/>
          <p:cNvGrpSpPr/>
          <p:nvPr/>
        </p:nvGrpSpPr>
        <p:grpSpPr>
          <a:xfrm>
            <a:off x="4495800" y="2209800"/>
            <a:ext cx="3886201" cy="4038600"/>
            <a:chOff x="4495800" y="2209800"/>
            <a:chExt cx="3886201" cy="4038600"/>
          </a:xfrm>
        </p:grpSpPr>
        <p:pic>
          <p:nvPicPr>
            <p:cNvPr descr="untitled1" id="460" name="Google Shape;460;p68"/>
            <p:cNvPicPr preferRelativeResize="0"/>
            <p:nvPr/>
          </p:nvPicPr>
          <p:blipFill rotWithShape="1">
            <a:blip r:embed="rId3">
              <a:alphaModFix/>
            </a:blip>
            <a:srcRect b="0" l="43955" r="0" t="0"/>
            <a:stretch/>
          </p:blipFill>
          <p:spPr>
            <a:xfrm>
              <a:off x="4495800" y="2209800"/>
              <a:ext cx="3886201" cy="403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68"/>
            <p:cNvSpPr txBox="1"/>
            <p:nvPr/>
          </p:nvSpPr>
          <p:spPr>
            <a:xfrm>
              <a:off x="5867400" y="5638800"/>
              <a:ext cx="1371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ts val="2900"/>
                <a:buFont typeface="Arial"/>
                <a:buNone/>
              </a:pPr>
              <a:r>
                <a:rPr b="1" i="0" lang="en-US" sz="2900" u="none" cap="none" strike="noStrike">
                  <a:solidFill>
                    <a:srgbClr val="990000"/>
                  </a:solidFill>
                  <a:latin typeface="Arial"/>
                  <a:ea typeface="Arial"/>
                  <a:cs typeface="Arial"/>
                  <a:sym typeface="Arial"/>
                </a:rPr>
                <a:t>Term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68"/>
          <p:cNvSpPr txBox="1"/>
          <p:nvPr/>
        </p:nvSpPr>
        <p:spPr>
          <a:xfrm>
            <a:off x="900112" y="438150"/>
            <a:ext cx="74310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exam: Image 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9"/>
          <p:cNvSpPr txBox="1"/>
          <p:nvPr/>
        </p:nvSpPr>
        <p:spPr>
          <a:xfrm>
            <a:off x="971550" y="404812"/>
            <a:ext cx="7391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Google Shape;470;p69"/>
          <p:cNvSpPr txBox="1"/>
          <p:nvPr/>
        </p:nvSpPr>
        <p:spPr>
          <a:xfrm>
            <a:off x="3419475" y="1887537"/>
            <a:ext cx="243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Sole creases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9"/>
          <p:cNvSpPr txBox="1"/>
          <p:nvPr/>
        </p:nvSpPr>
        <p:spPr>
          <a:xfrm>
            <a:off x="1676400" y="1981200"/>
            <a:ext cx="266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_0354" id="472" name="Google Shape;472;p6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375" y="2492375"/>
            <a:ext cx="2514600" cy="259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355" id="473" name="Google Shape;473;p6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2492375"/>
            <a:ext cx="2438400" cy="259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heage.com.au/news/national/florida-girl-worlds-most-premature-baby/2007/02/20/1171733764459.html" id="474" name="Google Shape;47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2492375"/>
            <a:ext cx="2309812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9"/>
          <p:cNvSpPr txBox="1"/>
          <p:nvPr/>
        </p:nvSpPr>
        <p:spPr>
          <a:xfrm>
            <a:off x="1619250" y="5300662"/>
            <a:ext cx="734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Preterm</a:t>
            </a: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9"/>
          <p:cNvSpPr txBox="1"/>
          <p:nvPr/>
        </p:nvSpPr>
        <p:spPr>
          <a:xfrm>
            <a:off x="900112" y="438150"/>
            <a:ext cx="74310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exam: Image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3" id="483" name="Google Shape;483;p7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1844675"/>
            <a:ext cx="2514600" cy="360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3" id="484" name="Google Shape;484;p70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62" y="1844675"/>
            <a:ext cx="2514600" cy="36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0"/>
          <p:cNvSpPr txBox="1"/>
          <p:nvPr/>
        </p:nvSpPr>
        <p:spPr>
          <a:xfrm>
            <a:off x="900112" y="438150"/>
            <a:ext cx="74310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exam: Image 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0"/>
          <p:cNvSpPr txBox="1"/>
          <p:nvPr/>
        </p:nvSpPr>
        <p:spPr>
          <a:xfrm>
            <a:off x="1692275" y="5734050"/>
            <a:ext cx="640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Preterm</a:t>
            </a: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s" id="493" name="Google Shape;493;p71"/>
          <p:cNvPicPr preferRelativeResize="0"/>
          <p:nvPr/>
        </p:nvPicPr>
        <p:blipFill rotWithShape="1">
          <a:blip r:embed="rId3">
            <a:alphaModFix/>
          </a:blip>
          <a:srcRect b="0" l="0" r="49382" t="0"/>
          <a:stretch/>
        </p:blipFill>
        <p:spPr>
          <a:xfrm>
            <a:off x="900112" y="1844675"/>
            <a:ext cx="3498850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1"/>
          <p:cNvSpPr txBox="1"/>
          <p:nvPr/>
        </p:nvSpPr>
        <p:spPr>
          <a:xfrm>
            <a:off x="990600" y="381000"/>
            <a:ext cx="7391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slides" id="495" name="Google Shape;495;p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49382" r="0" t="0"/>
          <a:stretch/>
        </p:blipFill>
        <p:spPr>
          <a:xfrm>
            <a:off x="5508625" y="1844675"/>
            <a:ext cx="3024300" cy="41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1"/>
          <p:cNvSpPr txBox="1"/>
          <p:nvPr>
            <p:ph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exam: Image 8</a:t>
            </a:r>
            <a:endParaRPr/>
          </a:p>
        </p:txBody>
      </p:sp>
      <p:sp>
        <p:nvSpPr>
          <p:cNvPr id="497" name="Google Shape;497;p71"/>
          <p:cNvSpPr txBox="1"/>
          <p:nvPr/>
        </p:nvSpPr>
        <p:spPr>
          <a:xfrm>
            <a:off x="1547812" y="6092825"/>
            <a:ext cx="640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Preterm</a:t>
            </a: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1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LGA</a:t>
            </a:r>
            <a:endParaRPr/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Associated with maternal diabetes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fetal insulin even in absence of maternal diabetes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Morbidity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Birth trauma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Hypoglycemia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Polycythemia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Congenital heart disease TGA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cesarean delivery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Sacral agenisis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Important History points in   caring of newborn</a:t>
            </a:r>
            <a:endParaRPr/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Maternal diabetes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Metabolic and congenital defect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Polyhydramnios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Swallowing defect, GI obstruction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Oligohydramnios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Renal disease , pulmonary hypoplasia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Maternal age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Old age and chromosomal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Breach presentation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IUGR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Consanguinity, family history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Important History points in caring of newborn</a:t>
            </a:r>
            <a:endParaRPr/>
          </a:p>
        </p:txBody>
      </p:sp>
      <p:sp>
        <p:nvSpPr>
          <p:cNvPr id="234" name="Google Shape;234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Rupture of membrane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Delivery type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c/s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TTN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Prenatal care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Maternal blood group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ABO, Rh disease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Infection risk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Maternal Hepatitis carrier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</a:pPr>
            <a:r>
              <a:rPr b="0" i="1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Maternal GBS colonization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4"/>
          <p:cNvSpPr/>
          <p:nvPr/>
        </p:nvSpPr>
        <p:spPr>
          <a:xfrm>
            <a:off x="1981200" y="3124200"/>
            <a:ext cx="976312" cy="257175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Patient Name: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Patient Identification Number: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Admission Date: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Problems on Admission: Current Problems:</a:t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1.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2. </a:t>
            </a:r>
            <a:endParaRPr b="1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Birth Parameters</a:t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Gestational age:                                                 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Weight:____ g (%ile)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Head circumference:____cm (%ile) </a:t>
            </a:r>
            <a:endParaRPr/>
          </a:p>
          <a:p>
            <a:pPr indent="-2540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Maternal History and Delivery: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____________</a:t>
            </a: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was born at Al-Karak Hospital/elsewhere on ______, </a:t>
            </a:r>
            <a:r>
              <a:rPr b="0" i="1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__ weeks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gestational age to </a:t>
            </a:r>
            <a:r>
              <a:rPr b="0" i="1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(parents’ full names)</a:t>
            </a: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1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(Mother’s name) </a:t>
            </a: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a (age) G T P A L woman whose antenatal screens were: rubella (immune/nonimmune), VDRL (reactive/nonreactive), hepatitis B serum antigen (-/+), HIV (-/+ __ GA), GBS (+/- at __ GA) and blood group __. This pregnancy was uneventful/complicated by__________. (Celestone was administered at __ weeks gestation.)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Membranes ruptured __hours prior to delivery. The infant was born vaginally/caesarian section. Apgar scores were __ at one minute and __at five minutes. (</a:t>
            </a:r>
            <a:r>
              <a:rPr b="0" i="1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post-delivery management.) </a:t>
            </a:r>
            <a:r>
              <a:rPr b="0" i="0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He/she was appropriate/small/IUGR for gestational age with dysmorphic/ no dysmorphic features seen. The infant was admitted to the NICU and observed for the following problems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228600" y="762000"/>
            <a:ext cx="472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Examination precaution</a:t>
            </a:r>
            <a:endParaRPr/>
          </a:p>
        </p:txBody>
      </p:sp>
      <p:sp>
        <p:nvSpPr>
          <p:cNvPr id="247" name="Google Shape;247;p36"/>
          <p:cNvSpPr txBox="1"/>
          <p:nvPr>
            <p:ph idx="1" type="body"/>
          </p:nvPr>
        </p:nvSpPr>
        <p:spPr>
          <a:xfrm>
            <a:off x="152400" y="30480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Hand washing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Thermal environment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 and noise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5-10 minutes examination time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