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3"/>
  </p:notesMasterIdLst>
  <p:handoutMasterIdLst>
    <p:handoutMasterId r:id="rId34"/>
  </p:handoutMasterIdLst>
  <p:sldIdLst>
    <p:sldId id="257" r:id="rId5"/>
    <p:sldId id="263" r:id="rId6"/>
    <p:sldId id="313" r:id="rId7"/>
    <p:sldId id="259" r:id="rId8"/>
    <p:sldId id="262" r:id="rId9"/>
    <p:sldId id="314" r:id="rId10"/>
    <p:sldId id="315" r:id="rId11"/>
    <p:sldId id="316" r:id="rId12"/>
    <p:sldId id="317" r:id="rId13"/>
    <p:sldId id="318" r:id="rId14"/>
    <p:sldId id="319" r:id="rId15"/>
    <p:sldId id="298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handoutMaster" Target="handoutMasters/handout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notesMaster" Target="notesMasters/notesMaster1.xml" /><Relationship Id="rId38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ZShuTi" panose="02010601030101010101" charset="-122"/>
                <a:ea typeface="FZShuTi" panose="02010601030101010101" charset="-122"/>
                <a:sym typeface="+mn-ea"/>
              </a:rPr>
              <a:t>presentation file made by  Mohammed hashem salameh</a:t>
            </a:r>
            <a:endParaRPr lang="en-US">
              <a:solidFill>
                <a:schemeClr val="bg1"/>
              </a:solidFill>
              <a:latin typeface="FZShuTi" panose="02010601030101010101" charset="-122"/>
              <a:ea typeface="FZShuTi" panose="02010601030101010101" charset="-122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ZShuTi" panose="02010601030101010101" charset="-122"/>
                <a:ea typeface="FZShuTi" panose="02010601030101010101" charset="-122"/>
                <a:sym typeface="+mn-ea"/>
              </a:rPr>
              <a:t>presentation file made by  Mohammed hashem salameh</a:t>
            </a:r>
            <a:endParaRPr lang="en-US">
              <a:solidFill>
                <a:schemeClr val="bg1"/>
              </a:solidFill>
              <a:latin typeface="FZShuTi" panose="02010601030101010101" charset="-122"/>
              <a:ea typeface="FZShuTi" panose="02010601030101010101" charset="-122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ZShuTi" panose="02010601030101010101" charset="-122"/>
                <a:ea typeface="FZShuTi" panose="02010601030101010101" charset="-122"/>
                <a:sym typeface="+mn-ea"/>
              </a:rPr>
              <a:t>presentation file made by  Mohammed hashem salameh</a:t>
            </a:r>
            <a:endParaRPr lang="en-US">
              <a:solidFill>
                <a:schemeClr val="bg1"/>
              </a:solidFill>
              <a:latin typeface="FZShuTi" panose="02010601030101010101" charset="-122"/>
              <a:ea typeface="FZShuTi" panose="02010601030101010101" charset="-122"/>
            </a:endParaRP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10/19/2020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8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8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8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8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706" y="2320335"/>
            <a:ext cx="11386637" cy="3956178"/>
          </a:xfrm>
        </p:spPr>
        <p:txBody>
          <a:bodyPr>
            <a:normAutofit/>
          </a:bodyPr>
          <a:lstStyle/>
          <a:p>
            <a:r>
              <a:rPr lang="en-US" sz="4800" dirty="0"/>
              <a:t>Created by:</a:t>
            </a:r>
          </a:p>
          <a:p>
            <a:r>
              <a:rPr lang="en-US" sz="4800" dirty="0"/>
              <a:t>Ali Mohammad otoom</a:t>
            </a:r>
          </a:p>
          <a:p>
            <a:r>
              <a:rPr lang="en-US" sz="4800" dirty="0"/>
              <a:t>Fawaz Naser Abu Alghanam</a:t>
            </a:r>
          </a:p>
          <a:p>
            <a:endParaRPr lang="en-US" sz="4800" dirty="0"/>
          </a:p>
          <a:p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901269"/>
          </a:xfrm>
        </p:spPr>
        <p:txBody>
          <a:bodyPr/>
          <a:lstStyle/>
          <a:p>
            <a:pPr algn="ctr"/>
            <a:r>
              <a:rPr lang="en-US" dirty="0"/>
              <a:t>pneumoperitoneum</a:t>
            </a:r>
          </a:p>
        </p:txBody>
      </p:sp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035A03-8AFF-4B99-A24D-9B8133BE3F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9075"/>
            <a:ext cx="11887200" cy="6553199"/>
          </a:xfrm>
        </p:spPr>
        <p:txBody>
          <a:bodyPr>
            <a:normAutofit/>
          </a:bodyPr>
          <a:lstStyle/>
          <a:p>
            <a:r>
              <a:rPr lang="en-US" dirty="0"/>
              <a:t>Radiological signs</a:t>
            </a:r>
          </a:p>
        </p:txBody>
      </p:sp>
    </p:spTree>
    <p:extLst>
      <p:ext uri="{BB962C8B-B14F-4D97-AF65-F5344CB8AC3E}">
        <p14:creationId xmlns:p14="http://schemas.microsoft.com/office/powerpoint/2010/main" val="15591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A890C-856D-4C49-859E-D436F5B25AC1}"/>
              </a:ext>
            </a:extLst>
          </p:cNvPr>
          <p:cNvSpPr txBox="1"/>
          <p:nvPr/>
        </p:nvSpPr>
        <p:spPr>
          <a:xfrm>
            <a:off x="463951" y="616535"/>
            <a:ext cx="55284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Rigler sign (double wall sign):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If there is free intra-abdominal gas adjacent to a gas-filled loop of bowel then both sides of the bowel wall are well-defined. This is known as '</a:t>
            </a:r>
            <a:r>
              <a:rPr lang="en-US" sz="3600" dirty="0" err="1">
                <a:solidFill>
                  <a:schemeClr val="bg1"/>
                </a:solidFill>
              </a:rPr>
              <a:t>Rigler’s</a:t>
            </a:r>
            <a:r>
              <a:rPr lang="en-US" sz="3600" dirty="0">
                <a:solidFill>
                  <a:schemeClr val="bg1"/>
                </a:solidFill>
              </a:rPr>
              <a:t> sign'.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8BBC4-64DE-4663-AEA9-DC09BC7FA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07668" cy="66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7306" y="147955"/>
            <a:ext cx="5612130" cy="6555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Rigler's sign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 The multiple loops of dilated gas-filled bowel indicate small bowel obstruction.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Rigler's sign is visible, and so obstruction has been complicated by perforation.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When gas surrounds multiple loops of bowel there may be formation of sharp points or triangles (arrowheads)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541E-4A31-4347-AE19-5C2033082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32C93-3C2C-4C03-A597-0615225C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846" y="292313"/>
            <a:ext cx="5942964" cy="62669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C8F1A8-F291-4617-9492-6D84AF52D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171" y="1518082"/>
            <a:ext cx="4470554" cy="4520768"/>
          </a:xfrm>
        </p:spPr>
        <p:txBody>
          <a:bodyPr>
            <a:noAutofit/>
          </a:bodyPr>
          <a:lstStyle/>
          <a:p>
            <a:r>
              <a:rPr lang="en-US" sz="3200" b="0" i="0" dirty="0">
                <a:solidFill>
                  <a:schemeClr val="bg1"/>
                </a:solidFill>
                <a:effectLst/>
                <a:latin typeface="Open Sans"/>
              </a:rPr>
              <a:t>It describes the appearance of a radiolucent triangle of gas formed between three loops of bowel or between two loops of bowel and the abdominal wall 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31F9C1-A089-4B6D-80E4-86611DDA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4" y="719091"/>
            <a:ext cx="3409024" cy="50602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Triangle sign</a:t>
            </a:r>
          </a:p>
        </p:txBody>
      </p:sp>
      <p:pic>
        <p:nvPicPr>
          <p:cNvPr id="12" name="Picture 11" descr="A picture containing film&#10;&#10;Description automatically generated">
            <a:extLst>
              <a:ext uri="{FF2B5EF4-FFF2-40B4-BE49-F238E27FC236}">
                <a16:creationId xmlns:a16="http://schemas.microsoft.com/office/drawing/2014/main" id="{AE46F401-1DC1-4AAC-80A9-4B5159F1C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76" y="413449"/>
            <a:ext cx="5242124" cy="57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diographic signs of gastrointestinal perforation in children: A pictorial  review Awolaran OT - Afr J Paediatr Surg">
            <a:extLst>
              <a:ext uri="{FF2B5EF4-FFF2-40B4-BE49-F238E27FC236}">
                <a16:creationId xmlns:a16="http://schemas.microsoft.com/office/drawing/2014/main" id="{3EDE762D-D56F-4810-ADC8-BE14FD7B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719137"/>
            <a:ext cx="41624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EBC9-6AA7-4903-99CC-1DABF836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Peritoneal ligament related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98983-597C-4A9A-BD9B-8E8844D8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Falciform ligament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Inverted V sign</a:t>
            </a:r>
          </a:p>
          <a:p>
            <a:r>
              <a:rPr lang="en-US" sz="3600" dirty="0">
                <a:solidFill>
                  <a:schemeClr val="bg1"/>
                </a:solidFill>
              </a:rPr>
              <a:t>urachus</a:t>
            </a:r>
          </a:p>
        </p:txBody>
      </p:sp>
    </p:spTree>
    <p:extLst>
      <p:ext uri="{BB962C8B-B14F-4D97-AF65-F5344CB8AC3E}">
        <p14:creationId xmlns:p14="http://schemas.microsoft.com/office/powerpoint/2010/main" val="18508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48C45-23A9-4FF6-A849-9BEC2FC98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Linear density of falciform ligament outlined by air in the upper right quadrant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9CDE08-775C-4C08-BFAF-EAE824FE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52424"/>
            <a:ext cx="4011084" cy="9239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Falciform sign</a:t>
            </a:r>
          </a:p>
        </p:txBody>
      </p:sp>
      <p:pic>
        <p:nvPicPr>
          <p:cNvPr id="3074" name="Picture 2" descr="Falciform ligament sign | Radiology Reference Article | Radiopaedia.org">
            <a:extLst>
              <a:ext uri="{FF2B5EF4-FFF2-40B4-BE49-F238E27FC236}">
                <a16:creationId xmlns:a16="http://schemas.microsoft.com/office/drawing/2014/main" id="{017E3385-7856-443F-B608-BB4061C614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81" y="440531"/>
            <a:ext cx="47117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lciform Ligament Sign - An abdominal radiograph that was obtained with the">
            <a:extLst>
              <a:ext uri="{FF2B5EF4-FFF2-40B4-BE49-F238E27FC236}">
                <a16:creationId xmlns:a16="http://schemas.microsoft.com/office/drawing/2014/main" id="{05EBA042-2649-42F7-81D2-1B293022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1365"/>
            <a:ext cx="10920970" cy="54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falciform ligament sign of pneumoperitoneum Hokama A, Nakamura M, Kinjo  F, Fujita J - J Emerg Trauma Shock">
            <a:extLst>
              <a:ext uri="{FF2B5EF4-FFF2-40B4-BE49-F238E27FC236}">
                <a16:creationId xmlns:a16="http://schemas.microsoft.com/office/drawing/2014/main" id="{CDBF8697-3BF5-49BA-B3CD-5E127CED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1" y="204918"/>
            <a:ext cx="6315074" cy="62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953A-1AE6-4D51-B262-A00631DD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Inverted V 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A0312-9A55-487D-A680-052637C3DEC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Two lateral umbilical ligaments in the pelvis by air create an inverted V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Seen as oblique linear opacities extending from the umbilicus to the pelvis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Sometimes you only see one ligament</a:t>
            </a:r>
          </a:p>
        </p:txBody>
      </p:sp>
      <p:pic>
        <p:nvPicPr>
          <p:cNvPr id="6146" name="Picture 2" descr="Radiographic signs of gastrointestinal perforation in children: A pictorial  review Awolaran OT - Afr J Paediatr Surg">
            <a:extLst>
              <a:ext uri="{FF2B5EF4-FFF2-40B4-BE49-F238E27FC236}">
                <a16:creationId xmlns:a16="http://schemas.microsoft.com/office/drawing/2014/main" id="{A52130D5-3C8B-450A-ADF5-E10B6FC283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4" y="829200"/>
            <a:ext cx="4710481" cy="52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72397" y="999332"/>
            <a:ext cx="5077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latin typeface="Colored Crayons" panose="02000500000000000000" pitchFamily="2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content</a:t>
            </a:r>
            <a:endParaRPr lang="zh-CN" altLang="en-US" sz="8800" dirty="0">
              <a:solidFill>
                <a:srgbClr val="FFC000"/>
              </a:solidFill>
              <a:latin typeface="Colored Crayons" panose="02000500000000000000" pitchFamily="2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5446" y="2509708"/>
            <a:ext cx="7633335" cy="2891603"/>
            <a:chOff x="4329492" y="3442160"/>
            <a:chExt cx="5502445" cy="208439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9" t="27420" r="5218" b="16486"/>
            <a:stretch>
              <a:fillRect/>
            </a:stretch>
          </p:blipFill>
          <p:spPr>
            <a:xfrm>
              <a:off x="4329492" y="4544056"/>
              <a:ext cx="441960" cy="46351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9" t="27420" r="5218" b="16486"/>
            <a:stretch>
              <a:fillRect/>
            </a:stretch>
          </p:blipFill>
          <p:spPr>
            <a:xfrm>
              <a:off x="4349392" y="5063036"/>
              <a:ext cx="441960" cy="46351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771665" y="4510974"/>
              <a:ext cx="5060272" cy="42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lored Crayons" panose="02000500000000000000" pitchFamily="2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+mn-ea"/>
                </a:rPr>
                <a:t>Pneumoperitoneum Causes</a:t>
              </a:r>
              <a:endParaRPr lang="en-US" altLang="en-US" sz="3200" b="1" dirty="0">
                <a:solidFill>
                  <a:schemeClr val="bg1"/>
                </a:solidFill>
                <a:latin typeface="Colored Crayons" panose="02000500000000000000" pitchFamily="2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791352" y="5063036"/>
              <a:ext cx="3217901" cy="42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Radiological signs</a:t>
              </a: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9" t="27420" r="5218" b="16486"/>
            <a:stretch>
              <a:fillRect/>
            </a:stretch>
          </p:blipFill>
          <p:spPr>
            <a:xfrm>
              <a:off x="4329492" y="3994035"/>
              <a:ext cx="441960" cy="463519"/>
            </a:xfrm>
            <a:prstGeom prst="rect">
              <a:avLst/>
            </a:prstGeom>
          </p:spPr>
        </p:pic>
        <p:sp>
          <p:nvSpPr>
            <p:cNvPr id="83" name="文本框 82"/>
            <p:cNvSpPr txBox="1"/>
            <p:nvPr/>
          </p:nvSpPr>
          <p:spPr>
            <a:xfrm>
              <a:off x="4771665" y="3994190"/>
              <a:ext cx="5046082" cy="42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lored Crayons" panose="02000500000000000000" pitchFamily="2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+mn-ea"/>
                </a:rPr>
                <a:t>Pneumoperitoneum Definition</a:t>
              </a:r>
              <a:endParaRPr lang="en-US" altLang="en-US" sz="3200" b="1" dirty="0">
                <a:solidFill>
                  <a:schemeClr val="bg1"/>
                </a:solidFill>
                <a:latin typeface="Colored Crayons" panose="02000500000000000000" pitchFamily="2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endParaRPr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9" t="27420" r="5218" b="16486"/>
            <a:stretch>
              <a:fillRect/>
            </a:stretch>
          </p:blipFill>
          <p:spPr>
            <a:xfrm>
              <a:off x="4329492" y="3442160"/>
              <a:ext cx="441960" cy="463519"/>
            </a:xfrm>
            <a:prstGeom prst="rect">
              <a:avLst/>
            </a:prstGeom>
          </p:spPr>
        </p:pic>
        <p:sp>
          <p:nvSpPr>
            <p:cNvPr id="85" name="文本框 84"/>
            <p:cNvSpPr txBox="1"/>
            <p:nvPr/>
          </p:nvSpPr>
          <p:spPr>
            <a:xfrm>
              <a:off x="4771452" y="3442160"/>
              <a:ext cx="3217901" cy="42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Peritoneum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-ray signs of Pneumomediastinum &amp; Pneumoperitoneum – How to Remember:  MD/MS Entrance Preparation">
            <a:extLst>
              <a:ext uri="{FF2B5EF4-FFF2-40B4-BE49-F238E27FC236}">
                <a16:creationId xmlns:a16="http://schemas.microsoft.com/office/drawing/2014/main" id="{CC74193E-DCEF-47C2-B5BC-B31980414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900395"/>
            <a:ext cx="3771900" cy="55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ED46-35EF-4009-BD0E-3E3183DC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urachus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A29964-0E26-468F-B0C7-F7B17C6889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425196"/>
            <a:ext cx="4344140" cy="57976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45FFE-1498-46F7-869A-F88DE2C0B2E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Thin dense linear midline structure that runs from bladder dome to the umbilicus</a:t>
            </a:r>
          </a:p>
        </p:txBody>
      </p:sp>
    </p:spTree>
    <p:extLst>
      <p:ext uri="{BB962C8B-B14F-4D97-AF65-F5344CB8AC3E}">
        <p14:creationId xmlns:p14="http://schemas.microsoft.com/office/powerpoint/2010/main" val="7232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58DCE-0BBE-45DF-BDCC-7AFEBD97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Football sign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Copula sign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Continuous diaphragm sign</a:t>
            </a:r>
          </a:p>
          <a:p>
            <a:r>
              <a:rPr lang="en-US" sz="3600" dirty="0">
                <a:solidFill>
                  <a:schemeClr val="bg1"/>
                </a:solidFill>
              </a:rPr>
              <a:t>Double bubble sign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crescent sign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38C537-8C76-49E4-97B3-538A40DD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Other signs</a:t>
            </a:r>
          </a:p>
        </p:txBody>
      </p:sp>
    </p:spTree>
    <p:extLst>
      <p:ext uri="{BB962C8B-B14F-4D97-AF65-F5344CB8AC3E}">
        <p14:creationId xmlns:p14="http://schemas.microsoft.com/office/powerpoint/2010/main" val="22004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F5CCF6-6E5C-428A-9260-5439D69C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Football sign</a:t>
            </a:r>
          </a:p>
        </p:txBody>
      </p:sp>
      <p:pic>
        <p:nvPicPr>
          <p:cNvPr id="8194" name="Picture 2" descr="Radiographic signs of gastrointestinal perforation in children: A pictorial  review Awolaran OT - Afr J Paediatr Surg">
            <a:extLst>
              <a:ext uri="{FF2B5EF4-FFF2-40B4-BE49-F238E27FC236}">
                <a16:creationId xmlns:a16="http://schemas.microsoft.com/office/drawing/2014/main" id="{EDBFA0B1-EC3D-4D19-8D25-409072F3A5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5" y="2085974"/>
            <a:ext cx="5822662" cy="39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ootball sign (pneumoperitoneum) | Radiology Reference Article |  Radiopaedia.org">
            <a:extLst>
              <a:ext uri="{FF2B5EF4-FFF2-40B4-BE49-F238E27FC236}">
                <a16:creationId xmlns:a16="http://schemas.microsoft.com/office/drawing/2014/main" id="{53E01A8E-F467-4EE7-B085-9B923F50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83" y="1439314"/>
            <a:ext cx="3910012" cy="49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8D2D31-D218-4B31-A50C-7677268B7B8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Arcuate lucency that overlies the lower thoracic spine seen just inferior to the heart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BF471E-8920-4EB4-9AA8-1354935D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Copula sign</a:t>
            </a:r>
          </a:p>
        </p:txBody>
      </p:sp>
      <p:pic>
        <p:nvPicPr>
          <p:cNvPr id="9218" name="Picture 2" descr="The Cupola Sign | Radiology">
            <a:extLst>
              <a:ext uri="{FF2B5EF4-FFF2-40B4-BE49-F238E27FC236}">
                <a16:creationId xmlns:a16="http://schemas.microsoft.com/office/drawing/2014/main" id="{D9FCC77D-A572-49B9-B5EF-A76F2307E4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81" y="638175"/>
            <a:ext cx="4939969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05858-47BF-4078-889F-0209B89BB3C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1524001"/>
            <a:ext cx="4397405" cy="46021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Massive pneumoperitoneum- sufficient air beneath the diaphragm right and left hemidiaphragms contrasted by free gas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0DF54E-FDA0-4350-BB4C-B6180A68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Continuous diaphragm sign</a:t>
            </a:r>
          </a:p>
        </p:txBody>
      </p:sp>
      <p:pic>
        <p:nvPicPr>
          <p:cNvPr id="10242" name="Picture 2" descr="Continuous diaphragm sign of pneumomediastinum and pneumoperitoneum images  - Radiology Imaging">
            <a:extLst>
              <a:ext uri="{FF2B5EF4-FFF2-40B4-BE49-F238E27FC236}">
                <a16:creationId xmlns:a16="http://schemas.microsoft.com/office/drawing/2014/main" id="{344AC5C9-9C27-4C9D-86D4-7E9F486945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2" y="1189831"/>
            <a:ext cx="3455179" cy="36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DF) Continuous Diaphragm Sign">
            <a:extLst>
              <a:ext uri="{FF2B5EF4-FFF2-40B4-BE49-F238E27FC236}">
                <a16:creationId xmlns:a16="http://schemas.microsoft.com/office/drawing/2014/main" id="{DDC7E164-F711-440A-B2CB-9690AB6C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58" y="1189830"/>
            <a:ext cx="3667919" cy="36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0C8BE-108E-4B0F-9B4C-5A00A96F2BC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Subdiaphragmatic gas under the left hemidiaphragm.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Two collections of overlapping gas: 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Subdiaphragmatic free gas and normal gas within the fundus of the stomach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21312C-3E9D-4BED-94A6-2BA48B2B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Double bubble sign</a:t>
            </a:r>
          </a:p>
        </p:txBody>
      </p:sp>
      <p:pic>
        <p:nvPicPr>
          <p:cNvPr id="5" name="Content Placeholder 3" descr="GW436H500">
            <a:extLst>
              <a:ext uri="{FF2B5EF4-FFF2-40B4-BE49-F238E27FC236}">
                <a16:creationId xmlns:a16="http://schemas.microsoft.com/office/drawing/2014/main" id="{EE3F2C4D-0B43-4411-921F-EA9FE6407A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4093" y="943467"/>
            <a:ext cx="4519312" cy="51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4C2CD-EB14-4D29-9018-57E6FBC502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Free air under the diaphragm best demonstrated on the right chest Xray or left lateral decubitus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59BA83-1FDD-46EC-ADEB-540CAE3D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Crescent sign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1E5F7B-D60B-461A-B624-86157182F3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62728" y="502443"/>
            <a:ext cx="5519671" cy="5853113"/>
          </a:xfrm>
        </p:spPr>
      </p:pic>
    </p:spTree>
    <p:extLst>
      <p:ext uri="{BB962C8B-B14F-4D97-AF65-F5344CB8AC3E}">
        <p14:creationId xmlns:p14="http://schemas.microsoft.com/office/powerpoint/2010/main" val="2846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0228F6-9D4F-4154-9398-08CE1103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6269037"/>
          </a:xfrm>
        </p:spPr>
        <p:txBody>
          <a:bodyPr>
            <a:normAutofit/>
          </a:bodyPr>
          <a:lstStyle/>
          <a:p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81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2"/>
          <p:cNvSpPr/>
          <p:nvPr/>
        </p:nvSpPr>
        <p:spPr>
          <a:xfrm>
            <a:off x="132080" y="539750"/>
            <a:ext cx="473392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The peritoneum </a:t>
            </a:r>
            <a:r>
              <a:rPr lang="en-US" sz="2400" dirty="0">
                <a:solidFill>
                  <a:schemeClr val="bg1"/>
                </a:solidFill>
              </a:rPr>
              <a:t>is a thin </a:t>
            </a:r>
            <a:r>
              <a:rPr lang="en-US" sz="2400" b="1" dirty="0">
                <a:solidFill>
                  <a:schemeClr val="bg1"/>
                </a:solidFill>
              </a:rPr>
              <a:t>serous membrane </a:t>
            </a:r>
            <a:r>
              <a:rPr lang="en-US" sz="2400" dirty="0">
                <a:solidFill>
                  <a:schemeClr val="bg1"/>
                </a:solidFill>
              </a:rPr>
              <a:t>that </a:t>
            </a:r>
            <a:r>
              <a:rPr lang="en-US" sz="2400" b="1" dirty="0">
                <a:solidFill>
                  <a:schemeClr val="bg1"/>
                </a:solidFill>
              </a:rPr>
              <a:t>lines the walls </a:t>
            </a:r>
            <a:r>
              <a:rPr lang="en-US" sz="2400" dirty="0">
                <a:solidFill>
                  <a:schemeClr val="bg1"/>
                </a:solidFill>
              </a:rPr>
              <a:t>of the abdominal and pelvic cavities and </a:t>
            </a:r>
            <a:r>
              <a:rPr lang="en-US" sz="2400" b="1" dirty="0">
                <a:solidFill>
                  <a:schemeClr val="bg1"/>
                </a:solidFill>
              </a:rPr>
              <a:t>clothes the viscera 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مستطيل 2"/>
          <p:cNvSpPr/>
          <p:nvPr/>
        </p:nvSpPr>
        <p:spPr>
          <a:xfrm>
            <a:off x="80010" y="2342515"/>
            <a:ext cx="47859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The peritoneum can be regarded </a:t>
            </a:r>
            <a:r>
              <a:rPr lang="en-US" sz="2400" b="1" dirty="0">
                <a:solidFill>
                  <a:schemeClr val="bg1"/>
                </a:solidFill>
              </a:rPr>
              <a:t>as a balloon </a:t>
            </a:r>
            <a:r>
              <a:rPr lang="en-US" sz="2400" dirty="0">
                <a:solidFill>
                  <a:schemeClr val="bg1"/>
                </a:solidFill>
              </a:rPr>
              <a:t>against which organs are pressed from outside  </a:t>
            </a:r>
          </a:p>
        </p:txBody>
      </p:sp>
      <p:sp>
        <p:nvSpPr>
          <p:cNvPr id="9" name="مستطيل 4"/>
          <p:cNvSpPr/>
          <p:nvPr/>
        </p:nvSpPr>
        <p:spPr>
          <a:xfrm>
            <a:off x="253365" y="4003040"/>
            <a:ext cx="461264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chemeClr val="bg1"/>
                </a:solidFill>
              </a:rPr>
              <a:t>The</a:t>
            </a:r>
            <a:r>
              <a:rPr lang="en-US" sz="2400" u="sng" dirty="0">
                <a:solidFill>
                  <a:schemeClr val="bg1"/>
                </a:solidFill>
              </a:rPr>
              <a:t> </a:t>
            </a:r>
            <a:r>
              <a:rPr lang="en-US" sz="2400" b="1" u="sng" dirty="0">
                <a:solidFill>
                  <a:schemeClr val="bg1"/>
                </a:solidFill>
              </a:rPr>
              <a:t>parietal peritoneum </a:t>
            </a:r>
            <a:r>
              <a:rPr lang="en-US" sz="2400" b="1" dirty="0">
                <a:solidFill>
                  <a:schemeClr val="bg1"/>
                </a:solidFill>
              </a:rPr>
              <a:t>lines the walls of the abdominal and pelvic cavities</a:t>
            </a:r>
            <a:endParaRPr lang="en-US" sz="240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chemeClr val="bg1"/>
                </a:solidFill>
              </a:rPr>
              <a:t>The</a:t>
            </a:r>
            <a:r>
              <a:rPr lang="en-US" sz="2400" u="sng" dirty="0">
                <a:solidFill>
                  <a:schemeClr val="bg1"/>
                </a:solidFill>
              </a:rPr>
              <a:t> </a:t>
            </a:r>
            <a:r>
              <a:rPr lang="en-US" sz="2400" b="1" u="sng" dirty="0">
                <a:solidFill>
                  <a:schemeClr val="bg1"/>
                </a:solidFill>
              </a:rPr>
              <a:t>visceral peritoneum</a:t>
            </a:r>
            <a:r>
              <a:rPr lang="en-US" sz="2400" b="1" dirty="0">
                <a:solidFill>
                  <a:schemeClr val="bg1"/>
                </a:solidFill>
              </a:rPr>
              <a:t> covers the organs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055" t="13125" r="22070" b="10000"/>
          <a:stretch>
            <a:fillRect/>
          </a:stretch>
        </p:blipFill>
        <p:spPr bwMode="auto">
          <a:xfrm>
            <a:off x="4963795" y="240665"/>
            <a:ext cx="7146925" cy="637667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Pneumoperitoneum</a:t>
            </a:r>
            <a:r>
              <a:rPr lang="en-US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C2E49-D564-4DD5-84BA-B9009BF0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6252"/>
            <a:ext cx="10972800" cy="2388094"/>
          </a:xfrm>
        </p:spPr>
        <p:txBody>
          <a:bodyPr>
            <a:noAutofit/>
          </a:bodyPr>
          <a:lstStyle/>
          <a:p>
            <a:pPr algn="ctr"/>
            <a:r>
              <a:rPr lang="en-US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pneumatosis (abnormal presence of air or other gas) in the peritoneal cavity, a potential space within the abdominal cavity.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11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9B30C-4F5F-4DCC-9099-294F4B36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Spontaneous pneumoperitoneum</a:t>
            </a:r>
          </a:p>
          <a:p>
            <a:r>
              <a:rPr lang="en-US" sz="4400" dirty="0"/>
              <a:t>Pathological pneumoperitoneum</a:t>
            </a:r>
          </a:p>
          <a:p>
            <a:r>
              <a:rPr lang="en-US" sz="4400" dirty="0"/>
              <a:t>Induced pneumoperitoneum</a:t>
            </a:r>
          </a:p>
          <a:p>
            <a:r>
              <a:rPr lang="en-US" sz="4400" dirty="0"/>
              <a:t>Iatrogenic pneumoperitoneum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CC713-B215-4372-80E8-94D2889D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Pneumoperitoneum types:</a:t>
            </a:r>
          </a:p>
        </p:txBody>
      </p:sp>
    </p:spTree>
    <p:extLst>
      <p:ext uri="{BB962C8B-B14F-4D97-AF65-F5344CB8AC3E}">
        <p14:creationId xmlns:p14="http://schemas.microsoft.com/office/powerpoint/2010/main" val="24646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F67A6-07BC-4C47-8E78-E31A30787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828800"/>
          </a:xfrm>
        </p:spPr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spontaneous pneumoperitoneum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 rare case that is not caused by an abdominal organ rupture. This is also called an idiopathic spontaneous pneumoperitoneum when the cause is not known.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44A0D3-F474-4CA6-91B2-80052D03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 pneumoperitoneum</a:t>
            </a:r>
          </a:p>
        </p:txBody>
      </p:sp>
    </p:spTree>
    <p:extLst>
      <p:ext uri="{BB962C8B-B14F-4D97-AF65-F5344CB8AC3E}">
        <p14:creationId xmlns:p14="http://schemas.microsoft.com/office/powerpoint/2010/main" val="5794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836892-FCD5-4984-AAA1-F120FFBE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billy" pitchFamily="2" charset="-122"/>
              </a:rPr>
              <a:t>after laparoscopy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billy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billy" pitchFamily="2" charset="-122"/>
              </a:rPr>
              <a:t>Breakdown of surgical anastomosis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billy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billy" pitchFamily="2" charset="-122"/>
              </a:rPr>
              <a:t>bowel injury after endoscopy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billy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billy" pitchFamily="2" charset="-122"/>
              </a:rPr>
              <a:t>Peritoneal dialysis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10C62C-B57A-42F8-BFA0-B43CB22B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Iatrogenic pneumoperitoneum</a:t>
            </a:r>
          </a:p>
        </p:txBody>
      </p:sp>
    </p:spTree>
    <p:extLst>
      <p:ext uri="{BB962C8B-B14F-4D97-AF65-F5344CB8AC3E}">
        <p14:creationId xmlns:p14="http://schemas.microsoft.com/office/powerpoint/2010/main" val="3843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09BF3-497E-4BD6-A094-7BF9552F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billy" pitchFamily="2" charset="-122"/>
              </a:rPr>
              <a:t>In the mid-twentieth century, an "artificial" pneumoperitoneum was sometimes intentionally administered as a treatment for a hiatal hernia. This was achieved by insufflating the abdomen with carbon dioxide. The practice is currently used by surgical teams in order to perform laparoscopic surgery.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3A43A6-4F2A-4AFC-943A-01021152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 pneumoperitoneum</a:t>
            </a:r>
          </a:p>
        </p:txBody>
      </p:sp>
    </p:spTree>
    <p:extLst>
      <p:ext uri="{BB962C8B-B14F-4D97-AF65-F5344CB8AC3E}">
        <p14:creationId xmlns:p14="http://schemas.microsoft.com/office/powerpoint/2010/main" val="1501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B21229-9356-4D14-87BB-94999F47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1-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Perforated duodenal ulcer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 The most common cause of rupture in the abdomen. Especially of the anterior aspect of the first part of the duodenum. 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necrotising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enterocolitis is the most common cause in children)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2-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perforated peptic ulcer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3-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bowel obstruction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4-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ruptured diverticulum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5-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penetrating trauma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6-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bowel cancer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7-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Peritoneal dialysis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(PD),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although the prevalence of pneumoperitoneum is estimated to be less than 4% among people with PD in a more recent study in the 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United Kingdom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57376-E4BB-46A6-935D-7CF13927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pathological pneumoperitoneum</a:t>
            </a:r>
          </a:p>
        </p:txBody>
      </p:sp>
    </p:spTree>
    <p:extLst>
      <p:ext uri="{BB962C8B-B14F-4D97-AF65-F5344CB8AC3E}">
        <p14:creationId xmlns:p14="http://schemas.microsoft.com/office/powerpoint/2010/main" val="20060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dical design templat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856783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2012-09-20T10:48:20+00:00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1622871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false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TP103460417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D1C9B0-FE26-433B-8E1A-54CCDFA4EB1D}">
  <ds:schemaRefs>
    <ds:schemaRef ds:uri="http://schemas.microsoft.com/office/2006/metadata/properties"/>
    <ds:schemaRef ds:uri="http://www.w3.org/2000/xmlns/"/>
    <ds:schemaRef ds:uri="4873beb7-5857-4685-be1f-d57550cc96cc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EEAAAD-F811-4325-83A2-D14EDE05FBF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presentation design slides</Template>
  <TotalTime>155</TotalTime>
  <Words>612</Words>
  <Application>Microsoft Office PowerPoint</Application>
  <PresentationFormat>Widescreen</PresentationFormat>
  <Paragraphs>85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Medical design template</vt:lpstr>
      <vt:lpstr>pneumoperitoneum</vt:lpstr>
      <vt:lpstr>PowerPoint Presentation</vt:lpstr>
      <vt:lpstr>PowerPoint Presentation</vt:lpstr>
      <vt:lpstr>Pneumoperitoneum:</vt:lpstr>
      <vt:lpstr>Pneumoperitoneum types:</vt:lpstr>
      <vt:lpstr>Spontaneous pneumoperitoneum</vt:lpstr>
      <vt:lpstr>Iatrogenic pneumoperitoneum</vt:lpstr>
      <vt:lpstr>Induced pneumoperitoneum</vt:lpstr>
      <vt:lpstr>Causes of pathological pneumoperitoneum</vt:lpstr>
      <vt:lpstr>Radiological signs</vt:lpstr>
      <vt:lpstr>PowerPoint Presentation</vt:lpstr>
      <vt:lpstr>PowerPoint Presentation</vt:lpstr>
      <vt:lpstr>Triangle sign</vt:lpstr>
      <vt:lpstr>PowerPoint Presentation</vt:lpstr>
      <vt:lpstr>Peritoneal ligament related signs</vt:lpstr>
      <vt:lpstr>Falciform sign</vt:lpstr>
      <vt:lpstr>PowerPoint Presentation</vt:lpstr>
      <vt:lpstr>PowerPoint Presentation</vt:lpstr>
      <vt:lpstr>Inverted V sign</vt:lpstr>
      <vt:lpstr>PowerPoint Presentation</vt:lpstr>
      <vt:lpstr>urachus</vt:lpstr>
      <vt:lpstr>Other signs</vt:lpstr>
      <vt:lpstr>Football sign</vt:lpstr>
      <vt:lpstr>Copula sign</vt:lpstr>
      <vt:lpstr>Continuous diaphragm sign</vt:lpstr>
      <vt:lpstr>Double bubble sign</vt:lpstr>
      <vt:lpstr>Crescent sign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pneumoperitoneum</dc:title>
  <dc:creator> </dc:creator>
  <cp:lastModifiedBy>fawaz077751@gmail.com</cp:lastModifiedBy>
  <cp:revision>17</cp:revision>
  <dcterms:created xsi:type="dcterms:W3CDTF">2020-10-19T10:42:02Z</dcterms:created>
  <dcterms:modified xsi:type="dcterms:W3CDTF">2020-10-19T13:26:03Z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Order">
    <vt:r8>74064500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