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6A228-861D-448E-91D5-6E67CD2092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327EF1-D9DF-4C26-8825-1BB99BF75C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C71F25-4D35-4AFE-B802-ABC79A548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3E9A-89A5-47CF-BBBA-49635BB66E11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A8E1BF-28FF-4752-9729-9D4B5A5EF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C17EEA-F905-45B7-B05F-752D93CBF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7E6-C0A8-40AE-977E-CCAC665B7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59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DD738-E192-4BBF-8483-B1A07C4C2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0605D9-CA79-4CC8-8272-AE4CEAB99B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0BDEC-ED1C-4285-87ED-D5CC66E08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3E9A-89A5-47CF-BBBA-49635BB66E11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080F96-8942-4EB5-A2BD-A34B5687C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B6453-204F-453D-9847-857F82471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7E6-C0A8-40AE-977E-CCAC665B7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738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2B0698-04A2-44DC-B53F-3C713D78C6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1A58A0-AD93-4551-919D-1B54A01CE2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AD05B7-074F-4427-A158-00ACF1D89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3E9A-89A5-47CF-BBBA-49635BB66E11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9036E6-3472-4E5D-A7EE-FB94FA444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97D086-6DD7-45DD-8605-72A932F25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7E6-C0A8-40AE-977E-CCAC665B7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516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6C89E-6C75-42BE-B8A1-19C0F67C8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60276F-A4DC-449D-9FA6-D04A22EF2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AC6D3D-BBF8-4F55-81E9-8E1BE070F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3E9A-89A5-47CF-BBBA-49635BB66E11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578B0C-D157-4F89-AF15-5959AA5B2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DD2761-4469-4DB7-9630-453F2D77E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7E6-C0A8-40AE-977E-CCAC665B7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865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86308-70FC-40C1-A8CB-EA40A3803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669FB3-3500-4B94-9808-F9BE7BE62C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97FF60-86A5-4953-929F-18D25924A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3E9A-89A5-47CF-BBBA-49635BB66E11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CFB9F3-8002-4361-98DF-22AEAA74D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37B21-D45F-40A7-BE6F-B30C120E8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7E6-C0A8-40AE-977E-CCAC665B7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903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E56F2-03F6-4856-A337-9DAEDFBF5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880A0-1140-4248-B56A-033449215A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FB7403-C80B-4060-A4E6-AF35D8F13F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B20B45-17C1-4EA7-A68A-838776D82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3E9A-89A5-47CF-BBBA-49635BB66E11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60BF0D-C7F2-44E0-A4D2-C15EBFF2B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E8083F-87F4-4857-A4B6-8810B933C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7E6-C0A8-40AE-977E-CCAC665B7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383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7E184-335F-4C35-9CF0-36389CEBD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0C0EDD-255C-4ADD-B1F6-A6E448FF3E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6B87B3-C115-4F53-A7DF-8B44CD035F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E3C104-0682-4D78-AE45-23D4C08D76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3C9CF0-6A58-4F37-8328-2B4303C0C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4DCE05-B2E3-4A67-8517-0AC738142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3E9A-89A5-47CF-BBBA-49635BB66E11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534FC9-ACA8-4543-974C-781991654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A64815-5052-49BB-A50D-C2A1643E1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7E6-C0A8-40AE-977E-CCAC665B7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682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EA4CC-C9BC-47A3-BEC9-8F5A8CF3F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7799B4-0BED-430A-BA7A-AB1FA110B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3E9A-89A5-47CF-BBBA-49635BB66E11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6BD49B-4454-4C4A-9915-394AC7CF2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F6B97B-8358-46AC-A263-7E24D45EA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7E6-C0A8-40AE-977E-CCAC665B7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09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2430A1-D199-4DA5-B91A-5C9921BF1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3E9A-89A5-47CF-BBBA-49635BB66E11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97CF88-499B-49F2-AF2A-375DF9A7E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2AE967-14B2-403D-A29D-951EAED3E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7E6-C0A8-40AE-977E-CCAC665B7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862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9687B-6B86-4462-9149-52D6919AF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0FE95-29A0-4072-ABBF-E7E952704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9C4141-7489-4C00-AA1E-FE6F256907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742DD3-6239-4CC9-91A9-C56C87E9D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3E9A-89A5-47CF-BBBA-49635BB66E11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DEE1DC-6D38-467C-8430-6FE383E97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F61B9A-2460-4ABF-9DCC-1A1B4A68C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7E6-C0A8-40AE-977E-CCAC665B7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314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0CC88-A1E7-4548-B6D3-53BF6CFE0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C989A8-4EB9-4CBD-B537-2ED0B76AB9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9657D7-ECA6-493F-80C7-52A2ED37B9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762CA0-458B-4581-8584-661906286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23E9A-89A5-47CF-BBBA-49635BB66E11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951F74-738E-41E2-83F7-00FC6CA12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9638CE-0EFC-4A54-9DA8-FD876AA3B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7E6-C0A8-40AE-977E-CCAC665B7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497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BCC3C6-B838-486B-BB46-2595F700F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70B74B-2782-46D1-98F7-E416EEF72B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F75D27-E140-4375-A93F-4115CC8553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23E9A-89A5-47CF-BBBA-49635BB66E11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6557F5-62D8-41BC-82E6-98DAC625DB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E99D68-CAA6-4F56-94CF-411CBC8F93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247E6-C0A8-40AE-977E-CCAC665B7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592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DDD86B8-D407-4449-8648-D52F7030FE3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5313" b="2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229724-80D4-4CAA-B4E0-B568FCABA5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4800" dirty="0"/>
              <a:t>Physiology of Cardiac Muscle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743852-F4EB-47E3-82BB-E851DEA9EB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Dr. Arwa </a:t>
            </a:r>
            <a:r>
              <a:rPr lang="en-US" sz="2000" dirty="0" err="1"/>
              <a:t>Rawashdeh</a:t>
            </a:r>
            <a:endParaRPr lang="en-US" sz="20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15790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188D1-6AAB-47F1-BD4B-7C8C9960F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930" y="139148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Depolarization of contractile cells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52AE1-DE87-4675-BC75-0817C26DB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7470" y="1265238"/>
            <a:ext cx="4938920" cy="520810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1. The resting membrane is about -85 to -90mv </a:t>
            </a:r>
          </a:p>
          <a:p>
            <a:pPr marL="0" indent="0">
              <a:buNone/>
            </a:pPr>
            <a:r>
              <a:rPr lang="en-US" dirty="0"/>
              <a:t>2. Positive ions trying to get the resting membrane to threshold which is about -90mv </a:t>
            </a:r>
          </a:p>
          <a:p>
            <a:pPr marL="0" indent="0">
              <a:buNone/>
            </a:pPr>
            <a:r>
              <a:rPr lang="en-US" dirty="0"/>
              <a:t>3. Specialized voltage gated sodium channel blasts open </a:t>
            </a:r>
          </a:p>
          <a:p>
            <a:pPr marL="0" indent="0">
              <a:buNone/>
            </a:pPr>
            <a:r>
              <a:rPr lang="en-US" dirty="0"/>
              <a:t>4. It hits the threshold and gets to about positive 10 mv </a:t>
            </a:r>
          </a:p>
          <a:p>
            <a:pPr marL="0" indent="0">
              <a:buNone/>
            </a:pPr>
            <a:r>
              <a:rPr lang="en-US" dirty="0"/>
              <a:t>5. Inside the cell becomes very </a:t>
            </a:r>
            <a:r>
              <a:rPr lang="en-US" dirty="0" err="1"/>
              <a:t>very</a:t>
            </a:r>
            <a:r>
              <a:rPr lang="en-US" dirty="0"/>
              <a:t> positive and positive ions starts to move like a wave around the actual sarcolemma (the cell membrane of the cardiac muscle )</a:t>
            </a:r>
          </a:p>
          <a:p>
            <a:pPr marL="0" indent="0">
              <a:buNone/>
            </a:pPr>
            <a:r>
              <a:rPr lang="en-US" dirty="0"/>
              <a:t>6. Along this way only  little bit of calcium channels start to open</a:t>
            </a:r>
          </a:p>
          <a:p>
            <a:pPr marL="0" indent="0">
              <a:buNone/>
            </a:pPr>
            <a:r>
              <a:rPr lang="en-US" dirty="0"/>
              <a:t>7. When it gets to 10mv the sodium channel start to inactivate (turn off) but a little calcium channels are open </a:t>
            </a:r>
          </a:p>
          <a:p>
            <a:pPr marL="0" indent="0">
              <a:buNone/>
            </a:pPr>
            <a:r>
              <a:rPr lang="en-US" dirty="0"/>
              <a:t>8. Anther channels that decides to open up at the same time is going to be potassium channels because inside the cell is so depolarized they open to get it down a little bit </a:t>
            </a:r>
          </a:p>
          <a:p>
            <a:pPr marL="0" indent="0">
              <a:buNone/>
            </a:pPr>
            <a:r>
              <a:rPr lang="en-US" dirty="0"/>
              <a:t>9. A lot of potassium is start to come out more than calcium trickling in and what start happening inside the cell become more negative for losing positive charge </a:t>
            </a:r>
          </a:p>
          <a:p>
            <a:pPr marL="0" indent="0">
              <a:buNone/>
            </a:pPr>
            <a:r>
              <a:rPr lang="en-US" dirty="0"/>
              <a:t>10. So the action potential starts to drop down a little bit to 0mv, and when it hits to 0mv the voltage gated calcium channels (L- type) become more active but we have potassium leaving out of the cell at the same time so there is no really change in membrane potential </a:t>
            </a:r>
          </a:p>
          <a:p>
            <a:pPr marL="0" indent="0">
              <a:buNone/>
            </a:pPr>
            <a:r>
              <a:rPr lang="en-US" dirty="0"/>
              <a:t>11. It would be then a kind of plateau for a bout 250ms 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73F01C-7794-463C-B489-18BE344160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6330" y="1510747"/>
            <a:ext cx="4938920" cy="4982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38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FA0BE-61E1-4760-8B4C-6CB4A90E6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77DBF6-80CB-441D-B445-6D2F4A3F7D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Intrinsic cardiac conduction system</a:t>
            </a:r>
          </a:p>
          <a:p>
            <a:r>
              <a:rPr lang="en-US" dirty="0"/>
              <a:t>Types of heart cells</a:t>
            </a:r>
          </a:p>
          <a:p>
            <a:r>
              <a:rPr lang="en-US" dirty="0"/>
              <a:t>Conduction or electrophysiology system </a:t>
            </a:r>
          </a:p>
          <a:p>
            <a:r>
              <a:rPr lang="en-US" dirty="0"/>
              <a:t>Conduction or electrophysiology pathway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Pumping action of the heart</a:t>
            </a:r>
          </a:p>
          <a:p>
            <a:pPr marL="0" indent="0">
              <a:buNone/>
            </a:pPr>
            <a:r>
              <a:rPr lang="en-US" dirty="0"/>
              <a:t>Depolarization of nodal cells</a:t>
            </a:r>
          </a:p>
          <a:p>
            <a:pPr marL="0" indent="0">
              <a:buNone/>
            </a:pPr>
            <a:r>
              <a:rPr lang="en-US" dirty="0"/>
              <a:t>Gap junctions </a:t>
            </a:r>
          </a:p>
          <a:p>
            <a:pPr marL="0" indent="0">
              <a:buNone/>
            </a:pPr>
            <a:r>
              <a:rPr lang="en-US" dirty="0"/>
              <a:t>Depolarization of myocardium or contractile cells  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59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F0B5A-77EE-4468-B723-2CE3DC26A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Intrinsic cardiac conduction system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55CA9A-121E-4E34-8187-953C29D50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en-US" dirty="0"/>
              <a:t>Electrophysiology of the heart is so special it had the ability to intrinsically depolarize itself it doesn’t really depend upon the nervous system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heart exhibits was called automaticity ( the heart has its intrinsic ability on tis own to spontaneously depolarize itself and then trigger action potentials to send it out to all other parts of the heart)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867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F9C82-7786-4C85-8F2E-B7E9765AD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heart cells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2C8CD-D71C-44A8-AF16-C7B1D69C2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Two different types of myocardium ; nodal cells </a:t>
            </a:r>
          </a:p>
          <a:p>
            <a:r>
              <a:rPr lang="en-US" dirty="0"/>
              <a:t>Nodal cells are non contractile cells these are the ones that generates automaticity set a rhythm or the base ( SA, AV, AV Bundle( His), Bundle branches (left and right), Purkinje fibers)</a:t>
            </a:r>
          </a:p>
          <a:p>
            <a:r>
              <a:rPr lang="en-US" dirty="0"/>
              <a:t>Contractile cells( actin and myosin, troponin and tropomyosin, sarcoplasmic reticulum) those ones that force and pushing the blood out of the heart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892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A016B-2BA1-4CCE-8DA2-44ADD63DB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612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Conduction system or Electrophysiology system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BB9536-16FB-45D7-AC4F-ACD8EC87F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5948"/>
            <a:ext cx="5575852" cy="543166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5500" b="1" dirty="0">
                <a:solidFill>
                  <a:srgbClr val="FF0000"/>
                </a:solidFill>
              </a:rPr>
              <a:t>SA node </a:t>
            </a:r>
          </a:p>
          <a:p>
            <a:pPr marL="0" indent="0">
              <a:buNone/>
            </a:pPr>
            <a:r>
              <a:rPr lang="en-US" sz="5500" dirty="0"/>
              <a:t>Crescent shape structure ;Superior component of the right atrium just beneath the large vessel here called superior vena cava; </a:t>
            </a:r>
          </a:p>
          <a:p>
            <a:pPr marL="0" indent="0">
              <a:buNone/>
            </a:pPr>
            <a:r>
              <a:rPr lang="en-US" sz="5500" dirty="0"/>
              <a:t>Sets the pace at around 60 to about 80 beats per minute (normal heart beat) on its own without any extrinsic innervation and this is called sinus rhythm</a:t>
            </a:r>
          </a:p>
          <a:p>
            <a:pPr marL="0" indent="0">
              <a:buNone/>
            </a:pPr>
            <a:endParaRPr lang="en-US" sz="5500" dirty="0"/>
          </a:p>
          <a:p>
            <a:pPr marL="0" indent="0">
              <a:buNone/>
            </a:pPr>
            <a:r>
              <a:rPr lang="en-US" sz="5500" b="1" dirty="0">
                <a:solidFill>
                  <a:srgbClr val="FF0000"/>
                </a:solidFill>
              </a:rPr>
              <a:t>Bachman's bundle </a:t>
            </a:r>
          </a:p>
          <a:p>
            <a:pPr marL="0" indent="0">
              <a:buNone/>
            </a:pPr>
            <a:r>
              <a:rPr lang="en-US" sz="5500" dirty="0"/>
              <a:t>The electrical potential conducted from the right atrium by SA node to the left atrium through Bachman's bundle </a:t>
            </a:r>
          </a:p>
          <a:p>
            <a:pPr marL="0" indent="0">
              <a:buNone/>
            </a:pPr>
            <a:endParaRPr lang="en-US" sz="5500" dirty="0"/>
          </a:p>
          <a:p>
            <a:pPr marL="0" indent="0">
              <a:buNone/>
            </a:pPr>
            <a:r>
              <a:rPr lang="en-US" sz="5500" b="1" dirty="0">
                <a:solidFill>
                  <a:srgbClr val="FF0000"/>
                </a:solidFill>
              </a:rPr>
              <a:t>Internodal pathway </a:t>
            </a:r>
          </a:p>
          <a:p>
            <a:pPr marL="0" indent="0">
              <a:buNone/>
            </a:pPr>
            <a:r>
              <a:rPr lang="en-US" sz="5500" dirty="0"/>
              <a:t>This will supply all the other parts of the right atrium but eventually all this internodal pathways converge on this second important structure to the AV node </a:t>
            </a:r>
          </a:p>
          <a:p>
            <a:pPr marL="0" indent="0">
              <a:buNone/>
            </a:pPr>
            <a:endParaRPr lang="en-US" sz="5500" dirty="0"/>
          </a:p>
          <a:p>
            <a:pPr marL="0" indent="0">
              <a:buNone/>
            </a:pPr>
            <a:r>
              <a:rPr lang="en-US" sz="5500" b="1" dirty="0">
                <a:solidFill>
                  <a:srgbClr val="FF0000"/>
                </a:solidFill>
              </a:rPr>
              <a:t>AV node </a:t>
            </a:r>
          </a:p>
          <a:p>
            <a:pPr marL="0" indent="0">
              <a:buNone/>
            </a:pPr>
            <a:r>
              <a:rPr lang="en-US" sz="5500" dirty="0"/>
              <a:t>Runs from the actual right atrium to the interventricular septum so it is acting  as a connection, the gateway between the atria and the ventricles because what happened is some potentials of Bachman's bundle can make their way over here to the AV node also</a:t>
            </a:r>
          </a:p>
          <a:p>
            <a:pPr marL="0" indent="0">
              <a:buNone/>
            </a:pPr>
            <a:r>
              <a:rPr lang="en-US" sz="5500" dirty="0"/>
              <a:t>So all the action potentials that are coming from the SA node that are being spread out to the internodal pathway or the Bachman's bundle are converging to the AV node</a:t>
            </a:r>
          </a:p>
          <a:p>
            <a:pPr marL="0" indent="0">
              <a:buNone/>
            </a:pPr>
            <a:r>
              <a:rPr lang="en-US" sz="5500" dirty="0"/>
              <a:t>  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F6B2AEF-7E37-4DC9-8A4B-FEB58BC04B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4808" y="1400175"/>
            <a:ext cx="4757531" cy="4377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15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BFE78-21A0-4D5D-B197-A3DC1AA03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661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Conduction pathway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6B5364-BF4F-4009-8FB0-B14C00FB0F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661" y="1414807"/>
            <a:ext cx="4701209" cy="5078067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Once the AV node receives the signals it is going to take a bit of time about 0.1 second which is a little bit longer than how much it takes for them to move all the way from SA node to AV node</a:t>
            </a:r>
          </a:p>
          <a:p>
            <a:r>
              <a:rPr lang="en-US" dirty="0"/>
              <a:t>The significant of this that is want to give a time for the atrium to contract before the ventricles contract so they have enough time to push the blood into ventricles</a:t>
            </a:r>
          </a:p>
          <a:p>
            <a:pPr marL="0" indent="0">
              <a:buNone/>
            </a:pPr>
            <a:r>
              <a:rPr lang="en-US" dirty="0"/>
              <a:t>But why it takes 0.1 seconds ? Two microscopic reasons for this: </a:t>
            </a:r>
          </a:p>
          <a:p>
            <a:pPr marL="514350" indent="-514350">
              <a:buAutoNum type="arabicPeriod"/>
            </a:pPr>
            <a:r>
              <a:rPr lang="en-US" dirty="0"/>
              <a:t>These nodes are riddled with a ton of gap junctions  which are just basically channels that allow for ions to pass from cell to cell however the AV node which consists of a bundle of those nodal cells it has lot fewer gap junction than these other nodal cells so a lot less gap junction </a:t>
            </a:r>
          </a:p>
          <a:p>
            <a:pPr marL="514350" indent="-514350">
              <a:buAutoNum type="arabicPeriod"/>
            </a:pPr>
            <a:r>
              <a:rPr lang="en-US" dirty="0"/>
              <a:t>Smaller diameter so the actual fibers are actually a lot smaller in diameter ; the larger the diameter of the structure the faster the velocity of the conduction is going to move  </a:t>
            </a:r>
          </a:p>
          <a:p>
            <a:r>
              <a:rPr lang="en-US" dirty="0"/>
              <a:t>From AV node it is going to move to bundle of his </a:t>
            </a:r>
          </a:p>
          <a:p>
            <a:r>
              <a:rPr lang="en-US" dirty="0"/>
              <a:t>Bundle of his to two bundle of branches( right bundle branch and left bundle branch)</a:t>
            </a:r>
          </a:p>
          <a:p>
            <a:r>
              <a:rPr lang="en-US" dirty="0"/>
              <a:t>From there to </a:t>
            </a:r>
            <a:r>
              <a:rPr lang="en-US" dirty="0" err="1"/>
              <a:t>purkinje</a:t>
            </a:r>
            <a:r>
              <a:rPr lang="en-US" dirty="0"/>
              <a:t> fibers 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0491FA5-04C9-491D-9E5D-7F11FD632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7830" y="1194212"/>
            <a:ext cx="3313044" cy="264035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4A6F8B0-92CC-4B35-BF4E-9E3B3F03F3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5139" y="3953840"/>
            <a:ext cx="3657600" cy="27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863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F265F-8CBC-4FE2-BF65-C80113591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627" y="113335"/>
            <a:ext cx="10515600" cy="376996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Depolarization of nodal cells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D9B6F-4BA9-4815-9C59-563CD696E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096" y="961475"/>
            <a:ext cx="5512904" cy="5305769"/>
          </a:xfrm>
        </p:spPr>
        <p:txBody>
          <a:bodyPr>
            <a:noAutofit/>
          </a:bodyPr>
          <a:lstStyle/>
          <a:p>
            <a:r>
              <a:rPr lang="en-US" sz="1400" dirty="0"/>
              <a:t>We are going to take one cell of SA node and expand this and a piece out of myocardium and expand one at one cell and see how these two different cells are communicating </a:t>
            </a:r>
          </a:p>
          <a:p>
            <a:r>
              <a:rPr lang="en-US" sz="1400" dirty="0"/>
              <a:t> the nodal cells are consisting of funny sodium channels , these are very leaky and allow for a little bit of sodium to leak into the cell very slowly into the nodal cells and generally nodal cells don’t have stable resting membrane the resting membrane is fluctuating </a:t>
            </a:r>
          </a:p>
          <a:p>
            <a:pPr marL="0" indent="0">
              <a:buNone/>
            </a:pPr>
            <a:r>
              <a:rPr lang="en-US" sz="1400" dirty="0"/>
              <a:t>1. But generally before funny sodium channels open they would have a membrane potential of- 60 mV when they open they become around -55mV and stimulate anther channel to open called t type of calcium channels and starting the flow of calcium channels </a:t>
            </a:r>
          </a:p>
          <a:p>
            <a:pPr marL="0" indent="0">
              <a:buNone/>
            </a:pPr>
            <a:r>
              <a:rPr lang="en-US" sz="1400" dirty="0"/>
              <a:t>2. The sodium would start accumulating with calcium, and the membrane potential reach the threshold potential which is around negative 40mv</a:t>
            </a:r>
          </a:p>
          <a:p>
            <a:pPr marL="0" indent="0">
              <a:buNone/>
            </a:pPr>
            <a:r>
              <a:rPr lang="en-US" sz="1400" dirty="0"/>
              <a:t>3. Once it hits to negative 40mv anther type of channel open up and  blasts  a lot of calcium and the action potential rises very quickly   </a:t>
            </a:r>
          </a:p>
          <a:p>
            <a:pPr marL="0" indent="0">
              <a:buNone/>
            </a:pPr>
            <a:r>
              <a:rPr lang="en-US" sz="1400" dirty="0"/>
              <a:t>4. Once it hits the threshold L-type calcium channels open, the calcium starts to flowing very aggressively so inside the cell becomes very </a:t>
            </a:r>
            <a:r>
              <a:rPr lang="en-US" sz="1400" dirty="0" err="1"/>
              <a:t>very</a:t>
            </a:r>
            <a:r>
              <a:rPr lang="en-US" sz="1400" dirty="0"/>
              <a:t> positive and it approximately goes to +40mv</a:t>
            </a:r>
          </a:p>
          <a:p>
            <a:r>
              <a:rPr lang="en-US" sz="1400" dirty="0"/>
              <a:t>The over all results inside the cell is depolarized with extremely positive charge  with out  nervous system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5369AEA-A121-4CE1-9CCE-3136DEF48D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6574" y="647251"/>
            <a:ext cx="4362451" cy="259639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B0DCB7C-C73A-4B0A-A22C-CE12B9681E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8452" y="3293166"/>
            <a:ext cx="2864748" cy="317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613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F3200-5002-493A-BC3D-55E584D7E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330" y="139838"/>
            <a:ext cx="7871792" cy="901423"/>
          </a:xfrm>
        </p:spPr>
        <p:txBody>
          <a:bodyPr>
            <a:noAutofit/>
          </a:bodyPr>
          <a:lstStyle/>
          <a:p>
            <a:r>
              <a:rPr lang="en-US" sz="3200" dirty="0"/>
              <a:t>Continued SA  depolarization and Microscopic structure of gap junctions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91A978-939C-4BB2-971F-588F09D1B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592" y="1338470"/>
            <a:ext cx="6450495" cy="510112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5. When accumulating a lot and a lot of cells inside the nodal cells , the cations that are being loaded inside the cell is going to move to contractile cells through the gap junction that connects nodal cell with contractile one</a:t>
            </a:r>
          </a:p>
          <a:p>
            <a:pPr marL="0" indent="0">
              <a:buNone/>
            </a:pPr>
            <a:r>
              <a:rPr lang="en-US" dirty="0"/>
              <a:t>Then from to cell to cell to cell ……………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gap junction is made from specific protein called </a:t>
            </a:r>
            <a:r>
              <a:rPr lang="en-US" b="1" dirty="0">
                <a:solidFill>
                  <a:srgbClr val="FF0000"/>
                </a:solidFill>
              </a:rPr>
              <a:t>connexons </a:t>
            </a: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To  keep the cells tight together when the cells contracting and preventing  stretching of the gap junction , we have a special structure called </a:t>
            </a:r>
            <a:r>
              <a:rPr lang="en-US" b="1" dirty="0">
                <a:solidFill>
                  <a:srgbClr val="FF0000"/>
                </a:solidFill>
              </a:rPr>
              <a:t>desmosomes </a:t>
            </a: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Desmosomes gets up a bunch of different protein; </a:t>
            </a:r>
          </a:p>
          <a:p>
            <a:r>
              <a:rPr lang="en-US" dirty="0"/>
              <a:t>protein connects cell to cell for the cell to cell communication called </a:t>
            </a:r>
            <a:r>
              <a:rPr lang="en-US" b="1" dirty="0">
                <a:solidFill>
                  <a:srgbClr val="FF0000"/>
                </a:solidFill>
              </a:rPr>
              <a:t>cadherins</a:t>
            </a:r>
            <a:r>
              <a:rPr lang="en-US" dirty="0"/>
              <a:t> </a:t>
            </a:r>
          </a:p>
          <a:p>
            <a:r>
              <a:rPr lang="en-US" dirty="0"/>
              <a:t>and anther protein made up of different bunch of protein called </a:t>
            </a:r>
            <a:r>
              <a:rPr lang="en-US" b="1" dirty="0" err="1">
                <a:solidFill>
                  <a:srgbClr val="FF0000"/>
                </a:solidFill>
              </a:rPr>
              <a:t>desmoplakin</a:t>
            </a:r>
            <a:r>
              <a:rPr lang="en-US" dirty="0"/>
              <a:t> </a:t>
            </a:r>
          </a:p>
          <a:p>
            <a:r>
              <a:rPr lang="en-US" dirty="0"/>
              <a:t>and anther chemical protein, </a:t>
            </a:r>
          </a:p>
          <a:p>
            <a:r>
              <a:rPr lang="en-US" dirty="0"/>
              <a:t>anther protein consisting of protein filaments </a:t>
            </a:r>
            <a:r>
              <a:rPr lang="en-US" b="1" dirty="0">
                <a:solidFill>
                  <a:srgbClr val="FF0000"/>
                </a:solidFill>
              </a:rPr>
              <a:t>keratin  </a:t>
            </a:r>
            <a:r>
              <a:rPr lang="en-US" dirty="0"/>
              <a:t> 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3782D84-FED5-4AF6-9D0E-3926535772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2922" y="1137581"/>
            <a:ext cx="4362451" cy="259639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3EE2588-5392-436E-91AA-6E81951144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1008" y="4611756"/>
            <a:ext cx="5105400" cy="1827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379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987AF-E0C2-4D13-AD25-FBAFA7E16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652" y="191812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Intercalated disks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8659B-7761-4830-9190-16A970BE2C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652" y="1605585"/>
            <a:ext cx="5907157" cy="435133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Desmosomes is basically acting like adhesion molecules from cell to cell and keeping the cells very tightly connecting and that’s really </a:t>
            </a:r>
            <a:r>
              <a:rPr lang="en-US" dirty="0" err="1"/>
              <a:t>really</a:t>
            </a:r>
            <a:r>
              <a:rPr lang="en-US" dirty="0"/>
              <a:t> important  </a:t>
            </a:r>
          </a:p>
          <a:p>
            <a:endParaRPr lang="en-US" dirty="0"/>
          </a:p>
          <a:p>
            <a:r>
              <a:rPr lang="en-US" dirty="0"/>
              <a:t>This lead us to concept whenever we have two cells communicating to each other and I have a combination of desmosomes and gap junctions they called together </a:t>
            </a:r>
            <a:r>
              <a:rPr lang="en-US" b="1" dirty="0">
                <a:solidFill>
                  <a:srgbClr val="FF0000"/>
                </a:solidFill>
              </a:rPr>
              <a:t>intercalated disks </a:t>
            </a:r>
          </a:p>
          <a:p>
            <a:endParaRPr lang="en-US" dirty="0"/>
          </a:p>
          <a:p>
            <a:r>
              <a:rPr lang="en-US" b="1" dirty="0">
                <a:solidFill>
                  <a:srgbClr val="FF0000"/>
                </a:solidFill>
              </a:rPr>
              <a:t>Intercalated disks are basically  a bunch of gap junctions and desmosomes connecting the actual cardiac cells together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CB79C3E-FC2A-4C65-9AF9-E61564767C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3652" y="1547020"/>
            <a:ext cx="4621695" cy="3793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568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17FDE7D708FE845A62A02956B3FD4F6" ma:contentTypeVersion="2" ma:contentTypeDescription="Create a new document." ma:contentTypeScope="" ma:versionID="699de09a4b84e051d229801daa2a9fcb">
  <xsd:schema xmlns:xsd="http://www.w3.org/2001/XMLSchema" xmlns:xs="http://www.w3.org/2001/XMLSchema" xmlns:p="http://schemas.microsoft.com/office/2006/metadata/properties" xmlns:ns2="95982555-10ae-48fc-bacb-d01f372ff3df" targetNamespace="http://schemas.microsoft.com/office/2006/metadata/properties" ma:root="true" ma:fieldsID="74f9352eb11accf93f06fb32ed5b0a7c" ns2:_="">
    <xsd:import namespace="95982555-10ae-48fc-bacb-d01f372ff3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982555-10ae-48fc-bacb-d01f372ff3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841C858-8A17-4492-BF31-2F1C3794D33B}"/>
</file>

<file path=customXml/itemProps2.xml><?xml version="1.0" encoding="utf-8"?>
<ds:datastoreItem xmlns:ds="http://schemas.openxmlformats.org/officeDocument/2006/customXml" ds:itemID="{D2B64BAD-D50C-4950-871C-8005BF476D6C}"/>
</file>

<file path=customXml/itemProps3.xml><?xml version="1.0" encoding="utf-8"?>
<ds:datastoreItem xmlns:ds="http://schemas.openxmlformats.org/officeDocument/2006/customXml" ds:itemID="{9DA18BDA-9F6C-4D2C-84C4-83A2B0F0F97B}"/>
</file>

<file path=docProps/app.xml><?xml version="1.0" encoding="utf-8"?>
<Properties xmlns="http://schemas.openxmlformats.org/officeDocument/2006/extended-properties" xmlns:vt="http://schemas.openxmlformats.org/officeDocument/2006/docPropsVTypes">
  <TotalTime>823</TotalTime>
  <Words>1287</Words>
  <Application>Microsoft Office PowerPoint</Application>
  <PresentationFormat>Widescreen</PresentationFormat>
  <Paragraphs>94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Physiology of Cardiac Muscle </vt:lpstr>
      <vt:lpstr>objectives</vt:lpstr>
      <vt:lpstr>Intrinsic cardiac conduction system </vt:lpstr>
      <vt:lpstr>Types of heart cells </vt:lpstr>
      <vt:lpstr>Conduction system or Electrophysiology system </vt:lpstr>
      <vt:lpstr>Conduction pathway</vt:lpstr>
      <vt:lpstr>Depolarization of nodal cells </vt:lpstr>
      <vt:lpstr>Continued SA  depolarization and Microscopic structure of gap junctions </vt:lpstr>
      <vt:lpstr>Intercalated disks </vt:lpstr>
      <vt:lpstr>Depolarization of contractile cells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rawashdeha@yahoo.com</dc:creator>
  <cp:lastModifiedBy>rawashdeha@yahoo.com</cp:lastModifiedBy>
  <cp:revision>172</cp:revision>
  <dcterms:created xsi:type="dcterms:W3CDTF">2020-11-01T10:01:45Z</dcterms:created>
  <dcterms:modified xsi:type="dcterms:W3CDTF">2020-11-04T19:53:38Z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0x010100D17FDE7D708FE845A62A02956B3FD4F6</vt:lpwstr>
  </property>
</Properties>
</file>