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4" r:id="rId2"/>
    <p:sldMasterId id="2147483694" r:id="rId3"/>
    <p:sldMasterId id="2147483713" r:id="rId4"/>
    <p:sldMasterId id="2147483732" r:id="rId5"/>
  </p:sldMasterIdLst>
  <p:notesMasterIdLst>
    <p:notesMasterId r:id="rId73"/>
  </p:notesMasterIdLst>
  <p:handoutMasterIdLst>
    <p:handoutMasterId r:id="rId74"/>
  </p:handoutMasterIdLst>
  <p:sldIdLst>
    <p:sldId id="257" r:id="rId6"/>
    <p:sldId id="258" r:id="rId7"/>
    <p:sldId id="259" r:id="rId8"/>
    <p:sldId id="260" r:id="rId9"/>
    <p:sldId id="262" r:id="rId10"/>
    <p:sldId id="263" r:id="rId11"/>
    <p:sldId id="264" r:id="rId12"/>
    <p:sldId id="283" r:id="rId13"/>
    <p:sldId id="266" r:id="rId14"/>
    <p:sldId id="284" r:id="rId15"/>
    <p:sldId id="268" r:id="rId16"/>
    <p:sldId id="286" r:id="rId17"/>
    <p:sldId id="285" r:id="rId18"/>
    <p:sldId id="269" r:id="rId19"/>
    <p:sldId id="271" r:id="rId20"/>
    <p:sldId id="289" r:id="rId21"/>
    <p:sldId id="290" r:id="rId22"/>
    <p:sldId id="272" r:id="rId23"/>
    <p:sldId id="275" r:id="rId24"/>
    <p:sldId id="288" r:id="rId25"/>
    <p:sldId id="278" r:id="rId26"/>
    <p:sldId id="279" r:id="rId27"/>
    <p:sldId id="280" r:id="rId28"/>
    <p:sldId id="281" r:id="rId29"/>
    <p:sldId id="282" r:id="rId30"/>
    <p:sldId id="256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07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291" r:id="rId59"/>
    <p:sldId id="293" r:id="rId60"/>
    <p:sldId id="334" r:id="rId61"/>
    <p:sldId id="297" r:id="rId62"/>
    <p:sldId id="294" r:id="rId63"/>
    <p:sldId id="295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9343" autoAdjust="0"/>
  </p:normalViewPr>
  <p:slideViewPr>
    <p:cSldViewPr>
      <p:cViewPr>
        <p:scale>
          <a:sx n="65" d="100"/>
          <a:sy n="65" d="100"/>
        </p:scale>
        <p:origin x="-153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E4D745-CA7C-4A38-B3A0-EF88C3DAF909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Eman Al-Riyati 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A5937C-E343-431F-87F1-CD06770A5B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96073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00C031-4B85-4A97-8673-6E775FF54638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Eman Al-Riyati 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E36607-0AD1-449A-A27F-68016199A2A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07349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36607-0AD1-449A-A27F-68016199A2A5}" type="slidenum">
              <a:rPr lang="ar-JO" smtClean="0"/>
              <a:t>1</a:t>
            </a:fld>
            <a:endParaRPr lang="ar-J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Eman Al-Riyati </a:t>
            </a: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2952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36607-0AD1-449A-A27F-68016199A2A5}" type="slidenum">
              <a:rPr lang="ar-JO" smtClean="0"/>
              <a:t>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Eman Al-Riyati </a:t>
            </a: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742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F0D8-B369-4EB8-98B2-09631F6DC1AC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9747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5FEE-9F05-4EFE-AA5D-D9FCEA10E4A9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914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57BC-EA9D-48C9-A101-629DB92B7DD0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1179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FD2A2-A8AA-4A42-9EB2-AE8C7FDDDF74}" type="datetime8">
              <a:rPr lang="ar-JO" altLang="ar-JO" smtClean="0"/>
              <a:t>15 تموز، 23</a:t>
            </a:fld>
            <a:endParaRPr lang="en-US" altLang="ar-J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85183B-AC4F-47B1-B2EC-1F9C3E8F124D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73556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CE256E-C6CB-44BC-AB89-6F75AA4F4D54}" type="datetime8">
              <a:rPr lang="ar-JO" altLang="ar-JO" smtClean="0"/>
              <a:t>15 تموز، 23</a:t>
            </a:fld>
            <a:endParaRPr lang="en-US" alt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FE10EE-3FA4-4637-B670-A3BE954039D1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13913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089192-E49A-44A5-B82A-90E016D1C33E}" type="datetime8">
              <a:rPr lang="ar-JO" altLang="ar-JO" smtClean="0"/>
              <a:t>15 تموز، 23</a:t>
            </a:fld>
            <a:endParaRPr lang="en-US" alt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81DFA6-D015-4920-8B95-43050D7033C5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84704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1ACFC5-36E3-4028-A23D-80D7AD944CC6}" type="datetime8">
              <a:rPr lang="ar-JO" altLang="ar-JO" smtClean="0"/>
              <a:t>15 تموز، 23</a:t>
            </a:fld>
            <a:endParaRPr lang="en-US" alt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E305A7-1DDD-4EA0-9AA2-87E61C848FCA}" type="slidenum">
              <a:rPr lang="ar-SA" altLang="ar-JO"/>
              <a:pPr/>
              <a:t>‹#›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28132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3835310-4601-45E1-9A26-4AF6A11A38B3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A27281-5BC4-49D0-90A2-535968CAA9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83C5-030D-4282-843F-47B376ABC8F4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DAA7-ED0E-4059-BD97-F6DC5919F089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7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46D9-18D2-4DC8-9574-7E117EE5A3C0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40FB-A509-41B5-99DB-63BF338538AD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2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EB65-CCB3-41DF-886C-B00E0F252A19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D483-B2A3-4E0D-AE89-82237335C21F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4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B6D0-2047-4694-A74A-56AA32D8B666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5729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0B3E2-838E-4739-8388-CA7B2A7EFA15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05154DF-663E-42FA-AE2B-B5D2D35C2A2D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57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1418-6DFC-4DBF-9DA8-377567BD2406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D309-9E5E-40D8-B6E3-7B37B1309ED3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62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E369-3E24-4474-B020-25E05A933356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45D0-B773-4A6C-B303-02364DDA9FFC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60B90B9-31E1-4E8E-822A-76F440A820D6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E723F59-6536-491A-8935-9C26F5FA8EFC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0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0A2B238-5631-4EEE-B369-2CCCF24B3E1B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584B7DB2-CEB4-4CC4-82D8-F7D2729DA813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809B-9354-413C-AE86-85FF828C837C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75BA-8E16-4DD6-8B8E-81EAE5F66339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12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0BCF-404F-44F5-B00D-55E6A5D355D7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585E-85FA-4A62-A665-DEAA74193757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83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2644-3CC3-4A5D-91FD-4FF3328B9CEE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5968A-8B16-4E48-B8C4-71A1CB05B4CD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09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F899-1EB2-4092-99CF-2EAA3A78F860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117BF-D71C-4F3E-B6CF-54CE01106E71}" type="slidenum">
              <a:rPr lang="ar-SA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9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xmlns="" id="{CFEA60AE-E0CE-44C5-93D8-FBA2923B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A9D01CF-B38C-4563-8C65-33C59B8D2675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571C03B-7CA6-4D8C-934A-9CF1F6FBA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EC1A5722-047E-48F7-B8D7-0474178D1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A5A0E106-639D-452B-8244-9B81A5ABA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E6FFB62-0AFF-49E8-B65F-94E377759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1CAA45C6-BDA9-4D5B-86E7-A1E1D17DB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41F927BB-8DD3-4FBD-A048-296C9983ED64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A5CDBA13-322E-4EDE-9625-16FCAA02F23D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1811AF7-6C9E-4A3B-BCA7-3CC82B49D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51362FD3-26A5-41CE-B7E6-74E1DDA45EDF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08725FF1-29C2-4828-8EF2-6BDFF10A54EE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0BECA198-45B8-4992-A298-62C32F2CB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36E50016-779E-40F1-BE36-68983B7D3B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B940E72C-BE16-40E2-9C05-179BB3CC594A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09B6556D-73AA-470D-8CFF-E9DF021010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40DF3743-D5EB-4C8B-9242-189B723CE15D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246D2321-62FA-48E1-B62C-78B15D267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6441ABCF-5DA2-4C2B-AA00-78CF1F6D4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1852DAC6-7A22-4419-AF1F-8E19A56DFC53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A335D53A-AF56-40B6-8795-06484BEA3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CA144CFE-5830-49D1-8506-2C0CDDA77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7D98A4EC-AADD-4562-B991-28D388C1E355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4F2A9236-0E47-41DD-8DAD-5B1DDB1BC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6D6AB4A4-207C-4E3A-BFE1-55444A979755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86B1929D-5240-4057-B397-F71DB3BD9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3A0E2F8A-3135-4EEB-BBAF-64849547A08E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F2692844-91AD-44B1-B8B9-445A6CC84B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0F70202C-D5AA-44A9-9253-477647E97264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849EDA83-2C39-408C-A8AB-80032CC82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E6C721B-2765-45A3-8A97-2FCCFB8F1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02576762-741C-4669-A0E3-11B0530535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6BAA3D5D-51C8-4230-A6F6-460FE15649C9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97923889-06EC-42E2-A900-F1B8BF2524D2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87AD1ACD-901C-4EF1-A19C-D4225A60B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B69D7E3A-230F-4CB9-A3BC-05F37123AE1E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69847548-EF34-43BD-B81A-CA3F76CAD2BB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00EE3423-09C5-488B-AD5E-B8C05031E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55AA081D-49DB-493A-97F6-B72043F2F701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DA6564C6-F2C4-4811-8A24-3C997F5C5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E92354AC-1E45-4417-9FD2-F0EB67CDB3A5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1CA0DB6B-645D-4F7B-9FC6-F3D1D7CD3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0C57829-12DC-4D71-99E0-F5AEFB63B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11179EA3-B1F7-41E0-9C0C-675C559C70D2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F31EA54D-433A-4676-B647-F5E257907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DDEBDBAC-27FA-4EAE-80F6-0A109783705F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9C5D5EF8-9183-4E15-9A87-819E2EC60C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C20BF615-42B0-46C0-A005-2F6903DC8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F6BCDA92-5EEF-47A5-8FA8-7240DA4A0FEE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FE2A960F-D020-4D15-809F-3714D6E36975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2C01AA97-87DB-4DF7-A0E0-C938B3560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08902EBF-5B15-40A0-8F1D-6C65EC615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572E1ECB-6CF0-404F-BE60-827348F64E4E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4CFD1CE2-D0E5-445E-B3E5-C2FE183E1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209A058E-0183-4D2D-A8EB-363AEBF8EFD2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13B8ED9A-0502-456A-B6D7-580A20A81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xmlns="" id="{50FA7EFA-9D26-47F4-8CE3-99E980C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BB7290AF-228C-489E-8B97-487AC6C6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xmlns="" id="{1B0D9A8C-06B0-4713-A36C-85806FCD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2C1577C9-4570-4347-8EAB-72FE954AD9E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31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8AAE-9C79-4CF6-8806-9FC5FA12691C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98028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0BB0D-F0FA-4BCE-912F-4C37D4AEE74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580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D1ABB-D248-4291-8571-D0DF62E748A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52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A359C-F999-455E-9BD9-29829B623D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5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14D8E-8D4E-4265-8B12-A93BD821DA0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629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F74F0-59F3-44E7-A214-CCF343BDDFE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479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6B8D1-07CD-4EE4-8A37-433FCF8052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107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C1223-6D55-47E7-91E8-8D88C2983D5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936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3DD8-6488-4C40-BBE0-BCCE9543FB8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272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67F45-6ACA-4DE6-BD46-FE614887BD7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219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24FF3-A221-4E1C-AFB6-3C7C6499D4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5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E15A-CD80-4D17-A6A1-66C2C5702E60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0249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64DD94-8DAB-4F67-BF4C-F50533DD4500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C42816-9B63-495F-9BB8-9B124BAECFE0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5FD2B1B7-254C-426B-9763-A15A24E0D9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386BC9DF-BAE2-4D78-81B6-026CF2E34C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FBCBBE3B-E688-4164-9547-55A65DF39B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78777E9-81A3-4F01-8B31-D8DBED96217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207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2D15-BE10-4BA7-A88F-399C1F16F3B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598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C7E9411-11BE-4E15-88D3-EA27D1ACBAC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331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744DEA21-8D37-41D6-9F9D-5EFB72471A1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04698739-AD84-4700-9143-35FEAB7B3B6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C58B5C07-E60B-4BCB-8676-474B4122CC9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3D44FDD-1734-464E-A41A-73AEF35631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125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5CAB-40C3-43DA-BC62-E836B6AD7C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988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48A34-ABC6-4D5D-9C1B-AAE928EFB4D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67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92341CF-AB55-4712-BABE-A24676B3B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9AB6437-4337-46E9-B51D-A8C499F21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74BF31CE-0788-4F82-84EC-A44C28163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FE950-EDBE-460D-97EE-B177C4FFA75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649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xmlns="" id="{A29F346C-722D-4897-B53C-17B92FB8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458552F-AE31-4FDB-835A-8CF494BED4E6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CFD0FFE-8CBC-4E4B-897D-0F760D1D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C1353D20-D856-4801-BD70-14209ADA49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72E1EECA-8E60-4884-9F9B-C5C546BFB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5193F0C-0726-40BB-9DFD-88F48EB51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60EA6638-D591-417F-B3CB-538DEDED7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0DC58A5E-212E-40E9-828F-7490FD909E8F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F3459528-1E96-4E75-BC60-2FEA4AFD27A9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0392341D-72CE-4B25-92B8-DAFF4EBBF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B148514-AA12-437F-BCCE-899A652FCD62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496B0237-E4D8-4211-9A0F-1B036BEC8148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0CBF2143-0FEF-410E-BCD7-6868A3C68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89B02625-4A28-45F8-AA80-C95E8E8AA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DC04DF77-901C-4CB3-9922-96AAF56A2576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26598716-69B1-44EF-B9FD-FAB22FEFA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6EADB62E-A165-475D-9EDD-B8C059D48A04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69E36F8-5BF7-4103-9526-5BF514296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63CF3E05-4EAE-4497-92A8-D8D8CD83D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1CBAC774-1C48-4F88-9CEF-8ECAFF8AF12A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BA1982DE-A945-44B9-8AAC-0632933EE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85CAF3AE-F531-46CE-A503-719F88900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9AC957C8-36E7-457F-A901-A9B5BE53072E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5F4B2354-86E0-469E-91AC-0E6A04649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BC6F67A4-2C02-4EE6-A49A-976E397876C1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5AF11964-DB63-4DC3-BB19-723FD6D739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03FEEAD8-3995-4012-BC0E-4403A208AFCA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B7AD5046-2859-4E61-8382-174807D2B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47A006F4-E47B-4AFB-95CF-FD889A485531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950D8504-2C20-4CAA-AB2F-774A2E029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13A49F0-C20C-4F95-9BBD-63782A4D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56028C9A-9B3A-41E6-ABFD-66ECE310E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C8621174-A5FC-4470-848E-5906B09D2CFF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17E60C56-68F3-4272-92AB-9F2EBBE85C70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33BAEF93-B143-44CD-BB17-00D82A088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89907779-49BC-4EE6-8F18-91CDB5EEFFE2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FD073815-36C0-42B8-B04A-07CA8EEABC1D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4FBB51BD-D1F6-4BD5-8F6E-27917031F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67497D8A-B210-4BC8-A6D0-31B40CCD935C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CD31243C-CEC1-414D-B341-51E7E2DD6E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EEF5F039-583D-47E0-9B96-D12A9ED558E7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B83BFDEC-CC6E-4922-BB8B-6D3AA7085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99AB42E-3C66-43C9-B1E8-364C0AA08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A390CB8B-47F5-46E2-83AB-8B08C8C73471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D65CDF54-42E7-4054-9B36-275F21CFE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AC8D8101-6E76-4D74-8A5F-797DE67AFE34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6CD611C3-F904-4E7E-8258-1D64A7D6E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3FF5CFBB-7F7C-49C5-9FC8-82B53047D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A54B832B-A7D0-40B2-9101-F91B06A74709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905DD582-86E4-48A8-AF03-EB138368A640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63BC51A2-F742-419D-A056-9F4077D8E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DA31D78B-92E7-4F7E-9F4A-50CB49E33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A503C0A9-57A4-4E43-808B-D60A75E7F091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F3043A2B-0B43-43CE-8BF6-87D262536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C1CCEB45-F4E1-4D91-B367-1530AE035478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C95FFF25-1CA8-4A00-81E3-0FB8114C2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xmlns="" id="{44D85DE1-9F48-468F-B6D4-0AEDB4BD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24171A49-393C-4B2D-965F-1A7E1706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xmlns="" id="{60720009-CF26-4687-8267-0DA9BEAA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A5EDF7D8-34CA-4405-B36C-51093BCA0F5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877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F2CF6-455F-4D7B-9F2B-2A2462BF0FB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258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1635F-213B-46C5-870B-AE602A3B237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26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1222-2506-46C4-9796-84E0CE6FFCC7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3927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1E8C5-8DD8-4A31-B511-022FD75020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133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81C6D-4210-41ED-ADE7-7CBC42D71AF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777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47FC0-88AA-484F-ADF6-9F77E9853B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1510-5752-492B-8030-D1D449E5F7C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582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446B8-15CB-4AEE-9F16-362A1629376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33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783BC-363E-44D2-B135-8EF98657D77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038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5269C-45B6-40C9-BFB0-8D1EB3BF8BA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885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98E93-7E1F-4CAE-82ED-6513804A0EE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817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4A6295-0D84-47D3-BFC7-D8987EF59C9B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F0E2A4-F36A-4421-ABEB-1E602CE48202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DDB711D1-C899-4F57-9D70-919E8E54FF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CD270F96-D038-4F29-B741-0F0DBCAA30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2D6D7B32-58C5-47C9-8C4B-2FE1360108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682E26-030A-4E3D-93C5-AC95DA8C8A0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367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C953C-3072-4C14-8D2E-A15FB084C6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88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14F4-591F-44EC-987D-64383BBCFDA3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9046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59717FE-CAB6-4429-846C-5AFCB5D0E0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297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F9CA4786-45EB-4E23-9607-F15993D857E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7CC5DC37-95FB-4D9D-8BBE-0197F954A1C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D72540B4-8DE7-4358-A14C-04261198C3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E7D1D6B-B7FA-47ED-9E29-F6F0ACAE0A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300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7A21-7C11-47C5-A336-24948F8542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665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2C96B-7EED-40B7-9614-66492B5E54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586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7">
            <a:extLst>
              <a:ext uri="{FF2B5EF4-FFF2-40B4-BE49-F238E27FC236}">
                <a16:creationId xmlns:a16="http://schemas.microsoft.com/office/drawing/2014/main" xmlns="" id="{7F9727D1-3C6D-4A1E-9690-D0650E678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8">
            <a:extLst>
              <a:ext uri="{FF2B5EF4-FFF2-40B4-BE49-F238E27FC236}">
                <a16:creationId xmlns:a16="http://schemas.microsoft.com/office/drawing/2014/main" xmlns="" id="{926A7DE8-7087-4634-A37F-E02B4D079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49">
            <a:extLst>
              <a:ext uri="{FF2B5EF4-FFF2-40B4-BE49-F238E27FC236}">
                <a16:creationId xmlns:a16="http://schemas.microsoft.com/office/drawing/2014/main" xmlns="" id="{A16FB02C-8501-4168-86D2-8ABC32B8F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F4728-73CC-4081-8ABA-3B98F958A9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09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>
            <a:extLst>
              <a:ext uri="{FF2B5EF4-FFF2-40B4-BE49-F238E27FC236}">
                <a16:creationId xmlns:a16="http://schemas.microsoft.com/office/drawing/2014/main" xmlns="" id="{A77760CA-D6C5-4CF5-8D4F-B17B1473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B831B56-8586-4FE5-A24B-15719053A196}"/>
              </a:ext>
            </a:extLst>
          </p:cNvPr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0F6AFA2-2E9C-4B6F-88FE-2D821FDF9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C55D5E81-9C53-46DF-8B02-7C93BA240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459C078F-F555-413F-901D-662C3FCB8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FBB11DB-86D3-4B9B-BE51-05094BB3A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8A274DBE-481F-42E0-ABA8-3C7A5A3C9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86391DB2-B617-4C65-A8BF-E2E226C4659C}"/>
                </a:ext>
              </a:extLst>
            </p:cNvPr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95551828-AE36-4603-A9AE-1921CDF63191}"/>
                </a:ext>
              </a:extLst>
            </p:cNvPr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7F52B925-20A7-41C1-97D2-D9E580F32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0E8992FB-5AD1-4A1F-9A9C-A18CD2A5E4C2}"/>
                </a:ext>
              </a:extLst>
            </p:cNvPr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F69DB0BD-6089-4247-93C3-BA4DEE729D6F}"/>
                </a:ext>
              </a:extLst>
            </p:cNvPr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482EE2E-C75E-4F71-94EA-1380174BD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DB07854B-36DC-4C56-A053-2A0619AD1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EF663CFC-7B1B-48BE-8299-BBAE7E2528FC}"/>
                </a:ext>
              </a:extLst>
            </p:cNvPr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FCD32ED0-3A7F-4C75-8DF4-28A598A11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906EEEB1-B7B8-4B55-8C72-057D8668454A}"/>
                </a:ext>
              </a:extLst>
            </p:cNvPr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D5F13AFC-4151-4888-AC2B-654DBD4B88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913EAECF-CB46-4A29-BFB7-F126A2964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0A10C3F8-F869-4AA6-B101-8FFD8F1F10FA}"/>
                </a:ext>
              </a:extLst>
            </p:cNvPr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CE370C23-7F6F-4260-86E9-839F30E07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1C2A8C57-01C9-444A-A50D-6715E899F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2CC7835B-7C96-4336-B258-22FE884B6B8F}"/>
                </a:ext>
              </a:extLst>
            </p:cNvPr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95BF9E6D-5C82-405B-912C-29CD436A3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8A07F5F4-A32B-4664-9030-D7237111DA88}"/>
                </a:ext>
              </a:extLst>
            </p:cNvPr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A03888EE-29EC-4F96-A10A-F85F5370E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ACAEE5FE-24D1-49BD-AA2D-F2BC8F562734}"/>
                </a:ext>
              </a:extLst>
            </p:cNvPr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B29D11F3-2879-4718-87CD-745B21E6E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401A9B7A-12FF-4DE6-AB18-EBC2E620C086}"/>
                </a:ext>
              </a:extLst>
            </p:cNvPr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366918D0-C1E3-45C8-AF7D-C09592406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15B8C1C-6240-4EC6-8F6B-F9B7F0B4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1CA44E2C-27DA-4FD1-8FF2-1988078F0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25D44984-B4E2-4101-BA35-AE69AE4AA834}"/>
                </a:ext>
              </a:extLst>
            </p:cNvPr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E1A5F545-8DA0-4BD4-841B-EF4276F6375D}"/>
                </a:ext>
              </a:extLst>
            </p:cNvPr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C3008E54-3AA2-40D8-AE39-C93F1E935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46797AE1-AA9A-48B7-9E78-2D37152A4CB3}"/>
                </a:ext>
              </a:extLst>
            </p:cNvPr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A8EA2D17-FC1B-4814-9A8D-970F1493CF81}"/>
                </a:ext>
              </a:extLst>
            </p:cNvPr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7DA298B2-6D89-4B2D-933B-08C786223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5185ECD0-B5E1-40EC-923F-B2697C42EB25}"/>
                </a:ext>
              </a:extLst>
            </p:cNvPr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2DA40564-D141-417D-8DF4-D12EDCC8D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1E600097-6EA4-4C0D-B67B-D143CC0F0C46}"/>
                </a:ext>
              </a:extLst>
            </p:cNvPr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xmlns="" id="{27AF9501-4304-4C25-B5BE-9B4B3FA59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45FE1EA1-C295-4158-B230-B518CE6DF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D25B6481-7124-425A-9FBA-35FD005553B3}"/>
                </a:ext>
              </a:extLst>
            </p:cNvPr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766D41BE-3B25-4F76-AB83-3E0933C97D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8AA923D7-AA03-4510-AE7A-6C47039D46D3}"/>
                </a:ext>
              </a:extLst>
            </p:cNvPr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02236A25-ED5A-4D9E-8CE8-4DFCF3D11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xmlns="" id="{EDE4B2AC-AA4C-4715-8AC8-176D4B68C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34D734F2-45B5-4600-AD47-2B8118872ED4}"/>
                </a:ext>
              </a:extLst>
            </p:cNvPr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5F184477-3BE5-4801-A31D-CF127F5DC66B}"/>
                </a:ext>
              </a:extLst>
            </p:cNvPr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209D6F4E-2A67-436F-B992-1EB4E632F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xmlns="" id="{B5A2528D-86F0-4668-BD32-CBF16E8D3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xmlns="" id="{D0BA031F-7841-4273-B62F-336032271C95}"/>
                </a:ext>
              </a:extLst>
            </p:cNvPr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E9596A64-5B4C-4983-A06F-5495CE3B1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C846C0B1-D6F5-48E9-9D8D-8EAB16E90E65}"/>
                </a:ext>
              </a:extLst>
            </p:cNvPr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D353CDF2-2F8D-4539-A242-038FD7F40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xmlns="" id="{8BCAA913-89C4-48D8-B42C-B9C2C36C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0725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403EC68F-7961-4BE2-9DC8-87AFA8F9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0238" y="5410200"/>
            <a:ext cx="3843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xmlns="" id="{43642815-536C-4112-B8FE-2D8CB80D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5275" y="5410200"/>
            <a:ext cx="579438" cy="365125"/>
          </a:xfrm>
        </p:spPr>
        <p:txBody>
          <a:bodyPr/>
          <a:lstStyle>
            <a:lvl1pPr>
              <a:defRPr/>
            </a:lvl1pPr>
          </a:lstStyle>
          <a:p>
            <a:fld id="{99AE4D0F-8EA5-450B-85E6-2CDCF36181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7930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AD58-1B24-4E92-9843-C093F6D3511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77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B3D9-645D-4B3D-8977-55D1B5599DE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262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C21F1-839D-4B42-A9A2-A352B671B6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707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581BF-F917-40F3-AF22-D6DBFA585EB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2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1D91-198F-4888-A994-E60E2C7F3E39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3520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47228-1E4A-4FD0-BA7C-38F90464E6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488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378F-A4B7-4E6F-8F2D-FFD14ECD50B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3984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F080-6992-4F5C-B251-9518EE88DC3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656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C65BF-5752-4D9E-BCF8-F355E73E43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8035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F874F-9BFB-4A23-A0AA-73429103A58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6339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D87DF-7812-40E6-AFA3-1F461CCBC47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229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7B65BB-A2AD-4625-8670-EC1701812CE2}"/>
              </a:ext>
            </a:extLst>
          </p:cNvPr>
          <p:cNvSpPr txBox="1"/>
          <p:nvPr/>
        </p:nvSpPr>
        <p:spPr>
          <a:xfrm>
            <a:off x="696913" y="7191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0E6BE0-F6C4-4C17-9DEB-E96D7ED6C1BA}"/>
              </a:ext>
            </a:extLst>
          </p:cNvPr>
          <p:cNvSpPr txBox="1"/>
          <p:nvPr/>
        </p:nvSpPr>
        <p:spPr>
          <a:xfrm>
            <a:off x="7816850" y="2765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BE4DF90F-DE28-467A-B352-009E3F0C50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B0ED1F03-8967-49C1-8EE0-B8655B5603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82148A00-7285-4B38-84D6-9BD4A47D19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D56BE8-5287-4A32-9295-F505F6ACF3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5449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3D400-ADF8-420E-A93F-6B4C391E883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509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0889BB4-9BD5-42D9-B3CD-5CC83DF3AC7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81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23A6AF1D-FDA8-4772-9B57-B07E88FD735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4B9014DA-1000-4D7A-B928-1939D0A5CA9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F317D477-8720-4B76-AA0D-9477FD12C1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224F165-2C96-4DF3-B86E-D6E8C55E86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7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EF4-20BE-41B7-8D38-3E1BAF9D4FFE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49356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FBF8A-3F7F-458F-A7AE-D2A386D2AB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2561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E2685-F833-4C1D-8DE1-668A4A3EC90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182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7">
            <a:extLst>
              <a:ext uri="{FF2B5EF4-FFF2-40B4-BE49-F238E27FC236}">
                <a16:creationId xmlns:a16="http://schemas.microsoft.com/office/drawing/2014/main" xmlns="" id="{9A52BC3E-4AF2-44C3-B115-28CA56BEB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8">
            <a:extLst>
              <a:ext uri="{FF2B5EF4-FFF2-40B4-BE49-F238E27FC236}">
                <a16:creationId xmlns:a16="http://schemas.microsoft.com/office/drawing/2014/main" xmlns="" id="{76BBA2CE-EF66-4CB6-B0D4-1D31B4915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49">
            <a:extLst>
              <a:ext uri="{FF2B5EF4-FFF2-40B4-BE49-F238E27FC236}">
                <a16:creationId xmlns:a16="http://schemas.microsoft.com/office/drawing/2014/main" xmlns="" id="{720974D0-C775-4F75-95A2-A3BAF4133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F611-15EA-40E2-BF30-B44D9A8207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18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F509-B212-4449-81A6-E94FC57C0CC1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1043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3C21-031A-4982-82EE-6D226F38EF56}" type="datetime8">
              <a:rPr lang="ar-JO" smtClean="0"/>
              <a:t>15 تموز، 23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CF2A-79B5-4031-955A-ECA1338D262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409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E9312-B75B-4CA4-92D3-67C24468144E}" type="datetime8">
              <a:rPr lang="ar-JO" smtClean="0">
                <a:solidFill>
                  <a:prstClr val="white"/>
                </a:solidFill>
              </a:rPr>
              <a:t>15 تموز، 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53E5C5-CBD3-4242-ACD1-0B8465606169}" type="slidenum">
              <a:rPr lang="ar-SA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6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 ftr="0" dt="0"/>
  <p:txStyles>
    <p:titleStyle>
      <a:lvl1pPr marL="484188" indent="-484188" algn="l" rtl="1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1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r" rtl="1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r" rtl="1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30D332-F80F-4943-AA25-4574514FFEA9}" type="slidenum">
              <a:rPr lang="ar-SA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04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07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BA9AC-D861-4E4D-9033-48C570D8E37E}" type="slidenum">
              <a:rPr lang="ar-SA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3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/>
        </p:spPr>
      </p:pic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-14288" y="0"/>
            <a:ext cx="9042401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410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 smtClean="0"/>
              <a:t>Click to edit Master text styles</a:t>
            </a:r>
          </a:p>
          <a:p>
            <a:pPr lvl="1"/>
            <a:r>
              <a:rPr lang="en-US" altLang="ar-JO" smtClean="0"/>
              <a:t>Second level</a:t>
            </a:r>
          </a:p>
          <a:p>
            <a:pPr lvl="2"/>
            <a:r>
              <a:rPr lang="en-US" altLang="ar-JO" smtClean="0"/>
              <a:t>Third level</a:t>
            </a:r>
          </a:p>
          <a:p>
            <a:pPr lvl="3"/>
            <a:r>
              <a:rPr lang="en-US" altLang="ar-JO" smtClean="0"/>
              <a:t>Fourth level</a:t>
            </a:r>
          </a:p>
          <a:p>
            <a:pPr lvl="4"/>
            <a:r>
              <a:rPr lang="en-US" altLang="ar-J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06E302-42DD-4228-9F93-6D516B9D77E6}" type="slidenum">
              <a:rPr lang="ar-SA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68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6763" y="332656"/>
            <a:ext cx="9999546" cy="208823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2000" b="1" cap="all" dirty="0" smtClean="0">
                <a:ln w="0"/>
                <a:solidFill>
                  <a:srgbClr val="FF505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Meningitis </a:t>
            </a:r>
            <a:endParaRPr lang="ar-JO" sz="12000" b="1" cap="all" dirty="0">
              <a:ln w="0"/>
              <a:solidFill>
                <a:srgbClr val="FF505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</a:t>
            </a:fld>
            <a:endParaRPr lang="ar-JO"/>
          </a:p>
        </p:txBody>
      </p:sp>
      <p:sp>
        <p:nvSpPr>
          <p:cNvPr id="6" name="Rectangle 5"/>
          <p:cNvSpPr/>
          <p:nvPr/>
        </p:nvSpPr>
        <p:spPr>
          <a:xfrm>
            <a:off x="1547664" y="2665570"/>
            <a:ext cx="6650693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ar-JO" sz="3200" dirty="0" smtClean="0">
                <a:solidFill>
                  <a:schemeClr val="bg1"/>
                </a:solidFill>
              </a:rPr>
              <a:t>DR.OMAR </a:t>
            </a:r>
            <a:r>
              <a:rPr lang="en-US" altLang="ar-JO" sz="3200" dirty="0">
                <a:solidFill>
                  <a:schemeClr val="bg1"/>
                </a:solidFill>
              </a:rPr>
              <a:t>ALI NAFI</a:t>
            </a:r>
            <a:br>
              <a:rPr lang="en-US" altLang="ar-JO" sz="3200" dirty="0">
                <a:solidFill>
                  <a:schemeClr val="bg1"/>
                </a:solidFill>
              </a:rPr>
            </a:br>
            <a:r>
              <a:rPr lang="en-US" altLang="ar-JO" sz="3200" dirty="0">
                <a:solidFill>
                  <a:schemeClr val="bg1"/>
                </a:solidFill>
              </a:rPr>
              <a:t>MBBS,CJBP,MRCP</a:t>
            </a:r>
          </a:p>
          <a:p>
            <a:pPr algn="ctr">
              <a:spcBef>
                <a:spcPct val="20000"/>
              </a:spcBef>
            </a:pPr>
            <a:endParaRPr lang="en-US" altLang="ar-J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ar-JO" sz="1200" i="1" dirty="0">
              <a:solidFill>
                <a:schemeClr val="bg1"/>
              </a:solidFill>
            </a:endParaRPr>
          </a:p>
          <a:p>
            <a:endParaRPr lang="en-US" altLang="ar-JO" sz="1200" i="1" dirty="0">
              <a:solidFill>
                <a:schemeClr val="bg1"/>
              </a:solidFill>
            </a:endParaRPr>
          </a:p>
        </p:txBody>
      </p:sp>
      <p:pic>
        <p:nvPicPr>
          <p:cNvPr id="19460" name="Picture 4" descr="ÙØªÙØ¬Ø© Ø¨Ø­Ø« Ø§ÙØµÙØ± Ø¹Ù âªMENINGITIS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76" y="3895077"/>
            <a:ext cx="2381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79512" y="3321619"/>
            <a:ext cx="3960440" cy="35394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Presented by: </a:t>
            </a:r>
          </a:p>
          <a:p>
            <a:pPr algn="l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Salahat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Almothana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Alrfoo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Rana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zaid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Raghad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Amr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l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Safaa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Matter</a:t>
            </a:r>
          </a:p>
          <a:p>
            <a:pPr algn="l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Hani</a:t>
            </a:r>
          </a:p>
          <a:p>
            <a:pPr algn="l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oa’a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Alzawahreh</a:t>
            </a:r>
            <a:endParaRPr lang="ar-S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6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pPr algn="l"/>
            <a:r>
              <a:rPr lang="en-US" altLang="ar-JO" b="1" dirty="0">
                <a:solidFill>
                  <a:srgbClr val="FF0000"/>
                </a:solidFill>
              </a:rPr>
              <a:t>    Neonatal Meningitis (S &amp; S) 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99463" cy="4530725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Usually , manifestations are those associated with neonatal sepsis : temperature instability, respiratory distress, jaundice, apnea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CNS signs : lethargy , seizures (particularly focal) , vomiting  and irritability more specifically suggest meningitis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A bulging or full fontanelle occurs in about 25% and nuchal rigidity in only 15%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Cranial nerve abnormalities ( especially the 3</a:t>
            </a:r>
            <a:r>
              <a:rPr lang="en-US" altLang="ar-JO" sz="2800" i="1" baseline="30000" dirty="0">
                <a:solidFill>
                  <a:schemeClr val="bg1"/>
                </a:solidFill>
              </a:rPr>
              <a:t>rd</a:t>
            </a:r>
            <a:r>
              <a:rPr lang="en-US" altLang="ar-JO" sz="2800" i="1" dirty="0">
                <a:solidFill>
                  <a:schemeClr val="bg1"/>
                </a:solidFill>
              </a:rPr>
              <a:t> , 6</a:t>
            </a:r>
            <a:r>
              <a:rPr lang="en-US" altLang="ar-JO" sz="2800" i="1" baseline="30000" dirty="0">
                <a:solidFill>
                  <a:schemeClr val="bg1"/>
                </a:solidFill>
              </a:rPr>
              <a:t>th</a:t>
            </a:r>
            <a:r>
              <a:rPr lang="en-US" altLang="ar-JO" sz="2800" i="1" dirty="0">
                <a:solidFill>
                  <a:schemeClr val="bg1"/>
                </a:solidFill>
              </a:rPr>
              <a:t> and 7</a:t>
            </a:r>
            <a:r>
              <a:rPr lang="en-US" altLang="ar-JO" sz="2800" i="1" baseline="30000" dirty="0">
                <a:solidFill>
                  <a:schemeClr val="bg1"/>
                </a:solidFill>
              </a:rPr>
              <a:t>th</a:t>
            </a:r>
            <a:r>
              <a:rPr lang="en-US" altLang="ar-JO" sz="2800" i="1" dirty="0">
                <a:solidFill>
                  <a:schemeClr val="bg1"/>
                </a:solidFill>
              </a:rPr>
              <a:t> ) may also be present .</a:t>
            </a:r>
          </a:p>
        </p:txBody>
      </p:sp>
      <p:pic>
        <p:nvPicPr>
          <p:cNvPr id="6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61" y="251743"/>
            <a:ext cx="1008063" cy="108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10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5673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ÙØªÙØ¬Ø© Ø¨Ø­Ø« Ø§ÙØµÙØ± Ø¹Ù âªlumper puncher IN NEONAT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89" y="1916832"/>
            <a:ext cx="6076950" cy="4562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48680"/>
            <a:ext cx="56886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6000" b="1" dirty="0" smtClean="0">
                <a:solidFill>
                  <a:srgbClr val="FF0000"/>
                </a:solidFill>
              </a:rPr>
              <a:t>Diagnosis ! </a:t>
            </a:r>
            <a:endParaRPr lang="ar-JO" sz="6000" b="1" dirty="0">
              <a:solidFill>
                <a:srgbClr val="FF0000"/>
              </a:solidFill>
            </a:endParaRPr>
          </a:p>
        </p:txBody>
      </p:sp>
      <p:sp>
        <p:nvSpPr>
          <p:cNvPr id="3" name="AutoShape 5" descr="ÙØªÙØ¬Ø© Ø¨Ø­Ø« Ø§ÙØµÙØ± Ø¹Ù âªquestion mark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201" name="Picture 9" descr="ÙØªÙØ¬Ø© Ø¨Ø­Ø« Ø§ÙØµÙØ± Ø¹Ù âªquestion emoji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20" y="216958"/>
            <a:ext cx="1536437" cy="16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434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3608" y="1988840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4000" i="1" dirty="0">
                <a:solidFill>
                  <a:schemeClr val="bg1"/>
                </a:solidFill>
              </a:rPr>
              <a:t>Definitive Diagnosis is made by CSF examination via LP , which should be performed in </a:t>
            </a:r>
            <a:r>
              <a:rPr lang="en-US" altLang="ar-JO" sz="4000" i="1" dirty="0">
                <a:solidFill>
                  <a:srgbClr val="FF0000"/>
                </a:solidFill>
              </a:rPr>
              <a:t>any neonate suspected of having sepsis or meningitis .</a:t>
            </a:r>
          </a:p>
        </p:txBody>
      </p:sp>
      <p:pic>
        <p:nvPicPr>
          <p:cNvPr id="6" name="Picture 2" descr="ÙØªÙØ¬Ø© Ø¨Ø­Ø« Ø§ÙØµÙØ± Ø¹Ù syringe Ø±Ø³Ù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6" b="786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42"/>
          <a:stretch/>
        </p:blipFill>
        <p:spPr bwMode="auto">
          <a:xfrm>
            <a:off x="0" y="-35185"/>
            <a:ext cx="1763688" cy="16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949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b="1" dirty="0">
                <a:solidFill>
                  <a:srgbClr val="FF0000"/>
                </a:solidFill>
              </a:rPr>
              <a:t>Lumbar puncture 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Put the patient in left lateral position with neck flexion and knee in full </a:t>
            </a:r>
            <a:r>
              <a:rPr lang="en-US" altLang="ar-JO" dirty="0" smtClean="0">
                <a:solidFill>
                  <a:schemeClr val="bg1"/>
                </a:solidFill>
              </a:rPr>
              <a:t>extension </a:t>
            </a:r>
            <a:r>
              <a:rPr lang="en-US" altLang="ar-JO" dirty="0">
                <a:solidFill>
                  <a:schemeClr val="bg1"/>
                </a:solidFill>
              </a:rPr>
              <a:t>( fetal position )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Determine L3 –L4 OR L4 –L5 depend on post. iliac crest 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Sterile the area in circular manner 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Inject local anesthesia under the skin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By spinal needle enter to subarachnoid space 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</p:txBody>
      </p:sp>
      <p:pic>
        <p:nvPicPr>
          <p:cNvPr id="4" name="Picture 2" descr="ÙØªÙØ¬Ø© Ø¨Ø­Ø« Ø§ÙØµÙØ± Ø¹Ù syringe Ø±Ø³Ù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6" b="786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42"/>
          <a:stretch/>
        </p:blipFill>
        <p:spPr bwMode="auto">
          <a:xfrm>
            <a:off x="0" y="-35185"/>
            <a:ext cx="1763688" cy="16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87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274638"/>
            <a:ext cx="8229600" cy="1143000"/>
          </a:xfrm>
        </p:spPr>
        <p:txBody>
          <a:bodyPr/>
          <a:lstStyle/>
          <a:p>
            <a:r>
              <a:rPr lang="en-US" altLang="ar-JO" sz="4000" b="1" dirty="0">
                <a:solidFill>
                  <a:srgbClr val="FF0000"/>
                </a:solidFill>
              </a:rPr>
              <a:t>    Neonatal Meningitis </a:t>
            </a:r>
            <a:r>
              <a:rPr lang="en-US" altLang="ar-JO" sz="4000" b="1" dirty="0" smtClean="0">
                <a:solidFill>
                  <a:srgbClr val="FF0000"/>
                </a:solidFill>
              </a:rPr>
              <a:t>(Diagnosis) </a:t>
            </a:r>
            <a:r>
              <a:rPr lang="en-US" altLang="ar-JO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 smtClean="0">
                <a:solidFill>
                  <a:schemeClr val="bg1"/>
                </a:solidFill>
              </a:rPr>
              <a:t>However</a:t>
            </a:r>
            <a:r>
              <a:rPr lang="en-US" altLang="ar-JO" sz="2800" i="1" dirty="0">
                <a:solidFill>
                  <a:schemeClr val="bg1"/>
                </a:solidFill>
              </a:rPr>
              <a:t>, LP can be difficult to perform in a neonate , and there is some risk for hypoxia</a:t>
            </a:r>
            <a:r>
              <a:rPr lang="en-US" altLang="ar-JO" sz="2800" i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Poor clinical condition (</a:t>
            </a:r>
            <a:r>
              <a:rPr lang="en-US" altLang="ar-JO" sz="2800" i="1" dirty="0" err="1">
                <a:solidFill>
                  <a:schemeClr val="bg1"/>
                </a:solidFill>
              </a:rPr>
              <a:t>resoiratory</a:t>
            </a:r>
            <a:r>
              <a:rPr lang="en-US" altLang="ar-JO" sz="2800" i="1" dirty="0">
                <a:solidFill>
                  <a:schemeClr val="bg1"/>
                </a:solidFill>
              </a:rPr>
              <a:t> distress, shock , thrombocytopenia) makes LP risky </a:t>
            </a:r>
            <a:r>
              <a:rPr lang="en-US" altLang="ar-JO" sz="2800" i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If LP is delayed , the neonate should be treated as though meningitis is present .</a:t>
            </a:r>
          </a:p>
        </p:txBody>
      </p:sp>
      <p:pic>
        <p:nvPicPr>
          <p:cNvPr id="9218" name="Picture 2" descr="ÙØªÙØ¬Ø© Ø¨Ø­Ø« Ø§ÙØµÙØ± Ø¹Ù syringe Ø±Ø³Ù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6" b="786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42"/>
          <a:stretch/>
        </p:blipFill>
        <p:spPr bwMode="auto">
          <a:xfrm>
            <a:off x="0" y="-35185"/>
            <a:ext cx="1763688" cy="16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14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4718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We have to take </a:t>
            </a:r>
            <a:r>
              <a:rPr lang="en-US" altLang="ar-JO" sz="4800" dirty="0">
                <a:solidFill>
                  <a:srgbClr val="FF0000"/>
                </a:solidFill>
              </a:rPr>
              <a:t>5</a:t>
            </a:r>
            <a:r>
              <a:rPr lang="en-US" altLang="ar-JO" dirty="0">
                <a:solidFill>
                  <a:schemeClr val="bg1"/>
                </a:solidFill>
              </a:rPr>
              <a:t> tubes of CSF  FOR :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  </a:t>
            </a:r>
            <a:r>
              <a:rPr lang="en-US" altLang="ar-JO" dirty="0" smtClean="0">
                <a:solidFill>
                  <a:schemeClr val="bg1"/>
                </a:solidFill>
              </a:rPr>
              <a:t>Cytology .</a:t>
            </a: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 smtClean="0">
                <a:solidFill>
                  <a:schemeClr val="bg1"/>
                </a:solidFill>
              </a:rPr>
              <a:t>Chemistry </a:t>
            </a: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 smtClean="0">
                <a:solidFill>
                  <a:schemeClr val="bg1"/>
                </a:solidFill>
              </a:rPr>
              <a:t> </a:t>
            </a:r>
            <a:r>
              <a:rPr lang="en-US" altLang="ar-JO" dirty="0">
                <a:solidFill>
                  <a:schemeClr val="bg1"/>
                </a:solidFill>
              </a:rPr>
              <a:t>Gram stain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 smtClean="0">
                <a:solidFill>
                  <a:schemeClr val="bg1"/>
                </a:solidFill>
              </a:rPr>
              <a:t> </a:t>
            </a:r>
            <a:r>
              <a:rPr lang="en-US" altLang="ar-JO" dirty="0" err="1">
                <a:solidFill>
                  <a:schemeClr val="bg1"/>
                </a:solidFill>
              </a:rPr>
              <a:t>Antiginicity</a:t>
            </a:r>
            <a:r>
              <a:rPr lang="en-US" altLang="ar-JO" dirty="0">
                <a:solidFill>
                  <a:schemeClr val="bg1"/>
                </a:solidFill>
              </a:rPr>
              <a:t> </a:t>
            </a:r>
            <a:endParaRPr lang="ar-SA" altLang="ar-JO" dirty="0" smtClean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 smtClean="0">
                <a:solidFill>
                  <a:schemeClr val="bg1"/>
                </a:solidFill>
              </a:rPr>
              <a:t> </a:t>
            </a:r>
            <a:r>
              <a:rPr lang="en-US" altLang="ar-JO" dirty="0">
                <a:solidFill>
                  <a:schemeClr val="bg1"/>
                </a:solidFill>
              </a:rPr>
              <a:t>Culture 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</p:txBody>
      </p:sp>
      <p:pic>
        <p:nvPicPr>
          <p:cNvPr id="10244" name="Picture 4" descr="ÙØªÙØ¬Ø© Ø¨Ø­Ø« Ø§ÙØµÙØ± Ø¹Ù âªtubes  medical lab Ø±Ø³Ù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85" y="-459432"/>
            <a:ext cx="266020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745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altLang="ar-JO" b="1" dirty="0" smtClean="0">
                <a:solidFill>
                  <a:srgbClr val="FF0000"/>
                </a:solidFill>
              </a:rPr>
              <a:t>Laboratory </a:t>
            </a:r>
            <a:r>
              <a:rPr lang="en-US" altLang="ar-JO" b="1" dirty="0">
                <a:solidFill>
                  <a:srgbClr val="FF0000"/>
                </a:solidFill>
              </a:rPr>
              <a:t>Values : </a:t>
            </a:r>
          </a:p>
        </p:txBody>
      </p:sp>
      <p:graphicFrame>
        <p:nvGraphicFramePr>
          <p:cNvPr id="334875" name="Group 2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0213560"/>
              </p:ext>
            </p:extLst>
          </p:nvPr>
        </p:nvGraphicFramePr>
        <p:xfrm>
          <a:off x="133672" y="1682895"/>
          <a:ext cx="8686800" cy="466648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06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ar-J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WBCs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(/microL)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JO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Protein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(mg/dL)</a:t>
                      </a:r>
                      <a:endParaRPr kumimoji="0" lang="en-US" altLang="ar-JO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kern="1200" cap="none" normalizeH="0" baseline="0" smtClean="0">
                          <a:ln>
                            <a:noFill/>
                          </a:ln>
                          <a:effectLst/>
                        </a:rPr>
                        <a:t>Glucose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kern="1200" cap="none" normalizeH="0" baseline="0" smtClean="0">
                          <a:ln>
                            <a:noFill/>
                          </a:ln>
                          <a:effectLst/>
                        </a:rPr>
                        <a:t>  (mg/dL)</a:t>
                      </a:r>
                      <a:endParaRPr kumimoji="0" lang="en-US" altLang="ar-JO" sz="2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JO" sz="2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Normal</a:t>
                      </a:r>
                      <a:endParaRPr kumimoji="0" lang="en-US" altLang="ar-JO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0 - 5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(Lymphocytes)</a:t>
                      </a:r>
                      <a:endParaRPr kumimoji="0" lang="en-US" altLang="ar-J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– 40 </a:t>
                      </a:r>
                      <a:endParaRPr kumimoji="0" lang="en-US" altLang="ar-J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50 – 100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½ - 2/3 blood </a:t>
                      </a:r>
                      <a:r>
                        <a:rPr kumimoji="0" lang="en-US" altLang="ar-JO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glcouse</a:t>
                      </a:r>
                      <a:r>
                        <a:rPr kumimoji="0" lang="en-US" altLang="ar-JO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altLang="ar-JO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JO" sz="28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ABM</a:t>
                      </a:r>
                      <a:endParaRPr kumimoji="0" lang="en-US" altLang="ar-JO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100 - 10,000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(PMNs)</a:t>
                      </a:r>
                      <a:endParaRPr kumimoji="0" lang="en-US" altLang="ar-J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 100</a:t>
                      </a:r>
                      <a:endParaRPr kumimoji="0" lang="en-US" altLang="ar-J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&gt; 25</a:t>
                      </a:r>
                      <a:endParaRPr kumimoji="0" lang="en-US" altLang="ar-JO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874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JO" sz="4000" b="1" dirty="0">
                <a:solidFill>
                  <a:schemeClr val="bg1"/>
                </a:solidFill>
              </a:rPr>
              <a:t>Normal RBC = 0 </a:t>
            </a:r>
            <a:br>
              <a:rPr lang="en-US" altLang="ar-JO" sz="4000" b="1" dirty="0">
                <a:solidFill>
                  <a:schemeClr val="bg1"/>
                </a:solidFill>
              </a:rPr>
            </a:br>
            <a:endParaRPr lang="en-US" altLang="ar-JO" sz="4000" b="1" dirty="0">
              <a:solidFill>
                <a:schemeClr val="bg1"/>
              </a:solidFill>
            </a:endParaRPr>
          </a:p>
        </p:txBody>
      </p:sp>
      <p:grpSp>
        <p:nvGrpSpPr>
          <p:cNvPr id="2" name=" 331780"/>
          <p:cNvGrpSpPr>
            <a:grpSpLocks/>
          </p:cNvGrpSpPr>
          <p:nvPr/>
        </p:nvGrpSpPr>
        <p:grpSpPr bwMode="auto">
          <a:xfrm>
            <a:off x="719138" y="1628775"/>
            <a:ext cx="8229600" cy="4530725"/>
            <a:chOff x="1134" y="1295"/>
            <a:chExt cx="1872" cy="720"/>
          </a:xfrm>
        </p:grpSpPr>
        <p:cxnSp>
          <p:nvCxnSpPr>
            <p:cNvPr id="2052" name="_s205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250" y="1403"/>
              <a:ext cx="144" cy="504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746" y="1403"/>
              <a:ext cx="144" cy="504"/>
            </a:xfrm>
            <a:prstGeom prst="bentConnector3">
              <a:avLst>
                <a:gd name="adj1" fmla="val 1263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4"/>
            <p:cNvSpPr>
              <a:spLocks noChangeArrowheads="1"/>
            </p:cNvSpPr>
            <p:nvPr/>
          </p:nvSpPr>
          <p:spPr bwMode="auto">
            <a:xfrm>
              <a:off x="1638" y="1295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JO" sz="40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If there is blood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ar-JO" sz="40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with CSF </a:t>
              </a:r>
            </a:p>
          </p:txBody>
        </p:sp>
        <p:sp>
          <p:nvSpPr>
            <p:cNvPr id="4" name="_s2055"/>
            <p:cNvSpPr>
              <a:spLocks noChangeArrowheads="1"/>
            </p:cNvSpPr>
            <p:nvPr/>
          </p:nvSpPr>
          <p:spPr bwMode="auto">
            <a:xfrm>
              <a:off x="1134" y="1727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Trauma  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1- Clear with time .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2- Do </a:t>
              </a:r>
              <a:r>
                <a:rPr lang="en-US" altLang="ar-JO" sz="20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centrifugation </a:t>
              </a:r>
              <a:endParaRPr lang="en-US" altLang="ar-JO" sz="2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and see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RBC-WBC ratio.</a:t>
              </a:r>
            </a:p>
          </p:txBody>
        </p:sp>
        <p:sp>
          <p:nvSpPr>
            <p:cNvPr id="5" name="_s2056"/>
            <p:cNvSpPr>
              <a:spLocks noChangeArrowheads="1"/>
            </p:cNvSpPr>
            <p:nvPr/>
          </p:nvSpPr>
          <p:spPr bwMode="auto">
            <a:xfrm>
              <a:off x="2142" y="1727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ar-JO" sz="200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Subarachnoid </a:t>
              </a:r>
              <a:r>
                <a:rPr lang="en-US" altLang="ar-JO" sz="2000" dirty="0" err="1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hmg</a:t>
              </a:r>
              <a:r>
                <a:rPr lang="en-US" altLang="ar-JO" sz="2000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pic>
        <p:nvPicPr>
          <p:cNvPr id="2058" name="Picture 10" descr="ÙØªÙØ¬Ø© Ø¨Ø­Ø« Ø§ÙØµÙØ± Ø¹Ù RBC  Ø±Ø³Ù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5752"/>
            <a:ext cx="15839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05A7-1DDD-4EA0-9AA2-87E61C848FCA}" type="slidenum">
              <a:rPr lang="ar-SA" altLang="ar-JO" smtClean="0"/>
              <a:pPr/>
              <a:t>17</a:t>
            </a:fld>
            <a:endParaRPr lang="en-US" altLang="ar-JO"/>
          </a:p>
        </p:txBody>
      </p:sp>
      <p:cxnSp>
        <p:nvCxnSpPr>
          <p:cNvPr id="7" name="رابط كسهم مستقيم 6"/>
          <p:cNvCxnSpPr>
            <a:stCxn id="3" idx="2"/>
            <a:endCxn id="4" idx="0"/>
          </p:cNvCxnSpPr>
          <p:nvPr/>
        </p:nvCxnSpPr>
        <p:spPr>
          <a:xfrm flipH="1">
            <a:off x="2618277" y="3441065"/>
            <a:ext cx="2215662" cy="90614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stCxn id="3" idx="2"/>
            <a:endCxn id="5" idx="0"/>
          </p:cNvCxnSpPr>
          <p:nvPr/>
        </p:nvCxnSpPr>
        <p:spPr>
          <a:xfrm>
            <a:off x="4833939" y="3441065"/>
            <a:ext cx="2215661" cy="90614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altLang="ar-JO">
                <a:solidFill>
                  <a:schemeClr val="bg1"/>
                </a:solidFill>
              </a:rPr>
              <a:t>Gram stain result 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>
                <a:solidFill>
                  <a:schemeClr val="bg1"/>
                </a:solidFill>
              </a:rPr>
              <a:t>Need 10 min ……..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>
              <a:solidFill>
                <a:schemeClr val="bg1"/>
              </a:solidFill>
            </a:endParaRPr>
          </a:p>
        </p:txBody>
      </p:sp>
      <p:graphicFrame>
        <p:nvGraphicFramePr>
          <p:cNvPr id="329786" name="Group 5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4268893"/>
              </p:ext>
            </p:extLst>
          </p:nvPr>
        </p:nvGraphicFramePr>
        <p:xfrm>
          <a:off x="3193925" y="2060848"/>
          <a:ext cx="5770563" cy="4782490"/>
        </p:xfrm>
        <a:graphic>
          <a:graphicData uri="http://schemas.openxmlformats.org/drawingml/2006/table">
            <a:tbl>
              <a:tblPr/>
              <a:tblGrid>
                <a:gridCol w="2886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4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21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 coli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– bacilli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Listeria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+ bacilli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H.Infulenza</a:t>
                      </a: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- </a:t>
                      </a:r>
                      <a:r>
                        <a:rPr kumimoji="0" lang="en-US" altLang="ar-J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cocobacilli</a:t>
                      </a:r>
                      <a:endParaRPr kumimoji="0" lang="en-US" altLang="ar-J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N.Meningitidis</a:t>
                      </a: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– </a:t>
                      </a:r>
                      <a:r>
                        <a:rPr kumimoji="0" lang="en-US" altLang="ar-J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diplococi</a:t>
                      </a: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+ </a:t>
                      </a:r>
                      <a:r>
                        <a:rPr kumimoji="0" lang="en-US" altLang="ar-J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coci</a:t>
                      </a:r>
                      <a:endParaRPr kumimoji="0" lang="en-US" altLang="ar-JO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Strep pneumonia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Gram + </a:t>
                      </a:r>
                      <a:r>
                        <a:rPr kumimoji="0" lang="en-US" altLang="ar-JO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dipolccoi</a:t>
                      </a:r>
                      <a:r>
                        <a:rPr kumimoji="0" lang="en-US" altLang="ar-JO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266" name="Picture 2" descr="ÙØªÙØ¬Ø© Ø¨Ø­Ø« Ø§ÙØµÙØ± Ø¹Ù âªe coli gram stain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944216" cy="1774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18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1418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4928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ar-JO" sz="6600" b="1" dirty="0">
                <a:solidFill>
                  <a:srgbClr val="FF0000"/>
                </a:solidFill>
              </a:rPr>
              <a:t>Don’t forget : 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4619"/>
            <a:ext cx="8229600" cy="4530725"/>
          </a:xfrm>
        </p:spPr>
        <p:txBody>
          <a:bodyPr/>
          <a:lstStyle/>
          <a:p>
            <a:pPr algn="ctr" rtl="0">
              <a:buFont typeface="Wingdings" panose="05000000000000000000" pitchFamily="2" charset="2"/>
              <a:buChar char="q"/>
            </a:pPr>
            <a:r>
              <a:rPr lang="en-US" altLang="ar-JO" sz="6700" dirty="0">
                <a:solidFill>
                  <a:schemeClr val="bg1"/>
                </a:solidFill>
              </a:rPr>
              <a:t>Blood glucose </a:t>
            </a:r>
          </a:p>
          <a:p>
            <a:pPr algn="ctr" rtl="0">
              <a:buFont typeface="Wingdings" panose="05000000000000000000" pitchFamily="2" charset="2"/>
              <a:buChar char="q"/>
            </a:pPr>
            <a:r>
              <a:rPr lang="en-US" altLang="ar-JO" sz="6700" dirty="0">
                <a:solidFill>
                  <a:schemeClr val="bg1"/>
                </a:solidFill>
              </a:rPr>
              <a:t>Blood culture </a:t>
            </a:r>
          </a:p>
        </p:txBody>
      </p:sp>
      <p:pic>
        <p:nvPicPr>
          <p:cNvPr id="12290" name="Picture 2" descr="ÙØªÙØ¬Ø© Ø¨Ø­Ø« Ø§ÙØµÙØ± Ø¹Ù âªdon't forget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4" b="982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75266"/>
            <a:ext cx="3816424" cy="198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25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meningitis-5b0d5767fa6bcc0037643a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32" y="990599"/>
            <a:ext cx="4075856" cy="54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-2412776" y="1257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ar-JO" sz="5400" b="1" i="1" dirty="0">
                <a:solidFill>
                  <a:srgbClr val="FF0000"/>
                </a:solidFill>
              </a:rPr>
              <a:t>    Introduction :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313233" y="1196752"/>
            <a:ext cx="4546799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Meningitis : is inflammation of the </a:t>
            </a:r>
            <a:r>
              <a:rPr lang="en-US" altLang="ar-JO" sz="2800" i="1" dirty="0" err="1">
                <a:solidFill>
                  <a:schemeClr val="bg1"/>
                </a:solidFill>
              </a:rPr>
              <a:t>leptomeninges</a:t>
            </a:r>
            <a:r>
              <a:rPr lang="en-US" altLang="ar-JO" sz="2800" i="1" dirty="0">
                <a:solidFill>
                  <a:schemeClr val="bg1"/>
                </a:solidFill>
              </a:rPr>
              <a:t> </a:t>
            </a:r>
            <a:r>
              <a:rPr lang="en-US" altLang="ar-JO" sz="2800" i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ar-JO" sz="2800" i="1" dirty="0" smtClean="0">
              <a:solidFill>
                <a:schemeClr val="bg1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 smtClean="0">
                <a:solidFill>
                  <a:schemeClr val="bg1"/>
                </a:solidFill>
              </a:rPr>
              <a:t>One </a:t>
            </a:r>
            <a:r>
              <a:rPr lang="en-US" altLang="ar-JO" sz="2800" i="1" dirty="0">
                <a:solidFill>
                  <a:schemeClr val="bg1"/>
                </a:solidFill>
              </a:rPr>
              <a:t>of the most common CNS infections </a:t>
            </a:r>
            <a:r>
              <a:rPr lang="en-US" altLang="ar-JO" sz="2800" i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It may involve both the meninges and brain parenchyma (meningoencephalitis) 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39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JO" sz="4000" i="1" dirty="0">
                <a:solidFill>
                  <a:srgbClr val="FF0000"/>
                </a:solidFill>
              </a:rPr>
              <a:t>    Neonatal Meningitis (Diagnosis) 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0603"/>
            <a:ext cx="8686800" cy="4530725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LP should be repeated at 24 - 48 </a:t>
            </a:r>
            <a:r>
              <a:rPr lang="en-US" altLang="ar-JO" sz="2800" i="1" dirty="0" err="1">
                <a:solidFill>
                  <a:schemeClr val="bg1"/>
                </a:solidFill>
              </a:rPr>
              <a:t>hr</a:t>
            </a:r>
            <a:r>
              <a:rPr lang="en-US" altLang="ar-JO" sz="2800" i="1" dirty="0">
                <a:solidFill>
                  <a:schemeClr val="bg1"/>
                </a:solidFill>
              </a:rPr>
              <a:t> if clinical response is questionable and at 72 </a:t>
            </a:r>
            <a:r>
              <a:rPr lang="en-US" altLang="ar-JO" sz="2800" i="1" dirty="0" err="1">
                <a:solidFill>
                  <a:schemeClr val="bg1"/>
                </a:solidFill>
              </a:rPr>
              <a:t>hr</a:t>
            </a:r>
            <a:r>
              <a:rPr lang="en-US" altLang="ar-JO" sz="2800" i="1" dirty="0">
                <a:solidFill>
                  <a:schemeClr val="bg1"/>
                </a:solidFill>
              </a:rPr>
              <a:t> when gram-negative organisms are involved (to ensure sterilization)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Some experts believe that a repeat LP at 24 </a:t>
            </a:r>
            <a:r>
              <a:rPr lang="en-US" altLang="ar-JO" sz="2800" i="1" dirty="0" err="1">
                <a:solidFill>
                  <a:schemeClr val="bg1"/>
                </a:solidFill>
              </a:rPr>
              <a:t>hr</a:t>
            </a:r>
            <a:r>
              <a:rPr lang="en-US" altLang="ar-JO" sz="2800" i="1" dirty="0">
                <a:solidFill>
                  <a:schemeClr val="bg1"/>
                </a:solidFill>
              </a:rPr>
              <a:t> in neonates with GBS meningitis has prognostic value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LP should not be repeated at the end of therapy if the neonate is doing well 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836" y="1484784"/>
            <a:ext cx="6911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l" rtl="0">
              <a:buFont typeface="Wingdings" panose="05000000000000000000" pitchFamily="2" charset="2"/>
              <a:buChar char="q"/>
            </a:pPr>
            <a:r>
              <a:rPr lang="en-US" altLang="ar-JO" sz="4400" dirty="0">
                <a:solidFill>
                  <a:schemeClr val="bg1"/>
                </a:solidFill>
              </a:rPr>
              <a:t>When I have to </a:t>
            </a:r>
            <a:r>
              <a:rPr lang="en-US" altLang="ar-JO" sz="4400" dirty="0">
                <a:solidFill>
                  <a:srgbClr val="C00000"/>
                </a:solidFill>
              </a:rPr>
              <a:t>repeat</a:t>
            </a:r>
            <a:r>
              <a:rPr lang="en-US" altLang="ar-JO" sz="4400" dirty="0">
                <a:solidFill>
                  <a:schemeClr val="bg1"/>
                </a:solidFill>
              </a:rPr>
              <a:t> LP </a:t>
            </a:r>
            <a:r>
              <a:rPr lang="en-US" altLang="ar-JO" sz="4400" dirty="0" smtClean="0">
                <a:solidFill>
                  <a:schemeClr val="bg1"/>
                </a:solidFill>
              </a:rPr>
              <a:t>?</a:t>
            </a:r>
            <a:endParaRPr lang="en-US" altLang="ar-JO" sz="4400" dirty="0">
              <a:solidFill>
                <a:schemeClr val="bg1"/>
              </a:solidFill>
            </a:endParaRPr>
          </a:p>
        </p:txBody>
      </p:sp>
      <p:pic>
        <p:nvPicPr>
          <p:cNvPr id="7" name="Picture 2" descr="ÙØªÙØ¬Ø© Ø¨Ø­Ø« Ø§ÙØµÙØ± Ø¹Ù syringe Ø±Ø³Ù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36" b="786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42"/>
          <a:stretch/>
        </p:blipFill>
        <p:spPr bwMode="auto">
          <a:xfrm>
            <a:off x="0" y="-35185"/>
            <a:ext cx="1763688" cy="16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20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5736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 altLang="ar-JO" sz="2800" i="1" dirty="0">
                <a:solidFill>
                  <a:srgbClr val="FF0000"/>
                </a:solidFill>
              </a:rPr>
              <a:t>Without</a:t>
            </a:r>
            <a:r>
              <a:rPr lang="en-US" altLang="ar-JO" sz="2800" i="1" dirty="0">
                <a:solidFill>
                  <a:schemeClr val="bg1"/>
                </a:solidFill>
              </a:rPr>
              <a:t> treatment , the mortality rate from neonatal meningitis approaches 100% .</a:t>
            </a:r>
          </a:p>
          <a:p>
            <a:pPr algn="l">
              <a:buFontTx/>
              <a:buNone/>
            </a:pPr>
            <a:r>
              <a:rPr lang="en-US" altLang="ar-JO" sz="2800" i="1" dirty="0">
                <a:solidFill>
                  <a:srgbClr val="FF0000"/>
                </a:solidFill>
              </a:rPr>
              <a:t>With</a:t>
            </a:r>
            <a:r>
              <a:rPr lang="en-US" altLang="ar-JO" sz="2800" i="1" dirty="0">
                <a:solidFill>
                  <a:schemeClr val="bg1"/>
                </a:solidFill>
              </a:rPr>
              <a:t> treatment , prognosis is determined by birth weight, organism and clinical severity .</a:t>
            </a:r>
          </a:p>
        </p:txBody>
      </p:sp>
      <p:pic>
        <p:nvPicPr>
          <p:cNvPr id="67590" name="Picture 6" descr="hjcfyu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808163"/>
            <a:ext cx="3168650" cy="3381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AutoShape 2" descr="ÙØªÙØ¬Ø© Ø¨Ø­Ø« Ø§ÙØµÙØ± Ø¹Ù âªtreatment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5" name="AutoShape 4" descr="ÙØªÙØ¬Ø© Ø¨Ø­Ø« Ø§ÙØµÙØ± Ø¹Ù âªtreatmentâ¬â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1095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ar-JO" sz="4000" b="1" smtClean="0">
                <a:solidFill>
                  <a:srgbClr val="FF0000"/>
                </a:solidFill>
              </a:rPr>
              <a:t>    Neonatal Meningitis (Prognosis) :</a:t>
            </a:r>
            <a:endParaRPr lang="en-US" altLang="ar-JO" sz="40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21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3400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952" y="274638"/>
            <a:ext cx="8229600" cy="1143000"/>
          </a:xfrm>
        </p:spPr>
        <p:txBody>
          <a:bodyPr/>
          <a:lstStyle/>
          <a:p>
            <a:pPr algn="l"/>
            <a:r>
              <a:rPr lang="en-US" altLang="ar-JO" sz="4000" b="1" dirty="0">
                <a:solidFill>
                  <a:srgbClr val="FF0000"/>
                </a:solidFill>
              </a:rPr>
              <a:t>    Neonatal Meningitis (Prognosis) 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44824"/>
            <a:ext cx="8328025" cy="4530725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600" i="1" dirty="0">
                <a:solidFill>
                  <a:schemeClr val="bg1"/>
                </a:solidFill>
              </a:rPr>
              <a:t>Mortality rate for gram-negative neonatal meningitis is 20 - 30%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600" i="1" dirty="0">
                <a:solidFill>
                  <a:schemeClr val="bg1"/>
                </a:solidFill>
              </a:rPr>
              <a:t>Mortality rate for gram-positive neonatal meningitis (e.g. GBS) is 10 - 20%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600" i="1" dirty="0">
                <a:solidFill>
                  <a:schemeClr val="bg1"/>
                </a:solidFill>
              </a:rPr>
              <a:t>For organisms that produce </a:t>
            </a:r>
            <a:r>
              <a:rPr lang="en-US" altLang="ar-JO" sz="2600" i="1" dirty="0" err="1">
                <a:solidFill>
                  <a:schemeClr val="bg1"/>
                </a:solidFill>
              </a:rPr>
              <a:t>vasculitis</a:t>
            </a:r>
            <a:r>
              <a:rPr lang="en-US" altLang="ar-JO" sz="2600" i="1" dirty="0">
                <a:solidFill>
                  <a:schemeClr val="bg1"/>
                </a:solidFill>
              </a:rPr>
              <a:t> , meningitis and brain abscess (necrotizing meningitis) , the mortality rate may approach 75%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600" i="1" dirty="0">
                <a:solidFill>
                  <a:schemeClr val="bg1"/>
                </a:solidFill>
              </a:rPr>
              <a:t>Neurological </a:t>
            </a:r>
            <a:r>
              <a:rPr lang="en-US" altLang="ar-JO" sz="2600" i="1" dirty="0" err="1">
                <a:solidFill>
                  <a:schemeClr val="bg1"/>
                </a:solidFill>
              </a:rPr>
              <a:t>sequelae</a:t>
            </a:r>
            <a:r>
              <a:rPr lang="en-US" altLang="ar-JO" sz="2600" i="1" dirty="0">
                <a:solidFill>
                  <a:schemeClr val="bg1"/>
                </a:solidFill>
              </a:rPr>
              <a:t> (hydrocephalus , hearing loss, mental retardation) develop in 20 - 50% of infants who survive , with a poorer prognosis when gram-negative enteric bacilli are the cause .  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altLang="ar-JO" sz="2600" i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3042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22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5160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l" rtl="0"/>
            <a:r>
              <a:rPr lang="en-US" altLang="ar-JO" sz="4000" b="1" dirty="0">
                <a:solidFill>
                  <a:srgbClr val="FF0000"/>
                </a:solidFill>
              </a:rPr>
              <a:t>   Neonatal Meningitis (Treatment) 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92263"/>
            <a:ext cx="8964612" cy="453072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altLang="ar-JO" sz="4000" b="1" dirty="0">
                <a:solidFill>
                  <a:schemeClr val="bg1"/>
                </a:solidFill>
              </a:rPr>
              <a:t>Empiric</a:t>
            </a:r>
            <a:r>
              <a:rPr lang="en-US" altLang="ar-JO" sz="4000" dirty="0">
                <a:solidFill>
                  <a:schemeClr val="bg1"/>
                </a:solidFill>
              </a:rPr>
              <a:t> </a:t>
            </a:r>
            <a:r>
              <a:rPr lang="en-US" altLang="ar-JO" sz="2600" dirty="0">
                <a:solidFill>
                  <a:schemeClr val="bg1"/>
                </a:solidFill>
              </a:rPr>
              <a:t>treatment is begun with </a:t>
            </a:r>
            <a:r>
              <a:rPr lang="en-US" altLang="ar-JO" sz="2600" dirty="0" smtClean="0">
                <a:solidFill>
                  <a:schemeClr val="bg1"/>
                </a:solidFill>
              </a:rPr>
              <a:t>: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altLang="ar-JO" sz="2600" dirty="0" smtClean="0">
                <a:solidFill>
                  <a:srgbClr val="FF0000"/>
                </a:solidFill>
              </a:rPr>
              <a:t>ampicillin </a:t>
            </a:r>
            <a:r>
              <a:rPr lang="en-US" altLang="ar-JO" sz="2600" dirty="0">
                <a:solidFill>
                  <a:srgbClr val="FF0000"/>
                </a:solidFill>
              </a:rPr>
              <a:t>plus cefotaxime .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altLang="ar-JO" sz="2600" dirty="0">
              <a:solidFill>
                <a:schemeClr val="bg1"/>
              </a:solidFill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en-US" altLang="ar-JO" sz="2600" dirty="0">
              <a:solidFill>
                <a:schemeClr val="bg1"/>
              </a:solidFill>
            </a:endParaRP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altLang="ar-JO" sz="2600" dirty="0">
                <a:solidFill>
                  <a:schemeClr val="bg1"/>
                </a:solidFill>
              </a:rPr>
              <a:t>Drug </a:t>
            </a:r>
            <a:r>
              <a:rPr lang="en-US" altLang="ar-JO" sz="2600" dirty="0" smtClean="0">
                <a:solidFill>
                  <a:schemeClr val="bg1"/>
                </a:solidFill>
              </a:rPr>
              <a:t>should  be :</a:t>
            </a:r>
            <a:endParaRPr lang="en-US" altLang="ar-JO" sz="2600" dirty="0">
              <a:solidFill>
                <a:schemeClr val="bg1"/>
              </a:solidFill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600">
                <a:solidFill>
                  <a:schemeClr val="bg1"/>
                </a:solidFill>
              </a:rPr>
              <a:t> </a:t>
            </a:r>
            <a:r>
              <a:rPr lang="en-US" altLang="ar-JO" sz="2600" smtClean="0">
                <a:solidFill>
                  <a:schemeClr val="bg1"/>
                </a:solidFill>
              </a:rPr>
              <a:t> Cross </a:t>
            </a:r>
            <a:r>
              <a:rPr lang="en-US" altLang="ar-JO" sz="2600" dirty="0">
                <a:solidFill>
                  <a:schemeClr val="bg1"/>
                </a:solidFill>
              </a:rPr>
              <a:t>BBB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600" dirty="0" smtClean="0">
                <a:solidFill>
                  <a:schemeClr val="bg1"/>
                </a:solidFill>
              </a:rPr>
              <a:t> </a:t>
            </a:r>
            <a:r>
              <a:rPr lang="en-US" altLang="ar-JO" sz="2600" dirty="0">
                <a:solidFill>
                  <a:schemeClr val="bg1"/>
                </a:solidFill>
              </a:rPr>
              <a:t>I V 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600" dirty="0">
                <a:solidFill>
                  <a:schemeClr val="bg1"/>
                </a:solidFill>
              </a:rPr>
              <a:t> </a:t>
            </a:r>
            <a:r>
              <a:rPr lang="en-US" altLang="ar-JO" sz="2600" dirty="0" smtClean="0">
                <a:solidFill>
                  <a:schemeClr val="bg1"/>
                </a:solidFill>
              </a:rPr>
              <a:t> </a:t>
            </a:r>
            <a:r>
              <a:rPr lang="en-US" altLang="ar-JO" sz="2600" dirty="0">
                <a:solidFill>
                  <a:schemeClr val="bg1"/>
                </a:solidFill>
              </a:rPr>
              <a:t>Broad spectrum .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ar-JO" sz="2600" dirty="0" smtClean="0">
                <a:solidFill>
                  <a:schemeClr val="bg1"/>
                </a:solidFill>
              </a:rPr>
              <a:t> </a:t>
            </a:r>
            <a:r>
              <a:rPr lang="en-US" altLang="ar-JO" sz="2600" dirty="0">
                <a:solidFill>
                  <a:schemeClr val="bg1"/>
                </a:solidFill>
              </a:rPr>
              <a:t>Bactericidal .</a:t>
            </a:r>
          </a:p>
        </p:txBody>
      </p:sp>
      <p:pic>
        <p:nvPicPr>
          <p:cNvPr id="6" name="Picture 5" descr="C:\Users\TOSHIBA\Desktop\تنزي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1104"/>
            <a:ext cx="4309532" cy="282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23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41510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7096" y="274638"/>
            <a:ext cx="8229600" cy="11430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altLang="ar-JO" sz="4000" i="1" dirty="0" smtClean="0">
                <a:solidFill>
                  <a:srgbClr val="FF0000"/>
                </a:solidFill>
              </a:rPr>
              <a:t> </a:t>
            </a:r>
            <a:r>
              <a:rPr lang="en-US" altLang="ar-JO" sz="4000" i="1" dirty="0">
                <a:solidFill>
                  <a:srgbClr val="FF0000"/>
                </a:solidFill>
              </a:rPr>
              <a:t>Neonatal Meningitis </a:t>
            </a:r>
            <a:r>
              <a:rPr lang="en-US" altLang="ar-JO" sz="4000" i="1" dirty="0" smtClean="0">
                <a:solidFill>
                  <a:srgbClr val="FF0000"/>
                </a:solidFill>
              </a:rPr>
              <a:t/>
            </a:r>
            <a:br>
              <a:rPr lang="en-US" altLang="ar-JO" sz="4000" i="1" dirty="0" smtClean="0">
                <a:solidFill>
                  <a:srgbClr val="FF0000"/>
                </a:solidFill>
              </a:rPr>
            </a:br>
            <a:r>
              <a:rPr lang="en-US" altLang="ar-JO" sz="4000" i="1" dirty="0" smtClean="0">
                <a:solidFill>
                  <a:srgbClr val="FF0000"/>
                </a:solidFill>
              </a:rPr>
              <a:t>(</a:t>
            </a:r>
            <a:r>
              <a:rPr lang="en-US" altLang="ar-JO" sz="4000" i="1" dirty="0">
                <a:solidFill>
                  <a:srgbClr val="FF0000"/>
                </a:solidFill>
              </a:rPr>
              <a:t>Treatment duration)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30725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Parenteral therapy for gram-positive meningitis is given for a minimum of 14 days, and for complicated gram-positive or gram-negative meningitis , a minimum of 21 days .</a:t>
            </a:r>
          </a:p>
        </p:txBody>
      </p:sp>
      <p:pic>
        <p:nvPicPr>
          <p:cNvPr id="7" name="Picture 6" descr="C:\Users\TOSHIBA\Desktop\تنزي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8" y="188640"/>
            <a:ext cx="1870633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24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9287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168" y="341784"/>
            <a:ext cx="7631832" cy="1070992"/>
          </a:xfrm>
        </p:spPr>
        <p:txBody>
          <a:bodyPr>
            <a:normAutofit fontScale="90000"/>
          </a:bodyPr>
          <a:lstStyle/>
          <a:p>
            <a:r>
              <a:rPr lang="en-US" altLang="ar-JO" sz="4000" b="1" dirty="0">
                <a:solidFill>
                  <a:srgbClr val="FF0000"/>
                </a:solidFill>
              </a:rPr>
              <a:t>    Neonatal Meningitis (Treatment) 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66627"/>
            <a:ext cx="8399463" cy="4530725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Patients should be closely followed for neurological complications during the first 2 years of life   :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Head circumference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Hearing assessment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Developmental assessment .</a:t>
            </a:r>
          </a:p>
        </p:txBody>
      </p:sp>
      <p:pic>
        <p:nvPicPr>
          <p:cNvPr id="7" name="Picture 6" descr="C:\Users\TOSHIBA\Desktop\تنزي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8" y="188640"/>
            <a:ext cx="1870633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25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8543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420888"/>
            <a:ext cx="820891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♥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</a:t>
            </a:r>
          </a:p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ANY QUESTIONS ? 😈🔫</a:t>
            </a:r>
            <a:endParaRPr lang="ar-JO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195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FA890C-6491-401A-99F7-E7B364880709}"/>
              </a:ext>
            </a:extLst>
          </p:cNvPr>
          <p:cNvSpPr txBox="1"/>
          <p:nvPr/>
        </p:nvSpPr>
        <p:spPr>
          <a:xfrm>
            <a:off x="1992363" y="1196752"/>
            <a:ext cx="52207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i="1" kern="0" dirty="0">
                <a:solidFill>
                  <a:srgbClr val="FF0000"/>
                </a:solidFill>
              </a:rPr>
              <a:t>POST-NEONATAL MENINGITIS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26547"/>
            <a:ext cx="2898651" cy="286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60732"/>
            <a:ext cx="3240360" cy="430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35ED90-4347-44FA-B030-AA35F7991184}"/>
              </a:ext>
            </a:extLst>
          </p:cNvPr>
          <p:cNvSpPr/>
          <p:nvPr/>
        </p:nvSpPr>
        <p:spPr bwMode="auto">
          <a:xfrm>
            <a:off x="4500563" y="7938"/>
            <a:ext cx="4683125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Post-Neonatal Meningitis (Etiology):</a:t>
            </a:r>
            <a:endParaRPr lang="en-US" altLang="en-US" sz="2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post-neonatal period , the most common organisms causing meningitis are 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Neisseria meningitidis (</a:t>
            </a:r>
            <a:r>
              <a:rPr lang="en-US" altLang="en-US" sz="24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meningococci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Streptococcus pneumoniae (</a:t>
            </a:r>
            <a:r>
              <a:rPr lang="en-US" altLang="en-US" sz="24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pneumococci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4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Hemophilus influenza type b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/>
          <a:stretch/>
        </p:blipFill>
        <p:spPr bwMode="auto">
          <a:xfrm>
            <a:off x="0" y="980728"/>
            <a:ext cx="450056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52513"/>
          </a:xfrm>
          <a:noFill/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F0D9D01-C1DC-4E47-91E2-451A76365167}"/>
              </a:ext>
            </a:extLst>
          </p:cNvPr>
          <p:cNvSpPr/>
          <p:nvPr/>
        </p:nvSpPr>
        <p:spPr bwMode="auto">
          <a:xfrm>
            <a:off x="4499992" y="0"/>
            <a:ext cx="4644008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Post-neonatal meningitis                      ( etiology ):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Meningococci</a:t>
            </a:r>
            <a:r>
              <a:rPr lang="en-US" altLang="en-US" sz="2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exist in the nasopharynx of about 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5% 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people and spread by respiratory droplets and close contact . Only a small fraction of carriers develop meningitis; what makes them susceptible is unknown 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 between 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altLang="en-US" sz="24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yr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(peak = 1</a:t>
            </a:r>
            <a:r>
              <a:rPr lang="en-US" altLang="en-US" sz="2000" baseline="30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year) are mostly affected , it also tends to occur in epidemics among closed populations ( e.g. boarding schools ,military barracks and college dormitories )   </a:t>
            </a:r>
          </a:p>
        </p:txBody>
      </p:sp>
    </p:spTree>
    <p:extLst>
      <p:ext uri="{BB962C8B-B14F-4D97-AF65-F5344CB8AC3E}">
        <p14:creationId xmlns:p14="http://schemas.microsoft.com/office/powerpoint/2010/main" val="31309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Acute bacterial meningitis 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dirty="0">
                <a:solidFill>
                  <a:schemeClr val="bg1"/>
                </a:solidFill>
              </a:rPr>
              <a:t>Aseptic </a:t>
            </a:r>
            <a:r>
              <a:rPr lang="en-US" altLang="ar-JO" dirty="0" err="1">
                <a:solidFill>
                  <a:schemeClr val="bg1"/>
                </a:solidFill>
              </a:rPr>
              <a:t>meningites</a:t>
            </a:r>
            <a:r>
              <a:rPr lang="en-US" altLang="ar-JO" dirty="0">
                <a:solidFill>
                  <a:schemeClr val="bg1"/>
                </a:solidFill>
              </a:rPr>
              <a:t> .</a:t>
            </a:r>
          </a:p>
        </p:txBody>
      </p:sp>
      <p:pic>
        <p:nvPicPr>
          <p:cNvPr id="3077" name="Picture 5" descr="C:\Users\TOSHIBA\Desktop\meningitis-5b0d5767fa6bcc0037643a0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23" y="3474882"/>
            <a:ext cx="1655171" cy="22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OSHIBA\Desktop\meningitis-5b0d5767fa6bcc0037643a0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3" b="100000" l="2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1820742" cy="24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253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16000"/>
          </a:xfr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B3ED72-E9DC-49F5-B020-437FB77F3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0"/>
            <a:ext cx="457041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5CC34D-E74A-4C24-9F30-3DA4BCD4471E}"/>
              </a:ext>
            </a:extLst>
          </p:cNvPr>
          <p:cNvSpPr/>
          <p:nvPr/>
        </p:nvSpPr>
        <p:spPr bwMode="auto">
          <a:xfrm>
            <a:off x="4788024" y="0"/>
            <a:ext cx="4354389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b="1" i="1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Pneumococci</a:t>
            </a:r>
            <a:r>
              <a:rPr lang="en-US" altLang="en-US" sz="2400" i="1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</a:t>
            </a:r>
            <a:r>
              <a:rPr lang="en-US" altLang="en-US" sz="2400" i="1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most common cause of meningitis in older children and adults . 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Especially </a:t>
            </a:r>
            <a:r>
              <a:rPr lang="en-US" altLang="en-US" sz="2400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risk </a:t>
            </a:r>
            <a:r>
              <a:rPr lang="en-US" altLang="en-US" sz="24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patients with chronic otitis , sinusitis , mastoiditis , CSF leaks , recurrent meningitis , pneumococcal pneumonia , sickle cell disease or asplenia .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kern="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Incidence of pneumococcal meningitis is decreasing because of routine vaccination (ideally!!!) .  </a:t>
            </a:r>
          </a:p>
        </p:txBody>
      </p:sp>
    </p:spTree>
    <p:extLst>
      <p:ext uri="{BB962C8B-B14F-4D97-AF65-F5344CB8AC3E}">
        <p14:creationId xmlns:p14="http://schemas.microsoft.com/office/powerpoint/2010/main" val="30090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1550" cy="1052513"/>
          </a:xfrm>
          <a:noFill/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4763" y="0"/>
            <a:ext cx="431958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marL="342900" indent="-34290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2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2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Bacteria typically reaches the meninges by </a:t>
            </a:r>
            <a:r>
              <a:rPr lang="en-US" altLang="en-US" sz="20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hematogenous</a:t>
            </a: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spread</a:t>
            </a: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from sites of colonization in the </a:t>
            </a:r>
            <a:r>
              <a:rPr lang="en-US" alt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nasopharynx</a:t>
            </a: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or other foci of infection (e.g. pneumonia) 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2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altLang="en-US" sz="2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Bacteria can also enter CSF by </a:t>
            </a:r>
            <a:r>
              <a:rPr lang="en-US" alt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direct extension </a:t>
            </a: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from </a:t>
            </a:r>
            <a:r>
              <a:rPr lang="en-US" alt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nearby infections</a:t>
            </a: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(sinusitis, </a:t>
            </a:r>
            <a:r>
              <a:rPr lang="en-US" alt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mastoiditis</a:t>
            </a: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) or through </a:t>
            </a:r>
            <a:r>
              <a:rPr lang="en-US" altLang="en-US" sz="20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exterior openings</a:t>
            </a: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in normally closed CSF pathways (e.g. due to </a:t>
            </a:r>
            <a:r>
              <a:rPr lang="en-US" alt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meningocele</a:t>
            </a:r>
            <a:r>
              <a:rPr lang="en-US" alt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, spinal dermal sinus , penetrating injuries and neurosurgical procedures)</a:t>
            </a:r>
          </a:p>
        </p:txBody>
      </p:sp>
    </p:spTree>
    <p:extLst>
      <p:ext uri="{BB962C8B-B14F-4D97-AF65-F5344CB8AC3E}">
        <p14:creationId xmlns:p14="http://schemas.microsoft.com/office/powerpoint/2010/main" val="1382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818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52513"/>
          </a:xfrm>
          <a:noFill/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5D044F-5D66-4FAE-AA44-6046EEDBC817}"/>
              </a:ext>
            </a:extLst>
          </p:cNvPr>
          <p:cNvSpPr/>
          <p:nvPr/>
        </p:nvSpPr>
        <p:spPr bwMode="auto">
          <a:xfrm>
            <a:off x="4500563" y="0"/>
            <a:ext cx="4643437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respiratory illness or sore throat often precedes the more characteristic symptoms of fever, headache, stiff neck and vomiting.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Brudzinski’s and Kernig’s signs are present in ½ of patients .</a:t>
            </a: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Neck stiffness and Brudzinski’s and Kernig’s signs are termed meningeal signs or </a:t>
            </a:r>
            <a:r>
              <a:rPr lang="en-US" altLang="en-US" sz="2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meningismus</a:t>
            </a:r>
            <a:r>
              <a:rPr lang="en-US" altLang="en-US" sz="2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; 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occur because tension on nerve roots passing through </a:t>
            </a:r>
            <a:r>
              <a:rPr lang="en-US" altLang="en-US" sz="2000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inflammed</a:t>
            </a:r>
            <a:r>
              <a:rPr lang="en-US" altLang="en-US" sz="2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meninges causes irritation . </a:t>
            </a:r>
          </a:p>
        </p:txBody>
      </p:sp>
    </p:spTree>
    <p:extLst>
      <p:ext uri="{BB962C8B-B14F-4D97-AF65-F5344CB8AC3E}">
        <p14:creationId xmlns:p14="http://schemas.microsoft.com/office/powerpoint/2010/main" val="381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GB" i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291" name="Picture 4" descr="78-symptoms_ad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FDAA7-ED0E-4059-BD97-F6DC5919F089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brudezinski sig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613" y="620713"/>
            <a:ext cx="3743325" cy="54371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6" descr="chi8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52513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C32C73-EB11-47CF-BCEB-D5C778147BC7}"/>
              </a:ext>
            </a:extLst>
          </p:cNvPr>
          <p:cNvSpPr/>
          <p:nvPr/>
        </p:nvSpPr>
        <p:spPr bwMode="auto">
          <a:xfrm>
            <a:off x="0" y="0"/>
            <a:ext cx="4176713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Brudzinski’s Sign </a:t>
            </a:r>
            <a:r>
              <a:rPr lang="en-US" altLang="en-US" sz="3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i="1" kern="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en-US" sz="32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Attempts at neck flexion induce </a:t>
            </a:r>
            <a:r>
              <a:rPr lang="en-US" altLang="en-US" sz="3200" kern="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flexion of the hip or knee .</a:t>
            </a:r>
          </a:p>
        </p:txBody>
      </p:sp>
    </p:spTree>
    <p:extLst>
      <p:ext uri="{BB962C8B-B14F-4D97-AF65-F5344CB8AC3E}">
        <p14:creationId xmlns:p14="http://schemas.microsoft.com/office/powerpoint/2010/main" val="2183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kernig sig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613" y="620713"/>
            <a:ext cx="3924300" cy="53514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6" descr="chi8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8063" cy="1016000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305CB7-8254-44C5-9A97-1440D0C90290}"/>
              </a:ext>
            </a:extLst>
          </p:cNvPr>
          <p:cNvSpPr/>
          <p:nvPr/>
        </p:nvSpPr>
        <p:spPr bwMode="auto">
          <a:xfrm>
            <a:off x="0" y="0"/>
            <a:ext cx="424815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8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Kernig’s Sign </a:t>
            </a:r>
            <a:r>
              <a:rPr lang="en-US" altLang="en-US" sz="3200" b="1" kern="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457200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200" b="1" kern="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Resistance to passive extension of the knee while the hip is flexed.</a:t>
            </a:r>
            <a:endParaRPr lang="en-US" sz="3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76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548680"/>
            <a:ext cx="6840761" cy="590465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Adults may become desperately ill within 24 </a:t>
            </a:r>
            <a:r>
              <a:rPr lang="en-US" altLang="en-US" sz="2600" dirty="0" err="1" smtClean="0">
                <a:latin typeface="Aharoni" pitchFamily="2" charset="-79"/>
                <a:cs typeface="Aharoni" pitchFamily="2" charset="-79"/>
              </a:rPr>
              <a:t>hr</a:t>
            </a: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, and children even sooner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Seizures occur in about 30% of patients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Cranial nerve abnormalities (e.g. 3</a:t>
            </a:r>
            <a:r>
              <a:rPr lang="en-US" altLang="en-US" sz="2600" baseline="30000" dirty="0" smtClean="0">
                <a:latin typeface="Aharoni" pitchFamily="2" charset="-79"/>
                <a:cs typeface="Aharoni" pitchFamily="2" charset="-79"/>
              </a:rPr>
              <a:t>rd</a:t>
            </a: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or 7</a:t>
            </a:r>
            <a:r>
              <a:rPr lang="en-US" altLang="en-US" sz="2600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cranial nerve palsy ; occasionally deafness) and other focal deficits occur in 10 - 20%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In patients &gt; 2 </a:t>
            </a:r>
            <a:r>
              <a:rPr lang="en-US" altLang="en-US" sz="2600" dirty="0" err="1" smtClean="0">
                <a:latin typeface="Aharoni" pitchFamily="2" charset="-79"/>
                <a:cs typeface="Aharoni" pitchFamily="2" charset="-79"/>
              </a:rPr>
              <a:t>yr</a:t>
            </a: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, changes in consciousness progress through irritability , confusion , drowsiness , stupor and coma 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en-US" sz="2600" dirty="0" err="1" smtClean="0">
                <a:latin typeface="Aharoni" pitchFamily="2" charset="-79"/>
                <a:cs typeface="Aharoni" pitchFamily="2" charset="-79"/>
              </a:rPr>
              <a:t>Opisthotonos</a:t>
            </a: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posturing may occur 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altLang="en-US" sz="2600" dirty="0" smtClean="0">
                <a:latin typeface="Aharoni" pitchFamily="2" charset="-79"/>
                <a:cs typeface="Aharoni" pitchFamily="2" charset="-79"/>
              </a:rPr>
              <a:t> Dehydration is common , and vascular collapse produces shock . </a:t>
            </a:r>
          </a:p>
        </p:txBody>
      </p:sp>
    </p:spTree>
    <p:extLst>
      <p:ext uri="{BB962C8B-B14F-4D97-AF65-F5344CB8AC3E}">
        <p14:creationId xmlns:p14="http://schemas.microsoft.com/office/powerpoint/2010/main" val="35983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692696"/>
            <a:ext cx="7416825" cy="5003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3200" i="1" dirty="0" smtClean="0"/>
              <a:t> </a:t>
            </a:r>
            <a:r>
              <a:rPr lang="en-US" altLang="en-US" sz="2800" dirty="0" smtClean="0">
                <a:latin typeface="Aharoni" pitchFamily="2" charset="-79"/>
                <a:cs typeface="Aharoni" pitchFamily="2" charset="-79"/>
              </a:rPr>
              <a:t>A </a:t>
            </a:r>
            <a:r>
              <a:rPr lang="en-US" altLang="en-US" sz="2800" dirty="0" err="1" smtClean="0">
                <a:latin typeface="Aharoni" pitchFamily="2" charset="-79"/>
                <a:cs typeface="Aharoni" pitchFamily="2" charset="-79"/>
              </a:rPr>
              <a:t>maculopapular</a:t>
            </a:r>
            <a:r>
              <a:rPr lang="en-US" altLang="en-US" sz="2800" dirty="0" smtClean="0">
                <a:latin typeface="Aharoni" pitchFamily="2" charset="-79"/>
                <a:cs typeface="Aharoni" pitchFamily="2" charset="-79"/>
              </a:rPr>
              <a:t> or hemorrhagic petechial rash often appears soon after disease onset .</a:t>
            </a:r>
          </a:p>
          <a:p>
            <a:pPr>
              <a:buFont typeface="Wingdings" pitchFamily="2" charset="2"/>
              <a:buChar char="v"/>
            </a:pPr>
            <a:endParaRPr lang="en-US" altLang="en-US" sz="2800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sz="2800" dirty="0" smtClean="0">
                <a:latin typeface="Aharoni" pitchFamily="2" charset="-79"/>
                <a:cs typeface="Aharoni" pitchFamily="2" charset="-79"/>
              </a:rPr>
              <a:t> Fulminant meningococcemia syndromes include </a:t>
            </a:r>
            <a:r>
              <a:rPr lang="en-US" alt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Waterhouse-</a:t>
            </a:r>
            <a:r>
              <a:rPr lang="en-US" alt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Friderichsen</a:t>
            </a:r>
            <a:r>
              <a:rPr lang="en-US" alt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syndrome   (septicemia, profound shock, cutaneous </a:t>
            </a:r>
            <a:r>
              <a:rPr lang="en-US" alt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purpura</a:t>
            </a:r>
            <a:r>
              <a:rPr lang="en-US" alt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and adrenal hemorrhage), </a:t>
            </a:r>
            <a:r>
              <a:rPr lang="en-US" altLang="en-US" sz="2800" dirty="0" smtClean="0">
                <a:latin typeface="Aharoni" pitchFamily="2" charset="-79"/>
                <a:cs typeface="Aharoni" pitchFamily="2" charset="-79"/>
              </a:rPr>
              <a:t>sepsis with multiple-organ failure , shock and DIC .    </a:t>
            </a:r>
          </a:p>
        </p:txBody>
      </p:sp>
      <p:pic>
        <p:nvPicPr>
          <p:cNvPr id="56323" name="Picture 4" descr="chi8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89025"/>
          </a:xfrm>
          <a:noFill/>
        </p:spPr>
      </p:pic>
    </p:spTree>
    <p:extLst>
      <p:ext uri="{BB962C8B-B14F-4D97-AF65-F5344CB8AC3E}">
        <p14:creationId xmlns:p14="http://schemas.microsoft.com/office/powerpoint/2010/main" val="3611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800" i="1" smtClean="0"/>
          </a:p>
          <a:p>
            <a:pPr>
              <a:buFontTx/>
              <a:buNone/>
            </a:pPr>
            <a:endParaRPr lang="en-US" altLang="en-US" sz="2800" i="1" smtClean="0"/>
          </a:p>
          <a:p>
            <a:pPr>
              <a:buFontTx/>
              <a:buNone/>
            </a:pPr>
            <a:endParaRPr lang="en-US" altLang="en-US" sz="2800" i="1" smtClean="0"/>
          </a:p>
        </p:txBody>
      </p:sp>
      <p:pic>
        <p:nvPicPr>
          <p:cNvPr id="57347" name="Picture 5" descr="skin rash in meningitid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7788" y="3176588"/>
            <a:ext cx="4464050" cy="2949575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7" descr="meningitis_ras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7788" y="427038"/>
            <a:ext cx="4464050" cy="2749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9" descr="chi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828C446-D681-4CE6-9FE6-7198906369FA}"/>
              </a:ext>
            </a:extLst>
          </p:cNvPr>
          <p:cNvSpPr/>
          <p:nvPr/>
        </p:nvSpPr>
        <p:spPr>
          <a:xfrm>
            <a:off x="457200" y="2446338"/>
            <a:ext cx="3214688" cy="14605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Meningococcal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Rash</a:t>
            </a:r>
            <a:endParaRPr lang="en-US" sz="2800" b="1" dirty="0">
              <a:solidFill>
                <a:srgbClr val="D35940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86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JO" i="1" dirty="0">
                <a:solidFill>
                  <a:srgbClr val="FF0000"/>
                </a:solidFill>
              </a:rPr>
              <a:t>     </a:t>
            </a:r>
            <a:r>
              <a:rPr lang="en-US" altLang="ar-JO" sz="5400" b="1" i="1" dirty="0">
                <a:solidFill>
                  <a:srgbClr val="FF0000"/>
                </a:solidFill>
              </a:rPr>
              <a:t>Acute Bacterial Meningitis</a:t>
            </a:r>
            <a:r>
              <a:rPr lang="en-US" altLang="ar-JO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89025"/>
            <a:ext cx="4038600" cy="50419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NEONATAL MENINGITIS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altLang="ar-JO" sz="2800" i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i="1" dirty="0">
                <a:solidFill>
                  <a:schemeClr val="bg1"/>
                </a:solidFill>
              </a:rPr>
              <a:t>POST-NEONATAL MENINGITIS . </a:t>
            </a:r>
          </a:p>
        </p:txBody>
      </p:sp>
      <p:pic>
        <p:nvPicPr>
          <p:cNvPr id="4099" name="Picture 3" descr="C:\Users\TOSHIBA\Desktop\baby-in-neonatal-comprehensive-care-program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888432" cy="2184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68" y="3667057"/>
            <a:ext cx="3117980" cy="307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TOSHIBA\Desktop\baby-in-neonatal-comprehensive-care-program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4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7455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800" i="1" smtClean="0"/>
          </a:p>
          <a:p>
            <a:pPr>
              <a:buFontTx/>
              <a:buNone/>
            </a:pPr>
            <a:endParaRPr lang="en-US" altLang="en-US" sz="2800" i="1" smtClean="0"/>
          </a:p>
          <a:p>
            <a:pPr>
              <a:buFontTx/>
              <a:buNone/>
            </a:pPr>
            <a:endParaRPr lang="en-US" altLang="en-US" sz="2800" i="1" smtClean="0"/>
          </a:p>
        </p:txBody>
      </p:sp>
      <p:pic>
        <p:nvPicPr>
          <p:cNvPr id="58371" name="Picture 4" descr="rigidity_meningit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3100" y="927100"/>
            <a:ext cx="3708400" cy="5003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" name="Picture 6" descr="chi8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5038" cy="1052513"/>
          </a:xfrm>
          <a:noFill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B9567E-D85D-4683-8A14-4B648D01B956}"/>
              </a:ext>
            </a:extLst>
          </p:cNvPr>
          <p:cNvSpPr/>
          <p:nvPr/>
        </p:nvSpPr>
        <p:spPr>
          <a:xfrm>
            <a:off x="787400" y="1412875"/>
            <a:ext cx="3532188" cy="39957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l"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Opisthotonos Position: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Arching of the trunk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 dirty="0">
              <a:solidFill>
                <a:srgbClr val="D35940">
                  <a:lumMod val="75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D35940">
                    <a:lumMod val="75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bad prognosis..</a:t>
            </a:r>
          </a:p>
        </p:txBody>
      </p:sp>
    </p:spTree>
    <p:extLst>
      <p:ext uri="{BB962C8B-B14F-4D97-AF65-F5344CB8AC3E}">
        <p14:creationId xmlns:p14="http://schemas.microsoft.com/office/powerpoint/2010/main" val="42035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1547664" y="692696"/>
            <a:ext cx="568863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i="1" u="sng" dirty="0">
                <a:solidFill>
                  <a:srgbClr val="FF0066"/>
                </a:solidFill>
              </a:rPr>
              <a:t>Post-Neonatal Meningitis     (Complications) :</a:t>
            </a:r>
            <a:endParaRPr lang="ar-SA" sz="4400" dirty="0">
              <a:solidFill>
                <a:srgbClr val="FF0066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142542" y="3284984"/>
            <a:ext cx="702985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altLang="ar-JO" sz="2800" dirty="0" smtClean="0"/>
              <a:t>* Systemic </a:t>
            </a:r>
            <a:r>
              <a:rPr lang="en-US" altLang="ar-JO" sz="2800" dirty="0"/>
              <a:t>complications include </a:t>
            </a:r>
            <a:r>
              <a:rPr lang="en-US" altLang="ar-JO" sz="2800" dirty="0" err="1"/>
              <a:t>hyponatremia</a:t>
            </a:r>
            <a:r>
              <a:rPr lang="en-US" altLang="ar-JO" sz="2800" dirty="0"/>
              <a:t> due to SIADH , DIC and septic shock .</a:t>
            </a:r>
          </a:p>
          <a:p>
            <a:pPr algn="l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152033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en-GB" i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Picture 4" descr="gfjdgd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1"/>
          <a:stretch/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FDAA7-ED0E-4059-BD97-F6DC5919F089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6672"/>
            <a:ext cx="8229600" cy="1188430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4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   </a:t>
            </a:r>
            <a:r>
              <a:rPr lang="en-US" sz="4400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en-US" sz="44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(Diagnosis):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3563" cy="4525963"/>
          </a:xfrm>
        </p:spPr>
        <p:txBody>
          <a:bodyPr/>
          <a:lstStyle/>
          <a:p>
            <a:pPr marL="533400" indent="-533400" algn="l">
              <a:buFontTx/>
              <a:buNone/>
            </a:pPr>
            <a:endParaRPr lang="en-US" altLang="ar-JO" sz="2800" i="1" smtClean="0"/>
          </a:p>
          <a:p>
            <a:pPr marL="533400" indent="-533400" algn="l">
              <a:buFontTx/>
              <a:buNone/>
            </a:pPr>
            <a:r>
              <a:rPr lang="en-US" altLang="ar-JO" sz="2400" i="1" smtClean="0"/>
              <a:t>Because acute bacterial meningitis , especially meningococcal , can be lethal within hours , it must be diagnosed and treated rapidly .</a:t>
            </a:r>
          </a:p>
          <a:p>
            <a:pPr marL="533400" indent="-533400" algn="l">
              <a:buFontTx/>
              <a:buNone/>
            </a:pPr>
            <a:endParaRPr lang="en-US" altLang="ar-JO" sz="2400" i="1" smtClean="0"/>
          </a:p>
          <a:p>
            <a:pPr marL="533400" indent="-533400" algn="l">
              <a:buFontTx/>
              <a:buNone/>
            </a:pPr>
            <a:r>
              <a:rPr lang="en-US" altLang="ar-JO" sz="2400" i="1" smtClean="0"/>
              <a:t>Prompt LP is required but it should not delay immediate treatment with antibiotics and corticosteroids</a:t>
            </a:r>
            <a:r>
              <a:rPr lang="en-US" altLang="ar-JO" sz="2800" i="1" smtClean="0"/>
              <a:t>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5425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(Diagnosis):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8399462" cy="5040014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 dirty="0" smtClean="0"/>
              <a:t>- Gram stain shows organisms in CSF in 80% of patients 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 dirty="0" smtClean="0"/>
              <a:t>- CSF neutrophil count usually exceeds 2000/</a:t>
            </a:r>
            <a:r>
              <a:rPr lang="en-US" altLang="ar-JO" sz="2400" i="1" dirty="0" err="1" smtClean="0"/>
              <a:t>microL</a:t>
            </a:r>
            <a:r>
              <a:rPr lang="en-US" altLang="ar-JO" sz="2400" i="1" dirty="0" smtClean="0"/>
              <a:t>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 dirty="0" smtClean="0"/>
              <a:t>- Glucose is usually &lt; 40 mg/</a:t>
            </a:r>
            <a:r>
              <a:rPr lang="en-US" altLang="ar-JO" sz="2400" i="1" dirty="0" err="1" smtClean="0"/>
              <a:t>dL</a:t>
            </a:r>
            <a:r>
              <a:rPr lang="en-US" altLang="ar-JO" sz="2400" i="1" dirty="0" smtClean="0"/>
              <a:t> because of impaired     - CNS glucose transport and glucose consumption by neutrophils and bacteria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 dirty="0" smtClean="0"/>
              <a:t>- Protein is typically &gt; 100 mg/</a:t>
            </a:r>
            <a:r>
              <a:rPr lang="en-US" altLang="ar-JO" sz="2400" i="1" dirty="0" err="1" smtClean="0"/>
              <a:t>dL</a:t>
            </a:r>
            <a:r>
              <a:rPr lang="en-US" altLang="ar-JO" sz="2400" i="1" dirty="0" smtClean="0"/>
              <a:t> (up to 14% of patients may have a CSF protein level &lt; 100 mg/</a:t>
            </a:r>
            <a:r>
              <a:rPr lang="en-US" altLang="ar-JO" sz="2400" i="1" dirty="0" err="1" smtClean="0"/>
              <a:t>dL</a:t>
            </a:r>
            <a:r>
              <a:rPr lang="en-US" altLang="ar-JO" sz="2400" i="1" dirty="0" smtClean="0"/>
              <a:t> on the initial LP) 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JO" sz="2400" i="1" dirty="0" smtClean="0"/>
              <a:t>- Cultures are positive in 90% of patients ; they may be falsely negative in patients who are partially treated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5425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(Diagnosis):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8025" cy="4530725"/>
          </a:xfrm>
        </p:spPr>
        <p:txBody>
          <a:bodyPr>
            <a:normAutofit fontScale="92500" lnSpcReduction="20000"/>
          </a:bodyPr>
          <a:lstStyle/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Peripheral blood tests include blood cultures (positive in 80 % </a:t>
            </a:r>
            <a:r>
              <a:rPr lang="en-US" sz="2800" i="1" dirty="0" smtClean="0"/>
              <a:t>).</a:t>
            </a:r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endParaRPr lang="en-US" sz="2800" i="1" dirty="0" smtClean="0"/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 smtClean="0"/>
              <a:t> </a:t>
            </a:r>
            <a:r>
              <a:rPr lang="en-US" sz="2800" i="1" dirty="0"/>
              <a:t>cell count with differential , electrolytes , glucose , </a:t>
            </a:r>
            <a:r>
              <a:rPr lang="en-US" sz="2800" i="1" dirty="0" smtClean="0"/>
              <a:t>renal </a:t>
            </a:r>
            <a:r>
              <a:rPr lang="en-US" sz="2800" i="1" dirty="0"/>
              <a:t>function and coagulation tests </a:t>
            </a:r>
            <a:r>
              <a:rPr lang="en-US" sz="2800" i="1" dirty="0" smtClean="0"/>
              <a:t>.</a:t>
            </a:r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Serum Na is monitored for evidence of SIADH , and coagulation results are monitored for </a:t>
            </a:r>
            <a:r>
              <a:rPr lang="en-US" sz="2800" i="1" dirty="0" smtClean="0"/>
              <a:t>evidence </a:t>
            </a:r>
            <a:r>
              <a:rPr lang="en-US" sz="2800" i="1" dirty="0"/>
              <a:t>of DIC </a:t>
            </a:r>
            <a:r>
              <a:rPr lang="en-US" sz="2800" i="1" dirty="0" smtClean="0"/>
              <a:t>.</a:t>
            </a:r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Urine and any nasopharyngeal or respiratory secretions and skin lesions are cultured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82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(Diagnosis):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8025" cy="4530725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sz="2800" b="1" i="1" smtClean="0">
                <a:solidFill>
                  <a:srgbClr val="FFC000"/>
                </a:solidFill>
              </a:rPr>
              <a:t>Waterhouse-Friderichsen</a:t>
            </a:r>
            <a:r>
              <a:rPr lang="en-US" altLang="ar-JO" sz="2800" i="1" smtClean="0">
                <a:solidFill>
                  <a:srgbClr val="FFC000"/>
                </a:solidFill>
              </a:rPr>
              <a:t> </a:t>
            </a:r>
            <a:r>
              <a:rPr lang="en-US" altLang="ar-JO" sz="2800" i="1" smtClean="0"/>
              <a:t>syndrome should be suspected in any febrile patient who remains in shock despite adequate volume replacement and who has rapidly evolving purpura and evidence of DIC .</a:t>
            </a:r>
          </a:p>
          <a:p>
            <a:pPr algn="l">
              <a:buFontTx/>
              <a:buNone/>
            </a:pPr>
            <a:endParaRPr lang="en-US" altLang="ar-JO" sz="2800" i="1" smtClean="0"/>
          </a:p>
          <a:p>
            <a:pPr algn="l">
              <a:buFontTx/>
              <a:buNone/>
            </a:pPr>
            <a:r>
              <a:rPr lang="en-US" altLang="ar-JO" sz="2800" i="1" smtClean="0"/>
              <a:t>Serum cortisol level is measured , and CT , MRI , or USS of the adrenal gland is done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47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(Prognosis):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49388"/>
            <a:ext cx="8218487" cy="4525962"/>
          </a:xfrm>
        </p:spPr>
        <p:txBody>
          <a:bodyPr>
            <a:normAutofit fontScale="92500" lnSpcReduction="20000"/>
          </a:bodyPr>
          <a:lstStyle/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Early antibiotics and supportive care have reduced the mortality rate of ABM  to &lt; 10% </a:t>
            </a:r>
            <a:r>
              <a:rPr lang="en-US" sz="2800" i="1" dirty="0" smtClean="0"/>
              <a:t>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However , if meningitis is treated late or occurs in neonates or immunocompromised patients, </a:t>
            </a:r>
            <a:r>
              <a:rPr lang="en-US" sz="2800" i="1" dirty="0" smtClean="0"/>
              <a:t>death </a:t>
            </a:r>
            <a:r>
              <a:rPr lang="en-US" sz="2800" i="1" dirty="0"/>
              <a:t>is common </a:t>
            </a:r>
            <a:r>
              <a:rPr lang="en-US" sz="2800" i="1" dirty="0" smtClean="0"/>
              <a:t>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A poor outcome is predicted by persistent leukopenia or development of </a:t>
            </a:r>
            <a:r>
              <a:rPr lang="en-US" sz="2800" i="1" dirty="0" smtClean="0">
                <a:solidFill>
                  <a:srgbClr val="FFC000"/>
                </a:solidFill>
              </a:rPr>
              <a:t>Waterhouse-</a:t>
            </a:r>
            <a:r>
              <a:rPr lang="en-US" sz="2800" i="1" dirty="0" err="1" smtClean="0">
                <a:solidFill>
                  <a:srgbClr val="FFC000"/>
                </a:solidFill>
              </a:rPr>
              <a:t>Friderichsen</a:t>
            </a:r>
            <a:r>
              <a:rPr lang="en-US" sz="2800" i="1" dirty="0" smtClean="0">
                <a:solidFill>
                  <a:srgbClr val="FFC000"/>
                </a:solidFill>
              </a:rPr>
              <a:t> </a:t>
            </a:r>
            <a:r>
              <a:rPr lang="en-US" sz="2800" i="1" dirty="0"/>
              <a:t>syndrome </a:t>
            </a:r>
            <a:r>
              <a:rPr lang="en-US" sz="2800" i="1" dirty="0" smtClean="0"/>
              <a:t>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Survivors occasionally have deafness , other cranial nerve deficits , cerebral infarction , recurrent seizures or mental retardation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5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229600" cy="1139825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n-US" sz="4400" b="1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(Treatment):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556792"/>
            <a:ext cx="4038600" cy="4525962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/>
          </a:p>
          <a:p>
            <a:pPr marL="448056" indent="-384048" fontAlgn="auto"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64008" indent="0"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i="1" dirty="0"/>
              <a:t>If meningitis is suspected, antibiotics and corticosteroids are given   as   soon   as blood cultures are drawn   or    even before 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/>
          </a:p>
        </p:txBody>
      </p:sp>
      <p:pic>
        <p:nvPicPr>
          <p:cNvPr id="19460" name="Picture 4" descr="campaignart(meningitis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204864"/>
            <a:ext cx="2839541" cy="44221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117BF-D71C-4F3E-B6CF-54CE01106E71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(Treatment):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30725"/>
          </a:xfrm>
        </p:spPr>
        <p:txBody>
          <a:bodyPr>
            <a:normAutofit fontScale="92500" lnSpcReduction="10000"/>
          </a:bodyPr>
          <a:lstStyle/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i="1" dirty="0">
                <a:solidFill>
                  <a:srgbClr val="FFC000"/>
                </a:solidFill>
              </a:rPr>
              <a:t>Dexamethasone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/>
              <a:t>(0.15 mg/kg IV q 6 </a:t>
            </a:r>
            <a:r>
              <a:rPr lang="en-US" sz="2800" i="1" dirty="0" smtClean="0"/>
              <a:t>hrs.) </a:t>
            </a:r>
            <a:r>
              <a:rPr lang="en-US" sz="2800" i="1" dirty="0"/>
              <a:t>should be given 15 min before the 1</a:t>
            </a:r>
            <a:r>
              <a:rPr lang="en-US" sz="2800" i="1" baseline="30000" dirty="0"/>
              <a:t>st</a:t>
            </a:r>
            <a:r>
              <a:rPr lang="en-US" sz="2800" i="1" dirty="0"/>
              <a:t> dose of antibiotics and continued for 4 days </a:t>
            </a:r>
            <a:r>
              <a:rPr lang="en-US" sz="2800" i="1" dirty="0" smtClean="0"/>
              <a:t>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 smtClean="0"/>
              <a:t> </a:t>
            </a:r>
            <a:endParaRPr lang="en-US" sz="2800" i="1" dirty="0"/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It may prevent hearing loss and other neurologic sequelae , possibly by inhibiting release of proinflammatory cytokines triggered by antibiotic-induced bacterial lysis</a:t>
            </a:r>
            <a:r>
              <a:rPr lang="en-US" sz="2800" i="1" dirty="0" smtClean="0"/>
              <a:t>.</a:t>
            </a:r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i="1" dirty="0"/>
          </a:p>
          <a:p>
            <a:pPr marL="448056" indent="-384048" algn="l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Dexamethasone should not be given to patients with immunodeficiency because it may impair host defenses against non-bacterial meningitis.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94" y="4763"/>
            <a:ext cx="1908175" cy="2468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5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ar-JO" sz="4000" i="1" dirty="0">
                <a:solidFill>
                  <a:srgbClr val="FF0000"/>
                </a:solidFill>
              </a:rPr>
              <a:t>    </a:t>
            </a:r>
            <a:r>
              <a:rPr lang="en-US" altLang="ar-JO" sz="4900" b="1" i="1" dirty="0">
                <a:solidFill>
                  <a:srgbClr val="FF0000"/>
                </a:solidFill>
              </a:rPr>
              <a:t>Neonatal Meningitis (Definition</a:t>
            </a:r>
            <a:r>
              <a:rPr lang="en-US" altLang="ar-JO" sz="4000" i="1" dirty="0" smtClean="0">
                <a:solidFill>
                  <a:srgbClr val="FF0000"/>
                </a:solidFill>
              </a:rPr>
              <a:t>):</a:t>
            </a:r>
            <a:endParaRPr lang="en-US" altLang="ar-JO" sz="4000" i="1" dirty="0">
              <a:solidFill>
                <a:srgbClr val="FF0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>
              <a:buFontTx/>
              <a:buNone/>
            </a:pPr>
            <a:endParaRPr lang="en-US" altLang="ar-JO" sz="2800" b="1" dirty="0">
              <a:solidFill>
                <a:schemeClr val="bg1"/>
              </a:solidFill>
            </a:endParaRPr>
          </a:p>
          <a:p>
            <a:pPr algn="l">
              <a:buFontTx/>
              <a:buNone/>
            </a:pPr>
            <a:endParaRPr lang="en-US" altLang="ar-JO" sz="2800" b="1" dirty="0">
              <a:solidFill>
                <a:schemeClr val="bg1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800" b="1" dirty="0">
                <a:solidFill>
                  <a:schemeClr val="bg1"/>
                </a:solidFill>
              </a:rPr>
              <a:t>It’s inflammation of </a:t>
            </a:r>
            <a:r>
              <a:rPr lang="en-US" altLang="ar-JO" sz="2800" b="1" dirty="0" smtClean="0">
                <a:solidFill>
                  <a:schemeClr val="bg1"/>
                </a:solidFill>
              </a:rPr>
              <a:t>meninges due </a:t>
            </a:r>
            <a:r>
              <a:rPr lang="en-US" altLang="ar-JO" sz="2800" b="1" dirty="0">
                <a:solidFill>
                  <a:schemeClr val="bg1"/>
                </a:solidFill>
              </a:rPr>
              <a:t>to bacterial invasion in the first 90 days of life .</a:t>
            </a:r>
          </a:p>
        </p:txBody>
      </p:sp>
      <p:pic>
        <p:nvPicPr>
          <p:cNvPr id="54280" name="Picture 8" descr="hgtjtj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9504" y="1412776"/>
            <a:ext cx="4140968" cy="5183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TOSHIBA\Desktop\baby-in-neonatal-comprehensive-care-program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5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31606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i="1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(Treatment):</a:t>
            </a:r>
            <a:endParaRPr lang="en-GB" sz="4000" i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i="1" smtClean="0"/>
              <a:t>A- 3 generation cephalosporin</a:t>
            </a:r>
          </a:p>
          <a:p>
            <a:pPr algn="l">
              <a:buFontTx/>
              <a:buNone/>
            </a:pPr>
            <a:r>
              <a:rPr lang="en-US" altLang="ar-JO" i="1" smtClean="0"/>
              <a:t>   (</a:t>
            </a:r>
            <a:r>
              <a:rPr lang="en-US" altLang="ar-JO" i="1" smtClean="0">
                <a:solidFill>
                  <a:srgbClr val="FFC000"/>
                </a:solidFill>
              </a:rPr>
              <a:t>Cefotaxime</a:t>
            </a:r>
            <a:r>
              <a:rPr lang="en-US" altLang="ar-JO" i="1" smtClean="0"/>
              <a:t> or </a:t>
            </a:r>
            <a:r>
              <a:rPr lang="en-US" altLang="ar-JO" i="1" smtClean="0">
                <a:solidFill>
                  <a:srgbClr val="FFC000"/>
                </a:solidFill>
              </a:rPr>
              <a:t>ceftriaxone</a:t>
            </a:r>
            <a:r>
              <a:rPr lang="en-US" altLang="ar-JO" i="1" smtClean="0"/>
              <a:t>)</a:t>
            </a:r>
          </a:p>
          <a:p>
            <a:pPr algn="ctr">
              <a:buFontTx/>
              <a:buNone/>
            </a:pPr>
            <a:r>
              <a:rPr lang="en-US" altLang="ar-JO" i="1" smtClean="0"/>
              <a:t> </a:t>
            </a:r>
          </a:p>
          <a:p>
            <a:pPr algn="l">
              <a:buFontTx/>
              <a:buNone/>
            </a:pPr>
            <a:r>
              <a:rPr lang="en-US" altLang="ar-JO" i="1" smtClean="0"/>
              <a:t>B- </a:t>
            </a:r>
            <a:r>
              <a:rPr lang="en-US" altLang="ar-JO" i="1" smtClean="0">
                <a:solidFill>
                  <a:srgbClr val="FFC000"/>
                </a:solidFill>
              </a:rPr>
              <a:t>vancomycin </a:t>
            </a:r>
          </a:p>
          <a:p>
            <a:endParaRPr lang="en-GB" altLang="ar-JO" i="1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FDAA7-ED0E-4059-BD97-F6DC5919F089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8" y="116632"/>
            <a:ext cx="190817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8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(Treatment  Duration)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557338"/>
            <a:ext cx="8183563" cy="4525962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sz="2400" i="1" smtClean="0"/>
              <a:t>Generally :</a:t>
            </a:r>
          </a:p>
          <a:p>
            <a:pPr algn="l">
              <a:buFontTx/>
              <a:buNone/>
            </a:pPr>
            <a:endParaRPr lang="en-US" altLang="ar-JO" sz="2400" i="1" smtClean="0"/>
          </a:p>
          <a:p>
            <a:pPr algn="l">
              <a:buFontTx/>
              <a:buNone/>
            </a:pPr>
            <a:r>
              <a:rPr lang="en-US" altLang="ar-JO" sz="2400" i="1" smtClean="0"/>
              <a:t>If  </a:t>
            </a:r>
            <a:r>
              <a:rPr lang="en-US" altLang="ar-JO" sz="2400" i="1" smtClean="0">
                <a:solidFill>
                  <a:srgbClr val="FFC000"/>
                </a:solidFill>
              </a:rPr>
              <a:t>N .MENINGITIDS  </a:t>
            </a:r>
            <a:r>
              <a:rPr lang="en-US" altLang="ar-JO" sz="2400" i="1" smtClean="0"/>
              <a:t>: 5 -7 DAYS .</a:t>
            </a:r>
          </a:p>
          <a:p>
            <a:pPr algn="l">
              <a:buFontTx/>
              <a:buNone/>
            </a:pPr>
            <a:r>
              <a:rPr lang="en-US" altLang="ar-JO" sz="2400" i="1" smtClean="0"/>
              <a:t>IF </a:t>
            </a:r>
            <a:r>
              <a:rPr lang="en-US" altLang="ar-JO" sz="2400" i="1" smtClean="0">
                <a:solidFill>
                  <a:srgbClr val="FFC000"/>
                </a:solidFill>
              </a:rPr>
              <a:t>H.INFLUENZA</a:t>
            </a:r>
            <a:r>
              <a:rPr lang="en-US" altLang="ar-JO" sz="2400" i="1" smtClean="0"/>
              <a:t> : 7- 10 DAYS .</a:t>
            </a:r>
          </a:p>
          <a:p>
            <a:pPr algn="l">
              <a:buFontTx/>
              <a:buNone/>
            </a:pPr>
            <a:r>
              <a:rPr lang="en-US" altLang="ar-JO" sz="2400" i="1" smtClean="0">
                <a:solidFill>
                  <a:srgbClr val="FFC000"/>
                </a:solidFill>
              </a:rPr>
              <a:t>PNEUMPCOCUS</a:t>
            </a:r>
            <a:r>
              <a:rPr lang="en-US" altLang="ar-JO" sz="2400" i="1" smtClean="0"/>
              <a:t> : 10 – 14 DAYS .</a:t>
            </a:r>
          </a:p>
          <a:p>
            <a:pPr algn="l">
              <a:buFontTx/>
              <a:buNone/>
            </a:pPr>
            <a:endParaRPr lang="en-US" altLang="ar-JO" sz="2400" i="1" smtClean="0"/>
          </a:p>
          <a:p>
            <a:pPr algn="l">
              <a:buFontTx/>
              <a:buNone/>
            </a:pPr>
            <a:r>
              <a:rPr lang="en-US" altLang="ar-JO" sz="2400" i="1" smtClean="0"/>
              <a:t>- Drug doses are not reduced when clinical improvement occurs because drug penetration commonly decreases as meningeal inflammation decreases 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5968A-8B16-4E48-B8C4-71A1CB05B4CD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39825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400" b="1" i="1" u="sng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(Prevention):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844675"/>
            <a:ext cx="8712200" cy="3240088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ar-JO" sz="2400" i="1" smtClean="0"/>
              <a:t>A conjugated pneumococcal vaccine effective against 7 serotypes , including &gt; </a:t>
            </a:r>
            <a:r>
              <a:rPr lang="en-US" altLang="ar-JO" sz="2400" i="1" smtClean="0">
                <a:solidFill>
                  <a:srgbClr val="FFC000"/>
                </a:solidFill>
              </a:rPr>
              <a:t>80%</a:t>
            </a:r>
            <a:r>
              <a:rPr lang="en-US" altLang="ar-JO" sz="2400" i="1" smtClean="0"/>
              <a:t> of organisms that cause meningitis is recommended for all children .</a:t>
            </a:r>
          </a:p>
          <a:p>
            <a:pPr algn="l">
              <a:buFontTx/>
              <a:buNone/>
            </a:pPr>
            <a:endParaRPr lang="en-US" altLang="ar-JO" sz="2400" i="1" smtClean="0"/>
          </a:p>
          <a:p>
            <a:pPr algn="l">
              <a:buFontTx/>
              <a:buNone/>
            </a:pPr>
            <a:r>
              <a:rPr lang="en-US" altLang="ar-JO" sz="2400" i="1" smtClean="0"/>
              <a:t>It is recommended for children aged </a:t>
            </a:r>
            <a:r>
              <a:rPr lang="en-US" altLang="ar-JO" sz="2400" i="1" smtClean="0">
                <a:solidFill>
                  <a:srgbClr val="FFC000"/>
                </a:solidFill>
              </a:rPr>
              <a:t>2 - 23 mo.</a:t>
            </a:r>
          </a:p>
          <a:p>
            <a:pPr algn="l">
              <a:buFontTx/>
              <a:buNone/>
            </a:pPr>
            <a:r>
              <a:rPr lang="en-US" altLang="ar-JO" sz="2400" i="1" smtClean="0">
                <a:solidFill>
                  <a:srgbClr val="FFC000"/>
                </a:solidFill>
              </a:rPr>
              <a:t>Prevnar ,  peumovax …….</a:t>
            </a:r>
          </a:p>
          <a:p>
            <a:pPr algn="l">
              <a:buFontTx/>
              <a:buNone/>
            </a:pPr>
            <a:endParaRPr lang="en-US" altLang="ar-JO" sz="2400" i="1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117BF-D71C-4F3E-B6CF-54CE01106E71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4000" i="1">
                <a:solidFill>
                  <a:schemeClr val="accent1">
                    <a:tint val="83000"/>
                    <a:satMod val="150000"/>
                  </a:schemeClr>
                </a:solidFill>
              </a:rPr>
              <a:t>Post-Neonatal Meningitis (Prevention):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Routine vaccination for </a:t>
            </a:r>
            <a:r>
              <a:rPr lang="en-US" sz="2800" i="1" dirty="0">
                <a:solidFill>
                  <a:srgbClr val="FFC000"/>
                </a:solidFill>
              </a:rPr>
              <a:t>H.influenza </a:t>
            </a:r>
            <a:r>
              <a:rPr lang="en-US" sz="2800" i="1" dirty="0"/>
              <a:t>type </a:t>
            </a:r>
            <a:r>
              <a:rPr lang="en-US" sz="2800" b="1" i="1" dirty="0">
                <a:solidFill>
                  <a:srgbClr val="FFC000"/>
                </a:solidFill>
              </a:rPr>
              <a:t>b</a:t>
            </a:r>
            <a:r>
              <a:rPr lang="en-US" sz="2800" i="1" dirty="0">
                <a:solidFill>
                  <a:srgbClr val="FFC000"/>
                </a:solidFill>
              </a:rPr>
              <a:t> </a:t>
            </a:r>
            <a:r>
              <a:rPr lang="en-US" sz="2800" i="1" dirty="0"/>
              <a:t>is </a:t>
            </a:r>
            <a:r>
              <a:rPr lang="en-US" sz="2800" i="1" dirty="0" smtClean="0"/>
              <a:t>highly </a:t>
            </a:r>
            <a:r>
              <a:rPr lang="en-US" sz="2800" i="1" dirty="0"/>
              <a:t>effective and begins at age of </a:t>
            </a:r>
            <a:r>
              <a:rPr lang="en-US" sz="2800" i="1" dirty="0">
                <a:solidFill>
                  <a:srgbClr val="FFC000"/>
                </a:solidFill>
              </a:rPr>
              <a:t>2</a:t>
            </a:r>
            <a:r>
              <a:rPr lang="en-US" sz="2800" i="1" dirty="0"/>
              <a:t> </a:t>
            </a:r>
            <a:r>
              <a:rPr lang="en-US" sz="2800" i="1" dirty="0" smtClean="0">
                <a:solidFill>
                  <a:srgbClr val="FFC000"/>
                </a:solidFill>
              </a:rPr>
              <a:t>months </a:t>
            </a:r>
            <a:r>
              <a:rPr lang="en-US" sz="2800" i="1" dirty="0"/>
              <a:t>.</a:t>
            </a:r>
          </a:p>
          <a:p>
            <a:pPr marL="448056" indent="-384048" algn="l" fontAlgn="auto">
              <a:spcAft>
                <a:spcPts val="0"/>
              </a:spcAft>
              <a:buFontTx/>
              <a:buNone/>
              <a:defRPr/>
            </a:pPr>
            <a:r>
              <a:rPr lang="en-US" sz="2800" i="1" dirty="0"/>
              <a:t> a quadrivalent meningococcal vaccine is given to children &gt; </a:t>
            </a:r>
            <a:r>
              <a:rPr lang="en-US" sz="2800" i="1" dirty="0">
                <a:solidFill>
                  <a:srgbClr val="FFC000"/>
                </a:solidFill>
              </a:rPr>
              <a:t>2</a:t>
            </a:r>
            <a:r>
              <a:rPr lang="en-US" sz="2800" i="1" dirty="0"/>
              <a:t> </a:t>
            </a:r>
            <a:r>
              <a:rPr lang="en-US" sz="2800" i="1" dirty="0" smtClean="0">
                <a:solidFill>
                  <a:srgbClr val="FFC000"/>
                </a:solidFill>
              </a:rPr>
              <a:t>years </a:t>
            </a:r>
            <a:r>
              <a:rPr lang="en-US" sz="2800" i="1" dirty="0"/>
              <a:t>with immunodeficiency or functional asplenia .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4648200" y="3976688"/>
            <a:ext cx="4038600" cy="2189162"/>
          </a:xfrm>
        </p:spPr>
        <p:txBody>
          <a:bodyPr/>
          <a:lstStyle/>
          <a:p>
            <a:endParaRPr lang="ar-JO" altLang="ar-JO" sz="2400" smtClean="0"/>
          </a:p>
        </p:txBody>
      </p:sp>
      <p:pic>
        <p:nvPicPr>
          <p:cNvPr id="24582" name="Picture 10" descr="article-1155609-0551B7AF0000044D-173_233x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9637"/>
            <a:ext cx="39957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117BF-D71C-4F3E-B6CF-54CE01106E71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54</a:t>
            </a:fld>
            <a:endParaRPr lang="ar-JO"/>
          </a:p>
        </p:txBody>
      </p:sp>
      <p:sp>
        <p:nvSpPr>
          <p:cNvPr id="4" name="Rectangle 3"/>
          <p:cNvSpPr/>
          <p:nvPr/>
        </p:nvSpPr>
        <p:spPr>
          <a:xfrm>
            <a:off x="-540568" y="548680"/>
            <a:ext cx="6768752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cap="all" dirty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Aseptic meningitis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5410291" cy="28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457200" y="267494"/>
            <a:ext cx="7211144" cy="139903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Aseptic meningitis definition: </a:t>
            </a:r>
            <a:endParaRPr lang="ar-SA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55</a:t>
            </a:fld>
            <a:endParaRPr lang="ar-JO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62" y="73322"/>
            <a:ext cx="2367038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0" y="2044489"/>
            <a:ext cx="9144000" cy="36379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+mj-lt"/>
              </a:rPr>
              <a:t>* A </a:t>
            </a:r>
            <a:r>
              <a:rPr lang="en-US" sz="2400" b="1" dirty="0">
                <a:latin typeface="+mj-lt"/>
              </a:rPr>
              <a:t>syndrome </a:t>
            </a:r>
            <a:r>
              <a:rPr lang="en-US" sz="2400" b="1" dirty="0" err="1">
                <a:latin typeface="+mj-lt"/>
              </a:rPr>
              <a:t>characterised</a:t>
            </a:r>
            <a:r>
              <a:rPr lang="en-US" sz="2400" b="1" dirty="0">
                <a:latin typeface="+mj-lt"/>
              </a:rPr>
              <a:t> by acute onset of </a:t>
            </a:r>
            <a:r>
              <a:rPr lang="en-US" sz="2400" b="1" u="sng" dirty="0">
                <a:latin typeface="+mj-lt"/>
              </a:rPr>
              <a:t>meningeal symptoms and fever</a:t>
            </a:r>
            <a:r>
              <a:rPr lang="en-US" sz="2400" b="1" dirty="0">
                <a:latin typeface="+mj-lt"/>
              </a:rPr>
              <a:t>, with </a:t>
            </a:r>
            <a:r>
              <a:rPr lang="en-US" sz="2400" b="1" u="sng" dirty="0" err="1">
                <a:latin typeface="+mj-lt"/>
              </a:rPr>
              <a:t>pleocytosis</a:t>
            </a:r>
            <a:r>
              <a:rPr lang="en-US" sz="2400" b="1" dirty="0">
                <a:latin typeface="+mj-lt"/>
              </a:rPr>
              <a:t> of the cerebrospinal fluid </a:t>
            </a:r>
            <a:r>
              <a:rPr lang="en-US" sz="2400" b="1" dirty="0" smtClean="0">
                <a:latin typeface="+mj-lt"/>
              </a:rPr>
              <a:t>and </a:t>
            </a:r>
            <a:r>
              <a:rPr lang="en-US" sz="2400" b="1" u="sng" dirty="0">
                <a:latin typeface="+mj-lt"/>
              </a:rPr>
              <a:t>no growth on routine </a:t>
            </a:r>
            <a:r>
              <a:rPr lang="en-US" sz="2400" b="1" u="sng" dirty="0" smtClean="0">
                <a:latin typeface="+mj-lt"/>
              </a:rPr>
              <a:t>bacterial</a:t>
            </a:r>
            <a:r>
              <a:rPr lang="en-US" sz="2400" b="1" dirty="0" smtClean="0">
                <a:latin typeface="+mj-lt"/>
              </a:rPr>
              <a:t>. </a:t>
            </a:r>
          </a:p>
          <a:p>
            <a:pPr algn="l"/>
            <a:endParaRPr lang="en-US" sz="2400" b="1" dirty="0">
              <a:latin typeface="+mj-lt"/>
            </a:endParaRPr>
          </a:p>
          <a:p>
            <a:pPr algn="l"/>
            <a:endParaRPr lang="en-US" sz="2400" b="1" dirty="0" smtClean="0">
              <a:latin typeface="+mj-lt"/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latin typeface="+mj-lt"/>
              </a:rPr>
              <a:t>*</a:t>
            </a:r>
            <a:r>
              <a:rPr lang="en-US" altLang="ar-JO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ar-JO" sz="2400" b="1" dirty="0">
                <a:latin typeface="+mj-lt"/>
              </a:rPr>
              <a:t>All non-bacterial causes of </a:t>
            </a:r>
            <a:r>
              <a:rPr lang="en-US" altLang="ar-JO" sz="2400" b="1" dirty="0" smtClean="0">
                <a:latin typeface="+mj-lt"/>
              </a:rPr>
              <a:t>meningitis .. Viral (Most common) , fungi , TP , drug induce      </a:t>
            </a:r>
          </a:p>
          <a:p>
            <a:pPr algn="l"/>
            <a:endParaRPr lang="en-US" sz="2400" b="1" dirty="0" smtClean="0">
              <a:latin typeface="+mj-lt"/>
            </a:endParaRPr>
          </a:p>
          <a:p>
            <a:pPr algn="l"/>
            <a:r>
              <a:rPr lang="en-US" altLang="ar-JO" sz="2400" b="1" dirty="0" smtClean="0">
                <a:latin typeface="+mj-lt"/>
              </a:rPr>
              <a:t> </a:t>
            </a:r>
            <a:endParaRPr lang="en-US" altLang="ar-JO" sz="2400" b="1" dirty="0">
              <a:latin typeface="+mj-lt"/>
            </a:endParaRPr>
          </a:p>
          <a:p>
            <a:pPr algn="l"/>
            <a:endParaRPr lang="ar-SA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96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Viral meningitis </a:t>
            </a:r>
            <a:endParaRPr lang="ar-SA" sz="4400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FDAA7-ED0E-4059-BD97-F6DC5919F089}" type="slidenum">
              <a:rPr lang="ar-SA" smtClean="0">
                <a:solidFill>
                  <a:prstClr val="white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36313" y="2696763"/>
            <a:ext cx="756084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altLang="ar-JO" sz="2000" b="1" dirty="0" smtClean="0"/>
              <a:t>* Most common  </a:t>
            </a:r>
          </a:p>
          <a:p>
            <a:pPr algn="l"/>
            <a:endParaRPr lang="en-US" altLang="ar-JO" sz="2000" b="1" dirty="0" smtClean="0"/>
          </a:p>
          <a:p>
            <a:pPr algn="l"/>
            <a:r>
              <a:rPr lang="en-US" altLang="ar-JO" sz="2000" b="1" dirty="0" smtClean="0"/>
              <a:t>* </a:t>
            </a:r>
            <a:r>
              <a:rPr lang="en-US" altLang="ar-JO" sz="2000" b="1" dirty="0"/>
              <a:t>Typically less ill appearing than bacterial meningitis</a:t>
            </a:r>
            <a:endParaRPr lang="en-US" sz="2000" b="1" dirty="0"/>
          </a:p>
          <a:p>
            <a:pPr algn="l"/>
            <a:endParaRPr lang="en-US" sz="2000" b="1" dirty="0"/>
          </a:p>
          <a:p>
            <a:pPr algn="l"/>
            <a:r>
              <a:rPr lang="en-US" altLang="ar-JO" sz="2000" b="1" dirty="0" smtClean="0"/>
              <a:t>* Viral </a:t>
            </a:r>
            <a:r>
              <a:rPr lang="en-US" altLang="ar-JO" sz="2000" b="1" dirty="0"/>
              <a:t>meningitis can occur at any age but is most common in young children. Usually affected children under 5 years of age and infant &lt; 1 </a:t>
            </a:r>
            <a:r>
              <a:rPr lang="en-US" altLang="ar-JO" sz="2000" b="1" dirty="0" smtClean="0"/>
              <a:t>month</a:t>
            </a:r>
          </a:p>
          <a:p>
            <a:pPr algn="l"/>
            <a:r>
              <a:rPr lang="en-US" altLang="ar-JO" sz="2000" b="1" dirty="0" smtClean="0"/>
              <a:t> </a:t>
            </a:r>
            <a:endParaRPr lang="en-US" altLang="ar-JO" sz="2000" b="1" dirty="0"/>
          </a:p>
          <a:p>
            <a:pPr algn="l"/>
            <a:r>
              <a:rPr lang="en-US" sz="2000" b="1" dirty="0" smtClean="0">
                <a:latin typeface="+mj-lt"/>
              </a:rPr>
              <a:t>* most patients usually cure without  treatment . </a:t>
            </a:r>
          </a:p>
          <a:p>
            <a:pPr algn="l"/>
            <a:endParaRPr lang="en-US" sz="2000" b="1" dirty="0" smtClean="0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169453" cy="237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960" y="476672"/>
            <a:ext cx="4572000" cy="125572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800" b="1" cap="all" dirty="0">
                <a:ln w="0">
                  <a:solidFill>
                    <a:srgbClr val="CCCC00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The most common cause of viral meningitis:</a:t>
            </a:r>
            <a:endParaRPr lang="en-US" sz="2800" b="1" i="1" u="sng" cap="all" dirty="0">
              <a:ln w="0">
                <a:solidFill>
                  <a:srgbClr val="CCCC00"/>
                </a:solidFill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64088" y="3392996"/>
            <a:ext cx="3744416" cy="1044116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 err="1">
                <a:ln w="12700">
                  <a:solidFill>
                    <a:srgbClr val="FF474B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Enteroviruses</a:t>
            </a:r>
            <a:endParaRPr lang="en-US" sz="4000" b="1" dirty="0">
              <a:ln w="12700">
                <a:solidFill>
                  <a:srgbClr val="FF474B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87924" y="4545124"/>
            <a:ext cx="4500500" cy="1044116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marL="609600" indent="-609600" algn="ctr">
              <a:defRPr/>
            </a:pPr>
            <a:r>
              <a:rPr lang="en-US" sz="4000" b="1" dirty="0">
                <a:ln w="12700">
                  <a:solidFill>
                    <a:srgbClr val="FF474B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H</a:t>
            </a:r>
            <a:r>
              <a:rPr lang="en-US" sz="4000" b="1" dirty="0" smtClean="0">
                <a:ln w="12700">
                  <a:solidFill>
                    <a:srgbClr val="FF474B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erpes virus</a:t>
            </a:r>
            <a:endParaRPr lang="en-US" sz="4000" b="1" dirty="0">
              <a:ln w="12700">
                <a:solidFill>
                  <a:srgbClr val="FF474B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61154" y="1849593"/>
            <a:ext cx="4631326" cy="1435391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marL="609600" indent="-609600" algn="ctr">
              <a:defRPr/>
            </a:pPr>
            <a:r>
              <a:rPr lang="en-US" sz="3600" b="1" dirty="0">
                <a:ln w="12700">
                  <a:solidFill>
                    <a:srgbClr val="FF474B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Mump &amp; measles viruses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680012" y="5697252"/>
            <a:ext cx="4320480" cy="1044116"/>
          </a:xfrm>
          <a:prstGeom prst="ellipse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marL="609600" indent="-609600" algn="ctr">
              <a:defRPr/>
            </a:pPr>
            <a:r>
              <a:rPr lang="en-US" sz="4000" b="1" dirty="0">
                <a:ln w="12700">
                  <a:solidFill>
                    <a:srgbClr val="FF474B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HIV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39813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222250" y="188640"/>
            <a:ext cx="3989388" cy="682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ar-JO" sz="2600" b="1" dirty="0">
                <a:solidFill>
                  <a:schemeClr val="bg1"/>
                </a:solidFill>
                <a:latin typeface="+mj-lt"/>
              </a:rPr>
              <a:t>Viral meningitis is common and often goes unreported.</a:t>
            </a:r>
            <a:br>
              <a:rPr lang="en-US" altLang="ar-JO" sz="2600" b="1" dirty="0">
                <a:solidFill>
                  <a:schemeClr val="bg1"/>
                </a:solidFill>
                <a:latin typeface="+mj-lt"/>
              </a:rPr>
            </a:br>
            <a:endParaRPr lang="en-US" altLang="ar-JO" sz="2400" b="1" dirty="0">
              <a:solidFill>
                <a:schemeClr val="bg1"/>
              </a:solidFill>
              <a:latin typeface="+mj-lt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ar-JO" sz="24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ar-JO" sz="2400" b="1" dirty="0">
                <a:solidFill>
                  <a:schemeClr val="bg1"/>
                </a:solidFill>
                <a:latin typeface="+mj-lt"/>
              </a:rPr>
            </a:br>
            <a:r>
              <a:rPr lang="en-US" altLang="ar-JO" sz="2600" b="1" dirty="0">
                <a:solidFill>
                  <a:schemeClr val="bg1"/>
                </a:solidFill>
                <a:latin typeface="+mj-lt"/>
              </a:rPr>
              <a:t>In the absence of a LP, viral and bacterial meningitis cannot be differentiated with certainty, and all suspected cases should therefore be referred.</a:t>
            </a:r>
          </a:p>
          <a:p>
            <a:pPr algn="l" eaLnBrk="1" hangingPunct="1">
              <a:lnSpc>
                <a:spcPct val="90000"/>
              </a:lnSpc>
            </a:pPr>
            <a:endParaRPr lang="en-US" altLang="ar-JO" sz="2400" b="1" dirty="0">
              <a:solidFill>
                <a:schemeClr val="bg1"/>
              </a:solidFill>
              <a:latin typeface="+mj-lt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ar-JO" sz="24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ar-JO" sz="2400" b="1" dirty="0">
                <a:solidFill>
                  <a:schemeClr val="bg1"/>
                </a:solidFill>
                <a:latin typeface="+mj-lt"/>
              </a:rPr>
            </a:br>
            <a:r>
              <a:rPr lang="en-US" altLang="ar-JO" sz="2600" b="1" dirty="0">
                <a:solidFill>
                  <a:schemeClr val="bg1"/>
                </a:solidFill>
                <a:latin typeface="+mj-lt"/>
              </a:rPr>
              <a:t>LP &amp; analysis of cerebrospinal fluid may be done primarily to exclude bacterial meningitis, but identification of the specific viral cause is itself beneficial.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911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JO" smtClean="0"/>
              <a:t>`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289028"/>
            <a:ext cx="77820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tabLst>
                <a:tab pos="3949700" algn="l"/>
              </a:tabLst>
              <a:defRPr/>
            </a:pP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1- informs prognosis</a:t>
            </a:r>
            <a:b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</a:b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2-enhances care of the patient</a:t>
            </a:r>
            <a:b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</a:b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3-reduces the use of antibiotics</a:t>
            </a:r>
            <a:b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</a:b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4-decreases length of stay in hospital</a:t>
            </a:r>
            <a:b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</a:br>
            <a:r>
              <a:rPr lang="en-US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</a:rPr>
              <a:t>5- help to prevent further spread of infection.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607" y="548680"/>
            <a:ext cx="4283968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CENA" pitchFamily="2" charset="0"/>
              </a:rPr>
              <a:t> 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CENA" pitchFamily="2" charset="0"/>
              </a:rPr>
              <a:t>diagnosis: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59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88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JO" b="1" dirty="0">
                <a:solidFill>
                  <a:srgbClr val="FF0000"/>
                </a:solidFill>
              </a:rPr>
              <a:t>    Neonatal Meningitis (Etiology) </a:t>
            </a:r>
            <a:r>
              <a:rPr lang="en-US" altLang="ar-JO" b="1" dirty="0" smtClean="0">
                <a:solidFill>
                  <a:srgbClr val="FF0000"/>
                </a:solidFill>
              </a:rPr>
              <a:t>:`					</a:t>
            </a:r>
            <a:endParaRPr lang="en-US" altLang="ar-JO" b="1" dirty="0">
              <a:solidFill>
                <a:srgbClr val="FF0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GBS (predominantly type 3) </a:t>
            </a:r>
            <a:endParaRPr lang="en-US" altLang="ar-JO" sz="2400" i="1" dirty="0" smtClean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E.coli (predominantly those containing the K1 polysaccharide) . </a:t>
            </a:r>
            <a:endParaRPr lang="en-US" altLang="ar-JO" sz="2400" i="1" dirty="0" smtClean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Listeria Monocytogenes </a:t>
            </a:r>
            <a:r>
              <a:rPr lang="en-US" altLang="ar-JO" sz="2400" i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These 3 categories constitute about </a:t>
            </a:r>
            <a:r>
              <a:rPr lang="en-US" altLang="ar-JO" sz="2400" i="1" dirty="0">
                <a:solidFill>
                  <a:srgbClr val="FF0000"/>
                </a:solidFill>
              </a:rPr>
              <a:t>75%</a:t>
            </a:r>
            <a:r>
              <a:rPr lang="en-US" altLang="ar-JO" sz="2400" i="1" dirty="0">
                <a:solidFill>
                  <a:schemeClr val="bg1"/>
                </a:solidFill>
              </a:rPr>
              <a:t> of the causes </a:t>
            </a:r>
            <a:r>
              <a:rPr lang="en-US" altLang="ar-JO" sz="2400" i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ar-JO" sz="2400" i="1" dirty="0">
                <a:solidFill>
                  <a:schemeClr val="bg1"/>
                </a:solidFill>
              </a:rPr>
              <a:t>The  </a:t>
            </a:r>
            <a:r>
              <a:rPr lang="en-US" altLang="ar-JO" sz="2400" i="1" dirty="0">
                <a:solidFill>
                  <a:srgbClr val="FF0000"/>
                </a:solidFill>
              </a:rPr>
              <a:t>25</a:t>
            </a:r>
            <a:r>
              <a:rPr lang="en-US" altLang="ar-JO" sz="2400" i="1" dirty="0">
                <a:solidFill>
                  <a:schemeClr val="bg1"/>
                </a:solidFill>
              </a:rPr>
              <a:t> </a:t>
            </a:r>
            <a:r>
              <a:rPr lang="en-US" altLang="ar-JO" sz="2400" i="1" dirty="0">
                <a:solidFill>
                  <a:srgbClr val="FF0000"/>
                </a:solidFill>
              </a:rPr>
              <a:t>%</a:t>
            </a:r>
            <a:r>
              <a:rPr lang="en-US" altLang="ar-JO" sz="2400" i="1" dirty="0">
                <a:solidFill>
                  <a:schemeClr val="bg1"/>
                </a:solidFill>
              </a:rPr>
              <a:t>   ( </a:t>
            </a:r>
            <a:r>
              <a:rPr lang="en-US" altLang="ar-JO" sz="2400" i="1" dirty="0" err="1">
                <a:solidFill>
                  <a:schemeClr val="bg1"/>
                </a:solidFill>
              </a:rPr>
              <a:t>peusomonas</a:t>
            </a:r>
            <a:r>
              <a:rPr lang="en-US" altLang="ar-JO" sz="2400" i="1" dirty="0">
                <a:solidFill>
                  <a:schemeClr val="bg1"/>
                </a:solidFill>
              </a:rPr>
              <a:t> ,</a:t>
            </a:r>
            <a:r>
              <a:rPr lang="en-US" altLang="ar-JO" sz="2400" i="1" dirty="0" err="1">
                <a:solidFill>
                  <a:schemeClr val="bg1"/>
                </a:solidFill>
              </a:rPr>
              <a:t>proteus</a:t>
            </a:r>
            <a:r>
              <a:rPr lang="en-US" altLang="ar-JO" sz="2400" i="1" dirty="0">
                <a:solidFill>
                  <a:schemeClr val="bg1"/>
                </a:solidFill>
              </a:rPr>
              <a:t> ,</a:t>
            </a:r>
            <a:r>
              <a:rPr lang="en-US" altLang="ar-JO" sz="2400" i="1" dirty="0" err="1">
                <a:solidFill>
                  <a:schemeClr val="bg1"/>
                </a:solidFill>
              </a:rPr>
              <a:t>klibsella</a:t>
            </a:r>
            <a:r>
              <a:rPr lang="en-US" altLang="ar-JO" sz="2400" i="1" dirty="0">
                <a:solidFill>
                  <a:schemeClr val="bg1"/>
                </a:solidFill>
              </a:rPr>
              <a:t> ….)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ar-JO" sz="2400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TOSHIBA\Desktop\why-gues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952328" cy="21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SHIBA\Desktop\ecoli-1184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059" y="3677419"/>
            <a:ext cx="3485429" cy="12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OSHIBA\Desktop\260px-Listeria_monocytoge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857685" cy="17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183B-AC4F-47B1-B2EC-1F9C3E8F124D}" type="slidenum">
              <a:rPr lang="ar-SA" altLang="ar-JO" smtClean="0"/>
              <a:pPr/>
              <a:t>6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26928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51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464050" y="0"/>
            <a:ext cx="4689475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0012" y="224644"/>
            <a:ext cx="428447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7C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What is the initial approach to the patient? </a:t>
            </a: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4572060" y="1978970"/>
            <a:ext cx="45720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ar-JO" sz="2600" b="1" dirty="0" smtClean="0">
                <a:solidFill>
                  <a:srgbClr val="002060"/>
                </a:solidFill>
                <a:latin typeface="Agency FB" pitchFamily="34" charset="0"/>
              </a:rPr>
              <a:t>1) </a:t>
            </a:r>
            <a:r>
              <a:rPr lang="en-US" altLang="ar-JO" sz="3200" b="1" u="sng" dirty="0">
                <a:solidFill>
                  <a:srgbClr val="FF0066"/>
                </a:solidFill>
                <a:latin typeface="Agency FB" pitchFamily="34" charset="0"/>
              </a:rPr>
              <a:t>C</a:t>
            </a:r>
            <a:r>
              <a:rPr lang="en-US" altLang="ar-JO" sz="3200" b="1" u="sng" dirty="0" smtClean="0">
                <a:solidFill>
                  <a:srgbClr val="FF0066"/>
                </a:solidFill>
                <a:latin typeface="Agency FB" pitchFamily="34" charset="0"/>
              </a:rPr>
              <a:t>linically</a:t>
            </a:r>
            <a:r>
              <a:rPr lang="en-US" altLang="ar-JO" sz="2600" b="1" dirty="0" smtClean="0">
                <a:solidFill>
                  <a:srgbClr val="002060"/>
                </a:solidFill>
                <a:latin typeface="Agency FB" pitchFamily="34" charset="0"/>
              </a:rPr>
              <a:t> Viral </a:t>
            </a:r>
            <a:r>
              <a:rPr lang="en-US" altLang="ar-JO" sz="2600" b="1" dirty="0">
                <a:solidFill>
                  <a:srgbClr val="002060"/>
                </a:solidFill>
                <a:latin typeface="Agency FB" pitchFamily="34" charset="0"/>
              </a:rPr>
              <a:t>meningitis and bacterial meningitis are both characterized by acute onset of fever, headache, photophobia, and neck stiffness, often accompanied by nausea and vomiting.</a:t>
            </a:r>
          </a:p>
          <a:p>
            <a:pPr algn="l" eaLnBrk="1" hangingPunct="1"/>
            <a:r>
              <a:rPr lang="en-US" altLang="ar-JO" sz="2600" b="1" dirty="0">
                <a:solidFill>
                  <a:srgbClr val="002060"/>
                </a:solidFill>
                <a:latin typeface="Agency FB" pitchFamily="34" charset="0"/>
              </a:rPr>
              <a:t/>
            </a:r>
            <a:br>
              <a:rPr lang="en-US" altLang="ar-JO" sz="2600" b="1" dirty="0">
                <a:solidFill>
                  <a:srgbClr val="002060"/>
                </a:solidFill>
                <a:latin typeface="Agency FB" pitchFamily="34" charset="0"/>
              </a:rPr>
            </a:br>
            <a:r>
              <a:rPr lang="en-US" altLang="ar-JO" sz="2600" b="1" dirty="0">
                <a:solidFill>
                  <a:srgbClr val="002060"/>
                </a:solidFill>
                <a:latin typeface="Agency FB" pitchFamily="34" charset="0"/>
              </a:rPr>
              <a:t>Untreated patients with bacterial meningitis show progressive deterioration in mental status, whereas spontaneous recovery is usual in viral cases.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51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576763" y="0"/>
            <a:ext cx="4567237" cy="6858000"/>
          </a:xfrm>
          <a:prstGeom prst="rect">
            <a:avLst/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JO" altLang="ar-JO" sz="1600"/>
          </a:p>
        </p:txBody>
      </p:sp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4679950" y="195263"/>
            <a:ext cx="4429125" cy="6437312"/>
          </a:xfrm>
        </p:spPr>
        <p:txBody>
          <a:bodyPr>
            <a:normAutofit/>
          </a:bodyPr>
          <a:lstStyle/>
          <a:p>
            <a:pPr marL="0" indent="0" algn="l" rtl="0" eaLnBrk="1" hangingPunct="1">
              <a:buFontTx/>
              <a:buNone/>
            </a:pPr>
            <a:r>
              <a:rPr lang="en-US" altLang="ar-JO" sz="2800" b="1" dirty="0" smtClean="0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>Particular caution is warranted with young </a:t>
            </a:r>
            <a:r>
              <a:rPr lang="en-US" altLang="ar-JO" sz="2800" b="1" dirty="0" smtClean="0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>children &lt; 1 year , </a:t>
            </a:r>
            <a:r>
              <a:rPr lang="en-US" altLang="ar-JO" sz="2800" b="1" dirty="0" smtClean="0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>in whom meningitis is manifest as fever and irritability, without, as a rule, evidence of meningeal irritation.</a:t>
            </a:r>
          </a:p>
          <a:p>
            <a:pPr marL="0" indent="0" algn="l" rtl="0" eaLnBrk="1" hangingPunct="1">
              <a:buFontTx/>
              <a:buNone/>
            </a:pPr>
            <a:r>
              <a:rPr lang="en-US" altLang="ar-JO" sz="2800" b="1" dirty="0" smtClean="0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/>
            </a:r>
            <a:br>
              <a:rPr lang="en-US" altLang="ar-JO" sz="2800" b="1" dirty="0" smtClean="0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</a:br>
            <a:r>
              <a:rPr lang="en-US" altLang="ar-JO" sz="2800" b="1" dirty="0" smtClean="0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>Assessment should include evaluation for possible encephalitis, suggested by seizures, reduced Glasgow coma score, or focal neurological </a:t>
            </a:r>
            <a:r>
              <a:rPr lang="en-US" altLang="ar-JO" sz="2800" b="1" dirty="0" smtClean="0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>signs.</a:t>
            </a:r>
          </a:p>
          <a:p>
            <a:pPr marL="0" indent="0" algn="l" rtl="0" eaLnBrk="1" hangingPunct="1">
              <a:buFontTx/>
              <a:buNone/>
            </a:pPr>
            <a:endParaRPr lang="en-US" altLang="ar-JO" sz="2800" b="1" dirty="0" smtClean="0">
              <a:solidFill>
                <a:schemeClr val="bg1"/>
              </a:solidFill>
              <a:latin typeface="Agency FB" pitchFamily="34" charset="0"/>
              <a:cs typeface="Andalus" pitchFamily="18" charset="-78"/>
            </a:endParaRPr>
          </a:p>
          <a:p>
            <a:pPr marL="0" indent="0" algn="l" rtl="0" eaLnBrk="1" hangingPunct="1">
              <a:buFontTx/>
              <a:buNone/>
            </a:pPr>
            <a:r>
              <a:rPr lang="en-US" altLang="ar-JO" sz="2800" b="1" dirty="0" smtClean="0">
                <a:solidFill>
                  <a:schemeClr val="bg1"/>
                </a:solidFill>
                <a:latin typeface="Agency FB" pitchFamily="34" charset="0"/>
                <a:cs typeface="Andalus" pitchFamily="18" charset="-78"/>
              </a:rPr>
              <a:t>2) </a:t>
            </a:r>
            <a:r>
              <a:rPr lang="en-US" altLang="ar-JO" b="1" u="sng" dirty="0">
                <a:solidFill>
                  <a:srgbClr val="FF0066"/>
                </a:solidFill>
                <a:latin typeface="Agency FB" pitchFamily="34" charset="0"/>
                <a:cs typeface="Andalus" pitchFamily="18" charset="-78"/>
              </a:rPr>
              <a:t>P</a:t>
            </a:r>
            <a:r>
              <a:rPr lang="en-US" altLang="ar-JO" b="1" u="sng" dirty="0" smtClean="0">
                <a:solidFill>
                  <a:srgbClr val="FF0066"/>
                </a:solidFill>
                <a:latin typeface="Agency FB" pitchFamily="34" charset="0"/>
                <a:cs typeface="Andalus" pitchFamily="18" charset="-78"/>
              </a:rPr>
              <a:t>hysical examination </a:t>
            </a:r>
            <a:endParaRPr lang="en-US" altLang="ar-JO" sz="2800" b="1" u="sng" dirty="0" smtClean="0">
              <a:solidFill>
                <a:srgbClr val="FF0066"/>
              </a:solidFill>
              <a:latin typeface="Agency FB" pitchFamily="34" charset="0"/>
              <a:cs typeface="Andalus" pitchFamily="18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054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JO" altLang="ar-JO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662522"/>
            <a:ext cx="8604448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513254"/>
            <a:ext cx="7848872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>
                  <a:solidFill>
                    <a:srgbClr val="A7D971"/>
                  </a:solidFill>
                </a:ln>
                <a:solidFill>
                  <a:srgbClr val="008E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Suspected encephalitis warrants empirical antiviral treatment with intravenous </a:t>
            </a:r>
            <a:r>
              <a:rPr lang="en-US" sz="4400" b="1" dirty="0" err="1">
                <a:ln w="1905">
                  <a:solidFill>
                    <a:srgbClr val="A7D971"/>
                  </a:solidFill>
                </a:ln>
                <a:solidFill>
                  <a:srgbClr val="008E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aciclovir</a:t>
            </a:r>
            <a:r>
              <a:rPr lang="en-US" sz="4400" b="1" dirty="0">
                <a:ln w="1905">
                  <a:solidFill>
                    <a:srgbClr val="A7D971"/>
                  </a:solidFill>
                </a:ln>
                <a:solidFill>
                  <a:srgbClr val="008E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rte" pitchFamily="66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04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944" y="548680"/>
            <a:ext cx="4644008" cy="657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40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LP , CSF analysis</a:t>
            </a:r>
          </a:p>
          <a:p>
            <a:pPr algn="l">
              <a:lnSpc>
                <a:spcPct val="90000"/>
              </a:lnSpc>
              <a:defRPr/>
            </a:pPr>
            <a:endParaRPr lang="en-US" sz="3200" b="1" dirty="0">
              <a:solidFill>
                <a:srgbClr val="FF0066"/>
              </a:solidFill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36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>CSF </a:t>
            </a:r>
            <a:r>
              <a:rPr 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>needs to be processed promptly to avoid depletion of cell counts during transport or storage.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/>
            </a:r>
            <a:br>
              <a:rPr 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</a:br>
            <a:r>
              <a:rPr 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>Although characteristically associated with a mononuclear </a:t>
            </a:r>
            <a:r>
              <a:rPr lang="en-US" sz="3600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>pleocytosis</a:t>
            </a:r>
            <a:r>
              <a:rPr lang="en-US" sz="36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CENA" pitchFamily="2" charset="0"/>
              </a:rPr>
              <a:t>, neutrophils may predominate initially in viral meningitis</a:t>
            </a:r>
          </a:p>
          <a:p>
            <a:pPr algn="l">
              <a:lnSpc>
                <a:spcPct val="90000"/>
              </a:lnSpc>
              <a:defRPr/>
            </a:pPr>
            <a:endParaRPr lang="en-US" sz="36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21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0"/>
          <a:stretch/>
        </p:blipFill>
        <p:spPr bwMode="auto">
          <a:xfrm>
            <a:off x="15876" y="0"/>
            <a:ext cx="403993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55806" y="575174"/>
            <a:ext cx="491673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CSF finding</a:t>
            </a:r>
          </a:p>
        </p:txBody>
      </p:sp>
      <p:pic>
        <p:nvPicPr>
          <p:cNvPr id="6656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644775"/>
            <a:ext cx="914717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64</a:t>
            </a:fld>
            <a:endParaRPr lang="ar-JO"/>
          </a:p>
        </p:txBody>
      </p:sp>
      <p:sp>
        <p:nvSpPr>
          <p:cNvPr id="3" name="مربع نص 2"/>
          <p:cNvSpPr txBox="1"/>
          <p:nvPr/>
        </p:nvSpPr>
        <p:spPr>
          <a:xfrm>
            <a:off x="8189502" y="4540478"/>
            <a:ext cx="9441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turbid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316416" y="5589240"/>
            <a:ext cx="6561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clear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702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51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464050" y="0"/>
            <a:ext cx="4689475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4572000" y="333375"/>
            <a:ext cx="4572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lnSpc>
                <a:spcPct val="80000"/>
              </a:lnSpc>
            </a:pPr>
            <a:r>
              <a:rPr lang="en-US" altLang="ar-JO" sz="3200" b="1" dirty="0">
                <a:solidFill>
                  <a:srgbClr val="FF0066"/>
                </a:solidFill>
                <a:latin typeface="Agency FB" pitchFamily="34" charset="0"/>
              </a:rPr>
              <a:t>The usual initial approach to viral diagnosis is to test the CSF for </a:t>
            </a:r>
            <a:r>
              <a:rPr lang="en-US" altLang="ar-JO" sz="3200" b="1" dirty="0" err="1">
                <a:solidFill>
                  <a:srgbClr val="FF0066"/>
                </a:solidFill>
                <a:latin typeface="Agency FB" pitchFamily="34" charset="0"/>
              </a:rPr>
              <a:t>enteroviruses</a:t>
            </a:r>
            <a:r>
              <a:rPr lang="en-US" altLang="ar-JO" sz="3200" b="1" dirty="0">
                <a:solidFill>
                  <a:srgbClr val="FF0066"/>
                </a:solidFill>
                <a:latin typeface="Agency FB" pitchFamily="34" charset="0"/>
              </a:rPr>
              <a:t>, HSV, varicella zoster virus by using </a:t>
            </a:r>
            <a:r>
              <a:rPr lang="en-US" altLang="ar-JO" sz="3200" b="1" dirty="0" smtClean="0">
                <a:solidFill>
                  <a:srgbClr val="FF0066"/>
                </a:solidFill>
                <a:latin typeface="Agency FB" pitchFamily="34" charset="0"/>
              </a:rPr>
              <a:t>PCR </a:t>
            </a:r>
            <a:r>
              <a:rPr lang="en-US" altLang="ar-JO" sz="3200" b="1" dirty="0">
                <a:solidFill>
                  <a:srgbClr val="FF0066"/>
                </a:solidFill>
                <a:latin typeface="Agency FB" pitchFamily="34" charset="0"/>
              </a:rPr>
              <a:t>technology, estimated to be threefold to 1000-fold more sensitive than routine viral culture.</a:t>
            </a:r>
          </a:p>
          <a:p>
            <a:pPr algn="l" rtl="0" eaLnBrk="1" hangingPunct="1">
              <a:lnSpc>
                <a:spcPct val="80000"/>
              </a:lnSpc>
            </a:pPr>
            <a:endParaRPr lang="en-US" altLang="ar-JO" sz="3200" b="1" dirty="0">
              <a:solidFill>
                <a:srgbClr val="FF0066"/>
              </a:solidFill>
              <a:latin typeface="Agency FB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ar-JO" sz="3200" b="1" dirty="0">
                <a:solidFill>
                  <a:srgbClr val="FF0066"/>
                </a:solidFill>
                <a:latin typeface="Agency FB" pitchFamily="34" charset="0"/>
              </a:rPr>
              <a:t>identification of a viral cause has been shown to be beneficial, facilitating reduced administration of antibiotics and decreased length of stay in hospital.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04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TREATMENT </a:t>
            </a:r>
            <a:endParaRPr lang="ar-SA" sz="6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66</a:t>
            </a:fld>
            <a:endParaRPr lang="ar-JO"/>
          </a:p>
        </p:txBody>
      </p:sp>
      <p:sp>
        <p:nvSpPr>
          <p:cNvPr id="7" name="مربع نص 6"/>
          <p:cNvSpPr txBox="1"/>
          <p:nvPr/>
        </p:nvSpPr>
        <p:spPr>
          <a:xfrm>
            <a:off x="506627" y="2780928"/>
            <a:ext cx="684076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 smtClean="0"/>
              <a:t>* Most patients who get viral meningitis completely recover 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 smtClean="0"/>
              <a:t>* Supportive .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 smtClean="0"/>
              <a:t>* </a:t>
            </a:r>
            <a:r>
              <a:rPr lang="en-US" sz="2800" b="1" dirty="0" err="1" smtClean="0"/>
              <a:t>Herpesvirusis</a:t>
            </a:r>
            <a:r>
              <a:rPr lang="en-US" sz="2800" b="1" dirty="0" smtClean="0"/>
              <a:t>                 acyclovir</a:t>
            </a:r>
          </a:p>
        </p:txBody>
      </p:sp>
      <p:sp>
        <p:nvSpPr>
          <p:cNvPr id="8" name="سهم إلى اليمين 7"/>
          <p:cNvSpPr/>
          <p:nvPr/>
        </p:nvSpPr>
        <p:spPr>
          <a:xfrm>
            <a:off x="3430704" y="5048279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9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altLang="ar-JO" smtClean="0"/>
          </a:p>
        </p:txBody>
      </p:sp>
      <p:pic>
        <p:nvPicPr>
          <p:cNvPr id="696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-14288"/>
            <a:ext cx="9001125" cy="687228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67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67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ar-JO" b="1" dirty="0">
                <a:solidFill>
                  <a:srgbClr val="FF0000"/>
                </a:solidFill>
              </a:rPr>
              <a:t>    Neonatal Meningitis (Etiology) 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3563" cy="4525963"/>
          </a:xfrm>
          <a:noFill/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600" i="1" dirty="0">
                <a:solidFill>
                  <a:schemeClr val="bg1"/>
                </a:solidFill>
              </a:rPr>
              <a:t>Neonatal meningitis most frequently results from the </a:t>
            </a:r>
            <a:r>
              <a:rPr lang="en-US" altLang="ar-JO" sz="2600" i="1" dirty="0">
                <a:solidFill>
                  <a:srgbClr val="FF0000"/>
                </a:solidFill>
              </a:rPr>
              <a:t>bacteremia</a:t>
            </a:r>
            <a:r>
              <a:rPr lang="en-US" altLang="ar-JO" sz="2600" i="1" dirty="0">
                <a:solidFill>
                  <a:schemeClr val="bg1"/>
                </a:solidFill>
              </a:rPr>
              <a:t> that occurs with neonatal sepsis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600" i="1" dirty="0">
                <a:solidFill>
                  <a:schemeClr val="bg1"/>
                </a:solidFill>
              </a:rPr>
              <a:t>Meningitis can also </a:t>
            </a:r>
            <a:r>
              <a:rPr lang="en-US" altLang="ar-JO" sz="2600" i="1" dirty="0" smtClean="0">
                <a:solidFill>
                  <a:schemeClr val="bg1"/>
                </a:solidFill>
              </a:rPr>
              <a:t>result  </a:t>
            </a:r>
            <a:r>
              <a:rPr lang="en-US" altLang="ar-JO" sz="2600" i="1" dirty="0">
                <a:solidFill>
                  <a:schemeClr val="bg1"/>
                </a:solidFill>
              </a:rPr>
              <a:t>from </a:t>
            </a:r>
            <a:r>
              <a:rPr lang="en-US" altLang="ar-JO" sz="2600" i="1" dirty="0">
                <a:solidFill>
                  <a:srgbClr val="FF0000"/>
                </a:solidFill>
              </a:rPr>
              <a:t>scalp lesions </a:t>
            </a:r>
            <a:r>
              <a:rPr lang="en-US" altLang="ar-JO" sz="2600" i="1" dirty="0">
                <a:solidFill>
                  <a:schemeClr val="bg1"/>
                </a:solidFill>
              </a:rPr>
              <a:t>, particularly when developmental defects lead to </a:t>
            </a:r>
            <a:r>
              <a:rPr lang="en-US" altLang="ar-JO" sz="2600" i="1" dirty="0" err="1">
                <a:solidFill>
                  <a:srgbClr val="FF0000"/>
                </a:solidFill>
              </a:rPr>
              <a:t>communcation</a:t>
            </a:r>
            <a:r>
              <a:rPr lang="en-US" altLang="ar-JO" sz="2600" i="1" dirty="0">
                <a:solidFill>
                  <a:srgbClr val="FF0000"/>
                </a:solidFill>
              </a:rPr>
              <a:t> between the skin surface and the subarachnoid space</a:t>
            </a:r>
            <a:r>
              <a:rPr lang="en-US" altLang="ar-JO" sz="2600" i="1" dirty="0">
                <a:solidFill>
                  <a:schemeClr val="bg1"/>
                </a:solidFill>
              </a:rPr>
              <a:t> , which predisposes to </a:t>
            </a:r>
            <a:r>
              <a:rPr lang="en-US" altLang="ar-JO" sz="2600" i="1" dirty="0" err="1">
                <a:solidFill>
                  <a:schemeClr val="bg1"/>
                </a:solidFill>
              </a:rPr>
              <a:t>thrombophlibitis</a:t>
            </a:r>
            <a:r>
              <a:rPr lang="en-US" altLang="ar-JO" sz="2600" i="1" dirty="0">
                <a:solidFill>
                  <a:schemeClr val="bg1"/>
                </a:solidFill>
              </a:rPr>
              <a:t> of the </a:t>
            </a:r>
            <a:r>
              <a:rPr lang="en-US" altLang="ar-JO" sz="2600" i="1" dirty="0" err="1">
                <a:solidFill>
                  <a:schemeClr val="bg1"/>
                </a:solidFill>
              </a:rPr>
              <a:t>diploic</a:t>
            </a:r>
            <a:r>
              <a:rPr lang="en-US" altLang="ar-JO" sz="2600" i="1" dirty="0">
                <a:solidFill>
                  <a:schemeClr val="bg1"/>
                </a:solidFill>
              </a:rPr>
              <a:t> veins 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altLang="ar-JO" sz="2600" i="1" dirty="0">
                <a:solidFill>
                  <a:schemeClr val="bg1"/>
                </a:solidFill>
              </a:rPr>
              <a:t>Less </a:t>
            </a:r>
            <a:r>
              <a:rPr lang="en-US" altLang="ar-JO" sz="2600" i="1" dirty="0" smtClean="0">
                <a:solidFill>
                  <a:schemeClr val="bg1"/>
                </a:solidFill>
              </a:rPr>
              <a:t>commonly , </a:t>
            </a:r>
            <a:r>
              <a:rPr lang="en-US" altLang="ar-JO" sz="2600" i="1" dirty="0">
                <a:solidFill>
                  <a:schemeClr val="bg1"/>
                </a:solidFill>
              </a:rPr>
              <a:t>meningitis can result from </a:t>
            </a:r>
            <a:r>
              <a:rPr lang="en-US" altLang="ar-JO" sz="2600" i="1" dirty="0">
                <a:solidFill>
                  <a:srgbClr val="FF0000"/>
                </a:solidFill>
              </a:rPr>
              <a:t>direct extension </a:t>
            </a:r>
            <a:r>
              <a:rPr lang="en-US" altLang="ar-JO" sz="2600" i="1" dirty="0">
                <a:solidFill>
                  <a:schemeClr val="bg1"/>
                </a:solidFill>
              </a:rPr>
              <a:t>to the CNS from a contagious </a:t>
            </a:r>
            <a:r>
              <a:rPr lang="en-US" altLang="ar-JO" sz="2600" i="1" dirty="0" err="1">
                <a:solidFill>
                  <a:schemeClr val="bg1"/>
                </a:solidFill>
              </a:rPr>
              <a:t>otic</a:t>
            </a:r>
            <a:r>
              <a:rPr lang="en-US" altLang="ar-JO" sz="2600" i="1" dirty="0">
                <a:solidFill>
                  <a:schemeClr val="bg1"/>
                </a:solidFill>
              </a:rPr>
              <a:t> focus (</a:t>
            </a:r>
            <a:r>
              <a:rPr lang="en-US" altLang="ar-JO" sz="2600" i="1" dirty="0" err="1">
                <a:solidFill>
                  <a:schemeClr val="bg1"/>
                </a:solidFill>
              </a:rPr>
              <a:t>otits</a:t>
            </a:r>
            <a:r>
              <a:rPr lang="en-US" altLang="ar-JO" sz="2600" i="1" dirty="0">
                <a:solidFill>
                  <a:schemeClr val="bg1"/>
                </a:solidFill>
              </a:rPr>
              <a:t> media)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E10EE-3FA4-4637-B670-A3BE954039D1}" type="slidenum">
              <a:rPr lang="ar-SA" altLang="ar-JO" smtClean="0"/>
              <a:pPr/>
              <a:t>7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973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ar-JO" sz="5400" b="1" dirty="0">
                <a:solidFill>
                  <a:srgbClr val="FF0000"/>
                </a:solidFill>
              </a:rPr>
              <a:t>The most important  symptom is  :</a:t>
            </a:r>
          </a:p>
          <a:p>
            <a:pPr algn="ctr">
              <a:buFontTx/>
              <a:buNone/>
            </a:pPr>
            <a:endParaRPr lang="en-US" altLang="ar-JO" sz="4100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altLang="ar-JO" sz="6000" dirty="0">
                <a:solidFill>
                  <a:schemeClr val="bg1"/>
                </a:solidFill>
              </a:rPr>
              <a:t>Poor feeding  </a:t>
            </a:r>
          </a:p>
          <a:p>
            <a:pPr algn="ctr">
              <a:buFontTx/>
              <a:buNone/>
            </a:pPr>
            <a:r>
              <a:rPr lang="en-US" altLang="ar-JO" sz="4100" dirty="0">
                <a:solidFill>
                  <a:schemeClr val="bg1"/>
                </a:solidFill>
              </a:rPr>
              <a:t>Its always indication of admission </a:t>
            </a:r>
          </a:p>
        </p:txBody>
      </p:sp>
      <p:pic>
        <p:nvPicPr>
          <p:cNvPr id="7170" name="Picture 2" descr="C:\Users\TOSHIBA\Desktop\260px-Listeria_monocytogen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4904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CF2A-79B5-4031-955A-ECA1338D2623}" type="slidenum">
              <a:rPr lang="ar-JO" smtClean="0"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59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9" name="Picture 7" descr="79-symptoms_childre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FA6-D015-4920-8B95-43050D7033C5}" type="slidenum">
              <a:rPr lang="ar-SA" altLang="ar-JO" smtClean="0"/>
              <a:pPr/>
              <a:t>9</a:t>
            </a:fld>
            <a:endParaRPr lang="en-US" altLang="ar-JO"/>
          </a:p>
        </p:txBody>
      </p:sp>
    </p:spTree>
    <p:extLst>
      <p:ext uri="{BB962C8B-B14F-4D97-AF65-F5344CB8AC3E}">
        <p14:creationId xmlns:p14="http://schemas.microsoft.com/office/powerpoint/2010/main" val="17669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2377</Words>
  <Application>Microsoft Office PowerPoint</Application>
  <PresentationFormat>عرض على الشاشة (3:4)‏</PresentationFormat>
  <Paragraphs>396</Paragraphs>
  <Slides>67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67</vt:i4>
      </vt:variant>
    </vt:vector>
  </HeadingPairs>
  <TitlesOfParts>
    <vt:vector size="72" baseType="lpstr">
      <vt:lpstr>Office Theme</vt:lpstr>
      <vt:lpstr>Verve</vt:lpstr>
      <vt:lpstr>2_Circuit</vt:lpstr>
      <vt:lpstr>Circuit</vt:lpstr>
      <vt:lpstr>1_Circuit</vt:lpstr>
      <vt:lpstr>Meningitis </vt:lpstr>
      <vt:lpstr>عرض تقديمي في PowerPoint</vt:lpstr>
      <vt:lpstr>عرض تقديمي في PowerPoint</vt:lpstr>
      <vt:lpstr>     Acute Bacterial Meningitis:</vt:lpstr>
      <vt:lpstr>    Neonatal Meningitis (Definition):</vt:lpstr>
      <vt:lpstr>    Neonatal Meningitis (Etiology) :`     </vt:lpstr>
      <vt:lpstr>    Neonatal Meningitis (Etiology) :</vt:lpstr>
      <vt:lpstr>عرض تقديمي في PowerPoint</vt:lpstr>
      <vt:lpstr>عرض تقديمي في PowerPoint</vt:lpstr>
      <vt:lpstr>    Neonatal Meningitis (S &amp; S) :</vt:lpstr>
      <vt:lpstr>عرض تقديمي في PowerPoint</vt:lpstr>
      <vt:lpstr>عرض تقديمي في PowerPoint</vt:lpstr>
      <vt:lpstr>Lumbar puncture </vt:lpstr>
      <vt:lpstr>    Neonatal Meningitis (Diagnosis) :</vt:lpstr>
      <vt:lpstr>عرض تقديمي في PowerPoint</vt:lpstr>
      <vt:lpstr>Laboratory Values : </vt:lpstr>
      <vt:lpstr>Normal RBC = 0  </vt:lpstr>
      <vt:lpstr>Gram stain result </vt:lpstr>
      <vt:lpstr>Don’t forget : </vt:lpstr>
      <vt:lpstr>    Neonatal Meningitis (Diagnosis) :</vt:lpstr>
      <vt:lpstr>عرض تقديمي في PowerPoint</vt:lpstr>
      <vt:lpstr>    Neonatal Meningitis (Prognosis) :</vt:lpstr>
      <vt:lpstr>   Neonatal Meningitis (Treatment) :</vt:lpstr>
      <vt:lpstr> Neonatal Meningitis  (Treatment duration)</vt:lpstr>
      <vt:lpstr>    Neonatal Meningitis (Treatment)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Post-Neonatal Meningitis     (Diagnosis):</vt:lpstr>
      <vt:lpstr>Post-Neonatal Meningitis (Diagnosis):</vt:lpstr>
      <vt:lpstr>Post-Neonatal Meningitis (Diagnosis):</vt:lpstr>
      <vt:lpstr>Post-Neonatal Meningitis (Diagnosis):</vt:lpstr>
      <vt:lpstr>Post-Neonatal Meningitis (Prognosis):</vt:lpstr>
      <vt:lpstr>Post-Neonatal Meningitis (Treatment):</vt:lpstr>
      <vt:lpstr>Post-Neonatal Meningitis (Treatment):</vt:lpstr>
      <vt:lpstr>Post-Neonatal Meningitis (Treatment):</vt:lpstr>
      <vt:lpstr>Post-Neonatal Meningitis (Treatment  Duration)</vt:lpstr>
      <vt:lpstr>Post-Neonatal Meningitis (Prevention):</vt:lpstr>
      <vt:lpstr>Post-Neonatal Meningitis (Prevention):</vt:lpstr>
      <vt:lpstr>عرض تقديمي في PowerPoint</vt:lpstr>
      <vt:lpstr>Aseptic meningitis definition: </vt:lpstr>
      <vt:lpstr>Viral meningitis </vt:lpstr>
      <vt:lpstr>عرض تقديمي في PowerPoint</vt:lpstr>
      <vt:lpstr>عرض تقديمي في PowerPoint</vt:lpstr>
      <vt:lpstr>`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TREATMENT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psd</cp:lastModifiedBy>
  <cp:revision>53</cp:revision>
  <dcterms:created xsi:type="dcterms:W3CDTF">2019-01-27T18:33:41Z</dcterms:created>
  <dcterms:modified xsi:type="dcterms:W3CDTF">2023-07-15T09:38:38Z</dcterms:modified>
</cp:coreProperties>
</file>