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007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C0EB"/>
    <a:srgbClr val="F2FB9B"/>
    <a:srgbClr val="ECF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3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DCB9763-61D3-469E-8DB0-6A07660794C8}" type="datetimeFigureOut">
              <a:rPr lang="ar-EG" smtClean="0"/>
              <a:t>22/03/1444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148A19-34F6-4E89-915C-BAF664247F7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234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 /><Relationship Id="rId1" Type="http://schemas.openxmlformats.org/officeDocument/2006/relationships/audio" Target="../media/audio1.wav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BEBC-4EA5-40FD-B3E8-93429B5C698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21622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3862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7911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2156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1309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7824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78785-6BFE-485A-8813-1AD5A4B5A2C6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0905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10C6-42BB-4085-94AD-EC5ECEF238E3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13307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31D7-42C7-46CD-906C-677A24073EF7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691921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5EA63-141B-426C-BC94-FC0572612E71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937620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4EE3-02A1-4B27-87B6-FB701E84764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5308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C3E1-5062-4494-9906-B09F70385BC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726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7B9D-6B4A-4ABA-AD17-DC60099562F0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4674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AF43-6ED8-4419-9206-2A68F57929C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32105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A113-9A7B-4EF2-A3C5-1EA78371070D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7268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224F4-7D24-42F8-B16D-0ED0A108B9C4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7183"/>
      </p:ext>
    </p:extLst>
  </p:cSld>
  <p:clrMapOvr>
    <a:masterClrMapping/>
  </p:clrMapOvr>
  <p:transition spd="slow">
    <p:fade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audio" Target="../media/audio1.wav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A7515-5E2B-4766-8844-0833A4D3D4FA}" type="datetime1">
              <a:rPr lang="en-US" smtClean="0"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37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  <p:sldLayoutId id="2147484021" r:id="rId14"/>
    <p:sldLayoutId id="2147484022" r:id="rId15"/>
    <p:sldLayoutId id="2147484023" r:id="rId16"/>
  </p:sldLayoutIdLst>
  <p:transition spd="slow">
    <p:fade/>
    <p:sndAc>
      <p:stSnd>
        <p:snd r:embed="rId18" name="arrow.wav"/>
      </p:stSnd>
    </p:sndAc>
  </p:transition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11" y="322237"/>
            <a:ext cx="11757660" cy="206914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Pharmacology</a:t>
            </a:r>
            <a:endParaRPr lang="ar-EG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589213" y="3254189"/>
            <a:ext cx="8915399" cy="2649474"/>
          </a:xfrm>
        </p:spPr>
        <p:txBody>
          <a:bodyPr>
            <a:normAutofit/>
          </a:bodyPr>
          <a:lstStyle/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Pharmacodynamics</a:t>
            </a:r>
          </a:p>
          <a:p>
            <a:pPr marL="285750" indent="-285750" rtl="0">
              <a:buFont typeface="Wingdings" panose="05000000000000000000" pitchFamily="2" charset="2"/>
              <a:buChar char="Ø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Drug-drug interactions</a:t>
            </a:r>
            <a:endParaRPr lang="ar-EG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71042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152906"/>
            <a:ext cx="11437525" cy="5705093"/>
          </a:xfrm>
        </p:spPr>
        <p:txBody>
          <a:bodyPr>
            <a:noAutofit/>
          </a:bodyPr>
          <a:lstStyle/>
          <a:p>
            <a:pPr marL="514350" indent="-51435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what the body does to the drug. This includes: absorption, distribution, biotransformation and excretion of durg.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Pharmacodynamics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Describe what the drug does to the body. This includes the mechanism of action, pharmacological action, adverse effects, and the pharmadodynamic drug-drug interaction.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Pharmacotherapeutics: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Describe uses of drug for prevention, diagnosis and treatment of diseases.</a:t>
            </a:r>
          </a:p>
          <a:p>
            <a:pPr marL="901700" indent="-727075" algn="l" rtl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Drug: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Chemical substance that affects biologic systems of living organism.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buAutoNum type="arabicPeriod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51694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494" y="0"/>
            <a:ext cx="11936505" cy="6857999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nomenclature: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44613" indent="-93663" algn="l" rtl="0">
              <a:buAutoNum type="arabicPeriod"/>
            </a:pP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chemistry of the drug e.g. acetyl salicylic acid.</a:t>
            </a:r>
          </a:p>
          <a:p>
            <a:pPr marL="1344613" indent="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Generic (Non-proprietary or approved) name: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abbreviated and approved name of the drug. It is the official medical name assigned by the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collaboration with the food &amp; Drug Board and Nomeneclature committee. Each drug has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name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over the world and it is not capitalizes e.g. aspirin, atenolol, amlodipine, and captopril.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few drug have two generic names e.g (“paracetmol-acetaminophen”, “neostigmine-prostigmine”, “epinephrine-adrenaline”, “norepinephrine-noradrenaline”, “meperidine-pethidine”).</a:t>
            </a:r>
          </a:p>
          <a:p>
            <a:pPr marL="1344613" indent="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(Proprietary or Trade) name: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names given to the drug by the manufacturing and marketing company, and they are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copyrighted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terms selected by the manufacturer e.g. Aspocid, Inderal, Tonormin, Myodura, and Capoten.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23618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47918"/>
            <a:ext cx="11598890" cy="6710081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</a:t>
            </a:r>
          </a:p>
          <a:p>
            <a:pPr marL="0" indent="0" algn="ctr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</a:t>
            </a:r>
          </a:p>
          <a:p>
            <a:pPr marL="0" indent="0" algn="l" rtl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Passage of drugs from site of administration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systemic circulation.</a:t>
            </a:r>
          </a:p>
          <a:p>
            <a:pPr marL="0" indent="0" algn="l" rtl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mechanisms of drug absorption follow the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mechanisms of drug movement across the biological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membranes, which include:</a:t>
            </a:r>
          </a:p>
          <a:p>
            <a:pPr marL="514350" indent="-514350" algn="l" rtl="0">
              <a:buAutoNum type="arabi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Passive diffusion: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most common and most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 mechanism, it includes:</a:t>
            </a:r>
          </a:p>
          <a:p>
            <a:pPr marL="514350" indent="117475" algn="l" rtl="0"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movement of lipid-soluble drug across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cell membrane.</a:t>
            </a:r>
          </a:p>
          <a:p>
            <a:pPr marL="514350" indent="117475" algn="l" rtl="0"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of water-soluble drugs across the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aqueous channels (water pores).</a:t>
            </a:r>
          </a:p>
          <a:p>
            <a:pPr marL="514350" indent="0" algn="l" rtl="0">
              <a:buNone/>
            </a:pPr>
            <a:endParaRPr lang="ar-EG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459" y="763316"/>
            <a:ext cx="3402107" cy="609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45906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2" y="1152907"/>
            <a:ext cx="11516752" cy="5705092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Facilitated diffusion:</a:t>
            </a:r>
          </a:p>
          <a:p>
            <a:pPr marL="0" indent="0" algn="l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energy is required as the drugs are carried to inside of the cell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concentration gradient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: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Carrier protein.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transporter.</a:t>
            </a:r>
          </a:p>
          <a:p>
            <a:pPr marL="0" indent="0" algn="l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Active transport:</a:t>
            </a:r>
          </a:p>
          <a:p>
            <a:pPr marL="0" indent="0" algn="l" rtl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Energy is required because the drug movement may be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concentration gradient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: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transporter.</a:t>
            </a:r>
          </a:p>
          <a:p>
            <a:pPr marL="514350" indent="-514350" algn="l" rtl="0">
              <a:buAutoNum type="alphaL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P-glycoprotein drug transporter extrudes drug outside the cells, and it is responsible for drug resistance.</a:t>
            </a:r>
          </a:p>
          <a:p>
            <a:pPr marL="0" indent="0" algn="l" rtl="0">
              <a:buNone/>
            </a:pPr>
            <a:endParaRPr lang="ar-EG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82612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675" y="1152907"/>
            <a:ext cx="11598890" cy="5705092"/>
          </a:xfrm>
        </p:spPr>
        <p:txBody>
          <a:bodyPr>
            <a:noAutofit/>
          </a:bodyPr>
          <a:lstStyle/>
          <a:p>
            <a:pPr marL="514350" indent="0" algn="l" rtl="0">
              <a:buNone/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Endocytosis and exocvtosis: </a:t>
            </a:r>
            <a:b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 occur by drugs of high molecular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weight. The drug binds to the cell membrance,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dips in and enveloped by the cell membrane,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tear in the cell membrane allow the  drug to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inside/ outside the cell.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tear is healed immediately.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EG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8"/>
          <a:stretch/>
        </p:blipFill>
        <p:spPr>
          <a:xfrm>
            <a:off x="8646459" y="1075765"/>
            <a:ext cx="3402107" cy="559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212954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890" y="0"/>
            <a:ext cx="9065675" cy="1344706"/>
          </a:xfrm>
        </p:spPr>
        <p:txBody>
          <a:bodyPr>
            <a:normAutofit fontScale="90000"/>
          </a:bodyPr>
          <a:lstStyle/>
          <a:p>
            <a:pPr marL="0" indent="0" algn="ctr" rtl="0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Factors affecting absorption: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Factors related to the patient: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2659" y="1008528"/>
            <a:ext cx="11089341" cy="5849471"/>
          </a:xfrm>
        </p:spPr>
        <p:txBody>
          <a:bodyPr>
            <a:noAutofit/>
          </a:bodyPr>
          <a:lstStyle/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administration: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I.V. and inhalation &gt; I.M. &gt; S.C. &gt; Oral &gt; Topical.</a:t>
            </a:r>
          </a:p>
          <a:p>
            <a:pPr marL="514350" indent="23813" algn="l" rtl="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Absorbing surface:</a:t>
            </a:r>
          </a:p>
          <a:p>
            <a:pPr marL="971550" indent="-457200"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Vascularity (Alveoli &gt; Skeletal muscle &gt; S.C.tissue).</a:t>
            </a:r>
          </a:p>
          <a:p>
            <a:pPr marL="971550" indent="-457200"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 area (Alveoli &gt; Intestine &gt; Stomach).</a:t>
            </a:r>
          </a:p>
          <a:p>
            <a:pPr marL="971550" indent="-457200" algn="l" rt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Pathological conditions: Diarrhea &amp; malabsorption          oral absorption.</a:t>
            </a:r>
          </a:p>
          <a:p>
            <a:pPr marL="514350" indent="0" algn="l" rtl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Systemic circulation :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H.F. &amp; shock         absorption      oral and I.M. routes are not suitable.</a:t>
            </a:r>
          </a:p>
          <a:p>
            <a:pPr marL="514350" indent="0" algn="l" rtl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Specific factors: Intrinsic factor is essential for vitamin B12 absorption.</a:t>
            </a:r>
          </a:p>
          <a:p>
            <a:pPr marL="971550" indent="-457200" algn="l" rt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indent="-457200" algn="l" rtl="0"/>
            <a:endParaRPr lang="ar-E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V="1">
            <a:off x="9825319" y="376461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0157573" y="377414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V="1">
            <a:off x="3841379" y="5122769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73633" y="5132294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V="1">
            <a:off x="6154274" y="514966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690860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624402" y="0"/>
            <a:ext cx="8911687" cy="1280890"/>
          </a:xfrm>
        </p:spPr>
        <p:txBody>
          <a:bodyPr>
            <a:normAutofit/>
          </a:bodyPr>
          <a:lstStyle/>
          <a:p>
            <a:pPr marL="0" indent="0" algn="ctr" rtl="0"/>
            <a:r>
              <a:rPr lang="en-US" b="1" dirty="0"/>
              <a:t>B) Factor related to the drug: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175" y="787782"/>
            <a:ext cx="10700825" cy="6070218"/>
          </a:xfrm>
        </p:spPr>
        <p:txBody>
          <a:bodyPr>
            <a:noAutofit/>
          </a:bodyPr>
          <a:lstStyle/>
          <a:p>
            <a:pPr marL="514350" indent="-514350" algn="l" rtl="0">
              <a:buAutoNum type="arabicPeriod"/>
            </a:pPr>
            <a:r>
              <a:rPr lang="en-US" sz="2800" dirty="0"/>
              <a:t>Water and lipid solubility:</a:t>
            </a:r>
          </a:p>
          <a:p>
            <a:pPr algn="l" rtl="0"/>
            <a:r>
              <a:rPr lang="en-US" sz="2800" dirty="0"/>
              <a:t>Both are needed for absorption</a:t>
            </a:r>
          </a:p>
          <a:p>
            <a:pPr lvl="0" algn="l" rtl="0"/>
            <a:r>
              <a:rPr lang="en-US" sz="2800" dirty="0"/>
              <a:t>Completely water-insoluble compounds are not absorbed (e.g. barium chloride).</a:t>
            </a:r>
          </a:p>
          <a:p>
            <a:pPr lvl="0" algn="l" rtl="0"/>
            <a:r>
              <a:rPr lang="en-US" sz="2800" dirty="0"/>
              <a:t>   Lipid solubility     	absorption (   lipid /water partition coefficient)</a:t>
            </a:r>
          </a:p>
          <a:p>
            <a:pPr marL="0" indent="0" algn="l" rtl="0">
              <a:buNone/>
            </a:pPr>
            <a:r>
              <a:rPr lang="en-US" sz="2800" dirty="0"/>
              <a:t>2. Ionization:</a:t>
            </a:r>
          </a:p>
          <a:p>
            <a:pPr lvl="0" algn="l" rtl="0"/>
            <a:r>
              <a:rPr lang="en-US" sz="2800" dirty="0"/>
              <a:t>Non-ionized (uncharged)          better absorption</a:t>
            </a:r>
          </a:p>
          <a:p>
            <a:pPr lvl="0" algn="l" rtl="0"/>
            <a:r>
              <a:rPr lang="en-US" sz="2800" dirty="0"/>
              <a:t>Depends on </a:t>
            </a:r>
            <a:r>
              <a:rPr lang="en-US" sz="2800" i="1" dirty="0"/>
              <a:t>pKa of the drug </a:t>
            </a:r>
            <a:r>
              <a:rPr lang="en-US" sz="2800" dirty="0"/>
              <a:t>and </a:t>
            </a:r>
            <a:r>
              <a:rPr lang="en-US" sz="2800" i="1" dirty="0"/>
              <a:t>pH of the medium</a:t>
            </a:r>
            <a:r>
              <a:rPr lang="en-US" sz="2800" dirty="0"/>
              <a:t> </a:t>
            </a:r>
          </a:p>
          <a:p>
            <a:pPr lvl="0" algn="l" rtl="0"/>
            <a:r>
              <a:rPr lang="en-US" sz="2800" dirty="0"/>
              <a:t>Quaternary ammonium compounds       ionized        poor absorption</a:t>
            </a:r>
          </a:p>
          <a:p>
            <a:pPr lvl="0" algn="l" rtl="0"/>
            <a:r>
              <a:rPr lang="en-US" sz="2800" dirty="0"/>
              <a:t>Streptomycin has high pKa         always ionized           not absorbed orally</a:t>
            </a:r>
          </a:p>
          <a:p>
            <a:pPr algn="l" rtl="0"/>
            <a:endParaRPr lang="en-US" sz="2800" dirty="0"/>
          </a:p>
          <a:p>
            <a:pPr marL="0" lvl="0" indent="0" algn="l" rtl="0">
              <a:buNone/>
            </a:pPr>
            <a:endParaRPr lang="en-US" sz="2800" dirty="0"/>
          </a:p>
          <a:p>
            <a:pPr marL="514350" indent="0" algn="l" rtl="0">
              <a:buNone/>
            </a:pP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59744" y="2991632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V="1">
            <a:off x="4753708" y="307779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048105" y="308732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V="1">
            <a:off x="6005732" y="414694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V="1">
            <a:off x="7285892" y="5244221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V="1">
            <a:off x="8945880" y="527235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V="1">
            <a:off x="9227234" y="5820996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 flipV="1">
            <a:off x="6253382" y="5835064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72071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624402" y="0"/>
            <a:ext cx="8911687" cy="1280890"/>
          </a:xfrm>
        </p:spPr>
        <p:txBody>
          <a:bodyPr>
            <a:normAutofit/>
          </a:bodyPr>
          <a:lstStyle/>
          <a:p>
            <a:pPr marL="0" indent="0" algn="ctr" rtl="0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175" y="1280890"/>
            <a:ext cx="10700825" cy="5577110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/>
              <a:t>3. Valency : Ferrous iron (Fe</a:t>
            </a:r>
            <a:r>
              <a:rPr lang="en-US" sz="2800" baseline="30000" dirty="0"/>
              <a:t>+2</a:t>
            </a:r>
            <a:r>
              <a:rPr lang="en-US" sz="2800" dirty="0"/>
              <a:t>) is absorbed better than ferric iron  (Fe</a:t>
            </a:r>
            <a:r>
              <a:rPr lang="en-US" sz="2800" baseline="30000" dirty="0"/>
              <a:t>+3</a:t>
            </a:r>
            <a:r>
              <a:rPr lang="en-US" sz="2800" dirty="0"/>
              <a:t>)</a:t>
            </a:r>
          </a:p>
          <a:p>
            <a:pPr marL="0" lvl="0" indent="0" algn="l" rtl="0">
              <a:buNone/>
            </a:pPr>
            <a:r>
              <a:rPr lang="en-US" sz="2800" dirty="0"/>
              <a:t>4. Nature: Inorganic compounds (small particles) &gt; organic compounds</a:t>
            </a:r>
            <a:br>
              <a:rPr lang="en-US" sz="2800" dirty="0"/>
            </a:br>
            <a:r>
              <a:rPr lang="en-US" sz="2800" dirty="0"/>
              <a:t> ( large particles)</a:t>
            </a:r>
          </a:p>
          <a:p>
            <a:pPr marL="0" lvl="0" indent="0" algn="l" rtl="0">
              <a:buNone/>
            </a:pPr>
            <a:r>
              <a:rPr lang="en-US" sz="2800" dirty="0"/>
              <a:t>5. Pharmaceutical preparation:</a:t>
            </a:r>
          </a:p>
          <a:p>
            <a:pPr lvl="0" algn="l" rtl="0"/>
            <a:r>
              <a:rPr lang="en-US" sz="2800" dirty="0"/>
              <a:t>Dosage form: Solution &gt; Suspension&gt; tablet</a:t>
            </a:r>
          </a:p>
          <a:p>
            <a:pPr lvl="0" algn="l" rtl="0"/>
            <a:r>
              <a:rPr lang="en-US" sz="2800" dirty="0"/>
              <a:t>Shape, size of particles and rate of disintegration and dissolution of tablets</a:t>
            </a:r>
          </a:p>
          <a:p>
            <a:pPr lvl="0" algn="l" rtl="0"/>
            <a:r>
              <a:rPr lang="en-US" sz="2800" dirty="0"/>
              <a:t>Excepient (filler): Ca</a:t>
            </a:r>
            <a:r>
              <a:rPr lang="en-US" sz="2800" baseline="30000" dirty="0"/>
              <a:t>+2</a:t>
            </a:r>
            <a:r>
              <a:rPr lang="en-US" sz="2800" dirty="0"/>
              <a:t> salts            oral absorption of tetracyclines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V="1">
            <a:off x="6385559" y="5115853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08092" y="5125378"/>
            <a:ext cx="0" cy="2476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595763"/>
      </p:ext>
    </p:extLst>
  </p:cSld>
  <p:clrMapOvr>
    <a:masterClrMapping/>
  </p:clrMapOvr>
  <p:transition spd="slow">
    <p:fad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2902</TotalTime>
  <Words>462</Words>
  <Application>Microsoft Office PowerPoint</Application>
  <PresentationFormat>شاشة عريضة</PresentationFormat>
  <Paragraphs>63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Wisp</vt:lpstr>
      <vt:lpstr>General Pharmacology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2. Factors affecting absorption: A) Factors related to the patient: </vt:lpstr>
      <vt:lpstr>B) Factor related to the drug: 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Hafeiz</dc:creator>
  <cp:lastModifiedBy>962797891825</cp:lastModifiedBy>
  <cp:revision>928</cp:revision>
  <dcterms:created xsi:type="dcterms:W3CDTF">2017-08-24T08:41:38Z</dcterms:created>
  <dcterms:modified xsi:type="dcterms:W3CDTF">2022-10-17T18:45:08Z</dcterms:modified>
</cp:coreProperties>
</file>