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6"/>
  </p:notesMasterIdLst>
  <p:handoutMasterIdLst>
    <p:handoutMasterId r:id="rId27"/>
  </p:handoutMasterIdLst>
  <p:sldIdLst>
    <p:sldId id="364" r:id="rId5"/>
    <p:sldId id="359" r:id="rId6"/>
    <p:sldId id="405" r:id="rId7"/>
    <p:sldId id="406" r:id="rId8"/>
    <p:sldId id="407" r:id="rId9"/>
    <p:sldId id="408" r:id="rId10"/>
    <p:sldId id="410" r:id="rId11"/>
    <p:sldId id="409" r:id="rId12"/>
    <p:sldId id="269" r:id="rId13"/>
    <p:sldId id="267" r:id="rId14"/>
    <p:sldId id="274" r:id="rId15"/>
    <p:sldId id="278" r:id="rId16"/>
    <p:sldId id="283" r:id="rId17"/>
    <p:sldId id="412" r:id="rId18"/>
    <p:sldId id="414" r:id="rId19"/>
    <p:sldId id="411" r:id="rId20"/>
    <p:sldId id="413" r:id="rId21"/>
    <p:sldId id="379" r:id="rId22"/>
    <p:sldId id="289" r:id="rId23"/>
    <p:sldId id="380" r:id="rId24"/>
    <p:sldId id="404" r:id="rId2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41" autoAdjust="0"/>
  </p:normalViewPr>
  <p:slideViewPr>
    <p:cSldViewPr>
      <p:cViewPr>
        <p:scale>
          <a:sx n="73" d="100"/>
          <a:sy n="73" d="100"/>
        </p:scale>
        <p:origin x="-193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handoutMaster" Target="handoutMasters/handoutMaster1.xml" /><Relationship Id="rId30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75D338-3EB6-4998-AEA2-CDA47B7C4AF7}" type="datetimeFigureOut">
              <a:rPr lang="en-US"/>
              <a:pPr>
                <a:defRPr/>
              </a:pPr>
              <a:t>5/22/2022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F5F061-37E8-4FEA-93D4-BA5CC35C2E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19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9BDCE7-F417-4B6E-A4CE-66CBD8E7CD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19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ChangeArrowheads="1"/>
          </p:cNvSpPr>
          <p:nvPr/>
        </p:nvSpPr>
        <p:spPr bwMode="auto">
          <a:xfrm>
            <a:off x="3851275" y="0"/>
            <a:ext cx="2946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939" name="Rectangle 1027"/>
          <p:cNvSpPr>
            <a:spLocks noChangeArrowheads="1"/>
          </p:cNvSpPr>
          <p:nvPr/>
        </p:nvSpPr>
        <p:spPr bwMode="auto">
          <a:xfrm>
            <a:off x="3851275" y="9440863"/>
            <a:ext cx="2946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en-US" sz="1200" dirty="0"/>
              <a:t>4</a:t>
            </a:r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0" y="9440863"/>
            <a:ext cx="2946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auto">
          <a:xfrm>
            <a:off x="0" y="0"/>
            <a:ext cx="2946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942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3" name="Rectangle 103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8337B4-C65F-4677-8FEB-624EF6A5F681}" type="slidenum">
              <a:rPr lang="en-GB" altLang="en-US" sz="1200" smtClean="0"/>
              <a:pPr eaLnBrk="1" hangingPunct="1"/>
              <a:t>13</a:t>
            </a:fld>
            <a:endParaRPr lang="en-GB" altLang="en-US" sz="12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84750" cy="41957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HD: M Wt &amp; PB</a:t>
            </a:r>
          </a:p>
          <a:p>
            <a:pPr eaLnBrk="1" hangingPunct="1"/>
            <a:r>
              <a:rPr lang="en-GB" altLang="en-US" dirty="0"/>
              <a:t>Pd: Low Vd, PB, Total renal excretion</a:t>
            </a:r>
          </a:p>
          <a:p>
            <a:pPr eaLnBrk="1" hangingPunct="1"/>
            <a:r>
              <a:rPr lang="en-GB" altLang="en-US" dirty="0"/>
              <a:t>Synthetic membranes bind larger drugs c/w modified cellulose</a:t>
            </a:r>
          </a:p>
          <a:p>
            <a:pPr eaLnBrk="1" hangingPunct="1"/>
            <a:r>
              <a:rPr lang="en-GB" altLang="en-US" dirty="0"/>
              <a:t>Small molecules by diffusion</a:t>
            </a:r>
          </a:p>
          <a:p>
            <a:pPr eaLnBrk="1" hangingPunct="1"/>
            <a:r>
              <a:rPr lang="en-GB" altLang="en-US" dirty="0"/>
              <a:t>Large molecules by convection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24E01C-0582-40FC-BCBD-FFAAE9AC26AF}" type="slidenum">
              <a:rPr lang="en-GB" altLang="en-US" sz="1200" smtClean="0"/>
              <a:pPr eaLnBrk="1" hangingPunct="1"/>
              <a:t>18</a:t>
            </a:fld>
            <a:endParaRPr lang="en-GB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40A184-1932-48B7-8C84-7173C792C16C}" type="slidenum">
              <a:rPr lang="en-GB" altLang="en-US" sz="1200" smtClean="0"/>
              <a:pPr eaLnBrk="1" hangingPunct="1"/>
              <a:t>19</a:t>
            </a:fld>
            <a:endParaRPr lang="en-GB" altLang="en-US" sz="1200" dirty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849688" y="0"/>
            <a:ext cx="294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849688" y="9442450"/>
            <a:ext cx="294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en-US" sz="1200" dirty="0"/>
              <a:t>10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0" y="9442450"/>
            <a:ext cx="294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0" y="0"/>
            <a:ext cx="29479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53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4388" cy="3468687"/>
          </a:xfrm>
          <a:solidFill>
            <a:srgbClr val="FFFFFF"/>
          </a:solidFill>
          <a:ln w="12700" cap="flat"/>
        </p:spPr>
      </p:sp>
      <p:sp>
        <p:nvSpPr>
          <p:cNvPr id="553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8475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/>
          <a:lstStyle/>
          <a:p>
            <a:pPr eaLnBrk="1" hangingPunct="1"/>
            <a:r>
              <a:rPr lang="en-US" altLang="en-US" dirty="0"/>
              <a:t>Albumin 60 Kda</a:t>
            </a:r>
          </a:p>
          <a:p>
            <a:pPr eaLnBrk="1" hangingPunct="1"/>
            <a:r>
              <a:rPr lang="en-US" altLang="en-US" dirty="0"/>
              <a:t>Vd&gt;2l/kg not likely to be dialysed</a:t>
            </a:r>
          </a:p>
          <a:p>
            <a:pPr eaLnBrk="1" hangingPunct="1"/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r>
              <a:rPr lang="en-US" altLang="en-US" dirty="0"/>
              <a:t>0 soluble not removed as in plasma</a:t>
            </a:r>
          </a:p>
          <a:p>
            <a:pPr eaLnBrk="1" hangingPunct="1"/>
            <a:r>
              <a:rPr lang="en-US" altLang="en-US" dirty="0"/>
              <a:t>Large molecules diffuse slowly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Some exceptions e.g. digoxin </a:t>
            </a:r>
          </a:p>
          <a:p>
            <a:pPr eaLnBrk="1" hangingPunct="1"/>
            <a:r>
              <a:rPr lang="en-GB" altLang="en-US" dirty="0"/>
              <a:t>Small molecules by diffusion</a:t>
            </a:r>
          </a:p>
          <a:p>
            <a:pPr eaLnBrk="1" hangingPunct="1"/>
            <a:r>
              <a:rPr lang="en-GB" altLang="en-US" dirty="0"/>
              <a:t>Large molecules by convection</a:t>
            </a:r>
          </a:p>
          <a:p>
            <a:pPr eaLnBrk="1" hangingPunct="1"/>
            <a:r>
              <a:rPr lang="en-GB" altLang="en-US" dirty="0"/>
              <a:t>High Vd means most of drug is tissue bound and not available for removal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Amount removed= [UF] mg/L x UF rate L/min x time mins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E4E12C-9E52-4B96-9D78-BCBEF5C4743E}" type="slidenum">
              <a:rPr lang="en-GB" altLang="en-US" sz="1200" smtClean="0"/>
              <a:pPr eaLnBrk="1" hangingPunct="1"/>
              <a:t>20</a:t>
            </a:fld>
            <a:endParaRPr lang="en-GB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Absorption reduced if drugs absorbed in an acidic envt</a:t>
            </a:r>
          </a:p>
          <a:p>
            <a:r>
              <a:rPr lang="en-US" altLang="en-US" dirty="0"/>
              <a:t>Absorption reduced by nausea &amp; vomiting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Distribution increased by oedema &amp; ascites (water soluble drugs)</a:t>
            </a:r>
          </a:p>
          <a:p>
            <a:r>
              <a:rPr lang="en-US" altLang="en-US" dirty="0"/>
              <a:t>Distribution reduced by dehydration &amp; muscle wasting</a:t>
            </a:r>
          </a:p>
          <a:p>
            <a:r>
              <a:rPr lang="en-US" altLang="en-US" dirty="0"/>
              <a:t>High Vd with lipid soluble drugs.</a:t>
            </a:r>
          </a:p>
          <a:p>
            <a:r>
              <a:rPr lang="en-US" altLang="en-US" dirty="0"/>
              <a:t>Large Vd &gt; 0.6L/kg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Renal accumulation of toxic metabolites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14EA11-FF6C-4D5F-8CAA-9CCA7AD06630}" type="slidenum">
              <a:rPr lang="en-GB" altLang="en-US" sz="1200" smtClean="0"/>
              <a:pPr eaLnBrk="1" hangingPunct="1"/>
              <a:t>9</a:t>
            </a:fld>
            <a:endParaRPr lang="en-GB" altLang="en-US" sz="120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84750" cy="41957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0B4932-1954-48B6-BEA7-EA7AB8573D93}" type="slidenum">
              <a:rPr lang="en-GB" altLang="en-US" sz="1200" smtClean="0"/>
              <a:pPr eaLnBrk="1" hangingPunct="1"/>
              <a:t>11</a:t>
            </a:fld>
            <a:endParaRPr lang="en-GB" altLang="en-US" sz="1200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84750" cy="41957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7C0FC1-7BB1-40FF-9637-0E19AFD11CF3}" type="slidenum">
              <a:rPr lang="en-GB" altLang="en-US" sz="1200" smtClean="0"/>
              <a:pPr eaLnBrk="1" hangingPunct="1"/>
              <a:t>12</a:t>
            </a:fld>
            <a:endParaRPr lang="en-GB" alt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C7F0-FAA8-4CF1-9B64-7A65BC8B96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623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3917-030F-4328-9A96-02C0CEB574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95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BEDC-92D0-4300-A916-95040AE4D3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20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B5FE-2FA8-402A-A8FE-08096DF093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0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585-335A-4BF5-BC4C-247449236D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9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4A80-02BC-4410-A85F-8E28DC03E8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466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8AD6-AC58-405B-B5D3-EFF4ED3ACA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46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4063-CED6-4401-9F5E-4036866E9B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91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BD2A-0E9F-4C58-A260-E0DCEDB1C5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8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E9AE-EA44-4FDD-9A95-D89FB1D344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91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5958-9638-41F6-A11D-0B17D6373F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3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F288-185B-4371-AE7D-361301CF51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11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62FE0D1-B07F-4D1C-8E87-F9D5E75428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3" r:id="rId9"/>
    <p:sldLayoutId id="2147483798" r:id="rId10"/>
    <p:sldLayoutId id="2147483799" r:id="rId11"/>
    <p:sldLayoutId id="21474838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9.wma" /><Relationship Id="rId1" Type="http://schemas.microsoft.com/office/2007/relationships/media" Target="../media/media9.wma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0.wma" /><Relationship Id="rId1" Type="http://schemas.microsoft.com/office/2007/relationships/media" Target="../media/media10.wma" /><Relationship Id="rId6" Type="http://schemas.openxmlformats.org/officeDocument/2006/relationships/image" Target="../media/image2.png" /><Relationship Id="rId5" Type="http://schemas.openxmlformats.org/officeDocument/2006/relationships/image" Target="../media/image6.png" /><Relationship Id="rId4" Type="http://schemas.openxmlformats.org/officeDocument/2006/relationships/notesSlide" Target="../notesSlides/notesSlide1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1.wma" /><Relationship Id="rId1" Type="http://schemas.microsoft.com/office/2007/relationships/media" Target="../media/media11.wma" /><Relationship Id="rId5" Type="http://schemas.openxmlformats.org/officeDocument/2006/relationships/image" Target="../media/image2.png" /><Relationship Id="rId4" Type="http://schemas.openxmlformats.org/officeDocument/2006/relationships/notesSlide" Target="../notesSlides/notesSlide1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audio" Target="../media/media12.wma" /><Relationship Id="rId1" Type="http://schemas.microsoft.com/office/2007/relationships/media" Target="../media/media12.wma" /><Relationship Id="rId6" Type="http://schemas.openxmlformats.org/officeDocument/2006/relationships/image" Target="../media/image2.png" /><Relationship Id="rId5" Type="http://schemas.openxmlformats.org/officeDocument/2006/relationships/image" Target="../media/image7.jpeg" /><Relationship Id="rId4" Type="http://schemas.openxmlformats.org/officeDocument/2006/relationships/notesSlide" Target="../notesSlides/notesSlide1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2" Type="http://schemas.openxmlformats.org/officeDocument/2006/relationships/audio" Target="../media/media13.wma" /><Relationship Id="rId1" Type="http://schemas.microsoft.com/office/2007/relationships/media" Target="../media/media13.wma" /><Relationship Id="rId5" Type="http://schemas.openxmlformats.org/officeDocument/2006/relationships/image" Target="../media/image2.png" /><Relationship Id="rId4" Type="http://schemas.openxmlformats.org/officeDocument/2006/relationships/notesSlide" Target="../notesSlides/notesSlide15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4.wma" /><Relationship Id="rId1" Type="http://schemas.microsoft.com/office/2007/relationships/media" Target="../media/media14.wma" /><Relationship Id="rId5" Type="http://schemas.openxmlformats.org/officeDocument/2006/relationships/image" Target="../media/image2.png" /><Relationship Id="rId4" Type="http://schemas.openxmlformats.org/officeDocument/2006/relationships/notesSlide" Target="../notesSlides/notesSlide1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wma" /><Relationship Id="rId1" Type="http://schemas.microsoft.com/office/2007/relationships/media" Target="../media/media1.wma" /><Relationship Id="rId4" Type="http://schemas.openxmlformats.org/officeDocument/2006/relationships/image" Target="../media/image2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5.wma" /><Relationship Id="rId1" Type="http://schemas.microsoft.com/office/2007/relationships/media" Target="../media/media15.wma" /><Relationship Id="rId5" Type="http://schemas.openxmlformats.org/officeDocument/2006/relationships/image" Target="../media/image2.png" /><Relationship Id="rId4" Type="http://schemas.openxmlformats.org/officeDocument/2006/relationships/notesSlide" Target="../notesSlides/notesSlide1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audio" Target="../media/media16.wma" /><Relationship Id="rId1" Type="http://schemas.microsoft.com/office/2007/relationships/media" Target="../media/media16.wma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wma" /><Relationship Id="rId1" Type="http://schemas.microsoft.com/office/2007/relationships/media" Target="../media/media2.wma" /><Relationship Id="rId5" Type="http://schemas.openxmlformats.org/officeDocument/2006/relationships/image" Target="../media/image2.png" /><Relationship Id="rId4" Type="http://schemas.openxmlformats.org/officeDocument/2006/relationships/notesSlide" Target="../notesSlides/notesSlid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3.wma" /><Relationship Id="rId1" Type="http://schemas.microsoft.com/office/2007/relationships/media" Target="../media/media3.wma" /><Relationship Id="rId5" Type="http://schemas.openxmlformats.org/officeDocument/2006/relationships/image" Target="../media/image2.png" /><Relationship Id="rId4" Type="http://schemas.openxmlformats.org/officeDocument/2006/relationships/notesSlide" Target="../notesSlides/notesSlide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4.wma" /><Relationship Id="rId1" Type="http://schemas.microsoft.com/office/2007/relationships/media" Target="../media/media4.wma" /><Relationship Id="rId5" Type="http://schemas.openxmlformats.org/officeDocument/2006/relationships/image" Target="../media/image2.png" /><Relationship Id="rId4" Type="http://schemas.openxmlformats.org/officeDocument/2006/relationships/notesSlide" Target="../notesSlides/notesSlid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5.wma" /><Relationship Id="rId1" Type="http://schemas.microsoft.com/office/2007/relationships/media" Target="../media/media5.wma" /><Relationship Id="rId6" Type="http://schemas.openxmlformats.org/officeDocument/2006/relationships/image" Target="../media/image2.png" /><Relationship Id="rId5" Type="http://schemas.openxmlformats.org/officeDocument/2006/relationships/image" Target="../media/image3.wmf" /><Relationship Id="rId4" Type="http://schemas.openxmlformats.org/officeDocument/2006/relationships/notesSlide" Target="../notesSlides/notesSlide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6.wma" /><Relationship Id="rId1" Type="http://schemas.microsoft.com/office/2007/relationships/media" Target="../media/media6.wma" /><Relationship Id="rId5" Type="http://schemas.openxmlformats.org/officeDocument/2006/relationships/image" Target="../media/image2.png" /><Relationship Id="rId4" Type="http://schemas.openxmlformats.org/officeDocument/2006/relationships/notesSlide" Target="../notesSlides/notesSlide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7.wma" /><Relationship Id="rId1" Type="http://schemas.microsoft.com/office/2007/relationships/media" Target="../media/media7.wma" /><Relationship Id="rId5" Type="http://schemas.openxmlformats.org/officeDocument/2006/relationships/image" Target="../media/image2.png" /><Relationship Id="rId4" Type="http://schemas.openxmlformats.org/officeDocument/2006/relationships/notesSlide" Target="../notesSlides/notesSlide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8.wma" /><Relationship Id="rId1" Type="http://schemas.microsoft.com/office/2007/relationships/media" Target="../media/media8.wma" /><Relationship Id="rId6" Type="http://schemas.openxmlformats.org/officeDocument/2006/relationships/image" Target="../media/image2.png" /><Relationship Id="rId5" Type="http://schemas.openxmlformats.org/officeDocument/2006/relationships/image" Target="../media/image4.png" /><Relationship Id="rId4" Type="http://schemas.openxmlformats.org/officeDocument/2006/relationships/notesSlide" Target="../notesSlides/notesSlide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503040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Pharmacokinetics &amp; Drug Dosing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Pharmacokinetics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Dosage adjustment in renal impairment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Dialysis removal of drugs</a:t>
            </a:r>
          </a:p>
        </p:txBody>
      </p:sp>
    </p:spTree>
  </p:cSld>
  <p:clrMapOvr>
    <a:masterClrMapping/>
  </p:clrMapOvr>
  <p:transition advTm="1435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066800"/>
          </a:xfrm>
        </p:spPr>
        <p:txBody>
          <a:bodyPr/>
          <a:lstStyle/>
          <a:p>
            <a:pPr eaLnBrk="1" hangingPunct="1"/>
            <a:r>
              <a:rPr lang="en-GB" altLang="en-US" dirty="0"/>
              <a:t>Drug Dosing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/>
              <a:t>There are two ways of doing this:-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800000"/>
                </a:solidFill>
              </a:rPr>
              <a:t>Increase the dosing interval, dose remains unchanged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rgbClr val="800000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8000"/>
                </a:solidFill>
              </a:rPr>
              <a:t>Decrease the dose, dosing interval remains unchanged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dirty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The objective is to produce a plasma drug profile which approaches that normally achieved in the absence of renal failure</a:t>
            </a:r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79"/>
    </mc:Choice>
    <mc:Fallback xmlns="">
      <p:transition spd="slow" advTm="2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0"/>
    </mc:Choice>
    <mc:Fallback xmlns="">
      <p:transition spd="slow" advTm="223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1"/>
          <p:cNvSpPr>
            <a:spLocks noChangeArrowheads="1"/>
          </p:cNvSpPr>
          <p:nvPr/>
        </p:nvSpPr>
        <p:spPr bwMode="auto">
          <a:xfrm flipV="1">
            <a:off x="7236296" y="6745288"/>
            <a:ext cx="536104" cy="37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GB" altLang="en-US" sz="1800" dirty="0">
                <a:latin typeface="Arial" pitchFamily="34" charset="0"/>
              </a:rPr>
              <a:t>0		 1 		2 		3 </a:t>
            </a:r>
          </a:p>
          <a:p>
            <a:pPr eaLnBrk="1" hangingPunct="1">
              <a:spcBef>
                <a:spcPct val="30000"/>
              </a:spcBef>
            </a:pPr>
            <a:r>
              <a:rPr lang="en-GB" altLang="en-US" sz="1800" dirty="0">
                <a:latin typeface="Arial" pitchFamily="34" charset="0"/>
              </a:rPr>
              <a:t>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7"/>
    </mc:Choice>
    <mc:Fallback xmlns="">
      <p:transition spd="slow" advTm="2164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223079"/>
            <a:ext cx="2667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800936"/>
              </p:ext>
            </p:extLst>
          </p:nvPr>
        </p:nvGraphicFramePr>
        <p:xfrm>
          <a:off x="457200" y="1772816"/>
          <a:ext cx="8229600" cy="904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19"/>
    </mc:Choice>
    <mc:Fallback xmlns="">
      <p:transition spd="slow" advTm="774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2837681" cy="31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Take care with the following drugs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Low therapeutic window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Renally excreted e.g. aminoglycosides, digoxin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Active metabolites which are renally excreted e.g. morphine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Remember to increase doses of drugs as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dirty="0"/>
              <a:t>    renal failure improves.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8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400" dirty="0"/>
              <a:t>Drugs to take care with in renal Impairment</a:t>
            </a:r>
            <a:endParaRPr lang="en-US" altLang="en-US" sz="4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Antibiotics especially penicillins and cephalosporins – lower dose is required, neurotoxic. Ciprofloxacin and macrolides cause nausea if the dose is too high. Lower doses with gentamicin and vancomycin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Antivirals e.g. aciclovir need to drastically reduce dose otherwise very neurotoxic and will become nauseas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15"/>
    </mc:Choice>
    <mc:Fallback xmlns="">
      <p:transition spd="slow" advTm="655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Biological actions which may be altered in renal failure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29600" cy="3832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Hypovolaemia: enhances antihypertensive effect: antihypertensives – start low dose but increase to maximum dose –Uraemia: can cause excess bleeding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Enhanced CNS sensitivity to centrally acting drugs e.g. analgesics especially opiates, antidepressants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Electrolyte variations e.g. digoxin toxicity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9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7924800" cy="1143000"/>
          </a:xfrm>
        </p:spPr>
        <p:txBody>
          <a:bodyPr/>
          <a:lstStyle/>
          <a:p>
            <a:pPr eaLnBrk="1" hangingPunct="1"/>
            <a:r>
              <a:rPr lang="en-GB" altLang="en-US" sz="4400" dirty="0"/>
              <a:t>Biological actions which may be altered in renal failure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013075" cy="3724275"/>
          </a:xfrm>
        </p:spPr>
        <p:txBody>
          <a:bodyPr/>
          <a:lstStyle/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Hyperkalaemia: enhanced side effects with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400" dirty="0"/>
              <a:t>	ACE-I, ARB’s,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400" dirty="0"/>
              <a:t>K</a:t>
            </a:r>
            <a:r>
              <a:rPr lang="en-GB" altLang="en-US" sz="2400" baseline="30000" dirty="0"/>
              <a:t>+</a:t>
            </a:r>
            <a:r>
              <a:rPr lang="en-GB" altLang="en-US" sz="2400" dirty="0"/>
              <a:t> sparing diuretics &amp; potassium salts</a:t>
            </a:r>
          </a:p>
        </p:txBody>
      </p:sp>
      <p:pic>
        <p:nvPicPr>
          <p:cNvPr id="30724" name="Picture 4" descr="page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349500"/>
            <a:ext cx="5237163" cy="4306888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7"/>
    </mc:Choice>
    <mc:Fallback xmlns="">
      <p:transition spd="slow" advTm="2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0010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Removal by intermittent dialysis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altLang="en-US" b="1" u="sng" dirty="0"/>
          </a:p>
          <a:p>
            <a:pPr eaLnBrk="1" hangingPunct="1">
              <a:buFont typeface="Wingdings" pitchFamily="2" charset="2"/>
              <a:buNone/>
            </a:pPr>
            <a:r>
              <a:rPr lang="en-GB" altLang="en-US" b="1" u="sng" dirty="0"/>
              <a:t>Haemodialysis:</a:t>
            </a:r>
          </a:p>
          <a:p>
            <a:pPr eaLnBrk="1" hangingPunct="1"/>
            <a:r>
              <a:rPr lang="en-GB" altLang="en-US" sz="2400" dirty="0"/>
              <a:t>Surface area, type &amp; permeability of dialyser</a:t>
            </a:r>
          </a:p>
          <a:p>
            <a:pPr eaLnBrk="1" hangingPunct="1"/>
            <a:r>
              <a:rPr lang="en-GB" altLang="en-US" sz="2400" dirty="0"/>
              <a:t>Blood flow rate</a:t>
            </a:r>
          </a:p>
          <a:p>
            <a:pPr eaLnBrk="1" hangingPunct="1"/>
            <a:r>
              <a:rPr lang="en-GB" altLang="en-US" sz="2400" dirty="0"/>
              <a:t>Dialysate flow rate</a:t>
            </a:r>
          </a:p>
          <a:p>
            <a:pPr eaLnBrk="1" hangingPunct="1"/>
            <a:r>
              <a:rPr lang="en-GB" altLang="en-US" sz="2400" dirty="0"/>
              <a:t>Duration of dialysis</a:t>
            </a:r>
          </a:p>
          <a:p>
            <a:pPr eaLnBrk="1" hangingPunct="1"/>
            <a:r>
              <a:rPr lang="en-GB" altLang="en-US" sz="2400" dirty="0"/>
              <a:t>Drug: M Wt, Protein binding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4281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b="1" u="sng" dirty="0"/>
              <a:t>Peritoneal Dialysis:</a:t>
            </a:r>
          </a:p>
          <a:p>
            <a:pPr eaLnBrk="1" hangingPunct="1"/>
            <a:r>
              <a:rPr lang="en-GB" altLang="en-US" sz="2400" dirty="0"/>
              <a:t>Concentration gradient between dialysate &amp; plasma</a:t>
            </a:r>
          </a:p>
          <a:p>
            <a:pPr eaLnBrk="1" hangingPunct="1"/>
            <a:r>
              <a:rPr lang="en-GB" altLang="en-US" sz="2400" dirty="0"/>
              <a:t>Peritoneum permeability</a:t>
            </a:r>
          </a:p>
          <a:p>
            <a:pPr eaLnBrk="1" hangingPunct="1"/>
            <a:r>
              <a:rPr lang="en-GB" altLang="en-US" sz="2400" dirty="0"/>
              <a:t>Volume &amp; frequency of exchanges</a:t>
            </a:r>
          </a:p>
          <a:p>
            <a:pPr eaLnBrk="1" hangingPunct="1"/>
            <a:r>
              <a:rPr lang="en-GB" altLang="en-US" sz="2400" dirty="0"/>
              <a:t>Drug: Vd, Protein binding, renal excretion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57"/>
    </mc:Choice>
    <mc:Fallback xmlns="">
      <p:transition spd="slow" advTm="57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Drugs most likely to be dialysed: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276475"/>
            <a:ext cx="8001000" cy="3733800"/>
          </a:xfrm>
        </p:spPr>
        <p:txBody>
          <a:bodyPr lIns="90488" tIns="44450" rIns="90488" bIns="4445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/>
              <a:t>Low molecular weight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dirty="0"/>
              <a:t>(HD &lt; 500 Da, HDF &lt; 20,000 Da)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/>
              <a:t>Low protein binding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/>
              <a:t>Small volume of distribution (&lt; 1 Kg/L)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/>
              <a:t>Water soluble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/>
              <a:t>Renally cleared (&gt;50%)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01000" cy="1066800"/>
          </a:xfrm>
        </p:spPr>
        <p:txBody>
          <a:bodyPr/>
          <a:lstStyle/>
          <a:p>
            <a:pPr eaLnBrk="1" hangingPunct="1"/>
            <a:r>
              <a:rPr lang="en-GB" altLang="en-US" dirty="0"/>
              <a:t>Ideal drug for a renal patient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14600"/>
            <a:ext cx="8001000" cy="3733800"/>
          </a:xfrm>
        </p:spPr>
        <p:txBody>
          <a:bodyPr/>
          <a:lstStyle/>
          <a:p>
            <a:pPr eaLnBrk="1" hangingPunct="1"/>
            <a:r>
              <a:rPr lang="en-GB" altLang="en-US" dirty="0"/>
              <a:t>Non-renal excretion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No side effects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Active drug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No renally excreted metabolites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8"/>
    </mc:Choice>
    <mc:Fallback xmlns="">
      <p:transition spd="slow" advTm="18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Removal by CRRT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Vd &lt; 0.7L/kg</a:t>
            </a:r>
          </a:p>
          <a:p>
            <a:pPr eaLnBrk="1" hangingPunct="1"/>
            <a:r>
              <a:rPr lang="en-GB" altLang="en-US" dirty="0"/>
              <a:t>Molecular weight &lt; 5000 Da </a:t>
            </a:r>
          </a:p>
          <a:p>
            <a:pPr eaLnBrk="1" hangingPunct="1"/>
            <a:r>
              <a:rPr lang="en-GB" altLang="en-US" dirty="0"/>
              <a:t>Protein binding &lt; 80%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3"/>
    </mc:Choice>
    <mc:Fallback xmlns="">
      <p:transition spd="slow" advTm="33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7"/>
    </mc:Choice>
    <mc:Fallback xmlns="">
      <p:transition spd="slow" advTm="8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Pharmacokinetics of Renal Failure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altLang="en-US" dirty="0"/>
              <a:t>Bioavailability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Distribution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Metabolism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Elimination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Dialysis Modality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28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12" name="AutoShap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/>
            <a:r>
              <a:rPr lang="en-GB" altLang="en-US" dirty="0"/>
              <a:t>Bioavailability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dirty="0"/>
              <a:t>Definition : Amount of active drug in body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/>
              <a:t>Affected by:</a:t>
            </a:r>
          </a:p>
          <a:p>
            <a:pPr eaLnBrk="1" hangingPunct="1"/>
            <a:r>
              <a:rPr lang="en-GB" altLang="en-US" dirty="0"/>
              <a:t>Altered gastro-intestinal motility</a:t>
            </a:r>
          </a:p>
          <a:p>
            <a:pPr eaLnBrk="1" hangingPunct="1"/>
            <a:r>
              <a:rPr lang="en-GB" altLang="en-US" dirty="0"/>
              <a:t>Increased gastric pH </a:t>
            </a:r>
          </a:p>
          <a:p>
            <a:pPr eaLnBrk="1" hangingPunct="1"/>
            <a:r>
              <a:rPr lang="en-GB" altLang="en-US" dirty="0"/>
              <a:t>Uraemia</a:t>
            </a:r>
          </a:p>
          <a:p>
            <a:pPr eaLnBrk="1" hangingPunct="1"/>
            <a:r>
              <a:rPr lang="en-GB" altLang="en-US" dirty="0"/>
              <a:t>Other medication e.g. phosphate binders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8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6" name="AutoShap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/>
            <a:r>
              <a:rPr lang="en-GB" altLang="en-US" dirty="0"/>
              <a:t>Distribution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dirty="0"/>
              <a:t>Altered by: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Hydration – oedema &amp; ascites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Reduced protein binding - malnutrition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Changes in tissue binding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4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0" name="AutoShap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/>
            <a:r>
              <a:rPr lang="en-GB" altLang="en-US" dirty="0"/>
              <a:t>Protein Binding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endParaRPr lang="en-GB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/>
              <a:t>Affected by: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pH</a:t>
            </a:r>
          </a:p>
          <a:p>
            <a:pPr eaLnBrk="1" hangingPunct="1"/>
            <a:r>
              <a:rPr lang="en-GB" altLang="en-US" dirty="0"/>
              <a:t>Binding inhibitors</a:t>
            </a:r>
          </a:p>
          <a:p>
            <a:pPr eaLnBrk="1" hangingPunct="1"/>
            <a:r>
              <a:rPr lang="en-GB" altLang="en-US" dirty="0"/>
              <a:t>Drugs or waste products</a:t>
            </a:r>
          </a:p>
          <a:p>
            <a:pPr eaLnBrk="1" hangingPunct="1"/>
            <a:r>
              <a:rPr lang="en-GB" altLang="en-US" dirty="0"/>
              <a:t>Competing drugs</a:t>
            </a:r>
          </a:p>
          <a:p>
            <a:pPr eaLnBrk="1" hangingPunct="1"/>
            <a:r>
              <a:rPr lang="en-GB" altLang="en-US" dirty="0"/>
              <a:t>Reduced plasma protein levels</a:t>
            </a:r>
          </a:p>
        </p:txBody>
      </p:sp>
      <p:pic>
        <p:nvPicPr>
          <p:cNvPr id="19462" name="Picture 6" descr="MCj036753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181768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5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Metabolism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To convert drugs to more water soluble forms so they can be more easily excreted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Reduced protein binding means more drug is available for metabolism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Uraemic toxins can induce hepatic enzymes causing an increased metabolism of some drugs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1508" name="AutoShap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/>
            <a:r>
              <a:rPr lang="en-GB" altLang="en-US" dirty="0"/>
              <a:t>Elimination Half Life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dirty="0"/>
              <a:t>Definition: Time taken for free drug concentrations to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/>
              <a:t>                     half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/>
              <a:t>Depends on:</a:t>
            </a:r>
          </a:p>
          <a:p>
            <a:pPr eaLnBrk="1" hangingPunct="1"/>
            <a:r>
              <a:rPr lang="en-GB" altLang="en-US" dirty="0"/>
              <a:t>Glomerular filtration</a:t>
            </a:r>
          </a:p>
          <a:p>
            <a:pPr eaLnBrk="1" hangingPunct="1"/>
            <a:r>
              <a:rPr lang="en-GB" altLang="en-US" dirty="0"/>
              <a:t>Active tubular excretion</a:t>
            </a:r>
          </a:p>
          <a:p>
            <a:pPr eaLnBrk="1" hangingPunct="1"/>
            <a:r>
              <a:rPr lang="en-GB" altLang="en-US" dirty="0"/>
              <a:t>Passive tubular reabsorption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7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066800"/>
          </a:xfrm>
        </p:spPr>
        <p:txBody>
          <a:bodyPr/>
          <a:lstStyle/>
          <a:p>
            <a:pPr eaLnBrk="1" hangingPunct="1"/>
            <a:r>
              <a:rPr lang="en-GB" altLang="en-US" dirty="0"/>
              <a:t>Drug Dosing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2400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800000"/>
                </a:solidFill>
              </a:rPr>
              <a:t>Loading Dose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/>
              <a:t>	Generally unchanged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800000"/>
                </a:solidFill>
              </a:rPr>
              <a:t>Maintenance Dose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	General rule - if a drug is normally excreted via the kidneys, its maintenance dose will need to be adjusted in patients with renal impairment.</a:t>
            </a:r>
            <a:endParaRPr lang="en-GB" altLang="en-US" sz="2400" dirty="0"/>
          </a:p>
        </p:txBody>
      </p:sp>
      <p:pic>
        <p:nvPicPr>
          <p:cNvPr id="22532" name="Picture 4" descr="readlab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8162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29"/>
    </mc:Choice>
    <mc:Fallback xmlns="">
      <p:transition spd="slow" advTm="25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81EE54-D420-4203-A95F-2450CBEA13A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customXml/itemProps2.xml><?xml version="1.0" encoding="utf-8"?>
<ds:datastoreItem xmlns:ds="http://schemas.openxmlformats.org/officeDocument/2006/customXml" ds:itemID="{6FB698C1-2C16-4CB3-AA2E-8BDE95B37C86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84A81089-F888-47D8-977C-F0D460CE5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923</TotalTime>
  <Words>638</Words>
  <Application>Microsoft Office PowerPoint</Application>
  <PresentationFormat>On-screen Show (4:3)</PresentationFormat>
  <Paragraphs>162</Paragraphs>
  <Slides>21</Slides>
  <Notes>17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Pharmacokinetics &amp; Drug Dosing</vt:lpstr>
      <vt:lpstr>Ideal drug for a renal patient</vt:lpstr>
      <vt:lpstr>Pharmacokinetics of Renal Failure</vt:lpstr>
      <vt:lpstr>Bioavailability</vt:lpstr>
      <vt:lpstr>Distribution</vt:lpstr>
      <vt:lpstr>Protein Binding</vt:lpstr>
      <vt:lpstr>Metabolism</vt:lpstr>
      <vt:lpstr>Elimination Half Life</vt:lpstr>
      <vt:lpstr>Drug Dosing</vt:lpstr>
      <vt:lpstr>Drug Dosing</vt:lpstr>
      <vt:lpstr>PowerPoint Presentation</vt:lpstr>
      <vt:lpstr>PowerPoint Presentation</vt:lpstr>
      <vt:lpstr>PowerPoint Presentation</vt:lpstr>
      <vt:lpstr>Take care with the following drugs</vt:lpstr>
      <vt:lpstr>Drugs to take care with in renal Impairment</vt:lpstr>
      <vt:lpstr>Biological actions which may be altered in renal failure</vt:lpstr>
      <vt:lpstr>Biological actions which may be altered in renal failure</vt:lpstr>
      <vt:lpstr>Removal by intermittent dialysis</vt:lpstr>
      <vt:lpstr>Drugs most likely to be dialysed:</vt:lpstr>
      <vt:lpstr>Removal by CRRT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Aileen</dc:creator>
  <cp:lastModifiedBy>Sanabil Hassanat</cp:lastModifiedBy>
  <cp:revision>63</cp:revision>
  <dcterms:created xsi:type="dcterms:W3CDTF">2011-07-20T17:46:46Z</dcterms:created>
  <dcterms:modified xsi:type="dcterms:W3CDTF">2022-05-22T03:28:34Z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