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  <p:sldId id="307" r:id="rId5"/>
    <p:sldId id="302" r:id="rId6"/>
    <p:sldId id="303" r:id="rId7"/>
    <p:sldId id="304" r:id="rId8"/>
    <p:sldId id="324" r:id="rId9"/>
    <p:sldId id="285" r:id="rId10"/>
    <p:sldId id="326" r:id="rId11"/>
    <p:sldId id="341" r:id="rId12"/>
    <p:sldId id="286" r:id="rId13"/>
    <p:sldId id="308" r:id="rId14"/>
    <p:sldId id="328" r:id="rId15"/>
    <p:sldId id="309" r:id="rId16"/>
    <p:sldId id="306" r:id="rId17"/>
    <p:sldId id="287" r:id="rId18"/>
    <p:sldId id="334" r:id="rId19"/>
    <p:sldId id="289" r:id="rId20"/>
    <p:sldId id="335" r:id="rId21"/>
    <p:sldId id="301" r:id="rId22"/>
    <p:sldId id="336" r:id="rId23"/>
    <p:sldId id="290" r:id="rId24"/>
    <p:sldId id="291" r:id="rId25"/>
    <p:sldId id="292" r:id="rId26"/>
    <p:sldId id="293" r:id="rId27"/>
    <p:sldId id="294" r:id="rId28"/>
    <p:sldId id="288" r:id="rId29"/>
    <p:sldId id="295" r:id="rId30"/>
    <p:sldId id="296" r:id="rId31"/>
    <p:sldId id="337" r:id="rId32"/>
    <p:sldId id="315" r:id="rId33"/>
    <p:sldId id="316" r:id="rId34"/>
    <p:sldId id="317" r:id="rId35"/>
    <p:sldId id="318" r:id="rId36"/>
    <p:sldId id="298" r:id="rId37"/>
    <p:sldId id="338" r:id="rId38"/>
    <p:sldId id="299" r:id="rId39"/>
    <p:sldId id="319" r:id="rId40"/>
    <p:sldId id="300" r:id="rId41"/>
    <p:sldId id="320" r:id="rId42"/>
    <p:sldId id="257" r:id="rId43"/>
    <p:sldId id="321" r:id="rId44"/>
    <p:sldId id="322" r:id="rId45"/>
    <p:sldId id="323" r:id="rId46"/>
    <p:sldId id="312" r:id="rId47"/>
    <p:sldId id="313" r:id="rId48"/>
    <p:sldId id="314" r:id="rId4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80" d="100"/>
          <a:sy n="80" d="100"/>
        </p:scale>
        <p:origin x="-852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9" Type="http://schemas.openxmlformats.org/officeDocument/2006/relationships/slide" Target="slides/slide36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slide" Target="slides/slide31.xml" /><Relationship Id="rId42" Type="http://schemas.openxmlformats.org/officeDocument/2006/relationships/slide" Target="slides/slide39.xml" /><Relationship Id="rId47" Type="http://schemas.openxmlformats.org/officeDocument/2006/relationships/slide" Target="slides/slide44.xml" /><Relationship Id="rId50" Type="http://schemas.openxmlformats.org/officeDocument/2006/relationships/presProps" Target="presProp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slide" Target="slides/slide30.xml" /><Relationship Id="rId38" Type="http://schemas.openxmlformats.org/officeDocument/2006/relationships/slide" Target="slides/slide35.xml" /><Relationship Id="rId46" Type="http://schemas.openxmlformats.org/officeDocument/2006/relationships/slide" Target="slides/slide43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41" Type="http://schemas.openxmlformats.org/officeDocument/2006/relationships/slide" Target="slides/slide38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slide" Target="slides/slide29.xml" /><Relationship Id="rId37" Type="http://schemas.openxmlformats.org/officeDocument/2006/relationships/slide" Target="slides/slide34.xml" /><Relationship Id="rId40" Type="http://schemas.openxmlformats.org/officeDocument/2006/relationships/slide" Target="slides/slide37.xml" /><Relationship Id="rId45" Type="http://schemas.openxmlformats.org/officeDocument/2006/relationships/slide" Target="slides/slide42.xml" /><Relationship Id="rId53" Type="http://schemas.openxmlformats.org/officeDocument/2006/relationships/tableStyles" Target="tableStyle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36" Type="http://schemas.openxmlformats.org/officeDocument/2006/relationships/slide" Target="slides/slide33.xml" /><Relationship Id="rId49" Type="http://schemas.openxmlformats.org/officeDocument/2006/relationships/slide" Target="slides/slide46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4" Type="http://schemas.openxmlformats.org/officeDocument/2006/relationships/slide" Target="slides/slide41.xml" /><Relationship Id="rId52" Type="http://schemas.openxmlformats.org/officeDocument/2006/relationships/theme" Target="theme/theme1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slide" Target="slides/slide32.xml" /><Relationship Id="rId43" Type="http://schemas.openxmlformats.org/officeDocument/2006/relationships/slide" Target="slides/slide40.xml" /><Relationship Id="rId48" Type="http://schemas.openxmlformats.org/officeDocument/2006/relationships/slide" Target="slides/slide45.xml" /><Relationship Id="rId8" Type="http://schemas.openxmlformats.org/officeDocument/2006/relationships/slide" Target="slides/slide5.xml" /><Relationship Id="rId51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973AD-ECC8-46E8-A834-001EFC3E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FEEC8-83F0-45F9-8E9D-B8BABDB64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A497B-E442-4C88-BFD7-EE49C3E68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9EE83-377E-46FF-B651-E2B83052B5E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67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67AFB-B37B-4BC4-A19B-D4688D19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D9A91-2454-441A-A323-B194E26E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4062C-FA19-450C-903B-B05F56F9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0F10B-0534-4B92-889B-C7F42B3D12D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5662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50619-6FE0-4815-912E-40D02FDD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AB95D-7992-4AD2-B484-1064B6F5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1E5AE-9D94-41F8-BF19-02F43679E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A1F1F-BDF3-4258-BF2C-98813AB375B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671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E46B4-9236-4E85-AD1F-DE6A1C17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BCEFB-F22D-424B-A8D0-2C31261B2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DC0AD-EF71-4364-AA8A-A52991A4C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D75B3-1033-499A-AC99-D439230EB9C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342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DA9C8-2AF0-4D58-B07F-E924C875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F28F1-DDDB-45E0-AA68-AF4B96F5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97CCB-3B78-4D20-B339-0E54DC88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80075-3C73-47DC-AAD0-68CBCA3F7A1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959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9217E4-941B-4A59-BC27-988BEFA59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69FF1D-FE03-413D-AED5-5DA484BC7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CB3DD5-073B-4972-BC30-260808378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5E8F3-C30E-450E-B258-1C5FF851590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320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FFFFF38-846B-47FA-B3D7-390A04842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ED6F30-9B3D-4FF0-B0DE-74D2D5BFF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0B6388-5D21-4340-BEC7-289CAC10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36B4D-B745-47D4-9325-E9D5C5C9D0E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58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8E144E-1FA3-41FB-A05E-AD4287571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E504606-25CB-4A7F-BA49-52265D0A0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3BB60DA-70EB-406D-B9D3-DCAF82EA5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BD34A-D69F-478C-A96A-FB6BF38D98B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527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3B18587-10D2-4F1F-91B1-4EB3F2371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638D16-5B52-47B9-BD5C-6C0E4442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BBAE40A-8A22-4F28-ACA3-98FAF71A1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B7E1D-8ED5-4514-A860-2440618E737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2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47F755-674F-49FA-A418-4949A178C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976EA3-6E2D-4FBA-B3B8-4DDCFD40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E94E5D-26D7-4AB4-B119-C209D40D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929C3-7C90-4685-9CFC-B1A9C54321A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519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BE4365-A350-464F-B4AD-E5981352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74E917-43DC-44C5-9B0E-533864E8F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298201-5947-4C15-8A75-427FC3B1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E6E36-CDB0-4535-987F-43623280B0B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690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8344808-0968-42A0-A163-A90B02D2B9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31E980D-55B4-4D7D-9580-421570BD01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0E645-6E04-49CB-9FD9-4FE435223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98EB5-B2A8-49AB-AB0B-E88CF3FA1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F324A-B710-4E1F-AEBC-45AAF4AF1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039911A-319F-4527-AAF1-8E304DB071D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algun Gothic" pitchFamily="34" charset="-127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algun Gothic" pitchFamily="34" charset="-127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algun Gothic" pitchFamily="34" charset="-127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algun Gothic" pitchFamily="34" charset="-127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algun Gothic" pitchFamily="34" charset="-127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algun Gothic" pitchFamily="34" charset="-127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algun Gothic" pitchFamily="34" charset="-127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algun Gothic" pitchFamily="34" charset="-127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algun Gothic" pitchFamily="34" charset="-127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algun Gothic" pitchFamily="34" charset="-127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583CFCA-3D0B-493F-80FB-4358090A4B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1447800"/>
            <a:ext cx="8534400" cy="1752600"/>
          </a:xfrm>
        </p:spPr>
        <p:txBody>
          <a:bodyPr/>
          <a:lstStyle/>
          <a:p>
            <a:pPr eaLnBrk="1" hangingPunct="1"/>
            <a:r>
              <a:rPr lang="en-US" altLang="ko-KR" sz="4800" b="1">
                <a:solidFill>
                  <a:srgbClr val="FF0000"/>
                </a:solidFill>
              </a:rPr>
              <a:t>Opioids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6CB0376-8A60-4579-8222-AFF051D38D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0" y="4267200"/>
            <a:ext cx="37338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ko-KR"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5E12892-8607-4BC3-8F88-EB9A6F003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/>
          <a:lstStyle/>
          <a:p>
            <a:pPr eaLnBrk="1" hangingPunct="1"/>
            <a:r>
              <a:rPr lang="en-US" altLang="en-US" sz="3600" b="1"/>
              <a:t>Opioid Receptor Transducer Mechanism</a:t>
            </a:r>
            <a:br>
              <a:rPr lang="en-US" altLang="en-US" sz="4800" b="1"/>
            </a:br>
            <a:endParaRPr lang="en-US" altLang="en-US" sz="48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C7470-E1C3-41E5-9C4E-24FC12A6B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486400"/>
          </a:xfrm>
        </p:spPr>
        <p:txBody>
          <a:bodyPr rtlCol="0"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Agonist binding</a:t>
            </a:r>
          </a:p>
          <a:p>
            <a:pPr>
              <a:buFont typeface="Arial" charset="0"/>
              <a:buNone/>
              <a:defRPr/>
            </a:pPr>
            <a:endParaRPr lang="en-US" dirty="0">
              <a:ea typeface="+mn-ea"/>
            </a:endParaRPr>
          </a:p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    -conformational changes in the GPCR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    	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   	-</a:t>
            </a:r>
            <a:r>
              <a:rPr lang="en-US" dirty="0">
                <a:solidFill>
                  <a:srgbClr val="FF0000"/>
                </a:solidFill>
                <a:ea typeface="+mn-ea"/>
              </a:rPr>
              <a:t>Inhibition of </a:t>
            </a:r>
            <a:r>
              <a:rPr lang="en-US" dirty="0" err="1">
                <a:solidFill>
                  <a:srgbClr val="FF0000"/>
                </a:solidFill>
                <a:ea typeface="+mn-ea"/>
              </a:rPr>
              <a:t>adenylyl</a:t>
            </a:r>
            <a:r>
              <a:rPr lang="en-US" dirty="0">
                <a:solidFill>
                  <a:srgbClr val="FF0000"/>
                </a:solidFill>
                <a:ea typeface="+mn-ea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ea"/>
              </a:rPr>
              <a:t>cyclase</a:t>
            </a:r>
            <a:r>
              <a:rPr lang="en-US" dirty="0">
                <a:solidFill>
                  <a:srgbClr val="FF0000"/>
                </a:solidFill>
                <a:ea typeface="+mn-ea"/>
              </a:rPr>
              <a:t> </a:t>
            </a:r>
            <a:r>
              <a:rPr lang="en-US" dirty="0">
                <a:ea typeface="+mn-ea"/>
              </a:rPr>
              <a:t>activity (</a:t>
            </a:r>
            <a:r>
              <a:rPr lang="en-US" altLang="ko-KR" dirty="0">
                <a:ea typeface="+mn-ea"/>
                <a:sym typeface="Symbol" pitchFamily="18" charset="2"/>
              </a:rPr>
              <a:t>,</a:t>
            </a:r>
            <a:r>
              <a:rPr lang="en-US" dirty="0">
                <a:ea typeface="+mn-ea"/>
              </a:rPr>
              <a:t>)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	-</a:t>
            </a:r>
            <a:r>
              <a:rPr lang="en-US" dirty="0">
                <a:solidFill>
                  <a:srgbClr val="FF0000"/>
                </a:solidFill>
                <a:ea typeface="+mn-ea"/>
              </a:rPr>
              <a:t>Stimulation of K</a:t>
            </a:r>
            <a:r>
              <a:rPr lang="en-US" baseline="30000" dirty="0">
                <a:solidFill>
                  <a:srgbClr val="FF0000"/>
                </a:solidFill>
                <a:ea typeface="+mn-ea"/>
              </a:rPr>
              <a:t>+</a:t>
            </a:r>
            <a:r>
              <a:rPr lang="en-US" dirty="0">
                <a:solidFill>
                  <a:srgbClr val="FF0000"/>
                </a:solidFill>
                <a:ea typeface="+mn-ea"/>
              </a:rPr>
              <a:t> current </a:t>
            </a:r>
            <a:r>
              <a:rPr lang="en-US" dirty="0">
                <a:ea typeface="+mn-ea"/>
              </a:rPr>
              <a:t>(</a:t>
            </a:r>
            <a:r>
              <a:rPr lang="en-US" altLang="ko-KR" dirty="0">
                <a:ea typeface="+mn-ea"/>
                <a:sym typeface="Symbol" pitchFamily="18" charset="2"/>
              </a:rPr>
              <a:t>,</a:t>
            </a:r>
            <a:r>
              <a:rPr lang="en-US" dirty="0">
                <a:ea typeface="+mn-ea"/>
              </a:rPr>
              <a:t>) 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    -</a:t>
            </a:r>
            <a:r>
              <a:rPr lang="en-US" dirty="0">
                <a:solidFill>
                  <a:srgbClr val="FF0000"/>
                </a:solidFill>
                <a:ea typeface="+mn-ea"/>
              </a:rPr>
              <a:t>Inhibition of voltage-gated Ca</a:t>
            </a:r>
            <a:r>
              <a:rPr lang="en-US" baseline="30000" dirty="0">
                <a:solidFill>
                  <a:srgbClr val="FF0000"/>
                </a:solidFill>
                <a:ea typeface="+mn-ea"/>
              </a:rPr>
              <a:t>2+</a:t>
            </a:r>
            <a:r>
              <a:rPr lang="en-US" dirty="0">
                <a:solidFill>
                  <a:srgbClr val="FF0000"/>
                </a:solidFill>
                <a:ea typeface="+mn-ea"/>
              </a:rPr>
              <a:t> channels</a:t>
            </a:r>
            <a:r>
              <a:rPr lang="en-US" dirty="0">
                <a:ea typeface="+mn-ea"/>
              </a:rPr>
              <a:t> (</a:t>
            </a:r>
            <a:r>
              <a:rPr lang="en-US" altLang="ko-KR" dirty="0">
                <a:ea typeface="+mn-ea"/>
                <a:sym typeface="Symbol" pitchFamily="18" charset="2"/>
              </a:rPr>
              <a:t></a:t>
            </a:r>
            <a:r>
              <a:rPr lang="en-US" dirty="0">
                <a:ea typeface="+mn-ea"/>
              </a:rPr>
              <a:t>)</a:t>
            </a:r>
          </a:p>
          <a:p>
            <a:pPr>
              <a:buFont typeface="Arial" charset="0"/>
              <a:buNone/>
              <a:defRPr/>
            </a:pPr>
            <a:endParaRPr lang="en-US" dirty="0">
              <a:ea typeface="+mn-ea"/>
            </a:endParaRPr>
          </a:p>
          <a:p>
            <a:pPr>
              <a:buFont typeface="Arial" charset="0"/>
              <a:buNone/>
              <a:defRPr/>
            </a:pPr>
            <a:endParaRPr lang="en-US" dirty="0">
              <a:ea typeface="+mn-ea"/>
            </a:endParaRPr>
          </a:p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	-</a:t>
            </a:r>
            <a:r>
              <a:rPr lang="en-US" dirty="0">
                <a:solidFill>
                  <a:srgbClr val="0070C0"/>
                </a:solidFill>
                <a:ea typeface="+mn-ea"/>
              </a:rPr>
              <a:t>decreased release of neurotransmitter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	  (substance-P, </a:t>
            </a:r>
            <a:r>
              <a:rPr lang="en-US" dirty="0" err="1">
                <a:ea typeface="+mn-ea"/>
              </a:rPr>
              <a:t>neurokinin</a:t>
            </a:r>
            <a:r>
              <a:rPr lang="en-US" dirty="0">
                <a:ea typeface="+mn-ea"/>
              </a:rPr>
              <a:t> A, </a:t>
            </a:r>
            <a:r>
              <a:rPr lang="en-US" dirty="0" err="1">
                <a:ea typeface="+mn-ea"/>
              </a:rPr>
              <a:t>neurokinin</a:t>
            </a:r>
            <a:r>
              <a:rPr lang="en-US" dirty="0">
                <a:ea typeface="+mn-ea"/>
              </a:rPr>
              <a:t> B, 	   	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	   glutamate)</a:t>
            </a:r>
          </a:p>
          <a:p>
            <a:pPr>
              <a:buFont typeface="Arial" charset="0"/>
              <a:buNone/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CF2AD055-FED6-4348-9D76-45A3F404C3CF}"/>
              </a:ext>
            </a:extLst>
          </p:cNvPr>
          <p:cNvSpPr/>
          <p:nvPr/>
        </p:nvSpPr>
        <p:spPr>
          <a:xfrm>
            <a:off x="2971800" y="4191000"/>
            <a:ext cx="228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A52FB92D-6283-4FCC-BDBD-BF7CE638A99D}"/>
              </a:ext>
            </a:extLst>
          </p:cNvPr>
          <p:cNvSpPr/>
          <p:nvPr/>
        </p:nvSpPr>
        <p:spPr>
          <a:xfrm>
            <a:off x="1828800" y="14478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A480523-E013-4D73-A7CF-80E59E97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C7C99CA3-C2CE-408E-8A9F-9E9B3EFC9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800"/>
              <a:t>Most of available opioid analgesics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Act at </a:t>
            </a:r>
            <a:r>
              <a:rPr lang="en-US" altLang="ko-KR" sz="2400">
                <a:sym typeface="Symbol" panose="05050102010706020507" pitchFamily="18" charset="2"/>
              </a:rPr>
              <a:t>-opioid receptor</a:t>
            </a:r>
          </a:p>
          <a:p>
            <a:pPr>
              <a:lnSpc>
                <a:spcPct val="90000"/>
              </a:lnSpc>
            </a:pPr>
            <a:r>
              <a:rPr lang="en-US" altLang="ko-KR" sz="2800"/>
              <a:t>Activation of </a:t>
            </a:r>
            <a:r>
              <a:rPr lang="en-US" altLang="ko-KR" sz="2800">
                <a:solidFill>
                  <a:srgbClr val="C00000"/>
                </a:solidFill>
                <a:sym typeface="Symbol" panose="05050102010706020507" pitchFamily="18" charset="2"/>
              </a:rPr>
              <a:t></a:t>
            </a:r>
            <a:r>
              <a:rPr lang="en-US" altLang="ko-KR" sz="2800">
                <a:sym typeface="Symbol" panose="05050102010706020507" pitchFamily="18" charset="2"/>
              </a:rPr>
              <a:t>-opioid receptor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ko-KR" sz="2400">
                <a:sym typeface="Symbol" panose="05050102010706020507" pitchFamily="18" charset="2"/>
              </a:rPr>
              <a:t> → </a:t>
            </a:r>
            <a:r>
              <a:rPr lang="en-US" altLang="ko-KR" sz="2400">
                <a:solidFill>
                  <a:srgbClr val="C00000"/>
                </a:solidFill>
                <a:sym typeface="Symbol" panose="05050102010706020507" pitchFamily="18" charset="2"/>
              </a:rPr>
              <a:t>analgesia, euphoria, respiratory depress, nausea, vomiting, decreased gastrointestinal motility, tolerance, dependence</a:t>
            </a:r>
          </a:p>
          <a:p>
            <a:pPr>
              <a:lnSpc>
                <a:spcPct val="90000"/>
              </a:lnSpc>
            </a:pPr>
            <a:r>
              <a:rPr lang="en-US" altLang="ko-KR" sz="2800">
                <a:sym typeface="Symbol" panose="05050102010706020507" pitchFamily="18" charset="2"/>
              </a:rPr>
              <a:t>-, -opioid receptor </a:t>
            </a:r>
          </a:p>
          <a:p>
            <a:pPr lvl="1">
              <a:lnSpc>
                <a:spcPct val="90000"/>
              </a:lnSpc>
            </a:pPr>
            <a:r>
              <a:rPr lang="en-US" altLang="ko-KR" sz="2400">
                <a:sym typeface="Symbol" panose="05050102010706020507" pitchFamily="18" charset="2"/>
              </a:rPr>
              <a:t>analgesia</a:t>
            </a:r>
          </a:p>
          <a:p>
            <a:pPr lvl="1">
              <a:lnSpc>
                <a:spcPct val="90000"/>
              </a:lnSpc>
            </a:pPr>
            <a:r>
              <a:rPr lang="en-US" altLang="ko-KR" sz="2400">
                <a:solidFill>
                  <a:srgbClr val="00B050"/>
                </a:solidFill>
                <a:sym typeface="Symbol" panose="05050102010706020507" pitchFamily="18" charset="2"/>
              </a:rPr>
              <a:t>dysphoria, Psychotomimetic ()</a:t>
            </a:r>
          </a:p>
          <a:p>
            <a:pPr lvl="1">
              <a:lnSpc>
                <a:spcPct val="90000"/>
              </a:lnSpc>
            </a:pPr>
            <a:r>
              <a:rPr lang="en-US" altLang="ko-KR" sz="2400">
                <a:solidFill>
                  <a:srgbClr val="7030A0"/>
                </a:solidFill>
                <a:sym typeface="Symbol" panose="05050102010706020507" pitchFamily="18" charset="2"/>
              </a:rPr>
              <a:t>Affective behaviour, proconvulsant ()</a:t>
            </a:r>
            <a:endParaRPr lang="en-US" altLang="ko-KR" sz="240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ko-KR" sz="2400">
                <a:sym typeface="Symbol" panose="05050102010706020507" pitchFamily="18" charset="2"/>
              </a:rPr>
              <a:t>Not cause respiratory depression or to decease GI motility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ko-KR" sz="2000">
                <a:sym typeface="Symbol" panose="05050102010706020507" pitchFamily="18" charset="2"/>
              </a:rPr>
              <a:t>→ Analgesia without -opioid side effect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44DC2E7-68C7-4740-B0FD-90829EDB0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58906598-0F94-4ABA-AB3C-55663525A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rgbClr val="C00000"/>
                </a:solidFill>
                <a:sym typeface="Symbol" panose="05050102010706020507" pitchFamily="18" charset="2"/>
              </a:rPr>
              <a:t></a:t>
            </a:r>
            <a:r>
              <a:rPr lang="en-US" altLang="ko-KR">
                <a:sym typeface="Symbol" panose="05050102010706020507" pitchFamily="18" charset="2"/>
              </a:rPr>
              <a:t> antagonist- </a:t>
            </a:r>
            <a:r>
              <a:rPr lang="el-GR" altLang="ko-KR">
                <a:solidFill>
                  <a:srgbClr val="C00000"/>
                </a:solidFill>
                <a:sym typeface="Symbol" panose="05050102010706020507" pitchFamily="18" charset="2"/>
              </a:rPr>
              <a:t>β</a:t>
            </a:r>
            <a:r>
              <a:rPr lang="en-US" altLang="ko-KR">
                <a:solidFill>
                  <a:srgbClr val="C00000"/>
                </a:solidFill>
                <a:sym typeface="Symbol" panose="05050102010706020507" pitchFamily="18" charset="2"/>
              </a:rPr>
              <a:t>-funaltrexamine</a:t>
            </a:r>
          </a:p>
          <a:p>
            <a:endParaRPr lang="en-US" altLang="ko-KR">
              <a:sym typeface="Symbol" panose="05050102010706020507" pitchFamily="18" charset="2"/>
            </a:endParaRPr>
          </a:p>
          <a:p>
            <a:r>
              <a:rPr lang="en-US" altLang="ko-KR">
                <a:solidFill>
                  <a:srgbClr val="00B050"/>
                </a:solidFill>
                <a:sym typeface="Symbol" panose="05050102010706020507" pitchFamily="18" charset="2"/>
              </a:rPr>
              <a:t></a:t>
            </a:r>
            <a:r>
              <a:rPr lang="en-US" altLang="ko-KR">
                <a:sym typeface="Symbol" panose="05050102010706020507" pitchFamily="18" charset="2"/>
              </a:rPr>
              <a:t> antagonist-</a:t>
            </a:r>
            <a:r>
              <a:rPr lang="en-US" altLang="ko-KR">
                <a:solidFill>
                  <a:srgbClr val="00B050"/>
                </a:solidFill>
                <a:sym typeface="Symbol" panose="05050102010706020507" pitchFamily="18" charset="2"/>
              </a:rPr>
              <a:t>Norbinaltorphimine</a:t>
            </a:r>
          </a:p>
          <a:p>
            <a:endParaRPr lang="en-US" altLang="ko-KR">
              <a:sym typeface="Symbol" panose="05050102010706020507" pitchFamily="18" charset="2"/>
            </a:endParaRPr>
          </a:p>
          <a:p>
            <a:r>
              <a:rPr lang="en-US" altLang="ko-KR">
                <a:solidFill>
                  <a:srgbClr val="7030A0"/>
                </a:solidFill>
                <a:sym typeface="Symbol" panose="05050102010706020507" pitchFamily="18" charset="2"/>
              </a:rPr>
              <a:t></a:t>
            </a:r>
            <a:r>
              <a:rPr lang="en-US" altLang="ko-KR">
                <a:sym typeface="Symbol" panose="05050102010706020507" pitchFamily="18" charset="2"/>
              </a:rPr>
              <a:t> antagonist- </a:t>
            </a:r>
            <a:r>
              <a:rPr lang="en-US" altLang="ko-KR">
                <a:solidFill>
                  <a:srgbClr val="7030A0"/>
                </a:solidFill>
                <a:sym typeface="Symbol" panose="05050102010706020507" pitchFamily="18" charset="2"/>
              </a:rPr>
              <a:t>Naltrindole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4B4D3FC-99E6-4AFE-9125-196259C67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043AC98-7B1C-4F0B-8164-3ED16DFB4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>
                <a:sym typeface="Symbol" panose="05050102010706020507" pitchFamily="18" charset="2"/>
              </a:rPr>
              <a:t>Morphine</a:t>
            </a:r>
          </a:p>
          <a:p>
            <a:pPr lvl="1"/>
            <a:r>
              <a:rPr lang="en-US" altLang="ko-KR" sz="2400">
                <a:sym typeface="Symbol" panose="05050102010706020507" pitchFamily="18" charset="2"/>
              </a:rPr>
              <a:t>, ,  receptor activation</a:t>
            </a:r>
          </a:p>
          <a:p>
            <a:r>
              <a:rPr lang="en-US" altLang="ko-KR" sz="2800">
                <a:sym typeface="Symbol" panose="05050102010706020507" pitchFamily="18" charset="2"/>
              </a:rPr>
              <a:t>Fentanyl, sufentanyl</a:t>
            </a:r>
          </a:p>
          <a:p>
            <a:pPr lvl="1"/>
            <a:r>
              <a:rPr lang="en-US" altLang="ko-KR" sz="2400">
                <a:sym typeface="Symbol" panose="05050102010706020507" pitchFamily="18" charset="2"/>
              </a:rPr>
              <a:t>More selective -receptor agonist</a:t>
            </a:r>
          </a:p>
          <a:p>
            <a:pPr lvl="1"/>
            <a:r>
              <a:rPr lang="en-US" altLang="ko-KR" sz="2400">
                <a:sym typeface="Symbol" panose="05050102010706020507" pitchFamily="18" charset="2"/>
              </a:rPr>
              <a:t>High effective analgesia</a:t>
            </a:r>
            <a:endParaRPr lang="en-US" altLang="ko-KR" sz="2400"/>
          </a:p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29A90B9B-C606-4A82-9A15-9B6D88144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altLang="en-US"/>
              <a:t>Endogenous Opioid Peptides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808D3561-765D-4600-AF0F-83E9A2374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/>
              <a:t>A number of endogenous opioid peptides having morphine like activity are found in brain, pituitary, spinal cord, GIT</a:t>
            </a:r>
          </a:p>
          <a:p>
            <a:endParaRPr lang="en-US" altLang="en-US"/>
          </a:p>
          <a:p>
            <a:r>
              <a:rPr lang="el-GR" altLang="en-US">
                <a:solidFill>
                  <a:srgbClr val="C00000"/>
                </a:solidFill>
                <a:cs typeface="Calibri" panose="020F0502020204030204" pitchFamily="34" charset="0"/>
              </a:rPr>
              <a:t>β</a:t>
            </a:r>
            <a:r>
              <a:rPr lang="en-US" altLang="en-US">
                <a:solidFill>
                  <a:srgbClr val="C00000"/>
                </a:solidFill>
              </a:rPr>
              <a:t>-Endorphins - </a:t>
            </a:r>
            <a:r>
              <a:rPr lang="en-US" altLang="en-US">
                <a:solidFill>
                  <a:srgbClr val="C00000"/>
                </a:solidFill>
                <a:sym typeface="Symbol" panose="05050102010706020507" pitchFamily="18" charset="2"/>
              </a:rPr>
              <a:t></a:t>
            </a:r>
            <a:endParaRPr lang="en-US" altLang="en-US"/>
          </a:p>
          <a:p>
            <a:r>
              <a:rPr lang="en-US" altLang="en-US">
                <a:solidFill>
                  <a:srgbClr val="C00000"/>
                </a:solidFill>
              </a:rPr>
              <a:t>Enkephalins</a:t>
            </a:r>
            <a:r>
              <a:rPr lang="en-US" altLang="en-US"/>
              <a:t> - </a:t>
            </a:r>
            <a:r>
              <a:rPr lang="en-US" altLang="en-US">
                <a:sym typeface="Symbol" panose="05050102010706020507" pitchFamily="18" charset="2"/>
              </a:rPr>
              <a:t> &amp;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</a:t>
            </a:r>
            <a:endParaRPr lang="en-US" altLang="en-US"/>
          </a:p>
          <a:p>
            <a:r>
              <a:rPr lang="en-US" altLang="en-US">
                <a:solidFill>
                  <a:srgbClr val="C00000"/>
                </a:solidFill>
              </a:rPr>
              <a:t>Dynorphins- </a:t>
            </a:r>
            <a:r>
              <a:rPr lang="en-US" altLang="en-US">
                <a:solidFill>
                  <a:srgbClr val="C00000"/>
                </a:solidFill>
                <a:sym typeface="Symbol" panose="05050102010706020507" pitchFamily="18" charset="2"/>
              </a:rPr>
              <a:t></a:t>
            </a:r>
            <a:endParaRPr lang="en-US" altLang="en-US">
              <a:solidFill>
                <a:srgbClr val="C00000"/>
              </a:solidFill>
            </a:endParaRPr>
          </a:p>
          <a:p>
            <a:r>
              <a:rPr lang="en-US" altLang="en-US">
                <a:solidFill>
                  <a:srgbClr val="C00000"/>
                </a:solidFill>
              </a:rPr>
              <a:t>Endomorphins- </a:t>
            </a:r>
            <a:r>
              <a:rPr lang="en-US" altLang="en-US">
                <a:solidFill>
                  <a:srgbClr val="C00000"/>
                </a:solidFill>
                <a:sym typeface="Symbol" panose="05050102010706020507" pitchFamily="18" charset="2"/>
              </a:rPr>
              <a:t></a:t>
            </a:r>
            <a:endParaRPr lang="en-US" altLang="en-US">
              <a:solidFill>
                <a:srgbClr val="C00000"/>
              </a:solidFill>
            </a:endParaRPr>
          </a:p>
          <a:p>
            <a:r>
              <a:rPr lang="en-US" altLang="en-US">
                <a:solidFill>
                  <a:srgbClr val="C00000"/>
                </a:solidFill>
              </a:rPr>
              <a:t>Nociceptin- NOP receptor </a:t>
            </a:r>
            <a:r>
              <a:rPr lang="en-US" altLang="en-US"/>
              <a:t>(nociceptin opioid peptide receptor)</a:t>
            </a:r>
            <a:endParaRPr lang="en-US" altLang="en-US">
              <a:solidFill>
                <a:srgbClr val="C00000"/>
              </a:solidFill>
            </a:endParaRPr>
          </a:p>
          <a:p>
            <a:endParaRPr lang="en-US" altLang="en-US"/>
          </a:p>
          <a:p>
            <a:endParaRPr lang="en-US" altLang="en-US"/>
          </a:p>
          <a:p>
            <a:pPr>
              <a:buFont typeface="Arial" panose="020B0604020202020204" pitchFamily="34" charset="0"/>
              <a:buNone/>
            </a:pPr>
            <a:r>
              <a:rPr lang="en-US" altLang="en-US"/>
              <a:t>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EC1B5292-8B2A-4083-B993-8CDC57F41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3600" b="1"/>
              <a:t>Effects of Morphine</a:t>
            </a:r>
            <a:endParaRPr lang="en-US" alt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24EB1-6A36-4E3C-BA45-BCE7D1A62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5100" b="1" dirty="0">
                <a:ea typeface="+mn-ea"/>
              </a:rPr>
              <a:t>Central Nervous System Effects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solidFill>
                  <a:srgbClr val="C00000"/>
                </a:solidFill>
                <a:ea typeface="+mn-ea"/>
              </a:rPr>
              <a:t>Analgesia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Pain consists of both sensory and affective (emotional) components.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Opioid</a:t>
            </a:r>
            <a:r>
              <a:rPr lang="en-US" dirty="0">
                <a:ea typeface="+mn-ea"/>
              </a:rPr>
              <a:t> analgesics reduce both aspects of the pain experience, especially the affective aspect.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 contrast, </a:t>
            </a:r>
            <a:r>
              <a:rPr lang="en-US" dirty="0" err="1">
                <a:ea typeface="+mn-ea"/>
              </a:rPr>
              <a:t>nonsteroidal</a:t>
            </a:r>
            <a:r>
              <a:rPr lang="en-US" dirty="0">
                <a:ea typeface="+mn-ea"/>
              </a:rPr>
              <a:t> anti-inflammatory analgesic drugs have no significant effect on the emotional aspects of pain.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solidFill>
                  <a:srgbClr val="C00000"/>
                </a:solidFill>
                <a:ea typeface="+mn-ea"/>
              </a:rPr>
              <a:t>Euphoria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intravenous drug users experience a pleasant floating sensation with lessened anxiety and distress (</a:t>
            </a:r>
            <a:r>
              <a:rPr lang="en-US" dirty="0">
                <a:solidFill>
                  <a:srgbClr val="0070C0"/>
                </a:solidFill>
                <a:ea typeface="+mn-ea"/>
              </a:rPr>
              <a:t>DA release in nucleus </a:t>
            </a:r>
            <a:r>
              <a:rPr lang="en-US" dirty="0" err="1">
                <a:solidFill>
                  <a:srgbClr val="0070C0"/>
                </a:solidFill>
                <a:ea typeface="+mn-ea"/>
              </a:rPr>
              <a:t>accumbance</a:t>
            </a:r>
            <a:r>
              <a:rPr lang="en-US" dirty="0">
                <a:ea typeface="+mn-ea"/>
              </a:rPr>
              <a:t>).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However, </a:t>
            </a:r>
            <a:r>
              <a:rPr lang="en-US" dirty="0" err="1">
                <a:solidFill>
                  <a:srgbClr val="C00000"/>
                </a:solidFill>
                <a:ea typeface="+mn-ea"/>
              </a:rPr>
              <a:t>dysphoria</a:t>
            </a:r>
            <a:r>
              <a:rPr lang="en-US" dirty="0">
                <a:ea typeface="+mn-ea"/>
              </a:rPr>
              <a:t>, an unpleasant state characterized by restlessness and malaise, may sometimes occur.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E1EE110-20E0-4F81-9B57-E3EEE4471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971EB3B4-9B47-4511-B708-06EB5BDE0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C00000"/>
                </a:solidFill>
              </a:rPr>
              <a:t>Sedation</a:t>
            </a:r>
          </a:p>
          <a:p>
            <a:pPr eaLnBrk="1" hangingPunct="1"/>
            <a:r>
              <a:rPr lang="en-US" altLang="en-US" sz="2800"/>
              <a:t>Drowsiness  </a:t>
            </a:r>
          </a:p>
          <a:p>
            <a:pPr eaLnBrk="1" hangingPunct="1"/>
            <a:r>
              <a:rPr lang="en-US" altLang="en-US" sz="2800"/>
              <a:t>clouding of mentation</a:t>
            </a:r>
          </a:p>
          <a:p>
            <a:pPr eaLnBrk="1" hangingPunct="1"/>
            <a:r>
              <a:rPr lang="en-US" altLang="en-US" sz="2800"/>
              <a:t>little or no amnesia</a:t>
            </a:r>
          </a:p>
          <a:p>
            <a:pPr eaLnBrk="1" hangingPunct="1"/>
            <a:r>
              <a:rPr lang="en-US" altLang="en-US" sz="2800"/>
              <a:t>No motor incoordination </a:t>
            </a:r>
          </a:p>
          <a:p>
            <a:pPr eaLnBrk="1" hangingPunct="1"/>
            <a:r>
              <a:rPr lang="en-US" altLang="en-US" sz="2800"/>
              <a:t>Sleep is induced in the elderly (can be easily aroused from this sleep</a:t>
            </a:r>
            <a:r>
              <a:rPr lang="en-US" altLang="en-US" sz="2000"/>
              <a:t>)</a:t>
            </a:r>
          </a:p>
          <a:p>
            <a:pPr eaLnBrk="1" hangingPunct="1"/>
            <a:endParaRPr lang="en-US" altLang="en-US" sz="2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/>
              <a:t> </a:t>
            </a:r>
          </a:p>
          <a:p>
            <a:pPr eaLnBrk="1" hangingPunct="1"/>
            <a:endParaRPr lang="en-US" altLang="en-US" sz="2000"/>
          </a:p>
          <a:p>
            <a:endParaRPr lang="en-US" alt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4326BFDB-8BA4-49D4-B6A2-98B49795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032D3-A575-43AA-8102-0413142A1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solidFill>
                  <a:srgbClr val="C00000"/>
                </a:solidFill>
                <a:ea typeface="+mn-ea"/>
              </a:rPr>
              <a:t>Respiratory Depression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by </a:t>
            </a:r>
            <a:r>
              <a:rPr lang="en-US" dirty="0">
                <a:solidFill>
                  <a:srgbClr val="0070C0"/>
                </a:solidFill>
                <a:ea typeface="+mn-ea"/>
              </a:rPr>
              <a:t>inhibiting brainstem respiratory mechanisms</a:t>
            </a:r>
            <a:r>
              <a:rPr lang="en-US" dirty="0">
                <a:ea typeface="+mn-ea"/>
              </a:rPr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Alveolar PCO</a:t>
            </a:r>
            <a:r>
              <a:rPr lang="en-US" baseline="-25000" dirty="0">
                <a:ea typeface="+mn-ea"/>
              </a:rPr>
              <a:t>2</a:t>
            </a:r>
            <a:r>
              <a:rPr lang="en-US" dirty="0">
                <a:ea typeface="+mn-ea"/>
              </a:rPr>
              <a:t> may increase, but the most reliable indicator of this depression is a </a:t>
            </a:r>
            <a:r>
              <a:rPr lang="en-US" dirty="0">
                <a:solidFill>
                  <a:srgbClr val="0070C0"/>
                </a:solidFill>
                <a:ea typeface="+mn-ea"/>
              </a:rPr>
              <a:t>depressed response to a carbon dioxide</a:t>
            </a:r>
            <a:r>
              <a:rPr lang="en-US" dirty="0">
                <a:ea typeface="+mn-ea"/>
              </a:rPr>
              <a:t> challenge.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 individuals with </a:t>
            </a:r>
            <a:r>
              <a:rPr lang="en-US" dirty="0">
                <a:solidFill>
                  <a:srgbClr val="0070C0"/>
                </a:solidFill>
                <a:ea typeface="+mn-ea"/>
              </a:rPr>
              <a:t>increased intracranial pressure, asthma, chronic obstructive pulmonary disease, or </a:t>
            </a:r>
            <a:r>
              <a:rPr lang="en-US" dirty="0" err="1">
                <a:solidFill>
                  <a:srgbClr val="0070C0"/>
                </a:solidFill>
                <a:ea typeface="+mn-ea"/>
              </a:rPr>
              <a:t>cor</a:t>
            </a:r>
            <a:r>
              <a:rPr lang="en-US" dirty="0">
                <a:solidFill>
                  <a:srgbClr val="0070C0"/>
                </a:solidFill>
                <a:ea typeface="+mn-ea"/>
              </a:rPr>
              <a:t> </a:t>
            </a:r>
            <a:r>
              <a:rPr lang="en-US" dirty="0" err="1">
                <a:solidFill>
                  <a:srgbClr val="0070C0"/>
                </a:solidFill>
                <a:ea typeface="+mn-ea"/>
              </a:rPr>
              <a:t>pulmonale</a:t>
            </a:r>
            <a:r>
              <a:rPr lang="en-US" dirty="0">
                <a:ea typeface="+mn-ea"/>
              </a:rPr>
              <a:t>, this decrease in respiratory function may </a:t>
            </a:r>
            <a:r>
              <a:rPr lang="en-US" dirty="0">
                <a:solidFill>
                  <a:srgbClr val="00B0F0"/>
                </a:solidFill>
                <a:ea typeface="+mn-ea"/>
              </a:rPr>
              <a:t>not be tolerated</a:t>
            </a:r>
            <a:r>
              <a:rPr lang="en-US" dirty="0">
                <a:ea typeface="+mn-ea"/>
              </a:rPr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>
                <a:ea typeface="+mn-ea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66C9C73-E4C9-410F-BF58-1344DDA16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8F938E2-473D-4E03-BDD2-9198CA0D3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C00000"/>
                </a:solidFill>
              </a:rPr>
              <a:t>Cough Suppression</a:t>
            </a:r>
          </a:p>
          <a:p>
            <a:pPr eaLnBrk="1" hangingPunct="1"/>
            <a:r>
              <a:rPr lang="en-US" altLang="en-US" sz="2800"/>
              <a:t>Codeine in particular </a:t>
            </a:r>
          </a:p>
          <a:p>
            <a:pPr eaLnBrk="1" hangingPunct="1"/>
            <a:r>
              <a:rPr lang="en-US" altLang="en-US" sz="2800"/>
              <a:t>However, cough suppression by opioids may allow accumulation of secretions and thus lead to airway obstruction and atelectasis.</a:t>
            </a:r>
          </a:p>
          <a:p>
            <a:pPr eaLnBrk="1" hangingPunct="1"/>
            <a:endParaRPr lang="en-US" altLang="en-US" sz="2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C00000"/>
                </a:solidFill>
              </a:rPr>
              <a:t>Temperature regulating centre depression</a:t>
            </a:r>
          </a:p>
          <a:p>
            <a:pPr eaLnBrk="1" hangingPunct="1"/>
            <a:r>
              <a:rPr lang="en-US" altLang="en-US" sz="2800"/>
              <a:t> chances of hypothermia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C00000"/>
                </a:solidFill>
              </a:rPr>
              <a:t>Vasomotor centre depression</a:t>
            </a:r>
          </a:p>
          <a:p>
            <a:pPr eaLnBrk="1" hangingPunct="1"/>
            <a:r>
              <a:rPr lang="en-US" altLang="en-US" sz="2800"/>
              <a:t>Fall in BP</a:t>
            </a:r>
          </a:p>
          <a:p>
            <a:pPr eaLnBrk="1" hangingPunct="1"/>
            <a:endParaRPr lang="en-US" altLang="en-US" sz="2800"/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8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47F6ABB0-C38F-49D4-A421-BD163FDF5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BFA8A57D-ED94-4C87-A5AD-FB818A29D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Morphine stimulates:</a:t>
            </a:r>
          </a:p>
          <a:p>
            <a:pPr eaLnBrk="1" hangingPunct="1"/>
            <a:r>
              <a:rPr lang="en-US" altLang="en-US"/>
              <a:t> </a:t>
            </a:r>
            <a:r>
              <a:rPr lang="en-US" altLang="en-US">
                <a:solidFill>
                  <a:srgbClr val="C00000"/>
                </a:solidFill>
              </a:rPr>
              <a:t>CTZ</a:t>
            </a:r>
            <a:r>
              <a:rPr lang="en-US" altLang="en-US"/>
              <a:t> (nausea, vomiting)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C00000"/>
                </a:solidFill>
              </a:rPr>
              <a:t>Edinger Westphal nucleus </a:t>
            </a:r>
            <a:r>
              <a:rPr lang="en-US" altLang="en-US"/>
              <a:t>of III nerve is stimulated (miosis)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C00000"/>
                </a:solidFill>
              </a:rPr>
              <a:t>Vagal centre </a:t>
            </a:r>
            <a:r>
              <a:rPr lang="en-US" altLang="en-US"/>
              <a:t>(bradycardia)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4A67EEA4-FC6A-448F-8B4A-AB4F49FC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65C080A3-EF5A-4D41-928B-21A442832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/>
              <a:t>Opioid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Compound with morphine-like activity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/>
              <a:t>Opiate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Substance extracted from opium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Exudate of  unripe seed capsule of </a:t>
            </a:r>
            <a:r>
              <a:rPr lang="en-US" altLang="ko-KR" sz="2000">
                <a:solidFill>
                  <a:srgbClr val="FF0000"/>
                </a:solidFill>
              </a:rPr>
              <a:t>Papaver somniferum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Contain 2 types of alkaloids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/>
              <a:t>Phenanthrene derivatives</a:t>
            </a:r>
          </a:p>
          <a:p>
            <a:pPr eaLnBrk="1" hangingPunct="1"/>
            <a:r>
              <a:rPr lang="en-US" altLang="en-US" sz="2000">
                <a:solidFill>
                  <a:srgbClr val="FF0000"/>
                </a:solidFill>
              </a:rPr>
              <a:t>Morphine</a:t>
            </a:r>
            <a:r>
              <a:rPr lang="en-US" altLang="en-US" sz="2000"/>
              <a:t> (10% in opium)</a:t>
            </a:r>
          </a:p>
          <a:p>
            <a:pPr eaLnBrk="1" hangingPunct="1"/>
            <a:r>
              <a:rPr lang="en-US" altLang="en-US" sz="2000">
                <a:solidFill>
                  <a:srgbClr val="FF0000"/>
                </a:solidFill>
              </a:rPr>
              <a:t>Codeine</a:t>
            </a:r>
            <a:r>
              <a:rPr lang="en-US" altLang="en-US" sz="2000"/>
              <a:t> (0.5% in opium)</a:t>
            </a:r>
          </a:p>
          <a:p>
            <a:pPr eaLnBrk="1" hangingPunct="1"/>
            <a:r>
              <a:rPr lang="de-DE" altLang="en-US" sz="2000"/>
              <a:t>Thebaine (0.2% in opium), (Nonanalgesic)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/>
              <a:t>Benzoisoquinoline derivatives</a:t>
            </a:r>
          </a:p>
          <a:p>
            <a:pPr eaLnBrk="1" hangingPunct="1"/>
            <a:r>
              <a:rPr lang="en-US" altLang="en-US" sz="2000"/>
              <a:t>Papaverine (1%)  	      NonanaIgeslic</a:t>
            </a:r>
          </a:p>
          <a:p>
            <a:pPr eaLnBrk="1" hangingPunct="1"/>
            <a:r>
              <a:rPr lang="en-US" altLang="en-US" sz="2000"/>
              <a:t>Noscapine (6%)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z="2000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0CC683E-B22A-4404-AEE5-13AABBF2A4FC}"/>
              </a:ext>
            </a:extLst>
          </p:cNvPr>
          <p:cNvSpPr/>
          <p:nvPr/>
        </p:nvSpPr>
        <p:spPr>
          <a:xfrm>
            <a:off x="2895600" y="5562600"/>
            <a:ext cx="76200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02F508A6-65B9-47E5-9FC2-E5AAE74B0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D5F1A4C9-AE79-46B1-9999-386967819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C00000"/>
                </a:solidFill>
              </a:rPr>
              <a:t>Miosis</a:t>
            </a:r>
          </a:p>
          <a:p>
            <a:pPr eaLnBrk="1" hangingPunct="1"/>
            <a:r>
              <a:rPr lang="en-US" altLang="en-US"/>
              <a:t>Constriction of the pupils </a:t>
            </a:r>
          </a:p>
          <a:p>
            <a:pPr eaLnBrk="1" hangingPunct="1"/>
            <a:r>
              <a:rPr lang="en-US" altLang="en-US"/>
              <a:t>By stimulating Edinger Westphal nucleus of III nerve</a:t>
            </a:r>
          </a:p>
          <a:p>
            <a:pPr eaLnBrk="1" hangingPunct="1"/>
            <a:r>
              <a:rPr lang="en-US" altLang="en-US"/>
              <a:t>Miosis is a pharmacologic action to which little or no tolerance develops </a:t>
            </a:r>
          </a:p>
          <a:p>
            <a:pPr eaLnBrk="1" hangingPunct="1"/>
            <a:r>
              <a:rPr lang="en-US" altLang="en-US"/>
              <a:t>valuable in the diagnosis of opioid overdose.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56B5A2E-9179-4660-BF51-7FDF30F6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F1761-1DF5-4D80-BFA3-FA5383BB8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err="1">
                <a:solidFill>
                  <a:srgbClr val="C00000"/>
                </a:solidFill>
                <a:ea typeface="+mn-ea"/>
              </a:rPr>
              <a:t>Truncal</a:t>
            </a:r>
            <a:r>
              <a:rPr lang="en-US" b="1" dirty="0">
                <a:solidFill>
                  <a:srgbClr val="C00000"/>
                </a:solidFill>
                <a:ea typeface="+mn-ea"/>
              </a:rPr>
              <a:t> Rigidity-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Truncal</a:t>
            </a:r>
            <a:r>
              <a:rPr lang="en-US" dirty="0">
                <a:ea typeface="+mn-ea"/>
              </a:rPr>
              <a:t> rigidity reduces thoracic compliance and thus interferes with ventilation.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Truncal</a:t>
            </a:r>
            <a:r>
              <a:rPr lang="en-US" dirty="0">
                <a:ea typeface="+mn-ea"/>
              </a:rPr>
              <a:t> rigidity may be overcome by administration of an </a:t>
            </a:r>
            <a:r>
              <a:rPr lang="en-US" dirty="0" err="1">
                <a:ea typeface="+mn-ea"/>
              </a:rPr>
              <a:t>opioid</a:t>
            </a:r>
            <a:r>
              <a:rPr lang="en-US" dirty="0">
                <a:ea typeface="+mn-ea"/>
              </a:rPr>
              <a:t> antagonist, which of course will also antagonize the analgesic action of the </a:t>
            </a:r>
            <a:r>
              <a:rPr lang="en-US" dirty="0" err="1">
                <a:ea typeface="+mn-ea"/>
              </a:rPr>
              <a:t>opioid</a:t>
            </a:r>
            <a:r>
              <a:rPr lang="en-US" dirty="0">
                <a:ea typeface="+mn-ea"/>
              </a:rPr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Preventing </a:t>
            </a:r>
            <a:r>
              <a:rPr lang="en-US" dirty="0" err="1">
                <a:ea typeface="+mn-ea"/>
              </a:rPr>
              <a:t>truncal</a:t>
            </a:r>
            <a:r>
              <a:rPr lang="en-US" dirty="0">
                <a:ea typeface="+mn-ea"/>
              </a:rPr>
              <a:t> rigidity while preserving analgesia requires the concomitant use of </a:t>
            </a:r>
            <a:r>
              <a:rPr lang="en-US" dirty="0">
                <a:solidFill>
                  <a:srgbClr val="0070C0"/>
                </a:solidFill>
                <a:ea typeface="+mn-ea"/>
              </a:rPr>
              <a:t>neuromuscular blocking agents</a:t>
            </a:r>
            <a:r>
              <a:rPr lang="en-US" dirty="0">
                <a:ea typeface="+mn-ea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07E90-ADBD-4219-B13D-38303F275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Peripheral Effects</a:t>
            </a:r>
            <a:br>
              <a:rPr lang="en-US" dirty="0">
                <a:ea typeface="+mj-ea"/>
              </a:rPr>
            </a:br>
            <a:endParaRPr lang="en-US" dirty="0">
              <a:ea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8A2E5-7004-4B06-B1B0-CCB72617C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ea typeface="+mn-ea"/>
              </a:rPr>
              <a:t>Cardiovascular System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b="1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rgbClr val="C00000"/>
                </a:solidFill>
                <a:ea typeface="+mn-ea"/>
              </a:rPr>
              <a:t>Bradycardia</a:t>
            </a:r>
            <a:endParaRPr lang="en-US" dirty="0">
              <a:solidFill>
                <a:srgbClr val="C00000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>
                <a:ea typeface="+mn-ea"/>
              </a:rPr>
              <a:t>	</a:t>
            </a:r>
            <a:r>
              <a:rPr lang="en-US" dirty="0" err="1">
                <a:ea typeface="+mn-ea"/>
              </a:rPr>
              <a:t>Meperidine</a:t>
            </a:r>
            <a:r>
              <a:rPr lang="en-US" dirty="0">
                <a:ea typeface="+mn-ea"/>
              </a:rPr>
              <a:t> is an exception (can result in tachycardia)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C00000"/>
                </a:solidFill>
                <a:ea typeface="+mn-ea"/>
              </a:rPr>
              <a:t>Hypotension -</a:t>
            </a:r>
            <a:r>
              <a:rPr lang="en-US" dirty="0">
                <a:ea typeface="+mn-ea"/>
              </a:rPr>
              <a:t> due to </a:t>
            </a:r>
            <a:endParaRPr lang="en-US" dirty="0">
              <a:solidFill>
                <a:srgbClr val="C00000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>
                <a:ea typeface="+mn-ea"/>
              </a:rPr>
              <a:t>	-peripheral arterial and venous dilation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>
                <a:ea typeface="+mn-ea"/>
              </a:rPr>
              <a:t>	-depression of vasomotor centre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>
                <a:ea typeface="+mn-ea"/>
              </a:rPr>
              <a:t>	-release of histamine.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Increased PCO</a:t>
            </a:r>
            <a:r>
              <a:rPr lang="en-US" baseline="-25000" dirty="0">
                <a:ea typeface="+mn-ea"/>
              </a:rPr>
              <a:t>2</a:t>
            </a:r>
            <a:r>
              <a:rPr lang="en-US" dirty="0">
                <a:ea typeface="+mn-ea"/>
              </a:rPr>
              <a:t> leads to cerebral </a:t>
            </a:r>
            <a:r>
              <a:rPr lang="en-US" dirty="0" err="1">
                <a:ea typeface="+mn-ea"/>
              </a:rPr>
              <a:t>vasodilation</a:t>
            </a:r>
            <a:r>
              <a:rPr lang="en-US" dirty="0">
                <a:ea typeface="+mn-ea"/>
              </a:rPr>
              <a:t> associated with a decrease in cerebral vascular resistance, an increase in cerebral blood flow, and an </a:t>
            </a:r>
            <a:r>
              <a:rPr lang="en-US" dirty="0">
                <a:solidFill>
                  <a:srgbClr val="C00000"/>
                </a:solidFill>
                <a:ea typeface="+mn-ea"/>
              </a:rPr>
              <a:t>increase in intracranial pressure.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A103CAFE-E584-45EE-9E95-3DBB26807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F1B86-F1BA-479A-8779-FB6483BB8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ea typeface="+mn-ea"/>
              </a:rPr>
              <a:t>Gastrointestinal Tract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b="1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>
                <a:solidFill>
                  <a:srgbClr val="C00000"/>
                </a:solidFill>
                <a:ea typeface="+mn-ea"/>
              </a:rPr>
              <a:t>Constipation</a:t>
            </a:r>
            <a:r>
              <a:rPr lang="en-US" dirty="0">
                <a:ea typeface="+mn-ea"/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B050"/>
                </a:solidFill>
                <a:ea typeface="+mn-ea"/>
              </a:rPr>
              <a:t>no tolerance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Opioid</a:t>
            </a:r>
            <a:r>
              <a:rPr lang="en-US" dirty="0">
                <a:ea typeface="+mn-ea"/>
              </a:rPr>
              <a:t> receptors exist in high density in the gastrointestinal tract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constipating effects of the </a:t>
            </a:r>
            <a:r>
              <a:rPr lang="en-US" dirty="0" err="1">
                <a:ea typeface="+mn-ea"/>
              </a:rPr>
              <a:t>opioids</a:t>
            </a:r>
            <a:r>
              <a:rPr lang="en-US" dirty="0">
                <a:ea typeface="+mn-ea"/>
              </a:rPr>
              <a:t> are mediated through an action on the enteric nervous system as well as the CNS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gastric secretion of </a:t>
            </a:r>
            <a:r>
              <a:rPr lang="en-US" dirty="0">
                <a:solidFill>
                  <a:srgbClr val="0070C0"/>
                </a:solidFill>
                <a:ea typeface="+mn-ea"/>
              </a:rPr>
              <a:t>hydrochloric acid is decreased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  <a:ea typeface="+mn-ea"/>
              </a:rPr>
              <a:t>propulsive peristaltic waves are diminished 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  <a:ea typeface="+mn-ea"/>
              </a:rPr>
              <a:t>tone is increased</a:t>
            </a:r>
            <a:r>
              <a:rPr lang="en-US" dirty="0">
                <a:ea typeface="+mn-ea"/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this delays passage of the fecal mass and allows increased absorption of water, which leads to constipation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so used in the management of diarrhea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731E4B0-78A4-4F9B-95E2-851EEC7E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E41A4-6598-42B3-8D58-43D0F1EA3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err="1">
                <a:ea typeface="+mn-ea"/>
              </a:rPr>
              <a:t>Biliary</a:t>
            </a:r>
            <a:r>
              <a:rPr lang="en-US" b="1" dirty="0">
                <a:ea typeface="+mn-ea"/>
              </a:rPr>
              <a:t> Tract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sphincter of </a:t>
            </a:r>
            <a:r>
              <a:rPr lang="en-US" dirty="0" err="1">
                <a:ea typeface="+mn-ea"/>
              </a:rPr>
              <a:t>Oddi</a:t>
            </a:r>
            <a:r>
              <a:rPr lang="en-US" dirty="0">
                <a:ea typeface="+mn-ea"/>
              </a:rPr>
              <a:t> may constrict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contract </a:t>
            </a:r>
            <a:r>
              <a:rPr lang="en-US" dirty="0" err="1">
                <a:ea typeface="+mn-ea"/>
              </a:rPr>
              <a:t>biliary</a:t>
            </a:r>
            <a:r>
              <a:rPr lang="en-US" dirty="0">
                <a:ea typeface="+mn-ea"/>
              </a:rPr>
              <a:t> smooth muscle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result in </a:t>
            </a:r>
            <a:r>
              <a:rPr lang="en-US" dirty="0" err="1">
                <a:solidFill>
                  <a:srgbClr val="00B050"/>
                </a:solidFill>
                <a:ea typeface="+mn-ea"/>
              </a:rPr>
              <a:t>biliary</a:t>
            </a:r>
            <a:r>
              <a:rPr lang="en-US" dirty="0">
                <a:solidFill>
                  <a:srgbClr val="00B050"/>
                </a:solidFill>
                <a:ea typeface="+mn-ea"/>
              </a:rPr>
              <a:t> colic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ea typeface="+mn-ea"/>
              </a:rPr>
              <a:t>Renal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Renal function is depressed by </a:t>
            </a:r>
            <a:r>
              <a:rPr lang="en-US" dirty="0" err="1">
                <a:ea typeface="+mn-ea"/>
              </a:rPr>
              <a:t>opioids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B050"/>
                </a:solidFill>
                <a:ea typeface="+mn-ea"/>
              </a:rPr>
              <a:t>decreased renal plasma flow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enhanced renal tubular sodium </a:t>
            </a:r>
            <a:r>
              <a:rPr lang="en-US" dirty="0" err="1">
                <a:ea typeface="+mn-ea"/>
              </a:rPr>
              <a:t>reabsorption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rgbClr val="00B050"/>
                </a:solidFill>
                <a:ea typeface="+mn-ea"/>
              </a:rPr>
              <a:t>Ureteral</a:t>
            </a:r>
            <a:r>
              <a:rPr lang="en-US" dirty="0">
                <a:solidFill>
                  <a:srgbClr val="00B050"/>
                </a:solidFill>
                <a:ea typeface="+mn-ea"/>
              </a:rPr>
              <a:t> and bladder tone are increased</a:t>
            </a:r>
            <a:r>
              <a:rPr lang="en-US" dirty="0">
                <a:ea typeface="+mn-ea"/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Increased sphincter tone may precipitate urinary retention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rgbClr val="00B050"/>
                </a:solidFill>
                <a:ea typeface="+mn-ea"/>
              </a:rPr>
              <a:t>ureteral</a:t>
            </a:r>
            <a:r>
              <a:rPr lang="en-US" dirty="0">
                <a:solidFill>
                  <a:srgbClr val="00B050"/>
                </a:solidFill>
                <a:ea typeface="+mn-ea"/>
              </a:rPr>
              <a:t> colic</a:t>
            </a:r>
            <a:r>
              <a:rPr lang="en-US" dirty="0">
                <a:ea typeface="+mn-ea"/>
              </a:rPr>
              <a:t> caused by a renal calculus is made worse by </a:t>
            </a:r>
            <a:r>
              <a:rPr lang="en-US" dirty="0" err="1">
                <a:ea typeface="+mn-ea"/>
              </a:rPr>
              <a:t>opioid</a:t>
            </a:r>
            <a:r>
              <a:rPr lang="en-US" dirty="0">
                <a:ea typeface="+mn-ea"/>
              </a:rPr>
              <a:t>-induced increase in </a:t>
            </a:r>
            <a:r>
              <a:rPr lang="en-US" dirty="0" err="1">
                <a:ea typeface="+mn-ea"/>
              </a:rPr>
              <a:t>ureteral</a:t>
            </a:r>
            <a:r>
              <a:rPr lang="en-US" dirty="0">
                <a:ea typeface="+mn-ea"/>
              </a:rPr>
              <a:t> tone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77C0FB0E-7071-4FE2-952D-91B3A8EA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4E533-366F-437C-AC10-07BBF46CB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ea typeface="+mn-ea"/>
              </a:rPr>
              <a:t>Uterus-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may </a:t>
            </a:r>
            <a:r>
              <a:rPr lang="en-US" dirty="0">
                <a:solidFill>
                  <a:srgbClr val="00B0F0"/>
                </a:solidFill>
                <a:ea typeface="+mn-ea"/>
              </a:rPr>
              <a:t>prolong labor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both peripheral and central actions of the </a:t>
            </a:r>
            <a:r>
              <a:rPr lang="en-US" dirty="0" err="1">
                <a:ea typeface="+mn-ea"/>
              </a:rPr>
              <a:t>opioids</a:t>
            </a:r>
            <a:r>
              <a:rPr lang="en-US" dirty="0">
                <a:ea typeface="+mn-ea"/>
              </a:rPr>
              <a:t> can </a:t>
            </a:r>
            <a:r>
              <a:rPr lang="en-US" dirty="0">
                <a:solidFill>
                  <a:srgbClr val="00B0F0"/>
                </a:solidFill>
                <a:ea typeface="+mn-ea"/>
              </a:rPr>
              <a:t>reduce uterine tone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err="1">
                <a:ea typeface="+mn-ea"/>
              </a:rPr>
              <a:t>Neuroendocrine</a:t>
            </a:r>
            <a:r>
              <a:rPr lang="en-US" b="1" dirty="0">
                <a:ea typeface="+mn-ea"/>
              </a:rPr>
              <a:t>-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B050"/>
                </a:solidFill>
                <a:ea typeface="+mn-ea"/>
              </a:rPr>
              <a:t>stimulate</a:t>
            </a:r>
            <a:r>
              <a:rPr lang="en-US" dirty="0">
                <a:ea typeface="+mn-ea"/>
              </a:rPr>
              <a:t> the release of </a:t>
            </a:r>
            <a:r>
              <a:rPr lang="en-US" dirty="0">
                <a:solidFill>
                  <a:srgbClr val="00B050"/>
                </a:solidFill>
                <a:ea typeface="+mn-ea"/>
              </a:rPr>
              <a:t>ADH, </a:t>
            </a:r>
            <a:r>
              <a:rPr lang="en-US" dirty="0" err="1">
                <a:solidFill>
                  <a:srgbClr val="00B050"/>
                </a:solidFill>
                <a:ea typeface="+mn-ea"/>
              </a:rPr>
              <a:t>prolactin</a:t>
            </a:r>
            <a:r>
              <a:rPr lang="en-US" dirty="0">
                <a:solidFill>
                  <a:srgbClr val="00B050"/>
                </a:solidFill>
                <a:ea typeface="+mn-ea"/>
              </a:rPr>
              <a:t>, and </a:t>
            </a:r>
            <a:r>
              <a:rPr lang="en-US" dirty="0" err="1">
                <a:solidFill>
                  <a:srgbClr val="00B050"/>
                </a:solidFill>
                <a:ea typeface="+mn-ea"/>
              </a:rPr>
              <a:t>somatotropin</a:t>
            </a:r>
            <a:r>
              <a:rPr lang="en-US" dirty="0">
                <a:solidFill>
                  <a:srgbClr val="00B050"/>
                </a:solidFill>
                <a:ea typeface="+mn-ea"/>
              </a:rPr>
              <a:t>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  <a:ea typeface="+mn-ea"/>
              </a:rPr>
              <a:t>inhibit</a:t>
            </a:r>
            <a:r>
              <a:rPr lang="en-US" dirty="0">
                <a:ea typeface="+mn-ea"/>
              </a:rPr>
              <a:t> the release of </a:t>
            </a:r>
            <a:r>
              <a:rPr lang="en-US" dirty="0">
                <a:solidFill>
                  <a:srgbClr val="0070C0"/>
                </a:solidFill>
                <a:ea typeface="+mn-ea"/>
              </a:rPr>
              <a:t>luteinizing hormone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err="1">
                <a:ea typeface="+mn-ea"/>
              </a:rPr>
              <a:t>Pruritus</a:t>
            </a:r>
            <a:r>
              <a:rPr lang="en-US" b="1" dirty="0">
                <a:ea typeface="+mn-ea"/>
              </a:rPr>
              <a:t>-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CNS effects and peripheral histamine release may be responsible for these reactions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pruritus</a:t>
            </a:r>
            <a:r>
              <a:rPr lang="en-US" dirty="0">
                <a:ea typeface="+mn-ea"/>
              </a:rPr>
              <a:t> and occasionally </a:t>
            </a:r>
            <a:r>
              <a:rPr lang="en-US" dirty="0" err="1">
                <a:ea typeface="+mn-ea"/>
              </a:rPr>
              <a:t>urticaria</a:t>
            </a:r>
            <a:r>
              <a:rPr lang="en-US" dirty="0">
                <a:ea typeface="+mn-ea"/>
              </a:rPr>
              <a:t> (when administered </a:t>
            </a:r>
            <a:r>
              <a:rPr lang="en-US" dirty="0" err="1">
                <a:ea typeface="+mn-ea"/>
              </a:rPr>
              <a:t>parenterally</a:t>
            </a:r>
            <a:r>
              <a:rPr lang="en-US" dirty="0">
                <a:ea typeface="+mn-ea"/>
              </a:rPr>
              <a:t>)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0B93EE1-A2D7-4F1F-8859-018042B8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CF6E318A-7022-4F91-BC1D-4B19C0FEE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/>
              <a:t>Miscellaneous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The opioids modulate the immune system by </a:t>
            </a:r>
          </a:p>
          <a:p>
            <a:pPr eaLnBrk="1" hangingPunct="1"/>
            <a:r>
              <a:rPr lang="en-US" altLang="en-US"/>
              <a:t>lymphocyte proliferation</a:t>
            </a:r>
          </a:p>
          <a:p>
            <a:pPr eaLnBrk="1" hangingPunct="1"/>
            <a:r>
              <a:rPr lang="en-US" altLang="en-US"/>
              <a:t>antibody production</a:t>
            </a:r>
          </a:p>
          <a:p>
            <a:pPr eaLnBrk="1" hangingPunct="1"/>
            <a:r>
              <a:rPr lang="en-US" altLang="en-US"/>
              <a:t>chemotaxis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0F7F41E0-AB61-46F8-BA97-E89219AA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Clinical Use of Opioid Analgesics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24AFB04B-A3A0-45FD-A5D8-57A67A3B8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Analgesia</a:t>
            </a:r>
          </a:p>
          <a:p>
            <a:pPr eaLnBrk="1" hangingPunct="1"/>
            <a:r>
              <a:rPr lang="en-US" altLang="en-US" b="1"/>
              <a:t>Cough</a:t>
            </a:r>
          </a:p>
          <a:p>
            <a:pPr eaLnBrk="1" hangingPunct="1"/>
            <a:r>
              <a:rPr lang="en-US" altLang="en-US" b="1"/>
              <a:t>Diarrhea</a:t>
            </a:r>
          </a:p>
          <a:p>
            <a:pPr eaLnBrk="1" hangingPunct="1"/>
            <a:r>
              <a:rPr lang="en-US" altLang="en-US" b="1"/>
              <a:t>Acute Pulmonary Edema</a:t>
            </a:r>
          </a:p>
          <a:p>
            <a:pPr eaLnBrk="1" hangingPunct="1"/>
            <a:r>
              <a:rPr lang="en-US" altLang="en-US" b="1"/>
              <a:t>Balanced anaesthesia</a:t>
            </a:r>
          </a:p>
          <a:p>
            <a:pPr eaLnBrk="1" hangingPunct="1"/>
            <a:r>
              <a:rPr lang="en-US" altLang="en-US" b="1"/>
              <a:t>Preanaesthetic medication</a:t>
            </a:r>
          </a:p>
          <a:p>
            <a:pPr eaLnBrk="1" hangingPunct="1"/>
            <a:r>
              <a:rPr lang="en-US" altLang="en-US" b="1"/>
              <a:t>Relief of anxiety and apprehension</a:t>
            </a:r>
          </a:p>
          <a:p>
            <a:pPr eaLnBrk="1" hangingPunct="1"/>
            <a:endParaRPr lang="en-US" altLang="en-US"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7DDE13E9-5ED8-495A-B0FB-2F79C5C0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Toxicity &amp; Undesired Effects</a:t>
            </a:r>
          </a:p>
        </p:txBody>
      </p:sp>
      <p:pic>
        <p:nvPicPr>
          <p:cNvPr id="29699" name="Picture 2">
            <a:extLst>
              <a:ext uri="{FF2B5EF4-FFF2-40B4-BE49-F238E27FC236}">
                <a16:creationId xmlns:a16="http://schemas.microsoft.com/office/drawing/2014/main" id="{35D4FD19-3A09-4644-9B5E-BD021917F0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47800"/>
            <a:ext cx="9144000" cy="5410200"/>
          </a:xfr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922759B4-C1C5-403A-BB58-4DD62B33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C00000"/>
                </a:solidFill>
              </a:rPr>
              <a:t>Acute morphine poisoning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98FF0F2-B588-4F08-910C-B297E3111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altLang="en-US" sz="2800"/>
              <a:t>&gt;50 mg of morphine</a:t>
            </a:r>
          </a:p>
          <a:p>
            <a:r>
              <a:rPr lang="en-US" altLang="en-US" sz="2800"/>
              <a:t>Lethal dose is 250mg</a:t>
            </a:r>
          </a:p>
          <a:p>
            <a:r>
              <a:rPr lang="en-US" altLang="en-US" sz="2800"/>
              <a:t>Stupor, coma, shallow breathing, cyanosis, pinpoint pupil, fall in BP, convulsions</a:t>
            </a:r>
          </a:p>
          <a:p>
            <a:r>
              <a:rPr lang="en-US" altLang="en-US" sz="2800"/>
              <a:t>Death due to respiratory failure</a:t>
            </a:r>
          </a:p>
          <a:p>
            <a:endParaRPr lang="en-US" altLang="en-US" sz="280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/>
              <a:t>Treatment</a:t>
            </a:r>
          </a:p>
          <a:p>
            <a:r>
              <a:rPr lang="en-US" altLang="en-US" sz="2800"/>
              <a:t>Positive pressure respiration</a:t>
            </a:r>
          </a:p>
          <a:p>
            <a:r>
              <a:rPr lang="en-US" altLang="en-US" sz="2800"/>
              <a:t>Iv fluids</a:t>
            </a:r>
          </a:p>
          <a:p>
            <a:r>
              <a:rPr lang="en-US" altLang="en-US" sz="2800"/>
              <a:t>Gastric lavage with potassium permagnate</a:t>
            </a:r>
          </a:p>
          <a:p>
            <a:r>
              <a:rPr lang="en-US" altLang="en-US" sz="2800">
                <a:solidFill>
                  <a:srgbClr val="0070C0"/>
                </a:solidFill>
              </a:rPr>
              <a:t>Naloxone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BA137E87-3D92-4F56-B856-318ACC9CD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Opioids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AB2CA0B3-5B58-4D2A-AEF4-9949EF10F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/>
              <a:t>Mordern definition of opioid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Molecule that interact with opioid receptor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z="2000"/>
          </a:p>
          <a:p>
            <a:pPr eaLnBrk="1" hangingPunct="1">
              <a:lnSpc>
                <a:spcPct val="90000"/>
              </a:lnSpc>
            </a:pPr>
            <a:r>
              <a:rPr lang="en-US" altLang="ko-KR" sz="2400"/>
              <a:t>Opioid compound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Opioid receptor agoninsts, antagonists, agonists-antagonists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z="2000"/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Natural products, synthetic and semisynthetic compounds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ko-KR" sz="2000"/>
          </a:p>
          <a:p>
            <a:pPr lvl="1" eaLnBrk="1" hangingPunct="1">
              <a:lnSpc>
                <a:spcPct val="90000"/>
              </a:lnSpc>
            </a:pPr>
            <a:r>
              <a:rPr lang="en-US" altLang="ko-KR" sz="2000"/>
              <a:t>peptides synthesized by neurone and other cell</a:t>
            </a:r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54AEA294-EBE3-4F7D-8431-350BBD74D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Tolerance and Dependence</a:t>
            </a:r>
            <a:endParaRPr lang="en-US" altLang="en-US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FAE1AF33-683F-4FE5-B53E-29C94BEDD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With frequently repeated therapeutic doses of morphine, there is a </a:t>
            </a:r>
            <a:r>
              <a:rPr lang="en-US" altLang="en-US" sz="2800">
                <a:solidFill>
                  <a:srgbClr val="00B050"/>
                </a:solidFill>
              </a:rPr>
              <a:t>gradual loss in effectiveness </a:t>
            </a:r>
          </a:p>
          <a:p>
            <a:r>
              <a:rPr lang="en-US" altLang="en-US" sz="2800"/>
              <a:t>To reproduce the original response, a larger dose must be administered</a:t>
            </a:r>
          </a:p>
          <a:p>
            <a:r>
              <a:rPr lang="en-US" altLang="en-US" sz="2800"/>
              <a:t>Along with tolerance, physical dependence develops </a:t>
            </a:r>
          </a:p>
          <a:p>
            <a:r>
              <a:rPr lang="en-US" altLang="en-US" sz="2800">
                <a:solidFill>
                  <a:srgbClr val="00B050"/>
                </a:solidFill>
              </a:rPr>
              <a:t>Physical dependence </a:t>
            </a:r>
            <a:r>
              <a:rPr lang="en-US" altLang="en-US" sz="2800"/>
              <a:t>is defined as a characteristic </a:t>
            </a:r>
            <a:r>
              <a:rPr lang="en-US" altLang="en-US" sz="2800" b="1"/>
              <a:t>withdrawal</a:t>
            </a:r>
            <a:r>
              <a:rPr lang="en-US" altLang="en-US" sz="2800"/>
              <a:t> or </a:t>
            </a:r>
            <a:r>
              <a:rPr lang="en-US" altLang="en-US" sz="2800" b="1"/>
              <a:t>abstinence syndrome </a:t>
            </a:r>
            <a:r>
              <a:rPr lang="en-US" altLang="en-US" sz="2800"/>
              <a:t>when a drug is stopped or an antagonist is administered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F9A338E-295F-46BA-A980-0D9AE5C18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Tolerance and Dependence</a:t>
            </a:r>
            <a:endParaRPr lang="en-US" altLang="en-US"/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68C2018A-0C74-4157-B4A3-BDF2C849D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>
                <a:solidFill>
                  <a:srgbClr val="C00000"/>
                </a:solidFill>
              </a:rPr>
              <a:t>Maintenance of normal sensitivity of receptors requires </a:t>
            </a:r>
            <a:r>
              <a:rPr lang="en-US" altLang="en-US" sz="2400" b="1">
                <a:solidFill>
                  <a:srgbClr val="C00000"/>
                </a:solidFill>
              </a:rPr>
              <a:t>reactivation by endocytosis and recycling</a:t>
            </a:r>
            <a:r>
              <a:rPr lang="en-US" altLang="en-US" sz="2400">
                <a:solidFill>
                  <a:srgbClr val="C00000"/>
                </a:solidFill>
              </a:rPr>
              <a:t>.</a:t>
            </a:r>
          </a:p>
          <a:p>
            <a:r>
              <a:rPr lang="en-US" altLang="en-US" sz="2400"/>
              <a:t>activation of receptors by endogenous ligands results in endocytosis followed by resensitization and recycling of the receptor to the plasma membrane. </a:t>
            </a:r>
          </a:p>
          <a:p>
            <a:r>
              <a:rPr lang="en-US" altLang="en-US" sz="2400"/>
              <a:t>But </a:t>
            </a:r>
            <a:r>
              <a:rPr lang="en-US" altLang="en-US" sz="2400">
                <a:solidFill>
                  <a:srgbClr val="0070C0"/>
                </a:solidFill>
              </a:rPr>
              <a:t>morphine fails to induce endocytosis </a:t>
            </a:r>
            <a:r>
              <a:rPr lang="en-US" altLang="en-US" sz="2400"/>
              <a:t>of the -opioid receptor - tolerance and dependence. </a:t>
            </a:r>
          </a:p>
          <a:p>
            <a:r>
              <a:rPr lang="en-US" altLang="en-US" sz="2400"/>
              <a:t>In contrast, </a:t>
            </a:r>
            <a:r>
              <a:rPr lang="en-US" altLang="en-US" sz="2400">
                <a:solidFill>
                  <a:srgbClr val="00B050"/>
                </a:solidFill>
              </a:rPr>
              <a:t>methadone</a:t>
            </a:r>
            <a:r>
              <a:rPr lang="en-US" altLang="en-US" sz="2400"/>
              <a:t>, used for the </a:t>
            </a:r>
            <a:r>
              <a:rPr lang="en-US" altLang="en-US" sz="2400" i="1"/>
              <a:t>treatment</a:t>
            </a:r>
            <a:r>
              <a:rPr lang="en-US" altLang="en-US" sz="2400"/>
              <a:t>  of opioid tolerance and dependence, does </a:t>
            </a:r>
            <a:r>
              <a:rPr lang="en-US" altLang="en-US" sz="2400">
                <a:solidFill>
                  <a:srgbClr val="00B050"/>
                </a:solidFill>
              </a:rPr>
              <a:t>induce receptor endocytosis.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2B5562B4-EE46-45A3-B56E-B69DC9D10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Tolerance and Dependence</a:t>
            </a:r>
            <a:endParaRPr lang="en-US" altLang="en-US"/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3EB9DE31-E4A9-4594-85AB-7FDB31DB6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00B0F0"/>
                </a:solidFill>
              </a:rPr>
              <a:t>NMDA receptor </a:t>
            </a:r>
            <a:r>
              <a:rPr lang="en-US" altLang="en-US"/>
              <a:t>ion channel complex play a critical role in tolerance development and maintenance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00B0F0"/>
                </a:solidFill>
              </a:rPr>
              <a:t>NMDA-receptor antagonists</a:t>
            </a:r>
            <a:r>
              <a:rPr lang="en-US" altLang="en-US"/>
              <a:t> such as ketamine can block </a:t>
            </a:r>
            <a:r>
              <a:rPr lang="en-US" altLang="en-US">
                <a:solidFill>
                  <a:srgbClr val="0070C0"/>
                </a:solidFill>
              </a:rPr>
              <a:t>tolerance</a:t>
            </a:r>
            <a:r>
              <a:rPr lang="en-US" altLang="en-US"/>
              <a:t> development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5553A06D-6430-4093-BB59-7E7BAB0EB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524000"/>
          </a:xfrm>
        </p:spPr>
        <p:txBody>
          <a:bodyPr/>
          <a:lstStyle/>
          <a:p>
            <a:r>
              <a:rPr lang="en-US" altLang="en-US"/>
              <a:t>Withdrawal</a:t>
            </a:r>
            <a:br>
              <a:rPr lang="en-US" altLang="en-US"/>
            </a:br>
            <a:r>
              <a:rPr lang="en-US" altLang="en-US" sz="2400"/>
              <a:t>Withdrawal is manifested by significant somatomotor and autonomic outflow-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B2F42BA8-5B75-4C66-9E88-41275E5E03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sz="2400"/>
              <a:t>agitation</a:t>
            </a:r>
          </a:p>
          <a:p>
            <a:r>
              <a:rPr lang="en-US" altLang="en-US" sz="2400"/>
              <a:t>hyperalgesia </a:t>
            </a:r>
          </a:p>
          <a:p>
            <a:r>
              <a:rPr lang="en-US" altLang="en-US" sz="2400"/>
              <a:t>hyperthermia </a:t>
            </a:r>
          </a:p>
          <a:p>
            <a:r>
              <a:rPr lang="en-US" altLang="en-US" sz="2400"/>
              <a:t>hypertension </a:t>
            </a:r>
          </a:p>
          <a:p>
            <a:r>
              <a:rPr lang="en-US" altLang="en-US" sz="2400"/>
              <a:t>diarrhea</a:t>
            </a:r>
          </a:p>
          <a:p>
            <a:r>
              <a:rPr lang="en-US" altLang="en-US" sz="2400"/>
              <a:t>pupillary dilation</a:t>
            </a:r>
          </a:p>
        </p:txBody>
      </p:sp>
      <p:sp>
        <p:nvSpPr>
          <p:cNvPr id="34820" name="Content Placeholder 3">
            <a:extLst>
              <a:ext uri="{FF2B5EF4-FFF2-40B4-BE49-F238E27FC236}">
                <a16:creationId xmlns:a16="http://schemas.microsoft.com/office/drawing/2014/main" id="{8ABCB7E8-490E-463D-B6BE-3808B0726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419600" cy="4525963"/>
          </a:xfrm>
        </p:spPr>
        <p:txBody>
          <a:bodyPr/>
          <a:lstStyle/>
          <a:p>
            <a:r>
              <a:rPr lang="en-US" altLang="en-US" sz="2400"/>
              <a:t>release of all pituitary and adrenomedullary hormones</a:t>
            </a:r>
          </a:p>
          <a:p>
            <a:endParaRPr lang="en-US" altLang="en-US" sz="2400"/>
          </a:p>
          <a:p>
            <a:r>
              <a:rPr lang="en-US" altLang="en-US" sz="2400"/>
              <a:t>affective symptoms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/>
              <a:t>	-dysphoria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/>
              <a:t>	-anxiety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/>
              <a:t>	-depression</a:t>
            </a:r>
          </a:p>
          <a:p>
            <a:endParaRPr lang="en-US" altLang="en-US"/>
          </a:p>
        </p:txBody>
      </p:sp>
      <p:sp>
        <p:nvSpPr>
          <p:cNvPr id="34821" name="Rectangle 4">
            <a:extLst>
              <a:ext uri="{FF2B5EF4-FFF2-40B4-BE49-F238E27FC236}">
                <a16:creationId xmlns:a16="http://schemas.microsoft.com/office/drawing/2014/main" id="{9CB8A051-5223-47EC-B5A4-29DEED628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8640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These phenomena are highly aversive and motivate the drug 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recipient to make robust efforts to avoid the withdrawal state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44C37-69D1-4D42-8B67-1C42C87D3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</a:rPr>
              <a:t>Contraindications and Cautions in Therapy</a:t>
            </a:r>
            <a:br>
              <a:rPr lang="en-US" dirty="0">
                <a:ea typeface="+mj-ea"/>
              </a:rPr>
            </a:br>
            <a:endParaRPr lang="en-US" dirty="0">
              <a:ea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8A2EA-9F5B-4C36-B46E-B23E1CE15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ea typeface="+mn-ea"/>
              </a:rPr>
              <a:t>Use of Pure Agonists with Weak Partial Agonists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morphine  with </a:t>
            </a:r>
            <a:r>
              <a:rPr lang="en-US" dirty="0" err="1">
                <a:ea typeface="+mn-ea"/>
              </a:rPr>
              <a:t>pentazocine</a:t>
            </a:r>
            <a:r>
              <a:rPr lang="en-US" dirty="0">
                <a:ea typeface="+mn-ea"/>
              </a:rPr>
              <a:t> - risk of diminishing analgesia or even inducing a state of withdrawal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ea typeface="+mn-ea"/>
              </a:rPr>
              <a:t>Use in Patients with Head Injuries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Carbon dioxide retention caused by respiratory depression results in </a:t>
            </a:r>
            <a:r>
              <a:rPr lang="en-US" dirty="0">
                <a:solidFill>
                  <a:srgbClr val="FF0000"/>
                </a:solidFill>
                <a:ea typeface="+mn-ea"/>
              </a:rPr>
              <a:t>cerebral </a:t>
            </a:r>
            <a:r>
              <a:rPr lang="en-US" dirty="0" err="1">
                <a:solidFill>
                  <a:srgbClr val="FF0000"/>
                </a:solidFill>
                <a:ea typeface="+mn-ea"/>
              </a:rPr>
              <a:t>vasodilation</a:t>
            </a:r>
            <a:r>
              <a:rPr lang="en-US" dirty="0">
                <a:ea typeface="+mn-ea"/>
              </a:rPr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 patients with elevated intracranial pressure, this may lead to lethal alterations in brain function.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ea typeface="+mn-ea"/>
              </a:rPr>
              <a:t>Marked </a:t>
            </a:r>
            <a:r>
              <a:rPr lang="en-US" dirty="0" err="1">
                <a:solidFill>
                  <a:srgbClr val="FF0000"/>
                </a:solidFill>
                <a:ea typeface="+mn-ea"/>
              </a:rPr>
              <a:t>respi</a:t>
            </a:r>
            <a:r>
              <a:rPr lang="en-US" dirty="0">
                <a:solidFill>
                  <a:srgbClr val="FF0000"/>
                </a:solidFill>
                <a:ea typeface="+mn-ea"/>
              </a:rPr>
              <a:t>. depression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Vomiting, </a:t>
            </a:r>
            <a:r>
              <a:rPr lang="en-US" dirty="0" err="1">
                <a:ea typeface="+mn-ea"/>
              </a:rPr>
              <a:t>miosis</a:t>
            </a:r>
            <a:r>
              <a:rPr lang="en-US" dirty="0">
                <a:ea typeface="+mn-ea"/>
              </a:rPr>
              <a:t>, altered </a:t>
            </a:r>
            <a:r>
              <a:rPr lang="en-US" dirty="0" err="1">
                <a:ea typeface="+mn-ea"/>
              </a:rPr>
              <a:t>mentation</a:t>
            </a:r>
            <a:r>
              <a:rPr lang="en-US" dirty="0">
                <a:ea typeface="+mn-ea"/>
              </a:rPr>
              <a:t> by morphine </a:t>
            </a:r>
            <a:r>
              <a:rPr lang="en-US" dirty="0">
                <a:solidFill>
                  <a:srgbClr val="FF0000"/>
                </a:solidFill>
                <a:ea typeface="+mn-ea"/>
              </a:rPr>
              <a:t>interferes with assessment of pt condition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27F5577-5BC7-4E7D-AFD6-D55B0BB9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33003844-68D1-4110-8DFD-C3068458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/>
              <a:t>Use during Pregnancy </a:t>
            </a:r>
          </a:p>
          <a:p>
            <a:pPr eaLnBrk="1" hangingPunct="1"/>
            <a:r>
              <a:rPr lang="en-US" altLang="en-US" sz="2400"/>
              <a:t>In pregnant women who are chronically using opioids, the </a:t>
            </a:r>
            <a:r>
              <a:rPr lang="en-US" altLang="en-US" sz="2400" b="1">
                <a:solidFill>
                  <a:srgbClr val="7030A0"/>
                </a:solidFill>
              </a:rPr>
              <a:t>fetus may become physically dependent in utero </a:t>
            </a:r>
            <a:r>
              <a:rPr lang="en-US" altLang="en-US" sz="2400"/>
              <a:t>and </a:t>
            </a:r>
            <a:r>
              <a:rPr lang="en-US" altLang="en-US" sz="2400">
                <a:solidFill>
                  <a:srgbClr val="7030A0"/>
                </a:solidFill>
              </a:rPr>
              <a:t>manifest withdrawal symptoms </a:t>
            </a:r>
            <a:r>
              <a:rPr lang="en-US" altLang="en-US" sz="2400"/>
              <a:t>in the early postpartum period. 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A daily dose as small as 6 mg of heroin (or equivalent) taken by the mother can result in a mild withdrawal syndrome in the infant, and twice that much may result in severe signs and symptoms, including irritability, shrill crying, diarrhea, or even seizures. 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When withdrawal symptoms are mild -    </a:t>
            </a:r>
            <a:r>
              <a:rPr lang="en-US" altLang="en-US" sz="2400">
                <a:solidFill>
                  <a:srgbClr val="FF0000"/>
                </a:solidFill>
              </a:rPr>
              <a:t>diazepam</a:t>
            </a:r>
          </a:p>
          <a:p>
            <a:pPr eaLnBrk="1" hangingPunct="1"/>
            <a:r>
              <a:rPr lang="en-US" altLang="en-US" sz="2400"/>
              <a:t>with more severe withdrawal -   </a:t>
            </a:r>
            <a:r>
              <a:rPr lang="en-US" altLang="en-US" sz="2400">
                <a:solidFill>
                  <a:srgbClr val="FF0000"/>
                </a:solidFill>
              </a:rPr>
              <a:t>methadone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7BD2E39F-8711-478F-BC9B-2011E5BCE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192F48A2-64BC-47EC-A173-3A826E65A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/>
              <a:t>Use in Patients with Impaired Pulmonary Function </a:t>
            </a:r>
            <a:endParaRPr lang="en-US" altLang="en-US" sz="2400"/>
          </a:p>
          <a:p>
            <a:pPr eaLnBrk="1" hangingPunct="1"/>
            <a:r>
              <a:rPr lang="en-US" altLang="en-US" sz="2400"/>
              <a:t>opioid analgesics may lead to acute respiratory failure.</a:t>
            </a:r>
          </a:p>
          <a:p>
            <a:pPr eaLnBrk="1" hangingPunct="1"/>
            <a:endParaRPr lang="en-US" altLang="en-US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/>
              <a:t>Use in Patients with Impaired Hepatic or Renal Function </a:t>
            </a:r>
          </a:p>
          <a:p>
            <a:pPr eaLnBrk="1" hangingPunct="1"/>
            <a:r>
              <a:rPr lang="en-US" altLang="en-US" sz="2400"/>
              <a:t>morphine and its congeners are metabolized primarily in the liver</a:t>
            </a:r>
          </a:p>
          <a:p>
            <a:pPr eaLnBrk="1" hangingPunct="1"/>
            <a:r>
              <a:rPr lang="en-US" altLang="en-US" sz="2400"/>
              <a:t>Half-life is prolonged in patients with impaired renal function</a:t>
            </a:r>
          </a:p>
          <a:p>
            <a:pPr eaLnBrk="1" hangingPunct="1"/>
            <a:endParaRPr lang="en-US" altLang="en-US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/>
              <a:t>Use in Patients with Endocrine Disease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/>
              <a:t>	-adrenal insufficiency (Addison's disease) and hypothyroidism (myxedema) –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/>
              <a:t>	-prolonged and exaggerated responses to opioids.</a:t>
            </a:r>
          </a:p>
          <a:p>
            <a:pPr eaLnBrk="1" hangingPunct="1"/>
            <a:endParaRPr lang="en-US" altLang="en-US" sz="2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67F59DE1-5B5D-4B83-897F-49EFA9E22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Related drugs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3D0156B1-49C4-4BA0-AF32-F63211704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7030A0"/>
                </a:solidFill>
              </a:rPr>
              <a:t>Pethidine </a:t>
            </a:r>
          </a:p>
          <a:p>
            <a:r>
              <a:rPr lang="en-US" altLang="en-US" sz="2800"/>
              <a:t>1/10</a:t>
            </a:r>
            <a:r>
              <a:rPr lang="en-US" altLang="en-US" sz="2800" baseline="30000"/>
              <a:t>th</a:t>
            </a:r>
            <a:r>
              <a:rPr lang="en-US" altLang="en-US" sz="2800"/>
              <a:t> in analgesic potency</a:t>
            </a:r>
          </a:p>
          <a:p>
            <a:r>
              <a:rPr lang="en-US" altLang="en-US" sz="2800"/>
              <a:t>Spasmodic action on smooth muscles is less</a:t>
            </a:r>
          </a:p>
          <a:p>
            <a:r>
              <a:rPr lang="en-US" altLang="en-US" sz="2800"/>
              <a:t>Tachycardia (</a:t>
            </a:r>
            <a:r>
              <a:rPr lang="en-US" altLang="en-US" sz="2800" b="1"/>
              <a:t>antimuscarinic</a:t>
            </a:r>
            <a:r>
              <a:rPr lang="en-US" altLang="en-US" sz="2800"/>
              <a:t> action)- it is related to atropine, even acts on opioid receptors</a:t>
            </a:r>
          </a:p>
          <a:p>
            <a:r>
              <a:rPr lang="en-US" altLang="en-US" sz="2800">
                <a:solidFill>
                  <a:srgbClr val="00B0F0"/>
                </a:solidFill>
              </a:rPr>
              <a:t>Safer in asthmatics </a:t>
            </a:r>
            <a:r>
              <a:rPr lang="en-US" altLang="en-US" sz="2800"/>
              <a:t>(less histamine release)</a:t>
            </a:r>
          </a:p>
          <a:p>
            <a:r>
              <a:rPr lang="en-US" altLang="en-US" sz="2800"/>
              <a:t>Uses- analgesia, preanaesthetic medication</a:t>
            </a:r>
          </a:p>
          <a:p>
            <a:r>
              <a:rPr lang="en-US" altLang="en-US" sz="2800">
                <a:solidFill>
                  <a:srgbClr val="00B0F0"/>
                </a:solidFill>
              </a:rPr>
              <a:t>Preferred  opioid analgesic during labour </a:t>
            </a:r>
            <a:r>
              <a:rPr lang="en-US" altLang="en-US" sz="2800"/>
              <a:t>(less neonatal respi depression)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7F025BE-25FA-4FE8-83A7-EAAEC5E97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8A259BEA-2915-423F-8EC6-A300742F2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ko-KR" sz="4000">
                <a:solidFill>
                  <a:srgbClr val="7030A0"/>
                </a:solidFill>
              </a:rPr>
              <a:t>Fentanyl</a:t>
            </a:r>
            <a:endParaRPr lang="en-US" altLang="ko-KR" sz="3600">
              <a:sym typeface="Symbol" panose="05050102010706020507" pitchFamily="18" charset="2"/>
            </a:endParaRPr>
          </a:p>
          <a:p>
            <a:r>
              <a:rPr lang="en-US" altLang="en-US" sz="2800"/>
              <a:t>80-100 times more potent than morphine</a:t>
            </a:r>
          </a:p>
          <a:p>
            <a:r>
              <a:rPr lang="en-US" altLang="en-US" sz="2800"/>
              <a:t>few cardiovascular effects </a:t>
            </a:r>
          </a:p>
          <a:p>
            <a:r>
              <a:rPr lang="en-US" altLang="en-US" sz="2800"/>
              <a:t>little propensity to release histamine.</a:t>
            </a:r>
          </a:p>
          <a:p>
            <a:r>
              <a:rPr lang="en-US" altLang="en-US" sz="2800"/>
              <a:t>Because of high lipid solubility, it enters brain rapidly and produces </a:t>
            </a:r>
            <a:r>
              <a:rPr lang="en-US" altLang="en-US" sz="2800" b="1"/>
              <a:t>peak analgesia in 5 min </a:t>
            </a:r>
            <a:r>
              <a:rPr lang="en-US" altLang="en-US" sz="2800"/>
              <a:t>after i. v. injection. </a:t>
            </a:r>
          </a:p>
          <a:p>
            <a:r>
              <a:rPr lang="en-US" altLang="en-US" sz="2800"/>
              <a:t>The </a:t>
            </a:r>
            <a:r>
              <a:rPr lang="en-US" altLang="en-US" sz="2800" b="1"/>
              <a:t>duration of action is short</a:t>
            </a:r>
            <a:r>
              <a:rPr lang="en-US" altLang="en-US" sz="2800"/>
              <a:t>: starts wearing off after 30-40 min due to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/>
              <a:t>	redistribution</a:t>
            </a:r>
          </a:p>
          <a:p>
            <a:r>
              <a:rPr lang="en-US" altLang="en-US" sz="2800" b="1">
                <a:solidFill>
                  <a:srgbClr val="FF0000"/>
                </a:solidFill>
              </a:rPr>
              <a:t>Transdermal </a:t>
            </a:r>
            <a:r>
              <a:rPr lang="en-US" altLang="en-US" sz="2800">
                <a:solidFill>
                  <a:srgbClr val="FF0000"/>
                </a:solidFill>
              </a:rPr>
              <a:t>fentanyl </a:t>
            </a:r>
            <a:r>
              <a:rPr lang="en-US" altLang="en-US" sz="2800"/>
              <a:t>has become available for use in cancer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D0F23A50-1FA3-4D17-93F1-B0D9E6232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02281518-75B5-424B-9F38-F554132EE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7030A0"/>
                </a:solidFill>
              </a:rPr>
              <a:t>Methadone</a:t>
            </a:r>
          </a:p>
          <a:p>
            <a:r>
              <a:rPr lang="en-US" altLang="en-US"/>
              <a:t>Slow &amp; persistant action</a:t>
            </a:r>
          </a:p>
          <a:p>
            <a:r>
              <a:rPr lang="en-US" altLang="en-US"/>
              <a:t>Sedative &amp; subjective effects are less intense</a:t>
            </a:r>
          </a:p>
          <a:p>
            <a:r>
              <a:rPr lang="en-US" altLang="en-US"/>
              <a:t>No kick</a:t>
            </a:r>
          </a:p>
          <a:p>
            <a:r>
              <a:rPr lang="en-US" altLang="en-US"/>
              <a:t>Less abuse potential</a:t>
            </a:r>
          </a:p>
          <a:p>
            <a:r>
              <a:rPr lang="en-US" altLang="en-US"/>
              <a:t>Use- as substitute therapy for opioid dependence</a:t>
            </a:r>
          </a:p>
          <a:p>
            <a:r>
              <a:rPr lang="en-US" altLang="en-US"/>
              <a:t>1mg methadone for 4 mg morphine.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8C06C-0AF3-4A0A-BC91-41DF68116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CLASSIFICATION OF OPIOIDS</a:t>
            </a:r>
            <a:br>
              <a:rPr lang="en-US" dirty="0">
                <a:ea typeface="+mj-ea"/>
              </a:rPr>
            </a:br>
            <a:endParaRPr lang="en-US" dirty="0">
              <a:ea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06568-D8D8-4DB2-B1A0-34A5AB94D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>
                <a:ea typeface="+mn-ea"/>
              </a:rPr>
              <a:t>Natural opium alkaloids</a:t>
            </a:r>
            <a:r>
              <a:rPr lang="en-US" dirty="0">
                <a:ea typeface="+mn-ea"/>
              </a:rPr>
              <a:t>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Morphine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Codeine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err="1">
                <a:ea typeface="+mn-ea"/>
              </a:rPr>
              <a:t>Semisynthetic</a:t>
            </a:r>
            <a:r>
              <a:rPr lang="en-US" b="1" dirty="0">
                <a:ea typeface="+mn-ea"/>
              </a:rPr>
              <a:t> opiates</a:t>
            </a:r>
            <a:r>
              <a:rPr lang="en-US" dirty="0">
                <a:ea typeface="+mn-ea"/>
              </a:rPr>
              <a:t>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Diacetylmorphine (Heroin)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Pholcodeine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ea typeface="+mn-ea"/>
              </a:rPr>
              <a:t>Synthetic </a:t>
            </a:r>
            <a:r>
              <a:rPr lang="en-US" b="1" dirty="0" err="1">
                <a:ea typeface="+mn-ea"/>
              </a:rPr>
              <a:t>opioids</a:t>
            </a:r>
            <a:r>
              <a:rPr lang="en-US" dirty="0">
                <a:ea typeface="+mn-ea"/>
              </a:rPr>
              <a:t>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Pethidine</a:t>
            </a:r>
            <a:r>
              <a:rPr lang="en-US" dirty="0">
                <a:ea typeface="+mn-ea"/>
              </a:rPr>
              <a:t> (</a:t>
            </a:r>
            <a:r>
              <a:rPr lang="en-US" dirty="0" err="1">
                <a:ea typeface="+mn-ea"/>
              </a:rPr>
              <a:t>Meperidine</a:t>
            </a:r>
            <a:r>
              <a:rPr lang="en-US" dirty="0">
                <a:ea typeface="+mn-ea"/>
              </a:rPr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Fentanyl</a:t>
            </a:r>
            <a:r>
              <a:rPr lang="en-US" dirty="0">
                <a:ea typeface="+mn-ea"/>
              </a:rPr>
              <a:t>, </a:t>
            </a:r>
            <a:r>
              <a:rPr lang="en-US" dirty="0" err="1">
                <a:ea typeface="+mn-ea"/>
              </a:rPr>
              <a:t>Alfentanil</a:t>
            </a:r>
            <a:r>
              <a:rPr lang="en-US" dirty="0">
                <a:ea typeface="+mn-ea"/>
              </a:rPr>
              <a:t>, </a:t>
            </a:r>
            <a:r>
              <a:rPr lang="en-US" dirty="0" err="1">
                <a:ea typeface="+mn-ea"/>
              </a:rPr>
              <a:t>Sufentanil</a:t>
            </a:r>
            <a:r>
              <a:rPr lang="en-US" dirty="0">
                <a:ea typeface="+mn-ea"/>
              </a:rPr>
              <a:t>, </a:t>
            </a:r>
            <a:r>
              <a:rPr lang="en-US" dirty="0" err="1">
                <a:ea typeface="+mn-ea"/>
              </a:rPr>
              <a:t>Remifentanil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Methadone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Dextropropoxyphene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Tramadol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8200D97-F35C-41BA-AA13-2D8C9CE7D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9FBAA7A-09FE-4856-95DB-4C1367452A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ko-KR" b="1">
                <a:solidFill>
                  <a:srgbClr val="7030A0"/>
                </a:solidFill>
              </a:rPr>
              <a:t>Tramadol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Analgesic action mechanism</a:t>
            </a:r>
          </a:p>
          <a:p>
            <a:pPr lvl="2">
              <a:lnSpc>
                <a:spcPct val="90000"/>
              </a:lnSpc>
            </a:pPr>
            <a:r>
              <a:rPr lang="en-US" altLang="ko-KR" sz="2000"/>
              <a:t>Weak affinity for </a:t>
            </a:r>
            <a:r>
              <a:rPr lang="en-US" altLang="ko-KR" sz="1800">
                <a:sym typeface="Symbol" panose="05050102010706020507" pitchFamily="18" charset="2"/>
              </a:rPr>
              <a:t>-opioid receptor </a:t>
            </a:r>
          </a:p>
          <a:p>
            <a:pPr lvl="2">
              <a:lnSpc>
                <a:spcPct val="90000"/>
              </a:lnSpc>
            </a:pPr>
            <a:r>
              <a:rPr lang="en-US" altLang="ko-KR" sz="2000">
                <a:solidFill>
                  <a:srgbClr val="00B0F0"/>
                </a:solidFill>
                <a:sym typeface="Symbol" panose="05050102010706020507" pitchFamily="18" charset="2"/>
              </a:rPr>
              <a:t>norepinephrine &amp; 5-HT reuptake Inhibition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altLang="ko-KR" sz="200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ko-KR" sz="2400">
                <a:sym typeface="Symbol" panose="05050102010706020507" pitchFamily="18" charset="2"/>
              </a:rPr>
              <a:t>Advantage</a:t>
            </a:r>
          </a:p>
          <a:p>
            <a:pPr lvl="2">
              <a:lnSpc>
                <a:spcPct val="90000"/>
              </a:lnSpc>
            </a:pPr>
            <a:r>
              <a:rPr lang="en-US" altLang="ko-KR" sz="2000">
                <a:solidFill>
                  <a:srgbClr val="00B050"/>
                </a:solidFill>
                <a:sym typeface="Symbol" panose="05050102010706020507" pitchFamily="18" charset="2"/>
              </a:rPr>
              <a:t>Less respiratory depression, nausea, vomiting, constipation</a:t>
            </a:r>
          </a:p>
          <a:p>
            <a:pPr lvl="2">
              <a:lnSpc>
                <a:spcPct val="90000"/>
              </a:lnSpc>
            </a:pPr>
            <a:r>
              <a:rPr lang="en-US" altLang="ko-KR" sz="2000">
                <a:solidFill>
                  <a:srgbClr val="00B050"/>
                </a:solidFill>
                <a:sym typeface="Symbol" panose="05050102010706020507" pitchFamily="18" charset="2"/>
              </a:rPr>
              <a:t>Less abuse potential</a:t>
            </a:r>
          </a:p>
          <a:p>
            <a:pPr lvl="2">
              <a:lnSpc>
                <a:spcPct val="90000"/>
              </a:lnSpc>
            </a:pPr>
            <a:r>
              <a:rPr lang="en-US" altLang="ko-KR" sz="2000">
                <a:sym typeface="Symbol" panose="05050102010706020507" pitchFamily="18" charset="2"/>
              </a:rPr>
              <a:t>Rapid psychomotor recovery</a:t>
            </a:r>
          </a:p>
          <a:p>
            <a:pPr lvl="2">
              <a:lnSpc>
                <a:spcPct val="90000"/>
              </a:lnSpc>
            </a:pPr>
            <a:endParaRPr lang="en-US" altLang="ko-KR" sz="200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ko-KR" sz="2400">
                <a:sym typeface="Symbol" panose="05050102010706020507" pitchFamily="18" charset="2"/>
              </a:rPr>
              <a:t>Labour pain, injury, surgery (other short lasting pain)</a:t>
            </a:r>
          </a:p>
          <a:p>
            <a:pPr lvl="1">
              <a:lnSpc>
                <a:spcPct val="90000"/>
              </a:lnSpc>
            </a:pPr>
            <a:r>
              <a:rPr lang="en-US" altLang="ko-KR" sz="2400">
                <a:sym typeface="Symbol" panose="05050102010706020507" pitchFamily="18" charset="2"/>
              </a:rPr>
              <a:t>Moderate pain treatment : as effective as morphine</a:t>
            </a:r>
          </a:p>
          <a:p>
            <a:pPr lvl="1">
              <a:lnSpc>
                <a:spcPct val="90000"/>
              </a:lnSpc>
            </a:pPr>
            <a:r>
              <a:rPr lang="en-US" altLang="ko-KR" sz="2400">
                <a:sym typeface="Symbol" panose="05050102010706020507" pitchFamily="18" charset="2"/>
              </a:rPr>
              <a:t>Severe pain treatment : less effective than morphine</a:t>
            </a:r>
          </a:p>
          <a:p>
            <a:pPr eaLnBrk="1" hangingPunct="1">
              <a:lnSpc>
                <a:spcPct val="90000"/>
              </a:lnSpc>
            </a:pPr>
            <a:endParaRPr lang="en-US" altLang="ko-KR" sz="20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EC355740-B3AB-4AF5-88EB-EDECE9471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E1A60DE6-2DE0-4B22-BA64-688FF6E48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7030A0"/>
                </a:solidFill>
              </a:rPr>
              <a:t>Pentazocine</a:t>
            </a:r>
            <a:r>
              <a:rPr lang="en-US" altLang="en-US"/>
              <a:t> (</a:t>
            </a:r>
            <a:r>
              <a:rPr lang="en-US" altLang="en-US">
                <a:sym typeface="Symbol" panose="05050102010706020507" pitchFamily="18" charset="2"/>
              </a:rPr>
              <a:t> analgesic)</a:t>
            </a:r>
            <a:endParaRPr lang="en-US" altLang="en-US"/>
          </a:p>
          <a:p>
            <a:r>
              <a:rPr lang="en-US" altLang="en-US"/>
              <a:t>It has agonistic actions and weak opioid antagonistic activity</a:t>
            </a:r>
          </a:p>
          <a:p>
            <a:r>
              <a:rPr lang="en-US" altLang="en-US"/>
              <a:t>elicit dysphoric and psychotomimetic effects</a:t>
            </a:r>
          </a:p>
          <a:p>
            <a:r>
              <a:rPr lang="en-US" altLang="en-US"/>
              <a:t>increase in blood pressure and heart rate</a:t>
            </a:r>
          </a:p>
          <a:p>
            <a:endParaRPr lang="en-US" altLang="en-US"/>
          </a:p>
          <a:p>
            <a:pPr>
              <a:buFont typeface="Arial" panose="020B0604020202020204" pitchFamily="34" charset="0"/>
              <a:buNone/>
            </a:pPr>
            <a:r>
              <a:rPr lang="en-US" altLang="en-US"/>
              <a:t>Uses- </a:t>
            </a:r>
          </a:p>
          <a:p>
            <a:r>
              <a:rPr lang="en-US" altLang="en-US"/>
              <a:t>moderate to severe pain</a:t>
            </a:r>
          </a:p>
          <a:p>
            <a:r>
              <a:rPr lang="en-US" altLang="en-US"/>
              <a:t> as a preoperative medication and </a:t>
            </a:r>
          </a:p>
          <a:p>
            <a:r>
              <a:rPr lang="en-US" altLang="en-US"/>
              <a:t>as a supplement to anesthesia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421EF22B-BC32-4396-BE5C-5218DFBB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15F0BE32-2F35-4E95-9DA1-1FB2D8C49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3641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7030A0"/>
                </a:solidFill>
              </a:rPr>
              <a:t>Buprenorphine</a:t>
            </a:r>
            <a:r>
              <a:rPr lang="en-US" altLang="en-US">
                <a:solidFill>
                  <a:srgbClr val="7030A0"/>
                </a:solidFill>
              </a:rPr>
              <a:t> </a:t>
            </a:r>
            <a:r>
              <a:rPr lang="en-US" altLang="en-US"/>
              <a:t>(weak </a:t>
            </a:r>
            <a:r>
              <a:rPr lang="en-US" altLang="en-US">
                <a:sym typeface="Symbol" panose="05050102010706020507" pitchFamily="18" charset="2"/>
              </a:rPr>
              <a:t> agonist &amp;</a:t>
            </a:r>
            <a:r>
              <a:rPr lang="en-US" altLang="en-US" b="1">
                <a:solidFill>
                  <a:srgbClr val="7030A0"/>
                </a:solidFill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 antagonist)</a:t>
            </a:r>
            <a:endParaRPr lang="en-US" altLang="en-US" b="1">
              <a:solidFill>
                <a:srgbClr val="7030A0"/>
              </a:solidFill>
            </a:endParaRPr>
          </a:p>
          <a:p>
            <a:r>
              <a:rPr lang="en-US" altLang="en-US"/>
              <a:t>25-50 times more potent than morphine</a:t>
            </a:r>
          </a:p>
          <a:p>
            <a:r>
              <a:rPr lang="en-US" altLang="en-US">
                <a:solidFill>
                  <a:srgbClr val="FF0000"/>
                </a:solidFill>
              </a:rPr>
              <a:t>Sublingual route</a:t>
            </a:r>
            <a:endParaRPr lang="en-US" altLang="en-US"/>
          </a:p>
          <a:p>
            <a:r>
              <a:rPr lang="en-US" altLang="en-US"/>
              <a:t>Slower onset &amp; longer duration of action</a:t>
            </a:r>
          </a:p>
          <a:p>
            <a:r>
              <a:rPr lang="en-US" altLang="en-US"/>
              <a:t>Postural hypotension is marked</a:t>
            </a:r>
          </a:p>
          <a:p>
            <a:r>
              <a:rPr lang="en-US" altLang="en-US"/>
              <a:t>Cannot be used during labour (respi dep not reversed by naloxone)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/>
              <a:t>Uses-</a:t>
            </a:r>
          </a:p>
          <a:p>
            <a:r>
              <a:rPr lang="en-US" altLang="en-US"/>
              <a:t>Long lasting pain- cancer</a:t>
            </a:r>
          </a:p>
          <a:p>
            <a:r>
              <a:rPr lang="en-US" altLang="en-US"/>
              <a:t>Tt of morphine dependence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77B03863-C895-4C1B-902D-854767F9C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6363CE80-B9A0-4C5F-BD88-922AD060C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7030A0"/>
                </a:solidFill>
              </a:rPr>
              <a:t>Naloxone</a:t>
            </a:r>
            <a:r>
              <a:rPr lang="en-US" altLang="en-US" sz="2400" b="1">
                <a:solidFill>
                  <a:srgbClr val="7030A0"/>
                </a:solidFill>
              </a:rPr>
              <a:t>   (</a:t>
            </a:r>
            <a:r>
              <a:rPr lang="en-US" altLang="ko-KR" sz="2400">
                <a:sym typeface="Symbol" panose="05050102010706020507" pitchFamily="18" charset="2"/>
              </a:rPr>
              <a:t>, ,  antagonist)</a:t>
            </a:r>
            <a:endParaRPr lang="en-US" altLang="en-US" sz="2400" b="1">
              <a:solidFill>
                <a:srgbClr val="7030A0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2400" b="1">
              <a:solidFill>
                <a:srgbClr val="7030A0"/>
              </a:solidFill>
            </a:endParaRPr>
          </a:p>
          <a:p>
            <a:r>
              <a:rPr lang="en-US" altLang="en-US" sz="2400"/>
              <a:t>Antagonizes all morphine actions</a:t>
            </a:r>
          </a:p>
          <a:p>
            <a:r>
              <a:rPr lang="en-US" altLang="en-US" sz="2400"/>
              <a:t>Sedation is less completely reversed</a:t>
            </a:r>
          </a:p>
          <a:p>
            <a:r>
              <a:rPr lang="en-US" altLang="en-US" sz="2400"/>
              <a:t>Blocks placebo, acupuncture, stress induced analgesia</a:t>
            </a:r>
          </a:p>
          <a:p>
            <a:endParaRPr lang="en-US" altLang="en-US" sz="240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/>
              <a:t>Use</a:t>
            </a:r>
          </a:p>
          <a:p>
            <a:r>
              <a:rPr lang="en-US" altLang="en-US" sz="2400"/>
              <a:t>Morphine poisoning </a:t>
            </a:r>
          </a:p>
          <a:p>
            <a:r>
              <a:rPr lang="en-US" altLang="en-US" sz="2400"/>
              <a:t>Diagnostic test for opioid addiction</a:t>
            </a:r>
          </a:p>
          <a:p>
            <a:r>
              <a:rPr lang="en-US" altLang="en-US" sz="2400"/>
              <a:t>Revert neonatal respi depression due to opioid use during labour</a:t>
            </a:r>
          </a:p>
          <a:p>
            <a:endParaRPr lang="en-US" altLang="en-US" sz="24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0E7875B9-C268-469B-99B3-FD892FEF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Peripherally Acting Opioid</a:t>
            </a:r>
            <a:endParaRPr lang="en-US" altLang="en-US"/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5CCCEEEA-6946-4F94-A0A4-F0DFC0249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/>
              <a:t>Opioid receptor </a:t>
            </a:r>
            <a:r>
              <a:rPr lang="en-US" altLang="ko-KR" sz="2400">
                <a:latin typeface="Times New Roman" panose="02020603050405020304" pitchFamily="18" charset="0"/>
              </a:rPr>
              <a:t>–</a:t>
            </a:r>
            <a:r>
              <a:rPr lang="en-US" altLang="ko-KR" sz="2400"/>
              <a:t> outside central nerve system</a:t>
            </a:r>
          </a:p>
          <a:p>
            <a:pPr lvl="1">
              <a:lnSpc>
                <a:spcPct val="90000"/>
              </a:lnSpc>
            </a:pPr>
            <a:r>
              <a:rPr lang="en-US" altLang="ko-KR" sz="2000"/>
              <a:t>Peripherally acting opioid agonist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ko-KR" sz="2000"/>
              <a:t>   → analgesia without CNS side effect</a:t>
            </a:r>
          </a:p>
          <a:p>
            <a:pPr>
              <a:lnSpc>
                <a:spcPct val="90000"/>
              </a:lnSpc>
            </a:pPr>
            <a:r>
              <a:rPr lang="en-US" altLang="ko-KR" sz="2400"/>
              <a:t>Loperamide, Diphenoxylate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sym typeface="Symbol" panose="05050102010706020507" pitchFamily="18" charset="2"/>
              </a:rPr>
              <a:t>-opioid receptor agonist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sym typeface="Symbol" panose="05050102010706020507" pitchFamily="18" charset="2"/>
              </a:rPr>
              <a:t>Not cross blood-brain barrier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sym typeface="Symbol" panose="05050102010706020507" pitchFamily="18" charset="2"/>
              </a:rPr>
              <a:t>Treatment : inflammation-induced hyperalgesia</a:t>
            </a:r>
          </a:p>
          <a:p>
            <a:pPr lvl="1">
              <a:lnSpc>
                <a:spcPct val="90000"/>
              </a:lnSpc>
            </a:pPr>
            <a:r>
              <a:rPr lang="en-US" altLang="ko-KR" sz="2000"/>
              <a:t>Relieve diarrhea</a:t>
            </a:r>
          </a:p>
          <a:p>
            <a:pPr>
              <a:lnSpc>
                <a:spcPct val="90000"/>
              </a:lnSpc>
            </a:pPr>
            <a:r>
              <a:rPr lang="en-US" altLang="ko-KR" sz="2400"/>
              <a:t>Alvimopan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sym typeface="Symbol" panose="05050102010706020507" pitchFamily="18" charset="2"/>
              </a:rPr>
              <a:t>peri -opioid receptor antagonist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sym typeface="Symbol" panose="05050102010706020507" pitchFamily="18" charset="2"/>
              </a:rPr>
              <a:t>Relieves constipation in opium addicts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sym typeface="Symbol" panose="05050102010706020507" pitchFamily="18" charset="2"/>
              </a:rPr>
              <a:t>Without precipitating opioid withdrawl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sym typeface="Symbol" panose="05050102010706020507" pitchFamily="18" charset="2"/>
              </a:rPr>
              <a:t>Treat postoperative paralytic ileus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ko-KR" sz="2000"/>
              <a:t>   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C58C73D6-BE76-4414-B815-6A5EDB52A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Opioid with Other Analgesics</a:t>
            </a:r>
            <a:endParaRPr lang="en-US" altLang="en-US"/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6550D612-E92D-49FB-9011-B2F09B3CB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800"/>
              <a:t>Goal of using analgesics in combination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Achieve superior analgesia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Reduce dose of each drug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Minimizing side effect</a:t>
            </a:r>
          </a:p>
          <a:p>
            <a:pPr>
              <a:lnSpc>
                <a:spcPct val="90000"/>
              </a:lnSpc>
            </a:pPr>
            <a:r>
              <a:rPr lang="en-US" altLang="ko-KR" sz="2800"/>
              <a:t>NSAID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Synergistical action with systemic opioid to produce analgesia</a:t>
            </a:r>
          </a:p>
          <a:p>
            <a:pPr>
              <a:lnSpc>
                <a:spcPct val="90000"/>
              </a:lnSpc>
            </a:pPr>
            <a:r>
              <a:rPr lang="en-US" altLang="ko-KR" sz="2800"/>
              <a:t>Local anesthetics and opioid</a:t>
            </a:r>
          </a:p>
          <a:p>
            <a:pPr lvl="1">
              <a:lnSpc>
                <a:spcPct val="90000"/>
              </a:lnSpc>
            </a:pPr>
            <a:r>
              <a:rPr lang="en-US" altLang="ko-KR" sz="2400"/>
              <a:t>Synergistical pain relief when intrathecal or epidural administration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06BC3BD5-E40A-4A07-A5E4-BAE125792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AC5EC4B2-0223-4A1D-A84D-4EF0C25B8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pPr lvl="1">
              <a:buFont typeface="Arial" panose="020B0604020202020204" pitchFamily="34" charset="0"/>
              <a:buNone/>
            </a:pPr>
            <a:r>
              <a:rPr lang="en-US" altLang="en-US"/>
              <a:t>			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/>
              <a:t>				</a:t>
            </a:r>
            <a:r>
              <a:rPr lang="en-US" altLang="en-US" sz="4400"/>
              <a:t>Thank you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19A887F-EE2E-4003-9F66-686B71F93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200"/>
              <a:t>COMPLEX  ACTION  OPIOIDS  AND </a:t>
            </a:r>
            <a:br>
              <a:rPr lang="en-US" altLang="en-US" sz="3200"/>
            </a:br>
            <a:r>
              <a:rPr lang="en-US" altLang="en-US" sz="3200"/>
              <a:t>OPIOID   ANTAGONISTS</a:t>
            </a:r>
            <a:br>
              <a:rPr lang="en-US" altLang="en-US" sz="3200"/>
            </a:br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8286E-EA60-4DB8-BC3E-68DAA8902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ea typeface="+mn-ea"/>
              </a:rPr>
              <a:t>Agonist-antagonists</a:t>
            </a:r>
            <a:r>
              <a:rPr lang="en-US" dirty="0">
                <a:ea typeface="+mn-ea"/>
              </a:rPr>
              <a:t> (</a:t>
            </a:r>
            <a:r>
              <a:rPr lang="en-US" altLang="ko-KR" dirty="0">
                <a:ea typeface="+mn-ea"/>
                <a:sym typeface="Symbol" pitchFamily="18" charset="2"/>
              </a:rPr>
              <a:t> </a:t>
            </a:r>
            <a:r>
              <a:rPr lang="en-US" dirty="0">
                <a:ea typeface="+mn-ea"/>
              </a:rPr>
              <a:t> analgesics)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Nalorphine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Pentazocine</a:t>
            </a:r>
            <a:r>
              <a:rPr lang="en-US" dirty="0">
                <a:ea typeface="+mn-ea"/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Butorphanol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ea typeface="+mn-ea"/>
              </a:rPr>
              <a:t>Partial/weak </a:t>
            </a:r>
            <a:r>
              <a:rPr lang="en-US" altLang="ko-KR" b="1" dirty="0">
                <a:ea typeface="+mn-ea"/>
                <a:sym typeface="Symbol" pitchFamily="18" charset="2"/>
              </a:rPr>
              <a:t></a:t>
            </a:r>
            <a:r>
              <a:rPr lang="en-US" b="1" dirty="0">
                <a:ea typeface="+mn-ea"/>
              </a:rPr>
              <a:t> agonist +</a:t>
            </a:r>
            <a:r>
              <a:rPr lang="en-US" altLang="ko-KR" dirty="0">
                <a:ea typeface="+mn-ea"/>
                <a:sym typeface="Symbol" pitchFamily="18" charset="2"/>
              </a:rPr>
              <a:t> </a:t>
            </a:r>
            <a:r>
              <a:rPr lang="en-US" b="1" dirty="0">
                <a:ea typeface="+mn-ea"/>
              </a:rPr>
              <a:t> antagonist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Buprenorphine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ea typeface="+mn-ea"/>
              </a:rPr>
              <a:t>Pure antagonists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Naloxone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Naltrexone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n-ea"/>
              </a:rPr>
              <a:t>Nalmefene</a:t>
            </a: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BC6C863-E2F3-4F1C-B937-1E16DA9FB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ym typeface="Symbol" panose="05050102010706020507" pitchFamily="18" charset="2"/>
              </a:rPr>
              <a:t>Pain Pathophysiology</a:t>
            </a:r>
            <a:endParaRPr lang="en-US" altLang="en-US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C6A81CE-9EC7-4AA2-8B9D-4E213AD37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Pain is an ill-defined, unpleasant sensation, evoked by an external or internal noxious stimulus.</a:t>
            </a:r>
          </a:p>
          <a:p>
            <a:r>
              <a:rPr lang="en-US" altLang="en-US"/>
              <a:t>Analgesic relieves pain without significantly altering consciousness.</a:t>
            </a:r>
          </a:p>
          <a:p>
            <a:r>
              <a:rPr lang="en-US" altLang="en-US"/>
              <a:t>Pain perception has 2 components</a:t>
            </a:r>
          </a:p>
          <a:p>
            <a:pPr lvl="1"/>
            <a:r>
              <a:rPr lang="en-US" altLang="en-US">
                <a:solidFill>
                  <a:srgbClr val="00B0F0"/>
                </a:solidFill>
              </a:rPr>
              <a:t>Nociceptive component</a:t>
            </a:r>
          </a:p>
          <a:p>
            <a:pPr lvl="1"/>
            <a:r>
              <a:rPr lang="en-US" altLang="en-US">
                <a:solidFill>
                  <a:srgbClr val="00B0F0"/>
                </a:solidFill>
              </a:rPr>
              <a:t>Affective component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1C96514-6062-4A44-888B-594E6FCEA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Pain pathway &amp;</a:t>
            </a:r>
            <a:br>
              <a:rPr lang="en-US" altLang="en-US"/>
            </a:br>
            <a:r>
              <a:rPr lang="en-US" altLang="en-US"/>
              <a:t>Sites of action of opioids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F7933E8-6AA5-4BDC-8251-57E879640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Pain pathways (ascending &amp; descending)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Ascending pain pathway-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	Starts from terminals of primary afferent neurons fibres eg.</a:t>
            </a:r>
          </a:p>
          <a:p>
            <a:pPr lvl="1" eaLnBrk="1" hangingPunct="1"/>
            <a:r>
              <a:rPr lang="en-US" altLang="en-US">
                <a:solidFill>
                  <a:srgbClr val="FF0000"/>
                </a:solidFill>
              </a:rPr>
              <a:t>A</a:t>
            </a:r>
            <a:r>
              <a:rPr lang="en-US" altLang="ko-KR">
                <a:solidFill>
                  <a:srgbClr val="FF0000"/>
                </a:solidFill>
                <a:sym typeface="Symbol" panose="05050102010706020507" pitchFamily="18" charset="2"/>
              </a:rPr>
              <a:t></a:t>
            </a:r>
            <a:r>
              <a:rPr lang="en-US" altLang="ko-KR">
                <a:sym typeface="Symbol" panose="05050102010706020507" pitchFamily="18" charset="2"/>
              </a:rPr>
              <a:t>  - fast conducting</a:t>
            </a:r>
          </a:p>
          <a:p>
            <a:pPr lvl="1" eaLnBrk="1" hangingPunct="1"/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altLang="en-US">
                <a:sym typeface="Symbol" panose="05050102010706020507" pitchFamily="18" charset="2"/>
              </a:rPr>
              <a:t> - slow conducting </a:t>
            </a: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7D236747-1FC2-45F2-93F1-FD87679AA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834B65EC-8C42-4974-870A-7441BF92A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Descending pathway exert inhibitory effect on pain transmission through </a:t>
            </a:r>
            <a:r>
              <a:rPr lang="en-US" altLang="en-US" sz="2800">
                <a:solidFill>
                  <a:srgbClr val="FF0000"/>
                </a:solidFill>
              </a:rPr>
              <a:t>Substantia Gelatinosa (SG)</a:t>
            </a:r>
          </a:p>
          <a:p>
            <a:r>
              <a:rPr lang="en-US" altLang="en-US" sz="2800"/>
              <a:t>Sensory </a:t>
            </a:r>
            <a:r>
              <a:rPr lang="en-US" altLang="en-US" sz="2800" b="1"/>
              <a:t>A</a:t>
            </a:r>
            <a:r>
              <a:rPr lang="el-GR" altLang="en-US" sz="2800" b="1"/>
              <a:t>β</a:t>
            </a:r>
            <a:r>
              <a:rPr lang="en-US" altLang="en-US" sz="2800" b="1"/>
              <a:t> fibres </a:t>
            </a:r>
            <a:r>
              <a:rPr lang="en-US" altLang="en-US" sz="2800"/>
              <a:t>(arising from peripheral tissues) stimulate release of </a:t>
            </a:r>
            <a:r>
              <a:rPr lang="en-US" altLang="en-US" sz="2800" b="1"/>
              <a:t>met-enkephlin</a:t>
            </a:r>
            <a:r>
              <a:rPr lang="en-US" altLang="en-US" sz="2800"/>
              <a:t> from interneurons of SG and block pain transmission</a:t>
            </a:r>
          </a:p>
          <a:p>
            <a:r>
              <a:rPr lang="en-US" altLang="en-US" sz="2800"/>
              <a:t>So massaging, rubbing, acupunture, counter-irritants provide pain relief</a:t>
            </a:r>
          </a:p>
          <a:p>
            <a:r>
              <a:rPr lang="en-US" altLang="en-US" sz="2800">
                <a:solidFill>
                  <a:srgbClr val="FF0000"/>
                </a:solidFill>
              </a:rPr>
              <a:t>Morphine inhibit release of glutamate </a:t>
            </a:r>
            <a:r>
              <a:rPr lang="en-US" altLang="en-US" sz="2800"/>
              <a:t>from primary afferent fibres in the spinal cord </a:t>
            </a:r>
          </a:p>
          <a:p>
            <a:r>
              <a:rPr lang="en-US" altLang="en-US" sz="2800">
                <a:solidFill>
                  <a:srgbClr val="00B050"/>
                </a:solidFill>
              </a:rPr>
              <a:t>Gate control mechanism</a:t>
            </a:r>
          </a:p>
          <a:p>
            <a:endParaRPr lang="en-US" altLang="en-US" sz="2800">
              <a:solidFill>
                <a:srgbClr val="00B050"/>
              </a:solidFill>
            </a:endParaRPr>
          </a:p>
          <a:p>
            <a:endParaRPr lang="en-US" altLang="en-US" sz="2800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DC48355-46D7-4636-9344-510EC8EDD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24903-555D-4F93-A913-9A1D064D4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Brainstem local circuitry underlying the modulating effect of </a:t>
            </a:r>
            <a:r>
              <a:rPr lang="en-US" altLang="ko-KR" dirty="0">
                <a:ea typeface="+mn-ea"/>
                <a:sym typeface="Symbol" pitchFamily="18" charset="2"/>
              </a:rPr>
              <a:t></a:t>
            </a:r>
            <a:r>
              <a:rPr lang="en-US" dirty="0">
                <a:ea typeface="+mn-ea"/>
              </a:rPr>
              <a:t>-</a:t>
            </a:r>
            <a:r>
              <a:rPr lang="en-US" dirty="0" err="1">
                <a:ea typeface="+mn-ea"/>
              </a:rPr>
              <a:t>opioid</a:t>
            </a:r>
            <a:r>
              <a:rPr lang="en-US" dirty="0">
                <a:ea typeface="+mn-ea"/>
              </a:rPr>
              <a:t> receptor (MOR)–mediated analgesia on descending pathways.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The </a:t>
            </a:r>
            <a:r>
              <a:rPr lang="en-US" dirty="0">
                <a:solidFill>
                  <a:srgbClr val="FF0000"/>
                </a:solidFill>
                <a:ea typeface="+mn-ea"/>
              </a:rPr>
              <a:t>pain-inhibitory neuron is indirectly activated by </a:t>
            </a:r>
            <a:r>
              <a:rPr lang="en-US" dirty="0" err="1">
                <a:solidFill>
                  <a:srgbClr val="FF0000"/>
                </a:solidFill>
                <a:ea typeface="+mn-ea"/>
              </a:rPr>
              <a:t>opioids</a:t>
            </a:r>
            <a:r>
              <a:rPr lang="en-US" dirty="0">
                <a:solidFill>
                  <a:srgbClr val="FF0000"/>
                </a:solidFill>
                <a:ea typeface="+mn-ea"/>
              </a:rPr>
              <a:t> </a:t>
            </a:r>
            <a:r>
              <a:rPr lang="en-US" dirty="0">
                <a:ea typeface="+mn-ea"/>
              </a:rPr>
              <a:t>(exogenous or endogenous), which inhibit an inhibitory (</a:t>
            </a:r>
            <a:r>
              <a:rPr lang="en-US" dirty="0" err="1">
                <a:ea typeface="+mn-ea"/>
              </a:rPr>
              <a:t>GABAergic</a:t>
            </a:r>
            <a:r>
              <a:rPr lang="en-US" dirty="0">
                <a:ea typeface="+mn-ea"/>
              </a:rPr>
              <a:t>) interneuron.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This results in </a:t>
            </a:r>
            <a:r>
              <a:rPr lang="en-US" i="1" dirty="0">
                <a:ea typeface="+mn-ea"/>
              </a:rPr>
              <a:t>enhanced</a:t>
            </a:r>
            <a:r>
              <a:rPr lang="en-US" dirty="0">
                <a:ea typeface="+mn-ea"/>
              </a:rPr>
              <a:t> inhibition of </a:t>
            </a:r>
            <a:r>
              <a:rPr lang="en-US" dirty="0" err="1">
                <a:ea typeface="+mn-ea"/>
              </a:rPr>
              <a:t>nociceptive</a:t>
            </a:r>
            <a:r>
              <a:rPr lang="en-US" dirty="0">
                <a:ea typeface="+mn-ea"/>
              </a:rPr>
              <a:t> processing in the dorsal horn of the spinal cord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628BCE2FBAD340B56B2A0F64962C1C" ma:contentTypeVersion="5" ma:contentTypeDescription="Create a new document." ma:contentTypeScope="" ma:versionID="131883e42c113939174d959d81351c9f">
  <xsd:schema xmlns:xsd="http://www.w3.org/2001/XMLSchema" xmlns:xs="http://www.w3.org/2001/XMLSchema" xmlns:p="http://schemas.microsoft.com/office/2006/metadata/properties" xmlns:ns2="15cfeffd-ee9c-41ab-a5d7-1e72fc5efa65" targetNamespace="http://schemas.microsoft.com/office/2006/metadata/properties" ma:root="true" ma:fieldsID="2bbb2499c544d649ffceb038792b3fd6" ns2:_="">
    <xsd:import namespace="15cfeffd-ee9c-41ab-a5d7-1e72fc5ef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feffd-ee9c-41ab-a5d7-1e72fc5ef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BF95F0-2F86-45DC-BEDE-3A5B3C7877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F9C46F-4ABB-4604-A7DB-BFF2500F83F1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5cfeffd-ee9c-41ab-a5d7-1e72fc5efa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</TotalTime>
  <Words>1939</Words>
  <Application>Microsoft Office PowerPoint</Application>
  <PresentationFormat>On-screen Show (4:3)</PresentationFormat>
  <Paragraphs>390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Opioids</vt:lpstr>
      <vt:lpstr>PowerPoint Presentation</vt:lpstr>
      <vt:lpstr>Opioids</vt:lpstr>
      <vt:lpstr>CLASSIFICATION OF OPIOIDS </vt:lpstr>
      <vt:lpstr>COMPLEX  ACTION  OPIOIDS  AND  OPIOID   ANTAGONISTS </vt:lpstr>
      <vt:lpstr>Pain Pathophysiology</vt:lpstr>
      <vt:lpstr>Pain pathway &amp; Sites of action of opioids</vt:lpstr>
      <vt:lpstr>PowerPoint Presentation</vt:lpstr>
      <vt:lpstr>PowerPoint Presentation</vt:lpstr>
      <vt:lpstr>Opioid Receptor Transducer Mechanism </vt:lpstr>
      <vt:lpstr>PowerPoint Presentation</vt:lpstr>
      <vt:lpstr>PowerPoint Presentation</vt:lpstr>
      <vt:lpstr>PowerPoint Presentation</vt:lpstr>
      <vt:lpstr>Endogenous Opioid Peptides</vt:lpstr>
      <vt:lpstr>Effects of Morphine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Peripheral Effects </vt:lpstr>
      <vt:lpstr>PowerPoint Presentation</vt:lpstr>
      <vt:lpstr>PowerPoint Presentation</vt:lpstr>
      <vt:lpstr>PowerPoint Presentation</vt:lpstr>
      <vt:lpstr>PowerPoint Presentation</vt:lpstr>
      <vt:lpstr>Clinical Use of Opioid Analgesics</vt:lpstr>
      <vt:lpstr>Toxicity &amp; Undesired Effects</vt:lpstr>
      <vt:lpstr>Acute morphine poisoning</vt:lpstr>
      <vt:lpstr>Tolerance and Dependence</vt:lpstr>
      <vt:lpstr>Tolerance and Dependence</vt:lpstr>
      <vt:lpstr>Tolerance and Dependence</vt:lpstr>
      <vt:lpstr>Withdrawal Withdrawal is manifested by significant somatomotor and autonomic outflow- </vt:lpstr>
      <vt:lpstr>Contraindications and Cautions in Therapy </vt:lpstr>
      <vt:lpstr>PowerPoint Presentation</vt:lpstr>
      <vt:lpstr>PowerPoint Presentation</vt:lpstr>
      <vt:lpstr>Related drugs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Peripherally Acting Opioid</vt:lpstr>
      <vt:lpstr>Opioid with Other Analgesics</vt:lpstr>
      <vt:lpstr>PowerPoint Presentation</vt:lpstr>
    </vt:vector>
  </TitlesOfParts>
  <Company>마취과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Opioid Pharmacology :  new insight and clinical relevance</dc:title>
  <dc:creator>경희의료원</dc:creator>
  <cp:lastModifiedBy>Sanabil Hassanat</cp:lastModifiedBy>
  <cp:revision>130</cp:revision>
  <dcterms:created xsi:type="dcterms:W3CDTF">2002-05-31T06:42:15Z</dcterms:created>
  <dcterms:modified xsi:type="dcterms:W3CDTF">2022-01-03T10:36:40Z</dcterms:modified>
</cp:coreProperties>
</file>