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1" r:id="rId4"/>
    <p:sldId id="283" r:id="rId5"/>
    <p:sldId id="282" r:id="rId6"/>
    <p:sldId id="325" r:id="rId7"/>
    <p:sldId id="285" r:id="rId8"/>
    <p:sldId id="287" r:id="rId9"/>
    <p:sldId id="288" r:id="rId10"/>
    <p:sldId id="292" r:id="rId11"/>
    <p:sldId id="324" r:id="rId12"/>
    <p:sldId id="293" r:id="rId13"/>
    <p:sldId id="291" r:id="rId14"/>
    <p:sldId id="289" r:id="rId15"/>
    <p:sldId id="294" r:id="rId16"/>
    <p:sldId id="295" r:id="rId17"/>
    <p:sldId id="284" r:id="rId18"/>
    <p:sldId id="296" r:id="rId19"/>
    <p:sldId id="297" r:id="rId20"/>
    <p:sldId id="300" r:id="rId21"/>
    <p:sldId id="301" r:id="rId22"/>
    <p:sldId id="298" r:id="rId23"/>
    <p:sldId id="299" r:id="rId24"/>
    <p:sldId id="323" r:id="rId25"/>
    <p:sldId id="302" r:id="rId26"/>
    <p:sldId id="326" r:id="rId27"/>
    <p:sldId id="327" r:id="rId2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9B22"/>
    <a:srgbClr val="00FF00"/>
    <a:srgbClr val="8DAE26"/>
    <a:srgbClr val="EAD399"/>
    <a:srgbClr val="EAD19B"/>
    <a:srgbClr val="E7D878"/>
    <a:srgbClr val="EAC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93"/>
    <p:restoredTop sz="94671"/>
  </p:normalViewPr>
  <p:slideViewPr>
    <p:cSldViewPr>
      <p:cViewPr varScale="1">
        <p:scale>
          <a:sx n="82" d="100"/>
          <a:sy n="82" d="100"/>
        </p:scale>
        <p:origin x="18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2701303864‏/3220663928‏/0040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44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6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616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15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599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8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2701303864‏/3220663064‏/0040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2701303864‏/3220663784‏/0040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6000" dirty="0" smtClean="0">
                <a:solidFill>
                  <a:srgbClr val="C00000"/>
                </a:solidFill>
              </a:rPr>
              <a:t>Amino Acids 1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5157192"/>
            <a:ext cx="10144164" cy="1678312"/>
          </a:xfrm>
        </p:spPr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37552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Fischer Projections of Amino Acids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one way commonly used to represent the structure of chiral molecules like carbohydrates and amino acids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67544" y="1736314"/>
            <a:ext cx="5328592" cy="2874431"/>
            <a:chOff x="467544" y="1736314"/>
            <a:chExt cx="5328592" cy="287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467544" y="2500274"/>
              <a:ext cx="5328592" cy="2110471"/>
              <a:chOff x="467544" y="2500274"/>
              <a:chExt cx="5328592" cy="21104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035"/>
              <a:stretch/>
            </p:blipFill>
            <p:spPr>
              <a:xfrm>
                <a:off x="467544" y="2500274"/>
                <a:ext cx="3661574" cy="143865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552" y="4149080"/>
                <a:ext cx="5256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 smtClean="0">
                    <a:solidFill>
                      <a:srgbClr val="0000CC"/>
                    </a:solidFill>
                  </a:rPr>
                  <a:t>-alanine    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</a:t>
                </a:r>
                <a:r>
                  <a:rPr lang="en-US" altLang="en-US" sz="2400" dirty="0" smtClean="0">
                    <a:solidFill>
                      <a:srgbClr val="0000CC"/>
                    </a:solidFill>
                  </a:rPr>
                  <a:t>                    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4" name="مجموعة 184"/>
            <p:cNvGrpSpPr/>
            <p:nvPr/>
          </p:nvGrpSpPr>
          <p:grpSpPr>
            <a:xfrm>
              <a:off x="2042428" y="1736314"/>
              <a:ext cx="513348" cy="2844814"/>
              <a:chOff x="1928794" y="1142984"/>
              <a:chExt cx="369332" cy="2483762"/>
            </a:xfrm>
          </p:grpSpPr>
          <p:cxnSp>
            <p:nvCxnSpPr>
              <p:cNvPr id="15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mirror</a:t>
                </a:r>
                <a:endParaRPr lang="en-GB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32040" y="1734674"/>
            <a:ext cx="4176464" cy="2884596"/>
            <a:chOff x="4932040" y="1734674"/>
            <a:chExt cx="4176464" cy="288459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040" y="2437821"/>
              <a:ext cx="4176464" cy="2181449"/>
              <a:chOff x="4932040" y="2437821"/>
              <a:chExt cx="4176464" cy="21814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6" r="3057"/>
              <a:stretch/>
            </p:blipFill>
            <p:spPr>
              <a:xfrm>
                <a:off x="5220072" y="2437821"/>
                <a:ext cx="3744416" cy="143865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932040" y="4157605"/>
                <a:ext cx="41764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 smtClean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 smtClean="0">
                    <a:solidFill>
                      <a:srgbClr val="0000CC"/>
                    </a:solidFill>
                  </a:rPr>
                  <a:t>-cysteine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0" name="مجموعة 184"/>
            <p:cNvGrpSpPr/>
            <p:nvPr/>
          </p:nvGrpSpPr>
          <p:grpSpPr>
            <a:xfrm>
              <a:off x="6922039" y="1734674"/>
              <a:ext cx="513348" cy="2844814"/>
              <a:chOff x="1928794" y="1142984"/>
              <a:chExt cx="369332" cy="2483762"/>
            </a:xfrm>
          </p:grpSpPr>
          <p:cxnSp>
            <p:nvCxnSpPr>
              <p:cNvPr id="21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mirror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naturally occurring sugars are D-isomers while most naturally occurring amino acids are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L-isomers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(amino acids of protein)</a:t>
            </a:r>
          </a:p>
          <a:p>
            <a:pPr algn="l" rtl="0">
              <a:buFont typeface="Arial" charset="0"/>
              <a:buChar char="•"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D-amino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acids polypeptides (right-handed isomers) are components of bacterial cell walls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resist digestion by other organisms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C00000"/>
                </a:solidFill>
              </a:rPr>
              <a:t>3D and Fischer Projection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07" r="65807" b="64120"/>
          <a:stretch/>
        </p:blipFill>
        <p:spPr>
          <a:xfrm>
            <a:off x="1331640" y="1340768"/>
            <a:ext cx="1870720" cy="12961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3215" r="65807" b="11704"/>
          <a:stretch/>
        </p:blipFill>
        <p:spPr>
          <a:xfrm>
            <a:off x="5725616" y="1340768"/>
            <a:ext cx="1870720" cy="14401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6309320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CC"/>
                </a:solidFill>
              </a:rPr>
              <a:t>L</a:t>
            </a:r>
            <a:r>
              <a:rPr lang="en-US" altLang="en-US" sz="2800" dirty="0" smtClean="0">
                <a:solidFill>
                  <a:srgbClr val="0000CC"/>
                </a:solidFill>
              </a:rPr>
              <a:t>-alanine                                            </a:t>
            </a:r>
            <a:r>
              <a:rPr lang="en-US" altLang="en-US" sz="2800" b="1" dirty="0">
                <a:solidFill>
                  <a:srgbClr val="0000CC"/>
                </a:solidFill>
              </a:rPr>
              <a:t>D</a:t>
            </a:r>
            <a:r>
              <a:rPr lang="en-US" altLang="en-US" sz="2800" dirty="0">
                <a:solidFill>
                  <a:srgbClr val="0000CC"/>
                </a:solidFill>
              </a:rPr>
              <a:t>-alanine  </a:t>
            </a:r>
            <a:r>
              <a:rPr lang="en-US" altLang="en-US" sz="2800" dirty="0" smtClean="0">
                <a:solidFill>
                  <a:srgbClr val="0000CC"/>
                </a:solidFill>
              </a:rPr>
              <a:t>                     </a:t>
            </a:r>
            <a:endParaRPr lang="en-US" sz="2800" dirty="0">
              <a:solidFill>
                <a:srgbClr val="0000CC"/>
              </a:solidFill>
            </a:endParaRPr>
          </a:p>
        </p:txBody>
      </p:sp>
      <p:grpSp>
        <p:nvGrpSpPr>
          <p:cNvPr id="14" name="مجموعة 184"/>
          <p:cNvGrpSpPr/>
          <p:nvPr/>
        </p:nvGrpSpPr>
        <p:grpSpPr>
          <a:xfrm>
            <a:off x="3914638" y="1989465"/>
            <a:ext cx="513348" cy="4463871"/>
            <a:chOff x="1988948" y="-1080566"/>
            <a:chExt cx="369332" cy="4707312"/>
          </a:xfrm>
        </p:grpSpPr>
        <p:cxnSp>
          <p:nvCxnSpPr>
            <p:cNvPr id="15" name="رابط مستقيم 166"/>
            <p:cNvCxnSpPr/>
            <p:nvPr/>
          </p:nvCxnSpPr>
          <p:spPr>
            <a:xfrm flipH="1">
              <a:off x="2296478" y="-1066156"/>
              <a:ext cx="9994" cy="4692902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مربع نص 168"/>
            <p:cNvSpPr txBox="1"/>
            <p:nvPr/>
          </p:nvSpPr>
          <p:spPr>
            <a:xfrm rot="16200000">
              <a:off x="1783379" y="-874997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mirror</a:t>
              </a:r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82978" y="2984404"/>
            <a:ext cx="2248862" cy="1452708"/>
            <a:chOff x="2269500" y="2636912"/>
            <a:chExt cx="2446516" cy="1800200"/>
          </a:xfrm>
        </p:grpSpPr>
        <p:sp>
          <p:nvSpPr>
            <p:cNvPr id="44" name="Rectangle 43"/>
            <p:cNvSpPr/>
            <p:nvPr/>
          </p:nvSpPr>
          <p:spPr>
            <a:xfrm>
              <a:off x="3266563" y="2636912"/>
              <a:ext cx="1299351" cy="327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rPr>
                <a:t>COOH</a:t>
              </a:r>
              <a:endParaRPr lang="en-US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69500" y="3277089"/>
              <a:ext cx="1247508" cy="435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29165" y="4005064"/>
              <a:ext cx="85480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CH</a:t>
              </a:r>
              <a:r>
                <a:rPr lang="en-US" sz="2000" baseline="-25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en-US" sz="1600" baseline="-25000" dirty="0">
                <a:ln>
                  <a:solidFill>
                    <a:srgbClr val="8DAE26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26290" y="3284984"/>
              <a:ext cx="38972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8" t="61188" r="37204" b="19314"/>
            <a:stretch/>
          </p:blipFill>
          <p:spPr>
            <a:xfrm>
              <a:off x="3150402" y="2957102"/>
              <a:ext cx="1229884" cy="110352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115617" y="4673398"/>
            <a:ext cx="2016223" cy="1635922"/>
            <a:chOff x="2553540" y="4077072"/>
            <a:chExt cx="2515613" cy="2033734"/>
          </a:xfrm>
        </p:grpSpPr>
        <p:sp>
          <p:nvSpPr>
            <p:cNvPr id="37" name="Rectangle 36"/>
            <p:cNvSpPr/>
            <p:nvPr/>
          </p:nvSpPr>
          <p:spPr>
            <a:xfrm>
              <a:off x="4679427" y="4851231"/>
              <a:ext cx="389726" cy="432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sz="1600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292141" y="4077072"/>
              <a:ext cx="1386738" cy="2033734"/>
              <a:chOff x="746283" y="4077072"/>
              <a:chExt cx="1386738" cy="203373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15616" y="4077072"/>
                <a:ext cx="1017405" cy="347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a:rPr>
                  <a:t>COOH</a:t>
                </a:r>
                <a:endParaRPr lang="en-US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124910" y="5678759"/>
                <a:ext cx="854803" cy="43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CH</a:t>
                </a:r>
                <a:r>
                  <a:rPr lang="en-US" sz="2000" baseline="-25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3</a:t>
                </a:r>
                <a:endParaRPr lang="en-US" baseline="-25000" dirty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746283" y="4517504"/>
                <a:ext cx="1351867" cy="1134735"/>
                <a:chOff x="746283" y="4517504"/>
                <a:chExt cx="1351867" cy="1134735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46283" y="5071353"/>
                  <a:ext cx="135186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439536" y="4517504"/>
                  <a:ext cx="7993" cy="1134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Rectangle 80"/>
            <p:cNvSpPr/>
            <p:nvPr/>
          </p:nvSpPr>
          <p:spPr>
            <a:xfrm>
              <a:off x="2553540" y="4868815"/>
              <a:ext cx="854805" cy="390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729666" y="3014537"/>
            <a:ext cx="2226710" cy="1452708"/>
            <a:chOff x="5617082" y="3014537"/>
            <a:chExt cx="2226710" cy="1452708"/>
          </a:xfrm>
        </p:grpSpPr>
        <p:sp>
          <p:nvSpPr>
            <p:cNvPr id="86" name="Rectangle 85"/>
            <p:cNvSpPr/>
            <p:nvPr/>
          </p:nvSpPr>
          <p:spPr>
            <a:xfrm>
              <a:off x="5992566" y="3014537"/>
              <a:ext cx="1194376" cy="264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rPr>
                <a:t>COOH</a:t>
              </a:r>
              <a:endParaRPr lang="en-US" sz="16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97070" y="3531141"/>
              <a:ext cx="1146722" cy="351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142032" y="4118595"/>
              <a:ext cx="785743" cy="34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CH</a:t>
              </a:r>
              <a:r>
                <a:rPr lang="en-US" sz="2000" baseline="-25000" dirty="0" smtClean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en-US" sz="1600" baseline="-25000" dirty="0">
                <a:ln>
                  <a:solidFill>
                    <a:srgbClr val="8DAE26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17082" y="3537512"/>
              <a:ext cx="358240" cy="348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18" t="61188" r="37204" b="19314"/>
            <a:stretch/>
          </p:blipFill>
          <p:spPr>
            <a:xfrm>
              <a:off x="5885790" y="3272921"/>
              <a:ext cx="1130522" cy="890514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5796136" y="4733656"/>
            <a:ext cx="1998639" cy="1572987"/>
            <a:chOff x="5922567" y="4733656"/>
            <a:chExt cx="1998639" cy="1572987"/>
          </a:xfrm>
        </p:grpSpPr>
        <p:sp>
          <p:nvSpPr>
            <p:cNvPr id="99" name="Rectangle 98"/>
            <p:cNvSpPr/>
            <p:nvPr/>
          </p:nvSpPr>
          <p:spPr>
            <a:xfrm>
              <a:off x="5922567" y="5293449"/>
              <a:ext cx="312359" cy="347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00B050"/>
                    </a:solidFill>
                  </a:ln>
                  <a:solidFill>
                    <a:schemeClr val="tx1"/>
                  </a:solidFill>
                </a:rPr>
                <a:t>H</a:t>
              </a:r>
              <a:endParaRPr lang="en-US" sz="1600" baseline="-25000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224805" y="4733656"/>
              <a:ext cx="1083499" cy="1572987"/>
              <a:chOff x="812055" y="4155311"/>
              <a:chExt cx="1351867" cy="1955495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146517" y="4155311"/>
                <a:ext cx="1017405" cy="3474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a:rPr>
                  <a:t>COOH</a:t>
                </a:r>
                <a:endParaRPr lang="en-US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124910" y="5678759"/>
                <a:ext cx="854803" cy="4320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CH</a:t>
                </a:r>
                <a:r>
                  <a:rPr lang="en-US" sz="2000" baseline="-25000" dirty="0" smtClean="0">
                    <a:ln>
                      <a:solidFill>
                        <a:srgbClr val="8DAE26"/>
                      </a:solidFill>
                    </a:ln>
                    <a:solidFill>
                      <a:srgbClr val="FF0000"/>
                    </a:solidFill>
                  </a:rPr>
                  <a:t>3</a:t>
                </a:r>
                <a:endParaRPr lang="en-US" baseline="-25000" dirty="0">
                  <a:ln>
                    <a:solidFill>
                      <a:srgbClr val="8DAE26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812055" y="4517504"/>
                <a:ext cx="1351867" cy="1134735"/>
                <a:chOff x="812055" y="4517504"/>
                <a:chExt cx="1351867" cy="1134735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812055" y="5071353"/>
                  <a:ext cx="135186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483144" y="4517504"/>
                  <a:ext cx="7993" cy="113473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1" name="Rectangle 100"/>
            <p:cNvSpPr/>
            <p:nvPr/>
          </p:nvSpPr>
          <p:spPr>
            <a:xfrm>
              <a:off x="7236094" y="5307594"/>
              <a:ext cx="685112" cy="3139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H</a:t>
              </a:r>
              <a:r>
                <a:rPr lang="en-US" sz="2000" baseline="-25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  <a:r>
                <a:rPr lang="en-US" sz="20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N</a:t>
              </a:r>
              <a:endParaRPr lang="en-US" sz="1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4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907704" y="2204864"/>
            <a:ext cx="7200800" cy="4494113"/>
            <a:chOff x="1907704" y="2204864"/>
            <a:chExt cx="7200800" cy="4494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96" y="2204864"/>
              <a:ext cx="6444208" cy="4062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7704" y="6237312"/>
              <a:ext cx="687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Polarimeter is used to measure optical rotation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95536" y="1340768"/>
            <a:ext cx="8644030" cy="55007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Enantiomers are optically active and can rotate the polarized light plane either clockwise or counterclockwise</a:t>
            </a:r>
          </a:p>
          <a:p>
            <a:pPr marL="0" indent="0" algn="l" rtl="0">
              <a:buFont typeface="Arial" pitchFamily="34" charset="0"/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Arial" pitchFamily="34" charset="0"/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(+)/(-)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nomenclature system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if one enantiomer rotates the light clockwise, it is labeled (+)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(dextrorotatory). The second mirror image enantiomer is labeled (-)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laevorotatory</a:t>
            </a:r>
          </a:p>
          <a:p>
            <a:pPr marL="0" indent="0" algn="l" rtl="0">
              <a:buNone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D/L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 should not  be confused with +/-  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/l  system.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example,  D-isomer might be levorotatory</a:t>
            </a:r>
          </a:p>
          <a:p>
            <a:pPr algn="l" rtl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19 L-amino acids commonly found in proteins are dextrorotatory</a:t>
            </a:r>
          </a:p>
          <a:p>
            <a:pPr algn="l" rtl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Racemic mixture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contains equal amounts of each enantiomer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&gt;300 amino acids classified in many ways:</a:t>
            </a:r>
          </a:p>
          <a:p>
            <a:pPr marL="0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Proteinogenic (natural) and non-proteinogenic (not natural) amino acids (either have non-protein role like GABA and carnitine or formed by post-translational modification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protein like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hydroxyproline 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Standard and non-standard amino acids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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 and </a:t>
            </a:r>
            <a:r>
              <a:rPr lang="en-GB" sz="2600" b="1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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 amino acids</a:t>
            </a:r>
            <a:endParaRPr lang="en-US" sz="2600" b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5578" y="5013178"/>
            <a:ext cx="5472605" cy="1901824"/>
            <a:chOff x="755576" y="4653136"/>
            <a:chExt cx="6117339" cy="2189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653136"/>
              <a:ext cx="3903088" cy="1800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3087" y="6311407"/>
              <a:ext cx="6069828" cy="531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-alanine                 </a:t>
              </a:r>
              <a:r>
                <a:rPr lang="en-GB" sz="2400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-</a:t>
              </a:r>
              <a:r>
                <a:rPr lang="en-US" altLang="en-US" sz="2400" dirty="0">
                  <a:solidFill>
                    <a:srgbClr val="0000CC"/>
                  </a:solidFill>
                </a:rPr>
                <a:t>alanine  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   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5157192"/>
            <a:ext cx="5184576" cy="1613793"/>
            <a:chOff x="4716016" y="5013176"/>
            <a:chExt cx="5472608" cy="18298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48" y="5013176"/>
              <a:ext cx="3279800" cy="10801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21780" y="58679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9469" y="5301208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2607" y="5877272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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16016" y="6381328"/>
              <a:ext cx="5472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 smtClean="0">
                  <a:solidFill>
                    <a:srgbClr val="0000CC"/>
                  </a:solidFill>
                </a:rPr>
                <a:t> </a:t>
              </a:r>
              <a:r>
                <a:rPr lang="en-GB" sz="2400" b="1" dirty="0" smtClean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-</a:t>
              </a:r>
              <a:r>
                <a:rPr lang="en-GB" sz="2400" dirty="0" smtClean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aminobutyric acid (GABA)</a:t>
              </a:r>
              <a:r>
                <a:rPr lang="en-US" altLang="en-US" sz="2400" dirty="0" smtClean="0">
                  <a:solidFill>
                    <a:srgbClr val="0000CC"/>
                  </a:solidFill>
                </a:rPr>
                <a:t>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62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/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-amino acids are non-proteinogenic with -alanine is the only common naturally occurring -amino acid. -alanine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 is used in plants and microorganisms in the synthesis of pantothenic acid (vitamin B</a:t>
            </a:r>
            <a:r>
              <a:rPr lang="en-US" altLang="en-US" sz="2600" baseline="-25000" dirty="0" smtClean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2600" dirty="0" smtClean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000" dirty="0" smtClean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-peptides are artificial peptides used in some antibiotics to counter resistance as they are more stable against proteolytic degradation 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8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Categories of Standard Amino Acids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20 standard amino acids are classified into 3 major categories according to the polarities of their “R” groups: </a:t>
            </a:r>
          </a:p>
          <a:p>
            <a:pPr marL="0" indent="0" algn="l" rtl="0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uncharged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polar R groups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1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8925" r="-1"/>
          <a:stretch/>
        </p:blipFill>
        <p:spPr>
          <a:xfrm>
            <a:off x="467544" y="2636912"/>
            <a:ext cx="4392488" cy="388843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 lnSpcReduction="10000"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6 amino acids with aliphatic, 2 with aromatic and one with cyclic side chains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949651" y="1988840"/>
            <a:ext cx="3044325" cy="2537573"/>
            <a:chOff x="4652391" y="-58621"/>
            <a:chExt cx="3044325" cy="253757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959" r="1526" b="1532"/>
            <a:stretch/>
          </p:blipFill>
          <p:spPr>
            <a:xfrm>
              <a:off x="6300191" y="-58621"/>
              <a:ext cx="1396525" cy="25311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t="1959" r="60224" b="1532"/>
            <a:stretch/>
          </p:blipFill>
          <p:spPr>
            <a:xfrm>
              <a:off x="4652391" y="-52238"/>
              <a:ext cx="1647800" cy="2531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52120" y="4718635"/>
            <a:ext cx="1648970" cy="2022733"/>
            <a:chOff x="5371302" y="4060180"/>
            <a:chExt cx="1648970" cy="2022733"/>
          </a:xfrm>
          <a:solidFill>
            <a:srgbClr val="EAD399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5435338" y="4060180"/>
              <a:ext cx="1584934" cy="2022733"/>
              <a:chOff x="5148064" y="3501008"/>
              <a:chExt cx="1584934" cy="2022733"/>
            </a:xfrm>
            <a:grpFill/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" t="2374" r="60633" b="23081"/>
              <a:stretch/>
            </p:blipFill>
            <p:spPr>
              <a:xfrm>
                <a:off x="5148064" y="3501008"/>
                <a:ext cx="1584176" cy="1955126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42966" r="63124" b="21102"/>
              <a:stretch/>
            </p:blipFill>
            <p:spPr>
              <a:xfrm>
                <a:off x="5580112" y="3523525"/>
                <a:ext cx="1080120" cy="1633667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84852" r="63124" b="5645"/>
              <a:stretch/>
            </p:blipFill>
            <p:spPr>
              <a:xfrm>
                <a:off x="5567479" y="4941168"/>
                <a:ext cx="1080120" cy="432049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3" t="96979" r="65228" b="275"/>
              <a:stretch/>
            </p:blipFill>
            <p:spPr>
              <a:xfrm>
                <a:off x="5460603" y="5433348"/>
                <a:ext cx="1265497" cy="90393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13" t="25140" r="1526" b="1532"/>
              <a:stretch/>
            </p:blipFill>
            <p:spPr>
              <a:xfrm>
                <a:off x="6686752" y="3536225"/>
                <a:ext cx="46246" cy="1945382"/>
              </a:xfrm>
              <a:prstGeom prst="rect">
                <a:avLst/>
              </a:prstGeom>
              <a:grpFill/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5371302" y="4060181"/>
              <a:ext cx="376575" cy="19492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 smtClean="0">
                  <a:effectLst>
                    <a:reflection endPos="0" dist="50800" dir="5400000" sy="-100000" algn="bl" rotWithShape="0"/>
                  </a:effectLst>
                  <a:ea typeface="Arial" charset="0"/>
                  <a:cs typeface="Arial" charset="0"/>
                </a:rPr>
                <a:t>Nonpolar, cyclic R group</a:t>
              </a:r>
              <a:endParaRPr lang="en-US" sz="1400" b="1" dirty="0">
                <a:effectLst>
                  <a:reflection endPos="0" dist="50800" dir="5400000" sy="-100000" algn="bl" rotWithShape="0"/>
                </a:effectLst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31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Glycine has the simplest side chain: H atom 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Alanine, valine, leucine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and isoleucine have aliphatic hydrocarbon side chains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Methionine has a thioether side chain (sulfur atom)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Proline has a cyclic pyrrolidine side chain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Phenylalanine has a phenyl moiety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Tryptophan has an indole group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 Amino Acid Structure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Amino acids are biologically important organic molecules that contain both 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carboxylic acid (-COOH)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 well as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amine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(-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groups </a:t>
            </a: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side-chain also called “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group is specific to each amino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acid 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Amino group is attached to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C, N, O and H are the key elements of amino acids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905268" y="2996952"/>
            <a:ext cx="4555164" cy="2376264"/>
            <a:chOff x="2483768" y="3717032"/>
            <a:chExt cx="4555164" cy="2376264"/>
          </a:xfrm>
        </p:grpSpPr>
        <p:pic>
          <p:nvPicPr>
            <p:cNvPr id="15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35028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3 amino acids are positively charged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basic)  and      2 amino acids are negatively charged (acidic)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2890" b="2701"/>
          <a:stretch/>
        </p:blipFill>
        <p:spPr>
          <a:xfrm>
            <a:off x="611560" y="2780928"/>
            <a:ext cx="4968552" cy="33123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35292" y="3348931"/>
            <a:ext cx="2985180" cy="2689290"/>
            <a:chOff x="3476175" y="528128"/>
            <a:chExt cx="2985180" cy="26892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6" r="53381" b="4408"/>
            <a:stretch/>
          </p:blipFill>
          <p:spPr>
            <a:xfrm>
              <a:off x="3995936" y="531659"/>
              <a:ext cx="1224136" cy="26857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r="15325" b="4408"/>
            <a:stretch/>
          </p:blipFill>
          <p:spPr>
            <a:xfrm>
              <a:off x="5220072" y="528129"/>
              <a:ext cx="1241283" cy="26857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" r="88344" b="4408"/>
            <a:stretch/>
          </p:blipFill>
          <p:spPr>
            <a:xfrm>
              <a:off x="3476175" y="528128"/>
              <a:ext cx="519761" cy="268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5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383500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Arginine has a guanidine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Lysine has a butyl ammonium side chain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Histidine has imidazole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Aspartic and glutamic acids in their ionized state are called aspartate and glutamate, </a:t>
            </a:r>
            <a:r>
              <a:rPr lang="en-US" sz="2600" smtClean="0">
                <a:latin typeface="Arial" pitchFamily="34" charset="0"/>
                <a:cs typeface="Arial" pitchFamily="34" charset="0"/>
              </a:rPr>
              <a:t>respectively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6 amino acids with hydroxyl, amide or thiol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483768" y="2266776"/>
            <a:ext cx="4889500" cy="4546600"/>
            <a:chOff x="2483768" y="2266776"/>
            <a:chExt cx="4889500" cy="4546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266776"/>
              <a:ext cx="4889500" cy="4546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131840" y="4063560"/>
              <a:ext cx="1368152" cy="2533792"/>
              <a:chOff x="755576" y="4262651"/>
              <a:chExt cx="1368152" cy="25337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5576" y="4262651"/>
                <a:ext cx="1368152" cy="2351636"/>
                <a:chOff x="755576" y="4278087"/>
                <a:chExt cx="1440160" cy="251390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1957" r="35311" b="22129"/>
                <a:stretch/>
              </p:blipFill>
              <p:spPr>
                <a:xfrm>
                  <a:off x="827584" y="4311197"/>
                  <a:ext cx="1277083" cy="248079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83089" r="35311" b="12295"/>
                <a:stretch/>
              </p:blipFill>
              <p:spPr>
                <a:xfrm flipV="1">
                  <a:off x="755576" y="4278087"/>
                  <a:ext cx="1440160" cy="4887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56" t="86684" r="35311" b="3945"/>
              <a:stretch/>
            </p:blipFill>
            <p:spPr>
              <a:xfrm>
                <a:off x="899592" y="6516779"/>
                <a:ext cx="1080120" cy="2796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360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455508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Serine and threonine bear hydroxyl (-OH) R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Asparagine and glutamine have amide bearing side chains. They are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the amide derivatives of aspartic and glutamic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acids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Tyrosine is aromatic and has a phenolic group</a:t>
            </a:r>
          </a:p>
          <a:p>
            <a:pPr algn="l" rtl="0"/>
            <a:r>
              <a:rPr lang="en-US" sz="2600" dirty="0" smtClean="0">
                <a:latin typeface="Arial" pitchFamily="34" charset="0"/>
                <a:cs typeface="Arial" pitchFamily="34" charset="0"/>
              </a:rPr>
              <a:t>Cysteine has a thiol group that can form a disulfide bond  (-S-S-) with another cysteine through the oxidation of 2 thiol groups (cystine is the oxidized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dimeric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form).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disulfide bridge in proteins contributes to the overall shape of a protein</a:t>
            </a:r>
          </a:p>
          <a:p>
            <a:pPr marL="0" indent="0" algn="l" rtl="0">
              <a:buNone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4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b="18583"/>
          <a:stretch/>
        </p:blipFill>
        <p:spPr bwMode="auto">
          <a:xfrm>
            <a:off x="1248996" y="2492896"/>
            <a:ext cx="6275332" cy="24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464474" y="1285859"/>
            <a:ext cx="8644030" cy="5527515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800" b="1" dirty="0" smtClean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Disulfide </a:t>
            </a:r>
            <a:r>
              <a:rPr lang="en-AU" altLang="en-US" sz="2800" b="1" dirty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bond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is a covalent linkage formed from the sulfhydryl group (SH) of each of </a:t>
            </a:r>
            <a:r>
              <a:rPr lang="en-AU" altLang="en-US" sz="2800" b="1" dirty="0">
                <a:latin typeface="Arial" charset="0"/>
                <a:ea typeface="Arial" charset="0"/>
                <a:cs typeface="Arial" charset="0"/>
              </a:rPr>
              <a:t>two cysteine residues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to produce a </a:t>
            </a:r>
            <a:r>
              <a:rPr lang="en-AU" altLang="en-US" sz="2800" b="1" dirty="0">
                <a:latin typeface="Arial" charset="0"/>
                <a:ea typeface="Arial" charset="0"/>
                <a:cs typeface="Arial" charset="0"/>
              </a:rPr>
              <a:t>cystine </a:t>
            </a:r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residues</a:t>
            </a:r>
          </a:p>
          <a:p>
            <a:pPr algn="l" rtl="0"/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Cysteine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residues may be separated from each other by many amino acids in the primary sequence of a </a:t>
            </a:r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polypeptide (intramolecular)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or may even be located on two different polypeptide </a:t>
            </a:r>
            <a:r>
              <a:rPr lang="en-AU" altLang="en-US" sz="2800" dirty="0" smtClean="0">
                <a:latin typeface="Arial" charset="0"/>
                <a:ea typeface="Arial" charset="0"/>
                <a:cs typeface="Arial" charset="0"/>
              </a:rPr>
              <a:t>chains (intermolecular).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folding of the polypeptide chain(s) brings the cysteine residues into proximity and permits covalent bonding of their side chains.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Amino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cids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bbreviations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086193" y="1067295"/>
            <a:ext cx="6438135" cy="5602065"/>
            <a:chOff x="971600" y="1067295"/>
            <a:chExt cx="6438135" cy="5602065"/>
          </a:xfrm>
        </p:grpSpPr>
        <p:grpSp>
          <p:nvGrpSpPr>
            <p:cNvPr id="18" name="Group 17"/>
            <p:cNvGrpSpPr/>
            <p:nvPr/>
          </p:nvGrpSpPr>
          <p:grpSpPr>
            <a:xfrm>
              <a:off x="971600" y="1067295"/>
              <a:ext cx="6438135" cy="5602065"/>
              <a:chOff x="1950289" y="1352217"/>
              <a:chExt cx="6150103" cy="538915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23728" y="1484784"/>
                <a:ext cx="5780505" cy="5137427"/>
                <a:chOff x="2148750" y="1513210"/>
                <a:chExt cx="5780505" cy="51374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167243" y="1513210"/>
                  <a:ext cx="5762012" cy="5137427"/>
                  <a:chOff x="2139993" y="1654200"/>
                  <a:chExt cx="4857707" cy="424793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97223"/>
                  <a:stretch/>
                </p:blipFill>
                <p:spPr>
                  <a:xfrm>
                    <a:off x="2146300" y="1654200"/>
                    <a:ext cx="4851400" cy="36004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9993" y="1939731"/>
                    <a:ext cx="4851400" cy="3962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2148750" y="1556792"/>
                  <a:ext cx="983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 smtClean="0">
                      <a:solidFill>
                        <a:srgbClr val="C00000"/>
                      </a:solidFill>
                    </a:rPr>
                    <a:t>3-letters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101460" y="1547500"/>
                  <a:ext cx="89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 smtClean="0">
                      <a:solidFill>
                        <a:srgbClr val="C00000"/>
                      </a:solidFill>
                    </a:rPr>
                    <a:t>1-letter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179021" y="1547500"/>
                  <a:ext cx="1257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smtClean="0">
                      <a:solidFill>
                        <a:srgbClr val="C00000"/>
                      </a:solidFill>
                    </a:rPr>
                    <a:t>Amino acid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950289" y="1352217"/>
                <a:ext cx="6150103" cy="538915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330931" y="1971907"/>
              <a:ext cx="1241069" cy="4574646"/>
              <a:chOff x="3313998" y="1971907"/>
              <a:chExt cx="1241069" cy="457464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352140" y="197190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53741" y="222179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39043" y="243782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13998" y="29249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347864" y="366195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64800" y="389919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98669" y="414908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98672" y="4369212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02939" y="485222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69073" y="534773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52142" y="558924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47864" y="580526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466398" y="63050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47864" y="6546553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623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 smtClean="0">
                <a:solidFill>
                  <a:srgbClr val="C00000"/>
                </a:solidFill>
              </a:rPr>
              <a:t>Ensembl</a:t>
            </a:r>
            <a:r>
              <a:rPr lang="en-US" sz="5400" i="1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(Genomic Browser )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" y="2132856"/>
            <a:ext cx="8473999" cy="3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C00000"/>
                </a:solidFill>
              </a:rPr>
              <a:t>Ensembl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(Genomic Browser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" y="2132856"/>
            <a:ext cx="8164996" cy="38785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63688" y="5055714"/>
            <a:ext cx="4248472" cy="11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1520" y="18864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800" dirty="0" smtClean="0">
                <a:solidFill>
                  <a:srgbClr val="C00000"/>
                </a:solidFill>
              </a:rPr>
              <a:t>Biological significance of Amino Acids</a:t>
            </a:r>
            <a:endParaRPr lang="ar-JO" sz="38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4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Amino acids are N-containing molecules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basic structural building units (monomers) of proteins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Precursors of many biomolecules like neurotransmitters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(non-protein role)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They are also utilized as an energy source</a:t>
            </a:r>
          </a:p>
          <a:p>
            <a:pPr marL="0" indent="0" algn="l" rtl="0">
              <a:buNone/>
            </a:pP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There are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 standard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(canonical) amino acids which are encoded directly by triplet codons in the genetic code during protein synthesis process (mRNA translation)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Genetic Code Table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42627" r="8208" b="5924"/>
          <a:stretch/>
        </p:blipFill>
        <p:spPr>
          <a:xfrm>
            <a:off x="4355975" y="2852936"/>
            <a:ext cx="4717473" cy="3985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9552" y="1538605"/>
            <a:ext cx="3877415" cy="2179989"/>
            <a:chOff x="539552" y="1538605"/>
            <a:chExt cx="3877415" cy="2179989"/>
          </a:xfrm>
        </p:grpSpPr>
        <p:grpSp>
          <p:nvGrpSpPr>
            <p:cNvPr id="14" name="Group 13"/>
            <p:cNvGrpSpPr/>
            <p:nvPr/>
          </p:nvGrpSpPr>
          <p:grpSpPr>
            <a:xfrm>
              <a:off x="539552" y="1538605"/>
              <a:ext cx="2016224" cy="2178427"/>
              <a:chOff x="539552" y="1538605"/>
              <a:chExt cx="2016224" cy="21784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r="49335" b="59572"/>
              <a:stretch/>
            </p:blipFill>
            <p:spPr>
              <a:xfrm>
                <a:off x="539552" y="1538605"/>
                <a:ext cx="2016224" cy="21784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123728" y="3645024"/>
                <a:ext cx="432048" cy="4571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409128" y="1540167"/>
              <a:ext cx="2007839" cy="2178427"/>
              <a:chOff x="2276128" y="3986877"/>
              <a:chExt cx="2007839" cy="21784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19" r="4274" b="59572"/>
              <a:stretch/>
            </p:blipFill>
            <p:spPr>
              <a:xfrm>
                <a:off x="2380933" y="3986877"/>
                <a:ext cx="1903034" cy="21784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276128" y="6086335"/>
                <a:ext cx="432048" cy="45719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7380312" y="51571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6198" y="3772998"/>
            <a:ext cx="360040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20 standard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amino acids are known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as proteinogenic or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natural amino acids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They are proteinogenic and natural amino acids (the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other proteinogenic amino acids N-formyl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methionine, pyrrolysine and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selenocysteine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called non-standard or non-canonical amino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acids)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Known as 2-, alpha- or </a:t>
            </a:r>
            <a:r>
              <a:rPr lang="en-GB" sz="2800" b="1" dirty="0" smtClean="0">
                <a:solidFill>
                  <a:srgbClr val="0000CC"/>
                </a:solidFill>
                <a:sym typeface="Symbol" charset="2"/>
              </a:rPr>
              <a:t>-amino acids </a:t>
            </a:r>
            <a:r>
              <a:rPr lang="en-GB" sz="2800" dirty="0" smtClean="0">
                <a:sym typeface="Symbol" charset="2"/>
              </a:rPr>
              <a:t>as the primary amino group (-NH</a:t>
            </a:r>
            <a:r>
              <a:rPr lang="en-GB" sz="2800" baseline="-25000" dirty="0" smtClean="0">
                <a:sym typeface="Symbol" charset="2"/>
              </a:rPr>
              <a:t>2</a:t>
            </a:r>
            <a:r>
              <a:rPr lang="en-GB" sz="2800" dirty="0" smtClean="0">
                <a:sym typeface="Symbol" charset="2"/>
              </a:rPr>
              <a:t>) is attached to -carbon (the carbon next to  –COOH group). Proline is an exception which has a secondary amino group (-NH-)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344367" y="4149080"/>
            <a:ext cx="3086057" cy="2664296"/>
            <a:chOff x="5344367" y="4149080"/>
            <a:chExt cx="3086057" cy="26642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367" y="4149080"/>
              <a:ext cx="3086057" cy="23762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78825" y="6413266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p</a:t>
              </a:r>
              <a:r>
                <a:rPr lang="en-US" sz="2000" b="1" dirty="0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roline </a:t>
              </a:r>
              <a:endPara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372200" y="4941224"/>
              <a:ext cx="179992" cy="431992"/>
            </a:xfrm>
            <a:prstGeom prst="straightConnector1">
              <a:avLst/>
            </a:prstGeom>
            <a:ln w="19050" cmpd="sng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34106" y="4613066"/>
              <a:ext cx="1358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sz="2000" b="1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</a:rPr>
                <a:t>-carbon</a:t>
              </a:r>
              <a:r>
                <a:rPr lang="en-GB" sz="2000" b="1" dirty="0" smtClean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 </a:t>
              </a:r>
              <a:endParaRPr lang="en-US" sz="2000" b="1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5740" y="4685074"/>
            <a:ext cx="3296260" cy="1768262"/>
            <a:chOff x="2483768" y="3717032"/>
            <a:chExt cx="4555164" cy="2376264"/>
          </a:xfrm>
        </p:grpSpPr>
        <p:pic>
          <p:nvPicPr>
            <p:cNvPr id="14" name="Picture 5" descr="amino_acid_structure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7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Standard Amino Acids List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5616" y="2132856"/>
            <a:ext cx="7272808" cy="4320480"/>
            <a:chOff x="971600" y="2132856"/>
            <a:chExt cx="7272808" cy="43204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7" b="4900"/>
            <a:stretch/>
          </p:blipFill>
          <p:spPr>
            <a:xfrm>
              <a:off x="971600" y="2132856"/>
              <a:ext cx="7092280" cy="410445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44208" y="5886564"/>
              <a:ext cx="1800200" cy="566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19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They are all chiral molecules (except glycine which has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achiral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C) with 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 stereochemical configuration (left-handed isomers)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lvl="1" indent="0"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2" algn="l" rtl="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Chiral carbon: asymmetric carbon atom attached to 4 different groups of atoms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115616" y="4293096"/>
            <a:ext cx="3296260" cy="1768262"/>
            <a:chOff x="2483768" y="3717032"/>
            <a:chExt cx="4555164" cy="2376264"/>
          </a:xfrm>
        </p:grpSpPr>
        <p:pic>
          <p:nvPicPr>
            <p:cNvPr id="8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20568" y="4149080"/>
            <a:ext cx="2911872" cy="2327737"/>
            <a:chOff x="5620568" y="4197607"/>
            <a:chExt cx="2911872" cy="23277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568" y="4197607"/>
              <a:ext cx="2911872" cy="17516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4128" y="6002124"/>
              <a:ext cx="19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en-US" sz="2800" b="1" smtClean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lycine</a:t>
              </a:r>
              <a:endPara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Isomerization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Isomers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are molecules with same molecular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formula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but different chemical structures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Constitutional (structural) isomers: atoms  and functional groups bind together in different ways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Stereoisomers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(spatial isomers): differ in the configuration of atoms rather than the order of atomic connectivity</a:t>
            </a:r>
          </a:p>
          <a:p>
            <a:pPr lvl="1"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 smtClean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Enantiomers: are two stereoisomers that are mirror images to each other but not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superimposable</a:t>
            </a:r>
          </a:p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dexter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)/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laevus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Nomenclature system: commonly used to assign the configurations in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sugars (carbohydrates)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amino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acids</a:t>
            </a:r>
          </a:p>
          <a:p>
            <a:pPr algn="l" rtl="0">
              <a:buFont typeface="Arial" charset="0"/>
              <a:buChar char="•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 rule of thumb: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if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amino group is on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 right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side 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  <a:sym typeface="Symbol" charset="2"/>
              </a:rPr>
              <a:t>carbon at Fisher projection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the configuration is D. If it is on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left, the configuration is L.</a:t>
            </a: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16357</TotalTime>
  <Words>1160</Words>
  <Application>Microsoft Macintosh PowerPoint</Application>
  <PresentationFormat>On-screen Show (4:3)</PresentationFormat>
  <Paragraphs>207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Symbol</vt:lpstr>
      <vt:lpstr>Times New Roman</vt:lpstr>
      <vt:lpstr>Wingdings</vt:lpstr>
      <vt:lpstr>Arial</vt:lpstr>
      <vt:lpstr>سمة Office</vt:lpstr>
      <vt:lpstr>Amino Acids 1</vt:lpstr>
      <vt:lpstr> Amino Acid Structure</vt:lpstr>
      <vt:lpstr>Biological significance of Amino Acids</vt:lpstr>
      <vt:lpstr>Genetic Code Table</vt:lpstr>
      <vt:lpstr>Standard Amino Acids</vt:lpstr>
      <vt:lpstr>Standard Amino Acids List</vt:lpstr>
      <vt:lpstr>Standard Amino Acids</vt:lpstr>
      <vt:lpstr>Isomerization</vt:lpstr>
      <vt:lpstr>D/L Amino Acids</vt:lpstr>
      <vt:lpstr>Fischer Projections of Amino Acids</vt:lpstr>
      <vt:lpstr>D/L Amino Acids</vt:lpstr>
      <vt:lpstr>3D and Fischer Projection</vt:lpstr>
      <vt:lpstr>Optical Activity</vt:lpstr>
      <vt:lpstr>Optical Activity</vt:lpstr>
      <vt:lpstr>Classification of Amino Acids</vt:lpstr>
      <vt:lpstr>Classification of Amino Acids</vt:lpstr>
      <vt:lpstr>Categories of Standard Amino Acids</vt:lpstr>
      <vt:lpstr> Amino acids with non-polar R groups </vt:lpstr>
      <vt:lpstr> Amino acids with non-polar R groups </vt:lpstr>
      <vt:lpstr>Amino acids with charged polar R groups</vt:lpstr>
      <vt:lpstr>Amino acids with charged polar R groups</vt:lpstr>
      <vt:lpstr>Amino acids with uncharged polar R groups</vt:lpstr>
      <vt:lpstr>Amino acids with uncharged polar R groups</vt:lpstr>
      <vt:lpstr>Amino acids with uncharged polar R groups</vt:lpstr>
      <vt:lpstr>   Amino Acids Abbreviations </vt:lpstr>
      <vt:lpstr>Ensembl (Genomic Browser )</vt:lpstr>
      <vt:lpstr>Ensembl (Genomic Browser 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410</cp:revision>
  <dcterms:created xsi:type="dcterms:W3CDTF">2014-10-12T07:45:16Z</dcterms:created>
  <dcterms:modified xsi:type="dcterms:W3CDTF">2018-10-16T09:22:20Z</dcterms:modified>
</cp:coreProperties>
</file>