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74" r:id="rId10"/>
    <p:sldId id="265" r:id="rId11"/>
    <p:sldId id="275" r:id="rId12"/>
    <p:sldId id="266" r:id="rId13"/>
    <p:sldId id="267" r:id="rId14"/>
    <p:sldId id="268" r:id="rId15"/>
    <p:sldId id="269" r:id="rId16"/>
    <p:sldId id="270" r:id="rId17"/>
    <p:sldId id="276" r:id="rId18"/>
    <p:sldId id="271" r:id="rId19"/>
    <p:sldId id="277" r:id="rId20"/>
    <p:sldId id="278" r:id="rId21"/>
    <p:sldId id="279" r:id="rId22"/>
    <p:sldId id="283" r:id="rId23"/>
    <p:sldId id="280" r:id="rId24"/>
    <p:sldId id="281" r:id="rId25"/>
    <p:sldId id="284" r:id="rId26"/>
    <p:sldId id="282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3" r:id="rId35"/>
    <p:sldId id="292" r:id="rId36"/>
    <p:sldId id="294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16A97-5DDB-42D8-A5EC-908256AFA970}" type="datetimeFigureOut">
              <a:rPr lang="en-GB"/>
              <a:pPr>
                <a:defRPr/>
              </a:pPr>
              <a:t>08/04/2018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41A2-C710-4870-AFD6-8FF5301721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7D374-443A-4C96-8062-F1D7950EF52E}" type="datetimeFigureOut">
              <a:rPr lang="en-GB"/>
              <a:pPr>
                <a:defRPr/>
              </a:pPr>
              <a:t>08/04/2018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0AAC-543A-4CBD-9FB6-BE5816D611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6080B-A3B1-4548-BEB9-00F1EAB0D340}" type="datetimeFigureOut">
              <a:rPr lang="en-GB"/>
              <a:pPr>
                <a:defRPr/>
              </a:pPr>
              <a:t>08/04/2018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19706-E174-4E04-AAF6-B57F3FFC2E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6EA2-7CBD-412F-BCB2-C7F50D18917E}" type="datetimeFigureOut">
              <a:rPr lang="en-GB"/>
              <a:pPr>
                <a:defRPr/>
              </a:pPr>
              <a:t>08/04/2018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8EBED-A545-47AA-87EF-8EFC09DF36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BC7AE-214B-4A62-8345-47594F5151ED}" type="datetimeFigureOut">
              <a:rPr lang="en-GB"/>
              <a:pPr>
                <a:defRPr/>
              </a:pPr>
              <a:t>08/04/2018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1B894-4E4D-4F9E-8CDB-D5EA5E93D7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AC43-A960-43F3-B6A6-43117F5FE977}" type="datetimeFigureOut">
              <a:rPr lang="en-GB"/>
              <a:pPr>
                <a:defRPr/>
              </a:pPr>
              <a:t>08/04/2018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6CABA-9B97-4B6D-82EB-95070246AD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31D2B-B3F8-4A07-B815-9506BAEFEE5A}" type="datetimeFigureOut">
              <a:rPr lang="en-GB"/>
              <a:pPr>
                <a:defRPr/>
              </a:pPr>
              <a:t>08/04/2018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F5AD6-244F-42D1-A0EB-0147AC8271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59106-6EB1-4E02-9C5C-2CD74F810F58}" type="datetimeFigureOut">
              <a:rPr lang="en-GB"/>
              <a:pPr>
                <a:defRPr/>
              </a:pPr>
              <a:t>08/04/2018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297F2-6BEB-4597-A8DF-5DBAB0B4A0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A5ABB-C00E-4125-8CB5-9C546749DAD0}" type="datetimeFigureOut">
              <a:rPr lang="en-GB"/>
              <a:pPr>
                <a:defRPr/>
              </a:pPr>
              <a:t>08/04/2018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140F5-7FE3-4C89-8C02-70AFC9A2DC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E107A-D805-49D1-9AC3-4714F9B4E7C4}" type="datetimeFigureOut">
              <a:rPr lang="en-GB"/>
              <a:pPr>
                <a:defRPr/>
              </a:pPr>
              <a:t>08/04/2018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2935-238B-4398-AC4B-45B83273FB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94AEE-CD32-45C1-B186-8474B50FB1C1}" type="datetimeFigureOut">
              <a:rPr lang="en-GB"/>
              <a:pPr>
                <a:defRPr/>
              </a:pPr>
              <a:t>08/04/2018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FFD3-2C7C-4C81-9439-BDE9376ED0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F745F3-5B0E-450A-A11E-5FFDA879D3A6}" type="datetimeFigureOut">
              <a:rPr lang="en-GB"/>
              <a:pPr>
                <a:defRPr/>
              </a:pPr>
              <a:t>08/04/2018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AFF910-2C06-4EE0-8F3B-92F767C77C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Head and Neck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Lecture 2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err="1" smtClean="0"/>
              <a:t>Mandible,Face</a:t>
            </a:r>
            <a:r>
              <a:rPr lang="en-GB" dirty="0" smtClean="0"/>
              <a:t>, and scalp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Dr Omar </a:t>
            </a:r>
            <a:r>
              <a:rPr lang="en-GB" dirty="0" err="1" smtClean="0"/>
              <a:t>Alrawashdeh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mandibular ramus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lower border is continuous with the lower border of the body at the angle of the mandible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anterior border is thin and continuous with the oblique line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posterior border is thick, rounded, and smooth. It covered with the parotid gland.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superior border (</a:t>
            </a:r>
            <a:r>
              <a:rPr lang="en-GB" dirty="0" err="1" smtClean="0"/>
              <a:t>mandibular</a:t>
            </a:r>
            <a:r>
              <a:rPr lang="en-GB" dirty="0" smtClean="0"/>
              <a:t> notch)  lies between the </a:t>
            </a:r>
            <a:r>
              <a:rPr lang="en-GB" dirty="0" err="1" smtClean="0"/>
              <a:t>coronoid</a:t>
            </a:r>
            <a:r>
              <a:rPr lang="en-GB" dirty="0" smtClean="0"/>
              <a:t> and </a:t>
            </a:r>
            <a:r>
              <a:rPr lang="en-GB" dirty="0" err="1" smtClean="0"/>
              <a:t>condyloid</a:t>
            </a:r>
            <a:r>
              <a:rPr lang="en-GB" dirty="0" smtClean="0"/>
              <a:t> processes.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l.yimg.com/a/i/edu/ref/ga/l/1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mandibular ramus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coronoid process is an ansertion of the temporalis and masseter muslces.</a:t>
            </a:r>
          </a:p>
          <a:p>
            <a:pPr eaLnBrk="1" hangingPunct="1"/>
            <a:r>
              <a:rPr lang="en-GB" smtClean="0"/>
              <a:t>The condyloid process is the articulating portion for the temporomandibular joint (it has head and neck)</a:t>
            </a:r>
          </a:p>
          <a:p>
            <a:pPr eaLnBrk="1" hangingPunct="1"/>
            <a:r>
              <a:rPr lang="en-GB" smtClean="0"/>
              <a:t>The neck of the condyloid process provides attachment to the lateral pterygoid muscle.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drchetan.com/wp-content/uploads/2011/12/temporalis-and-mass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6729412" cy="637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TMJ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TMJ is a synovial joint between the </a:t>
            </a:r>
            <a:r>
              <a:rPr lang="en-GB" dirty="0" err="1" smtClean="0"/>
              <a:t>condyloid</a:t>
            </a:r>
            <a:r>
              <a:rPr lang="en-GB" dirty="0" smtClean="0"/>
              <a:t> process of the mandible and the </a:t>
            </a:r>
            <a:r>
              <a:rPr lang="en-GB" dirty="0" err="1" smtClean="0"/>
              <a:t>mandibular</a:t>
            </a:r>
            <a:r>
              <a:rPr lang="en-GB" dirty="0" smtClean="0"/>
              <a:t> </a:t>
            </a:r>
            <a:r>
              <a:rPr lang="en-GB" dirty="0" err="1" smtClean="0"/>
              <a:t>fossa</a:t>
            </a:r>
            <a:r>
              <a:rPr lang="en-GB" dirty="0" smtClean="0"/>
              <a:t> of the temporal bone.</a:t>
            </a:r>
          </a:p>
          <a:p>
            <a:pPr eaLnBrk="1" hangingPunct="1"/>
            <a:r>
              <a:rPr lang="en-GB" dirty="0" smtClean="0"/>
              <a:t>It is supported by the </a:t>
            </a:r>
            <a:r>
              <a:rPr lang="en-GB" dirty="0" err="1" smtClean="0"/>
              <a:t>sphenomandibular</a:t>
            </a:r>
            <a:r>
              <a:rPr lang="en-GB" dirty="0" smtClean="0"/>
              <a:t>, </a:t>
            </a:r>
            <a:r>
              <a:rPr lang="en-GB" dirty="0" err="1" smtClean="0"/>
              <a:t>stylomandibular</a:t>
            </a:r>
            <a:r>
              <a:rPr lang="en-GB" dirty="0" smtClean="0"/>
              <a:t> ligaments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scalp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362950" cy="52562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Formed of 5 layers: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Skin, thick with numerous sebaceous glands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Connective tissue: connects the skin to the underlying layer (</a:t>
            </a:r>
            <a:r>
              <a:rPr lang="en-GB" dirty="0" err="1" smtClean="0"/>
              <a:t>aponeurosis</a:t>
            </a:r>
            <a:r>
              <a:rPr lang="en-GB" dirty="0" smtClean="0"/>
              <a:t>). This layer is rich in blood vessels.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/>
              <a:t>Aponeurosis</a:t>
            </a:r>
            <a:r>
              <a:rPr lang="en-GB" dirty="0" smtClean="0"/>
              <a:t> of the </a:t>
            </a:r>
            <a:r>
              <a:rPr lang="en-GB" dirty="0" err="1" smtClean="0"/>
              <a:t>occipitofrontlis</a:t>
            </a:r>
            <a:r>
              <a:rPr lang="en-GB" dirty="0" smtClean="0"/>
              <a:t> muscle.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Loose </a:t>
            </a:r>
            <a:r>
              <a:rPr lang="en-GB" dirty="0" err="1" smtClean="0"/>
              <a:t>areolar</a:t>
            </a:r>
            <a:r>
              <a:rPr lang="en-GB" dirty="0" smtClean="0"/>
              <a:t> tissue, which loosely connects the above layer with the </a:t>
            </a:r>
            <a:r>
              <a:rPr lang="en-GB" dirty="0" err="1" smtClean="0"/>
              <a:t>pericraneum</a:t>
            </a:r>
            <a:r>
              <a:rPr lang="en-GB" dirty="0" smtClean="0"/>
              <a:t>. It contains emissary veins, which are </a:t>
            </a:r>
            <a:r>
              <a:rPr lang="en-GB" dirty="0" err="1" smtClean="0"/>
              <a:t>valveless</a:t>
            </a:r>
            <a:r>
              <a:rPr lang="en-GB" dirty="0" smtClean="0"/>
              <a:t> veins that </a:t>
            </a:r>
            <a:r>
              <a:rPr lang="en-GB" dirty="0" err="1" smtClean="0"/>
              <a:t>anastomose</a:t>
            </a:r>
            <a:r>
              <a:rPr lang="en-GB" dirty="0" smtClean="0"/>
              <a:t> with intracranial venous sinuses.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</a:t>
            </a:r>
            <a:r>
              <a:rPr lang="en-GB" dirty="0" err="1" smtClean="0"/>
              <a:t>pericranium</a:t>
            </a:r>
            <a:r>
              <a:rPr lang="en-GB" dirty="0" smtClean="0"/>
              <a:t>: It is the </a:t>
            </a:r>
            <a:r>
              <a:rPr lang="en-GB" dirty="0" err="1" smtClean="0"/>
              <a:t>periosteum</a:t>
            </a:r>
            <a:r>
              <a:rPr lang="en-GB" dirty="0" smtClean="0"/>
              <a:t> that covers the skull bones.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Muscles of the scalp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dirty="0" smtClean="0"/>
              <a:t>*</a:t>
            </a:r>
            <a:r>
              <a:rPr lang="en-GB" dirty="0" err="1" smtClean="0"/>
              <a:t>Occipitofrontalis</a:t>
            </a:r>
            <a:endParaRPr lang="en-GB" dirty="0" smtClean="0"/>
          </a:p>
          <a:p>
            <a:pPr eaLnBrk="1" hangingPunct="1">
              <a:buFont typeface="Arial" charset="0"/>
              <a:buNone/>
            </a:pPr>
            <a:r>
              <a:rPr lang="en-GB" dirty="0" smtClean="0"/>
              <a:t>Occipital belly from the superior </a:t>
            </a:r>
            <a:r>
              <a:rPr lang="en-GB" dirty="0" err="1" smtClean="0"/>
              <a:t>nuchal</a:t>
            </a:r>
            <a:r>
              <a:rPr lang="en-GB" dirty="0" smtClean="0"/>
              <a:t> line to the </a:t>
            </a:r>
            <a:r>
              <a:rPr lang="en-GB" dirty="0" err="1" smtClean="0"/>
              <a:t>aponeurosis</a:t>
            </a:r>
            <a:r>
              <a:rPr lang="en-GB" dirty="0" smtClean="0"/>
              <a:t> (</a:t>
            </a:r>
            <a:r>
              <a:rPr lang="en-GB" dirty="0" err="1" smtClean="0"/>
              <a:t>glia</a:t>
            </a:r>
            <a:r>
              <a:rPr lang="en-GB" dirty="0" smtClean="0"/>
              <a:t> </a:t>
            </a:r>
            <a:r>
              <a:rPr lang="en-GB" dirty="0" err="1" smtClean="0"/>
              <a:t>aponeurotica</a:t>
            </a:r>
            <a:r>
              <a:rPr lang="en-GB" dirty="0" smtClean="0"/>
              <a:t>).</a:t>
            </a:r>
          </a:p>
          <a:p>
            <a:pPr eaLnBrk="1" hangingPunct="1">
              <a:buFont typeface="Arial" charset="0"/>
              <a:buNone/>
            </a:pPr>
            <a:r>
              <a:rPr lang="en-GB" dirty="0" smtClean="0"/>
              <a:t>Frontal belly from the fascia above the eyes and nose to the </a:t>
            </a:r>
            <a:r>
              <a:rPr lang="en-GB" dirty="0" err="1" smtClean="0"/>
              <a:t>aponeurosis</a:t>
            </a:r>
            <a:r>
              <a:rPr lang="en-GB" dirty="0" smtClean="0"/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GB" dirty="0" smtClean="0"/>
              <a:t>Both bellies are supplied by the facial nerve via the temporal and posterior auricular branches.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Sensation from the scalp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B</a:t>
            </a:r>
            <a:r>
              <a:rPr lang="en-GB" dirty="0" smtClean="0"/>
              <a:t>ranches from the trigeminal nerve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</a:t>
            </a:r>
            <a:r>
              <a:rPr lang="en-GB" dirty="0" smtClean="0"/>
              <a:t>lesser occipital nerve, a branch of the cervical plexus (C2), supplies the scalp over the lateral part of the occipital region and the skin over the medial surface of the auricle.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greater occipital nerve, a branch of the posterior </a:t>
            </a:r>
            <a:r>
              <a:rPr lang="en-GB" dirty="0" err="1" smtClean="0"/>
              <a:t>ramus</a:t>
            </a:r>
            <a:r>
              <a:rPr lang="en-GB" dirty="0" smtClean="0"/>
              <a:t> of the second cervical nerve, ascends over the back of the scalp and supplies the skin of that area.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Arterial supply of the scalp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supratrochlear and the supraorbital arteries, branches of the ophthalmic artery</a:t>
            </a:r>
          </a:p>
          <a:p>
            <a:pPr eaLnBrk="1" hangingPunct="1"/>
            <a:r>
              <a:rPr lang="en-GB" smtClean="0"/>
              <a:t>The superficial temporal artery, the smaller terminal branch of the external carotid artery.</a:t>
            </a:r>
          </a:p>
          <a:p>
            <a:pPr eaLnBrk="1" hangingPunct="1"/>
            <a:r>
              <a:rPr lang="en-GB" smtClean="0"/>
              <a:t>The posterior auricular artery, a branch of the external carotid artery.</a:t>
            </a:r>
          </a:p>
          <a:p>
            <a:pPr eaLnBrk="1" hangingPunct="1"/>
            <a:r>
              <a:rPr lang="en-GB" smtClean="0"/>
              <a:t>The occipital artery, a branch of the external carotid artery, 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8636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mandible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mandible is the largest and strongest bone of the face</a:t>
            </a:r>
          </a:p>
          <a:p>
            <a:pPr eaLnBrk="1" hangingPunct="1"/>
            <a:r>
              <a:rPr lang="en-GB" dirty="0" smtClean="0"/>
              <a:t>It is composed of two parts; the body and the </a:t>
            </a:r>
            <a:r>
              <a:rPr lang="en-GB" dirty="0" err="1" smtClean="0"/>
              <a:t>rami</a:t>
            </a:r>
            <a:endParaRPr lang="en-GB" dirty="0" smtClean="0"/>
          </a:p>
          <a:p>
            <a:pPr eaLnBrk="1" hangingPunct="1"/>
            <a:r>
              <a:rPr lang="en-GB" dirty="0" smtClean="0"/>
              <a:t>The body has two surface (external and internal) and two borders (The superior border (alveolar) and inferior borders)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face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skin of the face is connected to the underlying bone by loose connective tissue, there is no deep fascia in the face</a:t>
            </a:r>
          </a:p>
          <a:p>
            <a:pPr eaLnBrk="1" hangingPunct="1"/>
            <a:r>
              <a:rPr lang="en-GB" smtClean="0"/>
              <a:t>Muscles of facial expression insert into the skin and affect wrinkle lines.</a:t>
            </a:r>
          </a:p>
          <a:p>
            <a:pPr eaLnBrk="1" hangingPunct="1"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Sensation from the face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skin of the face is supplied by the three branches of the trigeminal nerve.</a:t>
            </a:r>
          </a:p>
          <a:p>
            <a:pPr eaLnBrk="1" hangingPunct="1"/>
            <a:r>
              <a:rPr lang="en-GB" smtClean="0"/>
              <a:t>The trigeminal nerve also carried proprioception from the muscles of facial expression.</a:t>
            </a:r>
          </a:p>
          <a:p>
            <a:pPr eaLnBrk="1" hangingPunct="1"/>
            <a:r>
              <a:rPr lang="en-GB" smtClean="0"/>
              <a:t>The area of the angle of the mandible is supplied by the great auricular nerve (C2-C3).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ophthalmic nerve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92442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</a:t>
            </a:r>
            <a:r>
              <a:rPr lang="en-GB" dirty="0" err="1" smtClean="0"/>
              <a:t>lacrimal</a:t>
            </a:r>
            <a:r>
              <a:rPr lang="en-GB" dirty="0" smtClean="0"/>
              <a:t> nerve supplies the skin and conjunctiva of the lateral part of the upper eyelid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</a:t>
            </a:r>
            <a:r>
              <a:rPr lang="en-GB" dirty="0" err="1" smtClean="0"/>
              <a:t>supraorbital</a:t>
            </a:r>
            <a:r>
              <a:rPr lang="en-GB" dirty="0" smtClean="0"/>
              <a:t> nerve </a:t>
            </a:r>
            <a:r>
              <a:rPr lang="en-GB" dirty="0" smtClean="0"/>
              <a:t>supplies  </a:t>
            </a:r>
            <a:r>
              <a:rPr lang="en-GB" dirty="0" smtClean="0"/>
              <a:t>the skin and conjunctiva on the central part of the upper </a:t>
            </a:r>
            <a:r>
              <a:rPr lang="en-GB" dirty="0" smtClean="0"/>
              <a:t>eyelid and </a:t>
            </a:r>
            <a:r>
              <a:rPr lang="en-GB" dirty="0" smtClean="0"/>
              <a:t>the skin of the forehead.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</a:t>
            </a:r>
            <a:r>
              <a:rPr lang="en-GB" dirty="0" err="1" smtClean="0"/>
              <a:t>supratrochlear</a:t>
            </a:r>
            <a:r>
              <a:rPr lang="en-GB" dirty="0" smtClean="0"/>
              <a:t> nerve </a:t>
            </a:r>
            <a:r>
              <a:rPr lang="en-GB" dirty="0" smtClean="0"/>
              <a:t>supplies the </a:t>
            </a:r>
            <a:r>
              <a:rPr lang="en-GB" dirty="0" smtClean="0"/>
              <a:t>skin and conjunctiva on the medial part of the upper eyelid and the skin over the lower part of the forehead, close to the median plane.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</a:t>
            </a:r>
            <a:r>
              <a:rPr lang="en-GB" dirty="0" err="1" smtClean="0"/>
              <a:t>infratrochlear</a:t>
            </a:r>
            <a:r>
              <a:rPr lang="en-GB" dirty="0" smtClean="0"/>
              <a:t> nerve supplies the skin and conjunctiva on the medial part of the upper eyelid and the adjoining part of the side of the nose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external nasal nerve supplies the skin on the side of the nose down as far as the tip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938"/>
            <a:ext cx="9144000" cy="672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maxillary nerve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infraorbital nerve divides into numerous small branches to supply the skin of the lower eyelid and cheek, the side of the nose, and the upper lip.</a:t>
            </a:r>
          </a:p>
          <a:p>
            <a:pPr eaLnBrk="1" hangingPunct="1"/>
            <a:r>
              <a:rPr lang="en-GB" smtClean="0"/>
              <a:t>The zygomaticofacial nerve supplies the skin over the prominence of the cheek.</a:t>
            </a:r>
          </a:p>
          <a:p>
            <a:pPr eaLnBrk="1" hangingPunct="1"/>
            <a:r>
              <a:rPr lang="en-GB" smtClean="0"/>
              <a:t>The zygomaticotemporal nerve supplies the skin over the temple.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938"/>
            <a:ext cx="9144000" cy="672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mandibular nerve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mental nerve supplies the skin of the lower lip and chin.</a:t>
            </a:r>
          </a:p>
          <a:p>
            <a:pPr eaLnBrk="1" hangingPunct="1"/>
            <a:r>
              <a:rPr lang="en-GB" smtClean="0"/>
              <a:t>The buccal nerve supplies the skin over the cheek</a:t>
            </a:r>
          </a:p>
          <a:p>
            <a:pPr eaLnBrk="1" hangingPunct="1"/>
            <a:r>
              <a:rPr lang="en-GB" smtClean="0"/>
              <a:t>The auriculotemporal nerve supplies the skin of the auricle, the external auditory meatus, the outer surface of the tympanic membrane, and the skin of the scalp above the auricle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938"/>
            <a:ext cx="9144000" cy="672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Muscles of the face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All the muscles of the face are derived from the second pharyngeal arch </a:t>
            </a:r>
          </a:p>
          <a:p>
            <a:pPr eaLnBrk="1" hangingPunct="1"/>
            <a:r>
              <a:rPr lang="en-GB" smtClean="0"/>
              <a:t>All of the facial muscles are supplied by the facial nerve.</a:t>
            </a:r>
          </a:p>
          <a:p>
            <a:pPr eaLnBrk="1" hangingPunct="1"/>
            <a:r>
              <a:rPr lang="en-GB" smtClean="0"/>
              <a:t>Muscles of the face modify facial expression and control the face orifices, such as the mouth, the eyes and the nose.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Muscles of the eyelid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Orbicularis oculi: closes the eye</a:t>
            </a:r>
          </a:p>
          <a:p>
            <a:pPr eaLnBrk="1" hangingPunct="1"/>
            <a:r>
              <a:rPr lang="en-GB" smtClean="0"/>
              <a:t>Levator palpebrae superioris: opens the eyes</a:t>
            </a:r>
          </a:p>
          <a:p>
            <a:pPr eaLnBrk="1" hangingPunct="1"/>
            <a:r>
              <a:rPr lang="en-GB" smtClean="0"/>
              <a:t>Occipitofrontalis: assists in opening the eyes.</a:t>
            </a:r>
          </a:p>
          <a:p>
            <a:pPr eaLnBrk="1" hangingPunct="1"/>
            <a:r>
              <a:rPr lang="en-GB" smtClean="0"/>
              <a:t>Corrugator supercilli: pulls the eyebrows toward the nose. 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ce-and-emotion.com/dataface/anatomy/media/mandi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981075"/>
            <a:ext cx="64674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63" y="0"/>
            <a:ext cx="8575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Muscles of the nostrils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sphincter muscles is the compressor naris</a:t>
            </a:r>
          </a:p>
          <a:p>
            <a:pPr eaLnBrk="1" hangingPunct="1"/>
            <a:r>
              <a:rPr lang="en-GB" smtClean="0"/>
              <a:t>The dilator muscle is the dilator naris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63" y="0"/>
            <a:ext cx="8575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Muscles of the lips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Orbicularis</a:t>
            </a:r>
            <a:r>
              <a:rPr lang="en-GB" dirty="0" smtClean="0"/>
              <a:t> </a:t>
            </a:r>
            <a:r>
              <a:rPr lang="en-GB" dirty="0" err="1" smtClean="0"/>
              <a:t>oris</a:t>
            </a:r>
            <a:r>
              <a:rPr lang="en-GB" dirty="0" smtClean="0"/>
              <a:t> is the sphincter muscle of the lip. It arises from the maxilla and the mandible.</a:t>
            </a:r>
          </a:p>
          <a:p>
            <a:pPr eaLnBrk="1" hangingPunct="1"/>
            <a:r>
              <a:rPr lang="en-GB" dirty="0" smtClean="0"/>
              <a:t>Dilator muscles of the lips include </a:t>
            </a:r>
            <a:r>
              <a:rPr lang="en-GB" dirty="0" err="1" smtClean="0"/>
              <a:t>Levator</a:t>
            </a:r>
            <a:r>
              <a:rPr lang="en-GB" dirty="0" smtClean="0"/>
              <a:t> </a:t>
            </a:r>
            <a:r>
              <a:rPr lang="en-GB" dirty="0" err="1" smtClean="0"/>
              <a:t>labii</a:t>
            </a:r>
            <a:r>
              <a:rPr lang="en-GB" dirty="0" smtClean="0"/>
              <a:t> </a:t>
            </a:r>
            <a:r>
              <a:rPr lang="en-GB" dirty="0" err="1" smtClean="0"/>
              <a:t>superioris</a:t>
            </a:r>
            <a:r>
              <a:rPr lang="en-GB" dirty="0" smtClean="0"/>
              <a:t>, </a:t>
            </a:r>
            <a:r>
              <a:rPr lang="en-GB" dirty="0" err="1" smtClean="0"/>
              <a:t>Zygomaticus</a:t>
            </a:r>
            <a:r>
              <a:rPr lang="en-GB" dirty="0" smtClean="0"/>
              <a:t> minor, </a:t>
            </a:r>
            <a:r>
              <a:rPr lang="en-GB" dirty="0" err="1" smtClean="0"/>
              <a:t>Zygomaticus</a:t>
            </a:r>
            <a:r>
              <a:rPr lang="en-GB" dirty="0" smtClean="0"/>
              <a:t> major, </a:t>
            </a:r>
            <a:r>
              <a:rPr lang="en-GB" dirty="0" err="1" smtClean="0"/>
              <a:t>Levator</a:t>
            </a:r>
            <a:r>
              <a:rPr lang="en-GB" dirty="0" smtClean="0"/>
              <a:t> </a:t>
            </a:r>
            <a:r>
              <a:rPr lang="en-GB" dirty="0" err="1" smtClean="0"/>
              <a:t>anguli</a:t>
            </a:r>
            <a:r>
              <a:rPr lang="en-GB" dirty="0" smtClean="0"/>
              <a:t> </a:t>
            </a:r>
            <a:r>
              <a:rPr lang="en-GB" dirty="0" err="1" smtClean="0"/>
              <a:t>oris</a:t>
            </a:r>
            <a:r>
              <a:rPr lang="en-GB" dirty="0" smtClean="0"/>
              <a:t> (deep to the </a:t>
            </a:r>
            <a:r>
              <a:rPr lang="en-GB" dirty="0" err="1" smtClean="0"/>
              <a:t>zygomatic</a:t>
            </a:r>
            <a:r>
              <a:rPr lang="en-GB" dirty="0" smtClean="0"/>
              <a:t> muscles), </a:t>
            </a:r>
            <a:r>
              <a:rPr lang="en-GB" dirty="0" err="1" smtClean="0"/>
              <a:t>Risorius</a:t>
            </a:r>
            <a:r>
              <a:rPr lang="en-GB" dirty="0" smtClean="0"/>
              <a:t>, Depressor </a:t>
            </a:r>
            <a:r>
              <a:rPr lang="en-GB" dirty="0" err="1" smtClean="0"/>
              <a:t>anguli</a:t>
            </a:r>
            <a:r>
              <a:rPr lang="en-GB" dirty="0" smtClean="0"/>
              <a:t> </a:t>
            </a:r>
            <a:r>
              <a:rPr lang="en-GB" dirty="0" err="1" smtClean="0"/>
              <a:t>oris</a:t>
            </a:r>
            <a:r>
              <a:rPr lang="en-GB" dirty="0" smtClean="0"/>
              <a:t>, Depressor </a:t>
            </a:r>
            <a:r>
              <a:rPr lang="en-GB" dirty="0" err="1" smtClean="0"/>
              <a:t>labii</a:t>
            </a:r>
            <a:r>
              <a:rPr lang="en-GB" dirty="0" smtClean="0"/>
              <a:t> </a:t>
            </a:r>
            <a:r>
              <a:rPr lang="en-GB" dirty="0" err="1" smtClean="0"/>
              <a:t>inferioris</a:t>
            </a:r>
            <a:r>
              <a:rPr lang="en-GB" dirty="0" smtClean="0"/>
              <a:t>, </a:t>
            </a:r>
            <a:r>
              <a:rPr lang="en-GB" dirty="0" err="1" smtClean="0"/>
              <a:t>Mentalis</a:t>
            </a:r>
            <a:r>
              <a:rPr lang="en-GB" dirty="0" smtClean="0"/>
              <a:t> (no need to memorise them)</a:t>
            </a:r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88963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Muscles of the cheek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</a:t>
            </a:r>
            <a:r>
              <a:rPr lang="en-GB" dirty="0" err="1" smtClean="0"/>
              <a:t>buccinator</a:t>
            </a:r>
            <a:r>
              <a:rPr lang="en-GB" dirty="0" smtClean="0"/>
              <a:t> originates from the alveolar process of the maxilla and the mandible at the level of the molar teeth and also have origin from the </a:t>
            </a:r>
            <a:r>
              <a:rPr lang="en-GB" dirty="0" err="1" smtClean="0"/>
              <a:t>pterygomandibular</a:t>
            </a:r>
            <a:r>
              <a:rPr lang="en-GB" dirty="0" smtClean="0"/>
              <a:t> ligament.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/>
              <a:t>Fibers</a:t>
            </a:r>
            <a:r>
              <a:rPr lang="en-GB" dirty="0" smtClean="0"/>
              <a:t> of the </a:t>
            </a:r>
            <a:r>
              <a:rPr lang="en-GB" dirty="0" err="1" smtClean="0"/>
              <a:t>buccinator</a:t>
            </a:r>
            <a:r>
              <a:rPr lang="en-GB" dirty="0" smtClean="0"/>
              <a:t> muscle pass forward and insert at the upper and lower lips.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</a:t>
            </a:r>
            <a:r>
              <a:rPr lang="en-GB" dirty="0" smtClean="0"/>
              <a:t>muscle compresses the cheeks and the lips against the teeth.</a:t>
            </a:r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91440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external surface landmarks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</a:t>
            </a:r>
            <a:r>
              <a:rPr lang="en-GB" dirty="0" err="1" smtClean="0"/>
              <a:t>symphysis</a:t>
            </a:r>
            <a:r>
              <a:rPr lang="en-GB" dirty="0" smtClean="0"/>
              <a:t> of the mandible (The median line </a:t>
            </a:r>
            <a:r>
              <a:rPr lang="en-GB" dirty="0" err="1" smtClean="0"/>
              <a:t>anteriorly</a:t>
            </a:r>
            <a:r>
              <a:rPr lang="en-GB" dirty="0" smtClean="0"/>
              <a:t>, indicating the line of fusion of the two sides)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mental protuberance: at the lower end of the </a:t>
            </a:r>
            <a:r>
              <a:rPr lang="en-GB" dirty="0" err="1" smtClean="0"/>
              <a:t>symphysis</a:t>
            </a:r>
            <a:r>
              <a:rPr lang="en-GB" dirty="0" smtClean="0"/>
              <a:t> and has a depressed centre and elevated sides called mental tubercle.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incisive </a:t>
            </a:r>
            <a:r>
              <a:rPr lang="en-GB" dirty="0" err="1" smtClean="0"/>
              <a:t>fossa</a:t>
            </a:r>
            <a:r>
              <a:rPr lang="en-GB" dirty="0" smtClean="0"/>
              <a:t>, is located above the mental tubercle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mental foramen: located at the level of the premolar teeth on both sides for the passage of the mental nerve and </a:t>
            </a:r>
            <a:r>
              <a:rPr lang="en-GB" dirty="0" smtClean="0"/>
              <a:t>vessels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oblique lines: run from the mental tubercles posterior and superior to become continuous with the anterior border of the </a:t>
            </a:r>
            <a:r>
              <a:rPr lang="en-GB" dirty="0" err="1" smtClean="0"/>
              <a:t>ramus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.yimg.com/a/i/edu/ref/ga/l/17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internal surface landmarks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mental spines: at the lower part of the </a:t>
            </a:r>
            <a:r>
              <a:rPr lang="en-GB" dirty="0" err="1" smtClean="0"/>
              <a:t>symphysis</a:t>
            </a:r>
            <a:r>
              <a:rPr lang="en-GB" dirty="0" smtClean="0"/>
              <a:t> from the inner side (attachment for </a:t>
            </a:r>
            <a:r>
              <a:rPr lang="en-GB" dirty="0" smtClean="0"/>
              <a:t>tongue muscles).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Below the mental spines is the insertion of the </a:t>
            </a:r>
            <a:r>
              <a:rPr lang="en-GB" dirty="0" err="1" smtClean="0"/>
              <a:t>digastric</a:t>
            </a:r>
            <a:r>
              <a:rPr lang="en-GB" dirty="0" smtClean="0"/>
              <a:t> muscle.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/>
              <a:t>Mylohyoid</a:t>
            </a:r>
            <a:r>
              <a:rPr lang="en-GB" dirty="0" smtClean="0"/>
              <a:t> line extends upward and backward on the inner side (gives origin to the </a:t>
            </a:r>
            <a:r>
              <a:rPr lang="en-GB" dirty="0" err="1" smtClean="0"/>
              <a:t>mylohyoideus</a:t>
            </a:r>
            <a:r>
              <a:rPr lang="en-GB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Above the anterior third of the </a:t>
            </a:r>
            <a:r>
              <a:rPr lang="en-GB" dirty="0" err="1" smtClean="0"/>
              <a:t>mylohyoid</a:t>
            </a:r>
            <a:r>
              <a:rPr lang="en-GB" dirty="0" smtClean="0"/>
              <a:t> line is a </a:t>
            </a:r>
            <a:r>
              <a:rPr lang="en-GB" dirty="0" err="1" smtClean="0"/>
              <a:t>fossa</a:t>
            </a:r>
            <a:r>
              <a:rPr lang="en-GB" dirty="0" smtClean="0"/>
              <a:t> for the sublingual gland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Below the posterior two thirds of the line is a </a:t>
            </a:r>
            <a:r>
              <a:rPr lang="en-GB" dirty="0" err="1" smtClean="0"/>
              <a:t>fossa</a:t>
            </a:r>
            <a:r>
              <a:rPr lang="en-GB" dirty="0" smtClean="0"/>
              <a:t> for the </a:t>
            </a:r>
            <a:r>
              <a:rPr lang="en-GB" dirty="0" err="1" smtClean="0"/>
              <a:t>submaxillary</a:t>
            </a:r>
            <a:r>
              <a:rPr lang="en-GB" dirty="0" smtClean="0"/>
              <a:t> glands.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l.yimg.com/a/i/edu/ref/ga/l/1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mandibular ramus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external surface gives attachment to the </a:t>
            </a:r>
            <a:r>
              <a:rPr lang="en-GB" dirty="0" err="1" smtClean="0"/>
              <a:t>masseter</a:t>
            </a:r>
            <a:r>
              <a:rPr lang="en-GB" dirty="0" smtClean="0"/>
              <a:t> muscle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medial surface: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The </a:t>
            </a:r>
            <a:r>
              <a:rPr lang="en-GB" dirty="0" err="1" smtClean="0"/>
              <a:t>mandibular</a:t>
            </a:r>
            <a:r>
              <a:rPr lang="en-GB" dirty="0" smtClean="0"/>
              <a:t> foramen (at the centre of the medial surface (for the entrance of the inferior alveolar vessels and nerves)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err="1" smtClean="0"/>
              <a:t>Lingula</a:t>
            </a:r>
            <a:r>
              <a:rPr lang="en-GB" dirty="0" smtClean="0"/>
              <a:t>, a ridge that serve as an attachment to </a:t>
            </a:r>
            <a:r>
              <a:rPr lang="en-GB" dirty="0" smtClean="0"/>
              <a:t>a ligament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The </a:t>
            </a:r>
            <a:r>
              <a:rPr lang="en-GB" dirty="0" err="1" smtClean="0"/>
              <a:t>myelohyoid</a:t>
            </a:r>
            <a:r>
              <a:rPr lang="en-GB" dirty="0" smtClean="0"/>
              <a:t> groove run from the </a:t>
            </a:r>
            <a:r>
              <a:rPr lang="en-GB" dirty="0" err="1" smtClean="0"/>
              <a:t>mandibular</a:t>
            </a:r>
            <a:r>
              <a:rPr lang="en-GB" dirty="0" smtClean="0"/>
              <a:t> </a:t>
            </a:r>
            <a:r>
              <a:rPr lang="en-GB" dirty="0" smtClean="0"/>
              <a:t>foramen margin downward and forward.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Behind the groove is a rough area for the insertion of the medial </a:t>
            </a:r>
            <a:r>
              <a:rPr lang="en-GB" dirty="0" err="1" smtClean="0"/>
              <a:t>pterygoid</a:t>
            </a:r>
            <a:r>
              <a:rPr lang="en-GB" dirty="0" smtClean="0"/>
              <a:t> muscle.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The </a:t>
            </a:r>
            <a:r>
              <a:rPr lang="en-GB" dirty="0" err="1" smtClean="0"/>
              <a:t>mandibular</a:t>
            </a:r>
            <a:r>
              <a:rPr lang="en-GB" dirty="0" smtClean="0"/>
              <a:t> canal run obliquely </a:t>
            </a:r>
            <a:r>
              <a:rPr lang="en-GB" dirty="0" smtClean="0"/>
              <a:t>then </a:t>
            </a:r>
            <a:r>
              <a:rPr lang="en-GB" dirty="0" smtClean="0"/>
              <a:t>horizontally  from the </a:t>
            </a:r>
            <a:r>
              <a:rPr lang="en-GB" dirty="0" err="1" smtClean="0"/>
              <a:t>mandibular</a:t>
            </a:r>
            <a:r>
              <a:rPr lang="en-GB" dirty="0" smtClean="0"/>
              <a:t> foramen to the mental foramen.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l.yimg.com/a/i/edu/ref/ga/l/17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1317</Words>
  <Application>Microsoft Office PowerPoint</Application>
  <PresentationFormat>On-screen Show (4:3)</PresentationFormat>
  <Paragraphs>102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Head and Neck</vt:lpstr>
      <vt:lpstr>The mandible</vt:lpstr>
      <vt:lpstr>Slide 3</vt:lpstr>
      <vt:lpstr>The external surface landmarks</vt:lpstr>
      <vt:lpstr>Slide 5</vt:lpstr>
      <vt:lpstr>The internal surface landmarks</vt:lpstr>
      <vt:lpstr>Slide 7</vt:lpstr>
      <vt:lpstr>The mandibular ramus</vt:lpstr>
      <vt:lpstr>Slide 9</vt:lpstr>
      <vt:lpstr>The mandibular ramus</vt:lpstr>
      <vt:lpstr>Slide 11</vt:lpstr>
      <vt:lpstr>The mandibular ramus</vt:lpstr>
      <vt:lpstr>Slide 13</vt:lpstr>
      <vt:lpstr>The TMJ</vt:lpstr>
      <vt:lpstr>The scalp</vt:lpstr>
      <vt:lpstr>Muscles of the scalp</vt:lpstr>
      <vt:lpstr>Sensation from the scalp</vt:lpstr>
      <vt:lpstr>Arterial supply of the scalp</vt:lpstr>
      <vt:lpstr>Slide 19</vt:lpstr>
      <vt:lpstr>The face</vt:lpstr>
      <vt:lpstr>Sensation from the face</vt:lpstr>
      <vt:lpstr>The ophthalmic nerve</vt:lpstr>
      <vt:lpstr>Slide 23</vt:lpstr>
      <vt:lpstr>The maxillary nerve</vt:lpstr>
      <vt:lpstr>Slide 25</vt:lpstr>
      <vt:lpstr>The mandibular nerve</vt:lpstr>
      <vt:lpstr>Slide 27</vt:lpstr>
      <vt:lpstr>Muscles of the face</vt:lpstr>
      <vt:lpstr>Muscles of the eyelid</vt:lpstr>
      <vt:lpstr>Slide 30</vt:lpstr>
      <vt:lpstr>Muscles of the nostrils</vt:lpstr>
      <vt:lpstr>Slide 32</vt:lpstr>
      <vt:lpstr>Muscles of the lips</vt:lpstr>
      <vt:lpstr>Slide 34</vt:lpstr>
      <vt:lpstr>Muscles of the cheek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Omar</dc:creator>
  <cp:lastModifiedBy>Omar Alrawashdeh</cp:lastModifiedBy>
  <cp:revision>39</cp:revision>
  <dcterms:created xsi:type="dcterms:W3CDTF">2012-02-06T16:11:53Z</dcterms:created>
  <dcterms:modified xsi:type="dcterms:W3CDTF">2018-04-08T03:58:25Z</dcterms:modified>
</cp:coreProperties>
</file>