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Lst>
  <p:notesMasterIdLst>
    <p:notesMasterId r:id="rId92"/>
  </p:notesMasterIdLst>
  <p:handoutMasterIdLst>
    <p:handoutMasterId r:id="rId93"/>
  </p:handoutMasterIdLst>
  <p:sldIdLst>
    <p:sldId id="273" r:id="rId2"/>
    <p:sldId id="332" r:id="rId3"/>
    <p:sldId id="337" r:id="rId4"/>
    <p:sldId id="523" r:id="rId5"/>
    <p:sldId id="520" r:id="rId6"/>
    <p:sldId id="522" r:id="rId7"/>
    <p:sldId id="346" r:id="rId8"/>
    <p:sldId id="347" r:id="rId9"/>
    <p:sldId id="348" r:id="rId10"/>
    <p:sldId id="323" r:id="rId11"/>
    <p:sldId id="296" r:id="rId12"/>
    <p:sldId id="316" r:id="rId13"/>
    <p:sldId id="374" r:id="rId14"/>
    <p:sldId id="386" r:id="rId15"/>
    <p:sldId id="392" r:id="rId16"/>
    <p:sldId id="338" r:id="rId17"/>
    <p:sldId id="357" r:id="rId18"/>
    <p:sldId id="472" r:id="rId19"/>
    <p:sldId id="473" r:id="rId20"/>
    <p:sldId id="468" r:id="rId21"/>
    <p:sldId id="476" r:id="rId22"/>
    <p:sldId id="427" r:id="rId23"/>
    <p:sldId id="477" r:id="rId24"/>
    <p:sldId id="428" r:id="rId25"/>
    <p:sldId id="474" r:id="rId26"/>
    <p:sldId id="475" r:id="rId27"/>
    <p:sldId id="470" r:id="rId28"/>
    <p:sldId id="431" r:id="rId29"/>
    <p:sldId id="432" r:id="rId30"/>
    <p:sldId id="433" r:id="rId31"/>
    <p:sldId id="434" r:id="rId32"/>
    <p:sldId id="416" r:id="rId33"/>
    <p:sldId id="436" r:id="rId34"/>
    <p:sldId id="437" r:id="rId35"/>
    <p:sldId id="439" r:id="rId36"/>
    <p:sldId id="441" r:id="rId37"/>
    <p:sldId id="478" r:id="rId38"/>
    <p:sldId id="479" r:id="rId39"/>
    <p:sldId id="445" r:id="rId40"/>
    <p:sldId id="447" r:id="rId41"/>
    <p:sldId id="448" r:id="rId42"/>
    <p:sldId id="393" r:id="rId43"/>
    <p:sldId id="480" r:id="rId44"/>
    <p:sldId id="453" r:id="rId45"/>
    <p:sldId id="452" r:id="rId46"/>
    <p:sldId id="411" r:id="rId47"/>
    <p:sldId id="481" r:id="rId48"/>
    <p:sldId id="454" r:id="rId49"/>
    <p:sldId id="455" r:id="rId50"/>
    <p:sldId id="456" r:id="rId51"/>
    <p:sldId id="451" r:id="rId52"/>
    <p:sldId id="482" r:id="rId53"/>
    <p:sldId id="462" r:id="rId54"/>
    <p:sldId id="458" r:id="rId55"/>
    <p:sldId id="483" r:id="rId56"/>
    <p:sldId id="461" r:id="rId57"/>
    <p:sldId id="398" r:id="rId58"/>
    <p:sldId id="484" r:id="rId59"/>
    <p:sldId id="485" r:id="rId60"/>
    <p:sldId id="486" r:id="rId61"/>
    <p:sldId id="487" r:id="rId62"/>
    <p:sldId id="488" r:id="rId63"/>
    <p:sldId id="492" r:id="rId64"/>
    <p:sldId id="489" r:id="rId65"/>
    <p:sldId id="490" r:id="rId66"/>
    <p:sldId id="493" r:id="rId67"/>
    <p:sldId id="496" r:id="rId68"/>
    <p:sldId id="494" r:id="rId69"/>
    <p:sldId id="495" r:id="rId70"/>
    <p:sldId id="497" r:id="rId71"/>
    <p:sldId id="498" r:id="rId72"/>
    <p:sldId id="499" r:id="rId73"/>
    <p:sldId id="500" r:id="rId74"/>
    <p:sldId id="501" r:id="rId75"/>
    <p:sldId id="502" r:id="rId76"/>
    <p:sldId id="503" r:id="rId77"/>
    <p:sldId id="504" r:id="rId78"/>
    <p:sldId id="505" r:id="rId79"/>
    <p:sldId id="506" r:id="rId80"/>
    <p:sldId id="507" r:id="rId81"/>
    <p:sldId id="511" r:id="rId82"/>
    <p:sldId id="512" r:id="rId83"/>
    <p:sldId id="513" r:id="rId84"/>
    <p:sldId id="514" r:id="rId85"/>
    <p:sldId id="515" r:id="rId86"/>
    <p:sldId id="516" r:id="rId87"/>
    <p:sldId id="517" r:id="rId88"/>
    <p:sldId id="519" r:id="rId89"/>
    <p:sldId id="518" r:id="rId90"/>
    <p:sldId id="358" r:id="rId9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000C"/>
    <a:srgbClr val="0A054B"/>
    <a:srgbClr val="000066"/>
    <a:srgbClr val="003366"/>
    <a:srgbClr val="FFFF00"/>
    <a:srgbClr val="0A0547"/>
    <a:srgbClr val="0D1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84644" autoAdjust="0"/>
  </p:normalViewPr>
  <p:slideViewPr>
    <p:cSldViewPr>
      <p:cViewPr>
        <p:scale>
          <a:sx n="75" d="100"/>
          <a:sy n="75" d="100"/>
        </p:scale>
        <p:origin x="-12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190"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064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1065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1065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CCA87CA3-4155-44F8-9D8F-8713CAF8F286}" type="slidenum">
              <a:rPr lang="ar-SA"/>
              <a:pPr>
                <a:defRPr/>
              </a:pPr>
              <a:t>‹#›</a:t>
            </a:fld>
            <a:endParaRPr lang="en-US"/>
          </a:p>
        </p:txBody>
      </p:sp>
    </p:spTree>
    <p:extLst>
      <p:ext uri="{BB962C8B-B14F-4D97-AF65-F5344CB8AC3E}">
        <p14:creationId xmlns:p14="http://schemas.microsoft.com/office/powerpoint/2010/main" val="2943821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9728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B0412DB1-92A2-43E8-9638-FC6C2C1FC7FE}" type="slidenum">
              <a:rPr lang="ar-SA"/>
              <a:pPr>
                <a:defRPr/>
              </a:pPr>
              <a:t>‹#›</a:t>
            </a:fld>
            <a:endParaRPr lang="en-US"/>
          </a:p>
        </p:txBody>
      </p:sp>
    </p:spTree>
    <p:extLst>
      <p:ext uri="{BB962C8B-B14F-4D97-AF65-F5344CB8AC3E}">
        <p14:creationId xmlns:p14="http://schemas.microsoft.com/office/powerpoint/2010/main" val="357435204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5A98FD2E-3AFA-4FB1-9B80-3DD86B202232}" type="slidenum">
              <a:rPr lang="ar-SA" smtClean="0"/>
              <a:pPr>
                <a:defRPr/>
              </a:pPr>
              <a:t>1</a:t>
            </a:fld>
            <a:endParaRPr lang="en-US" smtClean="0">
              <a:cs typeface="Arial" pitchFamily="34" charset="0"/>
            </a:endParaRPr>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93287E1A-EE9A-45C4-8C78-29A9B3687487}" type="slidenum">
              <a:rPr lang="ar-SA" smtClean="0"/>
              <a:pPr>
                <a:defRPr/>
              </a:pPr>
              <a:t>12</a:t>
            </a:fld>
            <a:endParaRPr lang="en-US" smtClean="0">
              <a:cs typeface="Arial" pitchFamily="34" charset="0"/>
            </a:endParaRPr>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858572F2-098F-4775-AB91-2C27C6A71846}" type="slidenum">
              <a:rPr lang="ar-SA" smtClean="0"/>
              <a:pPr>
                <a:defRPr/>
              </a:pPr>
              <a:t>13</a:t>
            </a:fld>
            <a:endParaRPr lang="en-US" smtClean="0">
              <a:cs typeface="Arial" pitchFamily="34" charset="0"/>
            </a:endParaRPr>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DBD3D398-0098-4E1F-8602-FB1D1FCB2CE2}" type="slidenum">
              <a:rPr lang="ar-SA" smtClean="0"/>
              <a:pPr>
                <a:defRPr/>
              </a:pPr>
              <a:t>14</a:t>
            </a:fld>
            <a:endParaRPr lang="en-US" smtClean="0">
              <a:cs typeface="Arial" pitchFamily="34" charset="0"/>
            </a:endParaRPr>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545378DB-1BDB-4ADE-9C03-6FDCD2AA9AC3}" type="slidenum">
              <a:rPr lang="ar-SA" smtClean="0"/>
              <a:pPr>
                <a:defRPr/>
              </a:pPr>
              <a:t>15</a:t>
            </a:fld>
            <a:endParaRPr lang="en-US" smtClean="0">
              <a:cs typeface="Arial" pitchFamily="34" charset="0"/>
            </a:endParaRPr>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9BCEBBB0-8976-475C-85C4-71ACA8884574}" type="slidenum">
              <a:rPr lang="ar-SA" smtClean="0"/>
              <a:pPr>
                <a:defRPr/>
              </a:pPr>
              <a:t>16</a:t>
            </a:fld>
            <a:endParaRPr lang="en-US" smtClean="0">
              <a:cs typeface="Arial" pitchFamily="34" charset="0"/>
            </a:endParaRPr>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0F4E0BE4-0756-40BB-9470-E8028240D36F}" type="slidenum">
              <a:rPr lang="ar-SA" smtClean="0"/>
              <a:pPr>
                <a:defRPr/>
              </a:pPr>
              <a:t>17</a:t>
            </a:fld>
            <a:endParaRPr lang="en-US" smtClean="0">
              <a:cs typeface="Arial" pitchFamily="34" charset="0"/>
            </a:endParaRPr>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mtClean="0">
                <a:latin typeface="Arial" charset="0"/>
                <a:cs typeface="Arial" charset="0"/>
              </a:rPr>
              <a:t>Same sex</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Embryo: fusion of bullous cordis and common ventricle then development of septum</a:t>
            </a:r>
          </a:p>
          <a:p>
            <a:r>
              <a:rPr lang="en-US" altLang="en-US" smtClean="0">
                <a:latin typeface="Arial" charset="0"/>
                <a:cs typeface="Arial" charset="0"/>
              </a:rPr>
              <a:t>Septum : muscular (from apex toward cushion leaving interventricular foramen) + </a:t>
            </a:r>
          </a:p>
          <a:p>
            <a:r>
              <a:rPr lang="en-US" altLang="en-US" smtClean="0">
                <a:latin typeface="Arial" charset="0"/>
                <a:cs typeface="Arial" charset="0"/>
              </a:rPr>
              <a:t>  membranous( migration of n. crest from cushion to close foramen)</a:t>
            </a:r>
          </a:p>
          <a:p>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33554154-2B50-47F0-851A-8536BAF5BFE0}" type="slidenum">
              <a:rPr lang="ar-SA"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C06C471C-1639-414F-9F82-C563EAEDB36A}" type="slidenum">
              <a:rPr lang="ar-SA" smtClean="0"/>
              <a:pPr>
                <a:defRPr/>
              </a:pPr>
              <a:t>20</a:t>
            </a:fld>
            <a:endParaRPr lang="en-US" smtClean="0">
              <a:cs typeface="Arial" pitchFamily="34" charset="0"/>
            </a:endParaRPr>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RA not affected</a:t>
            </a:r>
            <a:endParaRPr lang="en-CA" alt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36E8CDDC-C770-421F-B577-02F4A68F1BBF}" type="slidenum">
              <a:rPr lang="ar-SA" smtClean="0"/>
              <a:pPr>
                <a:defRPr/>
              </a:pPr>
              <a:t>21</a:t>
            </a:fld>
            <a:endParaRPr lang="en-US" smtClean="0">
              <a:cs typeface="Arial" pitchFamily="34" charset="0"/>
            </a:endParaRPr>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DA28565E-D5A9-435A-9CFB-D7DB08C73264}" type="slidenum">
              <a:rPr lang="ar-SA" smtClean="0"/>
              <a:pPr>
                <a:defRPr/>
              </a:pPr>
              <a:t>22</a:t>
            </a:fld>
            <a:endParaRPr lang="en-US" smtClean="0">
              <a:cs typeface="Arial" pitchFamily="34" charset="0"/>
            </a:endParaRPr>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53CC4CB7-55D2-4BA0-9E16-13941861C922}" type="slidenum">
              <a:rPr lang="ar-SA" smtClean="0"/>
              <a:pPr>
                <a:defRPr/>
              </a:pPr>
              <a:t>2</a:t>
            </a:fld>
            <a:endParaRPr lang="en-US" smtClean="0">
              <a:cs typeface="Arial" pitchFamily="34" charset="0"/>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ED1A3016-4282-4770-9C0A-E7424CBC5406}" type="slidenum">
              <a:rPr lang="ar-SA" smtClean="0"/>
              <a:pPr>
                <a:defRPr/>
              </a:pPr>
              <a:t>23</a:t>
            </a:fld>
            <a:endParaRPr lang="en-US" smtClean="0">
              <a:cs typeface="Arial" pitchFamily="34" charset="0"/>
            </a:endParaRPr>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A70FBE7F-0855-403D-A9F3-FA466122AA52}" type="slidenum">
              <a:rPr lang="ar-SA" smtClean="0"/>
              <a:pPr>
                <a:defRPr/>
              </a:pPr>
              <a:t>24</a:t>
            </a:fld>
            <a:endParaRPr lang="en-US" smtClean="0">
              <a:cs typeface="Arial" pitchFamily="34" charset="0"/>
            </a:endParaRPr>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3E751661-1E8B-4D9B-9B24-888BFBC53835}" type="slidenum">
              <a:rPr lang="ar-SA" smtClean="0"/>
              <a:pPr>
                <a:defRPr/>
              </a:pPr>
              <a:t>27</a:t>
            </a:fld>
            <a:endParaRPr lang="en-US" smtClean="0">
              <a:cs typeface="Arial" pitchFamily="34" charset="0"/>
            </a:endParaRPr>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mtClean="0">
                <a:latin typeface="Arial" charset="0"/>
                <a:cs typeface="Arial" charset="0"/>
              </a:rPr>
              <a:t>BVH = PpHN or PS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273845B5-CE2E-4C2C-82BC-88DCFB7ED489}" type="slidenum">
              <a:rPr lang="ar-SA" smtClean="0"/>
              <a:pPr>
                <a:defRPr/>
              </a:pPr>
              <a:t>28</a:t>
            </a:fld>
            <a:endParaRPr lang="en-US" smtClean="0">
              <a:cs typeface="Arial" pitchFamily="34" charset="0"/>
            </a:endParaRPr>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4D048031-5397-415D-B783-A1F3012356C9}" type="slidenum">
              <a:rPr lang="ar-SA" smtClean="0"/>
              <a:pPr>
                <a:defRPr/>
              </a:pPr>
              <a:t>29</a:t>
            </a:fld>
            <a:endParaRPr lang="en-US" smtClean="0">
              <a:cs typeface="Arial" pitchFamily="34" charset="0"/>
            </a:endParaRPr>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124BAB93-DE60-4433-9C3E-3B6F0AA77EF2}" type="slidenum">
              <a:rPr lang="ar-SA" smtClean="0"/>
              <a:pPr>
                <a:defRPr/>
              </a:pPr>
              <a:t>30</a:t>
            </a:fld>
            <a:endParaRPr lang="en-US" smtClean="0">
              <a:cs typeface="Arial" pitchFamily="34" charset="0"/>
            </a:endParaRPr>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0F9AFDA1-AC74-434A-9A0B-B29932B4BE98}" type="slidenum">
              <a:rPr lang="ar-SA" smtClean="0"/>
              <a:pPr>
                <a:defRPr/>
              </a:pPr>
              <a:t>31</a:t>
            </a:fld>
            <a:endParaRPr lang="en-US" smtClean="0">
              <a:cs typeface="Arial" pitchFamily="34" charset="0"/>
            </a:endParaRPr>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8A0321C1-5004-4A27-B687-1E4A9A22A575}" type="slidenum">
              <a:rPr lang="ar-SA" smtClean="0"/>
              <a:pPr>
                <a:defRPr/>
              </a:pPr>
              <a:t>32</a:t>
            </a:fld>
            <a:endParaRPr lang="en-US" smtClean="0">
              <a:cs typeface="Arial" pitchFamily="34" charset="0"/>
            </a:endParaRPr>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0D912B35-94A4-42CE-B690-FB8576CBBB97}" type="slidenum">
              <a:rPr lang="ar-SA" smtClean="0"/>
              <a:pPr>
                <a:defRPr/>
              </a:pPr>
              <a:t>33</a:t>
            </a:fld>
            <a:endParaRPr lang="en-US" smtClean="0">
              <a:cs typeface="Arial" pitchFamily="34" charset="0"/>
            </a:endParaRPr>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5C78428D-4E24-4EBC-A411-929AC304988B}" type="slidenum">
              <a:rPr lang="ar-SA" smtClean="0"/>
              <a:pPr>
                <a:defRPr/>
              </a:pPr>
              <a:t>34</a:t>
            </a:fld>
            <a:endParaRPr lang="en-US" smtClean="0">
              <a:cs typeface="Arial" pitchFamily="34" charset="0"/>
            </a:endParaRPr>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mtClean="0">
                <a:latin typeface="Arial" charset="0"/>
                <a:cs typeface="Arial" charset="0"/>
              </a:rPr>
              <a:t>Secondum : high absorption of s.premium or def of septum secondum</a:t>
            </a:r>
            <a:endParaRPr lang="ar-JO" altLang="en-US" smtClean="0">
              <a:latin typeface="Arial" charset="0"/>
              <a:cs typeface="Arial" charset="0"/>
            </a:endParaRPr>
          </a:p>
          <a:p>
            <a:pPr eaLnBrk="1" hangingPunct="1"/>
            <a:r>
              <a:rPr lang="en-US" altLang="en-US" smtClean="0">
                <a:latin typeface="Arial" charset="0"/>
                <a:cs typeface="Arial" charset="0"/>
              </a:rPr>
              <a:t>Premium : VSD</a:t>
            </a:r>
          </a:p>
          <a:p>
            <a:pPr eaLnBrk="1" hangingPunct="1"/>
            <a:r>
              <a:rPr lang="en-CA" altLang="en-US" smtClean="0">
                <a:latin typeface="Arial" charset="0"/>
                <a:cs typeface="Arial" charset="0"/>
              </a:rPr>
              <a:t>Posteroinferior: absent coronary sinus+ lt  svc to to LA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FE7E0E8E-F3EC-4235-8911-D25BFDFE4801}" type="slidenum">
              <a:rPr lang="ar-SA" smtClean="0"/>
              <a:pPr>
                <a:defRPr/>
              </a:pPr>
              <a:t>3</a:t>
            </a:fld>
            <a:endParaRPr lang="en-US" smtClean="0">
              <a:cs typeface="Arial" pitchFamily="34" charset="0"/>
            </a:endParaRPr>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D441F38B-BB9A-4E5B-AAA2-D060FFDDC1D6}" type="slidenum">
              <a:rPr lang="ar-SA" smtClean="0"/>
              <a:pPr>
                <a:defRPr/>
              </a:pPr>
              <a:t>35</a:t>
            </a:fld>
            <a:endParaRPr lang="en-US" smtClean="0">
              <a:cs typeface="Arial" pitchFamily="34" charset="0"/>
            </a:endParaRPr>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13EB1BE5-7499-4AF5-B49F-D4C4E15EB889}" type="slidenum">
              <a:rPr lang="ar-SA" smtClean="0"/>
              <a:pPr>
                <a:defRPr/>
              </a:pPr>
              <a:t>36</a:t>
            </a:fld>
            <a:endParaRPr lang="en-US" smtClean="0">
              <a:cs typeface="Arial" pitchFamily="34" charset="0"/>
            </a:endParaRPr>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Volume overloads: dilataion right side</a:t>
            </a:r>
          </a:p>
          <a:p>
            <a:r>
              <a:rPr lang="en-US" altLang="en-US" smtClean="0">
                <a:latin typeface="Arial" charset="0"/>
                <a:cs typeface="Arial" charset="0"/>
              </a:rPr>
              <a:t>Low pressure lesion , so PA pressure rare</a:t>
            </a:r>
          </a:p>
          <a:p>
            <a:r>
              <a:rPr lang="en-US" altLang="en-US" smtClean="0">
                <a:latin typeface="Arial" charset="0"/>
                <a:cs typeface="Arial" charset="0"/>
              </a:rPr>
              <a:t>All affected except LV</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343DF830-76A1-4C7F-8B33-203050740769}" type="slidenum">
              <a:rPr lang="ar-SA" smtClean="0"/>
              <a:pPr>
                <a:defRPr/>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Fixed: continuous flow on pulmonary valve</a:t>
            </a:r>
            <a:endParaRPr lang="ar-JO" altLang="en-US" smtClean="0">
              <a:latin typeface="Arial" charset="0"/>
              <a:cs typeface="Arial" charset="0"/>
            </a:endParaRPr>
          </a:p>
          <a:p>
            <a:r>
              <a:rPr lang="en-US" altLang="en-US" smtClean="0">
                <a:latin typeface="Arial" charset="0"/>
                <a:cs typeface="Arial" charset="0"/>
              </a:rPr>
              <a:t>Esm: pulmonay flow</a:t>
            </a:r>
            <a:endParaRPr lang="ar-JO" altLang="en-US" smtClean="0">
              <a:latin typeface="Arial" charset="0"/>
              <a:cs typeface="Arial" charset="0"/>
            </a:endParaRPr>
          </a:p>
          <a:p>
            <a:r>
              <a:rPr lang="en-US" altLang="en-US" smtClean="0">
                <a:latin typeface="Arial" charset="0"/>
                <a:cs typeface="Arial" charset="0"/>
              </a:rPr>
              <a:t>Diastolic rumble: flow at TV</a:t>
            </a:r>
          </a:p>
          <a:p>
            <a:r>
              <a:rPr lang="en-US" altLang="en-US" smtClean="0">
                <a:latin typeface="Arial" charset="0"/>
                <a:cs typeface="Arial" charset="0"/>
              </a:rPr>
              <a:t>Adult: flutter, A fib</a:t>
            </a:r>
          </a:p>
          <a:p>
            <a:r>
              <a:rPr lang="en-US" altLang="en-US" smtClean="0">
                <a:latin typeface="Arial" charset="0"/>
                <a:cs typeface="Arial" charset="0"/>
              </a:rPr>
              <a:t>MR with premium</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AA65E124-73F2-4F9F-9498-CEC1028956F8}" type="slidenum">
              <a:rPr lang="ar-SA" smtClean="0"/>
              <a:pPr>
                <a:defRPr/>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3D3C66EA-20EB-42F7-B20A-E0DC75911DCC}" type="slidenum">
              <a:rPr lang="ar-SA" smtClean="0"/>
              <a:pPr>
                <a:defRPr/>
              </a:pPr>
              <a:t>39</a:t>
            </a:fld>
            <a:endParaRPr lang="en-US" smtClean="0">
              <a:cs typeface="Arial" pitchFamily="34" charset="0"/>
            </a:endParaRPr>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E51E1D8B-C26E-4D57-AF99-BEC7EBADF4E9}" type="slidenum">
              <a:rPr lang="ar-SA" smtClean="0"/>
              <a:pPr>
                <a:defRPr/>
              </a:pPr>
              <a:t>40</a:t>
            </a:fld>
            <a:endParaRPr lang="en-US" smtClean="0">
              <a:cs typeface="Arial" pitchFamily="34" charset="0"/>
            </a:endParaRPr>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0904D2E7-0C29-4582-9827-7552BD96DA44}" type="slidenum">
              <a:rPr lang="ar-SA" smtClean="0"/>
              <a:pPr>
                <a:defRPr/>
              </a:pPr>
              <a:t>41</a:t>
            </a:fld>
            <a:endParaRPr lang="en-US" smtClean="0">
              <a:cs typeface="Arial" pitchFamily="34" charset="0"/>
            </a:endParaRPr>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61E9FF07-83AB-4184-8968-353F7994F392}" type="slidenum">
              <a:rPr lang="ar-SA" smtClean="0"/>
              <a:pPr>
                <a:defRPr/>
              </a:pPr>
              <a:t>42</a:t>
            </a:fld>
            <a:endParaRPr lang="en-US" smtClean="0">
              <a:cs typeface="Arial" pitchFamily="34" charset="0"/>
            </a:endParaRPr>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mtClean="0">
                <a:latin typeface="Arial" charset="0"/>
                <a:cs typeface="Arial" charset="0"/>
              </a:rPr>
              <a:t>LAD: premium</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Complication: arrythmia, embllism, </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EB4B2BAA-71A6-40D1-85C5-5D05ADD0615A}" type="slidenum">
              <a:rPr lang="ar-SA" smtClean="0"/>
              <a:pPr>
                <a:defRPr/>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A4089BAC-881A-4163-8D23-1DB277C08FA5}" type="slidenum">
              <a:rPr lang="ar-SA" smtClean="0"/>
              <a:pPr>
                <a:defRPr/>
              </a:pPr>
              <a:t>44</a:t>
            </a:fld>
            <a:endParaRPr lang="en-US" smtClean="0">
              <a:cs typeface="Arial" pitchFamily="34" charset="0"/>
            </a:endParaRPr>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82B21A9E-E075-4CC8-9BCE-47646155EBD0}" type="slidenum">
              <a:rPr lang="ar-SA" smtClean="0"/>
              <a:pPr>
                <a:defRPr/>
              </a:pPr>
              <a:t>4</a:t>
            </a:fld>
            <a:endParaRPr lang="en-US" smtClean="0">
              <a:cs typeface="Arial" pitchFamily="34" charset="0"/>
            </a:endParaRPr>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2D674F5B-1FFC-498D-A934-93D0BCB0B748}" type="slidenum">
              <a:rPr lang="ar-SA" smtClean="0"/>
              <a:pPr>
                <a:defRPr/>
              </a:pPr>
              <a:t>45</a:t>
            </a:fld>
            <a:endParaRPr lang="en-US" smtClean="0">
              <a:cs typeface="Arial" pitchFamily="34" charset="0"/>
            </a:endParaRPr>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p>
            <a:pPr>
              <a:defRPr/>
            </a:pPr>
            <a:fld id="{3DABB643-D7C1-4CD4-B267-9C3C45A631A7}" type="slidenum">
              <a:rPr lang="ar-SA" smtClean="0"/>
              <a:pPr>
                <a:defRPr/>
              </a:pPr>
              <a:t>46</a:t>
            </a:fld>
            <a:endParaRPr lang="en-US" smtClean="0">
              <a:cs typeface="Arial" pitchFamily="34" charset="0"/>
            </a:endParaRPr>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Functional closure at 10-15 hrs, anatomic at 3 wks</a:t>
            </a:r>
          </a:p>
          <a:p>
            <a:pPr eaLnBrk="1" hangingPunct="1"/>
            <a:r>
              <a:rPr lang="en-US" altLang="en-US" smtClean="0">
                <a:latin typeface="Arial" charset="0"/>
                <a:cs typeface="Arial" charset="0"/>
              </a:rPr>
              <a:t>More with premature </a:t>
            </a:r>
          </a:p>
          <a:p>
            <a:pPr eaLnBrk="1" hangingPunct="1"/>
            <a:r>
              <a:rPr lang="en-US" altLang="en-US" smtClean="0">
                <a:latin typeface="Arial" charset="0"/>
                <a:cs typeface="Arial" charset="0"/>
              </a:rPr>
              <a:t>RDS, inceased fluid, sepsis, prom</a:t>
            </a:r>
          </a:p>
          <a:p>
            <a:pPr eaLnBrk="1" hangingPunct="1"/>
            <a:r>
              <a:rPr lang="en-US" altLang="en-US" smtClean="0">
                <a:latin typeface="Arial" charset="0"/>
                <a:cs typeface="Arial" charset="0"/>
              </a:rPr>
              <a:t>Decreasing : steroid, HTN mother</a:t>
            </a:r>
          </a:p>
          <a:p>
            <a:pPr eaLnBrk="1" hangingPunct="1"/>
            <a:r>
              <a:rPr lang="en-CA" altLang="en-US" smtClean="0">
                <a:latin typeface="Arial" charset="0"/>
                <a:cs typeface="Arial" charset="0"/>
              </a:rPr>
              <a:t>Pulmonary to descending aorta, ligamentum arteriosum</a:t>
            </a:r>
          </a:p>
          <a:p>
            <a:pPr eaLnBrk="1" hangingPunct="1"/>
            <a:r>
              <a:rPr lang="en-CA" altLang="en-US" smtClean="0">
                <a:latin typeface="Arial" charset="0"/>
                <a:cs typeface="Arial" charset="0"/>
              </a:rPr>
              <a:t>PG PGE2 by placenta and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4C937F79-9336-4082-93D6-90004BFB9E7C}" type="slidenum">
              <a:rPr lang="ar-SA" smtClean="0"/>
              <a:pPr>
                <a:defRPr/>
              </a:pPr>
              <a:t>48</a:t>
            </a:fld>
            <a:endParaRPr lang="en-US" smtClean="0">
              <a:cs typeface="Arial" pitchFamily="34" charset="0"/>
            </a:endParaRPr>
          </a:p>
        </p:txBody>
      </p:sp>
      <p:sp>
        <p:nvSpPr>
          <p:cNvPr id="140291" name="Rectangle 2"/>
          <p:cNvSpPr>
            <a:spLocks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F1115A2A-7A31-4853-BBBF-05726F942E8C}" type="slidenum">
              <a:rPr lang="ar-SA" smtClean="0"/>
              <a:pPr>
                <a:defRPr/>
              </a:pPr>
              <a:t>49</a:t>
            </a:fld>
            <a:endParaRPr lang="en-US" smtClean="0">
              <a:cs typeface="Arial" pitchFamily="34" charset="0"/>
            </a:endParaRPr>
          </a:p>
        </p:txBody>
      </p:sp>
      <p:sp>
        <p:nvSpPr>
          <p:cNvPr id="141315" name="Rectangle 2"/>
          <p:cNvSpPr>
            <a:spLocks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DB615464-C130-4D53-A9D3-253CB1673B74}" type="slidenum">
              <a:rPr lang="ar-SA" smtClean="0"/>
              <a:pPr>
                <a:defRPr/>
              </a:pPr>
              <a:t>50</a:t>
            </a:fld>
            <a:endParaRPr lang="en-US" smtClean="0">
              <a:cs typeface="Arial" pitchFamily="34" charset="0"/>
            </a:endParaRPr>
          </a:p>
        </p:txBody>
      </p:sp>
      <p:sp>
        <p:nvSpPr>
          <p:cNvPr id="142339" name="Rectangle 2"/>
          <p:cNvSpPr>
            <a:spLocks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9095C4B8-4737-4309-9B9C-5D0C79A18E61}" type="slidenum">
              <a:rPr lang="ar-SA" smtClean="0"/>
              <a:pPr>
                <a:defRPr/>
              </a:pPr>
              <a:t>51</a:t>
            </a:fld>
            <a:endParaRPr lang="en-US" smtClean="0">
              <a:cs typeface="Arial" pitchFamily="34" charset="0"/>
            </a:endParaRPr>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mtClean="0">
                <a:latin typeface="Arial" charset="0"/>
                <a:cs typeface="Arial" charset="0"/>
              </a:rPr>
              <a:t>Fetal : high sat in UV and venous nenosus 80%, IVC 26%, </a:t>
            </a:r>
            <a:endParaRPr lang="ar-JO" altLang="en-US" smtClean="0">
              <a:latin typeface="Arial" charset="0"/>
              <a:cs typeface="Arial" charset="0"/>
            </a:endParaRPr>
          </a:p>
          <a:p>
            <a:pPr eaLnBrk="1" hangingPunct="1"/>
            <a:r>
              <a:rPr lang="en-US" altLang="en-US" smtClean="0">
                <a:latin typeface="Arial" charset="0"/>
                <a:cs typeface="Arial" charset="0"/>
              </a:rPr>
              <a:t>SVC 40%, </a:t>
            </a:r>
          </a:p>
          <a:p>
            <a:pPr eaLnBrk="1" hangingPunct="1"/>
            <a:endParaRPr lang="en-US" altLang="en-US" smtClean="0">
              <a:latin typeface="Arial" charset="0"/>
              <a:cs typeface="Arial" charset="0"/>
            </a:endParaRPr>
          </a:p>
          <a:p>
            <a:pPr eaLnBrk="1" hangingPunct="1"/>
            <a:r>
              <a:rPr lang="en-US" altLang="en-US" smtClean="0">
                <a:latin typeface="Arial" charset="0"/>
                <a:cs typeface="Arial" charset="0"/>
              </a:rPr>
              <a:t>,</a:t>
            </a:r>
          </a:p>
          <a:p>
            <a:pPr eaLnBrk="1" hangingPunct="1"/>
            <a:r>
              <a:rPr lang="en-US" altLang="en-US" smtClean="0">
                <a:latin typeface="Arial" charset="0"/>
                <a:cs typeface="Arial" charset="0"/>
              </a:rPr>
              <a:t>All to RA, RV to PA whicj high prssure, so shunt to DA to descending aorta(60</a:t>
            </a:r>
          </a:p>
          <a:p>
            <a:pPr eaLnBrk="1" hangingPunct="1"/>
            <a:r>
              <a:rPr lang="en-US" altLang="en-US" smtClean="0">
                <a:latin typeface="Arial" charset="0"/>
                <a:cs typeface="Arial" charset="0"/>
              </a:rPr>
              <a:t>At birth increased PVR, losss of placenta, raise aortic pressure, lower PA pressure, </a:t>
            </a:r>
          </a:p>
          <a:p>
            <a:pPr eaLnBrk="1" hangingPunct="1"/>
            <a:r>
              <a:rPr lang="en-US" altLang="en-US" smtClean="0">
                <a:latin typeface="Arial" charset="0"/>
                <a:cs typeface="Arial" charset="0"/>
              </a:rPr>
              <a:t>Reversal of pressure</a:t>
            </a:r>
          </a:p>
          <a:p>
            <a:pPr eaLnBrk="1" hangingPunct="1"/>
            <a:endParaRPr lang="en-CA" altLang="en-US" smtClean="0">
              <a:latin typeface="Arial" charset="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Worse than vsd, shunting all the cycle</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3E3D2B80-243A-4E27-B65B-CC533F56FA73}" type="slidenum">
              <a:rPr lang="ar-SA" smtClean="0"/>
              <a:pPr>
                <a:defRPr/>
              </a:pPr>
              <a:t>52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22C77730-795C-41B1-8890-D8452C82D9B9}" type="slidenum">
              <a:rPr lang="ar-SA" smtClean="0"/>
              <a:pPr>
                <a:defRPr/>
              </a:pPr>
              <a:t>53</a:t>
            </a:fld>
            <a:endParaRPr lang="en-US" smtClean="0">
              <a:cs typeface="Arial" pitchFamily="34" charset="0"/>
            </a:endParaRPr>
          </a:p>
        </p:txBody>
      </p:sp>
      <p:sp>
        <p:nvSpPr>
          <p:cNvPr id="145411" name="Rectangle 2"/>
          <p:cNvSpPr>
            <a:spLocks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mtClean="0">
                <a:latin typeface="Arial" charset="0"/>
                <a:cs typeface="Arial" charset="0"/>
              </a:rPr>
              <a:t>Bounding collapsing pulse, </a:t>
            </a:r>
          </a:p>
          <a:p>
            <a:pPr eaLnBrk="1" hangingPunct="1"/>
            <a:r>
              <a:rPr lang="en-CA" altLang="en-US" smtClean="0">
                <a:latin typeface="Arial" charset="0"/>
                <a:cs typeface="Arial" charset="0"/>
              </a:rPr>
              <a:t>Wide pulse presuure</a:t>
            </a:r>
          </a:p>
          <a:p>
            <a:pPr eaLnBrk="1" hangingPunct="1"/>
            <a:r>
              <a:rPr lang="en-CA" altLang="en-US" smtClean="0">
                <a:latin typeface="Arial" charset="0"/>
                <a:cs typeface="Arial" charset="0"/>
              </a:rPr>
              <a:t>,achinary murmur LUSB, silent if large</a:t>
            </a:r>
          </a:p>
          <a:p>
            <a:pPr eaLnBrk="1" hangingPunct="1"/>
            <a:r>
              <a:rPr lang="en-CA" altLang="en-US" smtClean="0">
                <a:latin typeface="Arial" charset="0"/>
                <a:cs typeface="Arial" charset="0"/>
              </a:rPr>
              <a:t>+- mid diastolic murmur: mitrsl </a:t>
            </a:r>
          </a:p>
          <a:p>
            <a:pPr eaLnBrk="1" hangingPunct="1"/>
            <a:r>
              <a:rPr lang="en-CA" altLang="en-US" smtClean="0">
                <a:latin typeface="Arial" charset="0"/>
                <a:cs typeface="Arial" charset="0"/>
              </a:rPr>
              <a:t>Pulmonry: tackycardia and tackypnea, low sat</a:t>
            </a:r>
          </a:p>
          <a:p>
            <a:pPr eaLnBrk="1" hangingPunct="1"/>
            <a:r>
              <a:rPr lang="en-CA" altLang="en-US" smtClean="0">
                <a:latin typeface="Arial" charset="0"/>
                <a:cs typeface="Arial" charset="0"/>
              </a:rPr>
              <a:t>ECG: LVH, folllowed by RVH</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a:defRPr/>
            </a:pPr>
            <a:fld id="{3CE756C4-276E-4520-B4F3-0F8AA7846C38}" type="slidenum">
              <a:rPr lang="ar-SA" smtClean="0"/>
              <a:pPr>
                <a:defRPr/>
              </a:pPr>
              <a:t>54</a:t>
            </a:fld>
            <a:endParaRPr lang="en-US" smtClean="0">
              <a:cs typeface="Arial" pitchFamily="34" charset="0"/>
            </a:endParaRPr>
          </a:p>
        </p:txBody>
      </p:sp>
      <p:sp>
        <p:nvSpPr>
          <p:cNvPr id="146435" name="Rectangle 2"/>
          <p:cNvSpPr>
            <a:spLocks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mtClean="0">
                <a:latin typeface="Arial" charset="0"/>
                <a:cs typeface="Arial" charset="0"/>
              </a:rPr>
              <a:t>Tx: decrease fluid intske, peep, </a:t>
            </a:r>
            <a:r>
              <a:rPr lang="ar-JO" altLang="en-US" smtClean="0">
                <a:latin typeface="Arial" charset="0"/>
                <a:cs typeface="Arial" charset="0"/>
              </a:rPr>
              <a:t>ؤ</a:t>
            </a:r>
            <a:endParaRPr lang="en-CA" altLang="en-US" smtClean="0">
              <a:latin typeface="Arial"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Revanin rescue if endo failed, high liver enymes</a:t>
            </a:r>
          </a:p>
          <a:p>
            <a:r>
              <a:rPr lang="en-US" altLang="en-US" smtClean="0">
                <a:latin typeface="Arial" charset="0"/>
                <a:cs typeface="Arial" charset="0"/>
              </a:rPr>
              <a:t>Surgical if &gt; 5 mm, comp: vocal cord, diaphragmatic hernia, CLD, neuro</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85A804B9-F741-44AC-9774-C1403AF8D890}" type="slidenum">
              <a:rPr lang="ar-SA" smtClean="0"/>
              <a:pPr>
                <a:defRPr/>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40E6A1FB-9D0B-445B-B3BF-156388CCE5A5}" type="slidenum">
              <a:rPr lang="ar-SA" smtClean="0"/>
              <a:pPr>
                <a:defRPr/>
              </a:pPr>
              <a:t>7</a:t>
            </a:fld>
            <a:endParaRPr lang="en-US" smtClean="0">
              <a:cs typeface="Arial" pitchFamily="34" charset="0"/>
            </a:endParaRPr>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A13F318A-D651-4826-B4A3-F90F5B037F78}" type="slidenum">
              <a:rPr lang="ar-SA" smtClean="0"/>
              <a:pPr>
                <a:defRPr/>
              </a:pPr>
              <a:t>56</a:t>
            </a:fld>
            <a:endParaRPr lang="en-US" smtClean="0">
              <a:cs typeface="Arial" pitchFamily="34" charset="0"/>
            </a:endParaRPr>
          </a:p>
        </p:txBody>
      </p:sp>
      <p:sp>
        <p:nvSpPr>
          <p:cNvPr id="148483" name="Rectangle 2"/>
          <p:cNvSpPr>
            <a:spLocks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mtClean="0">
                <a:latin typeface="Arial" charset="0"/>
                <a:cs typeface="Arial" charset="0"/>
              </a:rPr>
              <a:t>Inceases risk of IVH, pulm hmg, oliguria, high creatinine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43F00A79-7732-493B-A5E9-AEC6646D3692}" type="slidenum">
              <a:rPr lang="ar-SA" smtClean="0"/>
              <a:pPr>
                <a:defRPr/>
              </a:pPr>
              <a:t>57</a:t>
            </a:fld>
            <a:endParaRPr lang="en-US" smtClean="0">
              <a:cs typeface="Arial" pitchFamily="34" charset="0"/>
            </a:endParaRPr>
          </a:p>
        </p:txBody>
      </p:sp>
      <p:sp>
        <p:nvSpPr>
          <p:cNvPr id="149507" name="Rectangle 2"/>
          <p:cNvSpPr>
            <a:spLocks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mtClean="0">
                <a:latin typeface="Arial" charset="0"/>
                <a:cs typeface="Arial" charset="0"/>
              </a:rPr>
              <a:t>Most common in down</a:t>
            </a:r>
          </a:p>
          <a:p>
            <a:pPr eaLnBrk="1" hangingPunct="1"/>
            <a:r>
              <a:rPr lang="en-CA" altLang="en-US" smtClean="0">
                <a:latin typeface="Arial" charset="0"/>
                <a:cs typeface="Arial" charset="0"/>
              </a:rPr>
              <a:t>HF, PPHN, eisenmenger</a:t>
            </a:r>
          </a:p>
          <a:p>
            <a:pPr eaLnBrk="1" hangingPunct="1"/>
            <a:r>
              <a:rPr lang="en-CA" altLang="en-US" smtClean="0">
                <a:latin typeface="Arial" charset="0"/>
                <a:cs typeface="Arial" charset="0"/>
              </a:rPr>
              <a:t>S2 = high, PHTN, </a:t>
            </a:r>
          </a:p>
          <a:p>
            <a:pPr eaLnBrk="1" hangingPunct="1"/>
            <a:r>
              <a:rPr lang="en-CA" altLang="en-US" smtClean="0">
                <a:latin typeface="Arial" charset="0"/>
                <a:cs typeface="Arial" charset="0"/>
              </a:rPr>
              <a:t>Pulm systolic murmur, mid diastolic rumble = LLSB </a:t>
            </a:r>
          </a:p>
          <a:p>
            <a:pPr eaLnBrk="1" hangingPunct="1"/>
            <a:r>
              <a:rPr lang="en-CA" altLang="en-US" smtClean="0">
                <a:latin typeface="Arial" charset="0"/>
                <a:cs typeface="Arial" charset="0"/>
              </a:rPr>
              <a:t>+-MR</a:t>
            </a:r>
          </a:p>
          <a:p>
            <a:pPr eaLnBrk="1" hangingPunct="1"/>
            <a:r>
              <a:rPr lang="en-CA" altLang="en-US" smtClean="0">
                <a:latin typeface="Arial" charset="0"/>
                <a:cs typeface="Arial" charset="0"/>
              </a:rPr>
              <a:t>LAD, RBBB</a:t>
            </a:r>
          </a:p>
          <a:p>
            <a:pPr eaLnBrk="1" hangingPunct="1"/>
            <a:r>
              <a:rPr lang="en-CA" altLang="en-US" smtClean="0">
                <a:latin typeface="Arial" charset="0"/>
                <a:cs typeface="Arial" charset="0"/>
              </a:rPr>
              <a:t>CXR = biventricular megaly</a:t>
            </a:r>
          </a:p>
          <a:p>
            <a:pPr eaLnBrk="1" hangingPunct="1"/>
            <a:r>
              <a:rPr lang="en-CA" altLang="en-US" smtClean="0">
                <a:latin typeface="Arial" charset="0"/>
                <a:cs typeface="Arial" charset="0"/>
              </a:rPr>
              <a:t>Tx: HF, surgery at 6-12 m</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Decreased flow , increased pressure gradient across valce, LV concentric hypertrophy, decreased comp;ience </a:t>
            </a:r>
          </a:p>
          <a:p>
            <a:r>
              <a:rPr lang="en-US" altLang="en-US" smtClean="0">
                <a:latin typeface="Arial" charset="0"/>
                <a:cs typeface="Arial" charset="0"/>
              </a:rPr>
              <a:t>Increased ESV, then EDV decrease, SV decrease</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43AEA29E-5EAC-4AE8-B78A-2C4C76D94E77}" type="slidenum">
              <a:rPr lang="ar-SA" smtClean="0"/>
              <a:pPr>
                <a:defRPr/>
              </a:pPr>
              <a:t>61</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Valvular: bicuspid, and rarely monocuspid (most severe)</a:t>
            </a:r>
          </a:p>
          <a:p>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2348CB61-386F-4D06-AEFB-086C0075AC12}" type="slidenum">
              <a:rPr lang="ar-SA" smtClean="0"/>
              <a:pPr>
                <a:defRPr/>
              </a:pPr>
              <a:t>62</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Subvalvular: may have vsd, shone complex</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A6F0B5B-0EB2-489E-970A-85F263EF56FD}" type="slidenum">
              <a:rPr lang="ar-SA" smtClean="0"/>
              <a:pPr>
                <a:defRPr/>
              </a:pPr>
              <a:t>63</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Long upper lip , flat n. bridge</a:t>
            </a:r>
          </a:p>
          <a:p>
            <a:r>
              <a:rPr lang="en-US" altLang="en-US" smtClean="0">
                <a:latin typeface="Arial" charset="0"/>
                <a:cs typeface="Arial" charset="0"/>
              </a:rPr>
              <a:t>Broad forehead , Full face, round cheecks, </a:t>
            </a:r>
            <a:endParaRPr lang="ar-JO" altLang="en-US" smtClean="0">
              <a:latin typeface="Arial" charset="0"/>
              <a:cs typeface="Arial" charset="0"/>
            </a:endParaRPr>
          </a:p>
          <a:p>
            <a:r>
              <a:rPr lang="en-US" altLang="en-US" smtClean="0">
                <a:latin typeface="Arial" charset="0"/>
                <a:cs typeface="Arial" charset="0"/>
              </a:rPr>
              <a:t>Stenosis of PA branch</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0E8EB223-164F-4425-85C7-D6426122FFF1}" type="slidenum">
              <a:rPr lang="ar-SA" smtClean="0"/>
              <a:pPr>
                <a:defRPr/>
              </a:pPr>
              <a:t>65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Endcarditis: bicuspid</a:t>
            </a:r>
            <a:endParaRPr lang="ar-JO" altLang="en-US" smtClean="0">
              <a:latin typeface="Arial" charset="0"/>
              <a:cs typeface="Arial" charset="0"/>
            </a:endParaRPr>
          </a:p>
          <a:p>
            <a:r>
              <a:rPr lang="en-US" altLang="en-US" smtClean="0">
                <a:latin typeface="Arial" charset="0"/>
                <a:cs typeface="Arial" charset="0"/>
              </a:rPr>
              <a:t>Critical: born normally, sudden decrease in feeding, irritability sob, pallor, tacky, diminshed pulses, cold extremities, P.edema</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FAAD2AE2-D68F-42AE-BEEF-7BB78284AFB0}" type="slidenum">
              <a:rPr lang="ar-SA" smtClean="0"/>
              <a:pPr>
                <a:defRPr/>
              </a:pPr>
              <a:t>66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Small rising pulse, </a:t>
            </a:r>
          </a:p>
          <a:p>
            <a:r>
              <a:rPr lang="en-US" altLang="en-US" smtClean="0">
                <a:latin typeface="Arial" charset="0"/>
                <a:cs typeface="Arial" charset="0"/>
              </a:rPr>
              <a:t>Thrill, palpable murmur in aortic area</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C5C2BF93-1230-45C2-9D65-3CE05913A07E}" type="slidenum">
              <a:rPr lang="ar-SA" smtClean="0"/>
              <a:pPr>
                <a:defRPr/>
              </a:pPr>
              <a:t>68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Soft S1 non complient LV</a:t>
            </a:r>
          </a:p>
          <a:p>
            <a:r>
              <a:rPr lang="en-US" altLang="en-US" smtClean="0">
                <a:latin typeface="Arial" charset="0"/>
                <a:cs typeface="Arial" charset="0"/>
              </a:rPr>
              <a:t>Soft s2 esp calcified</a:t>
            </a:r>
            <a:endParaRPr lang="ar-JO" altLang="en-US" smtClean="0">
              <a:latin typeface="Arial" charset="0"/>
              <a:cs typeface="Arial" charset="0"/>
            </a:endParaRPr>
          </a:p>
          <a:p>
            <a:r>
              <a:rPr lang="en-US" altLang="en-US" smtClean="0">
                <a:latin typeface="Arial" charset="0"/>
                <a:cs typeface="Arial" charset="0"/>
              </a:rPr>
              <a:t>Severe murmur louder, peak later</a:t>
            </a:r>
          </a:p>
          <a:p>
            <a:r>
              <a:rPr lang="en-US" altLang="en-US" smtClean="0">
                <a:latin typeface="Arial" charset="0"/>
                <a:cs typeface="Arial" charset="0"/>
              </a:rPr>
              <a:t>Increased murmur with squatting, supine , vc</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5FB76D3-4D18-44EB-9DEE-332F2B8B5D32}" type="slidenum">
              <a:rPr lang="ar-SA" smtClean="0"/>
              <a:pPr>
                <a:defRPr/>
              </a:pPr>
              <a:t>69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deep s v1, more 16 mm, r wave in v6 more24 mm</a:t>
            </a:r>
          </a:p>
          <a:p>
            <a:r>
              <a:rPr lang="en-US" altLang="en-US" smtClean="0">
                <a:latin typeface="Arial" charset="0"/>
                <a:cs typeface="Arial" charset="0"/>
              </a:rPr>
              <a:t>T inversion in left leads</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4D5D7BAF-7AEF-4E62-81BB-66E852AEF800}" type="slidenum">
              <a:rPr lang="ar-SA" smtClean="0"/>
              <a:pPr>
                <a:defRPr/>
              </a:pPr>
              <a:t>71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76F41035-F109-4B0B-860B-63E0CA40A356}" type="slidenum">
              <a:rPr lang="ar-SA" smtClean="0"/>
              <a:pPr>
                <a:defRPr/>
              </a:pPr>
              <a:t>8</a:t>
            </a:fld>
            <a:endParaRPr lang="en-US" smtClean="0">
              <a:cs typeface="Arial" pitchFamily="34" charset="0"/>
            </a:endParaRPr>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Post stenotic dilataion</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4F3EA017-1B8A-47C9-A42B-131B72E0028D}" type="slidenum">
              <a:rPr lang="ar-SA" smtClean="0"/>
              <a:pPr>
                <a:defRPr/>
              </a:pPr>
              <a:t>72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A292FC5-6A03-4C88-976E-7D8CC9B081C3}" type="slidenum">
              <a:rPr lang="en-US" altLang="en-US" smtClean="0"/>
              <a:pPr/>
              <a:t>73</a:t>
            </a:fld>
            <a:endParaRPr lang="en-US" altLang="en-US" smtClean="0"/>
          </a:p>
        </p:txBody>
      </p:sp>
      <p:sp>
        <p:nvSpPr>
          <p:cNvPr id="159747" name="Rectangle 2"/>
          <p:cNvSpPr>
            <a:spLocks noChangeArrowheads="1" noTextEdit="1"/>
          </p:cNvSpPr>
          <p:nvPr>
            <p:ph type="sldImg"/>
          </p:nvPr>
        </p:nvSpPr>
        <p:spPr>
          <a:xfrm>
            <a:off x="1338263" y="914400"/>
            <a:ext cx="4179887" cy="3135313"/>
          </a:xfrm>
          <a:solidFill>
            <a:srgbClr val="FFFFFF"/>
          </a:solidFill>
          <a:ln/>
        </p:spPr>
      </p:sp>
      <p:sp>
        <p:nvSpPr>
          <p:cNvPr id="159748" name="Rectangle 3"/>
          <p:cNvSpPr>
            <a:spLocks noChangeArrowheads="1"/>
          </p:cNvSpPr>
          <p:nvPr>
            <p:ph type="body" idx="1"/>
          </p:nvPr>
        </p:nvSpPr>
        <p:spPr>
          <a:xfrm>
            <a:off x="1046163" y="4352925"/>
            <a:ext cx="4770437" cy="347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CA" altLang="en-US" smtClean="0">
              <a:latin typeface="Arial" charset="0"/>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Digoxin to increaseCO</a:t>
            </a:r>
          </a:p>
          <a:p>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4D251BBB-FF8E-429F-8B02-63661E3FD70F}" type="slidenum">
              <a:rPr lang="ar-SA" smtClean="0"/>
              <a:pPr>
                <a:defRPr/>
              </a:pPr>
              <a:t>75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70% bicusid AV</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BA01C29C-1BDB-43EC-A718-E32CE7526761}" type="slidenum">
              <a:rPr lang="ar-SA" smtClean="0"/>
              <a:pPr>
                <a:defRPr/>
              </a:pPr>
              <a:t>78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charset="0"/>
                <a:cs typeface="Arial" charset="0"/>
              </a:rPr>
              <a:t>Murmur = lt subclavicular sys murmur + left inferioe scapular murmur</a:t>
            </a:r>
            <a:endParaRPr lang="ar-JO" altLang="en-US" smtClean="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72DDA97C-97F8-4238-BA6B-A7734B074F01}" type="slidenum">
              <a:rPr lang="ar-SA" smtClean="0"/>
              <a:pPr>
                <a:defRPr/>
              </a:pPr>
              <a:t>84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430A2CFE-6D4B-480A-B8D7-C40CEAFAE704}" type="slidenum">
              <a:rPr lang="ar-SA" smtClean="0"/>
              <a:pPr>
                <a:defRPr/>
              </a:pPr>
              <a:t>90</a:t>
            </a:fld>
            <a:endParaRPr lang="en-US" smtClean="0">
              <a:cs typeface="Arial" pitchFamily="34" charset="0"/>
            </a:endParaRPr>
          </a:p>
        </p:txBody>
      </p:sp>
      <p:sp>
        <p:nvSpPr>
          <p:cNvPr id="163843" name="Rectangle 2"/>
          <p:cNvSpPr>
            <a:spLocks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932DC60B-4435-4F03-913B-C02A63DE87AF}" type="slidenum">
              <a:rPr lang="ar-SA" smtClean="0"/>
              <a:pPr>
                <a:defRPr/>
              </a:pPr>
              <a:t>9</a:t>
            </a:fld>
            <a:endParaRPr lang="en-US" smtClean="0">
              <a:cs typeface="Arial" pitchFamily="34" charset="0"/>
            </a:endParaRPr>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mtClean="0">
                <a:latin typeface="Arial" charset="0"/>
                <a:cs typeface="Arial" charset="0"/>
              </a:rPr>
              <a:t>dependant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3873B9CA-1017-46FB-BE44-A727AAFB4C3C}" type="slidenum">
              <a:rPr lang="ar-SA" smtClean="0"/>
              <a:pPr>
                <a:defRPr/>
              </a:pPr>
              <a:t>10</a:t>
            </a:fld>
            <a:endParaRPr lang="en-US" smtClean="0">
              <a:cs typeface="Arial" pitchFamily="34" charset="0"/>
            </a:endParaRPr>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97312B10-F362-499F-A01F-0B471CCB0D3D}" type="slidenum">
              <a:rPr lang="ar-SA" smtClean="0"/>
              <a:pPr>
                <a:defRPr/>
              </a:pPr>
              <a:t>11</a:t>
            </a:fld>
            <a:endParaRPr lang="en-US" smtClean="0">
              <a:cs typeface="Arial" pitchFamily="34" charset="0"/>
            </a:endParaRPr>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E0AAB2-4408-4DD1-9824-2F2C94689D03}" type="slidenum">
              <a:rPr lang="ar-SA"/>
              <a:pPr>
                <a:defRPr/>
              </a:pPr>
              <a:t>‹#›</a:t>
            </a:fld>
            <a:endParaRPr lang="en-US"/>
          </a:p>
        </p:txBody>
      </p:sp>
    </p:spTree>
    <p:extLst>
      <p:ext uri="{BB962C8B-B14F-4D97-AF65-F5344CB8AC3E}">
        <p14:creationId xmlns:p14="http://schemas.microsoft.com/office/powerpoint/2010/main" val="3055407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FAA14A-5D49-430C-841F-4A6BC39EB8FC}" type="slidenum">
              <a:rPr lang="ar-SA"/>
              <a:pPr>
                <a:defRPr/>
              </a:pPr>
              <a:t>‹#›</a:t>
            </a:fld>
            <a:endParaRPr lang="en-US"/>
          </a:p>
        </p:txBody>
      </p:sp>
    </p:spTree>
    <p:extLst>
      <p:ext uri="{BB962C8B-B14F-4D97-AF65-F5344CB8AC3E}">
        <p14:creationId xmlns:p14="http://schemas.microsoft.com/office/powerpoint/2010/main" val="120233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5DD64-B007-47D4-AF5D-70AE0B5180DC}" type="slidenum">
              <a:rPr lang="ar-SA"/>
              <a:pPr>
                <a:defRPr/>
              </a:pPr>
              <a:t>‹#›</a:t>
            </a:fld>
            <a:endParaRPr lang="en-US"/>
          </a:p>
        </p:txBody>
      </p:sp>
    </p:spTree>
    <p:extLst>
      <p:ext uri="{BB962C8B-B14F-4D97-AF65-F5344CB8AC3E}">
        <p14:creationId xmlns:p14="http://schemas.microsoft.com/office/powerpoint/2010/main" val="129339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5C227B-207E-47B7-941E-DEF54B538B59}" type="slidenum">
              <a:rPr lang="ar-SA"/>
              <a:pPr>
                <a:defRPr/>
              </a:pPr>
              <a:t>‹#›</a:t>
            </a:fld>
            <a:endParaRPr lang="en-US"/>
          </a:p>
        </p:txBody>
      </p:sp>
    </p:spTree>
    <p:extLst>
      <p:ext uri="{BB962C8B-B14F-4D97-AF65-F5344CB8AC3E}">
        <p14:creationId xmlns:p14="http://schemas.microsoft.com/office/powerpoint/2010/main" val="2169275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E36061E-7C20-4071-A101-BFA5573549D3}" type="slidenum">
              <a:rPr lang="en-US"/>
              <a:pPr>
                <a:defRPr/>
              </a:pPr>
              <a:t>‹#›</a:t>
            </a:fld>
            <a:endParaRPr lang="en-US"/>
          </a:p>
        </p:txBody>
      </p:sp>
    </p:spTree>
    <p:extLst>
      <p:ext uri="{BB962C8B-B14F-4D97-AF65-F5344CB8AC3E}">
        <p14:creationId xmlns:p14="http://schemas.microsoft.com/office/powerpoint/2010/main" val="1612113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1CFE27C-FA53-4CBC-88DD-4EB6C876A64A}" type="slidenum">
              <a:rPr lang="en-US"/>
              <a:pPr>
                <a:defRPr/>
              </a:pPr>
              <a:t>‹#›</a:t>
            </a:fld>
            <a:endParaRPr lang="en-US"/>
          </a:p>
        </p:txBody>
      </p:sp>
    </p:spTree>
    <p:extLst>
      <p:ext uri="{BB962C8B-B14F-4D97-AF65-F5344CB8AC3E}">
        <p14:creationId xmlns:p14="http://schemas.microsoft.com/office/powerpoint/2010/main" val="93027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A57170B-1CF4-4FD2-9C3F-EEA20C99A99A}" type="slidenum">
              <a:rPr lang="en-US"/>
              <a:pPr>
                <a:defRPr/>
              </a:pPr>
              <a:t>‹#›</a:t>
            </a:fld>
            <a:endParaRPr lang="en-US"/>
          </a:p>
        </p:txBody>
      </p:sp>
    </p:spTree>
    <p:extLst>
      <p:ext uri="{BB962C8B-B14F-4D97-AF65-F5344CB8AC3E}">
        <p14:creationId xmlns:p14="http://schemas.microsoft.com/office/powerpoint/2010/main" val="350140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5B5BBE-D8ED-4095-9AEE-015CC65181C8}" type="slidenum">
              <a:rPr lang="ar-SA"/>
              <a:pPr>
                <a:defRPr/>
              </a:pPr>
              <a:t>‹#›</a:t>
            </a:fld>
            <a:endParaRPr lang="en-US"/>
          </a:p>
        </p:txBody>
      </p:sp>
    </p:spTree>
    <p:extLst>
      <p:ext uri="{BB962C8B-B14F-4D97-AF65-F5344CB8AC3E}">
        <p14:creationId xmlns:p14="http://schemas.microsoft.com/office/powerpoint/2010/main" val="56380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4D1ED-2F1E-4953-AF4F-D85DA00CF0E8}" type="slidenum">
              <a:rPr lang="ar-SA"/>
              <a:pPr>
                <a:defRPr/>
              </a:pPr>
              <a:t>‹#›</a:t>
            </a:fld>
            <a:endParaRPr lang="en-US"/>
          </a:p>
        </p:txBody>
      </p:sp>
    </p:spTree>
    <p:extLst>
      <p:ext uri="{BB962C8B-B14F-4D97-AF65-F5344CB8AC3E}">
        <p14:creationId xmlns:p14="http://schemas.microsoft.com/office/powerpoint/2010/main" val="343369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A4D1FB-53BB-4C4A-9B07-9D1847F82584}" type="slidenum">
              <a:rPr lang="ar-SA"/>
              <a:pPr>
                <a:defRPr/>
              </a:pPr>
              <a:t>‹#›</a:t>
            </a:fld>
            <a:endParaRPr lang="en-US"/>
          </a:p>
        </p:txBody>
      </p:sp>
    </p:spTree>
    <p:extLst>
      <p:ext uri="{BB962C8B-B14F-4D97-AF65-F5344CB8AC3E}">
        <p14:creationId xmlns:p14="http://schemas.microsoft.com/office/powerpoint/2010/main" val="223807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430C4A-CBF9-4A4F-AB16-4DB9A9EB4319}" type="slidenum">
              <a:rPr lang="ar-SA"/>
              <a:pPr>
                <a:defRPr/>
              </a:pPr>
              <a:t>‹#›</a:t>
            </a:fld>
            <a:endParaRPr lang="en-US"/>
          </a:p>
        </p:txBody>
      </p:sp>
    </p:spTree>
    <p:extLst>
      <p:ext uri="{BB962C8B-B14F-4D97-AF65-F5344CB8AC3E}">
        <p14:creationId xmlns:p14="http://schemas.microsoft.com/office/powerpoint/2010/main" val="327841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464163-882E-4B17-8050-8896ED4DD03D}" type="slidenum">
              <a:rPr lang="ar-SA"/>
              <a:pPr>
                <a:defRPr/>
              </a:pPr>
              <a:t>‹#›</a:t>
            </a:fld>
            <a:endParaRPr lang="en-US"/>
          </a:p>
        </p:txBody>
      </p:sp>
    </p:spTree>
    <p:extLst>
      <p:ext uri="{BB962C8B-B14F-4D97-AF65-F5344CB8AC3E}">
        <p14:creationId xmlns:p14="http://schemas.microsoft.com/office/powerpoint/2010/main" val="398536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75EE8D-BA30-47C8-83C7-CFDA599D02B9}" type="slidenum">
              <a:rPr lang="ar-SA"/>
              <a:pPr>
                <a:defRPr/>
              </a:pPr>
              <a:t>‹#›</a:t>
            </a:fld>
            <a:endParaRPr lang="en-US"/>
          </a:p>
        </p:txBody>
      </p:sp>
    </p:spTree>
    <p:extLst>
      <p:ext uri="{BB962C8B-B14F-4D97-AF65-F5344CB8AC3E}">
        <p14:creationId xmlns:p14="http://schemas.microsoft.com/office/powerpoint/2010/main" val="246952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D45553-84D7-47A3-8775-D9319735213D}" type="slidenum">
              <a:rPr lang="ar-SA"/>
              <a:pPr>
                <a:defRPr/>
              </a:pPr>
              <a:t>‹#›</a:t>
            </a:fld>
            <a:endParaRPr lang="en-US"/>
          </a:p>
        </p:txBody>
      </p:sp>
    </p:spTree>
    <p:extLst>
      <p:ext uri="{BB962C8B-B14F-4D97-AF65-F5344CB8AC3E}">
        <p14:creationId xmlns:p14="http://schemas.microsoft.com/office/powerpoint/2010/main" val="2904053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E45882-99FF-4D4A-B0BA-C9A1CF67A62D}" type="slidenum">
              <a:rPr lang="ar-SA"/>
              <a:pPr>
                <a:defRPr/>
              </a:pPr>
              <a:t>‹#›</a:t>
            </a:fld>
            <a:endParaRPr lang="en-US"/>
          </a:p>
        </p:txBody>
      </p:sp>
    </p:spTree>
    <p:extLst>
      <p:ext uri="{BB962C8B-B14F-4D97-AF65-F5344CB8AC3E}">
        <p14:creationId xmlns:p14="http://schemas.microsoft.com/office/powerpoint/2010/main" val="156169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A0547"/>
            </a:gs>
            <a:gs pos="100000">
              <a:srgbClr val="19155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smtClean="0"/>
              <a:t>انقر لتحرير نمط العنوان الرئيسي</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smtClean="0"/>
              <a:t>انقر لتحرير أنماط النص الرئيسي</a:t>
            </a:r>
            <a:endParaRPr lang="en-US" altLang="en-US" smtClean="0"/>
          </a:p>
          <a:p>
            <a:pPr lvl="1"/>
            <a:r>
              <a:rPr lang="ar-SA" altLang="en-US" smtClean="0"/>
              <a:t>المستوى الثاني</a:t>
            </a:r>
            <a:endParaRPr lang="en-US" altLang="en-US" smtClean="0"/>
          </a:p>
          <a:p>
            <a:pPr lvl="2"/>
            <a:r>
              <a:rPr lang="ar-SA" altLang="en-US" smtClean="0"/>
              <a:t>المستوى الثالث</a:t>
            </a:r>
            <a:endParaRPr lang="en-US" altLang="en-US" smtClean="0"/>
          </a:p>
          <a:p>
            <a:pPr lvl="3"/>
            <a:r>
              <a:rPr lang="ar-SA" altLang="en-US" smtClean="0"/>
              <a:t>المستوى الرابع</a:t>
            </a:r>
            <a:endParaRPr lang="en-US" altLang="en-US" smtClean="0"/>
          </a:p>
          <a:p>
            <a:pPr lvl="4"/>
            <a:r>
              <a:rPr lang="ar-SA" altLang="en-US" smtClean="0"/>
              <a:t>المستوى الخامس</a:t>
            </a:r>
            <a:endParaRPr lang="en-US" altLang="en-US" smtClean="0"/>
          </a:p>
        </p:txBody>
      </p:sp>
      <p:sp>
        <p:nvSpPr>
          <p:cNvPr id="7178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7178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7178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DA36895B-DE34-4E76-A99A-96949BD9D4FB}"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pitchFamily="34" charset="0"/>
          <a:cs typeface="Arial" pitchFamily="34" charset="0"/>
        </a:defRPr>
      </a:lvl2pPr>
      <a:lvl3pPr algn="l" rtl="0" eaLnBrk="0" fontAlgn="base" hangingPunct="0">
        <a:spcBef>
          <a:spcPct val="0"/>
        </a:spcBef>
        <a:spcAft>
          <a:spcPct val="0"/>
        </a:spcAft>
        <a:defRPr sz="4400" b="1">
          <a:solidFill>
            <a:schemeClr val="tx2"/>
          </a:solidFill>
          <a:latin typeface="Arial" pitchFamily="34" charset="0"/>
          <a:cs typeface="Arial" pitchFamily="34" charset="0"/>
        </a:defRPr>
      </a:lvl3pPr>
      <a:lvl4pPr algn="l" rtl="0" eaLnBrk="0" fontAlgn="base" hangingPunct="0">
        <a:spcBef>
          <a:spcPct val="0"/>
        </a:spcBef>
        <a:spcAft>
          <a:spcPct val="0"/>
        </a:spcAft>
        <a:defRPr sz="4400" b="1">
          <a:solidFill>
            <a:schemeClr val="tx2"/>
          </a:solidFill>
          <a:latin typeface="Arial" pitchFamily="34" charset="0"/>
          <a:cs typeface="Arial" pitchFamily="34" charset="0"/>
        </a:defRPr>
      </a:lvl4pPr>
      <a:lvl5pPr algn="l" rtl="0" eaLnBrk="0" fontAlgn="base" hangingPunct="0">
        <a:spcBef>
          <a:spcPct val="0"/>
        </a:spcBef>
        <a:spcAft>
          <a:spcPct val="0"/>
        </a:spcAft>
        <a:defRPr sz="4400" b="1">
          <a:solidFill>
            <a:schemeClr val="tx2"/>
          </a:solidFill>
          <a:latin typeface="Arial" pitchFamily="34" charset="0"/>
          <a:cs typeface="Arial" pitchFamily="34" charset="0"/>
        </a:defRPr>
      </a:lvl5pPr>
      <a:lvl6pPr marL="457200" algn="l" rtl="0" eaLnBrk="0" fontAlgn="base" hangingPunct="0">
        <a:spcBef>
          <a:spcPct val="0"/>
        </a:spcBef>
        <a:spcAft>
          <a:spcPct val="0"/>
        </a:spcAft>
        <a:defRPr sz="4400" b="1">
          <a:solidFill>
            <a:schemeClr val="tx2"/>
          </a:solidFill>
          <a:latin typeface="Arial" pitchFamily="34" charset="0"/>
          <a:cs typeface="Arial" pitchFamily="34" charset="0"/>
        </a:defRPr>
      </a:lvl6pPr>
      <a:lvl7pPr marL="914400" algn="l" rtl="0" eaLnBrk="0" fontAlgn="base" hangingPunct="0">
        <a:spcBef>
          <a:spcPct val="0"/>
        </a:spcBef>
        <a:spcAft>
          <a:spcPct val="0"/>
        </a:spcAft>
        <a:defRPr sz="4400" b="1">
          <a:solidFill>
            <a:schemeClr val="tx2"/>
          </a:solidFill>
          <a:latin typeface="Arial" pitchFamily="34" charset="0"/>
          <a:cs typeface="Arial" pitchFamily="34" charset="0"/>
        </a:defRPr>
      </a:lvl7pPr>
      <a:lvl8pPr marL="1371600" algn="l" rtl="0" eaLnBrk="0" fontAlgn="base" hangingPunct="0">
        <a:spcBef>
          <a:spcPct val="0"/>
        </a:spcBef>
        <a:spcAft>
          <a:spcPct val="0"/>
        </a:spcAft>
        <a:defRPr sz="4400" b="1">
          <a:solidFill>
            <a:schemeClr val="tx2"/>
          </a:solidFill>
          <a:latin typeface="Arial" pitchFamily="34" charset="0"/>
          <a:cs typeface="Arial" pitchFamily="34" charset="0"/>
        </a:defRPr>
      </a:lvl8pPr>
      <a:lvl9pPr marL="1828800" algn="l" rtl="0" eaLnBrk="0" fontAlgn="base" hangingPunct="0">
        <a:spcBef>
          <a:spcPct val="0"/>
        </a:spcBef>
        <a:spcAft>
          <a:spcPct val="0"/>
        </a:spcAft>
        <a:defRPr sz="44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cs typeface="+mn-cs"/>
        </a:defRPr>
      </a:lvl2pPr>
      <a:lvl3pPr marL="1143000" indent="-228600" algn="l" rtl="0" eaLnBrk="0" fontAlgn="base" hangingPunct="0">
        <a:spcBef>
          <a:spcPct val="20000"/>
        </a:spcBef>
        <a:spcAft>
          <a:spcPct val="0"/>
        </a:spcAft>
        <a:buChar char="•"/>
        <a:defRPr sz="2400" b="1">
          <a:solidFill>
            <a:schemeClr val="tx1"/>
          </a:solidFill>
          <a:latin typeface="+mn-lt"/>
          <a:cs typeface="+mn-cs"/>
        </a:defRPr>
      </a:lvl3pPr>
      <a:lvl4pPr marL="1600200" indent="-228600" algn="l" rtl="0" eaLnBrk="0" fontAlgn="base" hangingPunct="0">
        <a:spcBef>
          <a:spcPct val="20000"/>
        </a:spcBef>
        <a:spcAft>
          <a:spcPct val="0"/>
        </a:spcAft>
        <a:buChar char="–"/>
        <a:defRPr sz="2000" b="1">
          <a:solidFill>
            <a:schemeClr val="tx1"/>
          </a:solidFill>
          <a:latin typeface="+mn-lt"/>
          <a:cs typeface="+mn-cs"/>
        </a:defRPr>
      </a:lvl4pPr>
      <a:lvl5pPr marL="2057400" indent="-228600" algn="l" rtl="0" eaLnBrk="0" fontAlgn="base" hangingPunct="0">
        <a:spcBef>
          <a:spcPct val="20000"/>
        </a:spcBef>
        <a:spcAft>
          <a:spcPct val="0"/>
        </a:spcAft>
        <a:buChar char="»"/>
        <a:defRPr sz="2000" b="1">
          <a:solidFill>
            <a:schemeClr val="tx1"/>
          </a:solidFill>
          <a:latin typeface="+mn-lt"/>
          <a:cs typeface="+mn-cs"/>
        </a:defRPr>
      </a:lvl5pPr>
      <a:lvl6pPr marL="2514600" indent="-228600" algn="l" rtl="0" eaLnBrk="0" fontAlgn="base" hangingPunct="0">
        <a:spcBef>
          <a:spcPct val="20000"/>
        </a:spcBef>
        <a:spcAft>
          <a:spcPct val="0"/>
        </a:spcAft>
        <a:buChar char="»"/>
        <a:defRPr sz="2000" b="1">
          <a:solidFill>
            <a:schemeClr val="tx1"/>
          </a:solidFill>
          <a:latin typeface="+mn-lt"/>
          <a:cs typeface="+mn-cs"/>
        </a:defRPr>
      </a:lvl6pPr>
      <a:lvl7pPr marL="2971800" indent="-228600" algn="l" rtl="0" eaLnBrk="0" fontAlgn="base" hangingPunct="0">
        <a:spcBef>
          <a:spcPct val="20000"/>
        </a:spcBef>
        <a:spcAft>
          <a:spcPct val="0"/>
        </a:spcAft>
        <a:buChar char="»"/>
        <a:defRPr sz="2000" b="1">
          <a:solidFill>
            <a:schemeClr val="tx1"/>
          </a:solidFill>
          <a:latin typeface="+mn-lt"/>
          <a:cs typeface="+mn-cs"/>
        </a:defRPr>
      </a:lvl7pPr>
      <a:lvl8pPr marL="3429000" indent="-228600" algn="l" rtl="0" eaLnBrk="0" fontAlgn="base" hangingPunct="0">
        <a:spcBef>
          <a:spcPct val="20000"/>
        </a:spcBef>
        <a:spcAft>
          <a:spcPct val="0"/>
        </a:spcAft>
        <a:buChar char="»"/>
        <a:defRPr sz="2000" b="1">
          <a:solidFill>
            <a:schemeClr val="tx1"/>
          </a:solidFill>
          <a:latin typeface="+mn-lt"/>
          <a:cs typeface="+mn-cs"/>
        </a:defRPr>
      </a:lvl8pPr>
      <a:lvl9pPr marL="3886200" indent="-228600" algn="l" rtl="0" eaLnBrk="0" fontAlgn="base" hangingPunct="0">
        <a:spcBef>
          <a:spcPct val="20000"/>
        </a:spcBef>
        <a:spcAft>
          <a:spcPct val="0"/>
        </a:spcAft>
        <a:buChar char="»"/>
        <a:defRPr sz="2000" b="1">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1.png"/><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png"/><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png"/><Relationship Id="rId4"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png"/><Relationship Id="rId4"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7.png"/><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png"/><Relationship Id="rId4"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9.png"/><Relationship Id="rId4" Type="http://schemas.openxmlformats.org/officeDocument/2006/relationships/oleObject" Target="../embeddings/oleObject14.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png"/><Relationship Id="rId4" Type="http://schemas.openxmlformats.org/officeDocument/2006/relationships/oleObject" Target="../embeddings/oleObject1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png"/><Relationship Id="rId4" Type="http://schemas.openxmlformats.org/officeDocument/2006/relationships/oleObject" Target="../embeddings/oleObject16.bin"/></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4.png"/><Relationship Id="rId4" Type="http://schemas.openxmlformats.org/officeDocument/2006/relationships/oleObject" Target="../embeddings/oleObject17.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5.png"/><Relationship Id="rId4"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6.png"/><Relationship Id="rId4" Type="http://schemas.openxmlformats.org/officeDocument/2006/relationships/oleObject" Target="../embeddings/oleObject19.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7.png"/><Relationship Id="rId4" Type="http://schemas.openxmlformats.org/officeDocument/2006/relationships/oleObject" Target="../embeddings/oleObject20.bin"/></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8.png"/><Relationship Id="rId4" Type="http://schemas.openxmlformats.org/officeDocument/2006/relationships/oleObject" Target="../embeddings/oleObject21.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5.png"/><Relationship Id="rId4" Type="http://schemas.openxmlformats.org/officeDocument/2006/relationships/oleObject" Target="../embeddings/oleObject2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685800" y="3200400"/>
            <a:ext cx="7772400" cy="1447800"/>
          </a:xfrm>
        </p:spPr>
        <p:txBody>
          <a:bodyPr/>
          <a:lstStyle/>
          <a:p>
            <a:pPr algn="ctr"/>
            <a:r>
              <a:rPr lang="en-US" altLang="en-US" sz="4000" smtClean="0"/>
              <a:t>Acyanotic heart disease</a:t>
            </a:r>
            <a:endParaRPr lang="en-US" altLang="en-US" sz="3200" smtClean="0">
              <a:solidFill>
                <a:srgbClr val="FFFF00"/>
              </a:solidFill>
            </a:endParaRPr>
          </a:p>
        </p:txBody>
      </p:sp>
      <p:sp>
        <p:nvSpPr>
          <p:cNvPr id="5123" name="Rectangle 3"/>
          <p:cNvSpPr>
            <a:spLocks noGrp="1" noChangeArrowheads="1"/>
          </p:cNvSpPr>
          <p:nvPr>
            <p:ph type="subTitle" idx="1"/>
          </p:nvPr>
        </p:nvSpPr>
        <p:spPr>
          <a:xfrm>
            <a:off x="1371600" y="762000"/>
            <a:ext cx="6400800" cy="1752600"/>
          </a:xfrm>
        </p:spPr>
        <p:txBody>
          <a:bodyPr/>
          <a:lstStyle/>
          <a:p>
            <a:pPr>
              <a:lnSpc>
                <a:spcPct val="80000"/>
              </a:lnSpc>
            </a:pPr>
            <a:endParaRPr lang="en-US" altLang="en-US" sz="2800" smtClean="0"/>
          </a:p>
          <a:p>
            <a:pPr>
              <a:lnSpc>
                <a:spcPct val="80000"/>
              </a:lnSpc>
            </a:pPr>
            <a:endParaRPr lang="en-US" altLang="en-US" sz="2800" smtClean="0"/>
          </a:p>
          <a:p>
            <a:pPr>
              <a:lnSpc>
                <a:spcPct val="80000"/>
              </a:lnSpc>
            </a:pPr>
            <a:endParaRPr lang="en-US" altLang="en-US" sz="2800" smtClean="0"/>
          </a:p>
          <a:p>
            <a:pPr>
              <a:lnSpc>
                <a:spcPct val="80000"/>
              </a:lnSpc>
            </a:pPr>
            <a:endParaRPr lang="en-US" altLang="en-US" sz="28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4000" b="0" smtClean="0">
                <a:solidFill>
                  <a:srgbClr val="FFFF00"/>
                </a:solidFill>
              </a:rPr>
              <a:t>Cyanosis in the Newborn</a:t>
            </a:r>
            <a:br>
              <a:rPr lang="en-US" altLang="en-US" sz="4000" b="0" smtClean="0">
                <a:solidFill>
                  <a:srgbClr val="FFFF00"/>
                </a:solidFill>
              </a:rPr>
            </a:br>
            <a:r>
              <a:rPr lang="en-US" altLang="en-US" sz="3600" b="0" smtClean="0">
                <a:solidFill>
                  <a:srgbClr val="FFFF00"/>
                </a:solidFill>
              </a:rPr>
              <a:t>Cyanotic Congenital Heart Disease</a:t>
            </a:r>
          </a:p>
        </p:txBody>
      </p:sp>
      <p:pic>
        <p:nvPicPr>
          <p:cNvPr id="14339" name="Picture 3" descr="fricker025_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981200"/>
            <a:ext cx="7391400" cy="45720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solidFill>
                  <a:srgbClr val="FFFF00"/>
                </a:solidFill>
              </a:rPr>
              <a:t>Evaluation of CHD patients</a:t>
            </a:r>
          </a:p>
        </p:txBody>
      </p:sp>
      <p:sp>
        <p:nvSpPr>
          <p:cNvPr id="15363" name="Rectangle 3"/>
          <p:cNvSpPr>
            <a:spLocks noGrp="1" noChangeArrowheads="1"/>
          </p:cNvSpPr>
          <p:nvPr>
            <p:ph type="body" idx="1"/>
          </p:nvPr>
        </p:nvSpPr>
        <p:spPr>
          <a:xfrm>
            <a:off x="609600" y="2209800"/>
            <a:ext cx="7772400" cy="4114800"/>
          </a:xfrm>
        </p:spPr>
        <p:txBody>
          <a:bodyPr/>
          <a:lstStyle/>
          <a:p>
            <a:pPr>
              <a:lnSpc>
                <a:spcPct val="90000"/>
              </a:lnSpc>
            </a:pPr>
            <a:r>
              <a:rPr lang="en-US" altLang="en-US" sz="2400" smtClean="0">
                <a:solidFill>
                  <a:schemeClr val="bg1"/>
                </a:solidFill>
              </a:rPr>
              <a:t>History</a:t>
            </a:r>
          </a:p>
          <a:p>
            <a:pPr>
              <a:lnSpc>
                <a:spcPct val="90000"/>
              </a:lnSpc>
            </a:pPr>
            <a:r>
              <a:rPr lang="en-US" altLang="en-US" sz="2400" smtClean="0">
                <a:solidFill>
                  <a:schemeClr val="bg1"/>
                </a:solidFill>
              </a:rPr>
              <a:t>Physical examination</a:t>
            </a:r>
          </a:p>
          <a:p>
            <a:pPr>
              <a:lnSpc>
                <a:spcPct val="90000"/>
              </a:lnSpc>
            </a:pPr>
            <a:r>
              <a:rPr lang="en-US" altLang="en-US" sz="2400" smtClean="0">
                <a:solidFill>
                  <a:schemeClr val="bg1"/>
                </a:solidFill>
              </a:rPr>
              <a:t>ECG</a:t>
            </a:r>
          </a:p>
          <a:p>
            <a:pPr>
              <a:lnSpc>
                <a:spcPct val="90000"/>
              </a:lnSpc>
            </a:pPr>
            <a:r>
              <a:rPr lang="en-US" altLang="en-US" sz="2400" smtClean="0">
                <a:solidFill>
                  <a:schemeClr val="bg1"/>
                </a:solidFill>
              </a:rPr>
              <a:t>CXR</a:t>
            </a:r>
          </a:p>
          <a:p>
            <a:pPr>
              <a:lnSpc>
                <a:spcPct val="90000"/>
              </a:lnSpc>
            </a:pPr>
            <a:r>
              <a:rPr lang="en-US" altLang="en-US" sz="2400" smtClean="0">
                <a:solidFill>
                  <a:schemeClr val="bg1"/>
                </a:solidFill>
              </a:rPr>
              <a:t>Blood gases</a:t>
            </a:r>
          </a:p>
          <a:p>
            <a:pPr>
              <a:lnSpc>
                <a:spcPct val="90000"/>
              </a:lnSpc>
            </a:pPr>
            <a:r>
              <a:rPr lang="en-US" altLang="en-US" sz="2400" smtClean="0">
                <a:solidFill>
                  <a:schemeClr val="bg1"/>
                </a:solidFill>
              </a:rPr>
              <a:t>Hyperoxia test</a:t>
            </a:r>
          </a:p>
          <a:p>
            <a:pPr>
              <a:lnSpc>
                <a:spcPct val="90000"/>
              </a:lnSpc>
            </a:pPr>
            <a:r>
              <a:rPr lang="en-US" altLang="en-US" sz="2400" smtClean="0">
                <a:solidFill>
                  <a:schemeClr val="bg1"/>
                </a:solidFill>
              </a:rPr>
              <a:t>Echocardiogram</a:t>
            </a:r>
          </a:p>
          <a:p>
            <a:pPr>
              <a:lnSpc>
                <a:spcPct val="90000"/>
              </a:lnSpc>
            </a:pPr>
            <a:r>
              <a:rPr lang="en-US" altLang="en-US" sz="2400" smtClean="0">
                <a:solidFill>
                  <a:schemeClr val="bg1"/>
                </a:solidFill>
              </a:rPr>
              <a:t>Cardiac catheterization</a:t>
            </a:r>
          </a:p>
          <a:p>
            <a:pPr>
              <a:lnSpc>
                <a:spcPct val="90000"/>
              </a:lnSpc>
            </a:pPr>
            <a:r>
              <a:rPr lang="en-US" altLang="en-US" sz="2400" smtClean="0">
                <a:solidFill>
                  <a:schemeClr val="bg1"/>
                </a:solidFill>
              </a:rPr>
              <a:t>CT angiogram</a:t>
            </a:r>
          </a:p>
          <a:p>
            <a:pPr>
              <a:lnSpc>
                <a:spcPct val="90000"/>
              </a:lnSpc>
            </a:pPr>
            <a:r>
              <a:rPr lang="en-US" altLang="en-US" sz="2400" smtClean="0">
                <a:solidFill>
                  <a:schemeClr val="bg1"/>
                </a:solidFill>
              </a:rPr>
              <a:t>MRI</a:t>
            </a:r>
          </a:p>
          <a:p>
            <a:pPr>
              <a:lnSpc>
                <a:spcPct val="90000"/>
              </a:lnSpc>
            </a:pPr>
            <a:endParaRPr lang="en-US" altLang="en-US" sz="2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000" smtClean="0">
                <a:solidFill>
                  <a:srgbClr val="FFFF00"/>
                </a:solidFill>
              </a:rPr>
              <a:t>Hyperoxia Test</a:t>
            </a:r>
          </a:p>
        </p:txBody>
      </p:sp>
      <p:sp>
        <p:nvSpPr>
          <p:cNvPr id="16387" name="Rectangle 3"/>
          <p:cNvSpPr>
            <a:spLocks noGrp="1" noChangeArrowheads="1"/>
          </p:cNvSpPr>
          <p:nvPr>
            <p:ph type="body" idx="1"/>
          </p:nvPr>
        </p:nvSpPr>
        <p:spPr>
          <a:xfrm>
            <a:off x="685800" y="2209800"/>
            <a:ext cx="7772400" cy="4419600"/>
          </a:xfrm>
        </p:spPr>
        <p:txBody>
          <a:bodyPr/>
          <a:lstStyle/>
          <a:p>
            <a:pPr>
              <a:lnSpc>
                <a:spcPct val="80000"/>
              </a:lnSpc>
              <a:buFontTx/>
              <a:buNone/>
            </a:pPr>
            <a:r>
              <a:rPr lang="en-US" altLang="en-US" sz="2400" b="0" smtClean="0">
                <a:solidFill>
                  <a:schemeClr val="bg1"/>
                </a:solidFill>
              </a:rPr>
              <a:t>Done when patient is cyanotic</a:t>
            </a:r>
          </a:p>
          <a:p>
            <a:pPr>
              <a:lnSpc>
                <a:spcPct val="80000"/>
              </a:lnSpc>
              <a:buFontTx/>
              <a:buNone/>
            </a:pPr>
            <a:endParaRPr lang="en-US" altLang="en-US" sz="2400" b="0" smtClean="0">
              <a:solidFill>
                <a:schemeClr val="bg1"/>
              </a:solidFill>
            </a:endParaRPr>
          </a:p>
          <a:p>
            <a:pPr>
              <a:lnSpc>
                <a:spcPct val="80000"/>
              </a:lnSpc>
            </a:pPr>
            <a:r>
              <a:rPr lang="en-US" altLang="en-US" sz="2400" b="0" smtClean="0">
                <a:solidFill>
                  <a:schemeClr val="bg1"/>
                </a:solidFill>
              </a:rPr>
              <a:t>R. Arterial PaO2 </a:t>
            </a:r>
            <a:r>
              <a:rPr lang="en-US" altLang="en-US" sz="2200" b="0" i="1" u="sng" smtClean="0">
                <a:solidFill>
                  <a:schemeClr val="bg1"/>
                </a:solidFill>
              </a:rPr>
              <a:t>by ABG</a:t>
            </a:r>
            <a:r>
              <a:rPr lang="en-US" altLang="en-US" sz="2200" b="0" smtClean="0">
                <a:solidFill>
                  <a:schemeClr val="bg1"/>
                </a:solidFill>
              </a:rPr>
              <a:t> while patient is breathing room air</a:t>
            </a:r>
            <a:endParaRPr lang="en-US" altLang="en-US" sz="2200" b="0" i="1" u="sng" smtClean="0">
              <a:solidFill>
                <a:schemeClr val="bg1"/>
              </a:solidFill>
            </a:endParaRPr>
          </a:p>
          <a:p>
            <a:pPr>
              <a:lnSpc>
                <a:spcPct val="80000"/>
              </a:lnSpc>
            </a:pPr>
            <a:r>
              <a:rPr lang="en-US" altLang="en-US" sz="2200" b="0" smtClean="0">
                <a:solidFill>
                  <a:schemeClr val="bg1"/>
                </a:solidFill>
              </a:rPr>
              <a:t>R. Arterial PaO2 </a:t>
            </a:r>
            <a:r>
              <a:rPr lang="en-US" altLang="en-US" sz="2200" b="0" i="1" u="sng" smtClean="0">
                <a:solidFill>
                  <a:schemeClr val="bg1"/>
                </a:solidFill>
              </a:rPr>
              <a:t>by ABG</a:t>
            </a:r>
            <a:r>
              <a:rPr lang="en-US" altLang="en-US" sz="2200" b="0" smtClean="0">
                <a:solidFill>
                  <a:schemeClr val="bg1"/>
                </a:solidFill>
              </a:rPr>
              <a:t> after inhaling 100% O2 for 10 minutes</a:t>
            </a:r>
          </a:p>
          <a:p>
            <a:pPr>
              <a:lnSpc>
                <a:spcPct val="80000"/>
              </a:lnSpc>
            </a:pPr>
            <a:endParaRPr lang="en-US" altLang="en-US" sz="2200" b="0" smtClean="0">
              <a:solidFill>
                <a:schemeClr val="bg1"/>
              </a:solidFill>
            </a:endParaRPr>
          </a:p>
          <a:p>
            <a:pPr>
              <a:lnSpc>
                <a:spcPct val="80000"/>
              </a:lnSpc>
            </a:pPr>
            <a:r>
              <a:rPr lang="en-US" altLang="en-US" sz="2200" b="0" smtClean="0">
                <a:solidFill>
                  <a:schemeClr val="bg1"/>
                </a:solidFill>
              </a:rPr>
              <a:t>pO2 &lt; 100; cyanotic CHD   likely</a:t>
            </a:r>
          </a:p>
          <a:p>
            <a:pPr>
              <a:lnSpc>
                <a:spcPct val="80000"/>
              </a:lnSpc>
            </a:pPr>
            <a:r>
              <a:rPr lang="en-US" altLang="en-US" sz="2200" b="0" smtClean="0">
                <a:solidFill>
                  <a:schemeClr val="bg1"/>
                </a:solidFill>
              </a:rPr>
              <a:t> pO2 100-250; cyanotic CHD   possible</a:t>
            </a:r>
          </a:p>
          <a:p>
            <a:pPr>
              <a:lnSpc>
                <a:spcPct val="80000"/>
              </a:lnSpc>
            </a:pPr>
            <a:r>
              <a:rPr lang="en-US" altLang="en-US" sz="2200" b="0" smtClean="0">
                <a:solidFill>
                  <a:schemeClr val="bg1"/>
                </a:solidFill>
              </a:rPr>
              <a:t> pO2 &gt; 250; </a:t>
            </a:r>
            <a:r>
              <a:rPr lang="en-US" altLang="en-US" sz="2200" b="0" u="sng" smtClean="0">
                <a:solidFill>
                  <a:schemeClr val="bg1"/>
                </a:solidFill>
              </a:rPr>
              <a:t>cyanotic</a:t>
            </a:r>
            <a:r>
              <a:rPr lang="en-US" altLang="en-US" sz="2200" b="0" smtClean="0">
                <a:solidFill>
                  <a:schemeClr val="bg1"/>
                </a:solidFill>
              </a:rPr>
              <a:t> CHD   unlikely</a:t>
            </a:r>
          </a:p>
          <a:p>
            <a:pPr>
              <a:lnSpc>
                <a:spcPct val="80000"/>
              </a:lnSpc>
            </a:pPr>
            <a:endParaRPr lang="en-US" altLang="en-US" sz="2200" b="0" smtClean="0">
              <a:solidFill>
                <a:schemeClr val="bg1"/>
              </a:solidFill>
            </a:endParaRPr>
          </a:p>
          <a:p>
            <a:pPr>
              <a:lnSpc>
                <a:spcPct val="80000"/>
              </a:lnSpc>
            </a:pPr>
            <a:r>
              <a:rPr lang="en-US" altLang="en-US" sz="2200" b="0" smtClean="0">
                <a:solidFill>
                  <a:schemeClr val="bg1"/>
                </a:solidFill>
              </a:rPr>
              <a:t>A “failed” hyperoxia test is a neonatal emergency - urgent intervention.</a:t>
            </a:r>
          </a:p>
          <a:p>
            <a:pPr>
              <a:lnSpc>
                <a:spcPct val="80000"/>
              </a:lnSpc>
            </a:pPr>
            <a:endParaRPr lang="en-US" altLang="en-US" sz="22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solidFill>
                  <a:srgbClr val="FFFF00"/>
                </a:solidFill>
              </a:rPr>
              <a:t>Classifying CHD Lesions</a:t>
            </a:r>
          </a:p>
        </p:txBody>
      </p:sp>
      <p:sp>
        <p:nvSpPr>
          <p:cNvPr id="17411" name="Rectangle 3"/>
          <p:cNvSpPr>
            <a:spLocks noGrp="1" noChangeArrowheads="1"/>
          </p:cNvSpPr>
          <p:nvPr>
            <p:ph type="body" idx="1"/>
          </p:nvPr>
        </p:nvSpPr>
        <p:spPr/>
        <p:txBody>
          <a:bodyPr/>
          <a:lstStyle/>
          <a:p>
            <a:r>
              <a:rPr lang="en-US" altLang="en-US" smtClean="0">
                <a:solidFill>
                  <a:schemeClr val="bg1"/>
                </a:solidFill>
              </a:rPr>
              <a:t>Often classifieds as</a:t>
            </a:r>
          </a:p>
          <a:p>
            <a:pPr lvl="1"/>
            <a:r>
              <a:rPr lang="en-US" altLang="en-US" smtClean="0">
                <a:solidFill>
                  <a:srgbClr val="FFFF00"/>
                </a:solidFill>
              </a:rPr>
              <a:t>Acyanotic</a:t>
            </a:r>
            <a:r>
              <a:rPr lang="en-US" altLang="en-US" smtClean="0">
                <a:solidFill>
                  <a:schemeClr val="bg1"/>
                </a:solidFill>
              </a:rPr>
              <a:t> lesions</a:t>
            </a:r>
          </a:p>
          <a:p>
            <a:pPr lvl="1"/>
            <a:r>
              <a:rPr lang="en-US" altLang="en-US" smtClean="0">
                <a:solidFill>
                  <a:srgbClr val="FFFF00"/>
                </a:solidFill>
              </a:rPr>
              <a:t>Cyanotic</a:t>
            </a:r>
            <a:r>
              <a:rPr lang="en-US" altLang="en-US" smtClean="0">
                <a:solidFill>
                  <a:schemeClr val="bg1"/>
                </a:solidFill>
              </a:rPr>
              <a:t> lesions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solidFill>
                  <a:srgbClr val="FFFF00"/>
                </a:solidFill>
              </a:rPr>
              <a:t>Acyanotic Lesions</a:t>
            </a:r>
          </a:p>
        </p:txBody>
      </p:sp>
      <p:sp>
        <p:nvSpPr>
          <p:cNvPr id="18435" name="Rectangle 3"/>
          <p:cNvSpPr>
            <a:spLocks noGrp="1" noChangeArrowheads="1"/>
          </p:cNvSpPr>
          <p:nvPr>
            <p:ph type="body" idx="1"/>
          </p:nvPr>
        </p:nvSpPr>
        <p:spPr/>
        <p:txBody>
          <a:bodyPr/>
          <a:lstStyle/>
          <a:p>
            <a:r>
              <a:rPr lang="en-US" altLang="en-US" smtClean="0">
                <a:solidFill>
                  <a:schemeClr val="bg1"/>
                </a:solidFill>
              </a:rPr>
              <a:t>Ventricular Septal Defect (</a:t>
            </a:r>
            <a:r>
              <a:rPr lang="en-US" altLang="en-US" smtClean="0">
                <a:solidFill>
                  <a:srgbClr val="FFFF00"/>
                </a:solidFill>
              </a:rPr>
              <a:t>VSD</a:t>
            </a:r>
            <a:r>
              <a:rPr lang="en-US" altLang="en-US" smtClean="0">
                <a:solidFill>
                  <a:schemeClr val="bg1"/>
                </a:solidFill>
              </a:rPr>
              <a:t>)</a:t>
            </a:r>
          </a:p>
          <a:p>
            <a:r>
              <a:rPr lang="en-US" altLang="en-US" smtClean="0">
                <a:solidFill>
                  <a:schemeClr val="bg1"/>
                </a:solidFill>
              </a:rPr>
              <a:t>Atrial Septal Defect (</a:t>
            </a:r>
            <a:r>
              <a:rPr lang="en-US" altLang="en-US" smtClean="0">
                <a:solidFill>
                  <a:srgbClr val="FFFF00"/>
                </a:solidFill>
              </a:rPr>
              <a:t>ASD</a:t>
            </a:r>
            <a:r>
              <a:rPr lang="en-US" altLang="en-US" smtClean="0">
                <a:solidFill>
                  <a:schemeClr val="bg1"/>
                </a:solidFill>
              </a:rPr>
              <a:t>)</a:t>
            </a:r>
          </a:p>
          <a:p>
            <a:r>
              <a:rPr lang="en-US" altLang="en-US" smtClean="0">
                <a:solidFill>
                  <a:schemeClr val="bg1"/>
                </a:solidFill>
              </a:rPr>
              <a:t>Patent Ductus Arteriosus (</a:t>
            </a:r>
            <a:r>
              <a:rPr lang="en-US" altLang="en-US" smtClean="0">
                <a:solidFill>
                  <a:srgbClr val="FFFF00"/>
                </a:solidFill>
              </a:rPr>
              <a:t>PDA</a:t>
            </a:r>
            <a:r>
              <a:rPr lang="en-US" altLang="en-US" smtClean="0">
                <a:solidFill>
                  <a:schemeClr val="bg1"/>
                </a:solidFill>
              </a:rPr>
              <a:t>)</a:t>
            </a:r>
          </a:p>
          <a:p>
            <a:r>
              <a:rPr lang="en-US" altLang="en-US" smtClean="0">
                <a:solidFill>
                  <a:schemeClr val="bg1"/>
                </a:solidFill>
              </a:rPr>
              <a:t>Atrioventricular Septal Defect (</a:t>
            </a:r>
            <a:r>
              <a:rPr lang="en-US" altLang="en-US" smtClean="0">
                <a:solidFill>
                  <a:srgbClr val="FFFF00"/>
                </a:solidFill>
              </a:rPr>
              <a:t>AVSD</a:t>
            </a:r>
            <a:r>
              <a:rPr lang="en-US" altLang="en-US" smtClean="0">
                <a:solidFill>
                  <a:schemeClr val="bg1"/>
                </a:solidFill>
              </a:rPr>
              <a:t>)</a:t>
            </a:r>
          </a:p>
          <a:p>
            <a:r>
              <a:rPr lang="en-US" altLang="en-US" smtClean="0">
                <a:solidFill>
                  <a:schemeClr val="bg1"/>
                </a:solidFill>
              </a:rPr>
              <a:t>Aortic Stenosis (</a:t>
            </a:r>
            <a:r>
              <a:rPr lang="en-US" altLang="en-US" smtClean="0">
                <a:solidFill>
                  <a:srgbClr val="FFFF00"/>
                </a:solidFill>
              </a:rPr>
              <a:t>AS</a:t>
            </a:r>
            <a:r>
              <a:rPr lang="en-US" altLang="en-US" smtClean="0">
                <a:solidFill>
                  <a:schemeClr val="bg1"/>
                </a:solidFill>
              </a:rPr>
              <a:t>)</a:t>
            </a:r>
          </a:p>
          <a:p>
            <a:r>
              <a:rPr lang="en-US" altLang="en-US" smtClean="0">
                <a:solidFill>
                  <a:schemeClr val="bg1"/>
                </a:solidFill>
              </a:rPr>
              <a:t>Coarctation of the Aorta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solidFill>
                  <a:srgbClr val="FFFF00"/>
                </a:solidFill>
              </a:rPr>
              <a:t>Cyanotic Lesions</a:t>
            </a:r>
          </a:p>
        </p:txBody>
      </p:sp>
      <p:sp>
        <p:nvSpPr>
          <p:cNvPr id="19459" name="Rectangle 3"/>
          <p:cNvSpPr>
            <a:spLocks noGrp="1" noChangeArrowheads="1"/>
          </p:cNvSpPr>
          <p:nvPr>
            <p:ph type="body" idx="1"/>
          </p:nvPr>
        </p:nvSpPr>
        <p:spPr>
          <a:xfrm>
            <a:off x="304800" y="1981200"/>
            <a:ext cx="8686800" cy="4114800"/>
          </a:xfrm>
        </p:spPr>
        <p:txBody>
          <a:bodyPr/>
          <a:lstStyle/>
          <a:p>
            <a:pPr>
              <a:lnSpc>
                <a:spcPct val="80000"/>
              </a:lnSpc>
            </a:pPr>
            <a:r>
              <a:rPr lang="en-US" altLang="en-US" smtClean="0">
                <a:solidFill>
                  <a:schemeClr val="bg1"/>
                </a:solidFill>
              </a:rPr>
              <a:t>Truncus Arteriosus</a:t>
            </a:r>
          </a:p>
          <a:p>
            <a:pPr>
              <a:lnSpc>
                <a:spcPct val="80000"/>
              </a:lnSpc>
            </a:pPr>
            <a:r>
              <a:rPr lang="en-US" altLang="en-US" smtClean="0">
                <a:solidFill>
                  <a:schemeClr val="bg1"/>
                </a:solidFill>
              </a:rPr>
              <a:t>Transposition of the Great Arteries (TGA)</a:t>
            </a:r>
          </a:p>
          <a:p>
            <a:pPr>
              <a:lnSpc>
                <a:spcPct val="80000"/>
              </a:lnSpc>
            </a:pPr>
            <a:r>
              <a:rPr lang="en-US" altLang="en-US" smtClean="0">
                <a:solidFill>
                  <a:schemeClr val="bg1"/>
                </a:solidFill>
              </a:rPr>
              <a:t>Tricuspid Atresia</a:t>
            </a:r>
          </a:p>
          <a:p>
            <a:pPr>
              <a:lnSpc>
                <a:spcPct val="80000"/>
              </a:lnSpc>
            </a:pPr>
            <a:r>
              <a:rPr lang="en-US" altLang="en-US" smtClean="0">
                <a:solidFill>
                  <a:schemeClr val="bg1"/>
                </a:solidFill>
              </a:rPr>
              <a:t>Tetralogy of Fallot</a:t>
            </a:r>
          </a:p>
          <a:p>
            <a:pPr>
              <a:lnSpc>
                <a:spcPct val="80000"/>
              </a:lnSpc>
            </a:pPr>
            <a:r>
              <a:rPr lang="en-US" altLang="en-US" smtClean="0">
                <a:solidFill>
                  <a:schemeClr val="bg1"/>
                </a:solidFill>
              </a:rPr>
              <a:t>Total Anomalous Pulmonary Venous Return (TAPVR)</a:t>
            </a:r>
          </a:p>
          <a:p>
            <a:pPr>
              <a:lnSpc>
                <a:spcPct val="80000"/>
              </a:lnSpc>
              <a:buFontTx/>
              <a:buNone/>
            </a:pPr>
            <a:endParaRPr lang="en-US" altLang="en-US" smtClean="0">
              <a:solidFill>
                <a:schemeClr val="bg1"/>
              </a:solidFill>
            </a:endParaRPr>
          </a:p>
          <a:p>
            <a:pPr>
              <a:lnSpc>
                <a:spcPct val="80000"/>
              </a:lnSpc>
            </a:pPr>
            <a:r>
              <a:rPr lang="en-US" altLang="en-US" sz="2400" smtClean="0">
                <a:solidFill>
                  <a:schemeClr val="bg1"/>
                </a:solidFill>
              </a:rPr>
              <a:t>Uncommon : pulmonary atresia, Ebstein’s anomaly, single ventricle, double outlet right ventricle</a:t>
            </a:r>
          </a:p>
          <a:p>
            <a:pPr>
              <a:lnSpc>
                <a:spcPct val="80000"/>
              </a:lnSpc>
              <a:buFontTx/>
              <a:buNone/>
            </a:pPr>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4000" smtClean="0">
                <a:solidFill>
                  <a:srgbClr val="FFFF00"/>
                </a:solidFill>
              </a:rPr>
              <a:t>Classifying by blood flow physiology</a:t>
            </a:r>
          </a:p>
        </p:txBody>
      </p:sp>
      <p:sp>
        <p:nvSpPr>
          <p:cNvPr id="20483" name="Rectangle 3"/>
          <p:cNvSpPr>
            <a:spLocks noGrp="1" noChangeArrowheads="1"/>
          </p:cNvSpPr>
          <p:nvPr>
            <p:ph type="body" idx="1"/>
          </p:nvPr>
        </p:nvSpPr>
        <p:spPr>
          <a:xfrm>
            <a:off x="685800" y="1981200"/>
            <a:ext cx="7772400" cy="4648200"/>
          </a:xfrm>
        </p:spPr>
        <p:txBody>
          <a:bodyPr/>
          <a:lstStyle/>
          <a:p>
            <a:pPr>
              <a:lnSpc>
                <a:spcPct val="80000"/>
              </a:lnSpc>
              <a:buFontTx/>
              <a:buNone/>
            </a:pPr>
            <a:endParaRPr lang="en-US" altLang="en-US" sz="1400" b="0" u="sng" smtClean="0"/>
          </a:p>
          <a:p>
            <a:pPr>
              <a:lnSpc>
                <a:spcPct val="80000"/>
              </a:lnSpc>
            </a:pPr>
            <a:r>
              <a:rPr lang="en-US" altLang="en-US" sz="2400" smtClean="0">
                <a:solidFill>
                  <a:srgbClr val="FFFF00"/>
                </a:solidFill>
              </a:rPr>
              <a:t>Excessive Pulmonary</a:t>
            </a:r>
            <a:r>
              <a:rPr lang="en-US" altLang="en-US" sz="2400" smtClean="0">
                <a:solidFill>
                  <a:schemeClr val="bg1"/>
                </a:solidFill>
              </a:rPr>
              <a:t> Blood Flow:</a:t>
            </a:r>
          </a:p>
          <a:p>
            <a:pPr lvl="1">
              <a:lnSpc>
                <a:spcPct val="80000"/>
              </a:lnSpc>
              <a:buFontTx/>
              <a:buNone/>
            </a:pPr>
            <a:r>
              <a:rPr lang="en-US" altLang="en-US" sz="2400" i="1" smtClean="0">
                <a:solidFill>
                  <a:schemeClr val="bg1"/>
                </a:solidFill>
              </a:rPr>
              <a:t>	VSD, ASD, PDA</a:t>
            </a:r>
          </a:p>
          <a:p>
            <a:pPr lvl="1">
              <a:lnSpc>
                <a:spcPct val="80000"/>
              </a:lnSpc>
              <a:buFontTx/>
              <a:buNone/>
            </a:pPr>
            <a:endParaRPr lang="en-US" altLang="en-US" sz="2400" i="1" smtClean="0">
              <a:solidFill>
                <a:schemeClr val="bg1"/>
              </a:solidFill>
            </a:endParaRPr>
          </a:p>
          <a:p>
            <a:pPr>
              <a:lnSpc>
                <a:spcPct val="80000"/>
              </a:lnSpc>
            </a:pPr>
            <a:r>
              <a:rPr lang="en-US" altLang="en-US" sz="2400" smtClean="0">
                <a:solidFill>
                  <a:srgbClr val="FFFF00"/>
                </a:solidFill>
              </a:rPr>
              <a:t>Inadequate Pulmonary</a:t>
            </a:r>
            <a:r>
              <a:rPr lang="en-US" altLang="en-US" sz="2400" smtClean="0">
                <a:solidFill>
                  <a:schemeClr val="bg1"/>
                </a:solidFill>
              </a:rPr>
              <a:t> Blood Flow:</a:t>
            </a:r>
          </a:p>
          <a:p>
            <a:pPr>
              <a:lnSpc>
                <a:spcPct val="80000"/>
              </a:lnSpc>
              <a:buFontTx/>
              <a:buNone/>
            </a:pPr>
            <a:r>
              <a:rPr lang="en-US" altLang="en-US" sz="2400" smtClean="0">
                <a:solidFill>
                  <a:schemeClr val="bg1"/>
                </a:solidFill>
              </a:rPr>
              <a:t>	 	</a:t>
            </a:r>
            <a:r>
              <a:rPr lang="en-US" altLang="en-US" sz="2400" i="1" smtClean="0">
                <a:solidFill>
                  <a:schemeClr val="bg1"/>
                </a:solidFill>
              </a:rPr>
              <a:t>Tetralogy of Fallot</a:t>
            </a:r>
          </a:p>
          <a:p>
            <a:pPr>
              <a:lnSpc>
                <a:spcPct val="80000"/>
              </a:lnSpc>
              <a:buFontTx/>
              <a:buNone/>
            </a:pPr>
            <a:endParaRPr lang="en-US" altLang="en-US" sz="2400" smtClean="0">
              <a:solidFill>
                <a:schemeClr val="bg1"/>
              </a:solidFill>
            </a:endParaRPr>
          </a:p>
          <a:p>
            <a:pPr>
              <a:lnSpc>
                <a:spcPct val="80000"/>
              </a:lnSpc>
            </a:pPr>
            <a:r>
              <a:rPr lang="en-US" altLang="en-US" sz="2400" smtClean="0">
                <a:solidFill>
                  <a:schemeClr val="bg1"/>
                </a:solidFill>
              </a:rPr>
              <a:t>Inadequate or obstruction to </a:t>
            </a:r>
            <a:r>
              <a:rPr lang="en-US" altLang="en-US" sz="2400" smtClean="0">
                <a:solidFill>
                  <a:srgbClr val="FFFF00"/>
                </a:solidFill>
              </a:rPr>
              <a:t>systemic </a:t>
            </a:r>
            <a:r>
              <a:rPr lang="en-US" altLang="en-US" sz="2400" smtClean="0">
                <a:solidFill>
                  <a:schemeClr val="bg1"/>
                </a:solidFill>
              </a:rPr>
              <a:t>Blood flow:</a:t>
            </a:r>
          </a:p>
          <a:p>
            <a:pPr>
              <a:lnSpc>
                <a:spcPct val="80000"/>
              </a:lnSpc>
              <a:buFontTx/>
              <a:buNone/>
            </a:pPr>
            <a:r>
              <a:rPr lang="en-US" altLang="en-US" sz="2400" smtClean="0">
                <a:solidFill>
                  <a:schemeClr val="bg1"/>
                </a:solidFill>
              </a:rPr>
              <a:t>		</a:t>
            </a:r>
            <a:r>
              <a:rPr lang="en-US" altLang="en-US" sz="2400" i="1" smtClean="0">
                <a:solidFill>
                  <a:schemeClr val="bg1"/>
                </a:solidFill>
              </a:rPr>
              <a:t>HLH, Coarctation of Aorta</a:t>
            </a:r>
          </a:p>
          <a:p>
            <a:pPr>
              <a:lnSpc>
                <a:spcPct val="80000"/>
              </a:lnSpc>
              <a:buFontTx/>
              <a:buNone/>
            </a:pPr>
            <a:endParaRPr lang="en-US" altLang="en-US" sz="2400" smtClean="0">
              <a:solidFill>
                <a:schemeClr val="bg1"/>
              </a:solidFill>
            </a:endParaRPr>
          </a:p>
          <a:p>
            <a:pPr>
              <a:lnSpc>
                <a:spcPct val="80000"/>
              </a:lnSpc>
            </a:pPr>
            <a:r>
              <a:rPr lang="en-US" altLang="en-US" sz="2400" smtClean="0">
                <a:solidFill>
                  <a:schemeClr val="bg1"/>
                </a:solidFill>
              </a:rPr>
              <a:t>Abnormal </a:t>
            </a:r>
            <a:r>
              <a:rPr lang="en-US" altLang="en-US" sz="2400" smtClean="0">
                <a:solidFill>
                  <a:srgbClr val="FFFF00"/>
                </a:solidFill>
              </a:rPr>
              <a:t>Mixing</a:t>
            </a:r>
            <a:r>
              <a:rPr lang="en-US" altLang="en-US" sz="2400" smtClean="0">
                <a:solidFill>
                  <a:schemeClr val="bg1"/>
                </a:solidFill>
              </a:rPr>
              <a:t>:</a:t>
            </a:r>
          </a:p>
          <a:p>
            <a:pPr>
              <a:lnSpc>
                <a:spcPct val="80000"/>
              </a:lnSpc>
              <a:buFontTx/>
              <a:buNone/>
            </a:pPr>
            <a:r>
              <a:rPr lang="en-US" altLang="en-US" sz="2400" smtClean="0">
                <a:solidFill>
                  <a:schemeClr val="bg1"/>
                </a:solidFill>
              </a:rPr>
              <a:t>		</a:t>
            </a:r>
            <a:r>
              <a:rPr lang="en-US" altLang="en-US" sz="2400" i="1" smtClean="0">
                <a:solidFill>
                  <a:schemeClr val="bg1"/>
                </a:solidFill>
              </a:rPr>
              <a:t>TGA</a:t>
            </a:r>
            <a:endParaRPr lang="en-US" altLang="en-US" sz="2400" smtClean="0">
              <a:solidFill>
                <a:schemeClr val="bg1"/>
              </a:solidFill>
            </a:endParaRPr>
          </a:p>
          <a:p>
            <a:pPr>
              <a:lnSpc>
                <a:spcPct val="80000"/>
              </a:lnSpc>
            </a:pPr>
            <a:endParaRPr lang="en-US" altLang="en-US" sz="240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Grp="1" noChangeArrowheads="1"/>
          </p:cNvSpPr>
          <p:nvPr>
            <p:ph type="title"/>
          </p:nvPr>
        </p:nvSpPr>
        <p:spPr/>
        <p:txBody>
          <a:bodyPr/>
          <a:lstStyle/>
          <a:p>
            <a:r>
              <a:rPr lang="en-US" altLang="en-US" sz="4800" b="0" smtClean="0">
                <a:solidFill>
                  <a:srgbClr val="FFFF00"/>
                </a:solidFill>
              </a:rPr>
              <a:t>Ventricular septal defect</a:t>
            </a:r>
          </a:p>
        </p:txBody>
      </p:sp>
      <p:sp>
        <p:nvSpPr>
          <p:cNvPr id="21507" name="Rectangle 11"/>
          <p:cNvSpPr>
            <a:spLocks noGrp="1" noChangeArrowheads="1"/>
          </p:cNvSpPr>
          <p:nvPr>
            <p:ph type="body" sz="half" idx="1"/>
          </p:nvPr>
        </p:nvSpPr>
        <p:spPr/>
        <p:txBody>
          <a:bodyPr/>
          <a:lstStyle/>
          <a:p>
            <a:r>
              <a:rPr lang="en-CA" altLang="en-US" smtClean="0"/>
              <a:t>It is the most common form of CHD 20%</a:t>
            </a:r>
          </a:p>
          <a:p>
            <a:r>
              <a:rPr lang="en-CA" altLang="en-US" smtClean="0"/>
              <a:t>Almost the same in males and females</a:t>
            </a:r>
          </a:p>
        </p:txBody>
      </p:sp>
      <p:pic>
        <p:nvPicPr>
          <p:cNvPr id="21508" name="Picture 14" descr="vsd_memb"/>
          <p:cNvPicPr>
            <a:picLocks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4648200" y="1676400"/>
            <a:ext cx="3810000" cy="42672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ar-JO" altLang="en-US" smtClean="0"/>
          </a:p>
        </p:txBody>
      </p:sp>
      <p:sp>
        <p:nvSpPr>
          <p:cNvPr id="22531" name="Content Placeholder 2"/>
          <p:cNvSpPr>
            <a:spLocks noGrp="1"/>
          </p:cNvSpPr>
          <p:nvPr>
            <p:ph sz="half" idx="1"/>
          </p:nvPr>
        </p:nvSpPr>
        <p:spPr>
          <a:xfrm>
            <a:off x="304800" y="1752600"/>
            <a:ext cx="4876800" cy="4114800"/>
          </a:xfrm>
        </p:spPr>
        <p:txBody>
          <a:bodyPr/>
          <a:lstStyle/>
          <a:p>
            <a:r>
              <a:rPr lang="en-US" altLang="en-US" smtClean="0"/>
              <a:t>Perimemranous 80%: high rate of clousure</a:t>
            </a:r>
          </a:p>
          <a:p>
            <a:endParaRPr lang="en-US" altLang="en-US" smtClean="0"/>
          </a:p>
          <a:p>
            <a:r>
              <a:rPr lang="en-US" altLang="en-US" smtClean="0"/>
              <a:t>Muscular 15%: close spontaneously </a:t>
            </a:r>
          </a:p>
          <a:p>
            <a:endParaRPr lang="en-US" altLang="en-US" smtClean="0"/>
          </a:p>
          <a:p>
            <a:r>
              <a:rPr lang="en-US" altLang="en-US" smtClean="0"/>
              <a:t>Inlet with AV canal (5%)</a:t>
            </a:r>
          </a:p>
          <a:p>
            <a:endParaRPr lang="en-US" altLang="en-US" smtClean="0"/>
          </a:p>
          <a:p>
            <a:r>
              <a:rPr lang="en-US" altLang="en-US" smtClean="0"/>
              <a:t>Supracristal </a:t>
            </a:r>
          </a:p>
        </p:txBody>
      </p:sp>
      <p:pic>
        <p:nvPicPr>
          <p:cNvPr id="22532" name="Picture 2" descr="What is Congenital Heart Disease - Types, Causes, and Sympt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4478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ar-JO" altLang="en-US" smtClean="0"/>
          </a:p>
        </p:txBody>
      </p:sp>
      <p:sp>
        <p:nvSpPr>
          <p:cNvPr id="23555" name="Text Placeholder 2"/>
          <p:cNvSpPr>
            <a:spLocks noGrp="1"/>
          </p:cNvSpPr>
          <p:nvPr>
            <p:ph type="body" sz="half" idx="1"/>
          </p:nvPr>
        </p:nvSpPr>
        <p:spPr/>
        <p:txBody>
          <a:bodyPr/>
          <a:lstStyle/>
          <a:p>
            <a:endParaRPr lang="ar-JO" altLang="en-US" smtClean="0"/>
          </a:p>
        </p:txBody>
      </p:sp>
      <p:sp>
        <p:nvSpPr>
          <p:cNvPr id="23556" name="Content Placeholder 3"/>
          <p:cNvSpPr>
            <a:spLocks noGrp="1"/>
          </p:cNvSpPr>
          <p:nvPr>
            <p:ph sz="half" idx="2"/>
          </p:nvPr>
        </p:nvSpPr>
        <p:spPr/>
        <p:txBody>
          <a:bodyPr/>
          <a:lstStyle/>
          <a:p>
            <a:endParaRPr lang="ar-JO" altLang="en-US" smtClean="0"/>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l="6723" r="-3531"/>
          <a:stretch>
            <a:fillRect/>
          </a:stretch>
        </p:blipFill>
        <p:spPr bwMode="auto">
          <a:xfrm>
            <a:off x="1447800" y="1066800"/>
            <a:ext cx="62658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4114800" y="3352800"/>
            <a:ext cx="463550" cy="76200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endParaRPr lang="en-US" altLang="en-US" sz="1800" b="0"/>
          </a:p>
        </p:txBody>
      </p:sp>
      <p:sp>
        <p:nvSpPr>
          <p:cNvPr id="23559" name="TextBox 6"/>
          <p:cNvSpPr txBox="1">
            <a:spLocks noChangeArrowheads="1"/>
          </p:cNvSpPr>
          <p:nvPr/>
        </p:nvSpPr>
        <p:spPr bwMode="auto">
          <a:xfrm>
            <a:off x="3352800" y="24384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RA</a:t>
            </a:r>
            <a:endParaRPr lang="ar-JO" altLang="en-US" sz="1800">
              <a:solidFill>
                <a:srgbClr val="00000C"/>
              </a:solidFill>
            </a:endParaRPr>
          </a:p>
        </p:txBody>
      </p:sp>
      <p:sp>
        <p:nvSpPr>
          <p:cNvPr id="23560" name="TextBox 7"/>
          <p:cNvSpPr txBox="1">
            <a:spLocks noChangeArrowheads="1"/>
          </p:cNvSpPr>
          <p:nvPr/>
        </p:nvSpPr>
        <p:spPr bwMode="auto">
          <a:xfrm>
            <a:off x="3124200" y="35052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RV</a:t>
            </a:r>
            <a:endParaRPr lang="ar-JO" altLang="en-US" sz="1800">
              <a:solidFill>
                <a:srgbClr val="00000C"/>
              </a:solidFill>
            </a:endParaRPr>
          </a:p>
        </p:txBody>
      </p:sp>
      <p:sp>
        <p:nvSpPr>
          <p:cNvPr id="23561" name="TextBox 8"/>
          <p:cNvSpPr txBox="1">
            <a:spLocks noChangeArrowheads="1"/>
          </p:cNvSpPr>
          <p:nvPr/>
        </p:nvSpPr>
        <p:spPr bwMode="auto">
          <a:xfrm>
            <a:off x="4495800" y="23622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LA</a:t>
            </a:r>
            <a:endParaRPr lang="ar-JO" altLang="en-US" sz="1800">
              <a:solidFill>
                <a:srgbClr val="00000C"/>
              </a:solidFill>
            </a:endParaRPr>
          </a:p>
        </p:txBody>
      </p:sp>
      <p:sp>
        <p:nvSpPr>
          <p:cNvPr id="23562" name="TextBox 9"/>
          <p:cNvSpPr txBox="1">
            <a:spLocks noChangeArrowheads="1"/>
          </p:cNvSpPr>
          <p:nvPr/>
        </p:nvSpPr>
        <p:spPr bwMode="auto">
          <a:xfrm>
            <a:off x="4724400" y="3505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LV</a:t>
            </a:r>
            <a:endParaRPr lang="ar-JO" altLang="en-US" sz="1800">
              <a:solidFill>
                <a:srgbClr val="00000C"/>
              </a:solidFill>
            </a:endParaRPr>
          </a:p>
        </p:txBody>
      </p:sp>
      <p:sp>
        <p:nvSpPr>
          <p:cNvPr id="23563" name="TextBox 10"/>
          <p:cNvSpPr txBox="1">
            <a:spLocks noChangeArrowheads="1"/>
          </p:cNvSpPr>
          <p:nvPr/>
        </p:nvSpPr>
        <p:spPr bwMode="auto">
          <a:xfrm>
            <a:off x="3429000" y="2057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70%</a:t>
            </a:r>
            <a:endParaRPr lang="ar-JO" altLang="en-US" sz="1800" b="0">
              <a:solidFill>
                <a:srgbClr val="00000C"/>
              </a:solidFill>
            </a:endParaRPr>
          </a:p>
        </p:txBody>
      </p:sp>
      <p:sp>
        <p:nvSpPr>
          <p:cNvPr id="23564" name="TextBox 11"/>
          <p:cNvSpPr txBox="1">
            <a:spLocks noChangeArrowheads="1"/>
          </p:cNvSpPr>
          <p:nvPr/>
        </p:nvSpPr>
        <p:spPr bwMode="auto">
          <a:xfrm>
            <a:off x="4495800" y="1981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23565" name="TextBox 12"/>
          <p:cNvSpPr txBox="1">
            <a:spLocks noChangeArrowheads="1"/>
          </p:cNvSpPr>
          <p:nvPr/>
        </p:nvSpPr>
        <p:spPr bwMode="auto">
          <a:xfrm>
            <a:off x="4572000" y="3810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23566" name="TextBox 13"/>
          <p:cNvSpPr txBox="1">
            <a:spLocks noChangeArrowheads="1"/>
          </p:cNvSpPr>
          <p:nvPr/>
        </p:nvSpPr>
        <p:spPr bwMode="auto">
          <a:xfrm>
            <a:off x="3657600" y="4191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80%</a:t>
            </a:r>
            <a:endParaRPr lang="ar-JO" altLang="en-US" sz="1800" b="0">
              <a:solidFill>
                <a:srgbClr val="00000C"/>
              </a:solidFill>
            </a:endParaRPr>
          </a:p>
        </p:txBody>
      </p:sp>
      <p:sp>
        <p:nvSpPr>
          <p:cNvPr id="23567" name="Left Arrow 14"/>
          <p:cNvSpPr>
            <a:spLocks noChangeArrowheads="1"/>
          </p:cNvSpPr>
          <p:nvPr/>
        </p:nvSpPr>
        <p:spPr bwMode="auto">
          <a:xfrm>
            <a:off x="3886200" y="3733800"/>
            <a:ext cx="838200" cy="381000"/>
          </a:xfrm>
          <a:prstGeom prst="leftArrow">
            <a:avLst>
              <a:gd name="adj1" fmla="val 50000"/>
              <a:gd name="adj2" fmla="val 49999"/>
            </a:avLst>
          </a:prstGeom>
          <a:solidFill>
            <a:schemeClr val="accent1"/>
          </a:solidFill>
          <a:ln w="9525" algn="ctr">
            <a:solidFill>
              <a:schemeClr val="tx1"/>
            </a:solidFill>
            <a:round/>
            <a:headEnd/>
            <a:tailEnd/>
          </a:ln>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endParaRPr lang="ar-JO" altLang="en-US" sz="1800" b="0"/>
          </a:p>
        </p:txBody>
      </p:sp>
      <p:sp>
        <p:nvSpPr>
          <p:cNvPr id="23568" name="TextBox 15"/>
          <p:cNvSpPr txBox="1">
            <a:spLocks noChangeArrowheads="1"/>
          </p:cNvSpPr>
          <p:nvPr/>
        </p:nvSpPr>
        <p:spPr bwMode="auto">
          <a:xfrm>
            <a:off x="1752600" y="2057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70%</a:t>
            </a:r>
            <a:endParaRPr lang="ar-JO" altLang="en-US" sz="1800" b="0">
              <a:solidFill>
                <a:srgbClr val="00000C"/>
              </a:solidFill>
            </a:endParaRPr>
          </a:p>
        </p:txBody>
      </p:sp>
      <p:sp>
        <p:nvSpPr>
          <p:cNvPr id="23569" name="TextBox 16"/>
          <p:cNvSpPr txBox="1">
            <a:spLocks noChangeArrowheads="1"/>
          </p:cNvSpPr>
          <p:nvPr/>
        </p:nvSpPr>
        <p:spPr bwMode="auto">
          <a:xfrm>
            <a:off x="2743200" y="1143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70%</a:t>
            </a:r>
            <a:endParaRPr lang="ar-JO" altLang="en-US" sz="1800" b="0">
              <a:solidFill>
                <a:srgbClr val="00000C"/>
              </a:solidFill>
            </a:endParaRPr>
          </a:p>
        </p:txBody>
      </p:sp>
      <p:sp>
        <p:nvSpPr>
          <p:cNvPr id="23570" name="TextBox 17"/>
          <p:cNvSpPr txBox="1">
            <a:spLocks noChangeArrowheads="1"/>
          </p:cNvSpPr>
          <p:nvPr/>
        </p:nvSpPr>
        <p:spPr bwMode="auto">
          <a:xfrm>
            <a:off x="2819400" y="4724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85%</a:t>
            </a:r>
            <a:endParaRPr lang="ar-JO" altLang="en-US" sz="1800" b="0">
              <a:solidFill>
                <a:srgbClr val="00000C"/>
              </a:solidFill>
            </a:endParaRPr>
          </a:p>
        </p:txBody>
      </p:sp>
      <p:sp>
        <p:nvSpPr>
          <p:cNvPr id="23571" name="TextBox 18"/>
          <p:cNvSpPr txBox="1">
            <a:spLocks noChangeArrowheads="1"/>
          </p:cNvSpPr>
          <p:nvPr/>
        </p:nvSpPr>
        <p:spPr bwMode="auto">
          <a:xfrm>
            <a:off x="5181600" y="4724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23572" name="TextBox 19"/>
          <p:cNvSpPr txBox="1">
            <a:spLocks noChangeArrowheads="1"/>
          </p:cNvSpPr>
          <p:nvPr/>
        </p:nvSpPr>
        <p:spPr bwMode="auto">
          <a:xfrm>
            <a:off x="5105400" y="1295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23573" name="TextBox 20"/>
          <p:cNvSpPr txBox="1">
            <a:spLocks noChangeArrowheads="1"/>
          </p:cNvSpPr>
          <p:nvPr/>
        </p:nvSpPr>
        <p:spPr bwMode="auto">
          <a:xfrm>
            <a:off x="3886200" y="2590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66CCFF"/>
                </a:solidFill>
              </a:rPr>
              <a:t>3</a:t>
            </a:r>
            <a:endParaRPr lang="ar-JO" altLang="en-US" sz="1800" b="0">
              <a:solidFill>
                <a:srgbClr val="66CCFF"/>
              </a:solidFill>
            </a:endParaRPr>
          </a:p>
        </p:txBody>
      </p:sp>
      <p:sp>
        <p:nvSpPr>
          <p:cNvPr id="23574" name="TextBox 21"/>
          <p:cNvSpPr txBox="1">
            <a:spLocks noChangeArrowheads="1"/>
          </p:cNvSpPr>
          <p:nvPr/>
        </p:nvSpPr>
        <p:spPr bwMode="auto">
          <a:xfrm>
            <a:off x="5181600" y="25146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66CCFF"/>
                </a:solidFill>
              </a:rPr>
              <a:t>6</a:t>
            </a:r>
            <a:endParaRPr lang="ar-JO" altLang="en-US" sz="1800" b="0">
              <a:solidFill>
                <a:srgbClr val="66CCFF"/>
              </a:solidFill>
            </a:endParaRPr>
          </a:p>
        </p:txBody>
      </p:sp>
      <p:sp>
        <p:nvSpPr>
          <p:cNvPr id="23575" name="TextBox 23"/>
          <p:cNvSpPr txBox="1">
            <a:spLocks noChangeArrowheads="1"/>
          </p:cNvSpPr>
          <p:nvPr/>
        </p:nvSpPr>
        <p:spPr bwMode="auto">
          <a:xfrm>
            <a:off x="3200400" y="3733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66CCFF"/>
                </a:solidFill>
              </a:rPr>
              <a:t>3+3</a:t>
            </a:r>
            <a:endParaRPr lang="ar-JO" altLang="en-US" sz="1800" b="0">
              <a:solidFill>
                <a:srgbClr val="66CCFF"/>
              </a:solidFill>
            </a:endParaRPr>
          </a:p>
        </p:txBody>
      </p:sp>
      <p:sp>
        <p:nvSpPr>
          <p:cNvPr id="23576" name="TextBox 24"/>
          <p:cNvSpPr txBox="1">
            <a:spLocks noChangeArrowheads="1"/>
          </p:cNvSpPr>
          <p:nvPr/>
        </p:nvSpPr>
        <p:spPr bwMode="auto">
          <a:xfrm>
            <a:off x="3124200" y="51054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66CCFF"/>
                </a:solidFill>
              </a:rPr>
              <a:t>6</a:t>
            </a:r>
            <a:endParaRPr lang="ar-JO" altLang="en-US" sz="1800" b="0">
              <a:solidFill>
                <a:srgbClr val="66CCFF"/>
              </a:solidFill>
            </a:endParaRPr>
          </a:p>
        </p:txBody>
      </p:sp>
      <p:sp>
        <p:nvSpPr>
          <p:cNvPr id="23577" name="TextBox 25"/>
          <p:cNvSpPr txBox="1">
            <a:spLocks noChangeArrowheads="1"/>
          </p:cNvSpPr>
          <p:nvPr/>
        </p:nvSpPr>
        <p:spPr bwMode="auto">
          <a:xfrm>
            <a:off x="5105400" y="35814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66CCFF"/>
                </a:solidFill>
              </a:rPr>
              <a:t>6</a:t>
            </a:r>
            <a:endParaRPr lang="ar-JO" altLang="en-US" sz="1800" b="0">
              <a:solidFill>
                <a:srgbClr val="66CCFF"/>
              </a:solidFill>
            </a:endParaRPr>
          </a:p>
        </p:txBody>
      </p:sp>
      <p:sp>
        <p:nvSpPr>
          <p:cNvPr id="23578" name="TextBox 26"/>
          <p:cNvSpPr txBox="1">
            <a:spLocks noChangeArrowheads="1"/>
          </p:cNvSpPr>
          <p:nvPr/>
        </p:nvSpPr>
        <p:spPr bwMode="auto">
          <a:xfrm>
            <a:off x="5105400" y="4495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66CCFF"/>
                </a:solidFill>
              </a:rPr>
              <a:t>3</a:t>
            </a:r>
            <a:endParaRPr lang="ar-JO" altLang="en-US" sz="1800" b="0">
              <a:solidFill>
                <a:srgbClr val="66C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solidFill>
                  <a:srgbClr val="FFFF00"/>
                </a:solidFill>
              </a:rPr>
              <a:t>Incidence:</a:t>
            </a:r>
          </a:p>
        </p:txBody>
      </p:sp>
      <p:sp>
        <p:nvSpPr>
          <p:cNvPr id="6147" name="Rectangle 3"/>
          <p:cNvSpPr>
            <a:spLocks noGrp="1" noChangeArrowheads="1"/>
          </p:cNvSpPr>
          <p:nvPr>
            <p:ph type="body" idx="1"/>
          </p:nvPr>
        </p:nvSpPr>
        <p:spPr/>
        <p:txBody>
          <a:bodyPr/>
          <a:lstStyle/>
          <a:p>
            <a:endParaRPr lang="en-US" altLang="en-US" smtClean="0"/>
          </a:p>
          <a:p>
            <a:r>
              <a:rPr lang="en-US" altLang="en-US" smtClean="0">
                <a:solidFill>
                  <a:schemeClr val="bg1"/>
                </a:solidFill>
              </a:rPr>
              <a:t>Incidence is 8/1000 live births (1%)</a:t>
            </a:r>
          </a:p>
          <a:p>
            <a:r>
              <a:rPr lang="en-US" altLang="en-US" smtClean="0">
                <a:solidFill>
                  <a:schemeClr val="bg1"/>
                </a:solidFill>
              </a:rPr>
              <a:t>35,000 Patients</a:t>
            </a:r>
            <a:r>
              <a:rPr lang="en-US" altLang="en-US" smtClean="0"/>
              <a:t> </a:t>
            </a:r>
            <a:r>
              <a:rPr lang="en-US" altLang="en-US" smtClean="0">
                <a:solidFill>
                  <a:srgbClr val="FFFF00"/>
                </a:solidFill>
              </a:rPr>
              <a:t>born </a:t>
            </a:r>
            <a:r>
              <a:rPr lang="en-US" altLang="en-US" smtClean="0">
                <a:solidFill>
                  <a:schemeClr val="bg1"/>
                </a:solidFill>
              </a:rPr>
              <a:t>with CHD/year</a:t>
            </a:r>
          </a:p>
          <a:p>
            <a:r>
              <a:rPr lang="en-US" altLang="en-US" smtClean="0">
                <a:solidFill>
                  <a:schemeClr val="bg1"/>
                </a:solidFill>
              </a:rPr>
              <a:t>11,000 Newborn </a:t>
            </a:r>
            <a:r>
              <a:rPr lang="en-US" altLang="en-US" smtClean="0">
                <a:solidFill>
                  <a:srgbClr val="FFFF00"/>
                </a:solidFill>
              </a:rPr>
              <a:t>Interventions</a:t>
            </a:r>
            <a:r>
              <a:rPr lang="en-US" altLang="en-US" smtClean="0">
                <a:solidFill>
                  <a:schemeClr val="bg1"/>
                </a:solidFill>
              </a:rPr>
              <a:t>/year</a:t>
            </a:r>
          </a:p>
          <a:p>
            <a:r>
              <a:rPr lang="en-US" altLang="en-US" smtClean="0">
                <a:solidFill>
                  <a:schemeClr val="bg1"/>
                </a:solidFill>
              </a:rPr>
              <a:t>Risk of an infant with CHD increases with </a:t>
            </a:r>
            <a:r>
              <a:rPr lang="en-US" altLang="en-US" smtClean="0">
                <a:solidFill>
                  <a:srgbClr val="FFFF00"/>
                </a:solidFill>
              </a:rPr>
              <a:t>subsequent pregnancy</a:t>
            </a:r>
            <a:r>
              <a:rPr lang="en-US" altLang="en-US" smtClean="0">
                <a:solidFill>
                  <a:schemeClr val="bg1"/>
                </a:solidFill>
              </a:rPr>
              <a:t> (3%).</a:t>
            </a:r>
          </a:p>
          <a:p>
            <a:r>
              <a:rPr lang="en-US" altLang="en-US" smtClean="0">
                <a:solidFill>
                  <a:schemeClr val="bg1"/>
                </a:solidFill>
              </a:rPr>
              <a:t>If the </a:t>
            </a:r>
            <a:r>
              <a:rPr lang="en-US" altLang="en-US" smtClean="0">
                <a:solidFill>
                  <a:srgbClr val="FFFF00"/>
                </a:solidFill>
              </a:rPr>
              <a:t>parent </a:t>
            </a:r>
            <a:r>
              <a:rPr lang="en-US" altLang="en-US" smtClean="0">
                <a:solidFill>
                  <a:schemeClr val="bg1"/>
                </a:solidFill>
              </a:rPr>
              <a:t>has CHD (10-15%)</a:t>
            </a:r>
          </a:p>
          <a:p>
            <a:pPr>
              <a:buFontTx/>
              <a:buNone/>
            </a:pPr>
            <a:endParaRPr lang="en-US" altLang="en-US" smtClean="0">
              <a:solidFill>
                <a:schemeClr val="bg1"/>
              </a:solidFill>
            </a:endParaRPr>
          </a:p>
          <a:p>
            <a:endParaRPr lang="en-US"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solidFill>
                  <a:srgbClr val="FFFF00"/>
                </a:solidFill>
              </a:rPr>
              <a:t>VSD – pathophysiology:</a:t>
            </a:r>
          </a:p>
        </p:txBody>
      </p:sp>
      <p:graphicFrame>
        <p:nvGraphicFramePr>
          <p:cNvPr id="24579" name="Object 4"/>
          <p:cNvGraphicFramePr>
            <a:graphicFrameLocks noChangeAspect="1"/>
          </p:cNvGraphicFramePr>
          <p:nvPr>
            <p:ph sz="half" idx="2"/>
          </p:nvPr>
        </p:nvGraphicFramePr>
        <p:xfrm>
          <a:off x="4953000" y="2057400"/>
          <a:ext cx="3581400" cy="3810000"/>
        </p:xfrm>
        <a:graphic>
          <a:graphicData uri="http://schemas.openxmlformats.org/presentationml/2006/ole">
            <mc:AlternateContent xmlns:mc="http://schemas.openxmlformats.org/markup-compatibility/2006">
              <mc:Choice xmlns:v="urn:schemas-microsoft-com:vml" Requires="v">
                <p:oleObj spid="_x0000_s24581" name="Bitmap Image" r:id="rId4" imgW="2619048" imgH="2534004" progId="Paint.Picture">
                  <p:embed/>
                </p:oleObj>
              </mc:Choice>
              <mc:Fallback>
                <p:oleObj name="Bitmap Image" r:id="rId4" imgW="2619048" imgH="2534004"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057400"/>
                        <a:ext cx="3581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0" name="Rectangle 5"/>
          <p:cNvSpPr>
            <a:spLocks noGrp="1" noChangeArrowheads="1"/>
          </p:cNvSpPr>
          <p:nvPr>
            <p:ph type="body" sz="half" idx="1"/>
          </p:nvPr>
        </p:nvSpPr>
        <p:spPr/>
        <p:txBody>
          <a:bodyPr/>
          <a:lstStyle/>
          <a:p>
            <a:pPr>
              <a:buFontTx/>
              <a:buNone/>
            </a:pPr>
            <a:r>
              <a:rPr lang="en-CA" altLang="en-US" sz="2800" smtClean="0"/>
              <a:t>    Increase PBF </a:t>
            </a:r>
          </a:p>
          <a:p>
            <a:r>
              <a:rPr lang="en-CA" altLang="en-US" sz="2800" smtClean="0"/>
              <a:t> Pressure overload on LV</a:t>
            </a:r>
          </a:p>
          <a:p>
            <a:r>
              <a:rPr lang="en-CA" altLang="en-US" sz="2800" smtClean="0"/>
              <a:t>Volume overload on RV</a:t>
            </a:r>
          </a:p>
          <a:p>
            <a:r>
              <a:rPr lang="en-CA" altLang="en-US" sz="2800" smtClean="0"/>
              <a:t>Esinmenger</a:t>
            </a:r>
          </a:p>
          <a:p>
            <a:endParaRPr lang="en-CA" altLang="en-US" sz="28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endParaRPr lang="en-CA" altLang="en-US" smtClean="0"/>
          </a:p>
        </p:txBody>
      </p:sp>
      <p:graphicFrame>
        <p:nvGraphicFramePr>
          <p:cNvPr id="25603"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5604" name="Bitmap Image" r:id="rId4" imgW="5334745" imgH="3866667" progId="Paint.Picture">
                  <p:embed/>
                </p:oleObj>
              </mc:Choice>
              <mc:Fallback>
                <p:oleObj name="Bitmap Image" r:id="rId4" imgW="5334745" imgH="386666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endParaRPr lang="en-CA" altLang="en-US" smtClean="0"/>
          </a:p>
        </p:txBody>
      </p:sp>
      <p:graphicFrame>
        <p:nvGraphicFramePr>
          <p:cNvPr id="26627" name="Object 3"/>
          <p:cNvGraphicFramePr>
            <a:graphicFrameLocks noChangeAspect="1"/>
          </p:cNvGraphicFramePr>
          <p:nvPr>
            <p:ph idx="1"/>
          </p:nvPr>
        </p:nvGraphicFramePr>
        <p:xfrm>
          <a:off x="0" y="152400"/>
          <a:ext cx="9144000" cy="6858000"/>
        </p:xfrm>
        <a:graphic>
          <a:graphicData uri="http://schemas.openxmlformats.org/presentationml/2006/ole">
            <mc:AlternateContent xmlns:mc="http://schemas.openxmlformats.org/markup-compatibility/2006">
              <mc:Choice xmlns:v="urn:schemas-microsoft-com:vml" Requires="v">
                <p:oleObj spid="_x0000_s26628" name="Bitmap Image" r:id="rId4" imgW="5285714" imgH="3858164" progId="Paint.Picture">
                  <p:embed/>
                </p:oleObj>
              </mc:Choice>
              <mc:Fallback>
                <p:oleObj name="Bitmap Image" r:id="rId4" imgW="5285714" imgH="3858164"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endParaRPr lang="en-CA" altLang="en-US" smtClean="0"/>
          </a:p>
        </p:txBody>
      </p:sp>
      <p:graphicFrame>
        <p:nvGraphicFramePr>
          <p:cNvPr id="27651"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7652" name="Bitmap Image" r:id="rId4" imgW="5315692" imgH="3914286" progId="Paint.Picture">
                  <p:embed/>
                </p:oleObj>
              </mc:Choice>
              <mc:Fallback>
                <p:oleObj name="Bitmap Image" r:id="rId4" imgW="5315692" imgH="3914286"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endParaRPr lang="en-CA" altLang="en-US" smtClean="0"/>
          </a:p>
        </p:txBody>
      </p:sp>
      <p:graphicFrame>
        <p:nvGraphicFramePr>
          <p:cNvPr id="28675"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8676" name="Bitmap Image" r:id="rId4" imgW="5315692" imgH="3877216" progId="Paint.Picture">
                  <p:embed/>
                </p:oleObj>
              </mc:Choice>
              <mc:Fallback>
                <p:oleObj name="Bitmap Image" r:id="rId4" imgW="5315692" imgH="3877216"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Natural History</a:t>
            </a:r>
            <a:endParaRPr lang="ar-JO" altLang="en-US" smtClean="0"/>
          </a:p>
        </p:txBody>
      </p:sp>
      <p:sp>
        <p:nvSpPr>
          <p:cNvPr id="3" name="Text Placeholder 2"/>
          <p:cNvSpPr>
            <a:spLocks noGrp="1"/>
          </p:cNvSpPr>
          <p:nvPr>
            <p:ph type="body" sz="half" idx="1"/>
          </p:nvPr>
        </p:nvSpPr>
        <p:spPr>
          <a:xfrm>
            <a:off x="685800" y="1981200"/>
            <a:ext cx="7315200" cy="4114800"/>
          </a:xfrm>
        </p:spPr>
        <p:txBody>
          <a:bodyPr/>
          <a:lstStyle/>
          <a:p>
            <a:pPr>
              <a:defRPr/>
            </a:pPr>
            <a:r>
              <a:rPr lang="en-US" dirty="0" smtClean="0"/>
              <a:t>Murmur: </a:t>
            </a:r>
          </a:p>
          <a:p>
            <a:pPr marL="1168400" indent="0">
              <a:buFont typeface="Wingdings" pitchFamily="2" charset="2"/>
              <a:buChar char="Ø"/>
              <a:defRPr/>
            </a:pPr>
            <a:r>
              <a:rPr lang="en-US" dirty="0" smtClean="0"/>
              <a:t>Soft low pitched: large defect</a:t>
            </a:r>
          </a:p>
          <a:p>
            <a:pPr marL="1168400" indent="0">
              <a:buFont typeface="Wingdings" pitchFamily="2" charset="2"/>
              <a:buChar char="Ø"/>
              <a:defRPr/>
            </a:pPr>
            <a:r>
              <a:rPr lang="en-US" dirty="0" smtClean="0"/>
              <a:t>Loud high pitched: small defect</a:t>
            </a:r>
          </a:p>
          <a:p>
            <a:pPr marL="266700" indent="-266700">
              <a:buFont typeface="Arial" pitchFamily="34" charset="0"/>
              <a:buChar char="•"/>
              <a:defRPr/>
            </a:pPr>
            <a:r>
              <a:rPr lang="en-US" dirty="0" smtClean="0"/>
              <a:t>Heart failure at 1- 2 Months: poor   feeding, rapid breathing, poor weight gain</a:t>
            </a:r>
            <a:endParaRPr lang="ar-JO"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Physical exam</a:t>
            </a:r>
            <a:endParaRPr lang="ar-JO" altLang="en-US" smtClean="0"/>
          </a:p>
        </p:txBody>
      </p:sp>
      <p:sp>
        <p:nvSpPr>
          <p:cNvPr id="30723" name="Text Placeholder 2"/>
          <p:cNvSpPr>
            <a:spLocks noGrp="1"/>
          </p:cNvSpPr>
          <p:nvPr>
            <p:ph type="body" sz="half" idx="1"/>
          </p:nvPr>
        </p:nvSpPr>
        <p:spPr>
          <a:xfrm>
            <a:off x="685800" y="1981200"/>
            <a:ext cx="7848600" cy="4114800"/>
          </a:xfrm>
        </p:spPr>
        <p:txBody>
          <a:bodyPr/>
          <a:lstStyle/>
          <a:p>
            <a:r>
              <a:rPr lang="en-US" altLang="en-US" smtClean="0"/>
              <a:t>Pansystolic murmur on LLSB</a:t>
            </a:r>
          </a:p>
          <a:p>
            <a:r>
              <a:rPr lang="en-US" altLang="en-US" smtClean="0"/>
              <a:t>Loud S2: pulmonary HTN</a:t>
            </a:r>
          </a:p>
          <a:p>
            <a:r>
              <a:rPr lang="en-US" altLang="en-US" smtClean="0"/>
              <a:t>If Qp:QA more 2:1 Diastolic rumble at mitral area</a:t>
            </a:r>
            <a:endParaRPr lang="ar-JO" alt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457200"/>
            <a:ext cx="7772400" cy="1143000"/>
          </a:xfrm>
        </p:spPr>
        <p:txBody>
          <a:bodyPr/>
          <a:lstStyle/>
          <a:p>
            <a:r>
              <a:rPr lang="en-US" altLang="en-US" sz="3600" smtClean="0">
                <a:solidFill>
                  <a:schemeClr val="bg1"/>
                </a:solidFill>
              </a:rPr>
              <a:t>ECG and CXR</a:t>
            </a:r>
          </a:p>
        </p:txBody>
      </p:sp>
      <p:sp>
        <p:nvSpPr>
          <p:cNvPr id="31747" name="Rectangle 3"/>
          <p:cNvSpPr>
            <a:spLocks noGrp="1" noChangeArrowheads="1"/>
          </p:cNvSpPr>
          <p:nvPr>
            <p:ph type="body" idx="1"/>
          </p:nvPr>
        </p:nvSpPr>
        <p:spPr/>
        <p:txBody>
          <a:bodyPr/>
          <a:lstStyle/>
          <a:p>
            <a:pPr>
              <a:lnSpc>
                <a:spcPct val="80000"/>
              </a:lnSpc>
              <a:buClr>
                <a:schemeClr val="tx1"/>
              </a:buClr>
            </a:pPr>
            <a:r>
              <a:rPr lang="en-US" altLang="en-US" sz="2000" smtClean="0">
                <a:solidFill>
                  <a:schemeClr val="bg1"/>
                </a:solidFill>
              </a:rPr>
              <a:t>ECG:  small VSD</a:t>
            </a:r>
            <a:r>
              <a:rPr lang="en-US" altLang="en-US" sz="2000" smtClean="0">
                <a:solidFill>
                  <a:schemeClr val="bg1"/>
                </a:solidFill>
                <a:sym typeface="Wingdings" pitchFamily="2" charset="2"/>
              </a:rPr>
              <a:t> normal,</a:t>
            </a:r>
          </a:p>
          <a:p>
            <a:pPr lvl="2">
              <a:lnSpc>
                <a:spcPct val="80000"/>
              </a:lnSpc>
              <a:buClr>
                <a:schemeClr val="tx1"/>
              </a:buClr>
              <a:buFontTx/>
              <a:buNone/>
            </a:pPr>
            <a:r>
              <a:rPr lang="en-US" altLang="en-US" sz="2000" smtClean="0">
                <a:solidFill>
                  <a:schemeClr val="bg1"/>
                </a:solidFill>
              </a:rPr>
              <a:t>  	med VSD </a:t>
            </a:r>
            <a:r>
              <a:rPr lang="en-US" altLang="en-US" sz="2000" smtClean="0">
                <a:solidFill>
                  <a:schemeClr val="bg1"/>
                </a:solidFill>
                <a:sym typeface="Wingdings" pitchFamily="2" charset="2"/>
              </a:rPr>
              <a:t> LVH +/- LAE</a:t>
            </a:r>
          </a:p>
          <a:p>
            <a:pPr lvl="2">
              <a:lnSpc>
                <a:spcPct val="80000"/>
              </a:lnSpc>
              <a:buClr>
                <a:schemeClr val="tx1"/>
              </a:buClr>
              <a:buFontTx/>
              <a:buNone/>
            </a:pPr>
            <a:r>
              <a:rPr lang="en-US" altLang="en-US" sz="2000" smtClean="0">
                <a:solidFill>
                  <a:schemeClr val="bg1"/>
                </a:solidFill>
                <a:sym typeface="Wingdings" pitchFamily="2" charset="2"/>
              </a:rPr>
              <a:t>  	large VSD BVH +/- LAE</a:t>
            </a:r>
          </a:p>
          <a:p>
            <a:pPr lvl="2">
              <a:lnSpc>
                <a:spcPct val="80000"/>
              </a:lnSpc>
              <a:buClr>
                <a:schemeClr val="tx1"/>
              </a:buClr>
              <a:buFontTx/>
              <a:buNone/>
            </a:pPr>
            <a:r>
              <a:rPr lang="en-US" altLang="en-US" sz="2000" smtClean="0">
                <a:solidFill>
                  <a:schemeClr val="bg1"/>
                </a:solidFill>
                <a:sym typeface="Wingdings" pitchFamily="2" charset="2"/>
              </a:rPr>
              <a:t>   LAD</a:t>
            </a:r>
          </a:p>
          <a:p>
            <a:pPr>
              <a:lnSpc>
                <a:spcPct val="80000"/>
              </a:lnSpc>
              <a:buClr>
                <a:schemeClr val="tx1"/>
              </a:buClr>
            </a:pPr>
            <a:endParaRPr lang="en-US" altLang="en-US" sz="200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endParaRPr lang="en-CA" altLang="en-US" smtClean="0"/>
          </a:p>
        </p:txBody>
      </p:sp>
      <p:graphicFrame>
        <p:nvGraphicFramePr>
          <p:cNvPr id="32771"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2772" name="Bitmap Image" r:id="rId4" imgW="5315692" imgH="3885714" progId="Paint.Picture">
                  <p:embed/>
                </p:oleObj>
              </mc:Choice>
              <mc:Fallback>
                <p:oleObj name="Bitmap Image" r:id="rId4" imgW="5315692" imgH="3885714"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endParaRPr lang="en-CA" altLang="en-US" smtClean="0"/>
          </a:p>
        </p:txBody>
      </p:sp>
      <p:graphicFrame>
        <p:nvGraphicFramePr>
          <p:cNvPr id="33795" name="Object 3"/>
          <p:cNvGraphicFramePr>
            <a:graphicFrameLocks noChangeAspect="1"/>
          </p:cNvGraphicFramePr>
          <p:nvPr>
            <p:ph idx="1"/>
          </p:nvPr>
        </p:nvGraphicFramePr>
        <p:xfrm>
          <a:off x="0" y="-228600"/>
          <a:ext cx="8915400" cy="6858000"/>
        </p:xfrm>
        <a:graphic>
          <a:graphicData uri="http://schemas.openxmlformats.org/presentationml/2006/ole">
            <mc:AlternateContent xmlns:mc="http://schemas.openxmlformats.org/markup-compatibility/2006">
              <mc:Choice xmlns:v="urn:schemas-microsoft-com:vml" Requires="v">
                <p:oleObj spid="_x0000_s33796" name="Bitmap Image" r:id="rId4" imgW="3619048" imgH="3142857" progId="Paint.Picture">
                  <p:embed/>
                </p:oleObj>
              </mc:Choice>
              <mc:Fallback>
                <p:oleObj name="Bitmap Image" r:id="rId4" imgW="3619048" imgH="314285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89154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solidFill>
                  <a:srgbClr val="FFFF00"/>
                </a:solidFill>
              </a:rPr>
              <a:t>Cardiac presentation:</a:t>
            </a:r>
          </a:p>
        </p:txBody>
      </p:sp>
      <p:sp>
        <p:nvSpPr>
          <p:cNvPr id="7171" name="Rectangle 3"/>
          <p:cNvSpPr>
            <a:spLocks noGrp="1" noChangeArrowheads="1"/>
          </p:cNvSpPr>
          <p:nvPr>
            <p:ph type="body" idx="1"/>
          </p:nvPr>
        </p:nvSpPr>
        <p:spPr/>
        <p:txBody>
          <a:bodyPr/>
          <a:lstStyle/>
          <a:p>
            <a:pPr>
              <a:lnSpc>
                <a:spcPct val="90000"/>
              </a:lnSpc>
            </a:pPr>
            <a:r>
              <a:rPr lang="en-US" altLang="en-US" smtClean="0">
                <a:solidFill>
                  <a:schemeClr val="bg1"/>
                </a:solidFill>
              </a:rPr>
              <a:t>Pre-Natal Diagnosis</a:t>
            </a:r>
          </a:p>
          <a:p>
            <a:pPr>
              <a:lnSpc>
                <a:spcPct val="90000"/>
              </a:lnSpc>
            </a:pPr>
            <a:r>
              <a:rPr lang="en-US" altLang="en-US" smtClean="0">
                <a:solidFill>
                  <a:schemeClr val="bg1"/>
                </a:solidFill>
              </a:rPr>
              <a:t>Heart Murmur</a:t>
            </a:r>
          </a:p>
          <a:p>
            <a:pPr>
              <a:lnSpc>
                <a:spcPct val="90000"/>
              </a:lnSpc>
            </a:pPr>
            <a:r>
              <a:rPr lang="en-US" altLang="en-US" smtClean="0">
                <a:solidFill>
                  <a:schemeClr val="bg1"/>
                </a:solidFill>
              </a:rPr>
              <a:t>Critical lesion</a:t>
            </a:r>
          </a:p>
          <a:p>
            <a:pPr>
              <a:lnSpc>
                <a:spcPct val="90000"/>
              </a:lnSpc>
            </a:pPr>
            <a:r>
              <a:rPr lang="en-US" altLang="en-US" smtClean="0">
                <a:solidFill>
                  <a:schemeClr val="bg1"/>
                </a:solidFill>
              </a:rPr>
              <a:t>CHF</a:t>
            </a:r>
          </a:p>
          <a:p>
            <a:pPr>
              <a:lnSpc>
                <a:spcPct val="90000"/>
              </a:lnSpc>
            </a:pPr>
            <a:r>
              <a:rPr lang="en-US" altLang="en-US" smtClean="0">
                <a:solidFill>
                  <a:schemeClr val="bg1"/>
                </a:solidFill>
              </a:rPr>
              <a:t>Arrythmia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endParaRPr lang="en-CA" altLang="en-US" smtClean="0"/>
          </a:p>
        </p:txBody>
      </p:sp>
      <p:graphicFrame>
        <p:nvGraphicFramePr>
          <p:cNvPr id="34819"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4820" name="Bitmap Image" r:id="rId4" imgW="3858164" imgH="2876190" progId="Paint.Picture">
                  <p:embed/>
                </p:oleObj>
              </mc:Choice>
              <mc:Fallback>
                <p:oleObj name="Bitmap Image" r:id="rId4" imgW="3858164" imgH="2876190"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n-CA" altLang="en-US" smtClean="0"/>
              <a:t>Prognosis</a:t>
            </a:r>
          </a:p>
        </p:txBody>
      </p:sp>
      <p:sp>
        <p:nvSpPr>
          <p:cNvPr id="4" name="Content Placeholder 3"/>
          <p:cNvSpPr>
            <a:spLocks noGrp="1"/>
          </p:cNvSpPr>
          <p:nvPr>
            <p:ph idx="1"/>
          </p:nvPr>
        </p:nvSpPr>
        <p:spPr/>
        <p:txBody>
          <a:bodyPr/>
          <a:lstStyle/>
          <a:p>
            <a:pPr>
              <a:defRPr/>
            </a:pPr>
            <a:r>
              <a:rPr lang="en-US" dirty="0" smtClean="0"/>
              <a:t>Muscular type closes alone in 80%</a:t>
            </a:r>
          </a:p>
          <a:p>
            <a:pPr>
              <a:defRPr/>
            </a:pPr>
            <a:r>
              <a:rPr lang="en-US" dirty="0" err="1" smtClean="0"/>
              <a:t>Perimembranous</a:t>
            </a:r>
            <a:r>
              <a:rPr lang="en-US" dirty="0" smtClean="0"/>
              <a:t> 35% before 4 year</a:t>
            </a:r>
          </a:p>
          <a:p>
            <a:pPr>
              <a:defRPr/>
            </a:pPr>
            <a:r>
              <a:rPr lang="en-US" dirty="0" err="1" smtClean="0"/>
              <a:t>Cath</a:t>
            </a:r>
            <a:r>
              <a:rPr lang="en-US" dirty="0" smtClean="0"/>
              <a:t> closure if:</a:t>
            </a:r>
          </a:p>
          <a:p>
            <a:pPr marL="514350" indent="19050">
              <a:buFont typeface="Wingdings" pitchFamily="2" charset="2"/>
              <a:buChar char="ü"/>
              <a:defRPr/>
            </a:pPr>
            <a:r>
              <a:rPr lang="en-US" dirty="0" smtClean="0"/>
              <a:t> 2:1 </a:t>
            </a:r>
            <a:r>
              <a:rPr lang="en-US" dirty="0" err="1" smtClean="0"/>
              <a:t>Qp:QA</a:t>
            </a:r>
            <a:endParaRPr lang="en-US" dirty="0" smtClean="0"/>
          </a:p>
          <a:p>
            <a:pPr marL="514350" indent="19050">
              <a:buFont typeface="Wingdings" pitchFamily="2" charset="2"/>
              <a:buChar char="ü"/>
              <a:defRPr/>
            </a:pPr>
            <a:r>
              <a:rPr lang="en-US" dirty="0" smtClean="0"/>
              <a:t>CHF</a:t>
            </a:r>
          </a:p>
          <a:p>
            <a:pPr marL="514350" indent="19050">
              <a:buFont typeface="Wingdings" pitchFamily="2" charset="2"/>
              <a:buChar char="ü"/>
              <a:defRPr/>
            </a:pPr>
            <a:r>
              <a:rPr lang="en-US" dirty="0" smtClean="0"/>
              <a:t>FTT</a:t>
            </a:r>
          </a:p>
          <a:p>
            <a:pPr marL="514350" indent="19050">
              <a:buFont typeface="Wingdings" pitchFamily="2" charset="2"/>
              <a:buChar char="ü"/>
              <a:defRPr/>
            </a:pPr>
            <a:r>
              <a:rPr lang="en-US" dirty="0" err="1" smtClean="0"/>
              <a:t>Esinmeger</a:t>
            </a:r>
            <a:endParaRPr lang="en-US" dirty="0" smtClean="0"/>
          </a:p>
          <a:p>
            <a:pPr marL="514350" indent="19050">
              <a:buFont typeface="Wingdings" pitchFamily="2" charset="2"/>
              <a:buChar char="ü"/>
              <a:defRPr/>
            </a:pPr>
            <a:r>
              <a:rPr lang="en-US" dirty="0" smtClean="0"/>
              <a:t>Other types of VSD</a:t>
            </a:r>
            <a:endParaRPr lang="ar-JO"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sz="4000" smtClean="0">
                <a:solidFill>
                  <a:srgbClr val="FFFF00"/>
                </a:solidFill>
              </a:rPr>
              <a:t>ASD</a:t>
            </a:r>
            <a:br>
              <a:rPr lang="en-US" altLang="en-US" sz="4000" smtClean="0">
                <a:solidFill>
                  <a:srgbClr val="FFFF00"/>
                </a:solidFill>
              </a:rPr>
            </a:br>
            <a:r>
              <a:rPr lang="en-US" altLang="en-US" sz="2800" smtClean="0">
                <a:solidFill>
                  <a:srgbClr val="FFFF00"/>
                </a:solidFill>
              </a:rPr>
              <a:t>Acyanotic Lesion with </a:t>
            </a:r>
            <a:br>
              <a:rPr lang="en-US" altLang="en-US" sz="2800" smtClean="0">
                <a:solidFill>
                  <a:srgbClr val="FFFF00"/>
                </a:solidFill>
              </a:rPr>
            </a:br>
            <a:r>
              <a:rPr lang="en-US" altLang="en-US" sz="2800" smtClean="0">
                <a:solidFill>
                  <a:srgbClr val="FFFF00"/>
                </a:solidFill>
              </a:rPr>
              <a:t>increased pulm blood flow</a:t>
            </a:r>
          </a:p>
        </p:txBody>
      </p:sp>
      <p:pic>
        <p:nvPicPr>
          <p:cNvPr id="36867" name="Picture 3"/>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5867400" y="1905000"/>
            <a:ext cx="3276600" cy="4572000"/>
          </a:xfrm>
        </p:spPr>
      </p:pic>
      <p:sp>
        <p:nvSpPr>
          <p:cNvPr id="36868" name="Rectangle 6"/>
          <p:cNvSpPr>
            <a:spLocks noGrp="1" noChangeArrowheads="1"/>
          </p:cNvSpPr>
          <p:nvPr>
            <p:ph idx="1"/>
          </p:nvPr>
        </p:nvSpPr>
        <p:spPr>
          <a:xfrm>
            <a:off x="228600" y="1981200"/>
            <a:ext cx="8229600" cy="4114800"/>
          </a:xfrm>
        </p:spPr>
        <p:txBody>
          <a:bodyPr/>
          <a:lstStyle/>
          <a:p>
            <a:r>
              <a:rPr lang="en-CA" altLang="en-US" smtClean="0"/>
              <a:t>10% of CHD</a:t>
            </a:r>
          </a:p>
          <a:p>
            <a:r>
              <a:rPr lang="en-CA" altLang="en-US" smtClean="0"/>
              <a:t>20% adult presentation</a:t>
            </a:r>
          </a:p>
          <a:p>
            <a:r>
              <a:rPr lang="en-CA" altLang="en-US" smtClean="0"/>
              <a:t>Female : male 3:1</a:t>
            </a:r>
          </a:p>
          <a:p>
            <a:endParaRPr lang="en-CA" altLang="en-US" smtClean="0"/>
          </a:p>
          <a:p>
            <a:r>
              <a:rPr lang="en-CA" altLang="en-US" smtClean="0"/>
              <a:t>Holt oram syndrome: </a:t>
            </a:r>
          </a:p>
          <a:p>
            <a:pPr>
              <a:buFont typeface="Wingdings" pitchFamily="2" charset="2"/>
              <a:buChar char="ü"/>
            </a:pPr>
            <a:r>
              <a:rPr lang="en-CA" altLang="en-US" smtClean="0"/>
              <a:t>ASD</a:t>
            </a:r>
          </a:p>
          <a:p>
            <a:pPr>
              <a:buFont typeface="Wingdings" pitchFamily="2" charset="2"/>
              <a:buChar char="ü"/>
            </a:pPr>
            <a:r>
              <a:rPr lang="en-CA" altLang="en-US" smtClean="0"/>
              <a:t>1</a:t>
            </a:r>
            <a:r>
              <a:rPr lang="en-CA" altLang="en-US" baseline="30000" smtClean="0"/>
              <a:t>st</a:t>
            </a:r>
            <a:r>
              <a:rPr lang="en-CA" altLang="en-US" smtClean="0"/>
              <a:t> degree block</a:t>
            </a:r>
          </a:p>
          <a:p>
            <a:pPr>
              <a:buFont typeface="Wingdings" pitchFamily="2" charset="2"/>
              <a:buChar char="ü"/>
            </a:pPr>
            <a:r>
              <a:rPr lang="en-CA" altLang="en-US" smtClean="0"/>
              <a:t>Absent radii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endParaRPr lang="en-CA" altLang="en-US" smtClean="0"/>
          </a:p>
        </p:txBody>
      </p:sp>
      <p:graphicFrame>
        <p:nvGraphicFramePr>
          <p:cNvPr id="37891"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7892" name="Bitmap Image" r:id="rId4" imgW="5334745" imgH="3866667" progId="Paint.Picture">
                  <p:embed/>
                </p:oleObj>
              </mc:Choice>
              <mc:Fallback>
                <p:oleObj name="Bitmap Image" r:id="rId4" imgW="5334745" imgH="386666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r>
              <a:rPr lang="en-CA" altLang="en-US" smtClean="0"/>
              <a:t>Types</a:t>
            </a:r>
          </a:p>
        </p:txBody>
      </p:sp>
      <p:sp>
        <p:nvSpPr>
          <p:cNvPr id="38915" name="Content Placeholder 3"/>
          <p:cNvSpPr>
            <a:spLocks noGrp="1"/>
          </p:cNvSpPr>
          <p:nvPr>
            <p:ph idx="1"/>
          </p:nvPr>
        </p:nvSpPr>
        <p:spPr/>
        <p:txBody>
          <a:bodyPr/>
          <a:lstStyle/>
          <a:p>
            <a:r>
              <a:rPr lang="en-US" altLang="en-US" smtClean="0"/>
              <a:t>Secondum (75%): located at fossa ovalis, may  by associated with mitral valve prolapse, may close alone</a:t>
            </a:r>
          </a:p>
          <a:p>
            <a:r>
              <a:rPr lang="en-US" altLang="en-US" smtClean="0"/>
              <a:t>Premium (15%): part of AV canal, associated with cleft anterior leaflet MV, doesn’t close alone</a:t>
            </a:r>
          </a:p>
          <a:p>
            <a:r>
              <a:rPr lang="en-US" altLang="en-US" smtClean="0"/>
              <a:t> Sinus venosus (10%): upper part of septum, associated with PAPVR</a:t>
            </a:r>
          </a:p>
          <a:p>
            <a:endParaRPr lang="ar-JO"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endParaRPr lang="en-CA" altLang="en-US" smtClean="0"/>
          </a:p>
        </p:txBody>
      </p:sp>
      <p:graphicFrame>
        <p:nvGraphicFramePr>
          <p:cNvPr id="39939"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9940" name="Bitmap Image" r:id="rId4" imgW="5323810" imgH="3247619" progId="Paint.Picture">
                  <p:embed/>
                </p:oleObj>
              </mc:Choice>
              <mc:Fallback>
                <p:oleObj name="Bitmap Image" r:id="rId4" imgW="5323810" imgH="3247619"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endParaRPr lang="en-CA" altLang="en-US" smtClean="0"/>
          </a:p>
        </p:txBody>
      </p:sp>
      <p:graphicFrame>
        <p:nvGraphicFramePr>
          <p:cNvPr id="40963"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0964" name="Bitmap Image" r:id="rId4" imgW="4114286" imgH="3772427" progId="Paint.Picture">
                  <p:embed/>
                </p:oleObj>
              </mc:Choice>
              <mc:Fallback>
                <p:oleObj name="Bitmap Image" r:id="rId4" imgW="4114286" imgH="377242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ar-JO" altLang="en-US" smtClean="0"/>
          </a:p>
        </p:txBody>
      </p:sp>
      <p:sp>
        <p:nvSpPr>
          <p:cNvPr id="41987" name="Text Placeholder 2"/>
          <p:cNvSpPr>
            <a:spLocks noGrp="1"/>
          </p:cNvSpPr>
          <p:nvPr>
            <p:ph type="body" sz="half" idx="1"/>
          </p:nvPr>
        </p:nvSpPr>
        <p:spPr/>
        <p:txBody>
          <a:bodyPr/>
          <a:lstStyle/>
          <a:p>
            <a:endParaRPr lang="ar-JO" altLang="en-US" smtClean="0"/>
          </a:p>
        </p:txBody>
      </p:sp>
      <p:sp>
        <p:nvSpPr>
          <p:cNvPr id="41988" name="Content Placeholder 3"/>
          <p:cNvSpPr>
            <a:spLocks noGrp="1"/>
          </p:cNvSpPr>
          <p:nvPr>
            <p:ph sz="half" idx="2"/>
          </p:nvPr>
        </p:nvSpPr>
        <p:spPr/>
        <p:txBody>
          <a:bodyPr/>
          <a:lstStyle/>
          <a:p>
            <a:endParaRPr lang="ar-JO" altLang="en-US" smtClean="0"/>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l="6723" r="-3531"/>
          <a:stretch>
            <a:fillRect/>
          </a:stretch>
        </p:blipFill>
        <p:spPr bwMode="auto">
          <a:xfrm>
            <a:off x="1447800" y="1066800"/>
            <a:ext cx="62658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a:spLocks noChangeArrowheads="1"/>
          </p:cNvSpPr>
          <p:nvPr/>
        </p:nvSpPr>
        <p:spPr bwMode="auto">
          <a:xfrm>
            <a:off x="4114800" y="1981200"/>
            <a:ext cx="463550" cy="762000"/>
          </a:xfrm>
          <a:prstGeom prst="ellipse">
            <a:avLst/>
          </a:prstGeom>
          <a:solidFill>
            <a:schemeClr val="accent1"/>
          </a:solidFill>
          <a:ln w="9525" algn="ctr">
            <a:solidFill>
              <a:schemeClr val="tx1"/>
            </a:solidFill>
            <a:round/>
            <a:headEnd/>
            <a:tailEnd/>
          </a:ln>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endParaRPr lang="en-US" altLang="en-US" sz="1800" b="0"/>
          </a:p>
        </p:txBody>
      </p:sp>
      <p:sp>
        <p:nvSpPr>
          <p:cNvPr id="41991" name="TextBox 6"/>
          <p:cNvSpPr txBox="1">
            <a:spLocks noChangeArrowheads="1"/>
          </p:cNvSpPr>
          <p:nvPr/>
        </p:nvSpPr>
        <p:spPr bwMode="auto">
          <a:xfrm>
            <a:off x="3352800" y="24384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RA</a:t>
            </a:r>
            <a:endParaRPr lang="ar-JO" altLang="en-US" sz="1800">
              <a:solidFill>
                <a:srgbClr val="00000C"/>
              </a:solidFill>
            </a:endParaRPr>
          </a:p>
        </p:txBody>
      </p:sp>
      <p:sp>
        <p:nvSpPr>
          <p:cNvPr id="41992" name="TextBox 7"/>
          <p:cNvSpPr txBox="1">
            <a:spLocks noChangeArrowheads="1"/>
          </p:cNvSpPr>
          <p:nvPr/>
        </p:nvSpPr>
        <p:spPr bwMode="auto">
          <a:xfrm>
            <a:off x="3124200" y="35052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RV</a:t>
            </a:r>
            <a:endParaRPr lang="ar-JO" altLang="en-US" sz="1800">
              <a:solidFill>
                <a:srgbClr val="00000C"/>
              </a:solidFill>
            </a:endParaRPr>
          </a:p>
        </p:txBody>
      </p:sp>
      <p:sp>
        <p:nvSpPr>
          <p:cNvPr id="41993" name="TextBox 8"/>
          <p:cNvSpPr txBox="1">
            <a:spLocks noChangeArrowheads="1"/>
          </p:cNvSpPr>
          <p:nvPr/>
        </p:nvSpPr>
        <p:spPr bwMode="auto">
          <a:xfrm>
            <a:off x="4495800" y="23622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LA</a:t>
            </a:r>
            <a:endParaRPr lang="ar-JO" altLang="en-US" sz="1800">
              <a:solidFill>
                <a:srgbClr val="00000C"/>
              </a:solidFill>
            </a:endParaRPr>
          </a:p>
        </p:txBody>
      </p:sp>
      <p:sp>
        <p:nvSpPr>
          <p:cNvPr id="41994" name="TextBox 9"/>
          <p:cNvSpPr txBox="1">
            <a:spLocks noChangeArrowheads="1"/>
          </p:cNvSpPr>
          <p:nvPr/>
        </p:nvSpPr>
        <p:spPr bwMode="auto">
          <a:xfrm>
            <a:off x="4724400" y="3505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LV</a:t>
            </a:r>
            <a:endParaRPr lang="ar-JO" altLang="en-US" sz="1800">
              <a:solidFill>
                <a:srgbClr val="00000C"/>
              </a:solidFill>
            </a:endParaRPr>
          </a:p>
        </p:txBody>
      </p:sp>
      <p:sp>
        <p:nvSpPr>
          <p:cNvPr id="41995" name="TextBox 10"/>
          <p:cNvSpPr txBox="1">
            <a:spLocks noChangeArrowheads="1"/>
          </p:cNvSpPr>
          <p:nvPr/>
        </p:nvSpPr>
        <p:spPr bwMode="auto">
          <a:xfrm>
            <a:off x="3429000" y="2057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80%</a:t>
            </a:r>
            <a:endParaRPr lang="ar-JO" altLang="en-US" sz="1800" b="0">
              <a:solidFill>
                <a:srgbClr val="00000C"/>
              </a:solidFill>
            </a:endParaRPr>
          </a:p>
        </p:txBody>
      </p:sp>
      <p:sp>
        <p:nvSpPr>
          <p:cNvPr id="41996" name="TextBox 11"/>
          <p:cNvSpPr txBox="1">
            <a:spLocks noChangeArrowheads="1"/>
          </p:cNvSpPr>
          <p:nvPr/>
        </p:nvSpPr>
        <p:spPr bwMode="auto">
          <a:xfrm>
            <a:off x="4495800" y="1981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41997" name="TextBox 12"/>
          <p:cNvSpPr txBox="1">
            <a:spLocks noChangeArrowheads="1"/>
          </p:cNvSpPr>
          <p:nvPr/>
        </p:nvSpPr>
        <p:spPr bwMode="auto">
          <a:xfrm>
            <a:off x="4572000" y="3810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41998" name="TextBox 13"/>
          <p:cNvSpPr txBox="1">
            <a:spLocks noChangeArrowheads="1"/>
          </p:cNvSpPr>
          <p:nvPr/>
        </p:nvSpPr>
        <p:spPr bwMode="auto">
          <a:xfrm>
            <a:off x="3657600" y="4191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80%</a:t>
            </a:r>
            <a:endParaRPr lang="ar-JO" altLang="en-US" sz="1800" b="0">
              <a:solidFill>
                <a:srgbClr val="00000C"/>
              </a:solidFill>
            </a:endParaRPr>
          </a:p>
        </p:txBody>
      </p:sp>
      <p:sp>
        <p:nvSpPr>
          <p:cNvPr id="41999" name="Left Arrow 14"/>
          <p:cNvSpPr>
            <a:spLocks noChangeArrowheads="1"/>
          </p:cNvSpPr>
          <p:nvPr/>
        </p:nvSpPr>
        <p:spPr bwMode="auto">
          <a:xfrm>
            <a:off x="3886200" y="2133600"/>
            <a:ext cx="838200" cy="381000"/>
          </a:xfrm>
          <a:prstGeom prst="leftArrow">
            <a:avLst>
              <a:gd name="adj1" fmla="val 50000"/>
              <a:gd name="adj2" fmla="val 49999"/>
            </a:avLst>
          </a:prstGeom>
          <a:solidFill>
            <a:schemeClr val="accent1"/>
          </a:solidFill>
          <a:ln w="9525" algn="ctr">
            <a:solidFill>
              <a:schemeClr val="tx1"/>
            </a:solidFill>
            <a:round/>
            <a:headEnd/>
            <a:tailEnd/>
          </a:ln>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endParaRPr lang="ar-JO" altLang="en-US" sz="1800" b="0"/>
          </a:p>
        </p:txBody>
      </p:sp>
      <p:sp>
        <p:nvSpPr>
          <p:cNvPr id="42000" name="TextBox 15"/>
          <p:cNvSpPr txBox="1">
            <a:spLocks noChangeArrowheads="1"/>
          </p:cNvSpPr>
          <p:nvPr/>
        </p:nvSpPr>
        <p:spPr bwMode="auto">
          <a:xfrm>
            <a:off x="1752600" y="2057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70%</a:t>
            </a:r>
            <a:endParaRPr lang="ar-JO" altLang="en-US" sz="1800" b="0">
              <a:solidFill>
                <a:srgbClr val="00000C"/>
              </a:solidFill>
            </a:endParaRPr>
          </a:p>
        </p:txBody>
      </p:sp>
      <p:sp>
        <p:nvSpPr>
          <p:cNvPr id="42001" name="TextBox 16"/>
          <p:cNvSpPr txBox="1">
            <a:spLocks noChangeArrowheads="1"/>
          </p:cNvSpPr>
          <p:nvPr/>
        </p:nvSpPr>
        <p:spPr bwMode="auto">
          <a:xfrm>
            <a:off x="2743200" y="1143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70%</a:t>
            </a:r>
            <a:endParaRPr lang="ar-JO" altLang="en-US" sz="1800" b="0">
              <a:solidFill>
                <a:srgbClr val="00000C"/>
              </a:solidFill>
            </a:endParaRPr>
          </a:p>
        </p:txBody>
      </p:sp>
      <p:sp>
        <p:nvSpPr>
          <p:cNvPr id="42002" name="TextBox 17"/>
          <p:cNvSpPr txBox="1">
            <a:spLocks noChangeArrowheads="1"/>
          </p:cNvSpPr>
          <p:nvPr/>
        </p:nvSpPr>
        <p:spPr bwMode="auto">
          <a:xfrm>
            <a:off x="2819400" y="4724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85%</a:t>
            </a:r>
            <a:endParaRPr lang="ar-JO" altLang="en-US" sz="1800" b="0">
              <a:solidFill>
                <a:srgbClr val="00000C"/>
              </a:solidFill>
            </a:endParaRPr>
          </a:p>
        </p:txBody>
      </p:sp>
      <p:sp>
        <p:nvSpPr>
          <p:cNvPr id="42003" name="TextBox 18"/>
          <p:cNvSpPr txBox="1">
            <a:spLocks noChangeArrowheads="1"/>
          </p:cNvSpPr>
          <p:nvPr/>
        </p:nvSpPr>
        <p:spPr bwMode="auto">
          <a:xfrm>
            <a:off x="5181600" y="4724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42004" name="TextBox 19"/>
          <p:cNvSpPr txBox="1">
            <a:spLocks noChangeArrowheads="1"/>
          </p:cNvSpPr>
          <p:nvPr/>
        </p:nvSpPr>
        <p:spPr bwMode="auto">
          <a:xfrm>
            <a:off x="5105400" y="1295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42005" name="TextBox 20"/>
          <p:cNvSpPr txBox="1">
            <a:spLocks noChangeArrowheads="1"/>
          </p:cNvSpPr>
          <p:nvPr/>
        </p:nvSpPr>
        <p:spPr bwMode="auto">
          <a:xfrm>
            <a:off x="3429000" y="2667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66CCFF"/>
                </a:solidFill>
              </a:rPr>
              <a:t>3+3</a:t>
            </a:r>
            <a:endParaRPr lang="ar-JO" altLang="en-US" sz="1800" b="0">
              <a:solidFill>
                <a:srgbClr val="66CCFF"/>
              </a:solidFill>
            </a:endParaRPr>
          </a:p>
        </p:txBody>
      </p:sp>
      <p:sp>
        <p:nvSpPr>
          <p:cNvPr id="42006" name="TextBox 21"/>
          <p:cNvSpPr txBox="1">
            <a:spLocks noChangeArrowheads="1"/>
          </p:cNvSpPr>
          <p:nvPr/>
        </p:nvSpPr>
        <p:spPr bwMode="auto">
          <a:xfrm>
            <a:off x="5181600" y="25146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66CCFF"/>
                </a:solidFill>
              </a:rPr>
              <a:t>6</a:t>
            </a:r>
            <a:endParaRPr lang="ar-JO" altLang="en-US" sz="1800" b="0">
              <a:solidFill>
                <a:srgbClr val="66CCFF"/>
              </a:solidFill>
            </a:endParaRPr>
          </a:p>
        </p:txBody>
      </p:sp>
      <p:sp>
        <p:nvSpPr>
          <p:cNvPr id="42007" name="TextBox 22"/>
          <p:cNvSpPr txBox="1">
            <a:spLocks noChangeArrowheads="1"/>
          </p:cNvSpPr>
          <p:nvPr/>
        </p:nvSpPr>
        <p:spPr bwMode="auto">
          <a:xfrm>
            <a:off x="3429000" y="32766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66CCFF"/>
                </a:solidFill>
              </a:rPr>
              <a:t>3</a:t>
            </a:r>
            <a:endParaRPr lang="ar-JO" altLang="en-US" sz="1800" b="0">
              <a:solidFill>
                <a:srgbClr val="66CCFF"/>
              </a:solidFill>
            </a:endParaRPr>
          </a:p>
        </p:txBody>
      </p:sp>
      <p:sp>
        <p:nvSpPr>
          <p:cNvPr id="42008" name="TextBox 23"/>
          <p:cNvSpPr txBox="1">
            <a:spLocks noChangeArrowheads="1"/>
          </p:cNvSpPr>
          <p:nvPr/>
        </p:nvSpPr>
        <p:spPr bwMode="auto">
          <a:xfrm>
            <a:off x="3505200" y="3733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66CCFF"/>
                </a:solidFill>
              </a:rPr>
              <a:t>3</a:t>
            </a:r>
            <a:endParaRPr lang="ar-JO" altLang="en-US" sz="1800" b="0">
              <a:solidFill>
                <a:srgbClr val="66CCFF"/>
              </a:solidFill>
            </a:endParaRPr>
          </a:p>
        </p:txBody>
      </p:sp>
      <p:sp>
        <p:nvSpPr>
          <p:cNvPr id="42009" name="TextBox 24"/>
          <p:cNvSpPr txBox="1">
            <a:spLocks noChangeArrowheads="1"/>
          </p:cNvSpPr>
          <p:nvPr/>
        </p:nvSpPr>
        <p:spPr bwMode="auto">
          <a:xfrm>
            <a:off x="3124200" y="51054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66CCFF"/>
                </a:solidFill>
              </a:rPr>
              <a:t>6</a:t>
            </a:r>
            <a:endParaRPr lang="ar-JO" altLang="en-US" sz="1800" b="0">
              <a:solidFill>
                <a:srgbClr val="66CCFF"/>
              </a:solidFill>
            </a:endParaRPr>
          </a:p>
        </p:txBody>
      </p:sp>
      <p:sp>
        <p:nvSpPr>
          <p:cNvPr id="42010" name="TextBox 25"/>
          <p:cNvSpPr txBox="1">
            <a:spLocks noChangeArrowheads="1"/>
          </p:cNvSpPr>
          <p:nvPr/>
        </p:nvSpPr>
        <p:spPr bwMode="auto">
          <a:xfrm>
            <a:off x="5105400" y="35814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66CCFF"/>
                </a:solidFill>
              </a:rPr>
              <a:t>3</a:t>
            </a:r>
            <a:endParaRPr lang="ar-JO" altLang="en-US" sz="1800" b="0">
              <a:solidFill>
                <a:srgbClr val="66CCFF"/>
              </a:solidFill>
            </a:endParaRPr>
          </a:p>
        </p:txBody>
      </p:sp>
      <p:sp>
        <p:nvSpPr>
          <p:cNvPr id="42011" name="TextBox 26"/>
          <p:cNvSpPr txBox="1">
            <a:spLocks noChangeArrowheads="1"/>
          </p:cNvSpPr>
          <p:nvPr/>
        </p:nvSpPr>
        <p:spPr bwMode="auto">
          <a:xfrm>
            <a:off x="5105400" y="4495800"/>
            <a:ext cx="38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66CCFF"/>
                </a:solidFill>
              </a:rPr>
              <a:t>3</a:t>
            </a:r>
            <a:endParaRPr lang="ar-JO" altLang="en-US" sz="1800" b="0">
              <a:solidFill>
                <a:srgbClr val="66C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Clinical</a:t>
            </a:r>
            <a:endParaRPr lang="ar-JO" altLang="en-US" smtClean="0"/>
          </a:p>
        </p:txBody>
      </p:sp>
      <p:sp>
        <p:nvSpPr>
          <p:cNvPr id="43011" name="Text Placeholder 2"/>
          <p:cNvSpPr>
            <a:spLocks noGrp="1"/>
          </p:cNvSpPr>
          <p:nvPr>
            <p:ph type="body" sz="half" idx="1"/>
          </p:nvPr>
        </p:nvSpPr>
        <p:spPr>
          <a:xfrm>
            <a:off x="685800" y="1981200"/>
            <a:ext cx="7848600" cy="4114800"/>
          </a:xfrm>
        </p:spPr>
        <p:txBody>
          <a:bodyPr/>
          <a:lstStyle/>
          <a:p>
            <a:r>
              <a:rPr lang="en-US" altLang="en-US" smtClean="0"/>
              <a:t>Normal growth in most cases</a:t>
            </a:r>
          </a:p>
          <a:p>
            <a:r>
              <a:rPr lang="en-US" altLang="en-US" smtClean="0"/>
              <a:t>Prominent RV impulse</a:t>
            </a:r>
          </a:p>
          <a:p>
            <a:r>
              <a:rPr lang="en-US" altLang="en-US" smtClean="0"/>
              <a:t>Fixed wide splitting of S2</a:t>
            </a:r>
          </a:p>
          <a:p>
            <a:r>
              <a:rPr lang="en-US" altLang="en-US" smtClean="0"/>
              <a:t>ESM at left upper sternal border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endParaRPr lang="en-CA" altLang="en-US" smtClean="0"/>
          </a:p>
        </p:txBody>
      </p:sp>
      <p:graphicFrame>
        <p:nvGraphicFramePr>
          <p:cNvPr id="44035"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4036" name="Bitmap Image" r:id="rId4" imgW="5285714" imgH="3877216" progId="Paint.Picture">
                  <p:embed/>
                </p:oleObj>
              </mc:Choice>
              <mc:Fallback>
                <p:oleObj name="Bitmap Image" r:id="rId4" imgW="5285714" imgH="3877216"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lgn="ctr" eaLnBrk="1" hangingPunct="1">
              <a:spcBef>
                <a:spcPct val="0"/>
              </a:spcBef>
              <a:buFontTx/>
              <a:buNone/>
            </a:pPr>
            <a:r>
              <a:rPr lang="en-US" altLang="en-US" sz="4400" b="0">
                <a:solidFill>
                  <a:srgbClr val="FFFF00"/>
                </a:solidFill>
                <a:latin typeface="Times New Roman" pitchFamily="18" charset="0"/>
              </a:rPr>
              <a:t>Excessive Pulmonary Blood flow:</a:t>
            </a:r>
          </a:p>
          <a:p>
            <a:pPr algn="ctr" eaLnBrk="1" hangingPunct="1">
              <a:spcBef>
                <a:spcPct val="0"/>
              </a:spcBef>
              <a:buFontTx/>
              <a:buNone/>
            </a:pPr>
            <a:r>
              <a:rPr lang="en-US" altLang="en-US" sz="4400" b="0">
                <a:solidFill>
                  <a:srgbClr val="FFFF00"/>
                </a:solidFill>
                <a:latin typeface="Times New Roman" pitchFamily="18" charset="0"/>
              </a:rPr>
              <a:t>Clinical Findings</a:t>
            </a:r>
          </a:p>
        </p:txBody>
      </p:sp>
      <p:sp>
        <p:nvSpPr>
          <p:cNvPr id="8195" name="Rectangle 3"/>
          <p:cNvSpPr>
            <a:spLocks noChangeArrowheads="1"/>
          </p:cNvSpPr>
          <p:nvPr/>
        </p:nvSpPr>
        <p:spPr bwMode="auto">
          <a:xfrm>
            <a:off x="914400" y="2819400"/>
            <a:ext cx="7772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eaLnBrk="1" hangingPunct="1">
              <a:buClr>
                <a:schemeClr val="accent1"/>
              </a:buClr>
            </a:pPr>
            <a:r>
              <a:rPr lang="en-US" altLang="en-US" b="0">
                <a:solidFill>
                  <a:schemeClr val="bg1"/>
                </a:solidFill>
                <a:latin typeface="Times New Roman" pitchFamily="18" charset="0"/>
              </a:rPr>
              <a:t>Tachypnea/Dyspnea</a:t>
            </a:r>
          </a:p>
          <a:p>
            <a:pPr eaLnBrk="1" hangingPunct="1">
              <a:buClr>
                <a:schemeClr val="accent1"/>
              </a:buClr>
            </a:pPr>
            <a:r>
              <a:rPr lang="en-US" altLang="en-US" b="0">
                <a:solidFill>
                  <a:schemeClr val="bg1"/>
                </a:solidFill>
                <a:latin typeface="Times New Roman" pitchFamily="18" charset="0"/>
              </a:rPr>
              <a:t>Failure to thrive</a:t>
            </a:r>
          </a:p>
          <a:p>
            <a:pPr eaLnBrk="1" hangingPunct="1">
              <a:buClr>
                <a:schemeClr val="accent1"/>
              </a:buClr>
            </a:pPr>
            <a:r>
              <a:rPr lang="en-US" altLang="en-US" b="0">
                <a:solidFill>
                  <a:schemeClr val="bg1"/>
                </a:solidFill>
                <a:latin typeface="Times New Roman" pitchFamily="18" charset="0"/>
              </a:rPr>
              <a:t>Murmur</a:t>
            </a:r>
          </a:p>
          <a:p>
            <a:pPr eaLnBrk="1" hangingPunct="1">
              <a:buClr>
                <a:schemeClr val="accent1"/>
              </a:buClr>
            </a:pPr>
            <a:r>
              <a:rPr lang="en-US" altLang="en-US" b="0">
                <a:solidFill>
                  <a:schemeClr val="bg1"/>
                </a:solidFill>
                <a:latin typeface="Times New Roman" pitchFamily="18" charset="0"/>
              </a:rPr>
              <a:t>Cardiac Chamber Enlargement</a:t>
            </a:r>
          </a:p>
          <a:p>
            <a:pPr eaLnBrk="1" hangingPunct="1">
              <a:buClr>
                <a:schemeClr val="accent1"/>
              </a:buClr>
            </a:pPr>
            <a:r>
              <a:rPr lang="en-US" altLang="en-US" b="0">
                <a:solidFill>
                  <a:schemeClr val="bg1"/>
                </a:solidFill>
                <a:latin typeface="Times New Roman" pitchFamily="18" charset="0"/>
              </a:rPr>
              <a:t>Frequent respiratory infections</a:t>
            </a:r>
          </a:p>
          <a:p>
            <a:pPr eaLnBrk="1" hangingPunct="1">
              <a:buClr>
                <a:schemeClr val="accent1"/>
              </a:buClr>
            </a:pPr>
            <a:r>
              <a:rPr lang="en-US" altLang="en-US" b="0">
                <a:solidFill>
                  <a:schemeClr val="bg1"/>
                </a:solidFill>
                <a:latin typeface="Times New Roman" pitchFamily="18" charset="0"/>
              </a:rPr>
              <a:t>Pulmonary Vascular Disease</a:t>
            </a:r>
          </a:p>
        </p:txBody>
      </p:sp>
      <p:sp>
        <p:nvSpPr>
          <p:cNvPr id="8196" name="Rectangle 4"/>
          <p:cNvSpPr>
            <a:spLocks noChangeArrowheads="1"/>
          </p:cNvSpPr>
          <p:nvPr/>
        </p:nvSpPr>
        <p:spPr bwMode="auto">
          <a:xfrm>
            <a:off x="304800" y="2514600"/>
            <a:ext cx="8534400" cy="40386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endParaRPr lang="ar-JO" altLang="en-US" sz="1800" b="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endParaRPr lang="en-CA" altLang="en-US" smtClean="0"/>
          </a:p>
        </p:txBody>
      </p:sp>
      <p:graphicFrame>
        <p:nvGraphicFramePr>
          <p:cNvPr id="45059"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5060" name="Bitmap Image" r:id="rId4" imgW="5334745" imgH="3905795" progId="Paint.Picture">
                  <p:embed/>
                </p:oleObj>
              </mc:Choice>
              <mc:Fallback>
                <p:oleObj name="Bitmap Image" r:id="rId4" imgW="5334745" imgH="3905795"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endParaRPr lang="en-CA" altLang="en-US" smtClean="0"/>
          </a:p>
        </p:txBody>
      </p:sp>
      <p:graphicFrame>
        <p:nvGraphicFramePr>
          <p:cNvPr id="46083"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6084" name="Bitmap Image" r:id="rId4" imgW="3820058" imgH="3572374" progId="Paint.Picture">
                  <p:embed/>
                </p:oleObj>
              </mc:Choice>
              <mc:Fallback>
                <p:oleObj name="Bitmap Image" r:id="rId4" imgW="3820058" imgH="3572374"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457200"/>
            <a:ext cx="7772400" cy="1143000"/>
          </a:xfrm>
        </p:spPr>
        <p:txBody>
          <a:bodyPr/>
          <a:lstStyle/>
          <a:p>
            <a:r>
              <a:rPr lang="en-US" altLang="en-US" sz="4000" smtClean="0">
                <a:solidFill>
                  <a:srgbClr val="FFFF00"/>
                </a:solidFill>
              </a:rPr>
              <a:t>ECG</a:t>
            </a:r>
            <a:br>
              <a:rPr lang="en-US" altLang="en-US" sz="4000" smtClean="0">
                <a:solidFill>
                  <a:srgbClr val="FFFF00"/>
                </a:solidFill>
              </a:rPr>
            </a:br>
            <a:endParaRPr lang="en-US" altLang="en-US" sz="2800" smtClean="0">
              <a:solidFill>
                <a:srgbClr val="FFFF00"/>
              </a:solidFill>
            </a:endParaRPr>
          </a:p>
        </p:txBody>
      </p:sp>
      <p:sp>
        <p:nvSpPr>
          <p:cNvPr id="47107" name="Rectangle 3"/>
          <p:cNvSpPr>
            <a:spLocks noGrp="1" noChangeArrowheads="1"/>
          </p:cNvSpPr>
          <p:nvPr>
            <p:ph type="body" idx="1"/>
          </p:nvPr>
        </p:nvSpPr>
        <p:spPr/>
        <p:txBody>
          <a:bodyPr/>
          <a:lstStyle/>
          <a:p>
            <a:pPr>
              <a:lnSpc>
                <a:spcPct val="80000"/>
              </a:lnSpc>
            </a:pPr>
            <a:r>
              <a:rPr lang="en-US" altLang="en-US" sz="2400" smtClean="0">
                <a:solidFill>
                  <a:schemeClr val="bg1"/>
                </a:solidFill>
              </a:rPr>
              <a:t>ECG:	</a:t>
            </a:r>
          </a:p>
          <a:p>
            <a:pPr lvl="1">
              <a:lnSpc>
                <a:spcPct val="80000"/>
              </a:lnSpc>
            </a:pPr>
            <a:r>
              <a:rPr lang="en-US" altLang="en-US" sz="2400" smtClean="0">
                <a:solidFill>
                  <a:schemeClr val="bg1"/>
                </a:solidFill>
              </a:rPr>
              <a:t>small ASD</a:t>
            </a:r>
            <a:r>
              <a:rPr lang="en-US" altLang="en-US" sz="2400" smtClean="0">
                <a:solidFill>
                  <a:schemeClr val="bg1"/>
                </a:solidFill>
                <a:sym typeface="Wingdings" pitchFamily="2" charset="2"/>
              </a:rPr>
              <a:t> normal</a:t>
            </a:r>
          </a:p>
          <a:p>
            <a:pPr lvl="1">
              <a:lnSpc>
                <a:spcPct val="80000"/>
              </a:lnSpc>
            </a:pPr>
            <a:r>
              <a:rPr lang="en-US" altLang="en-US" sz="2400" smtClean="0">
                <a:solidFill>
                  <a:schemeClr val="bg1"/>
                </a:solidFill>
              </a:rPr>
              <a:t>hemodynamically signify ASD </a:t>
            </a:r>
            <a:r>
              <a:rPr lang="en-US" altLang="en-US" sz="2400" smtClean="0">
                <a:solidFill>
                  <a:schemeClr val="bg1"/>
                </a:solidFill>
                <a:sym typeface="Wingdings" pitchFamily="2" charset="2"/>
              </a:rPr>
              <a:t>RAD </a:t>
            </a:r>
          </a:p>
          <a:p>
            <a:pPr lvl="1">
              <a:lnSpc>
                <a:spcPct val="80000"/>
              </a:lnSpc>
              <a:buFontTx/>
              <a:buNone/>
            </a:pPr>
            <a:r>
              <a:rPr lang="en-US" altLang="en-US" sz="2400" smtClean="0">
                <a:solidFill>
                  <a:schemeClr val="bg1"/>
                </a:solidFill>
                <a:sym typeface="Wingdings" pitchFamily="2" charset="2"/>
              </a:rPr>
              <a:t>	or RBBB</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Treatment</a:t>
            </a:r>
            <a:endParaRPr lang="ar-JO" altLang="en-US" smtClean="0"/>
          </a:p>
        </p:txBody>
      </p:sp>
      <p:sp>
        <p:nvSpPr>
          <p:cNvPr id="48131" name="Content Placeholder 2"/>
          <p:cNvSpPr>
            <a:spLocks noGrp="1"/>
          </p:cNvSpPr>
          <p:nvPr>
            <p:ph idx="1"/>
          </p:nvPr>
        </p:nvSpPr>
        <p:spPr/>
        <p:txBody>
          <a:bodyPr/>
          <a:lstStyle/>
          <a:p>
            <a:r>
              <a:rPr lang="en-US" altLang="en-US" smtClean="0"/>
              <a:t>Closure if:</a:t>
            </a:r>
          </a:p>
          <a:p>
            <a:pPr>
              <a:buFont typeface="Wingdings" pitchFamily="2" charset="2"/>
              <a:buChar char="ü"/>
            </a:pPr>
            <a:r>
              <a:rPr lang="en-US" altLang="en-US" smtClean="0"/>
              <a:t>Not secondum</a:t>
            </a:r>
          </a:p>
          <a:p>
            <a:pPr>
              <a:buFont typeface="Wingdings" pitchFamily="2" charset="2"/>
              <a:buChar char="ü"/>
            </a:pPr>
            <a:r>
              <a:rPr lang="en-US" altLang="en-US" smtClean="0"/>
              <a:t>Right side dilataion</a:t>
            </a:r>
          </a:p>
          <a:p>
            <a:pPr>
              <a:buFont typeface="Wingdings" pitchFamily="2" charset="2"/>
              <a:buChar char="ü"/>
            </a:pPr>
            <a:r>
              <a:rPr lang="en-US" altLang="en-US" smtClean="0"/>
              <a:t>QP:QS 2:1</a:t>
            </a:r>
            <a:endParaRPr lang="ar-JO" alt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p:txBody>
          <a:bodyPr/>
          <a:lstStyle/>
          <a:p>
            <a:endParaRPr lang="en-CA" altLang="en-US" smtClean="0"/>
          </a:p>
        </p:txBody>
      </p:sp>
      <p:graphicFrame>
        <p:nvGraphicFramePr>
          <p:cNvPr id="49155"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9156" name="Bitmap Image" r:id="rId4" imgW="4420217" imgH="2704762" progId="Paint.Picture">
                  <p:embed/>
                </p:oleObj>
              </mc:Choice>
              <mc:Fallback>
                <p:oleObj name="Bitmap Image" r:id="rId4" imgW="4420217" imgH="2704762"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endParaRPr lang="en-CA" altLang="en-US" smtClean="0"/>
          </a:p>
        </p:txBody>
      </p:sp>
      <p:graphicFrame>
        <p:nvGraphicFramePr>
          <p:cNvPr id="50179"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0180" name="Bitmap Image" r:id="rId4" imgW="5323810" imgH="3877216" progId="Paint.Picture">
                  <p:embed/>
                </p:oleObj>
              </mc:Choice>
              <mc:Fallback>
                <p:oleObj name="Bitmap Image" r:id="rId4" imgW="5323810" imgH="3877216"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457200"/>
            <a:ext cx="7772400" cy="1143000"/>
          </a:xfrm>
        </p:spPr>
        <p:txBody>
          <a:bodyPr/>
          <a:lstStyle/>
          <a:p>
            <a:r>
              <a:rPr lang="en-US" altLang="en-US" sz="4000" smtClean="0"/>
              <a:t>PDA</a:t>
            </a:r>
            <a:br>
              <a:rPr lang="en-US" altLang="en-US" sz="4000" smtClean="0"/>
            </a:br>
            <a:r>
              <a:rPr lang="en-US" altLang="en-US" sz="2800" smtClean="0"/>
              <a:t>Acyanotic Lesion with </a:t>
            </a:r>
            <a:br>
              <a:rPr lang="en-US" altLang="en-US" sz="2800" smtClean="0"/>
            </a:br>
            <a:r>
              <a:rPr lang="en-US" altLang="en-US" sz="2800" smtClean="0"/>
              <a:t>increased pulm blood flow</a:t>
            </a:r>
          </a:p>
        </p:txBody>
      </p:sp>
      <p:pic>
        <p:nvPicPr>
          <p:cNvPr id="51203"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0" y="1981200"/>
            <a:ext cx="7620000" cy="46482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ar-JO" altLang="en-US" smtClean="0"/>
          </a:p>
        </p:txBody>
      </p:sp>
      <p:sp>
        <p:nvSpPr>
          <p:cNvPr id="52227" name="Content Placeholder 2"/>
          <p:cNvSpPr>
            <a:spLocks noGrp="1"/>
          </p:cNvSpPr>
          <p:nvPr>
            <p:ph idx="1"/>
          </p:nvPr>
        </p:nvSpPr>
        <p:spPr/>
        <p:txBody>
          <a:bodyPr/>
          <a:lstStyle/>
          <a:p>
            <a:endParaRPr lang="ar-JO" altLang="en-US" smtClean="0"/>
          </a:p>
        </p:txBody>
      </p:sp>
      <p:pic>
        <p:nvPicPr>
          <p:cNvPr id="52228" name="Picture 2" descr="https://api.kramesstaywell.com/Content/ebd5aa86-5c85-4a95-a92a-a524015ce556/ucr-images-v1/Images/illustration-of-fetal-blood-flow-or-circulation-2818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14400"/>
            <a:ext cx="63341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endParaRPr lang="en-CA" altLang="en-US" smtClean="0"/>
          </a:p>
        </p:txBody>
      </p:sp>
      <p:graphicFrame>
        <p:nvGraphicFramePr>
          <p:cNvPr id="53251"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3252" name="Bitmap Image" r:id="rId4" imgW="5334745" imgH="3895238" progId="Paint.Picture">
                  <p:embed/>
                </p:oleObj>
              </mc:Choice>
              <mc:Fallback>
                <p:oleObj name="Bitmap Image" r:id="rId4" imgW="5334745" imgH="3895238"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endParaRPr lang="en-CA" altLang="en-US" smtClean="0"/>
          </a:p>
        </p:txBody>
      </p:sp>
      <p:graphicFrame>
        <p:nvGraphicFramePr>
          <p:cNvPr id="54275"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4276" name="Bitmap Image" r:id="rId4" imgW="5342857" imgH="3905795" progId="Paint.Picture">
                  <p:embed/>
                </p:oleObj>
              </mc:Choice>
              <mc:Fallback>
                <p:oleObj name="Bitmap Image" r:id="rId4" imgW="5342857" imgH="3905795"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Ductal dependant lesions</a:t>
            </a:r>
            <a:br>
              <a:rPr lang="en-US" altLang="en-US" smtClean="0"/>
            </a:br>
            <a:endParaRPr lang="ar-JO" altLang="en-US" smtClean="0"/>
          </a:p>
        </p:txBody>
      </p:sp>
      <p:sp>
        <p:nvSpPr>
          <p:cNvPr id="9219" name="Content Placeholder 2"/>
          <p:cNvSpPr>
            <a:spLocks noGrp="1"/>
          </p:cNvSpPr>
          <p:nvPr>
            <p:ph idx="1"/>
          </p:nvPr>
        </p:nvSpPr>
        <p:spPr>
          <a:xfrm>
            <a:off x="609600" y="1143000"/>
            <a:ext cx="7772400" cy="6096000"/>
          </a:xfrm>
        </p:spPr>
        <p:txBody>
          <a:bodyPr/>
          <a:lstStyle/>
          <a:p>
            <a:pPr>
              <a:buFont typeface="Wingdings" pitchFamily="2" charset="2"/>
              <a:buChar char="Ø"/>
            </a:pPr>
            <a:r>
              <a:rPr lang="en-US" altLang="en-US" smtClean="0"/>
              <a:t>CoA/IAA</a:t>
            </a:r>
          </a:p>
          <a:p>
            <a:pPr>
              <a:buFont typeface="Wingdings" pitchFamily="2" charset="2"/>
              <a:buChar char="Ø"/>
            </a:pPr>
            <a:r>
              <a:rPr lang="en-US" altLang="en-US" smtClean="0"/>
              <a:t>AS</a:t>
            </a:r>
          </a:p>
          <a:p>
            <a:pPr>
              <a:buFont typeface="Wingdings" pitchFamily="2" charset="2"/>
              <a:buChar char="Ø"/>
            </a:pPr>
            <a:r>
              <a:rPr lang="en-US" altLang="en-US" smtClean="0"/>
              <a:t>TS/TA</a:t>
            </a:r>
          </a:p>
          <a:p>
            <a:pPr>
              <a:buFont typeface="Wingdings" pitchFamily="2" charset="2"/>
              <a:buChar char="Ø"/>
            </a:pPr>
            <a:r>
              <a:rPr lang="en-US" altLang="en-US" smtClean="0"/>
              <a:t>TAPVR</a:t>
            </a:r>
          </a:p>
          <a:p>
            <a:pPr>
              <a:buFont typeface="Wingdings" pitchFamily="2" charset="2"/>
              <a:buChar char="Ø"/>
            </a:pPr>
            <a:r>
              <a:rPr lang="en-US" altLang="en-US" smtClean="0"/>
              <a:t>Hyopplastic left heart </a:t>
            </a:r>
          </a:p>
          <a:p>
            <a:pPr>
              <a:buFont typeface="Wingdings" pitchFamily="2" charset="2"/>
              <a:buChar char="Ø"/>
            </a:pPr>
            <a:endParaRPr lang="en-US" altLang="en-US" sz="2000" smtClean="0"/>
          </a:p>
          <a:p>
            <a:r>
              <a:rPr lang="en-US" altLang="en-US" sz="2000" smtClean="0"/>
              <a:t>Presentation: Early presentation, tackycardia, tackypnea, poor perfusion, weak pulse an BP, Pulmonary edema, cardiomegaly, hepatomegaly</a:t>
            </a:r>
          </a:p>
          <a:p>
            <a:pPr>
              <a:buFont typeface="Wingdings" pitchFamily="2" charset="2"/>
              <a:buChar char="Ø"/>
            </a:pPr>
            <a:endParaRPr lang="ar-JO" alt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p:txBody>
          <a:bodyPr/>
          <a:lstStyle/>
          <a:p>
            <a:endParaRPr lang="en-CA" altLang="en-US" smtClean="0"/>
          </a:p>
        </p:txBody>
      </p:sp>
      <p:graphicFrame>
        <p:nvGraphicFramePr>
          <p:cNvPr id="55299"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5300" name="Bitmap Image" r:id="rId4" imgW="5353797" imgH="3905795" progId="Paint.Picture">
                  <p:embed/>
                </p:oleObj>
              </mc:Choice>
              <mc:Fallback>
                <p:oleObj name="Bitmap Image" r:id="rId4" imgW="5353797" imgH="3905795"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endParaRPr lang="en-CA" altLang="en-US" smtClean="0"/>
          </a:p>
        </p:txBody>
      </p:sp>
      <p:graphicFrame>
        <p:nvGraphicFramePr>
          <p:cNvPr id="56323"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6324" name="Bitmap Image" r:id="rId4" imgW="5323810" imgH="3866667" progId="Paint.Picture">
                  <p:embed/>
                </p:oleObj>
              </mc:Choice>
              <mc:Fallback>
                <p:oleObj name="Bitmap Image" r:id="rId4" imgW="5323810" imgH="386666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ar-JO" altLang="en-US" smtClean="0"/>
          </a:p>
        </p:txBody>
      </p:sp>
      <p:sp>
        <p:nvSpPr>
          <p:cNvPr id="57347" name="Text Placeholder 2"/>
          <p:cNvSpPr>
            <a:spLocks noGrp="1"/>
          </p:cNvSpPr>
          <p:nvPr>
            <p:ph type="body" sz="half" idx="1"/>
          </p:nvPr>
        </p:nvSpPr>
        <p:spPr/>
        <p:txBody>
          <a:bodyPr/>
          <a:lstStyle/>
          <a:p>
            <a:endParaRPr lang="ar-JO" altLang="en-US" smtClean="0"/>
          </a:p>
        </p:txBody>
      </p:sp>
      <p:sp>
        <p:nvSpPr>
          <p:cNvPr id="57348" name="Content Placeholder 3"/>
          <p:cNvSpPr>
            <a:spLocks noGrp="1"/>
          </p:cNvSpPr>
          <p:nvPr>
            <p:ph sz="half" idx="2"/>
          </p:nvPr>
        </p:nvSpPr>
        <p:spPr/>
        <p:txBody>
          <a:bodyPr/>
          <a:lstStyle/>
          <a:p>
            <a:endParaRPr lang="ar-JO" altLang="en-US" smtClean="0"/>
          </a:p>
        </p:txBody>
      </p:sp>
      <p:pic>
        <p:nvPicPr>
          <p:cNvPr id="57349" name="Picture 2"/>
          <p:cNvPicPr>
            <a:picLocks noChangeAspect="1" noChangeArrowheads="1"/>
          </p:cNvPicPr>
          <p:nvPr/>
        </p:nvPicPr>
        <p:blipFill>
          <a:blip r:embed="rId3">
            <a:extLst>
              <a:ext uri="{28A0092B-C50C-407E-A947-70E740481C1C}">
                <a14:useLocalDpi xmlns:a14="http://schemas.microsoft.com/office/drawing/2010/main" val="0"/>
              </a:ext>
            </a:extLst>
          </a:blip>
          <a:srcRect l="6723" r="-3531"/>
          <a:stretch>
            <a:fillRect/>
          </a:stretch>
        </p:blipFill>
        <p:spPr bwMode="auto">
          <a:xfrm>
            <a:off x="1447800" y="1066800"/>
            <a:ext cx="62658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6"/>
          <p:cNvSpPr txBox="1">
            <a:spLocks noChangeArrowheads="1"/>
          </p:cNvSpPr>
          <p:nvPr/>
        </p:nvSpPr>
        <p:spPr bwMode="auto">
          <a:xfrm>
            <a:off x="3352800" y="24384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RA</a:t>
            </a:r>
            <a:endParaRPr lang="ar-JO" altLang="en-US" sz="1800">
              <a:solidFill>
                <a:srgbClr val="00000C"/>
              </a:solidFill>
            </a:endParaRPr>
          </a:p>
        </p:txBody>
      </p:sp>
      <p:sp>
        <p:nvSpPr>
          <p:cNvPr id="57351" name="TextBox 7"/>
          <p:cNvSpPr txBox="1">
            <a:spLocks noChangeArrowheads="1"/>
          </p:cNvSpPr>
          <p:nvPr/>
        </p:nvSpPr>
        <p:spPr bwMode="auto">
          <a:xfrm>
            <a:off x="3124200" y="35052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RV</a:t>
            </a:r>
            <a:endParaRPr lang="ar-JO" altLang="en-US" sz="1800">
              <a:solidFill>
                <a:srgbClr val="00000C"/>
              </a:solidFill>
            </a:endParaRPr>
          </a:p>
        </p:txBody>
      </p:sp>
      <p:sp>
        <p:nvSpPr>
          <p:cNvPr id="57352" name="TextBox 8"/>
          <p:cNvSpPr txBox="1">
            <a:spLocks noChangeArrowheads="1"/>
          </p:cNvSpPr>
          <p:nvPr/>
        </p:nvSpPr>
        <p:spPr bwMode="auto">
          <a:xfrm>
            <a:off x="4495800" y="23622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LA</a:t>
            </a:r>
            <a:endParaRPr lang="ar-JO" altLang="en-US" sz="1800">
              <a:solidFill>
                <a:srgbClr val="00000C"/>
              </a:solidFill>
            </a:endParaRPr>
          </a:p>
        </p:txBody>
      </p:sp>
      <p:sp>
        <p:nvSpPr>
          <p:cNvPr id="57353" name="TextBox 9"/>
          <p:cNvSpPr txBox="1">
            <a:spLocks noChangeArrowheads="1"/>
          </p:cNvSpPr>
          <p:nvPr/>
        </p:nvSpPr>
        <p:spPr bwMode="auto">
          <a:xfrm>
            <a:off x="4724400" y="3505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LV</a:t>
            </a:r>
            <a:endParaRPr lang="ar-JO" altLang="en-US" sz="1800">
              <a:solidFill>
                <a:srgbClr val="00000C"/>
              </a:solidFill>
            </a:endParaRPr>
          </a:p>
        </p:txBody>
      </p:sp>
      <p:sp>
        <p:nvSpPr>
          <p:cNvPr id="57354" name="TextBox 10"/>
          <p:cNvSpPr txBox="1">
            <a:spLocks noChangeArrowheads="1"/>
          </p:cNvSpPr>
          <p:nvPr/>
        </p:nvSpPr>
        <p:spPr bwMode="auto">
          <a:xfrm>
            <a:off x="3429000" y="2057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70%</a:t>
            </a:r>
            <a:endParaRPr lang="ar-JO" altLang="en-US" sz="1800" b="0">
              <a:solidFill>
                <a:srgbClr val="00000C"/>
              </a:solidFill>
            </a:endParaRPr>
          </a:p>
        </p:txBody>
      </p:sp>
      <p:sp>
        <p:nvSpPr>
          <p:cNvPr id="57355" name="TextBox 11"/>
          <p:cNvSpPr txBox="1">
            <a:spLocks noChangeArrowheads="1"/>
          </p:cNvSpPr>
          <p:nvPr/>
        </p:nvSpPr>
        <p:spPr bwMode="auto">
          <a:xfrm>
            <a:off x="4495800" y="1981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57356" name="TextBox 12"/>
          <p:cNvSpPr txBox="1">
            <a:spLocks noChangeArrowheads="1"/>
          </p:cNvSpPr>
          <p:nvPr/>
        </p:nvSpPr>
        <p:spPr bwMode="auto">
          <a:xfrm>
            <a:off x="4572000" y="3810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57357" name="TextBox 13"/>
          <p:cNvSpPr txBox="1">
            <a:spLocks noChangeArrowheads="1"/>
          </p:cNvSpPr>
          <p:nvPr/>
        </p:nvSpPr>
        <p:spPr bwMode="auto">
          <a:xfrm>
            <a:off x="3657600" y="4191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70%</a:t>
            </a:r>
            <a:endParaRPr lang="ar-JO" altLang="en-US" sz="1800" b="0">
              <a:solidFill>
                <a:srgbClr val="00000C"/>
              </a:solidFill>
            </a:endParaRPr>
          </a:p>
        </p:txBody>
      </p:sp>
      <p:sp>
        <p:nvSpPr>
          <p:cNvPr id="57358" name="Left Arrow 14"/>
          <p:cNvSpPr>
            <a:spLocks noChangeArrowheads="1"/>
          </p:cNvSpPr>
          <p:nvPr/>
        </p:nvSpPr>
        <p:spPr bwMode="auto">
          <a:xfrm>
            <a:off x="3505200" y="4800600"/>
            <a:ext cx="1600200" cy="381000"/>
          </a:xfrm>
          <a:prstGeom prst="leftArrow">
            <a:avLst>
              <a:gd name="adj1" fmla="val 50000"/>
              <a:gd name="adj2" fmla="val 49992"/>
            </a:avLst>
          </a:prstGeom>
          <a:solidFill>
            <a:schemeClr val="accent1"/>
          </a:solidFill>
          <a:ln w="9525" algn="ctr">
            <a:solidFill>
              <a:schemeClr val="tx1"/>
            </a:solidFill>
            <a:round/>
            <a:headEnd/>
            <a:tailEnd/>
          </a:ln>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endParaRPr lang="ar-JO" altLang="en-US" sz="1800" b="0"/>
          </a:p>
        </p:txBody>
      </p:sp>
      <p:sp>
        <p:nvSpPr>
          <p:cNvPr id="57359" name="TextBox 15"/>
          <p:cNvSpPr txBox="1">
            <a:spLocks noChangeArrowheads="1"/>
          </p:cNvSpPr>
          <p:nvPr/>
        </p:nvSpPr>
        <p:spPr bwMode="auto">
          <a:xfrm>
            <a:off x="1752600" y="2057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70%</a:t>
            </a:r>
            <a:endParaRPr lang="ar-JO" altLang="en-US" sz="1800" b="0">
              <a:solidFill>
                <a:srgbClr val="00000C"/>
              </a:solidFill>
            </a:endParaRPr>
          </a:p>
        </p:txBody>
      </p:sp>
      <p:sp>
        <p:nvSpPr>
          <p:cNvPr id="57360" name="TextBox 16"/>
          <p:cNvSpPr txBox="1">
            <a:spLocks noChangeArrowheads="1"/>
          </p:cNvSpPr>
          <p:nvPr/>
        </p:nvSpPr>
        <p:spPr bwMode="auto">
          <a:xfrm>
            <a:off x="2743200" y="1143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70%</a:t>
            </a:r>
            <a:endParaRPr lang="ar-JO" altLang="en-US" sz="1800" b="0">
              <a:solidFill>
                <a:srgbClr val="00000C"/>
              </a:solidFill>
            </a:endParaRPr>
          </a:p>
        </p:txBody>
      </p:sp>
      <p:sp>
        <p:nvSpPr>
          <p:cNvPr id="57361" name="TextBox 17"/>
          <p:cNvSpPr txBox="1">
            <a:spLocks noChangeArrowheads="1"/>
          </p:cNvSpPr>
          <p:nvPr/>
        </p:nvSpPr>
        <p:spPr bwMode="auto">
          <a:xfrm>
            <a:off x="2819400" y="4724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80%</a:t>
            </a:r>
            <a:endParaRPr lang="ar-JO" altLang="en-US" sz="1800" b="0">
              <a:solidFill>
                <a:srgbClr val="00000C"/>
              </a:solidFill>
            </a:endParaRPr>
          </a:p>
        </p:txBody>
      </p:sp>
      <p:sp>
        <p:nvSpPr>
          <p:cNvPr id="57362" name="TextBox 18"/>
          <p:cNvSpPr txBox="1">
            <a:spLocks noChangeArrowheads="1"/>
          </p:cNvSpPr>
          <p:nvPr/>
        </p:nvSpPr>
        <p:spPr bwMode="auto">
          <a:xfrm>
            <a:off x="5181600" y="4724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57363" name="TextBox 19"/>
          <p:cNvSpPr txBox="1">
            <a:spLocks noChangeArrowheads="1"/>
          </p:cNvSpPr>
          <p:nvPr/>
        </p:nvSpPr>
        <p:spPr bwMode="auto">
          <a:xfrm>
            <a:off x="5105400" y="1295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457200"/>
            <a:ext cx="7772400" cy="1143000"/>
          </a:xfrm>
        </p:spPr>
        <p:txBody>
          <a:bodyPr/>
          <a:lstStyle/>
          <a:p>
            <a:r>
              <a:rPr lang="en-US" altLang="en-US" sz="4000" smtClean="0">
                <a:solidFill>
                  <a:srgbClr val="FFFF00"/>
                </a:solidFill>
              </a:rPr>
              <a:t>PDA</a:t>
            </a:r>
            <a:br>
              <a:rPr lang="en-US" altLang="en-US" sz="4000" smtClean="0">
                <a:solidFill>
                  <a:srgbClr val="FFFF00"/>
                </a:solidFill>
              </a:rPr>
            </a:br>
            <a:r>
              <a:rPr lang="en-US" altLang="en-US" sz="2800" smtClean="0">
                <a:solidFill>
                  <a:srgbClr val="FFFF00"/>
                </a:solidFill>
              </a:rPr>
              <a:t>Acyanotic Lesion with </a:t>
            </a:r>
            <a:br>
              <a:rPr lang="en-US" altLang="en-US" sz="2800" smtClean="0">
                <a:solidFill>
                  <a:srgbClr val="FFFF00"/>
                </a:solidFill>
              </a:rPr>
            </a:br>
            <a:r>
              <a:rPr lang="en-US" altLang="en-US" sz="2800" smtClean="0">
                <a:solidFill>
                  <a:srgbClr val="FFFF00"/>
                </a:solidFill>
              </a:rPr>
              <a:t>increased pulm blood flow</a:t>
            </a:r>
          </a:p>
        </p:txBody>
      </p:sp>
      <p:sp>
        <p:nvSpPr>
          <p:cNvPr id="58371" name="Rectangle 3"/>
          <p:cNvSpPr>
            <a:spLocks noGrp="1" noChangeArrowheads="1"/>
          </p:cNvSpPr>
          <p:nvPr>
            <p:ph type="body" idx="1"/>
          </p:nvPr>
        </p:nvSpPr>
        <p:spPr/>
        <p:txBody>
          <a:bodyPr/>
          <a:lstStyle/>
          <a:p>
            <a:pPr>
              <a:lnSpc>
                <a:spcPct val="90000"/>
              </a:lnSpc>
            </a:pPr>
            <a:r>
              <a:rPr lang="en-US" altLang="en-US" sz="2400" smtClean="0">
                <a:solidFill>
                  <a:schemeClr val="bg1"/>
                </a:solidFill>
              </a:rPr>
              <a:t>Exam:</a:t>
            </a:r>
          </a:p>
          <a:p>
            <a:pPr lvl="1">
              <a:lnSpc>
                <a:spcPct val="90000"/>
              </a:lnSpc>
            </a:pPr>
            <a:r>
              <a:rPr lang="en-US" altLang="en-US" sz="2400" smtClean="0">
                <a:solidFill>
                  <a:schemeClr val="bg1"/>
                </a:solidFill>
              </a:rPr>
              <a:t>Bounding collapsing  pulse</a:t>
            </a:r>
          </a:p>
          <a:p>
            <a:pPr lvl="1">
              <a:lnSpc>
                <a:spcPct val="90000"/>
              </a:lnSpc>
            </a:pPr>
            <a:r>
              <a:rPr lang="en-US" altLang="en-US" sz="2400" smtClean="0">
                <a:solidFill>
                  <a:schemeClr val="bg1"/>
                </a:solidFill>
              </a:rPr>
              <a:t>Wide pulse pressure</a:t>
            </a:r>
          </a:p>
          <a:p>
            <a:pPr lvl="1">
              <a:lnSpc>
                <a:spcPct val="90000"/>
              </a:lnSpc>
            </a:pPr>
            <a:r>
              <a:rPr lang="en-US" altLang="en-US" sz="2400" smtClean="0">
                <a:solidFill>
                  <a:schemeClr val="bg1"/>
                </a:solidFill>
              </a:rPr>
              <a:t>1-4 continuous “machinery-like” murmur loudest at LUSB</a:t>
            </a:r>
          </a:p>
          <a:p>
            <a:pPr lvl="1">
              <a:lnSpc>
                <a:spcPct val="90000"/>
              </a:lnSpc>
            </a:pPr>
            <a:r>
              <a:rPr lang="en-US" altLang="en-US" sz="2400" smtClean="0">
                <a:solidFill>
                  <a:schemeClr val="bg1"/>
                </a:solidFill>
              </a:rPr>
              <a:t>Congestive Heart failure </a:t>
            </a:r>
          </a:p>
          <a:p>
            <a:pPr>
              <a:lnSpc>
                <a:spcPct val="90000"/>
              </a:lnSpc>
            </a:pPr>
            <a:r>
              <a:rPr lang="en-US" altLang="en-US" sz="2400" smtClean="0">
                <a:solidFill>
                  <a:schemeClr val="bg1"/>
                </a:solidFill>
              </a:rPr>
              <a:t>ECG:</a:t>
            </a:r>
          </a:p>
          <a:p>
            <a:pPr lvl="1">
              <a:lnSpc>
                <a:spcPct val="90000"/>
              </a:lnSpc>
            </a:pPr>
            <a:r>
              <a:rPr lang="en-US" altLang="en-US" sz="2400" smtClean="0">
                <a:solidFill>
                  <a:schemeClr val="bg1"/>
                </a:solidFill>
              </a:rPr>
              <a:t>Small to moderate PDA: Normal or LVH</a:t>
            </a:r>
          </a:p>
          <a:p>
            <a:pPr lvl="1">
              <a:lnSpc>
                <a:spcPct val="90000"/>
              </a:lnSpc>
            </a:pPr>
            <a:r>
              <a:rPr lang="en-US" altLang="en-US" sz="2400" smtClean="0">
                <a:solidFill>
                  <a:schemeClr val="bg1"/>
                </a:solidFill>
              </a:rPr>
              <a:t>Large PDA: BVH</a:t>
            </a:r>
            <a:endParaRPr lang="en-US" altLang="en-US" sz="2400" smtClean="0">
              <a:solidFill>
                <a:schemeClr val="bg1"/>
              </a:solidFill>
              <a:sym typeface="Wingdings" pitchFamily="2" charset="2"/>
            </a:endParaRPr>
          </a:p>
          <a:p>
            <a:pPr>
              <a:lnSpc>
                <a:spcPct val="90000"/>
              </a:lnSpc>
              <a:buClr>
                <a:schemeClr val="tx1"/>
              </a:buClr>
            </a:pPr>
            <a:r>
              <a:rPr lang="en-US" altLang="en-US" sz="2400" smtClean="0">
                <a:solidFill>
                  <a:schemeClr val="bg1"/>
                </a:solidFill>
              </a:rPr>
              <a:t>CXR:</a:t>
            </a:r>
          </a:p>
          <a:p>
            <a:pPr lvl="1">
              <a:lnSpc>
                <a:spcPct val="90000"/>
              </a:lnSpc>
              <a:buClr>
                <a:schemeClr val="tx1"/>
              </a:buClr>
            </a:pPr>
            <a:r>
              <a:rPr lang="en-US" altLang="en-US" sz="2400" smtClean="0">
                <a:solidFill>
                  <a:schemeClr val="bg1"/>
                </a:solidFill>
              </a:rPr>
              <a:t>Possible cardiomegaly with increased pulmonary vascular markings</a:t>
            </a:r>
          </a:p>
          <a:p>
            <a:pPr>
              <a:lnSpc>
                <a:spcPct val="90000"/>
              </a:lnSpc>
              <a:buClr>
                <a:schemeClr val="tx1"/>
              </a:buClr>
            </a:pPr>
            <a:r>
              <a:rPr lang="en-US" altLang="en-US" sz="2400" smtClean="0">
                <a:solidFill>
                  <a:schemeClr val="bg1"/>
                </a:solidFill>
              </a:rPr>
              <a:t>More common in premature infants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p:txBody>
          <a:bodyPr/>
          <a:lstStyle/>
          <a:p>
            <a:endParaRPr lang="en-CA" altLang="en-US" smtClean="0"/>
          </a:p>
        </p:txBody>
      </p:sp>
      <p:graphicFrame>
        <p:nvGraphicFramePr>
          <p:cNvPr id="59395" name="Object 3"/>
          <p:cNvGraphicFramePr>
            <a:graphicFrameLocks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9396" name="Bitmap Image" r:id="rId4" imgW="5323810" imgH="3895238" progId="Paint.Picture">
                  <p:embed/>
                </p:oleObj>
              </mc:Choice>
              <mc:Fallback>
                <p:oleObj name="Bitmap Image" r:id="rId4" imgW="5323810" imgH="3895238"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Treatment</a:t>
            </a:r>
            <a:endParaRPr lang="ar-JO" altLang="en-US" smtClean="0"/>
          </a:p>
        </p:txBody>
      </p:sp>
      <p:sp>
        <p:nvSpPr>
          <p:cNvPr id="60419" name="Content Placeholder 2"/>
          <p:cNvSpPr>
            <a:spLocks noGrp="1"/>
          </p:cNvSpPr>
          <p:nvPr>
            <p:ph idx="1"/>
          </p:nvPr>
        </p:nvSpPr>
        <p:spPr/>
        <p:txBody>
          <a:bodyPr/>
          <a:lstStyle/>
          <a:p>
            <a:r>
              <a:rPr lang="en-US" altLang="en-US" smtClean="0"/>
              <a:t>Decrease fluid input</a:t>
            </a:r>
          </a:p>
          <a:p>
            <a:r>
              <a:rPr lang="en-US" altLang="en-US" smtClean="0"/>
              <a:t>Indomethacin</a:t>
            </a:r>
          </a:p>
          <a:p>
            <a:pPr>
              <a:buFont typeface="Wingdings" pitchFamily="2" charset="2"/>
              <a:buChar char="Ø"/>
            </a:pPr>
            <a:r>
              <a:rPr lang="en-US" altLang="en-US" smtClean="0"/>
              <a:t>Inhibiting COX enyme, decreasing PG level</a:t>
            </a:r>
          </a:p>
          <a:p>
            <a:pPr>
              <a:buFont typeface="Wingdings" pitchFamily="2" charset="2"/>
              <a:buChar char="Ø"/>
            </a:pPr>
            <a:r>
              <a:rPr lang="en-US" altLang="en-US" smtClean="0"/>
              <a:t>SE: oliguria, high creatinine, GI bleeding</a:t>
            </a:r>
          </a:p>
          <a:p>
            <a:r>
              <a:rPr lang="en-US" altLang="en-US" smtClean="0"/>
              <a:t>Ibuprufen = same mechanism</a:t>
            </a:r>
          </a:p>
          <a:p>
            <a:r>
              <a:rPr lang="en-US" altLang="en-US" smtClean="0"/>
              <a:t>Paracetalmol</a:t>
            </a:r>
          </a:p>
          <a:p>
            <a:endParaRPr lang="ar-JO" alt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a:lstStyle/>
          <a:p>
            <a:r>
              <a:rPr lang="en-CA" altLang="en-US" smtClean="0"/>
              <a:t>Complications</a:t>
            </a:r>
          </a:p>
        </p:txBody>
      </p:sp>
      <p:sp>
        <p:nvSpPr>
          <p:cNvPr id="61443" name="Content Placeholder 3"/>
          <p:cNvSpPr>
            <a:spLocks noGrp="1"/>
          </p:cNvSpPr>
          <p:nvPr>
            <p:ph idx="1"/>
          </p:nvPr>
        </p:nvSpPr>
        <p:spPr/>
        <p:txBody>
          <a:bodyPr/>
          <a:lstStyle/>
          <a:p>
            <a:r>
              <a:rPr lang="en-US" altLang="en-US" smtClean="0"/>
              <a:t>CHF</a:t>
            </a:r>
          </a:p>
          <a:p>
            <a:r>
              <a:rPr lang="en-US" altLang="en-US" smtClean="0"/>
              <a:t>Pulmonary hmg</a:t>
            </a:r>
          </a:p>
          <a:p>
            <a:r>
              <a:rPr lang="en-US" altLang="en-US" smtClean="0"/>
              <a:t>Oliguria, raising creatinine </a:t>
            </a:r>
          </a:p>
          <a:p>
            <a:r>
              <a:rPr lang="en-US" altLang="en-US" smtClean="0"/>
              <a:t>FTT</a:t>
            </a:r>
          </a:p>
          <a:p>
            <a:r>
              <a:rPr lang="en-US" altLang="en-US" smtClean="0"/>
              <a:t>Eisenmenger syndrome</a:t>
            </a:r>
            <a:endParaRPr lang="ar-JO" alt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457200"/>
            <a:ext cx="7772400" cy="1143000"/>
          </a:xfrm>
        </p:spPr>
        <p:txBody>
          <a:bodyPr/>
          <a:lstStyle/>
          <a:p>
            <a:r>
              <a:rPr lang="en-US" altLang="en-US" sz="4000" smtClean="0">
                <a:solidFill>
                  <a:srgbClr val="FFFF00"/>
                </a:solidFill>
              </a:rPr>
              <a:t>AVSD</a:t>
            </a:r>
            <a:br>
              <a:rPr lang="en-US" altLang="en-US" sz="4000" smtClean="0">
                <a:solidFill>
                  <a:srgbClr val="FFFF00"/>
                </a:solidFill>
              </a:rPr>
            </a:br>
            <a:r>
              <a:rPr lang="en-US" altLang="en-US" sz="2800" smtClean="0">
                <a:solidFill>
                  <a:srgbClr val="FFFF00"/>
                </a:solidFill>
              </a:rPr>
              <a:t>Acyanotic Lesion with </a:t>
            </a:r>
            <a:br>
              <a:rPr lang="en-US" altLang="en-US" sz="2800" smtClean="0">
                <a:solidFill>
                  <a:srgbClr val="FFFF00"/>
                </a:solidFill>
              </a:rPr>
            </a:br>
            <a:r>
              <a:rPr lang="en-US" altLang="en-US" sz="2800" smtClean="0">
                <a:solidFill>
                  <a:srgbClr val="FFFF00"/>
                </a:solidFill>
              </a:rPr>
              <a:t>increased pulm blood flow</a:t>
            </a:r>
          </a:p>
        </p:txBody>
      </p:sp>
      <p:sp>
        <p:nvSpPr>
          <p:cNvPr id="62467" name="Rectangle 3"/>
          <p:cNvSpPr>
            <a:spLocks noGrp="1" noChangeArrowheads="1"/>
          </p:cNvSpPr>
          <p:nvPr>
            <p:ph type="body" idx="1"/>
          </p:nvPr>
        </p:nvSpPr>
        <p:spPr/>
        <p:txBody>
          <a:bodyPr/>
          <a:lstStyle/>
          <a:p>
            <a:r>
              <a:rPr lang="en-US" altLang="en-US" sz="2000" smtClean="0">
                <a:solidFill>
                  <a:schemeClr val="bg1"/>
                </a:solidFill>
              </a:rPr>
              <a:t>Exam:</a:t>
            </a:r>
          </a:p>
          <a:p>
            <a:pPr lvl="1"/>
            <a:r>
              <a:rPr lang="en-US" altLang="en-US" sz="2000" smtClean="0">
                <a:solidFill>
                  <a:schemeClr val="bg1"/>
                </a:solidFill>
              </a:rPr>
              <a:t>Hyperactive precordium with systolic thrill at LLSB and loud S2</a:t>
            </a:r>
          </a:p>
          <a:p>
            <a:pPr lvl="1"/>
            <a:r>
              <a:rPr lang="en-US" altLang="en-US" sz="2000" smtClean="0">
                <a:solidFill>
                  <a:schemeClr val="bg1"/>
                </a:solidFill>
              </a:rPr>
              <a:t>Possible holosystolic regurgitant murmur (MR)</a:t>
            </a:r>
          </a:p>
          <a:p>
            <a:pPr lvl="1"/>
            <a:r>
              <a:rPr lang="en-US" altLang="en-US" sz="2000" smtClean="0">
                <a:solidFill>
                  <a:schemeClr val="bg1"/>
                </a:solidFill>
              </a:rPr>
              <a:t>Possible middiastolic rumble</a:t>
            </a:r>
          </a:p>
          <a:p>
            <a:r>
              <a:rPr lang="en-US" altLang="en-US" sz="2000" smtClean="0">
                <a:solidFill>
                  <a:schemeClr val="bg1"/>
                </a:solidFill>
              </a:rPr>
              <a:t>ECG:</a:t>
            </a:r>
          </a:p>
          <a:p>
            <a:pPr lvl="1"/>
            <a:r>
              <a:rPr lang="en-US" altLang="en-US" sz="2000" smtClean="0">
                <a:solidFill>
                  <a:schemeClr val="bg1"/>
                </a:solidFill>
              </a:rPr>
              <a:t>Superior QRS axis</a:t>
            </a:r>
          </a:p>
          <a:p>
            <a:pPr lvl="1"/>
            <a:r>
              <a:rPr lang="en-US" altLang="en-US" sz="2000" smtClean="0">
                <a:solidFill>
                  <a:schemeClr val="bg1"/>
                </a:solidFill>
              </a:rPr>
              <a:t>possible RVH and LVH</a:t>
            </a:r>
          </a:p>
          <a:p>
            <a:pPr>
              <a:buClr>
                <a:schemeClr val="tx1"/>
              </a:buClr>
            </a:pPr>
            <a:r>
              <a:rPr lang="en-US" altLang="en-US" sz="2000" smtClean="0">
                <a:solidFill>
                  <a:schemeClr val="bg1"/>
                </a:solidFill>
              </a:rPr>
              <a:t>CXR:</a:t>
            </a:r>
          </a:p>
          <a:p>
            <a:pPr lvl="1">
              <a:buClr>
                <a:schemeClr val="tx1"/>
              </a:buClr>
            </a:pPr>
            <a:r>
              <a:rPr lang="en-US" altLang="en-US" sz="2000" smtClean="0">
                <a:solidFill>
                  <a:schemeClr val="bg1"/>
                </a:solidFill>
              </a:rPr>
              <a:t>Cardiomegaly with increased pulmonary vascular markings</a:t>
            </a:r>
          </a:p>
          <a:p>
            <a:pPr>
              <a:buClr>
                <a:schemeClr val="tx1"/>
              </a:buClr>
            </a:pPr>
            <a:r>
              <a:rPr lang="en-US" altLang="en-US" sz="2000" smtClean="0">
                <a:solidFill>
                  <a:schemeClr val="bg1"/>
                </a:solidFill>
              </a:rPr>
              <a:t>30-60% occur in Down Syndrome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endParaRPr lang="ar-JO" altLang="en-US" smtClean="0"/>
          </a:p>
        </p:txBody>
      </p:sp>
      <p:pic>
        <p:nvPicPr>
          <p:cNvPr id="63491" name="Content Placeholder 3" descr="ytf.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295400"/>
            <a:ext cx="6400800" cy="48006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C01E4702-FA06-4BB1-A9A4-C5B1089FBBB3}" type="slidenum">
              <a:rPr lang="en-US" altLang="en-US" sz="1400" b="0" smtClean="0"/>
              <a:pPr>
                <a:spcBef>
                  <a:spcPct val="0"/>
                </a:spcBef>
                <a:buFontTx/>
                <a:buNone/>
              </a:pPr>
              <a:t>59</a:t>
            </a:fld>
            <a:endParaRPr lang="en-US" altLang="en-US" sz="1400" b="0" smtClean="0"/>
          </a:p>
        </p:txBody>
      </p:sp>
      <p:sp>
        <p:nvSpPr>
          <p:cNvPr id="64515" name="Rectangle 2"/>
          <p:cNvSpPr>
            <a:spLocks noGrp="1" noChangeArrowheads="1"/>
          </p:cNvSpPr>
          <p:nvPr>
            <p:ph type="title"/>
          </p:nvPr>
        </p:nvSpPr>
        <p:spPr/>
        <p:txBody>
          <a:bodyPr/>
          <a:lstStyle/>
          <a:p>
            <a:pPr eaLnBrk="1" hangingPunct="1"/>
            <a:r>
              <a:rPr lang="en-US" altLang="en-US" sz="3500" smtClean="0">
                <a:solidFill>
                  <a:srgbClr val="FFFFFF"/>
                </a:solidFill>
              </a:rPr>
              <a:t>Obstruction to Ventricular Output</a:t>
            </a:r>
          </a:p>
        </p:txBody>
      </p:sp>
      <p:sp>
        <p:nvSpPr>
          <p:cNvPr id="64516" name="Rectangle 3"/>
          <p:cNvSpPr>
            <a:spLocks noGrp="1" noChangeArrowheads="1"/>
          </p:cNvSpPr>
          <p:nvPr>
            <p:ph type="body" idx="1"/>
          </p:nvPr>
        </p:nvSpPr>
        <p:spPr/>
        <p:txBody>
          <a:bodyPr/>
          <a:lstStyle/>
          <a:p>
            <a:pPr eaLnBrk="1" hangingPunct="1"/>
            <a:r>
              <a:rPr lang="en-US" altLang="en-US" sz="2200" smtClean="0"/>
              <a:t>AS,  and COA. These lesions produce the following three pathophysiologic changes:</a:t>
            </a:r>
          </a:p>
          <a:p>
            <a:pPr lvl="1" eaLnBrk="1" hangingPunct="1"/>
            <a:r>
              <a:rPr lang="en-US" altLang="en-US" sz="2000" smtClean="0"/>
              <a:t>1.  Ejection systolic murmur    </a:t>
            </a:r>
          </a:p>
          <a:p>
            <a:pPr lvl="1" eaLnBrk="1" hangingPunct="1"/>
            <a:r>
              <a:rPr lang="en-US" altLang="en-US" sz="2000" smtClean="0"/>
              <a:t>2.    Hypertrophy of the LV   </a:t>
            </a:r>
          </a:p>
          <a:p>
            <a:pPr lvl="1" eaLnBrk="1" hangingPunct="1"/>
            <a:r>
              <a:rPr lang="en-US" altLang="en-US" sz="2000" smtClean="0"/>
              <a:t>3.    Poststenotic dilatation ( seen in CXR)</a:t>
            </a:r>
          </a:p>
        </p:txBody>
      </p:sp>
      <p:pic>
        <p:nvPicPr>
          <p:cNvPr id="64517" name="Picture 4" descr="f4-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81400"/>
            <a:ext cx="35814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ar-JO" altLang="en-US" smtClean="0"/>
          </a:p>
        </p:txBody>
      </p:sp>
      <p:sp>
        <p:nvSpPr>
          <p:cNvPr id="10243" name="Text Placeholder 2"/>
          <p:cNvSpPr>
            <a:spLocks noGrp="1"/>
          </p:cNvSpPr>
          <p:nvPr>
            <p:ph type="body" sz="half" idx="1"/>
          </p:nvPr>
        </p:nvSpPr>
        <p:spPr/>
        <p:txBody>
          <a:bodyPr/>
          <a:lstStyle/>
          <a:p>
            <a:endParaRPr lang="ar-JO" altLang="en-US" smtClean="0"/>
          </a:p>
        </p:txBody>
      </p:sp>
      <p:sp>
        <p:nvSpPr>
          <p:cNvPr id="10244" name="Content Placeholder 3"/>
          <p:cNvSpPr>
            <a:spLocks noGrp="1"/>
          </p:cNvSpPr>
          <p:nvPr>
            <p:ph sz="half" idx="2"/>
          </p:nvPr>
        </p:nvSpPr>
        <p:spPr/>
        <p:txBody>
          <a:bodyPr/>
          <a:lstStyle/>
          <a:p>
            <a:endParaRPr lang="ar-JO" altLang="en-US" smtClean="0"/>
          </a:p>
        </p:txBody>
      </p:sp>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l="6723" r="-3531"/>
          <a:stretch>
            <a:fillRect/>
          </a:stretch>
        </p:blipFill>
        <p:spPr bwMode="auto">
          <a:xfrm>
            <a:off x="1447800" y="1066800"/>
            <a:ext cx="62658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6"/>
          <p:cNvSpPr txBox="1">
            <a:spLocks noChangeArrowheads="1"/>
          </p:cNvSpPr>
          <p:nvPr/>
        </p:nvSpPr>
        <p:spPr bwMode="auto">
          <a:xfrm>
            <a:off x="3352800" y="24384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RA</a:t>
            </a:r>
            <a:endParaRPr lang="ar-JO" altLang="en-US" sz="1800">
              <a:solidFill>
                <a:srgbClr val="00000C"/>
              </a:solidFill>
            </a:endParaRPr>
          </a:p>
        </p:txBody>
      </p:sp>
      <p:sp>
        <p:nvSpPr>
          <p:cNvPr id="10247" name="TextBox 7"/>
          <p:cNvSpPr txBox="1">
            <a:spLocks noChangeArrowheads="1"/>
          </p:cNvSpPr>
          <p:nvPr/>
        </p:nvSpPr>
        <p:spPr bwMode="auto">
          <a:xfrm>
            <a:off x="3124200" y="35052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RV</a:t>
            </a:r>
            <a:endParaRPr lang="ar-JO" altLang="en-US" sz="1800">
              <a:solidFill>
                <a:srgbClr val="00000C"/>
              </a:solidFill>
            </a:endParaRPr>
          </a:p>
        </p:txBody>
      </p:sp>
      <p:sp>
        <p:nvSpPr>
          <p:cNvPr id="10248" name="TextBox 8"/>
          <p:cNvSpPr txBox="1">
            <a:spLocks noChangeArrowheads="1"/>
          </p:cNvSpPr>
          <p:nvPr/>
        </p:nvSpPr>
        <p:spPr bwMode="auto">
          <a:xfrm>
            <a:off x="4495800" y="2362200"/>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LA</a:t>
            </a:r>
            <a:endParaRPr lang="ar-JO" altLang="en-US" sz="1800">
              <a:solidFill>
                <a:srgbClr val="00000C"/>
              </a:solidFill>
            </a:endParaRPr>
          </a:p>
        </p:txBody>
      </p:sp>
      <p:sp>
        <p:nvSpPr>
          <p:cNvPr id="10249" name="TextBox 9"/>
          <p:cNvSpPr txBox="1">
            <a:spLocks noChangeArrowheads="1"/>
          </p:cNvSpPr>
          <p:nvPr/>
        </p:nvSpPr>
        <p:spPr bwMode="auto">
          <a:xfrm>
            <a:off x="4724400" y="3505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a:solidFill>
                  <a:srgbClr val="00000C"/>
                </a:solidFill>
              </a:rPr>
              <a:t>LV</a:t>
            </a:r>
            <a:endParaRPr lang="ar-JO" altLang="en-US" sz="1800">
              <a:solidFill>
                <a:srgbClr val="00000C"/>
              </a:solidFill>
            </a:endParaRPr>
          </a:p>
        </p:txBody>
      </p:sp>
      <p:sp>
        <p:nvSpPr>
          <p:cNvPr id="10250" name="TextBox 10"/>
          <p:cNvSpPr txBox="1">
            <a:spLocks noChangeArrowheads="1"/>
          </p:cNvSpPr>
          <p:nvPr/>
        </p:nvSpPr>
        <p:spPr bwMode="auto">
          <a:xfrm>
            <a:off x="3429000" y="2057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70%</a:t>
            </a:r>
            <a:endParaRPr lang="ar-JO" altLang="en-US" sz="1800" b="0">
              <a:solidFill>
                <a:srgbClr val="00000C"/>
              </a:solidFill>
            </a:endParaRPr>
          </a:p>
        </p:txBody>
      </p:sp>
      <p:sp>
        <p:nvSpPr>
          <p:cNvPr id="10251" name="TextBox 11"/>
          <p:cNvSpPr txBox="1">
            <a:spLocks noChangeArrowheads="1"/>
          </p:cNvSpPr>
          <p:nvPr/>
        </p:nvSpPr>
        <p:spPr bwMode="auto">
          <a:xfrm>
            <a:off x="4495800" y="19812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10252" name="TextBox 12"/>
          <p:cNvSpPr txBox="1">
            <a:spLocks noChangeArrowheads="1"/>
          </p:cNvSpPr>
          <p:nvPr/>
        </p:nvSpPr>
        <p:spPr bwMode="auto">
          <a:xfrm>
            <a:off x="4572000" y="3810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10253" name="TextBox 13"/>
          <p:cNvSpPr txBox="1">
            <a:spLocks noChangeArrowheads="1"/>
          </p:cNvSpPr>
          <p:nvPr/>
        </p:nvSpPr>
        <p:spPr bwMode="auto">
          <a:xfrm>
            <a:off x="3657600" y="4191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80%</a:t>
            </a:r>
            <a:endParaRPr lang="ar-JO" altLang="en-US" sz="1800" b="0">
              <a:solidFill>
                <a:srgbClr val="00000C"/>
              </a:solidFill>
            </a:endParaRPr>
          </a:p>
        </p:txBody>
      </p:sp>
      <p:sp>
        <p:nvSpPr>
          <p:cNvPr id="10254" name="TextBox 15"/>
          <p:cNvSpPr txBox="1">
            <a:spLocks noChangeArrowheads="1"/>
          </p:cNvSpPr>
          <p:nvPr/>
        </p:nvSpPr>
        <p:spPr bwMode="auto">
          <a:xfrm>
            <a:off x="1752600" y="2057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70%</a:t>
            </a:r>
            <a:endParaRPr lang="ar-JO" altLang="en-US" sz="1800" b="0">
              <a:solidFill>
                <a:srgbClr val="00000C"/>
              </a:solidFill>
            </a:endParaRPr>
          </a:p>
        </p:txBody>
      </p:sp>
      <p:sp>
        <p:nvSpPr>
          <p:cNvPr id="10255" name="TextBox 16"/>
          <p:cNvSpPr txBox="1">
            <a:spLocks noChangeArrowheads="1"/>
          </p:cNvSpPr>
          <p:nvPr/>
        </p:nvSpPr>
        <p:spPr bwMode="auto">
          <a:xfrm>
            <a:off x="2743200" y="11430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70%</a:t>
            </a:r>
            <a:endParaRPr lang="ar-JO" altLang="en-US" sz="1800" b="0">
              <a:solidFill>
                <a:srgbClr val="00000C"/>
              </a:solidFill>
            </a:endParaRPr>
          </a:p>
        </p:txBody>
      </p:sp>
      <p:sp>
        <p:nvSpPr>
          <p:cNvPr id="10256" name="TextBox 17"/>
          <p:cNvSpPr txBox="1">
            <a:spLocks noChangeArrowheads="1"/>
          </p:cNvSpPr>
          <p:nvPr/>
        </p:nvSpPr>
        <p:spPr bwMode="auto">
          <a:xfrm>
            <a:off x="2819400" y="4724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80%</a:t>
            </a:r>
            <a:endParaRPr lang="ar-JO" altLang="en-US" sz="1800" b="0">
              <a:solidFill>
                <a:srgbClr val="00000C"/>
              </a:solidFill>
            </a:endParaRPr>
          </a:p>
        </p:txBody>
      </p:sp>
      <p:sp>
        <p:nvSpPr>
          <p:cNvPr id="10257" name="TextBox 18"/>
          <p:cNvSpPr txBox="1">
            <a:spLocks noChangeArrowheads="1"/>
          </p:cNvSpPr>
          <p:nvPr/>
        </p:nvSpPr>
        <p:spPr bwMode="auto">
          <a:xfrm>
            <a:off x="5181600" y="4724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
        <p:nvSpPr>
          <p:cNvPr id="10258" name="TextBox 19"/>
          <p:cNvSpPr txBox="1">
            <a:spLocks noChangeArrowheads="1"/>
          </p:cNvSpPr>
          <p:nvPr/>
        </p:nvSpPr>
        <p:spPr bwMode="auto">
          <a:xfrm>
            <a:off x="5105400" y="1295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1800" b="0">
                <a:solidFill>
                  <a:srgbClr val="00000C"/>
                </a:solidFill>
              </a:rPr>
              <a:t>100%</a:t>
            </a:r>
            <a:endParaRPr lang="ar-JO" altLang="en-US" sz="1800" b="0">
              <a:solidFill>
                <a:srgbClr val="00000C"/>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E3263F45-7D69-49C5-8C57-66F37A02D261}" type="slidenum">
              <a:rPr lang="en-US" altLang="en-US" sz="1400" b="0" smtClean="0"/>
              <a:pPr>
                <a:spcBef>
                  <a:spcPct val="0"/>
                </a:spcBef>
                <a:buFontTx/>
                <a:buNone/>
              </a:pPr>
              <a:t>60</a:t>
            </a:fld>
            <a:endParaRPr lang="en-US" altLang="en-US" sz="1400" b="0" smtClean="0"/>
          </a:p>
        </p:txBody>
      </p:sp>
      <p:sp>
        <p:nvSpPr>
          <p:cNvPr id="65539" name="Rectangle 2"/>
          <p:cNvSpPr>
            <a:spLocks noGrp="1" noChangeArrowheads="1"/>
          </p:cNvSpPr>
          <p:nvPr>
            <p:ph type="ctrTitle"/>
          </p:nvPr>
        </p:nvSpPr>
        <p:spPr/>
        <p:txBody>
          <a:bodyPr/>
          <a:lstStyle/>
          <a:p>
            <a:pPr eaLnBrk="1" hangingPunct="1"/>
            <a:r>
              <a:rPr lang="en-US" altLang="en-US" sz="7000" i="1" smtClean="0">
                <a:solidFill>
                  <a:srgbClr val="FFFFFF"/>
                </a:solidFill>
                <a:latin typeface="Tahoma" pitchFamily="34" charset="0"/>
              </a:rPr>
              <a:t>Aortic Stenosis</a:t>
            </a:r>
          </a:p>
        </p:txBody>
      </p:sp>
      <p:sp>
        <p:nvSpPr>
          <p:cNvPr id="65540" name="Rectangle 3"/>
          <p:cNvSpPr>
            <a:spLocks noGrp="1" noChangeArrowheads="1"/>
          </p:cNvSpPr>
          <p:nvPr>
            <p:ph type="subTitle" idx="1"/>
          </p:nvPr>
        </p:nvSpPr>
        <p:spPr/>
        <p:txBody>
          <a:bodyPr/>
          <a:lstStyle/>
          <a:p>
            <a:pPr eaLnBrk="1" hangingPunct="1"/>
            <a:endParaRPr lang="en-CA" alt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76265B98-EB0E-4B90-B6E9-7C058F2E4210}" type="slidenum">
              <a:rPr lang="en-US" altLang="en-US" sz="1400" b="0" smtClean="0"/>
              <a:pPr>
                <a:spcBef>
                  <a:spcPct val="0"/>
                </a:spcBef>
                <a:buFontTx/>
                <a:buNone/>
              </a:pPr>
              <a:t>61</a:t>
            </a:fld>
            <a:endParaRPr lang="en-US" altLang="en-US" sz="1400" b="0" smtClean="0"/>
          </a:p>
        </p:txBody>
      </p:sp>
      <p:sp>
        <p:nvSpPr>
          <p:cNvPr id="66563" name="Rectangle 2"/>
          <p:cNvSpPr>
            <a:spLocks noGrp="1" noChangeArrowheads="1"/>
          </p:cNvSpPr>
          <p:nvPr>
            <p:ph type="title"/>
          </p:nvPr>
        </p:nvSpPr>
        <p:spPr/>
        <p:txBody>
          <a:bodyPr/>
          <a:lstStyle/>
          <a:p>
            <a:pPr eaLnBrk="1" hangingPunct="1"/>
            <a:r>
              <a:rPr lang="en-US" altLang="en-US" sz="4000" smtClean="0">
                <a:solidFill>
                  <a:srgbClr val="FFFFFF"/>
                </a:solidFill>
              </a:rPr>
              <a:t/>
            </a:r>
            <a:br>
              <a:rPr lang="en-US" altLang="en-US" sz="4000" smtClean="0">
                <a:solidFill>
                  <a:srgbClr val="FFFFFF"/>
                </a:solidFill>
              </a:rPr>
            </a:br>
            <a:r>
              <a:rPr lang="en-US" altLang="en-US" sz="4000" smtClean="0">
                <a:solidFill>
                  <a:srgbClr val="FFFFFF"/>
                </a:solidFill>
              </a:rPr>
              <a:t>Aortic Stenosis</a:t>
            </a:r>
            <a:br>
              <a:rPr lang="en-US" altLang="en-US" sz="4000" smtClean="0">
                <a:solidFill>
                  <a:srgbClr val="FFFFFF"/>
                </a:solidFill>
              </a:rPr>
            </a:br>
            <a:r>
              <a:rPr lang="en-US" altLang="en-US" sz="3200" i="1" smtClean="0"/>
              <a:t>PREVALENCE</a:t>
            </a:r>
            <a:r>
              <a:rPr lang="en-US" altLang="en-US" sz="3200" smtClean="0"/>
              <a:t> </a:t>
            </a:r>
            <a:r>
              <a:rPr lang="en-US" altLang="en-US" sz="4000" smtClean="0"/>
              <a:t/>
            </a:r>
            <a:br>
              <a:rPr lang="en-US" altLang="en-US" sz="4000" smtClean="0"/>
            </a:br>
            <a:endParaRPr lang="en-US" altLang="en-US" sz="4000" smtClean="0"/>
          </a:p>
        </p:txBody>
      </p:sp>
      <p:sp>
        <p:nvSpPr>
          <p:cNvPr id="66564" name="Rectangle 3"/>
          <p:cNvSpPr>
            <a:spLocks noGrp="1" noChangeArrowheads="1"/>
          </p:cNvSpPr>
          <p:nvPr>
            <p:ph type="body" idx="1"/>
          </p:nvPr>
        </p:nvSpPr>
        <p:spPr/>
        <p:txBody>
          <a:bodyPr/>
          <a:lstStyle/>
          <a:p>
            <a:pPr eaLnBrk="1" hangingPunct="1"/>
            <a:r>
              <a:rPr lang="en-US" altLang="en-US" smtClean="0"/>
              <a:t>3% to 6% of all patients with CHD, </a:t>
            </a:r>
          </a:p>
          <a:p>
            <a:pPr eaLnBrk="1" hangingPunct="1"/>
            <a:r>
              <a:rPr lang="en-US" altLang="en-US" smtClean="0"/>
              <a:t> male-female ratio of 4:1</a:t>
            </a:r>
          </a:p>
          <a:p>
            <a:pPr eaLnBrk="1" hangingPunct="1"/>
            <a:r>
              <a:rPr lang="en-US" altLang="en-US" smtClean="0"/>
              <a:t>Approximately 70% to 85% of stenotic valves are bicuspid.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8E5718EC-9889-49A8-8F85-A6A888F52539}" type="slidenum">
              <a:rPr lang="en-US" altLang="en-US" sz="1400" b="0" smtClean="0"/>
              <a:pPr>
                <a:spcBef>
                  <a:spcPct val="0"/>
                </a:spcBef>
                <a:buFontTx/>
                <a:buNone/>
              </a:pPr>
              <a:t>62</a:t>
            </a:fld>
            <a:endParaRPr lang="en-US" altLang="en-US" sz="1400" b="0" smtClean="0"/>
          </a:p>
        </p:txBody>
      </p:sp>
      <p:sp>
        <p:nvSpPr>
          <p:cNvPr id="67587" name="Rectangle 2"/>
          <p:cNvSpPr>
            <a:spLocks noGrp="1" noChangeArrowheads="1"/>
          </p:cNvSpPr>
          <p:nvPr>
            <p:ph type="title"/>
          </p:nvPr>
        </p:nvSpPr>
        <p:spPr/>
        <p:txBody>
          <a:bodyPr/>
          <a:lstStyle/>
          <a:p>
            <a:pPr eaLnBrk="1" hangingPunct="1"/>
            <a:endParaRPr lang="en-CA" altLang="en-US" smtClean="0"/>
          </a:p>
        </p:txBody>
      </p:sp>
      <p:sp>
        <p:nvSpPr>
          <p:cNvPr id="67588" name="Rectangle 3"/>
          <p:cNvSpPr>
            <a:spLocks noGrp="1" noChangeArrowheads="1"/>
          </p:cNvSpPr>
          <p:nvPr>
            <p:ph type="body" idx="1"/>
          </p:nvPr>
        </p:nvSpPr>
        <p:spPr/>
        <p:txBody>
          <a:bodyPr/>
          <a:lstStyle/>
          <a:p>
            <a:pPr eaLnBrk="1" hangingPunct="1"/>
            <a:endParaRPr lang="en-US" altLang="en-US" sz="1500" smtClean="0"/>
          </a:p>
          <a:p>
            <a:pPr eaLnBrk="1" hangingPunct="1">
              <a:buFontTx/>
              <a:buNone/>
            </a:pPr>
            <a:r>
              <a:rPr lang="en-US" altLang="en-US" sz="2000" smtClean="0"/>
              <a:t>    </a:t>
            </a:r>
            <a:r>
              <a:rPr lang="en-US" altLang="en-US" sz="3000" smtClean="0"/>
              <a:t>Stenosis may be at the </a:t>
            </a:r>
          </a:p>
          <a:p>
            <a:pPr eaLnBrk="1" hangingPunct="1"/>
            <a:r>
              <a:rPr lang="en-US" altLang="en-US" sz="2000" smtClean="0"/>
              <a:t>Valvular (71%)</a:t>
            </a:r>
          </a:p>
          <a:p>
            <a:pPr eaLnBrk="1" hangingPunct="1">
              <a:buFontTx/>
              <a:buNone/>
            </a:pPr>
            <a:endParaRPr lang="en-US" altLang="en-US" sz="2000" smtClean="0"/>
          </a:p>
          <a:p>
            <a:pPr eaLnBrk="1" hangingPunct="1"/>
            <a:r>
              <a:rPr lang="en-US" altLang="en-US" sz="2000" smtClean="0"/>
              <a:t> Subvalvular (23%)</a:t>
            </a:r>
          </a:p>
          <a:p>
            <a:pPr eaLnBrk="1" hangingPunct="1">
              <a:buFontTx/>
              <a:buNone/>
            </a:pPr>
            <a:endParaRPr lang="en-US" altLang="en-US" sz="2000" smtClean="0"/>
          </a:p>
          <a:p>
            <a:pPr eaLnBrk="1" hangingPunct="1"/>
            <a:r>
              <a:rPr lang="en-US" altLang="en-US" sz="2000" smtClean="0"/>
              <a:t>Supravalvular (6%) level </a:t>
            </a:r>
          </a:p>
          <a:p>
            <a:pPr eaLnBrk="1" hangingPunct="1"/>
            <a:endParaRPr lang="en-US" altLang="en-US" sz="2000" smtClean="0"/>
          </a:p>
          <a:p>
            <a:pPr eaLnBrk="1" hangingPunct="1"/>
            <a:endParaRPr lang="en-US" altLang="en-US" sz="2000" smtClean="0"/>
          </a:p>
          <a:p>
            <a:pPr eaLnBrk="1" hangingPunct="1"/>
            <a:endParaRPr lang="en-US" altLang="en-US" sz="1800" smtClean="0"/>
          </a:p>
          <a:p>
            <a:pPr eaLnBrk="1" hangingPunct="1"/>
            <a:endParaRPr lang="en-US" altLang="en-US" sz="1800" smtClean="0"/>
          </a:p>
        </p:txBody>
      </p:sp>
      <p:pic>
        <p:nvPicPr>
          <p:cNvPr id="67589" name="Picture 4" descr="Aortic%20sten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57400"/>
            <a:ext cx="3733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4AE50ACA-B4E3-4F66-9047-9A58C7DE1E81}" type="slidenum">
              <a:rPr lang="en-US" altLang="en-US" sz="1400" b="0" smtClean="0"/>
              <a:pPr>
                <a:spcBef>
                  <a:spcPct val="0"/>
                </a:spcBef>
                <a:buFontTx/>
                <a:buNone/>
              </a:pPr>
              <a:t>63</a:t>
            </a:fld>
            <a:endParaRPr lang="en-US" altLang="en-US" sz="1400" b="0" smtClean="0"/>
          </a:p>
        </p:txBody>
      </p:sp>
      <p:sp>
        <p:nvSpPr>
          <p:cNvPr id="68611" name="Rectangle 2"/>
          <p:cNvSpPr>
            <a:spLocks noGrp="1" noChangeArrowheads="1"/>
          </p:cNvSpPr>
          <p:nvPr>
            <p:ph type="title"/>
          </p:nvPr>
        </p:nvSpPr>
        <p:spPr/>
        <p:txBody>
          <a:bodyPr/>
          <a:lstStyle/>
          <a:p>
            <a:pPr eaLnBrk="1" hangingPunct="1"/>
            <a:r>
              <a:rPr lang="en-US" altLang="en-US" smtClean="0">
                <a:solidFill>
                  <a:srgbClr val="FFFFFF"/>
                </a:solidFill>
              </a:rPr>
              <a:t>Anatomic types of AS</a:t>
            </a:r>
          </a:p>
        </p:txBody>
      </p:sp>
      <p:sp>
        <p:nvSpPr>
          <p:cNvPr id="68612" name="Rectangle 3"/>
          <p:cNvSpPr>
            <a:spLocks noGrp="1" noChangeArrowheads="1"/>
          </p:cNvSpPr>
          <p:nvPr>
            <p:ph type="body" idx="1"/>
          </p:nvPr>
        </p:nvSpPr>
        <p:spPr/>
        <p:txBody>
          <a:bodyPr/>
          <a:lstStyle/>
          <a:p>
            <a:pPr eaLnBrk="1" hangingPunct="1">
              <a:buFontTx/>
              <a:buNone/>
            </a:pPr>
            <a:r>
              <a:rPr lang="en-US" altLang="en-US" sz="2200" i="1" smtClean="0"/>
              <a:t>Anatomic types of aortic stenosis</a:t>
            </a:r>
            <a:r>
              <a:rPr lang="en-US" altLang="en-US" sz="2200" smtClean="0"/>
              <a:t>. A, </a:t>
            </a:r>
            <a:r>
              <a:rPr lang="en-US" altLang="en-US" sz="2200" i="1" smtClean="0"/>
              <a:t>Normal</a:t>
            </a:r>
            <a:r>
              <a:rPr lang="en-US" altLang="en-US" sz="2200" smtClean="0"/>
              <a:t>. B, </a:t>
            </a:r>
            <a:r>
              <a:rPr lang="en-US" altLang="en-US" sz="2200" i="1" smtClean="0"/>
              <a:t>Valvular stenosis</a:t>
            </a:r>
            <a:r>
              <a:rPr lang="en-US" altLang="en-US" sz="2200" smtClean="0"/>
              <a:t>. C, </a:t>
            </a:r>
            <a:r>
              <a:rPr lang="en-US" altLang="en-US" sz="2200" i="1" smtClean="0"/>
              <a:t>Supravalvular stenosis</a:t>
            </a:r>
            <a:r>
              <a:rPr lang="en-US" altLang="en-US" sz="2200" smtClean="0"/>
              <a:t>. D, </a:t>
            </a:r>
            <a:r>
              <a:rPr lang="en-US" altLang="en-US" sz="2200" i="1" smtClean="0"/>
              <a:t>Discrete subaortic stenosis</a:t>
            </a:r>
            <a:r>
              <a:rPr lang="en-US" altLang="en-US" sz="2200" smtClean="0"/>
              <a:t>. E, </a:t>
            </a:r>
            <a:r>
              <a:rPr lang="en-US" altLang="en-US" sz="2200" i="1" smtClean="0"/>
              <a:t>Idiopathic hypertrophic subaortic stenosi</a:t>
            </a:r>
            <a:r>
              <a:rPr lang="en-US" altLang="en-US" sz="2200" smtClean="0"/>
              <a:t> </a:t>
            </a:r>
          </a:p>
          <a:p>
            <a:pPr eaLnBrk="1" hangingPunct="1"/>
            <a:endParaRPr lang="en-US" altLang="en-US" sz="2200" smtClean="0"/>
          </a:p>
        </p:txBody>
      </p:sp>
      <p:pic>
        <p:nvPicPr>
          <p:cNvPr id="68613" name="Picture 4" descr="f4-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05200"/>
            <a:ext cx="7924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BA3D4A48-38D3-4A26-B387-33C025B7E184}" type="slidenum">
              <a:rPr lang="en-US" altLang="en-US" sz="1400" b="0" smtClean="0"/>
              <a:pPr>
                <a:spcBef>
                  <a:spcPct val="0"/>
                </a:spcBef>
                <a:buFontTx/>
                <a:buNone/>
              </a:pPr>
              <a:t>64</a:t>
            </a:fld>
            <a:endParaRPr lang="en-US" altLang="en-US" sz="1400" b="0" smtClean="0"/>
          </a:p>
        </p:txBody>
      </p:sp>
      <p:sp>
        <p:nvSpPr>
          <p:cNvPr id="69635" name="Rectangle 2"/>
          <p:cNvSpPr>
            <a:spLocks noGrp="1" noChangeArrowheads="1"/>
          </p:cNvSpPr>
          <p:nvPr>
            <p:ph type="title"/>
          </p:nvPr>
        </p:nvSpPr>
        <p:spPr/>
        <p:txBody>
          <a:bodyPr/>
          <a:lstStyle/>
          <a:p>
            <a:pPr eaLnBrk="1" hangingPunct="1"/>
            <a:r>
              <a:rPr lang="en-US" altLang="en-US" i="1" smtClean="0">
                <a:solidFill>
                  <a:srgbClr val="FFFFFF"/>
                </a:solidFill>
              </a:rPr>
              <a:t>Supravalvular</a:t>
            </a:r>
            <a:r>
              <a:rPr lang="en-US" altLang="en-US" smtClean="0">
                <a:solidFill>
                  <a:srgbClr val="FFFFFF"/>
                </a:solidFill>
              </a:rPr>
              <a:t> AS</a:t>
            </a:r>
          </a:p>
        </p:txBody>
      </p:sp>
      <p:sp>
        <p:nvSpPr>
          <p:cNvPr id="69636" name="Rectangle 3"/>
          <p:cNvSpPr>
            <a:spLocks noGrp="1" noChangeArrowheads="1"/>
          </p:cNvSpPr>
          <p:nvPr>
            <p:ph type="body" idx="1"/>
          </p:nvPr>
        </p:nvSpPr>
        <p:spPr/>
        <p:txBody>
          <a:bodyPr/>
          <a:lstStyle/>
          <a:p>
            <a:pPr eaLnBrk="1" hangingPunct="1"/>
            <a:endParaRPr lang="en-US" altLang="en-US" sz="2800" smtClean="0"/>
          </a:p>
          <a:p>
            <a:pPr eaLnBrk="1" hangingPunct="1"/>
            <a:r>
              <a:rPr lang="en-US" altLang="en-US" sz="2800" smtClean="0"/>
              <a:t>Annular constriction above the aortic valve </a:t>
            </a:r>
          </a:p>
          <a:p>
            <a:pPr eaLnBrk="1" hangingPunct="1">
              <a:buFontTx/>
              <a:buNone/>
            </a:pPr>
            <a:r>
              <a:rPr lang="en-US" altLang="en-US" sz="2800" smtClean="0"/>
              <a:t> .</a:t>
            </a:r>
          </a:p>
          <a:p>
            <a:pPr eaLnBrk="1" hangingPunct="1"/>
            <a:r>
              <a:rPr lang="en-US" altLang="en-US" sz="2800" smtClean="0"/>
              <a:t> Occasionally, the ascending aorta is diffusely hypoplastic. </a:t>
            </a:r>
          </a:p>
          <a:p>
            <a:pPr eaLnBrk="1" hangingPunct="1">
              <a:buFontTx/>
              <a:buNone/>
            </a:pPr>
            <a:endParaRPr lang="en-US" altLang="en-US" sz="2800" smtClean="0"/>
          </a:p>
          <a:p>
            <a:pPr eaLnBrk="1" hangingPunct="1"/>
            <a:r>
              <a:rPr lang="en-US" altLang="en-US" sz="2800" smtClean="0"/>
              <a:t>Associated with </a:t>
            </a:r>
            <a:r>
              <a:rPr lang="en-US" altLang="en-US" sz="2800" smtClean="0">
                <a:solidFill>
                  <a:srgbClr val="FF0000"/>
                </a:solidFill>
              </a:rPr>
              <a:t>Williams syndrome.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13E7E4F0-A42B-4C02-9758-B0CD5AACB561}" type="slidenum">
              <a:rPr lang="en-US" altLang="en-US" sz="1400" b="0" smtClean="0"/>
              <a:pPr>
                <a:spcBef>
                  <a:spcPct val="0"/>
                </a:spcBef>
                <a:buFontTx/>
                <a:buNone/>
              </a:pPr>
              <a:t>65</a:t>
            </a:fld>
            <a:endParaRPr lang="en-US" altLang="en-US" sz="1400" b="0" smtClean="0"/>
          </a:p>
        </p:txBody>
      </p:sp>
      <p:pic>
        <p:nvPicPr>
          <p:cNvPr id="706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2238375"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3"/>
          <p:cNvSpPr>
            <a:spLocks noGrp="1" noChangeArrowheads="1"/>
          </p:cNvSpPr>
          <p:nvPr>
            <p:ph type="title"/>
          </p:nvPr>
        </p:nvSpPr>
        <p:spPr/>
        <p:txBody>
          <a:bodyPr/>
          <a:lstStyle/>
          <a:p>
            <a:pPr eaLnBrk="1" hangingPunct="1"/>
            <a:r>
              <a:rPr lang="en-US" altLang="en-US" smtClean="0">
                <a:solidFill>
                  <a:srgbClr val="FFFFFF"/>
                </a:solidFill>
              </a:rPr>
              <a:t>William’s Syndrome</a:t>
            </a:r>
          </a:p>
        </p:txBody>
      </p:sp>
      <p:sp>
        <p:nvSpPr>
          <p:cNvPr id="70661" name="Rectangle 4"/>
          <p:cNvSpPr>
            <a:spLocks noGrp="1" noChangeArrowheads="1"/>
          </p:cNvSpPr>
          <p:nvPr>
            <p:ph type="body" sz="half" idx="2"/>
          </p:nvPr>
        </p:nvSpPr>
        <p:spPr/>
        <p:txBody>
          <a:bodyPr/>
          <a:lstStyle/>
          <a:p>
            <a:pPr eaLnBrk="1" hangingPunct="1"/>
            <a:r>
              <a:rPr lang="en-US" altLang="en-US" sz="2800" smtClean="0"/>
              <a:t>Includes mental retardation, elfin facies, hypercalcemia and AS</a:t>
            </a:r>
          </a:p>
          <a:p>
            <a:pPr eaLnBrk="1" hangingPunct="1"/>
            <a:r>
              <a:rPr lang="en-US" altLang="en-US" sz="2800" smtClean="0"/>
              <a:t>Micro deletion of elastin gene on chromosome 7 q11.23</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C5756B57-653C-4399-ABEA-70957D021B76}" type="slidenum">
              <a:rPr lang="en-US" altLang="en-US" sz="1400" b="0" smtClean="0"/>
              <a:pPr>
                <a:spcBef>
                  <a:spcPct val="0"/>
                </a:spcBef>
                <a:buFontTx/>
                <a:buNone/>
              </a:pPr>
              <a:t>66</a:t>
            </a:fld>
            <a:endParaRPr lang="en-US" altLang="en-US" sz="1400" b="0" smtClean="0"/>
          </a:p>
        </p:txBody>
      </p:sp>
      <p:sp>
        <p:nvSpPr>
          <p:cNvPr id="71683" name="Rectangle 2"/>
          <p:cNvSpPr>
            <a:spLocks noGrp="1" noChangeArrowheads="1"/>
          </p:cNvSpPr>
          <p:nvPr>
            <p:ph type="title"/>
          </p:nvPr>
        </p:nvSpPr>
        <p:spPr/>
        <p:txBody>
          <a:bodyPr/>
          <a:lstStyle/>
          <a:p>
            <a:pPr eaLnBrk="1" hangingPunct="1"/>
            <a:r>
              <a:rPr lang="en-US" altLang="en-US" smtClean="0">
                <a:solidFill>
                  <a:srgbClr val="FFFFFF"/>
                </a:solidFill>
              </a:rPr>
              <a:t>CLINICAL MANIFESTATIONS</a:t>
            </a:r>
            <a:r>
              <a:rPr lang="en-US" altLang="en-US" smtClean="0"/>
              <a:t> </a:t>
            </a:r>
          </a:p>
        </p:txBody>
      </p:sp>
      <p:sp>
        <p:nvSpPr>
          <p:cNvPr id="71684" name="Rectangle 3"/>
          <p:cNvSpPr>
            <a:spLocks noGrp="1" noChangeArrowheads="1"/>
          </p:cNvSpPr>
          <p:nvPr>
            <p:ph type="body" idx="1"/>
          </p:nvPr>
        </p:nvSpPr>
        <p:spPr/>
        <p:txBody>
          <a:bodyPr/>
          <a:lstStyle/>
          <a:p>
            <a:pPr eaLnBrk="1" hangingPunct="1">
              <a:lnSpc>
                <a:spcPct val="80000"/>
              </a:lnSpc>
              <a:buFontTx/>
              <a:buNone/>
            </a:pPr>
            <a:r>
              <a:rPr lang="en-US" altLang="en-US" sz="2600" i="1" smtClean="0"/>
              <a:t>History</a:t>
            </a:r>
            <a:r>
              <a:rPr lang="en-US" altLang="en-US" sz="2600" smtClean="0"/>
              <a:t>   </a:t>
            </a:r>
          </a:p>
          <a:p>
            <a:pPr eaLnBrk="1" hangingPunct="1">
              <a:lnSpc>
                <a:spcPct val="80000"/>
              </a:lnSpc>
            </a:pPr>
            <a:r>
              <a:rPr lang="en-US" altLang="en-US" sz="2100" smtClean="0"/>
              <a:t> Most children with mild to moderate AS are asymptomatic. Occasionally, exercise intolerance may be present.  </a:t>
            </a:r>
          </a:p>
          <a:p>
            <a:pPr eaLnBrk="1" hangingPunct="1">
              <a:lnSpc>
                <a:spcPct val="80000"/>
              </a:lnSpc>
              <a:buFontTx/>
              <a:buNone/>
            </a:pPr>
            <a:endParaRPr lang="en-US" altLang="en-US" sz="2100" smtClean="0"/>
          </a:p>
          <a:p>
            <a:pPr eaLnBrk="1" hangingPunct="1">
              <a:lnSpc>
                <a:spcPct val="80000"/>
              </a:lnSpc>
            </a:pPr>
            <a:r>
              <a:rPr lang="en-US" altLang="en-US" sz="2100" smtClean="0"/>
              <a:t>Exertional chest pain, easy fatigability, or syncope may occur with a severe degree of obstruction.   </a:t>
            </a:r>
          </a:p>
          <a:p>
            <a:pPr eaLnBrk="1" hangingPunct="1">
              <a:lnSpc>
                <a:spcPct val="80000"/>
              </a:lnSpc>
              <a:buFontTx/>
              <a:buNone/>
            </a:pPr>
            <a:endParaRPr lang="en-US" altLang="en-US" sz="2100" smtClean="0"/>
          </a:p>
          <a:p>
            <a:pPr eaLnBrk="1" hangingPunct="1">
              <a:lnSpc>
                <a:spcPct val="80000"/>
              </a:lnSpc>
            </a:pPr>
            <a:r>
              <a:rPr lang="en-US" altLang="en-US" sz="2100" smtClean="0"/>
              <a:t> Infants with critical stenosis of the aortic valve may develop CHF within the first few weeks to months of life.</a:t>
            </a:r>
          </a:p>
          <a:p>
            <a:pPr eaLnBrk="1" hangingPunct="1">
              <a:lnSpc>
                <a:spcPct val="80000"/>
              </a:lnSpc>
            </a:pPr>
            <a:endParaRPr lang="en-US" altLang="en-US" sz="2100" smtClean="0"/>
          </a:p>
          <a:p>
            <a:pPr eaLnBrk="1" hangingPunct="1">
              <a:lnSpc>
                <a:spcPct val="80000"/>
              </a:lnSpc>
            </a:pPr>
            <a:r>
              <a:rPr lang="en-US" altLang="en-US" sz="2100" smtClean="0"/>
              <a:t>Infective endocarditis may be the presenting diagnosis in 4% of cases</a:t>
            </a:r>
            <a:br>
              <a:rPr lang="en-US" altLang="en-US" sz="2100" smtClean="0"/>
            </a:br>
            <a:endParaRPr lang="en-US" altLang="en-US" sz="21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894AD586-1C0A-416A-B1DA-55B9D54E2E4C}" type="slidenum">
              <a:rPr lang="en-US" altLang="en-US" sz="1400" b="0" smtClean="0"/>
              <a:pPr>
                <a:spcBef>
                  <a:spcPct val="0"/>
                </a:spcBef>
                <a:buFontTx/>
                <a:buNone/>
              </a:pPr>
              <a:t>67</a:t>
            </a:fld>
            <a:endParaRPr lang="en-US" altLang="en-US" sz="1400" b="0" smtClean="0"/>
          </a:p>
        </p:txBody>
      </p:sp>
      <p:sp>
        <p:nvSpPr>
          <p:cNvPr id="72707" name="Rectangle 2"/>
          <p:cNvSpPr>
            <a:spLocks noGrp="1" noChangeArrowheads="1"/>
          </p:cNvSpPr>
          <p:nvPr>
            <p:ph type="title"/>
          </p:nvPr>
        </p:nvSpPr>
        <p:spPr/>
        <p:txBody>
          <a:bodyPr/>
          <a:lstStyle/>
          <a:p>
            <a:pPr eaLnBrk="1" hangingPunct="1"/>
            <a:r>
              <a:rPr lang="en-US" altLang="en-US" sz="3200" smtClean="0"/>
              <a:t>Critical AS</a:t>
            </a:r>
            <a:endParaRPr lang="en-US" altLang="en-US" sz="3000" i="1" smtClean="0">
              <a:solidFill>
                <a:srgbClr val="FFFFFF"/>
              </a:solidFill>
            </a:endParaRPr>
          </a:p>
        </p:txBody>
      </p:sp>
      <p:sp>
        <p:nvSpPr>
          <p:cNvPr id="72708" name="Rectangle 3"/>
          <p:cNvSpPr>
            <a:spLocks noGrp="1" noChangeArrowheads="1"/>
          </p:cNvSpPr>
          <p:nvPr>
            <p:ph type="body" idx="1"/>
          </p:nvPr>
        </p:nvSpPr>
        <p:spPr/>
        <p:txBody>
          <a:bodyPr/>
          <a:lstStyle/>
          <a:p>
            <a:pPr eaLnBrk="1" hangingPunct="1"/>
            <a:r>
              <a:rPr lang="en-US" altLang="en-US" smtClean="0"/>
              <a:t>    </a:t>
            </a:r>
            <a:r>
              <a:rPr lang="en-US" altLang="en-US" sz="2800" smtClean="0"/>
              <a:t>Newborns with critical AS</a:t>
            </a:r>
          </a:p>
          <a:p>
            <a:pPr lvl="2" eaLnBrk="1" hangingPunct="1"/>
            <a:r>
              <a:rPr lang="en-US" altLang="en-US" sz="2000" smtClean="0"/>
              <a:t> may develop CHF triggered by ductal constriction.</a:t>
            </a:r>
          </a:p>
          <a:p>
            <a:pPr lvl="2" eaLnBrk="1" hangingPunct="1"/>
            <a:r>
              <a:rPr lang="en-US" altLang="en-US" sz="2000" smtClean="0"/>
              <a:t> The clinical picture may mimic overwhelming sepsis with low cardiac output.</a:t>
            </a:r>
          </a:p>
          <a:p>
            <a:pPr lvl="2" eaLnBrk="1" hangingPunct="1"/>
            <a:r>
              <a:rPr lang="en-US" altLang="en-US" sz="2000" smtClean="0"/>
              <a:t> the peripheral pulses are weak and thready. </a:t>
            </a:r>
          </a:p>
          <a:p>
            <a:pPr lvl="2" eaLnBrk="1" hangingPunct="1"/>
            <a:r>
              <a:rPr lang="en-US" altLang="en-US" sz="2000" smtClean="0"/>
              <a:t>The heart murmur becomes louder when CHF improves.</a:t>
            </a:r>
            <a:r>
              <a:rPr lang="en-US" altLang="en-US" smtClean="0"/>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409992C5-1F0F-4C89-B7E1-B28C8AFBC070}" type="slidenum">
              <a:rPr lang="en-US" altLang="en-US" sz="1400" b="0" smtClean="0"/>
              <a:pPr>
                <a:spcBef>
                  <a:spcPct val="0"/>
                </a:spcBef>
                <a:buFontTx/>
                <a:buNone/>
              </a:pPr>
              <a:t>68</a:t>
            </a:fld>
            <a:endParaRPr lang="en-US" altLang="en-US" sz="1400" b="0" smtClean="0"/>
          </a:p>
        </p:txBody>
      </p:sp>
      <p:sp>
        <p:nvSpPr>
          <p:cNvPr id="73731" name="Rectangle 2"/>
          <p:cNvSpPr>
            <a:spLocks noGrp="1" noChangeArrowheads="1"/>
          </p:cNvSpPr>
          <p:nvPr>
            <p:ph type="body" idx="1"/>
          </p:nvPr>
        </p:nvSpPr>
        <p:spPr>
          <a:xfrm>
            <a:off x="457200" y="1371600"/>
            <a:ext cx="8153400" cy="5059363"/>
          </a:xfrm>
          <a:noFill/>
        </p:spPr>
        <p:txBody>
          <a:bodyPr/>
          <a:lstStyle/>
          <a:p>
            <a:pPr eaLnBrk="1" hangingPunct="1">
              <a:lnSpc>
                <a:spcPct val="80000"/>
              </a:lnSpc>
            </a:pPr>
            <a:endParaRPr lang="en-US" altLang="en-US" sz="2000" smtClean="0"/>
          </a:p>
          <a:p>
            <a:pPr eaLnBrk="1" hangingPunct="1">
              <a:lnSpc>
                <a:spcPct val="80000"/>
              </a:lnSpc>
            </a:pPr>
            <a:r>
              <a:rPr lang="en-US" altLang="en-US" sz="2000" smtClean="0"/>
              <a:t> Patients are acyanotic </a:t>
            </a:r>
          </a:p>
          <a:p>
            <a:pPr eaLnBrk="1" hangingPunct="1">
              <a:lnSpc>
                <a:spcPct val="80000"/>
              </a:lnSpc>
              <a:buFontTx/>
              <a:buNone/>
            </a:pPr>
            <a:r>
              <a:rPr lang="en-US" altLang="en-US" sz="2000" smtClean="0"/>
              <a:t>   </a:t>
            </a:r>
          </a:p>
          <a:p>
            <a:pPr eaLnBrk="1" hangingPunct="1">
              <a:lnSpc>
                <a:spcPct val="80000"/>
              </a:lnSpc>
            </a:pPr>
            <a:r>
              <a:rPr lang="en-US" altLang="en-US" sz="2000" smtClean="0"/>
              <a:t> Blood pressure is normal in most patients.</a:t>
            </a:r>
            <a:r>
              <a:rPr lang="en-US" altLang="en-US" sz="2000" i="1" smtClean="0"/>
              <a:t> </a:t>
            </a:r>
          </a:p>
          <a:p>
            <a:pPr eaLnBrk="1" hangingPunct="1">
              <a:lnSpc>
                <a:spcPct val="80000"/>
              </a:lnSpc>
              <a:buFontTx/>
              <a:buNone/>
            </a:pPr>
            <a:endParaRPr lang="en-US" altLang="en-US" sz="2000" i="1" smtClean="0"/>
          </a:p>
          <a:p>
            <a:pPr eaLnBrk="1" hangingPunct="1">
              <a:lnSpc>
                <a:spcPct val="80000"/>
              </a:lnSpc>
            </a:pPr>
            <a:r>
              <a:rPr lang="en-US" altLang="en-US" sz="2000" i="1" smtClean="0"/>
              <a:t> Narrow pulse pressure is present in severe AS</a:t>
            </a:r>
          </a:p>
          <a:p>
            <a:pPr eaLnBrk="1" hangingPunct="1">
              <a:lnSpc>
                <a:spcPct val="80000"/>
              </a:lnSpc>
            </a:pPr>
            <a:r>
              <a:rPr lang="en-US" altLang="en-US" sz="2000" i="1" smtClean="0"/>
              <a:t>Small and slowly rising pulse</a:t>
            </a:r>
            <a:endParaRPr lang="en-US" altLang="en-US" sz="2000" smtClean="0"/>
          </a:p>
          <a:p>
            <a:pPr eaLnBrk="1" hangingPunct="1">
              <a:lnSpc>
                <a:spcPct val="80000"/>
              </a:lnSpc>
              <a:buFontTx/>
              <a:buNone/>
            </a:pPr>
            <a:r>
              <a:rPr lang="en-US" altLang="en-US" sz="2000" smtClean="0"/>
              <a:t>   </a:t>
            </a:r>
          </a:p>
          <a:p>
            <a:pPr eaLnBrk="1" hangingPunct="1">
              <a:lnSpc>
                <a:spcPct val="80000"/>
              </a:lnSpc>
            </a:pPr>
            <a:r>
              <a:rPr lang="en-US" altLang="en-US" sz="2000" smtClean="0"/>
              <a:t>systolic thrill may be palpable at the upper right   </a:t>
            </a:r>
          </a:p>
          <a:p>
            <a:pPr eaLnBrk="1" hangingPunct="1">
              <a:lnSpc>
                <a:spcPct val="80000"/>
              </a:lnSpc>
              <a:buFontTx/>
              <a:buNone/>
            </a:pPr>
            <a:r>
              <a:rPr lang="en-US" altLang="en-US" sz="2000" smtClean="0"/>
              <a:t>     sternal border, in the suprasternal notch, or over </a:t>
            </a:r>
          </a:p>
          <a:p>
            <a:pPr eaLnBrk="1" hangingPunct="1">
              <a:lnSpc>
                <a:spcPct val="80000"/>
              </a:lnSpc>
              <a:buFontTx/>
              <a:buNone/>
            </a:pPr>
            <a:r>
              <a:rPr lang="en-US" altLang="en-US" sz="2000" smtClean="0"/>
              <a:t>     the carotid arteries.  </a:t>
            </a:r>
          </a:p>
          <a:p>
            <a:pPr eaLnBrk="1" hangingPunct="1">
              <a:lnSpc>
                <a:spcPct val="80000"/>
              </a:lnSpc>
              <a:buFontTx/>
              <a:buNone/>
            </a:pPr>
            <a:r>
              <a:rPr lang="en-US" altLang="en-US" sz="2000" smtClean="0"/>
              <a:t> </a:t>
            </a:r>
          </a:p>
          <a:p>
            <a:pPr eaLnBrk="1" hangingPunct="1">
              <a:lnSpc>
                <a:spcPct val="80000"/>
              </a:lnSpc>
            </a:pPr>
            <a:r>
              <a:rPr lang="en-US" altLang="en-US" sz="2000" smtClean="0">
                <a:solidFill>
                  <a:srgbClr val="FF0000"/>
                </a:solidFill>
              </a:rPr>
              <a:t>. </a:t>
            </a:r>
          </a:p>
        </p:txBody>
      </p:sp>
      <p:sp>
        <p:nvSpPr>
          <p:cNvPr id="73732" name="Rectangle 3"/>
          <p:cNvSpPr>
            <a:spLocks noGrp="1" noChangeArrowheads="1"/>
          </p:cNvSpPr>
          <p:nvPr>
            <p:ph type="title"/>
          </p:nvPr>
        </p:nvSpPr>
        <p:spPr>
          <a:xfrm>
            <a:off x="457200" y="0"/>
            <a:ext cx="8229600" cy="1143000"/>
          </a:xfrm>
        </p:spPr>
        <p:txBody>
          <a:bodyPr/>
          <a:lstStyle/>
          <a:p>
            <a:pPr eaLnBrk="1" hangingPunct="1"/>
            <a:r>
              <a:rPr lang="en-US" altLang="en-US" sz="3000" i="1" smtClean="0">
                <a:solidFill>
                  <a:srgbClr val="FFFFFF"/>
                </a:solidFill>
              </a:rPr>
              <a:t>Physical Examination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1AA13F61-4E83-46B0-B540-2330CE2E43C2}" type="slidenum">
              <a:rPr lang="en-US" altLang="en-US" sz="1400" b="0" smtClean="0"/>
              <a:pPr>
                <a:spcBef>
                  <a:spcPct val="0"/>
                </a:spcBef>
                <a:buFontTx/>
                <a:buNone/>
              </a:pPr>
              <a:t>69</a:t>
            </a:fld>
            <a:endParaRPr lang="en-US" altLang="en-US" sz="1400" b="0" smtClean="0"/>
          </a:p>
        </p:txBody>
      </p:sp>
      <p:sp>
        <p:nvSpPr>
          <p:cNvPr id="74755" name="Rectangle 2"/>
          <p:cNvSpPr>
            <a:spLocks noGrp="1" noChangeArrowheads="1"/>
          </p:cNvSpPr>
          <p:nvPr>
            <p:ph type="title"/>
          </p:nvPr>
        </p:nvSpPr>
        <p:spPr/>
        <p:txBody>
          <a:bodyPr/>
          <a:lstStyle/>
          <a:p>
            <a:pPr eaLnBrk="1" hangingPunct="1"/>
            <a:r>
              <a:rPr lang="en-US" altLang="en-US" sz="3000" i="1" smtClean="0">
                <a:solidFill>
                  <a:srgbClr val="FFFFFF"/>
                </a:solidFill>
              </a:rPr>
              <a:t>Physical Examination</a:t>
            </a:r>
          </a:p>
        </p:txBody>
      </p:sp>
      <p:sp>
        <p:nvSpPr>
          <p:cNvPr id="74756" name="Rectangle 3"/>
          <p:cNvSpPr>
            <a:spLocks noGrp="1" noChangeArrowheads="1"/>
          </p:cNvSpPr>
          <p:nvPr>
            <p:ph type="body" idx="1"/>
          </p:nvPr>
        </p:nvSpPr>
        <p:spPr/>
        <p:txBody>
          <a:bodyPr/>
          <a:lstStyle/>
          <a:p>
            <a:pPr eaLnBrk="1" hangingPunct="1"/>
            <a:r>
              <a:rPr lang="en-US" altLang="en-US" sz="2800" smtClean="0"/>
              <a:t>Soft S1-S2</a:t>
            </a:r>
          </a:p>
          <a:p>
            <a:pPr eaLnBrk="1" hangingPunct="1"/>
            <a:r>
              <a:rPr lang="en-US" altLang="en-US" sz="2800" smtClean="0"/>
              <a:t>The S2 splits a bit narrowly.</a:t>
            </a:r>
          </a:p>
          <a:p>
            <a:pPr eaLnBrk="1" hangingPunct="1">
              <a:buFontTx/>
              <a:buNone/>
            </a:pPr>
            <a:endParaRPr lang="en-US" altLang="en-US" sz="2800" smtClean="0"/>
          </a:p>
          <a:p>
            <a:pPr eaLnBrk="1" hangingPunct="1"/>
            <a:r>
              <a:rPr lang="en-US" altLang="en-US" sz="2800" smtClean="0"/>
              <a:t>The S2 may split paradoxically in severe AS.</a:t>
            </a:r>
          </a:p>
          <a:p>
            <a:pPr eaLnBrk="1" hangingPunct="1"/>
            <a:r>
              <a:rPr lang="en-US" altLang="en-US" sz="2800" smtClean="0"/>
              <a:t> An ejection click may be heard </a:t>
            </a:r>
            <a:r>
              <a:rPr lang="en-US" altLang="en-US" sz="2800" smtClean="0">
                <a:solidFill>
                  <a:srgbClr val="FF0000"/>
                </a:solidFill>
              </a:rPr>
              <a:t>with valvular AS</a:t>
            </a:r>
            <a:endParaRPr lang="en-US" altLang="en-US" sz="2800" smtClean="0"/>
          </a:p>
          <a:p>
            <a:pPr eaLnBrk="1" hangingPunct="1"/>
            <a:r>
              <a:rPr lang="en-US" altLang="en-US" sz="2800" smtClean="0"/>
              <a:t>Ejection systolic murmur heard at the second right or left intercostal space, with transmission to the neck and apex.</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4000" smtClean="0">
                <a:solidFill>
                  <a:srgbClr val="FFFF00"/>
                </a:solidFill>
              </a:rPr>
              <a:t>Clinical findings of HFs:</a:t>
            </a:r>
          </a:p>
        </p:txBody>
      </p:sp>
      <p:sp>
        <p:nvSpPr>
          <p:cNvPr id="11267" name="Rectangle 3"/>
          <p:cNvSpPr>
            <a:spLocks noGrp="1" noChangeArrowheads="1"/>
          </p:cNvSpPr>
          <p:nvPr>
            <p:ph type="body" idx="1"/>
          </p:nvPr>
        </p:nvSpPr>
        <p:spPr/>
        <p:txBody>
          <a:bodyPr/>
          <a:lstStyle/>
          <a:p>
            <a:r>
              <a:rPr lang="en-US" altLang="en-US" sz="2800" smtClean="0">
                <a:solidFill>
                  <a:schemeClr val="bg1"/>
                </a:solidFill>
              </a:rPr>
              <a:t>Poor feeding</a:t>
            </a:r>
          </a:p>
          <a:p>
            <a:r>
              <a:rPr lang="en-US" altLang="en-US" sz="2800" smtClean="0">
                <a:solidFill>
                  <a:schemeClr val="bg1"/>
                </a:solidFill>
              </a:rPr>
              <a:t>Growth failure</a:t>
            </a:r>
          </a:p>
          <a:p>
            <a:r>
              <a:rPr lang="en-US" altLang="en-US" sz="2800" smtClean="0">
                <a:solidFill>
                  <a:schemeClr val="bg1"/>
                </a:solidFill>
              </a:rPr>
              <a:t>Sweating</a:t>
            </a:r>
          </a:p>
          <a:p>
            <a:r>
              <a:rPr lang="en-US" altLang="en-US" sz="2800" smtClean="0">
                <a:solidFill>
                  <a:schemeClr val="bg1"/>
                </a:solidFill>
              </a:rPr>
              <a:t>Tachycardia</a:t>
            </a:r>
          </a:p>
          <a:p>
            <a:r>
              <a:rPr lang="en-US" altLang="en-US" sz="2800" smtClean="0">
                <a:solidFill>
                  <a:schemeClr val="bg1"/>
                </a:solidFill>
              </a:rPr>
              <a:t>Cardiomegaly</a:t>
            </a:r>
          </a:p>
          <a:p>
            <a:r>
              <a:rPr lang="en-US" altLang="en-US" sz="2800" smtClean="0">
                <a:solidFill>
                  <a:schemeClr val="bg1"/>
                </a:solidFill>
              </a:rPr>
              <a:t>Gallop rhythm</a:t>
            </a:r>
          </a:p>
          <a:p>
            <a:endParaRPr lang="en-US" altLang="en-US" sz="2400" smtClean="0">
              <a:solidFill>
                <a:schemeClr val="bg1"/>
              </a:solidFill>
            </a:endParaRPr>
          </a:p>
        </p:txBody>
      </p:sp>
      <p:sp>
        <p:nvSpPr>
          <p:cNvPr id="11268" name="Rectangle 4"/>
          <p:cNvSpPr>
            <a:spLocks noChangeArrowheads="1"/>
          </p:cNvSpPr>
          <p:nvPr/>
        </p:nvSpPr>
        <p:spPr bwMode="auto">
          <a:xfrm>
            <a:off x="381000" y="266700"/>
            <a:ext cx="777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r>
              <a:rPr lang="en-US" altLang="en-US" sz="4000">
                <a:solidFill>
                  <a:schemeClr val="tx2"/>
                </a:solidFill>
              </a:rPr>
              <a:t/>
            </a:r>
            <a:br>
              <a:rPr lang="en-US" altLang="en-US" sz="4000">
                <a:solidFill>
                  <a:schemeClr val="tx2"/>
                </a:solidFill>
              </a:rPr>
            </a:br>
            <a:r>
              <a:rPr lang="en-US" altLang="en-US" sz="4000">
                <a:solidFill>
                  <a:schemeClr val="tx2"/>
                </a:solidFill>
              </a:rPr>
              <a:t/>
            </a:r>
            <a:br>
              <a:rPr lang="en-US" altLang="en-US" sz="4000">
                <a:solidFill>
                  <a:schemeClr val="tx2"/>
                </a:solidFill>
              </a:rPr>
            </a:br>
            <a:r>
              <a:rPr lang="en-US" altLang="en-US" sz="4000">
                <a:solidFill>
                  <a:schemeClr val="tx2"/>
                </a:solidFill>
              </a:rPr>
              <a:t/>
            </a:r>
            <a:br>
              <a:rPr lang="en-US" altLang="en-US" sz="4000">
                <a:solidFill>
                  <a:schemeClr val="tx2"/>
                </a:solidFill>
              </a:rPr>
            </a:br>
            <a:r>
              <a:rPr lang="en-US" altLang="en-US" sz="4000">
                <a:solidFill>
                  <a:schemeClr val="tx2"/>
                </a:solidFill>
              </a:rPr>
              <a:t/>
            </a:r>
            <a:br>
              <a:rPr lang="en-US" altLang="en-US" sz="4000">
                <a:solidFill>
                  <a:schemeClr val="tx2"/>
                </a:solidFill>
              </a:rPr>
            </a:br>
            <a:r>
              <a:rPr lang="en-US" altLang="en-US" sz="4000">
                <a:solidFill>
                  <a:schemeClr val="tx2"/>
                </a:solidFill>
              </a:rPr>
              <a:t/>
            </a:r>
            <a:br>
              <a:rPr lang="en-US" altLang="en-US" sz="4000">
                <a:solidFill>
                  <a:schemeClr val="tx2"/>
                </a:solidFill>
              </a:rPr>
            </a:br>
            <a:r>
              <a:rPr lang="en-US" altLang="en-US" sz="4000">
                <a:solidFill>
                  <a:schemeClr val="tx2"/>
                </a:solidFill>
              </a:rPr>
              <a:t/>
            </a:r>
            <a:br>
              <a:rPr lang="en-US" altLang="en-US" sz="4000">
                <a:solidFill>
                  <a:schemeClr val="tx2"/>
                </a:solidFill>
              </a:rPr>
            </a:br>
            <a:endParaRPr lang="en-US" altLang="en-US" sz="4000">
              <a:solidFill>
                <a:schemeClr val="tx2"/>
              </a:solidFill>
            </a:endParaRPr>
          </a:p>
        </p:txBody>
      </p:sp>
      <p:sp>
        <p:nvSpPr>
          <p:cNvPr id="11269" name="Rectangle 5"/>
          <p:cNvSpPr>
            <a:spLocks noChangeArrowheads="1"/>
          </p:cNvSpPr>
          <p:nvPr/>
        </p:nvSpPr>
        <p:spPr bwMode="auto">
          <a:xfrm>
            <a:off x="685800" y="2743200"/>
            <a:ext cx="7727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endParaRPr lang="en-CA" altLang="en-US" sz="36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270E8223-9EF5-44A7-A386-E6935A76CB13}" type="slidenum">
              <a:rPr lang="en-US" altLang="en-US" sz="1400" b="0" smtClean="0"/>
              <a:pPr>
                <a:spcBef>
                  <a:spcPct val="0"/>
                </a:spcBef>
                <a:buFontTx/>
                <a:buNone/>
              </a:pPr>
              <a:t>70</a:t>
            </a:fld>
            <a:endParaRPr lang="en-US" altLang="en-US" sz="1400" b="0" smtClean="0"/>
          </a:p>
        </p:txBody>
      </p:sp>
      <p:pic>
        <p:nvPicPr>
          <p:cNvPr id="75779" name="Picture 2" descr="f4-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61087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3"/>
          <p:cNvSpPr>
            <a:spLocks noGrp="1" noChangeArrowheads="1"/>
          </p:cNvSpPr>
          <p:nvPr>
            <p:ph type="body" sz="half" idx="2"/>
          </p:nvPr>
        </p:nvSpPr>
        <p:spPr/>
        <p:txBody>
          <a:bodyPr/>
          <a:lstStyle/>
          <a:p>
            <a:pPr eaLnBrk="1" hangingPunct="1"/>
            <a:r>
              <a:rPr lang="en-US" altLang="en-US" sz="2800" i="1" smtClean="0"/>
              <a:t>Cardiac findings of aortic valve stenosis. Abnormal sounds are indicated in</a:t>
            </a:r>
            <a:r>
              <a:rPr lang="en-US" altLang="en-US" sz="2800" smtClean="0"/>
              <a:t> black. </a:t>
            </a:r>
            <a:r>
              <a:rPr lang="en-US" altLang="en-US" sz="2800" i="1" smtClean="0"/>
              <a:t>Systolic thrill may be present in areas with</a:t>
            </a:r>
            <a:r>
              <a:rPr lang="en-US" altLang="en-US" sz="2800" smtClean="0"/>
              <a:t> dots. </a:t>
            </a:r>
          </a:p>
          <a:p>
            <a:pPr eaLnBrk="1" hangingPunct="1">
              <a:buFontTx/>
              <a:buNone/>
            </a:pPr>
            <a:r>
              <a:rPr lang="en-US" altLang="en-US" sz="2000" i="1" smtClean="0"/>
              <a:t>EC, ejection click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3EEFE8A8-7654-496A-83C1-AE52EB00C004}" type="slidenum">
              <a:rPr lang="en-US" altLang="en-US" sz="1400" b="0" smtClean="0"/>
              <a:pPr>
                <a:spcBef>
                  <a:spcPct val="0"/>
                </a:spcBef>
                <a:buFontTx/>
                <a:buNone/>
              </a:pPr>
              <a:t>71</a:t>
            </a:fld>
            <a:endParaRPr lang="en-US" altLang="en-US" sz="1400" b="0" smtClean="0"/>
          </a:p>
        </p:txBody>
      </p:sp>
      <p:sp>
        <p:nvSpPr>
          <p:cNvPr id="76803" name="Rectangle 2"/>
          <p:cNvSpPr>
            <a:spLocks noGrp="1" noChangeArrowheads="1"/>
          </p:cNvSpPr>
          <p:nvPr>
            <p:ph type="title"/>
          </p:nvPr>
        </p:nvSpPr>
        <p:spPr/>
        <p:txBody>
          <a:bodyPr/>
          <a:lstStyle/>
          <a:p>
            <a:pPr eaLnBrk="1" hangingPunct="1"/>
            <a:r>
              <a:rPr lang="en-US" altLang="en-US" i="1" smtClean="0">
                <a:solidFill>
                  <a:srgbClr val="FFFFFF"/>
                </a:solidFill>
              </a:rPr>
              <a:t>Electrocardiography.</a:t>
            </a:r>
            <a:r>
              <a:rPr lang="en-US" altLang="en-US" smtClean="0"/>
              <a:t> </a:t>
            </a:r>
          </a:p>
        </p:txBody>
      </p:sp>
      <p:sp>
        <p:nvSpPr>
          <p:cNvPr id="76804" name="Rectangle 3"/>
          <p:cNvSpPr>
            <a:spLocks noGrp="1" noChangeArrowheads="1"/>
          </p:cNvSpPr>
          <p:nvPr>
            <p:ph type="body" idx="1"/>
          </p:nvPr>
        </p:nvSpPr>
        <p:spPr/>
        <p:txBody>
          <a:bodyPr/>
          <a:lstStyle/>
          <a:p>
            <a:pPr eaLnBrk="1" hangingPunct="1"/>
            <a:r>
              <a:rPr lang="en-US" altLang="en-US" sz="2200" smtClean="0"/>
              <a:t>In mild cases the ECG is normal. </a:t>
            </a:r>
          </a:p>
          <a:p>
            <a:pPr eaLnBrk="1" hangingPunct="1"/>
            <a:r>
              <a:rPr lang="en-US" altLang="en-US" sz="2200" smtClean="0"/>
              <a:t>LVH may be present in severe cases </a:t>
            </a:r>
          </a:p>
        </p:txBody>
      </p:sp>
      <p:pic>
        <p:nvPicPr>
          <p:cNvPr id="76805" name="Picture 4" descr="f4-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52800"/>
            <a:ext cx="7620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70BD3B15-794D-4DFA-BE64-FC8DCC0D9847}" type="slidenum">
              <a:rPr lang="en-US" altLang="en-US" sz="1400" b="0" smtClean="0"/>
              <a:pPr>
                <a:spcBef>
                  <a:spcPct val="0"/>
                </a:spcBef>
                <a:buFontTx/>
                <a:buNone/>
              </a:pPr>
              <a:t>72</a:t>
            </a:fld>
            <a:endParaRPr lang="en-US" altLang="en-US" sz="1400" b="0" smtClean="0"/>
          </a:p>
        </p:txBody>
      </p:sp>
      <p:sp>
        <p:nvSpPr>
          <p:cNvPr id="77827" name="Rectangle 2"/>
          <p:cNvSpPr>
            <a:spLocks noGrp="1" noChangeArrowheads="1"/>
          </p:cNvSpPr>
          <p:nvPr>
            <p:ph type="title"/>
          </p:nvPr>
        </p:nvSpPr>
        <p:spPr/>
        <p:txBody>
          <a:bodyPr/>
          <a:lstStyle/>
          <a:p>
            <a:pPr eaLnBrk="1" hangingPunct="1"/>
            <a:r>
              <a:rPr lang="en-US" altLang="en-US" smtClean="0">
                <a:solidFill>
                  <a:srgbClr val="FFFFFF"/>
                </a:solidFill>
              </a:rPr>
              <a:t>X-ray Studies</a:t>
            </a:r>
            <a:r>
              <a:rPr lang="en-US" altLang="en-US" smtClean="0"/>
              <a:t> </a:t>
            </a:r>
          </a:p>
        </p:txBody>
      </p:sp>
      <p:sp>
        <p:nvSpPr>
          <p:cNvPr id="77828" name="Rectangle 3"/>
          <p:cNvSpPr>
            <a:spLocks noGrp="1" noChangeArrowheads="1"/>
          </p:cNvSpPr>
          <p:nvPr>
            <p:ph type="body" idx="1"/>
          </p:nvPr>
        </p:nvSpPr>
        <p:spPr/>
        <p:txBody>
          <a:bodyPr/>
          <a:lstStyle/>
          <a:p>
            <a:pPr eaLnBrk="1" hangingPunct="1">
              <a:lnSpc>
                <a:spcPct val="90000"/>
              </a:lnSpc>
              <a:buFontTx/>
              <a:buNone/>
            </a:pPr>
            <a:r>
              <a:rPr lang="en-US" altLang="en-US" sz="2200" smtClean="0"/>
              <a:t>1.  dilated ascending aorta </a:t>
            </a:r>
          </a:p>
          <a:p>
            <a:pPr eaLnBrk="1" hangingPunct="1">
              <a:lnSpc>
                <a:spcPct val="90000"/>
              </a:lnSpc>
              <a:buFontTx/>
              <a:buNone/>
            </a:pPr>
            <a:endParaRPr lang="en-US" altLang="en-US" sz="2200" smtClean="0"/>
          </a:p>
          <a:p>
            <a:pPr eaLnBrk="1" hangingPunct="1">
              <a:lnSpc>
                <a:spcPct val="90000"/>
              </a:lnSpc>
              <a:buFontTx/>
              <a:buNone/>
            </a:pPr>
            <a:r>
              <a:rPr lang="en-US" altLang="en-US" sz="2200" smtClean="0"/>
              <a:t>2.    Significant cardiomegaly does not develop unless CHF  occurs later in life   </a:t>
            </a:r>
          </a:p>
          <a:p>
            <a:pPr eaLnBrk="1" hangingPunct="1">
              <a:lnSpc>
                <a:spcPct val="90000"/>
              </a:lnSpc>
              <a:buFontTx/>
              <a:buNone/>
            </a:pPr>
            <a:endParaRPr lang="en-US" altLang="en-US" sz="2200" smtClean="0"/>
          </a:p>
          <a:p>
            <a:pPr eaLnBrk="1" hangingPunct="1">
              <a:lnSpc>
                <a:spcPct val="90000"/>
              </a:lnSpc>
              <a:buFontTx/>
              <a:buNone/>
            </a:pPr>
            <a:r>
              <a:rPr lang="en-US" altLang="en-US" sz="2200" smtClean="0"/>
              <a:t>3.    Newborns with critical AS show generalized cardiomegaly </a:t>
            </a:r>
          </a:p>
          <a:p>
            <a:pPr eaLnBrk="1" hangingPunct="1">
              <a:lnSpc>
                <a:spcPct val="90000"/>
              </a:lnSpc>
              <a:buFontTx/>
              <a:buNone/>
            </a:pPr>
            <a:r>
              <a:rPr lang="en-US" altLang="en-US" sz="2200" smtClean="0"/>
              <a:t>       with pulmonary venous congestion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52D0BAEC-B120-4047-A7F7-F8951C87BC93}" type="slidenum">
              <a:rPr lang="en-US" altLang="en-US" sz="1400" b="0" smtClean="0"/>
              <a:pPr>
                <a:spcBef>
                  <a:spcPct val="0"/>
                </a:spcBef>
                <a:buFontTx/>
                <a:buNone/>
              </a:pPr>
              <a:t>73</a:t>
            </a:fld>
            <a:endParaRPr lang="en-US" altLang="en-US" sz="1400" b="0" smtClean="0"/>
          </a:p>
        </p:txBody>
      </p:sp>
      <p:pic>
        <p:nvPicPr>
          <p:cNvPr id="788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248400"/>
            <a:ext cx="304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914400"/>
            <a:ext cx="2514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4"/>
          <p:cNvSpPr txBox="1">
            <a:spLocks noChangeArrowheads="1"/>
          </p:cNvSpPr>
          <p:nvPr/>
        </p:nvSpPr>
        <p:spPr bwMode="auto">
          <a:xfrm>
            <a:off x="179388" y="6678613"/>
            <a:ext cx="878363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b="1">
                <a:solidFill>
                  <a:schemeClr val="tx1"/>
                </a:solidFill>
                <a:latin typeface="Arial" charset="0"/>
                <a:cs typeface="Arial" charset="0"/>
              </a:defRPr>
            </a:lvl1pPr>
            <a:lvl2pPr marL="742950" indent="-28575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b="1">
                <a:solidFill>
                  <a:schemeClr val="tx1"/>
                </a:solidFill>
                <a:latin typeface="Arial" charset="0"/>
                <a:cs typeface="Arial" charset="0"/>
              </a:defRPr>
            </a:lvl2pPr>
            <a:lvl3pPr marL="11430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b="1">
                <a:solidFill>
                  <a:schemeClr val="tx1"/>
                </a:solidFill>
                <a:latin typeface="Arial" charset="0"/>
                <a:cs typeface="Arial" charset="0"/>
              </a:defRPr>
            </a:lvl3pPr>
            <a:lvl4pPr marL="16002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charset="0"/>
                <a:cs typeface="Arial" charset="0"/>
              </a:defRPr>
            </a:lvl4pPr>
            <a:lvl5pPr marL="20574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charset="0"/>
                <a:cs typeface="Arial"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charset="0"/>
                <a:cs typeface="Arial"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charset="0"/>
                <a:cs typeface="Arial"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charset="0"/>
                <a:cs typeface="Arial"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charset="0"/>
                <a:cs typeface="Arial" charset="0"/>
              </a:defRPr>
            </a:lvl9pPr>
          </a:lstStyle>
          <a:p>
            <a:pPr>
              <a:lnSpc>
                <a:spcPct val="97000"/>
              </a:lnSpc>
              <a:spcBef>
                <a:spcPct val="0"/>
              </a:spcBef>
              <a:buClr>
                <a:srgbClr val="000000"/>
              </a:buClr>
              <a:buSzPct val="45000"/>
              <a:buFont typeface="StarSymbol" charset="0"/>
              <a:buNone/>
            </a:pPr>
            <a:r>
              <a:rPr lang="en-GB" altLang="en-US" sz="1400" b="0">
                <a:solidFill>
                  <a:srgbClr val="000000"/>
                </a:solidFill>
                <a:latin typeface="Times New Roman" pitchFamily="18" charset="0"/>
              </a:rPr>
              <a:t>Copyright ©2000 American Academy of Pediatrics</a:t>
            </a:r>
          </a:p>
        </p:txBody>
      </p:sp>
      <p:sp>
        <p:nvSpPr>
          <p:cNvPr id="78854" name="Text Box 5"/>
          <p:cNvSpPr txBox="1">
            <a:spLocks noChangeArrowheads="1"/>
          </p:cNvSpPr>
          <p:nvPr/>
        </p:nvSpPr>
        <p:spPr bwMode="auto">
          <a:xfrm>
            <a:off x="3557588" y="5973763"/>
            <a:ext cx="658812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tabLst>
                <a:tab pos="723900" algn="l"/>
                <a:tab pos="1447800" algn="l"/>
                <a:tab pos="2171700" algn="l"/>
                <a:tab pos="2895600" algn="l"/>
                <a:tab pos="3619500" algn="l"/>
                <a:tab pos="4343400" algn="l"/>
                <a:tab pos="5067300" algn="l"/>
                <a:tab pos="5791200" algn="l"/>
                <a:tab pos="6515100" algn="l"/>
              </a:tabLst>
              <a:defRPr sz="3200" b="1">
                <a:solidFill>
                  <a:schemeClr val="tx1"/>
                </a:solidFill>
                <a:latin typeface="Arial" charset="0"/>
                <a:cs typeface="Arial" charset="0"/>
              </a:defRPr>
            </a:lvl1pPr>
            <a:lvl2pPr marL="742950" indent="-285750">
              <a:spcBef>
                <a:spcPct val="20000"/>
              </a:spcBef>
              <a:buChar char="–"/>
              <a:tabLst>
                <a:tab pos="723900" algn="l"/>
                <a:tab pos="1447800" algn="l"/>
                <a:tab pos="2171700" algn="l"/>
                <a:tab pos="2895600" algn="l"/>
                <a:tab pos="3619500" algn="l"/>
                <a:tab pos="4343400" algn="l"/>
                <a:tab pos="5067300" algn="l"/>
                <a:tab pos="5791200" algn="l"/>
                <a:tab pos="6515100" algn="l"/>
              </a:tabLst>
              <a:defRPr sz="2800" b="1">
                <a:solidFill>
                  <a:schemeClr val="tx1"/>
                </a:solidFill>
                <a:latin typeface="Arial" charset="0"/>
                <a:cs typeface="Arial" charset="0"/>
              </a:defRPr>
            </a:lvl2pPr>
            <a:lvl3pPr marL="1143000" indent="-228600">
              <a:spcBef>
                <a:spcPct val="20000"/>
              </a:spcBef>
              <a:buChar char="•"/>
              <a:tabLst>
                <a:tab pos="723900" algn="l"/>
                <a:tab pos="1447800" algn="l"/>
                <a:tab pos="2171700" algn="l"/>
                <a:tab pos="2895600" algn="l"/>
                <a:tab pos="3619500" algn="l"/>
                <a:tab pos="4343400" algn="l"/>
                <a:tab pos="5067300" algn="l"/>
                <a:tab pos="5791200" algn="l"/>
                <a:tab pos="6515100" algn="l"/>
              </a:tabLst>
              <a:defRPr sz="2400" b="1">
                <a:solidFill>
                  <a:schemeClr val="tx1"/>
                </a:solidFill>
                <a:latin typeface="Arial" charset="0"/>
                <a:cs typeface="Arial" charset="0"/>
              </a:defRPr>
            </a:lvl3pPr>
            <a:lvl4pPr marL="1600200" indent="-228600">
              <a:spcBef>
                <a:spcPct val="20000"/>
              </a:spcBef>
              <a:buChar char="–"/>
              <a:tabLst>
                <a:tab pos="723900" algn="l"/>
                <a:tab pos="1447800" algn="l"/>
                <a:tab pos="2171700" algn="l"/>
                <a:tab pos="2895600" algn="l"/>
                <a:tab pos="3619500" algn="l"/>
                <a:tab pos="4343400" algn="l"/>
                <a:tab pos="5067300" algn="l"/>
                <a:tab pos="5791200" algn="l"/>
                <a:tab pos="6515100" algn="l"/>
              </a:tabLst>
              <a:defRPr sz="2000" b="1">
                <a:solidFill>
                  <a:schemeClr val="tx1"/>
                </a:solidFill>
                <a:latin typeface="Arial" charset="0"/>
                <a:cs typeface="Arial" charset="0"/>
              </a:defRPr>
            </a:lvl4pPr>
            <a:lvl5pPr marL="2057400" indent="-228600">
              <a:spcBef>
                <a:spcPct val="20000"/>
              </a:spcBef>
              <a:buChar char="»"/>
              <a:tabLst>
                <a:tab pos="723900" algn="l"/>
                <a:tab pos="1447800" algn="l"/>
                <a:tab pos="2171700" algn="l"/>
                <a:tab pos="2895600" algn="l"/>
                <a:tab pos="3619500" algn="l"/>
                <a:tab pos="4343400" algn="l"/>
                <a:tab pos="5067300" algn="l"/>
                <a:tab pos="5791200" algn="l"/>
                <a:tab pos="6515100" algn="l"/>
              </a:tabLst>
              <a:defRPr sz="2000" b="1">
                <a:solidFill>
                  <a:schemeClr val="tx1"/>
                </a:solidFill>
                <a:latin typeface="Arial" charset="0"/>
                <a:cs typeface="Arial"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Lst>
              <a:defRPr sz="2000" b="1">
                <a:solidFill>
                  <a:schemeClr val="tx1"/>
                </a:solidFill>
                <a:latin typeface="Arial" charset="0"/>
                <a:cs typeface="Arial"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Lst>
              <a:defRPr sz="2000" b="1">
                <a:solidFill>
                  <a:schemeClr val="tx1"/>
                </a:solidFill>
                <a:latin typeface="Arial" charset="0"/>
                <a:cs typeface="Arial"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Lst>
              <a:defRPr sz="2000" b="1">
                <a:solidFill>
                  <a:schemeClr val="tx1"/>
                </a:solidFill>
                <a:latin typeface="Arial" charset="0"/>
                <a:cs typeface="Arial"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Lst>
              <a:defRPr sz="2000" b="1">
                <a:solidFill>
                  <a:schemeClr val="tx1"/>
                </a:solidFill>
                <a:latin typeface="Arial" charset="0"/>
                <a:cs typeface="Arial" charset="0"/>
              </a:defRPr>
            </a:lvl9pPr>
          </a:lstStyle>
          <a:p>
            <a:pPr>
              <a:lnSpc>
                <a:spcPct val="97000"/>
              </a:lnSpc>
              <a:spcBef>
                <a:spcPct val="0"/>
              </a:spcBef>
              <a:buClr>
                <a:srgbClr val="000000"/>
              </a:buClr>
              <a:buSzPct val="45000"/>
              <a:buFont typeface="StarSymbol" charset="0"/>
              <a:buNone/>
            </a:pPr>
            <a:r>
              <a:rPr lang="en-GB" altLang="en-US" sz="1800">
                <a:solidFill>
                  <a:srgbClr val="000000"/>
                </a:solidFill>
                <a:latin typeface="Times New Roman" pitchFamily="18" charset="0"/>
              </a:rPr>
              <a:t>Mack, G. et al. Pediatrics in Review 2000;21:79-85</a:t>
            </a:r>
          </a:p>
        </p:txBody>
      </p:sp>
      <p:sp>
        <p:nvSpPr>
          <p:cNvPr id="78855" name="Text Box 6"/>
          <p:cNvSpPr txBox="1">
            <a:spLocks noChangeArrowheads="1"/>
          </p:cNvSpPr>
          <p:nvPr/>
        </p:nvSpPr>
        <p:spPr bwMode="auto">
          <a:xfrm>
            <a:off x="179388" y="179388"/>
            <a:ext cx="87836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b="1">
                <a:solidFill>
                  <a:schemeClr val="tx1"/>
                </a:solidFill>
                <a:latin typeface="Arial" charset="0"/>
                <a:cs typeface="Arial" charset="0"/>
              </a:defRPr>
            </a:lvl1pPr>
            <a:lvl2pPr marL="742950" indent="-28575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b="1">
                <a:solidFill>
                  <a:schemeClr val="tx1"/>
                </a:solidFill>
                <a:latin typeface="Arial" charset="0"/>
                <a:cs typeface="Arial" charset="0"/>
              </a:defRPr>
            </a:lvl2pPr>
            <a:lvl3pPr marL="11430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b="1">
                <a:solidFill>
                  <a:schemeClr val="tx1"/>
                </a:solidFill>
                <a:latin typeface="Arial" charset="0"/>
                <a:cs typeface="Arial" charset="0"/>
              </a:defRPr>
            </a:lvl3pPr>
            <a:lvl4pPr marL="16002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charset="0"/>
                <a:cs typeface="Arial" charset="0"/>
              </a:defRPr>
            </a:lvl4pPr>
            <a:lvl5pPr marL="20574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charset="0"/>
                <a:cs typeface="Arial"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charset="0"/>
                <a:cs typeface="Arial"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charset="0"/>
                <a:cs typeface="Arial"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charset="0"/>
                <a:cs typeface="Arial"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b="1">
                <a:solidFill>
                  <a:schemeClr val="tx1"/>
                </a:solidFill>
                <a:latin typeface="Arial" charset="0"/>
                <a:cs typeface="Arial" charset="0"/>
              </a:defRPr>
            </a:lvl9pPr>
          </a:lstStyle>
          <a:p>
            <a:pPr algn="ctr">
              <a:lnSpc>
                <a:spcPct val="97000"/>
              </a:lnSpc>
              <a:spcBef>
                <a:spcPct val="0"/>
              </a:spcBef>
              <a:buClr>
                <a:srgbClr val="000000"/>
              </a:buClr>
              <a:buSzPct val="45000"/>
              <a:buFont typeface="StarSymbol" charset="0"/>
              <a:buNone/>
            </a:pPr>
            <a:r>
              <a:rPr lang="en-GB" altLang="en-US" sz="1800">
                <a:solidFill>
                  <a:srgbClr val="000000"/>
                </a:solidFill>
                <a:latin typeface="Times New Roman" pitchFamily="18" charset="0"/>
              </a:rPr>
              <a:t>Poststenotic dilation of ascending aorta (A) and</a:t>
            </a:r>
          </a:p>
        </p:txBody>
      </p:sp>
      <p:pic>
        <p:nvPicPr>
          <p:cNvPr id="78856" name="Picture 2" descr="http://cnx.org/resources/aff6cb4dade66dd43ffb063c5112947c735fe01d/2001_Heart_Position_in_Thorax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9906000"/>
            <a:ext cx="13271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5908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38F246EE-267E-471A-AD27-A90B6B9BD71F}" type="slidenum">
              <a:rPr lang="en-US" altLang="en-US" sz="1400" b="0" smtClean="0"/>
              <a:pPr>
                <a:spcBef>
                  <a:spcPct val="0"/>
                </a:spcBef>
                <a:buFontTx/>
                <a:buNone/>
              </a:pPr>
              <a:t>74</a:t>
            </a:fld>
            <a:endParaRPr lang="en-US" altLang="en-US" sz="1400" b="0" smtClean="0"/>
          </a:p>
        </p:txBody>
      </p:sp>
      <p:sp>
        <p:nvSpPr>
          <p:cNvPr id="79875" name="Rectangle 2"/>
          <p:cNvSpPr>
            <a:spLocks noGrp="1" noChangeArrowheads="1"/>
          </p:cNvSpPr>
          <p:nvPr>
            <p:ph type="title"/>
          </p:nvPr>
        </p:nvSpPr>
        <p:spPr/>
        <p:txBody>
          <a:bodyPr/>
          <a:lstStyle/>
          <a:p>
            <a:pPr eaLnBrk="1" hangingPunct="1"/>
            <a:r>
              <a:rPr lang="en-US" altLang="en-US" sz="4000" i="1" smtClean="0">
                <a:solidFill>
                  <a:srgbClr val="FFFFFF"/>
                </a:solidFill>
              </a:rPr>
              <a:t>NATURAL HISTORY</a:t>
            </a:r>
            <a:br>
              <a:rPr lang="en-US" altLang="en-US" sz="4000" i="1" smtClean="0">
                <a:solidFill>
                  <a:srgbClr val="FFFFFF"/>
                </a:solidFill>
              </a:rPr>
            </a:br>
            <a:r>
              <a:rPr lang="en-US" altLang="en-US" sz="4000" i="1" smtClean="0">
                <a:solidFill>
                  <a:srgbClr val="FFFFFF"/>
                </a:solidFill>
              </a:rPr>
              <a:t>Summary</a:t>
            </a:r>
            <a:r>
              <a:rPr lang="en-US" altLang="en-US" sz="4000" smtClean="0"/>
              <a:t> </a:t>
            </a:r>
          </a:p>
        </p:txBody>
      </p:sp>
      <p:sp>
        <p:nvSpPr>
          <p:cNvPr id="79876" name="Rectangle 3"/>
          <p:cNvSpPr>
            <a:spLocks noGrp="1" noChangeArrowheads="1"/>
          </p:cNvSpPr>
          <p:nvPr>
            <p:ph type="body" idx="1"/>
          </p:nvPr>
        </p:nvSpPr>
        <p:spPr/>
        <p:txBody>
          <a:bodyPr/>
          <a:lstStyle/>
          <a:p>
            <a:pPr eaLnBrk="1" hangingPunct="1">
              <a:lnSpc>
                <a:spcPct val="80000"/>
              </a:lnSpc>
              <a:buFontTx/>
              <a:buNone/>
            </a:pPr>
            <a:r>
              <a:rPr lang="en-US" altLang="en-US" sz="2000" smtClean="0"/>
              <a:t> 1.   Chest pain, syncope, and even sudden  </a:t>
            </a:r>
          </a:p>
          <a:p>
            <a:pPr eaLnBrk="1" hangingPunct="1">
              <a:lnSpc>
                <a:spcPct val="80000"/>
              </a:lnSpc>
              <a:buFontTx/>
              <a:buNone/>
            </a:pPr>
            <a:r>
              <a:rPr lang="en-US" altLang="en-US" sz="2000" smtClean="0"/>
              <a:t>       death (1% to 2% of cases) may occur in children with  </a:t>
            </a:r>
          </a:p>
          <a:p>
            <a:pPr eaLnBrk="1" hangingPunct="1">
              <a:lnSpc>
                <a:spcPct val="80000"/>
              </a:lnSpc>
              <a:buFontTx/>
              <a:buNone/>
            </a:pPr>
            <a:r>
              <a:rPr lang="en-US" altLang="en-US" sz="2000" smtClean="0"/>
              <a:t>       severe AS.  </a:t>
            </a:r>
          </a:p>
          <a:p>
            <a:pPr eaLnBrk="1" hangingPunct="1">
              <a:lnSpc>
                <a:spcPct val="80000"/>
              </a:lnSpc>
              <a:buFontTx/>
              <a:buNone/>
            </a:pPr>
            <a:r>
              <a:rPr lang="en-US" altLang="en-US" sz="2000" smtClean="0"/>
              <a:t> </a:t>
            </a:r>
          </a:p>
          <a:p>
            <a:pPr eaLnBrk="1" hangingPunct="1">
              <a:lnSpc>
                <a:spcPct val="80000"/>
              </a:lnSpc>
              <a:buFontTx/>
              <a:buNone/>
            </a:pPr>
            <a:r>
              <a:rPr lang="en-US" altLang="en-US" sz="2000" smtClean="0"/>
              <a:t>2.    Heart failure occurs with severe AS during the newborn </a:t>
            </a:r>
          </a:p>
          <a:p>
            <a:pPr eaLnBrk="1" hangingPunct="1">
              <a:lnSpc>
                <a:spcPct val="80000"/>
              </a:lnSpc>
              <a:buFontTx/>
              <a:buNone/>
            </a:pPr>
            <a:r>
              <a:rPr lang="en-US" altLang="en-US" sz="2000" smtClean="0"/>
              <a:t>       period or later in adult life.  </a:t>
            </a:r>
          </a:p>
          <a:p>
            <a:pPr eaLnBrk="1" hangingPunct="1">
              <a:lnSpc>
                <a:spcPct val="80000"/>
              </a:lnSpc>
              <a:buFontTx/>
              <a:buNone/>
            </a:pPr>
            <a:endParaRPr lang="en-US" altLang="en-US" sz="2000" smtClean="0"/>
          </a:p>
          <a:p>
            <a:pPr eaLnBrk="1" hangingPunct="1">
              <a:lnSpc>
                <a:spcPct val="80000"/>
              </a:lnSpc>
              <a:buFontTx/>
              <a:buNone/>
            </a:pPr>
            <a:r>
              <a:rPr lang="en-US" altLang="en-US" sz="2000" smtClean="0"/>
              <a:t>4.    The stenosis </a:t>
            </a:r>
            <a:r>
              <a:rPr lang="en-US" altLang="en-US" sz="2000" smtClean="0">
                <a:solidFill>
                  <a:srgbClr val="FF0000"/>
                </a:solidFill>
              </a:rPr>
              <a:t>may worsen with aging as the result of calcification of  the valve cusps. </a:t>
            </a:r>
          </a:p>
          <a:p>
            <a:pPr eaLnBrk="1" hangingPunct="1">
              <a:lnSpc>
                <a:spcPct val="80000"/>
              </a:lnSpc>
              <a:buFontTx/>
              <a:buNone/>
            </a:pPr>
            <a:endParaRPr lang="en-US" altLang="en-US" sz="2000" smtClean="0"/>
          </a:p>
          <a:p>
            <a:pPr eaLnBrk="1" hangingPunct="1">
              <a:lnSpc>
                <a:spcPct val="80000"/>
              </a:lnSpc>
              <a:buFontTx/>
              <a:buNone/>
            </a:pPr>
            <a:r>
              <a:rPr lang="en-US" altLang="en-US" sz="2000" smtClean="0"/>
              <a:t>5.    SBE occurs in approximately 4% of patients with valvular AS.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17C112FE-DD3C-494D-835C-E59F05E27B5E}" type="slidenum">
              <a:rPr lang="en-US" altLang="en-US" sz="1400" b="0" smtClean="0"/>
              <a:pPr>
                <a:spcBef>
                  <a:spcPct val="0"/>
                </a:spcBef>
                <a:buFontTx/>
                <a:buNone/>
              </a:pPr>
              <a:t>75</a:t>
            </a:fld>
            <a:endParaRPr lang="en-US" altLang="en-US" sz="1400" b="0" smtClean="0"/>
          </a:p>
        </p:txBody>
      </p:sp>
      <p:sp>
        <p:nvSpPr>
          <p:cNvPr id="80899" name="Rectangle 2"/>
          <p:cNvSpPr>
            <a:spLocks noGrp="1" noChangeArrowheads="1"/>
          </p:cNvSpPr>
          <p:nvPr>
            <p:ph type="title"/>
          </p:nvPr>
        </p:nvSpPr>
        <p:spPr/>
        <p:txBody>
          <a:bodyPr/>
          <a:lstStyle/>
          <a:p>
            <a:pPr eaLnBrk="1" hangingPunct="1"/>
            <a:r>
              <a:rPr lang="en-US" altLang="en-US" sz="4000" i="1" smtClean="0">
                <a:solidFill>
                  <a:srgbClr val="FFFFFF"/>
                </a:solidFill>
              </a:rPr>
              <a:t>MANAGEMENT</a:t>
            </a:r>
            <a:r>
              <a:rPr lang="en-US" altLang="en-US" sz="4000" smtClean="0">
                <a:solidFill>
                  <a:srgbClr val="FFFFFF"/>
                </a:solidFill>
              </a:rPr>
              <a:t> </a:t>
            </a:r>
            <a:r>
              <a:rPr lang="en-US" altLang="en-US" sz="4000" smtClean="0"/>
              <a:t/>
            </a:r>
            <a:br>
              <a:rPr lang="en-US" altLang="en-US" sz="4000" smtClean="0"/>
            </a:br>
            <a:r>
              <a:rPr lang="en-US" altLang="en-US" sz="3500" i="1" smtClean="0"/>
              <a:t>Medical Management</a:t>
            </a:r>
          </a:p>
        </p:txBody>
      </p:sp>
      <p:sp>
        <p:nvSpPr>
          <p:cNvPr id="80900" name="Rectangle 3"/>
          <p:cNvSpPr>
            <a:spLocks noGrp="1" noChangeArrowheads="1"/>
          </p:cNvSpPr>
          <p:nvPr>
            <p:ph type="body" idx="1"/>
          </p:nvPr>
        </p:nvSpPr>
        <p:spPr/>
        <p:txBody>
          <a:bodyPr/>
          <a:lstStyle/>
          <a:p>
            <a:pPr eaLnBrk="1" hangingPunct="1">
              <a:buFontTx/>
              <a:buNone/>
            </a:pPr>
            <a:endParaRPr lang="en-US" altLang="en-US" sz="2800" smtClean="0"/>
          </a:p>
          <a:p>
            <a:pPr eaLnBrk="1" hangingPunct="1"/>
            <a:r>
              <a:rPr lang="en-US" altLang="en-US" sz="2800" smtClean="0"/>
              <a:t>Good oral hygiene and antibiotic prophylaxis against bacterial endocarditis.</a:t>
            </a:r>
          </a:p>
          <a:p>
            <a:pPr eaLnBrk="1" hangingPunct="1"/>
            <a:endParaRPr lang="en-US" altLang="en-US" sz="2800" smtClean="0"/>
          </a:p>
          <a:p>
            <a:pPr eaLnBrk="1" hangingPunct="1"/>
            <a:r>
              <a:rPr lang="en-US" altLang="en-US" sz="2800" smtClean="0"/>
              <a:t>Children with moderate to severe AS should not perform sustained, strenuous activities.</a:t>
            </a:r>
          </a:p>
          <a:p>
            <a:pPr eaLnBrk="1" hangingPunct="1"/>
            <a:r>
              <a:rPr lang="en-US" altLang="en-US" sz="2800" smtClean="0"/>
              <a:t>Valve replacement in severe cases </a:t>
            </a:r>
          </a:p>
          <a:p>
            <a:pPr eaLnBrk="1" hangingPunct="1">
              <a:buFontTx/>
              <a:buNone/>
            </a:pPr>
            <a:endParaRPr lang="en-US" altLang="en-US" sz="2800" i="1" smtClean="0"/>
          </a:p>
          <a:p>
            <a:pPr eaLnBrk="1" hangingPunct="1">
              <a:buFontTx/>
              <a:buNone/>
            </a:pPr>
            <a:r>
              <a:rPr lang="en-US" altLang="en-US" sz="2800" smtClean="0"/>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32F127F9-7B3A-46F1-9B4C-DAAC14D258A9}" type="slidenum">
              <a:rPr lang="en-US" altLang="en-US" sz="1400" b="0" smtClean="0"/>
              <a:pPr>
                <a:spcBef>
                  <a:spcPct val="0"/>
                </a:spcBef>
                <a:buFontTx/>
                <a:buNone/>
              </a:pPr>
              <a:t>76</a:t>
            </a:fld>
            <a:endParaRPr lang="en-US" altLang="en-US" sz="1400" b="0" smtClean="0"/>
          </a:p>
        </p:txBody>
      </p:sp>
      <p:sp>
        <p:nvSpPr>
          <p:cNvPr id="81923" name="Rectangle 2"/>
          <p:cNvSpPr>
            <a:spLocks noGrp="1" noChangeArrowheads="1"/>
          </p:cNvSpPr>
          <p:nvPr>
            <p:ph type="title"/>
          </p:nvPr>
        </p:nvSpPr>
        <p:spPr/>
        <p:txBody>
          <a:bodyPr/>
          <a:lstStyle/>
          <a:p>
            <a:pPr eaLnBrk="1" hangingPunct="1"/>
            <a:r>
              <a:rPr lang="en-US" altLang="en-US" sz="4000" i="1" smtClean="0">
                <a:solidFill>
                  <a:srgbClr val="FFFFFF"/>
                </a:solidFill>
              </a:rPr>
              <a:t>MANAGEMENT </a:t>
            </a:r>
            <a:br>
              <a:rPr lang="en-US" altLang="en-US" sz="4000" i="1" smtClean="0">
                <a:solidFill>
                  <a:srgbClr val="FFFFFF"/>
                </a:solidFill>
              </a:rPr>
            </a:br>
            <a:r>
              <a:rPr lang="en-US" altLang="en-US" sz="4000" i="1" smtClean="0"/>
              <a:t>For critically ill newborns with CHF</a:t>
            </a:r>
            <a:endParaRPr lang="en-CA" altLang="en-US" sz="4000" i="1" smtClean="0"/>
          </a:p>
        </p:txBody>
      </p:sp>
      <p:sp>
        <p:nvSpPr>
          <p:cNvPr id="81924" name="Rectangle 3"/>
          <p:cNvSpPr>
            <a:spLocks noGrp="1" noChangeArrowheads="1"/>
          </p:cNvSpPr>
          <p:nvPr>
            <p:ph type="body" idx="1"/>
          </p:nvPr>
        </p:nvSpPr>
        <p:spPr/>
        <p:txBody>
          <a:bodyPr/>
          <a:lstStyle/>
          <a:p>
            <a:pPr eaLnBrk="1" hangingPunct="1"/>
            <a:r>
              <a:rPr lang="en-US" altLang="en-US" sz="2800" smtClean="0"/>
              <a:t>Rapidly acting inotropic agents (usually dopamine) </a:t>
            </a:r>
          </a:p>
          <a:p>
            <a:pPr eaLnBrk="1" hangingPunct="1"/>
            <a:r>
              <a:rPr lang="en-US" altLang="en-US" sz="2800" smtClean="0"/>
              <a:t> Diuretics should be started to treat the CHF </a:t>
            </a:r>
          </a:p>
          <a:p>
            <a:pPr eaLnBrk="1" hangingPunct="1"/>
            <a:r>
              <a:rPr lang="en-US" altLang="en-US" sz="2800" smtClean="0"/>
              <a:t>Prostaglandin E1 should be given to reopen the ductus.</a:t>
            </a:r>
          </a:p>
          <a:p>
            <a:pPr eaLnBrk="1" hangingPunct="1">
              <a:buFontTx/>
              <a:buNone/>
            </a:pPr>
            <a:r>
              <a:rPr lang="en-US" altLang="en-US" sz="2800" smtClean="0"/>
              <a:t> </a:t>
            </a:r>
          </a:p>
          <a:p>
            <a:pPr eaLnBrk="1" hangingPunct="1"/>
            <a:r>
              <a:rPr lang="en-US" altLang="en-US" sz="2000" i="1" smtClean="0"/>
              <a:t>Patients should be stabilized this way before surgery or balloon valvuloplasty</a:t>
            </a:r>
            <a:r>
              <a:rPr lang="en-US" altLang="en-US" sz="2800" smtClean="0"/>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706BAD02-9B52-4FEE-A300-4BFE3C3139E9}" type="slidenum">
              <a:rPr lang="en-US" altLang="en-US" sz="1400" b="0" smtClean="0"/>
              <a:pPr>
                <a:spcBef>
                  <a:spcPct val="0"/>
                </a:spcBef>
                <a:buFontTx/>
                <a:buNone/>
              </a:pPr>
              <a:t>77</a:t>
            </a:fld>
            <a:endParaRPr lang="en-US" altLang="en-US" sz="1400" b="0" smtClean="0"/>
          </a:p>
        </p:txBody>
      </p:sp>
      <p:sp>
        <p:nvSpPr>
          <p:cNvPr id="82947" name="Rectangle 2"/>
          <p:cNvSpPr>
            <a:spLocks noGrp="1" noChangeArrowheads="1"/>
          </p:cNvSpPr>
          <p:nvPr>
            <p:ph type="ctrTitle"/>
          </p:nvPr>
        </p:nvSpPr>
        <p:spPr>
          <a:xfrm>
            <a:off x="685800" y="2133600"/>
            <a:ext cx="7772400" cy="1470025"/>
          </a:xfrm>
        </p:spPr>
        <p:txBody>
          <a:bodyPr/>
          <a:lstStyle/>
          <a:p>
            <a:pPr eaLnBrk="1" hangingPunct="1"/>
            <a:r>
              <a:rPr lang="en-US" altLang="en-US" sz="6400" i="1" smtClean="0">
                <a:solidFill>
                  <a:srgbClr val="FFFFFF"/>
                </a:solidFill>
                <a:latin typeface="Tahoma" pitchFamily="34" charset="0"/>
              </a:rPr>
              <a:t>Coarctation of Aorta</a:t>
            </a:r>
          </a:p>
        </p:txBody>
      </p:sp>
      <p:sp>
        <p:nvSpPr>
          <p:cNvPr id="82948" name="Rectangle 3"/>
          <p:cNvSpPr>
            <a:spLocks noGrp="1" noChangeArrowheads="1"/>
          </p:cNvSpPr>
          <p:nvPr>
            <p:ph type="subTitle" idx="1"/>
          </p:nvPr>
        </p:nvSpPr>
        <p:spPr/>
        <p:txBody>
          <a:bodyPr/>
          <a:lstStyle/>
          <a:p>
            <a:pPr eaLnBrk="1" hangingPunct="1"/>
            <a:endParaRPr lang="en-CA" alt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557167C2-1E81-4DD6-B72F-B8CF663D1C18}" type="slidenum">
              <a:rPr lang="en-US" altLang="en-US" sz="1400" b="0" smtClean="0"/>
              <a:pPr>
                <a:spcBef>
                  <a:spcPct val="0"/>
                </a:spcBef>
                <a:buFontTx/>
                <a:buNone/>
              </a:pPr>
              <a:t>78</a:t>
            </a:fld>
            <a:endParaRPr lang="en-US" altLang="en-US" sz="1400" b="0" smtClean="0"/>
          </a:p>
        </p:txBody>
      </p:sp>
      <p:sp>
        <p:nvSpPr>
          <p:cNvPr id="83971" name="Rectangle 2"/>
          <p:cNvSpPr>
            <a:spLocks noGrp="1" noChangeArrowheads="1"/>
          </p:cNvSpPr>
          <p:nvPr>
            <p:ph type="title"/>
          </p:nvPr>
        </p:nvSpPr>
        <p:spPr>
          <a:xfrm>
            <a:off x="457200" y="381000"/>
            <a:ext cx="8229600" cy="1143000"/>
          </a:xfrm>
        </p:spPr>
        <p:txBody>
          <a:bodyPr/>
          <a:lstStyle/>
          <a:p>
            <a:pPr eaLnBrk="1" hangingPunct="1"/>
            <a:r>
              <a:rPr lang="en-US" altLang="en-US" sz="4000" smtClean="0">
                <a:solidFill>
                  <a:srgbClr val="FFFFFF"/>
                </a:solidFill>
              </a:rPr>
              <a:t>Coarctation of Aorta </a:t>
            </a:r>
            <a:br>
              <a:rPr lang="en-US" altLang="en-US" sz="4000" smtClean="0">
                <a:solidFill>
                  <a:srgbClr val="FFFFFF"/>
                </a:solidFill>
              </a:rPr>
            </a:br>
            <a:r>
              <a:rPr lang="en-US" altLang="en-US" sz="3200" i="1" smtClean="0"/>
              <a:t>PREVALENCE </a:t>
            </a:r>
            <a:br>
              <a:rPr lang="en-US" altLang="en-US" sz="3200" i="1" smtClean="0"/>
            </a:br>
            <a:endParaRPr lang="en-US" altLang="en-US" sz="3200" i="1" smtClean="0"/>
          </a:p>
        </p:txBody>
      </p:sp>
      <p:sp>
        <p:nvSpPr>
          <p:cNvPr id="83972" name="Rectangle 5"/>
          <p:cNvSpPr>
            <a:spLocks noGrp="1" noChangeArrowheads="1"/>
          </p:cNvSpPr>
          <p:nvPr>
            <p:ph type="body" sz="half" idx="1"/>
          </p:nvPr>
        </p:nvSpPr>
        <p:spPr/>
        <p:txBody>
          <a:bodyPr/>
          <a:lstStyle/>
          <a:p>
            <a:pPr eaLnBrk="1" hangingPunct="1">
              <a:lnSpc>
                <a:spcPct val="90000"/>
              </a:lnSpc>
            </a:pPr>
            <a:r>
              <a:rPr lang="en-US" altLang="en-US" sz="2400" smtClean="0"/>
              <a:t>COA occurs in 8% to 10% of all cases of CHD</a:t>
            </a:r>
          </a:p>
          <a:p>
            <a:pPr eaLnBrk="1" hangingPunct="1">
              <a:lnSpc>
                <a:spcPct val="90000"/>
              </a:lnSpc>
              <a:buFontTx/>
              <a:buNone/>
            </a:pPr>
            <a:endParaRPr lang="en-US" altLang="en-US" sz="2400" smtClean="0"/>
          </a:p>
          <a:p>
            <a:pPr eaLnBrk="1" hangingPunct="1">
              <a:lnSpc>
                <a:spcPct val="90000"/>
              </a:lnSpc>
            </a:pPr>
            <a:r>
              <a:rPr lang="en-US" altLang="en-US" sz="2400" smtClean="0"/>
              <a:t> (male-female ratio of 2:1)</a:t>
            </a:r>
          </a:p>
          <a:p>
            <a:pPr eaLnBrk="1" hangingPunct="1">
              <a:lnSpc>
                <a:spcPct val="90000"/>
              </a:lnSpc>
              <a:buFontTx/>
              <a:buNone/>
            </a:pPr>
            <a:endParaRPr lang="en-US" altLang="en-US" sz="2400" smtClean="0"/>
          </a:p>
          <a:p>
            <a:pPr eaLnBrk="1" hangingPunct="1">
              <a:lnSpc>
                <a:spcPct val="90000"/>
              </a:lnSpc>
            </a:pPr>
            <a:r>
              <a:rPr lang="en-US" altLang="en-US" sz="2400" smtClean="0"/>
              <a:t>Among patients with Turner 's syndrome, 30% have COA </a:t>
            </a:r>
          </a:p>
          <a:p>
            <a:pPr eaLnBrk="1" hangingPunct="1">
              <a:lnSpc>
                <a:spcPct val="90000"/>
              </a:lnSpc>
            </a:pPr>
            <a:endParaRPr lang="en-CA" altLang="en-US" sz="2400" smtClean="0"/>
          </a:p>
        </p:txBody>
      </p:sp>
      <p:sp>
        <p:nvSpPr>
          <p:cNvPr id="83973" name="Rectangle 6"/>
          <p:cNvSpPr>
            <a:spLocks noGrp="1" noChangeArrowheads="1"/>
          </p:cNvSpPr>
          <p:nvPr>
            <p:ph sz="half" idx="2"/>
          </p:nvPr>
        </p:nvSpPr>
        <p:spPr/>
        <p:txBody>
          <a:bodyPr/>
          <a:lstStyle/>
          <a:p>
            <a:pPr eaLnBrk="1" hangingPunct="1">
              <a:lnSpc>
                <a:spcPct val="90000"/>
              </a:lnSpc>
            </a:pPr>
            <a:endParaRPr lang="en-CA" altLang="en-US" sz="2800" smtClean="0"/>
          </a:p>
        </p:txBody>
      </p:sp>
      <p:pic>
        <p:nvPicPr>
          <p:cNvPr id="83974" name="Picture 4" descr="ncpendmet0024-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FFE7822E-4879-4581-A5C2-080E18D70C75}" type="slidenum">
              <a:rPr lang="en-US" altLang="en-US" sz="1400" b="0" smtClean="0"/>
              <a:pPr>
                <a:spcBef>
                  <a:spcPct val="0"/>
                </a:spcBef>
                <a:buFontTx/>
                <a:buNone/>
              </a:pPr>
              <a:t>79</a:t>
            </a:fld>
            <a:endParaRPr lang="en-US" altLang="en-US" sz="1400" b="0" smtClean="0"/>
          </a:p>
        </p:txBody>
      </p:sp>
      <p:sp>
        <p:nvSpPr>
          <p:cNvPr id="84995" name="Rectangle 2"/>
          <p:cNvSpPr>
            <a:spLocks noGrp="1" noChangeArrowheads="1"/>
          </p:cNvSpPr>
          <p:nvPr>
            <p:ph type="body" idx="1"/>
          </p:nvPr>
        </p:nvSpPr>
        <p:spPr>
          <a:xfrm>
            <a:off x="457200" y="1981200"/>
            <a:ext cx="8229600" cy="4525963"/>
          </a:xfrm>
        </p:spPr>
        <p:txBody>
          <a:bodyPr/>
          <a:lstStyle/>
          <a:p>
            <a:pPr eaLnBrk="1" hangingPunct="1"/>
            <a:r>
              <a:rPr lang="en-US" altLang="en-US" smtClean="0"/>
              <a:t>Coarctation is defined as a narrowing of the lumen of the aorta that obstructs flow. </a:t>
            </a:r>
          </a:p>
          <a:p>
            <a:pPr eaLnBrk="1" hangingPunct="1">
              <a:buFontTx/>
              <a:buNone/>
            </a:pPr>
            <a:endParaRPr lang="en-US" altLang="en-US" smtClean="0"/>
          </a:p>
          <a:p>
            <a:pPr eaLnBrk="1" hangingPunct="1"/>
            <a:r>
              <a:rPr lang="en-US" altLang="en-US" smtClean="0"/>
              <a:t>Bicuspid aortic valve is frequently associated with coarctation of the aorta</a:t>
            </a:r>
          </a:p>
          <a:p>
            <a:pPr eaLnBrk="1" hangingPunct="1"/>
            <a:r>
              <a:rPr lang="en-US" altLang="en-US" smtClean="0"/>
              <a:t>Post obstructive dilataion</a:t>
            </a:r>
          </a:p>
          <a:p>
            <a:pPr eaLnBrk="1" hangingPunct="1"/>
            <a:r>
              <a:rPr lang="en-US" altLang="en-US" smtClean="0"/>
              <a:t>Collateral develops between proximal and distal vessels</a:t>
            </a:r>
          </a:p>
        </p:txBody>
      </p:sp>
      <p:sp>
        <p:nvSpPr>
          <p:cNvPr id="84996" name="Rectangle 3"/>
          <p:cNvSpPr>
            <a:spLocks noGrp="1" noChangeArrowheads="1"/>
          </p:cNvSpPr>
          <p:nvPr>
            <p:ph type="title"/>
          </p:nvPr>
        </p:nvSpPr>
        <p:spPr/>
        <p:txBody>
          <a:bodyPr/>
          <a:lstStyle/>
          <a:p>
            <a:pPr eaLnBrk="1" hangingPunct="1"/>
            <a:r>
              <a:rPr lang="en-US" altLang="en-US" smtClean="0">
                <a:solidFill>
                  <a:srgbClr val="FFFFFF"/>
                </a:solidFill>
              </a:rPr>
              <a:t>Definition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924800" cy="1143000"/>
          </a:xfrm>
        </p:spPr>
        <p:txBody>
          <a:bodyPr/>
          <a:lstStyle/>
          <a:p>
            <a:r>
              <a:rPr lang="en-US" altLang="en-US" sz="4000" smtClean="0">
                <a:solidFill>
                  <a:srgbClr val="FFFF00"/>
                </a:solidFill>
              </a:rPr>
              <a:t>Pulmonary congestion (edema):</a:t>
            </a:r>
          </a:p>
        </p:txBody>
      </p:sp>
      <p:sp>
        <p:nvSpPr>
          <p:cNvPr id="12291" name="Rectangle 3"/>
          <p:cNvSpPr>
            <a:spLocks noGrp="1" noChangeArrowheads="1"/>
          </p:cNvSpPr>
          <p:nvPr>
            <p:ph type="body" idx="1"/>
          </p:nvPr>
        </p:nvSpPr>
        <p:spPr>
          <a:xfrm>
            <a:off x="685800" y="2133600"/>
            <a:ext cx="7772400" cy="4114800"/>
          </a:xfrm>
        </p:spPr>
        <p:txBody>
          <a:bodyPr/>
          <a:lstStyle/>
          <a:p>
            <a:r>
              <a:rPr lang="en-US" altLang="en-US" sz="3600" smtClean="0">
                <a:solidFill>
                  <a:schemeClr val="bg1"/>
                </a:solidFill>
              </a:rPr>
              <a:t>Tachypnea</a:t>
            </a:r>
          </a:p>
          <a:p>
            <a:r>
              <a:rPr lang="en-US" altLang="en-US" sz="3600" smtClean="0">
                <a:solidFill>
                  <a:schemeClr val="bg1"/>
                </a:solidFill>
              </a:rPr>
              <a:t>Wheezing</a:t>
            </a:r>
          </a:p>
          <a:p>
            <a:r>
              <a:rPr lang="en-US" altLang="en-US" sz="3600" smtClean="0">
                <a:solidFill>
                  <a:schemeClr val="bg1"/>
                </a:solidFill>
              </a:rPr>
              <a:t>Rales</a:t>
            </a:r>
          </a:p>
          <a:p>
            <a:r>
              <a:rPr lang="en-US" altLang="en-US" sz="3600" smtClean="0">
                <a:solidFill>
                  <a:schemeClr val="bg1"/>
                </a:solidFill>
              </a:rPr>
              <a:t>Dyspnea</a:t>
            </a:r>
          </a:p>
          <a:p>
            <a:r>
              <a:rPr lang="en-US" altLang="en-US" sz="3600" smtClean="0">
                <a:solidFill>
                  <a:schemeClr val="bg1"/>
                </a:solidFill>
              </a:rPr>
              <a:t>Cough</a:t>
            </a:r>
          </a:p>
          <a:p>
            <a:r>
              <a:rPr lang="en-US" altLang="en-US" sz="3600" smtClean="0">
                <a:solidFill>
                  <a:schemeClr val="bg1"/>
                </a:solidFill>
              </a:rPr>
              <a:t>Cyanosis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F0A0747B-FBCB-4B88-890B-068BD7C02A80}" type="slidenum">
              <a:rPr lang="en-US" altLang="en-US" sz="1400" b="0" smtClean="0"/>
              <a:pPr>
                <a:spcBef>
                  <a:spcPct val="0"/>
                </a:spcBef>
                <a:buFontTx/>
                <a:buNone/>
              </a:pPr>
              <a:t>80</a:t>
            </a:fld>
            <a:endParaRPr lang="en-US" altLang="en-US" sz="1400" b="0" smtClean="0"/>
          </a:p>
        </p:txBody>
      </p:sp>
      <p:pic>
        <p:nvPicPr>
          <p:cNvPr id="86019" name="Picture 2" descr="10-PR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3"/>
          <p:cNvSpPr>
            <a:spLocks noGrp="1" noChangeArrowheads="1"/>
          </p:cNvSpPr>
          <p:nvPr>
            <p:ph type="body" sz="half" idx="1"/>
          </p:nvPr>
        </p:nvSpPr>
        <p:spPr/>
        <p:txBody>
          <a:bodyPr/>
          <a:lstStyle/>
          <a:p>
            <a:pPr eaLnBrk="1" hangingPunct="1"/>
            <a:r>
              <a:rPr lang="en-US" altLang="en-US" sz="2800" smtClean="0"/>
              <a:t>Mostly involving thoracic Aorta distal to subclavian artery, proximal to ductus </a:t>
            </a:r>
          </a:p>
          <a:p>
            <a:pPr eaLnBrk="1" hangingPunct="1">
              <a:buFontTx/>
              <a:buNone/>
            </a:pPr>
            <a:endParaRPr lang="en-US" altLang="en-US" sz="28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3BAE7CD0-E7BB-4950-844B-2C4F535B51BB}" type="slidenum">
              <a:rPr lang="en-US" altLang="en-US" sz="1400" b="0" smtClean="0"/>
              <a:pPr>
                <a:spcBef>
                  <a:spcPct val="0"/>
                </a:spcBef>
                <a:buFontTx/>
                <a:buNone/>
              </a:pPr>
              <a:t>81</a:t>
            </a:fld>
            <a:endParaRPr lang="en-US" altLang="en-US" sz="1400" b="0" smtClean="0"/>
          </a:p>
        </p:txBody>
      </p:sp>
      <p:sp>
        <p:nvSpPr>
          <p:cNvPr id="87043" name="Rectangle 2"/>
          <p:cNvSpPr>
            <a:spLocks noGrp="1" noChangeArrowheads="1"/>
          </p:cNvSpPr>
          <p:nvPr>
            <p:ph type="title"/>
          </p:nvPr>
        </p:nvSpPr>
        <p:spPr/>
        <p:txBody>
          <a:bodyPr/>
          <a:lstStyle/>
          <a:p>
            <a:pPr eaLnBrk="1" hangingPunct="1"/>
            <a:r>
              <a:rPr lang="en-US" altLang="en-US" i="1" smtClean="0">
                <a:solidFill>
                  <a:srgbClr val="FFFFFF"/>
                </a:solidFill>
              </a:rPr>
              <a:t>Blood pressure</a:t>
            </a:r>
            <a:r>
              <a:rPr lang="en-US" altLang="en-US" smtClean="0"/>
              <a:t> </a:t>
            </a:r>
          </a:p>
        </p:txBody>
      </p:sp>
      <p:sp>
        <p:nvSpPr>
          <p:cNvPr id="87044" name="Rectangle 3"/>
          <p:cNvSpPr>
            <a:spLocks noGrp="1" noChangeArrowheads="1"/>
          </p:cNvSpPr>
          <p:nvPr>
            <p:ph type="body" idx="1"/>
          </p:nvPr>
        </p:nvSpPr>
        <p:spPr/>
        <p:txBody>
          <a:bodyPr/>
          <a:lstStyle/>
          <a:p>
            <a:pPr eaLnBrk="1" hangingPunct="1">
              <a:lnSpc>
                <a:spcPct val="80000"/>
              </a:lnSpc>
            </a:pPr>
            <a:r>
              <a:rPr lang="en-US" altLang="en-US" sz="2000" smtClean="0"/>
              <a:t>Difference in systolic blood pressure between the upper and lower extremities</a:t>
            </a:r>
          </a:p>
          <a:p>
            <a:pPr eaLnBrk="1" hangingPunct="1">
              <a:lnSpc>
                <a:spcPct val="80000"/>
              </a:lnSpc>
              <a:buFontTx/>
              <a:buNone/>
            </a:pPr>
            <a:endParaRPr lang="en-US" altLang="en-US" sz="2000" smtClean="0"/>
          </a:p>
          <a:p>
            <a:pPr eaLnBrk="1" hangingPunct="1">
              <a:lnSpc>
                <a:spcPct val="80000"/>
              </a:lnSpc>
            </a:pPr>
            <a:r>
              <a:rPr lang="en-US" altLang="en-US" sz="2000" smtClean="0"/>
              <a:t>The classic findings are</a:t>
            </a:r>
          </a:p>
          <a:p>
            <a:pPr lvl="2" eaLnBrk="1" hangingPunct="1">
              <a:lnSpc>
                <a:spcPct val="80000"/>
              </a:lnSpc>
              <a:buFont typeface="Wingdings" pitchFamily="2" charset="2"/>
              <a:buChar char="Ø"/>
            </a:pPr>
            <a:r>
              <a:rPr lang="en-US" altLang="en-US" sz="1600" smtClean="0"/>
              <a:t> hypertension in the upper extremities,</a:t>
            </a:r>
          </a:p>
          <a:p>
            <a:pPr lvl="2" eaLnBrk="1" hangingPunct="1">
              <a:lnSpc>
                <a:spcPct val="80000"/>
              </a:lnSpc>
              <a:buFont typeface="Wingdings" pitchFamily="2" charset="2"/>
              <a:buChar char="Ø"/>
            </a:pPr>
            <a:r>
              <a:rPr lang="en-US" altLang="en-US" sz="1600" smtClean="0"/>
              <a:t> diminished or delayed femoral pulses, </a:t>
            </a:r>
          </a:p>
          <a:p>
            <a:pPr lvl="2" eaLnBrk="1" hangingPunct="1">
              <a:lnSpc>
                <a:spcPct val="80000"/>
              </a:lnSpc>
              <a:buFont typeface="Wingdings" pitchFamily="2" charset="2"/>
              <a:buChar char="Ø"/>
            </a:pPr>
            <a:r>
              <a:rPr lang="en-US" altLang="en-US" sz="1600" smtClean="0"/>
              <a:t> low or unobtainable arterial blood pressure in the lower extremities. </a:t>
            </a:r>
          </a:p>
          <a:p>
            <a:pPr lvl="2" eaLnBrk="1" hangingPunct="1">
              <a:lnSpc>
                <a:spcPct val="80000"/>
              </a:lnSpc>
              <a:buFont typeface="Wingdings" pitchFamily="2" charset="2"/>
              <a:buChar char="Ø"/>
            </a:pPr>
            <a:endParaRPr lang="en-US" altLang="en-US" sz="1600" smtClean="0"/>
          </a:p>
          <a:p>
            <a:pPr eaLnBrk="1" hangingPunct="1">
              <a:lnSpc>
                <a:spcPct val="80000"/>
              </a:lnSpc>
            </a:pPr>
            <a:r>
              <a:rPr lang="en-US" altLang="en-US" sz="2000" smtClean="0"/>
              <a:t>The mechanical obstruction to flow is  responsible for the elevation of blood pressure in the upper extremities. </a:t>
            </a:r>
          </a:p>
          <a:p>
            <a:pPr eaLnBrk="1" hangingPunct="1">
              <a:lnSpc>
                <a:spcPct val="80000"/>
              </a:lnSpc>
              <a:buFontTx/>
              <a:buNone/>
            </a:pPr>
            <a:endParaRPr lang="en-US" altLang="en-US" sz="2000" smtClean="0"/>
          </a:p>
          <a:p>
            <a:pPr eaLnBrk="1" hangingPunct="1">
              <a:lnSpc>
                <a:spcPct val="80000"/>
              </a:lnSpc>
            </a:pPr>
            <a:r>
              <a:rPr lang="en-US" altLang="en-US" sz="2000" smtClean="0"/>
              <a:t>Renal hypoperfusion may lead to enhanced renin secretion and subsequent volume expansion</a:t>
            </a:r>
          </a:p>
          <a:p>
            <a:pPr eaLnBrk="1" hangingPunct="1">
              <a:lnSpc>
                <a:spcPct val="80000"/>
              </a:lnSpc>
              <a:buFontTx/>
              <a:buNone/>
            </a:pPr>
            <a:r>
              <a:rPr lang="en-US" altLang="en-US" sz="2000" smtClean="0"/>
              <a:t>   </a:t>
            </a:r>
          </a:p>
          <a:p>
            <a:pPr lvl="1" eaLnBrk="1" hangingPunct="1">
              <a:lnSpc>
                <a:spcPct val="80000"/>
              </a:lnSpc>
              <a:buFontTx/>
              <a:buBlip>
                <a:blip r:embed="rId2"/>
              </a:buBlip>
            </a:pPr>
            <a:r>
              <a:rPr lang="en-US" altLang="en-US" sz="1800" smtClean="0"/>
              <a:t>Volume expansion produces a further elevation in blood pressure restoring renal perfusion and renin secretion toward normal.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2C8B8059-A09F-4A5C-9421-D02D4C0B333E}" type="slidenum">
              <a:rPr lang="en-US" altLang="en-US" sz="1400" b="0" smtClean="0"/>
              <a:pPr>
                <a:spcBef>
                  <a:spcPct val="0"/>
                </a:spcBef>
                <a:buFontTx/>
                <a:buNone/>
              </a:pPr>
              <a:t>82</a:t>
            </a:fld>
            <a:endParaRPr lang="en-US" altLang="en-US" sz="1400" b="0" smtClean="0"/>
          </a:p>
        </p:txBody>
      </p:sp>
      <p:sp>
        <p:nvSpPr>
          <p:cNvPr id="88067" name="Rectangle 2"/>
          <p:cNvSpPr>
            <a:spLocks noGrp="1" noChangeArrowheads="1"/>
          </p:cNvSpPr>
          <p:nvPr>
            <p:ph type="title"/>
          </p:nvPr>
        </p:nvSpPr>
        <p:spPr/>
        <p:txBody>
          <a:bodyPr/>
          <a:lstStyle/>
          <a:p>
            <a:pPr eaLnBrk="1" hangingPunct="1"/>
            <a:r>
              <a:rPr lang="en-US" altLang="en-US" sz="3100" smtClean="0">
                <a:solidFill>
                  <a:srgbClr val="FFFFFF"/>
                </a:solidFill>
              </a:rPr>
              <a:t>Manifestations according to age</a:t>
            </a:r>
            <a:br>
              <a:rPr lang="en-US" altLang="en-US" sz="3100" smtClean="0">
                <a:solidFill>
                  <a:srgbClr val="FFFFFF"/>
                </a:solidFill>
              </a:rPr>
            </a:br>
            <a:r>
              <a:rPr lang="en-US" altLang="en-US" sz="3100" i="1" smtClean="0"/>
              <a:t>Neonates with mild COA</a:t>
            </a:r>
          </a:p>
        </p:txBody>
      </p:sp>
      <p:sp>
        <p:nvSpPr>
          <p:cNvPr id="88068" name="Rectangle 3"/>
          <p:cNvSpPr>
            <a:spLocks noGrp="1" noChangeArrowheads="1"/>
          </p:cNvSpPr>
          <p:nvPr>
            <p:ph type="body" idx="1"/>
          </p:nvPr>
        </p:nvSpPr>
        <p:spPr/>
        <p:txBody>
          <a:bodyPr/>
          <a:lstStyle/>
          <a:p>
            <a:pPr eaLnBrk="1" hangingPunct="1">
              <a:lnSpc>
                <a:spcPct val="80000"/>
              </a:lnSpc>
            </a:pPr>
            <a:r>
              <a:rPr lang="en-US" altLang="en-US" sz="2400" smtClean="0"/>
              <a:t>Asymptomatic if PDA is patent or coarctation is not severe.</a:t>
            </a:r>
          </a:p>
          <a:p>
            <a:pPr eaLnBrk="1" hangingPunct="1">
              <a:lnSpc>
                <a:spcPct val="80000"/>
              </a:lnSpc>
            </a:pPr>
            <a:r>
              <a:rPr lang="en-US" altLang="en-US" sz="2400" smtClean="0"/>
              <a:t> On examination, absent or delayed femoral pulse is diagnostic.</a:t>
            </a:r>
          </a:p>
          <a:p>
            <a:pPr eaLnBrk="1" hangingPunct="1">
              <a:lnSpc>
                <a:spcPct val="80000"/>
              </a:lnSpc>
              <a:buFontTx/>
              <a:buNone/>
            </a:pPr>
            <a:endParaRPr lang="en-US" altLang="en-US" sz="2400" smtClean="0"/>
          </a:p>
          <a:p>
            <a:pPr eaLnBrk="1" hangingPunct="1">
              <a:lnSpc>
                <a:spcPct val="80000"/>
              </a:lnSpc>
            </a:pPr>
            <a:r>
              <a:rPr lang="en-US" altLang="en-US" sz="2400" smtClean="0"/>
              <a:t> A murmur may be associated with other cardiac defects, such as PDA, AS, or VSD. </a:t>
            </a:r>
          </a:p>
          <a:p>
            <a:pPr eaLnBrk="1" hangingPunct="1">
              <a:lnSpc>
                <a:spcPct val="80000"/>
              </a:lnSpc>
              <a:buFontTx/>
              <a:buNone/>
            </a:pPr>
            <a:endParaRPr lang="en-US" altLang="en-US" sz="2400" smtClean="0"/>
          </a:p>
          <a:p>
            <a:pPr eaLnBrk="1" hangingPunct="1">
              <a:lnSpc>
                <a:spcPct val="80000"/>
              </a:lnSpc>
            </a:pPr>
            <a:r>
              <a:rPr lang="en-US" altLang="en-US" sz="2400" smtClean="0"/>
              <a:t>Differential cyanosis is seen in a neonate with severe coarctation of the aorta and a large PDA with a R-to-L shunt.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D73B0B15-77DB-4A81-8B3D-2494AEE77625}" type="slidenum">
              <a:rPr lang="en-US" altLang="en-US" sz="1400" b="0" smtClean="0"/>
              <a:pPr>
                <a:spcBef>
                  <a:spcPct val="0"/>
                </a:spcBef>
                <a:buFontTx/>
                <a:buNone/>
              </a:pPr>
              <a:t>83</a:t>
            </a:fld>
            <a:endParaRPr lang="en-US" altLang="en-US" sz="1400" b="0" smtClean="0"/>
          </a:p>
        </p:txBody>
      </p:sp>
      <p:sp>
        <p:nvSpPr>
          <p:cNvPr id="89091" name="Rectangle 2"/>
          <p:cNvSpPr>
            <a:spLocks noGrp="1" noChangeArrowheads="1"/>
          </p:cNvSpPr>
          <p:nvPr>
            <p:ph type="title"/>
          </p:nvPr>
        </p:nvSpPr>
        <p:spPr/>
        <p:txBody>
          <a:bodyPr/>
          <a:lstStyle/>
          <a:p>
            <a:pPr eaLnBrk="1" hangingPunct="1"/>
            <a:r>
              <a:rPr lang="en-US" altLang="en-US" sz="3100" smtClean="0">
                <a:solidFill>
                  <a:srgbClr val="FFFFFF"/>
                </a:solidFill>
              </a:rPr>
              <a:t>Manifestations according to age</a:t>
            </a:r>
            <a:br>
              <a:rPr lang="en-US" altLang="en-US" sz="3100" smtClean="0">
                <a:solidFill>
                  <a:srgbClr val="FFFFFF"/>
                </a:solidFill>
              </a:rPr>
            </a:br>
            <a:r>
              <a:rPr lang="en-US" altLang="en-US" sz="3100" i="1" smtClean="0"/>
              <a:t>Neonates with sever COA</a:t>
            </a:r>
          </a:p>
        </p:txBody>
      </p:sp>
      <p:sp>
        <p:nvSpPr>
          <p:cNvPr id="89092" name="Rectangle 3"/>
          <p:cNvSpPr>
            <a:spLocks noGrp="1" noChangeArrowheads="1"/>
          </p:cNvSpPr>
          <p:nvPr>
            <p:ph type="body" idx="1"/>
          </p:nvPr>
        </p:nvSpPr>
        <p:spPr/>
        <p:txBody>
          <a:bodyPr/>
          <a:lstStyle/>
          <a:p>
            <a:pPr eaLnBrk="1" hangingPunct="1">
              <a:lnSpc>
                <a:spcPct val="80000"/>
              </a:lnSpc>
            </a:pPr>
            <a:r>
              <a:rPr lang="en-US" altLang="en-US" sz="1800" smtClean="0"/>
              <a:t>A neonate with  may present with heart failure or shock when the ductal tissue constricts. </a:t>
            </a:r>
          </a:p>
          <a:p>
            <a:pPr eaLnBrk="1" hangingPunct="1">
              <a:lnSpc>
                <a:spcPct val="80000"/>
              </a:lnSpc>
            </a:pPr>
            <a:r>
              <a:rPr lang="en-US" altLang="en-US" sz="1800" smtClean="0"/>
              <a:t>These children are </a:t>
            </a:r>
          </a:p>
          <a:p>
            <a:pPr lvl="1" eaLnBrk="1" hangingPunct="1">
              <a:lnSpc>
                <a:spcPct val="80000"/>
              </a:lnSpc>
              <a:buFont typeface="Wingdings" pitchFamily="2" charset="2"/>
              <a:buChar char="Ø"/>
            </a:pPr>
            <a:r>
              <a:rPr lang="en-US" altLang="en-US" sz="1600" smtClean="0"/>
              <a:t>pale </a:t>
            </a:r>
          </a:p>
          <a:p>
            <a:pPr lvl="1" eaLnBrk="1" hangingPunct="1">
              <a:lnSpc>
                <a:spcPct val="80000"/>
              </a:lnSpc>
              <a:buFont typeface="Wingdings" pitchFamily="2" charset="2"/>
              <a:buChar char="Ø"/>
            </a:pPr>
            <a:r>
              <a:rPr lang="en-US" altLang="en-US" sz="1600" smtClean="0"/>
              <a:t>irritable </a:t>
            </a:r>
          </a:p>
          <a:p>
            <a:pPr lvl="1" eaLnBrk="1" hangingPunct="1">
              <a:lnSpc>
                <a:spcPct val="80000"/>
              </a:lnSpc>
              <a:buFont typeface="Wingdings" pitchFamily="2" charset="2"/>
              <a:buChar char="Ø"/>
            </a:pPr>
            <a:r>
              <a:rPr lang="en-US" altLang="en-US" sz="1600" smtClean="0"/>
              <a:t>diaphoretic </a:t>
            </a:r>
          </a:p>
          <a:p>
            <a:pPr lvl="1" eaLnBrk="1" hangingPunct="1">
              <a:lnSpc>
                <a:spcPct val="80000"/>
              </a:lnSpc>
              <a:buFont typeface="Wingdings" pitchFamily="2" charset="2"/>
              <a:buChar char="Ø"/>
            </a:pPr>
            <a:r>
              <a:rPr lang="en-US" altLang="en-US" sz="1600" smtClean="0"/>
              <a:t>and dyspneic </a:t>
            </a:r>
          </a:p>
          <a:p>
            <a:pPr lvl="1" eaLnBrk="1" hangingPunct="1">
              <a:lnSpc>
                <a:spcPct val="80000"/>
              </a:lnSpc>
              <a:buFont typeface="Wingdings" pitchFamily="2" charset="2"/>
              <a:buChar char="Ø"/>
            </a:pPr>
            <a:r>
              <a:rPr lang="en-US" altLang="en-US" sz="1600" smtClean="0"/>
              <a:t>with absent femoral pulses</a:t>
            </a:r>
          </a:p>
          <a:p>
            <a:pPr lvl="1" eaLnBrk="1" hangingPunct="1">
              <a:lnSpc>
                <a:spcPct val="80000"/>
              </a:lnSpc>
              <a:buFont typeface="Wingdings" pitchFamily="2" charset="2"/>
              <a:buChar char="Ø"/>
            </a:pPr>
            <a:r>
              <a:rPr lang="en-US" altLang="en-US" sz="1600" smtClean="0"/>
              <a:t>they often have hepatomegaly</a:t>
            </a:r>
          </a:p>
          <a:p>
            <a:pPr lvl="1" eaLnBrk="1" hangingPunct="1">
              <a:lnSpc>
                <a:spcPct val="80000"/>
              </a:lnSpc>
              <a:buFont typeface="Wingdings" pitchFamily="2" charset="2"/>
              <a:buNone/>
            </a:pPr>
            <a:r>
              <a:rPr lang="en-US" altLang="en-US" sz="1600" smtClean="0"/>
              <a:t> </a:t>
            </a:r>
          </a:p>
          <a:p>
            <a:pPr eaLnBrk="1" hangingPunct="1">
              <a:lnSpc>
                <a:spcPct val="80000"/>
              </a:lnSpc>
            </a:pPr>
            <a:r>
              <a:rPr lang="en-US" altLang="en-US" sz="1800" smtClean="0"/>
              <a:t>The pulses may be poor in all four extremities.</a:t>
            </a:r>
          </a:p>
          <a:p>
            <a:pPr eaLnBrk="1" hangingPunct="1">
              <a:lnSpc>
                <a:spcPct val="80000"/>
              </a:lnSpc>
            </a:pPr>
            <a:endParaRPr lang="en-US" altLang="en-US" sz="1800" smtClean="0"/>
          </a:p>
          <a:p>
            <a:pPr eaLnBrk="1" hangingPunct="1">
              <a:lnSpc>
                <a:spcPct val="80000"/>
              </a:lnSpc>
            </a:pPr>
            <a:r>
              <a:rPr lang="en-US" altLang="en-US" sz="1800" smtClean="0"/>
              <a:t> DDX of neonatal shock: </a:t>
            </a:r>
          </a:p>
          <a:p>
            <a:pPr lvl="1" eaLnBrk="1" hangingPunct="1">
              <a:lnSpc>
                <a:spcPct val="80000"/>
              </a:lnSpc>
              <a:buFont typeface="Wingdings" pitchFamily="2" charset="2"/>
              <a:buChar char="Ø"/>
            </a:pPr>
            <a:r>
              <a:rPr lang="en-US" altLang="en-US" sz="1600" smtClean="0"/>
              <a:t>severe coarctation, </a:t>
            </a:r>
          </a:p>
          <a:p>
            <a:pPr lvl="1" eaLnBrk="1" hangingPunct="1">
              <a:lnSpc>
                <a:spcPct val="80000"/>
              </a:lnSpc>
              <a:buFont typeface="Wingdings" pitchFamily="2" charset="2"/>
              <a:buChar char="Ø"/>
            </a:pPr>
            <a:r>
              <a:rPr lang="en-US" altLang="en-US" sz="1600" smtClean="0"/>
              <a:t>dilated cardiomyopathy, </a:t>
            </a:r>
          </a:p>
          <a:p>
            <a:pPr lvl="1" eaLnBrk="1" hangingPunct="1">
              <a:lnSpc>
                <a:spcPct val="80000"/>
              </a:lnSpc>
              <a:buFont typeface="Wingdings" pitchFamily="2" charset="2"/>
              <a:buChar char="Ø"/>
            </a:pPr>
            <a:r>
              <a:rPr lang="en-US" altLang="en-US" sz="1600" smtClean="0"/>
              <a:t>sepsis, and metabolic abnormalities.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E5D9A0E1-BFD7-40D7-B77A-09C72EAE73BC}" type="slidenum">
              <a:rPr lang="en-US" altLang="en-US" sz="1400" b="0" smtClean="0"/>
              <a:pPr>
                <a:spcBef>
                  <a:spcPct val="0"/>
                </a:spcBef>
                <a:buFontTx/>
                <a:buNone/>
              </a:pPr>
              <a:t>84</a:t>
            </a:fld>
            <a:endParaRPr lang="en-US" altLang="en-US" sz="1400" b="0" smtClean="0"/>
          </a:p>
        </p:txBody>
      </p:sp>
      <p:sp>
        <p:nvSpPr>
          <p:cNvPr id="90115" name="Rectangle 2"/>
          <p:cNvSpPr>
            <a:spLocks noGrp="1" noChangeArrowheads="1"/>
          </p:cNvSpPr>
          <p:nvPr>
            <p:ph type="title"/>
          </p:nvPr>
        </p:nvSpPr>
        <p:spPr/>
        <p:txBody>
          <a:bodyPr/>
          <a:lstStyle/>
          <a:p>
            <a:pPr eaLnBrk="1" hangingPunct="1"/>
            <a:r>
              <a:rPr lang="en-US" altLang="en-US" sz="3500" smtClean="0">
                <a:solidFill>
                  <a:srgbClr val="FFFFFF"/>
                </a:solidFill>
              </a:rPr>
              <a:t>Manifestations according to age</a:t>
            </a:r>
            <a:br>
              <a:rPr lang="en-US" altLang="en-US" sz="3500" smtClean="0">
                <a:solidFill>
                  <a:srgbClr val="FFFFFF"/>
                </a:solidFill>
              </a:rPr>
            </a:br>
            <a:r>
              <a:rPr lang="en-US" altLang="en-US" sz="2200" i="1" smtClean="0"/>
              <a:t>Older infants and children</a:t>
            </a:r>
            <a:r>
              <a:rPr lang="en-US" altLang="en-US" sz="4000" smtClean="0"/>
              <a:t> </a:t>
            </a:r>
          </a:p>
        </p:txBody>
      </p:sp>
      <p:sp>
        <p:nvSpPr>
          <p:cNvPr id="90116" name="Rectangle 3"/>
          <p:cNvSpPr>
            <a:spLocks noGrp="1" noChangeArrowheads="1"/>
          </p:cNvSpPr>
          <p:nvPr>
            <p:ph type="body" idx="1"/>
          </p:nvPr>
        </p:nvSpPr>
        <p:spPr/>
        <p:txBody>
          <a:bodyPr/>
          <a:lstStyle/>
          <a:p>
            <a:pPr eaLnBrk="1" hangingPunct="1">
              <a:lnSpc>
                <a:spcPct val="90000"/>
              </a:lnSpc>
            </a:pPr>
            <a:r>
              <a:rPr lang="en-US" altLang="en-US" sz="2000" smtClean="0"/>
              <a:t>Most remain asymptomatic, resulting in delayed diagnosis.</a:t>
            </a:r>
          </a:p>
          <a:p>
            <a:pPr eaLnBrk="1" hangingPunct="1">
              <a:lnSpc>
                <a:spcPct val="90000"/>
              </a:lnSpc>
              <a:buFontTx/>
              <a:buNone/>
            </a:pPr>
            <a:r>
              <a:rPr lang="en-US" altLang="en-US" sz="2000" smtClean="0"/>
              <a:t> </a:t>
            </a:r>
          </a:p>
          <a:p>
            <a:pPr eaLnBrk="1" hangingPunct="1">
              <a:lnSpc>
                <a:spcPct val="90000"/>
              </a:lnSpc>
            </a:pPr>
            <a:r>
              <a:rPr lang="en-US" altLang="en-US" sz="2000" smtClean="0"/>
              <a:t>Symptoms are chest pain with exercise, cold extremities, and claudication.</a:t>
            </a:r>
          </a:p>
          <a:p>
            <a:pPr eaLnBrk="1" hangingPunct="1">
              <a:lnSpc>
                <a:spcPct val="90000"/>
              </a:lnSpc>
              <a:buFontTx/>
              <a:buNone/>
            </a:pPr>
            <a:endParaRPr lang="en-US" altLang="en-US" sz="2000" smtClean="0"/>
          </a:p>
          <a:p>
            <a:pPr eaLnBrk="1" hangingPunct="1">
              <a:lnSpc>
                <a:spcPct val="90000"/>
              </a:lnSpc>
            </a:pPr>
            <a:r>
              <a:rPr lang="en-US" altLang="en-US" sz="2000" smtClean="0"/>
              <a:t>Heart failure rarely occurs beyond the neonatal period. </a:t>
            </a:r>
          </a:p>
          <a:p>
            <a:pPr eaLnBrk="1" hangingPunct="1">
              <a:lnSpc>
                <a:spcPct val="90000"/>
              </a:lnSpc>
            </a:pPr>
            <a:endParaRPr lang="en-US" altLang="en-US" sz="2000" smtClean="0"/>
          </a:p>
          <a:p>
            <a:pPr eaLnBrk="1" hangingPunct="1">
              <a:lnSpc>
                <a:spcPct val="90000"/>
              </a:lnSpc>
            </a:pPr>
            <a:r>
              <a:rPr lang="en-US" altLang="en-US" sz="2000" smtClean="0"/>
              <a:t>Differential pressures between the upper and lower extremities or pulse delay in the lower extremities.</a:t>
            </a:r>
          </a:p>
          <a:p>
            <a:pPr eaLnBrk="1" hangingPunct="1">
              <a:lnSpc>
                <a:spcPct val="90000"/>
              </a:lnSpc>
              <a:buFontTx/>
              <a:buNone/>
            </a:pPr>
            <a:r>
              <a:rPr lang="en-US" altLang="en-US" sz="2000" smtClean="0"/>
              <a:t> </a:t>
            </a:r>
          </a:p>
          <a:p>
            <a:pPr eaLnBrk="1" hangingPunct="1">
              <a:lnSpc>
                <a:spcPct val="90000"/>
              </a:lnSpc>
            </a:pPr>
            <a:r>
              <a:rPr lang="en-US" altLang="en-US" sz="2000" smtClean="0"/>
              <a:t>May present with hypertension, and/or murmurs resulting from collaterals or associated heart defects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5AF64916-C866-4954-BB20-B477C27D8A13}" type="slidenum">
              <a:rPr lang="en-US" altLang="en-US" sz="1400" b="0" smtClean="0"/>
              <a:pPr>
                <a:spcBef>
                  <a:spcPct val="0"/>
                </a:spcBef>
                <a:buFontTx/>
                <a:buNone/>
              </a:pPr>
              <a:t>85</a:t>
            </a:fld>
            <a:endParaRPr lang="en-US" altLang="en-US" sz="1400" b="0" smtClean="0"/>
          </a:p>
        </p:txBody>
      </p:sp>
      <p:sp>
        <p:nvSpPr>
          <p:cNvPr id="91139" name="Rectangle 2"/>
          <p:cNvSpPr>
            <a:spLocks noGrp="1" noChangeArrowheads="1"/>
          </p:cNvSpPr>
          <p:nvPr>
            <p:ph type="title"/>
          </p:nvPr>
        </p:nvSpPr>
        <p:spPr/>
        <p:txBody>
          <a:bodyPr/>
          <a:lstStyle/>
          <a:p>
            <a:pPr eaLnBrk="1" hangingPunct="1"/>
            <a:r>
              <a:rPr lang="en-US" altLang="en-US" sz="2900" smtClean="0">
                <a:solidFill>
                  <a:srgbClr val="FFFFFF"/>
                </a:solidFill>
              </a:rPr>
              <a:t>Manifestations according to age</a:t>
            </a:r>
            <a:br>
              <a:rPr lang="en-US" altLang="en-US" sz="2900" smtClean="0">
                <a:solidFill>
                  <a:srgbClr val="FFFFFF"/>
                </a:solidFill>
              </a:rPr>
            </a:br>
            <a:r>
              <a:rPr lang="en-US" altLang="en-US" sz="2900" i="1" smtClean="0"/>
              <a:t>Adults</a:t>
            </a:r>
          </a:p>
        </p:txBody>
      </p:sp>
      <p:sp>
        <p:nvSpPr>
          <p:cNvPr id="91140" name="Rectangle 3"/>
          <p:cNvSpPr>
            <a:spLocks noGrp="1" noChangeArrowheads="1"/>
          </p:cNvSpPr>
          <p:nvPr>
            <p:ph type="body" idx="1"/>
          </p:nvPr>
        </p:nvSpPr>
        <p:spPr/>
        <p:txBody>
          <a:bodyPr/>
          <a:lstStyle/>
          <a:p>
            <a:pPr eaLnBrk="1" hangingPunct="1">
              <a:lnSpc>
                <a:spcPct val="90000"/>
              </a:lnSpc>
            </a:pPr>
            <a:r>
              <a:rPr lang="en-US" altLang="en-US" sz="2400" smtClean="0"/>
              <a:t>In previously undiagnosed adults, the classic presenting sign is hypertension. </a:t>
            </a:r>
          </a:p>
          <a:p>
            <a:pPr eaLnBrk="1" hangingPunct="1">
              <a:lnSpc>
                <a:spcPct val="90000"/>
              </a:lnSpc>
            </a:pPr>
            <a:r>
              <a:rPr lang="en-US" altLang="en-US" sz="2400" smtClean="0"/>
              <a:t>Despite the variability in blood pressure in the upper and lower extremities, regional blood flow is generally maintained within normal limits by autoregulatory vasoconstriction in the hypertensive areas and vasodilation in the hypotensive areas </a:t>
            </a:r>
          </a:p>
          <a:p>
            <a:pPr eaLnBrk="1" hangingPunct="1">
              <a:lnSpc>
                <a:spcPct val="90000"/>
              </a:lnSpc>
            </a:pPr>
            <a:r>
              <a:rPr lang="en-US" altLang="en-US" sz="2400" smtClean="0"/>
              <a:t> Most patients are asymptomatic unless severe hypertension is present leading to headache, epistaxis, heart failure, or aortic dissection. In addition, claudication occurs due to reduced flow to the lower extremities.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C33532ED-B902-4D26-98BB-385040DD97E3}" type="slidenum">
              <a:rPr lang="en-US" altLang="en-US" sz="1400" b="0" smtClean="0"/>
              <a:pPr>
                <a:spcBef>
                  <a:spcPct val="0"/>
                </a:spcBef>
                <a:buFontTx/>
                <a:buNone/>
              </a:pPr>
              <a:t>86</a:t>
            </a:fld>
            <a:endParaRPr lang="en-US" altLang="en-US" sz="1400" b="0" smtClean="0"/>
          </a:p>
        </p:txBody>
      </p:sp>
      <p:sp>
        <p:nvSpPr>
          <p:cNvPr id="92163" name="Rectangle 2"/>
          <p:cNvSpPr>
            <a:spLocks noGrp="1" noChangeArrowheads="1"/>
          </p:cNvSpPr>
          <p:nvPr>
            <p:ph type="title"/>
          </p:nvPr>
        </p:nvSpPr>
        <p:spPr/>
        <p:txBody>
          <a:bodyPr/>
          <a:lstStyle/>
          <a:p>
            <a:pPr eaLnBrk="1" hangingPunct="1"/>
            <a:r>
              <a:rPr lang="en-US" altLang="en-US" smtClean="0">
                <a:solidFill>
                  <a:srgbClr val="FFFFFF"/>
                </a:solidFill>
              </a:rPr>
              <a:t>Cardiac examination</a:t>
            </a:r>
            <a:r>
              <a:rPr lang="en-US" altLang="en-US" smtClean="0"/>
              <a:t> </a:t>
            </a:r>
          </a:p>
        </p:txBody>
      </p:sp>
      <p:sp>
        <p:nvSpPr>
          <p:cNvPr id="92164" name="Rectangle 3"/>
          <p:cNvSpPr>
            <a:spLocks noGrp="1" noChangeArrowheads="1"/>
          </p:cNvSpPr>
          <p:nvPr>
            <p:ph type="body" idx="1"/>
          </p:nvPr>
        </p:nvSpPr>
        <p:spPr/>
        <p:txBody>
          <a:bodyPr/>
          <a:lstStyle/>
          <a:p>
            <a:pPr eaLnBrk="1" hangingPunct="1"/>
            <a:r>
              <a:rPr lang="en-US" altLang="en-US" sz="2400" smtClean="0"/>
              <a:t>Ejection systolic click and a systolic ejection murmur from a bicuspid aortic valve, that is heard best at the apex. </a:t>
            </a:r>
          </a:p>
          <a:p>
            <a:pPr eaLnBrk="1" hangingPunct="1">
              <a:buFontTx/>
              <a:buNone/>
            </a:pPr>
            <a:endParaRPr lang="en-US" altLang="en-US" sz="2400" smtClean="0"/>
          </a:p>
          <a:p>
            <a:pPr eaLnBrk="1" hangingPunct="1"/>
            <a:r>
              <a:rPr lang="en-US" altLang="en-US" sz="2400" smtClean="0"/>
              <a:t>A short midsystolic murmur at the left paravertebral interscapular area, due to flow across the narrow coarctation area. </a:t>
            </a:r>
          </a:p>
          <a:p>
            <a:pPr eaLnBrk="1" hangingPunct="1">
              <a:buFontTx/>
              <a:buNone/>
            </a:pPr>
            <a:endParaRPr lang="en-US" altLang="en-US" sz="2400" smtClean="0"/>
          </a:p>
          <a:p>
            <a:pPr eaLnBrk="1" hangingPunct="1"/>
            <a:r>
              <a:rPr lang="en-US" altLang="en-US" sz="2400" smtClean="0"/>
              <a:t>Continuous murmurs may be caused by flow through large collateral vessels.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6D2E3354-AFE5-43BB-B198-908C206F39C3}" type="slidenum">
              <a:rPr lang="en-US" altLang="en-US" sz="1400" b="0" smtClean="0"/>
              <a:pPr>
                <a:spcBef>
                  <a:spcPct val="0"/>
                </a:spcBef>
                <a:buFontTx/>
                <a:buNone/>
              </a:pPr>
              <a:t>87</a:t>
            </a:fld>
            <a:endParaRPr lang="en-US" altLang="en-US" sz="1400" b="0" smtClean="0"/>
          </a:p>
        </p:txBody>
      </p:sp>
      <p:pic>
        <p:nvPicPr>
          <p:cNvPr id="93187" name="Picture 2" descr="Coarctation_aorta_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34655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3"/>
          <p:cNvSpPr>
            <a:spLocks noGrp="1" noChangeArrowheads="1"/>
          </p:cNvSpPr>
          <p:nvPr>
            <p:ph type="title"/>
          </p:nvPr>
        </p:nvSpPr>
        <p:spPr/>
        <p:txBody>
          <a:bodyPr/>
          <a:lstStyle/>
          <a:p>
            <a:pPr eaLnBrk="1" hangingPunct="1"/>
            <a:r>
              <a:rPr lang="en-US" altLang="en-US" smtClean="0">
                <a:solidFill>
                  <a:srgbClr val="FFFFFF"/>
                </a:solidFill>
              </a:rPr>
              <a:t>CXR</a:t>
            </a:r>
          </a:p>
        </p:txBody>
      </p:sp>
      <p:sp>
        <p:nvSpPr>
          <p:cNvPr id="93189" name="Rectangle 4"/>
          <p:cNvSpPr>
            <a:spLocks noGrp="1" noChangeArrowheads="1"/>
          </p:cNvSpPr>
          <p:nvPr>
            <p:ph idx="1"/>
          </p:nvPr>
        </p:nvSpPr>
        <p:spPr>
          <a:xfrm>
            <a:off x="4572000" y="1600200"/>
            <a:ext cx="4114800" cy="4525963"/>
          </a:xfrm>
        </p:spPr>
        <p:txBody>
          <a:bodyPr/>
          <a:lstStyle/>
          <a:p>
            <a:pPr eaLnBrk="1" hangingPunct="1"/>
            <a:endParaRPr lang="en-CA" altLang="en-US" sz="2400" smtClean="0"/>
          </a:p>
        </p:txBody>
      </p:sp>
      <p:sp>
        <p:nvSpPr>
          <p:cNvPr id="93190" name="Rectangle 5"/>
          <p:cNvSpPr>
            <a:spLocks noGrp="1" noChangeArrowheads="1"/>
          </p:cNvSpPr>
          <p:nvPr>
            <p:ph type="body" sz="half" idx="4294967295"/>
          </p:nvPr>
        </p:nvSpPr>
        <p:spPr>
          <a:xfrm>
            <a:off x="5105400" y="1600200"/>
            <a:ext cx="3886200" cy="4525963"/>
          </a:xfrm>
        </p:spPr>
        <p:txBody>
          <a:bodyPr/>
          <a:lstStyle/>
          <a:p>
            <a:pPr eaLnBrk="1" hangingPunct="1">
              <a:lnSpc>
                <a:spcPct val="90000"/>
              </a:lnSpc>
            </a:pPr>
            <a:r>
              <a:rPr lang="en-US" altLang="en-US" sz="2400" smtClean="0"/>
              <a:t>Absence of the proximal descending aortic arch shadow  (arrow)</a:t>
            </a:r>
          </a:p>
          <a:p>
            <a:pPr eaLnBrk="1" hangingPunct="1">
              <a:lnSpc>
                <a:spcPct val="90000"/>
              </a:lnSpc>
              <a:buFontTx/>
              <a:buNone/>
            </a:pPr>
            <a:r>
              <a:rPr lang="en-US" altLang="en-US" sz="2400" smtClean="0"/>
              <a:t> </a:t>
            </a:r>
          </a:p>
          <a:p>
            <a:pPr eaLnBrk="1" hangingPunct="1">
              <a:lnSpc>
                <a:spcPct val="90000"/>
              </a:lnSpc>
            </a:pPr>
            <a:r>
              <a:rPr lang="en-US" altLang="en-US" sz="2400" smtClean="0"/>
              <a:t>Another plain radiographic finding, not seen in this example, include notching of the posterior thoracic ribs.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endParaRPr lang="ar-JO" altLang="en-US" smtClean="0"/>
          </a:p>
        </p:txBody>
      </p:sp>
      <p:sp>
        <p:nvSpPr>
          <p:cNvPr id="94211" name="Content Placeholder 2"/>
          <p:cNvSpPr>
            <a:spLocks noGrp="1"/>
          </p:cNvSpPr>
          <p:nvPr>
            <p:ph idx="1"/>
          </p:nvPr>
        </p:nvSpPr>
        <p:spPr/>
        <p:txBody>
          <a:bodyPr/>
          <a:lstStyle/>
          <a:p>
            <a:endParaRPr lang="ar-JO" altLang="en-US" smtClean="0"/>
          </a:p>
        </p:txBody>
      </p:sp>
      <p:pic>
        <p:nvPicPr>
          <p:cNvPr id="94212" name="Picture 4" descr="http://classconnection.s3.amazonaws.com/678/flashcards/1123678/jpg/notching_of_ribs_--_coarctation_of_aorta1339965478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47625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charset="0"/>
                <a:cs typeface="Arial" charset="0"/>
              </a:defRPr>
            </a:lvl1pPr>
            <a:lvl2pPr marL="742950" indent="-285750">
              <a:spcBef>
                <a:spcPct val="20000"/>
              </a:spcBef>
              <a:buChar char="–"/>
              <a:defRPr sz="2800" b="1">
                <a:solidFill>
                  <a:schemeClr val="tx1"/>
                </a:solidFill>
                <a:latin typeface="Arial" charset="0"/>
                <a:cs typeface="Arial" charset="0"/>
              </a:defRPr>
            </a:lvl2pPr>
            <a:lvl3pPr marL="1143000" indent="-228600">
              <a:spcBef>
                <a:spcPct val="20000"/>
              </a:spcBef>
              <a:buChar char="•"/>
              <a:defRPr sz="2400" b="1">
                <a:solidFill>
                  <a:schemeClr val="tx1"/>
                </a:solidFill>
                <a:latin typeface="Arial" charset="0"/>
                <a:cs typeface="Arial" charset="0"/>
              </a:defRPr>
            </a:lvl3pPr>
            <a:lvl4pPr marL="1600200" indent="-228600">
              <a:spcBef>
                <a:spcPct val="20000"/>
              </a:spcBef>
              <a:buChar char="–"/>
              <a:defRPr sz="2000" b="1">
                <a:solidFill>
                  <a:schemeClr val="tx1"/>
                </a:solidFill>
                <a:latin typeface="Arial" charset="0"/>
                <a:cs typeface="Arial" charset="0"/>
              </a:defRPr>
            </a:lvl4pPr>
            <a:lvl5pPr marL="2057400" indent="-228600">
              <a:spcBef>
                <a:spcPct val="20000"/>
              </a:spcBef>
              <a:buChar char="»"/>
              <a:defRPr sz="2000" b="1">
                <a:solidFill>
                  <a:schemeClr val="tx1"/>
                </a:solidFill>
                <a:latin typeface="Arial" charset="0"/>
                <a:cs typeface="Arial" charset="0"/>
              </a:defRPr>
            </a:lvl5pPr>
            <a:lvl6pPr marL="2514600" indent="-228600" eaLnBrk="0" fontAlgn="base" hangingPunct="0">
              <a:spcBef>
                <a:spcPct val="20000"/>
              </a:spcBef>
              <a:spcAft>
                <a:spcPct val="0"/>
              </a:spcAft>
              <a:buChar char="»"/>
              <a:defRPr sz="2000" b="1">
                <a:solidFill>
                  <a:schemeClr val="tx1"/>
                </a:solidFill>
                <a:latin typeface="Arial" charset="0"/>
                <a:cs typeface="Arial" charset="0"/>
              </a:defRPr>
            </a:lvl6pPr>
            <a:lvl7pPr marL="2971800" indent="-228600" eaLnBrk="0" fontAlgn="base" hangingPunct="0">
              <a:spcBef>
                <a:spcPct val="20000"/>
              </a:spcBef>
              <a:spcAft>
                <a:spcPct val="0"/>
              </a:spcAft>
              <a:buChar char="»"/>
              <a:defRPr sz="2000" b="1">
                <a:solidFill>
                  <a:schemeClr val="tx1"/>
                </a:solidFill>
                <a:latin typeface="Arial" charset="0"/>
                <a:cs typeface="Arial" charset="0"/>
              </a:defRPr>
            </a:lvl7pPr>
            <a:lvl8pPr marL="3429000" indent="-228600" eaLnBrk="0" fontAlgn="base" hangingPunct="0">
              <a:spcBef>
                <a:spcPct val="20000"/>
              </a:spcBef>
              <a:spcAft>
                <a:spcPct val="0"/>
              </a:spcAft>
              <a:buChar char="»"/>
              <a:defRPr sz="2000" b="1">
                <a:solidFill>
                  <a:schemeClr val="tx1"/>
                </a:solidFill>
                <a:latin typeface="Arial" charset="0"/>
                <a:cs typeface="Arial" charset="0"/>
              </a:defRPr>
            </a:lvl8pPr>
            <a:lvl9pPr marL="3886200" indent="-228600" eaLnBrk="0" fontAlgn="base" hangingPunct="0">
              <a:spcBef>
                <a:spcPct val="20000"/>
              </a:spcBef>
              <a:spcAft>
                <a:spcPct val="0"/>
              </a:spcAft>
              <a:buChar char="»"/>
              <a:defRPr sz="2000" b="1">
                <a:solidFill>
                  <a:schemeClr val="tx1"/>
                </a:solidFill>
                <a:latin typeface="Arial" charset="0"/>
                <a:cs typeface="Arial" charset="0"/>
              </a:defRPr>
            </a:lvl9pPr>
          </a:lstStyle>
          <a:p>
            <a:pPr>
              <a:spcBef>
                <a:spcPct val="0"/>
              </a:spcBef>
              <a:buFontTx/>
              <a:buNone/>
            </a:pPr>
            <a:fld id="{BFA62056-621A-4015-B688-FB5748ED6F19}" type="slidenum">
              <a:rPr lang="en-US" altLang="en-US" sz="1400" b="0" smtClean="0"/>
              <a:pPr>
                <a:spcBef>
                  <a:spcPct val="0"/>
                </a:spcBef>
                <a:buFontTx/>
                <a:buNone/>
              </a:pPr>
              <a:t>89</a:t>
            </a:fld>
            <a:endParaRPr lang="en-US" altLang="en-US" sz="1400" b="0" smtClean="0"/>
          </a:p>
        </p:txBody>
      </p:sp>
      <p:sp>
        <p:nvSpPr>
          <p:cNvPr id="95235" name="Rectangle 2"/>
          <p:cNvSpPr>
            <a:spLocks noGrp="1" noChangeArrowheads="1"/>
          </p:cNvSpPr>
          <p:nvPr>
            <p:ph type="title"/>
          </p:nvPr>
        </p:nvSpPr>
        <p:spPr/>
        <p:txBody>
          <a:bodyPr/>
          <a:lstStyle/>
          <a:p>
            <a:pPr eaLnBrk="1" hangingPunct="1"/>
            <a:r>
              <a:rPr lang="en-US" altLang="en-US" smtClean="0">
                <a:solidFill>
                  <a:srgbClr val="FFFFFF"/>
                </a:solidFill>
              </a:rPr>
              <a:t>Management</a:t>
            </a:r>
          </a:p>
        </p:txBody>
      </p:sp>
      <p:sp>
        <p:nvSpPr>
          <p:cNvPr id="95236" name="Rectangle 3"/>
          <p:cNvSpPr>
            <a:spLocks noGrp="1" noChangeArrowheads="1"/>
          </p:cNvSpPr>
          <p:nvPr>
            <p:ph type="body" idx="1"/>
          </p:nvPr>
        </p:nvSpPr>
        <p:spPr/>
        <p:txBody>
          <a:bodyPr/>
          <a:lstStyle/>
          <a:p>
            <a:pPr eaLnBrk="1" hangingPunct="1">
              <a:lnSpc>
                <a:spcPct val="90000"/>
              </a:lnSpc>
            </a:pPr>
            <a:r>
              <a:rPr lang="en-US" altLang="en-US" sz="2200" smtClean="0"/>
              <a:t>Surgery = excision anastamosis </a:t>
            </a:r>
          </a:p>
          <a:p>
            <a:pPr eaLnBrk="1" hangingPunct="1">
              <a:lnSpc>
                <a:spcPct val="90000"/>
              </a:lnSpc>
            </a:pPr>
            <a:r>
              <a:rPr lang="en-US" altLang="en-US" sz="2200" smtClean="0"/>
              <a:t>Balloon angioplasty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4000" smtClean="0">
                <a:solidFill>
                  <a:srgbClr val="FFFF00"/>
                </a:solidFill>
              </a:rPr>
              <a:t>Systemic venous congestion:</a:t>
            </a:r>
          </a:p>
        </p:txBody>
      </p:sp>
      <p:sp>
        <p:nvSpPr>
          <p:cNvPr id="13315" name="Rectangle 3"/>
          <p:cNvSpPr>
            <a:spLocks noGrp="1" noChangeArrowheads="1"/>
          </p:cNvSpPr>
          <p:nvPr>
            <p:ph type="body" idx="1"/>
          </p:nvPr>
        </p:nvSpPr>
        <p:spPr/>
        <p:txBody>
          <a:bodyPr/>
          <a:lstStyle/>
          <a:p>
            <a:endParaRPr lang="en-US" altLang="en-US" sz="4000" smtClean="0"/>
          </a:p>
          <a:p>
            <a:r>
              <a:rPr lang="en-US" altLang="en-US" sz="4000" smtClean="0">
                <a:solidFill>
                  <a:schemeClr val="bg1"/>
                </a:solidFill>
              </a:rPr>
              <a:t>Hepatomegaly</a:t>
            </a:r>
          </a:p>
          <a:p>
            <a:r>
              <a:rPr lang="en-US" altLang="en-US" sz="4000" smtClean="0">
                <a:solidFill>
                  <a:schemeClr val="bg1"/>
                </a:solidFill>
              </a:rPr>
              <a:t>Neck vein distension</a:t>
            </a:r>
          </a:p>
          <a:p>
            <a:r>
              <a:rPr lang="en-US" altLang="en-US" sz="4000" smtClean="0">
                <a:solidFill>
                  <a:schemeClr val="bg1"/>
                </a:solidFill>
              </a:rPr>
              <a:t>Peripheral edema</a:t>
            </a:r>
          </a:p>
          <a:p>
            <a:endParaRPr lang="en-US" altLang="en-US" smtClean="0">
              <a:solidFill>
                <a:schemeClr val="bg1"/>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title"/>
          </p:nvPr>
        </p:nvSpPr>
        <p:spPr/>
        <p:txBody>
          <a:bodyPr/>
          <a:lstStyle/>
          <a:p>
            <a:endParaRPr lang="en-CA" altLang="en-US" smtClean="0"/>
          </a:p>
        </p:txBody>
      </p:sp>
      <p:graphicFrame>
        <p:nvGraphicFramePr>
          <p:cNvPr id="96259" name="Object 4"/>
          <p:cNvGraphicFramePr>
            <a:graphicFrameLocks noChangeAspect="1"/>
          </p:cNvGraphicFramePr>
          <p:nvPr>
            <p:ph idx="1"/>
          </p:nvPr>
        </p:nvGraphicFramePr>
        <p:xfrm>
          <a:off x="0" y="-228600"/>
          <a:ext cx="9448800" cy="7086600"/>
        </p:xfrm>
        <a:graphic>
          <a:graphicData uri="http://schemas.openxmlformats.org/presentationml/2006/ole">
            <mc:AlternateContent xmlns:mc="http://schemas.openxmlformats.org/markup-compatibility/2006">
              <mc:Choice xmlns:v="urn:schemas-microsoft-com:vml" Requires="v">
                <p:oleObj spid="_x0000_s96260" name="Photo Editor Photo" r:id="rId4" imgW="3048426" imgH="2285714" progId="MSPhotoEd.3">
                  <p:embed/>
                </p:oleObj>
              </mc:Choice>
              <mc:Fallback>
                <p:oleObj name="Photo Editor Photo" r:id="rId4" imgW="3048426" imgH="2285714"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
                        <a:ext cx="9448800" cy="708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Introduction to congenital heart disease - Erami Modified">
  <a:themeElements>
    <a:clrScheme name="">
      <a:dk1>
        <a:srgbClr val="FFFF99"/>
      </a:dk1>
      <a:lt1>
        <a:srgbClr val="FFFFFF"/>
      </a:lt1>
      <a:dk2>
        <a:srgbClr val="FFFF99"/>
      </a:dk2>
      <a:lt2>
        <a:srgbClr val="808080"/>
      </a:lt2>
      <a:accent1>
        <a:srgbClr val="00CC99"/>
      </a:accent1>
      <a:accent2>
        <a:srgbClr val="3333CC"/>
      </a:accent2>
      <a:accent3>
        <a:srgbClr val="FFFFFF"/>
      </a:accent3>
      <a:accent4>
        <a:srgbClr val="DADA82"/>
      </a:accent4>
      <a:accent5>
        <a:srgbClr val="AAE2CA"/>
      </a:accent5>
      <a:accent6>
        <a:srgbClr val="2D2DB9"/>
      </a:accent6>
      <a:hlink>
        <a:srgbClr val="CCCCFF"/>
      </a:hlink>
      <a:folHlink>
        <a:srgbClr val="B2B2B2"/>
      </a:folHlink>
    </a:clrScheme>
    <a:fontScheme name="Introduction to congenital heart disease - Erami Modifie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congenital heart disease - Erami Modifie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to congenital heart disease - Erami Modifie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ntroduction to congenital heart disease - Erami Modifie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to congenital heart disease - Erami Modifie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to congenital heart disease - Erami Modifi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to congenital heart disease - Erami Modifi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ntroduction to congenital heart disease - Erami Modifi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Brainstorming Session</Template>
  <TotalTime>2276</TotalTime>
  <Words>2310</Words>
  <Application>Microsoft Office PowerPoint</Application>
  <PresentationFormat>On-screen Show (4:3)</PresentationFormat>
  <Paragraphs>627</Paragraphs>
  <Slides>90</Slides>
  <Notes>65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90</vt:i4>
      </vt:variant>
    </vt:vector>
  </HeadingPairs>
  <TitlesOfParts>
    <vt:vector size="98" baseType="lpstr">
      <vt:lpstr>Arial</vt:lpstr>
      <vt:lpstr>Times New Roman</vt:lpstr>
      <vt:lpstr>Wingdings</vt:lpstr>
      <vt:lpstr>Tahoma</vt:lpstr>
      <vt:lpstr>StarSymbol</vt:lpstr>
      <vt:lpstr>Introduction to congenital heart disease - Erami Modified</vt:lpstr>
      <vt:lpstr>Bitmap Image</vt:lpstr>
      <vt:lpstr>Microsoft Photo Editor 3.0 Photo</vt:lpstr>
      <vt:lpstr>Acyanotic heart disease</vt:lpstr>
      <vt:lpstr>Incidence:</vt:lpstr>
      <vt:lpstr>Cardiac presentation:</vt:lpstr>
      <vt:lpstr>PowerPoint Presentation</vt:lpstr>
      <vt:lpstr>Ductal dependant lesions </vt:lpstr>
      <vt:lpstr>PowerPoint Presentation</vt:lpstr>
      <vt:lpstr>Clinical findings of HFs:</vt:lpstr>
      <vt:lpstr>Pulmonary congestion (edema):</vt:lpstr>
      <vt:lpstr>Systemic venous congestion:</vt:lpstr>
      <vt:lpstr>Cyanosis in the Newborn Cyanotic Congenital Heart Disease</vt:lpstr>
      <vt:lpstr>Evaluation of CHD patients</vt:lpstr>
      <vt:lpstr>Hyperoxia Test</vt:lpstr>
      <vt:lpstr>Classifying CHD Lesions</vt:lpstr>
      <vt:lpstr>Acyanotic Lesions</vt:lpstr>
      <vt:lpstr>Cyanotic Lesions</vt:lpstr>
      <vt:lpstr>Classifying by blood flow physiology</vt:lpstr>
      <vt:lpstr>Ventricular septal defect</vt:lpstr>
      <vt:lpstr>PowerPoint Presentation</vt:lpstr>
      <vt:lpstr>PowerPoint Presentation</vt:lpstr>
      <vt:lpstr>VSD – pathophysiology:</vt:lpstr>
      <vt:lpstr>PowerPoint Presentation</vt:lpstr>
      <vt:lpstr>PowerPoint Presentation</vt:lpstr>
      <vt:lpstr>PowerPoint Presentation</vt:lpstr>
      <vt:lpstr>PowerPoint Presentation</vt:lpstr>
      <vt:lpstr>Natural History</vt:lpstr>
      <vt:lpstr>Physical exam</vt:lpstr>
      <vt:lpstr>ECG and CXR</vt:lpstr>
      <vt:lpstr>PowerPoint Presentation</vt:lpstr>
      <vt:lpstr>PowerPoint Presentation</vt:lpstr>
      <vt:lpstr>PowerPoint Presentation</vt:lpstr>
      <vt:lpstr>Prognosis</vt:lpstr>
      <vt:lpstr>ASD Acyanotic Lesion with  increased pulm blood flow</vt:lpstr>
      <vt:lpstr>PowerPoint Presentation</vt:lpstr>
      <vt:lpstr>Types</vt:lpstr>
      <vt:lpstr>PowerPoint Presentation</vt:lpstr>
      <vt:lpstr>PowerPoint Presentation</vt:lpstr>
      <vt:lpstr>PowerPoint Presentation</vt:lpstr>
      <vt:lpstr>Clinical</vt:lpstr>
      <vt:lpstr>PowerPoint Presentation</vt:lpstr>
      <vt:lpstr>PowerPoint Presentation</vt:lpstr>
      <vt:lpstr>PowerPoint Presentation</vt:lpstr>
      <vt:lpstr>ECG </vt:lpstr>
      <vt:lpstr>Treatment</vt:lpstr>
      <vt:lpstr>PowerPoint Presentation</vt:lpstr>
      <vt:lpstr>PowerPoint Presentation</vt:lpstr>
      <vt:lpstr>PDA Acyanotic Lesion with  increased pulm blood flow</vt:lpstr>
      <vt:lpstr>PowerPoint Presentation</vt:lpstr>
      <vt:lpstr>PowerPoint Presentation</vt:lpstr>
      <vt:lpstr>PowerPoint Presentation</vt:lpstr>
      <vt:lpstr>PowerPoint Presentation</vt:lpstr>
      <vt:lpstr>PowerPoint Presentation</vt:lpstr>
      <vt:lpstr>PowerPoint Presentation</vt:lpstr>
      <vt:lpstr>PDA Acyanotic Lesion with  increased pulm blood flow</vt:lpstr>
      <vt:lpstr>PowerPoint Presentation</vt:lpstr>
      <vt:lpstr>Treatment</vt:lpstr>
      <vt:lpstr>Complications</vt:lpstr>
      <vt:lpstr>AVSD Acyanotic Lesion with  increased pulm blood flow</vt:lpstr>
      <vt:lpstr>PowerPoint Presentation</vt:lpstr>
      <vt:lpstr>Obstruction to Ventricular Output</vt:lpstr>
      <vt:lpstr>Aortic Stenosis</vt:lpstr>
      <vt:lpstr> Aortic Stenosis PREVALENCE  </vt:lpstr>
      <vt:lpstr>PowerPoint Presentation</vt:lpstr>
      <vt:lpstr>Anatomic types of AS</vt:lpstr>
      <vt:lpstr>Supravalvular AS</vt:lpstr>
      <vt:lpstr>William’s Syndrome</vt:lpstr>
      <vt:lpstr>CLINICAL MANIFESTATIONS </vt:lpstr>
      <vt:lpstr>Critical AS</vt:lpstr>
      <vt:lpstr>Physical Examination</vt:lpstr>
      <vt:lpstr>Physical Examination</vt:lpstr>
      <vt:lpstr>PowerPoint Presentation</vt:lpstr>
      <vt:lpstr>Electrocardiography. </vt:lpstr>
      <vt:lpstr>X-ray Studies </vt:lpstr>
      <vt:lpstr>PowerPoint Presentation</vt:lpstr>
      <vt:lpstr>NATURAL HISTORY Summary </vt:lpstr>
      <vt:lpstr>MANAGEMENT  Medical Management</vt:lpstr>
      <vt:lpstr>MANAGEMENT  For critically ill newborns with CHF</vt:lpstr>
      <vt:lpstr>Coarctation of Aorta</vt:lpstr>
      <vt:lpstr>Coarctation of Aorta  PREVALENCE  </vt:lpstr>
      <vt:lpstr>Definition</vt:lpstr>
      <vt:lpstr>PowerPoint Presentation</vt:lpstr>
      <vt:lpstr>Blood pressure </vt:lpstr>
      <vt:lpstr>Manifestations according to age Neonates with mild COA</vt:lpstr>
      <vt:lpstr>Manifestations according to age Neonates with sever COA</vt:lpstr>
      <vt:lpstr>Manifestations according to age Older infants and children </vt:lpstr>
      <vt:lpstr>Manifestations according to age Adults</vt:lpstr>
      <vt:lpstr>Cardiac examination </vt:lpstr>
      <vt:lpstr>CXR</vt:lpstr>
      <vt:lpstr>PowerPoint Presentation</vt:lpstr>
      <vt:lpstr>Management</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Congenital Heart Disease  Arwa Saidi MB. FAAP. FACC</dc:title>
  <dc:creator>Abeer Alsarairah</dc:creator>
  <cp:lastModifiedBy>Abeer Alsarairah</cp:lastModifiedBy>
  <cp:revision>105</cp:revision>
  <dcterms:created xsi:type="dcterms:W3CDTF">2005-02-03T12:57:50Z</dcterms:created>
  <dcterms:modified xsi:type="dcterms:W3CDTF">2021-02-12T10:20:45Z</dcterms:modified>
</cp:coreProperties>
</file>