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94660"/>
  </p:normalViewPr>
  <p:slideViewPr>
    <p:cSldViewPr>
      <p:cViewPr varScale="1">
        <p:scale>
          <a:sx n="83" d="100"/>
          <a:sy n="83" d="100"/>
        </p:scale>
        <p:origin x="-128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816F1-0B01-46B6-A6D8-D086E6A5CC38}" type="datetimeFigureOut">
              <a:rPr lang="en-US" smtClean="0"/>
              <a:pPr/>
              <a:t>3/6/2021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1C7C-7845-4B42-8992-305B035E11F0}" type="slidenum">
              <a:rPr lang="en-GB" smtClean="0"/>
              <a:pPr/>
              <a:t>‹#›</a:t>
            </a:fld>
            <a:endParaRPr lang="en-GB"/>
          </a:p>
        </p:txBody>
      </p:sp>
    </p:spTree>
    <p:extLst>
      <p:ext uri="{BB962C8B-B14F-4D97-AF65-F5344CB8AC3E}">
        <p14:creationId xmlns:p14="http://schemas.microsoft.com/office/powerpoint/2010/main" val="47937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37E379-8794-4B01-96AD-E66DA69C0D58}" type="slidenum">
              <a:rPr lang="ar-IQ" smtClean="0"/>
              <a:pPr/>
              <a:t>1</a:t>
            </a:fld>
            <a:endParaRPr lang="ar-IQ"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Sunday 7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Sunday 7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Sunday 7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Sunday 7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Sunday 7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Sunday 7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Sunday 7 March 2021</a:t>
            </a:r>
            <a:endParaRPr lang="en-US"/>
          </a:p>
        </p:txBody>
      </p:sp>
      <p:sp>
        <p:nvSpPr>
          <p:cNvPr id="8" name="Footer Placeholder 7"/>
          <p:cNvSpPr>
            <a:spLocks noGrp="1"/>
          </p:cNvSpPr>
          <p:nvPr>
            <p:ph type="ftr" sz="quarter" idx="11"/>
          </p:nvPr>
        </p:nvSpPr>
        <p:spPr/>
        <p:txBody>
          <a:bodyPr/>
          <a:lstStyle/>
          <a:p>
            <a:r>
              <a:rPr lang="en-US" smtClean="0"/>
              <a:t>Dr. Aiman Qais Afar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Sunday 7 March 2021</a:t>
            </a:r>
            <a:endParaRPr lang="en-US"/>
          </a:p>
        </p:txBody>
      </p:sp>
      <p:sp>
        <p:nvSpPr>
          <p:cNvPr id="4" name="Footer Placeholder 3"/>
          <p:cNvSpPr>
            <a:spLocks noGrp="1"/>
          </p:cNvSpPr>
          <p:nvPr>
            <p:ph type="ftr" sz="quarter" idx="11"/>
          </p:nvPr>
        </p:nvSpPr>
        <p:spPr/>
        <p:txBody>
          <a:bodyPr/>
          <a:lstStyle/>
          <a:p>
            <a:r>
              <a:rPr lang="en-US" smtClean="0"/>
              <a:t>Dr. Aiman Qais Afar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Sunday 7 March 2021</a:t>
            </a:r>
            <a:endParaRPr lang="en-US"/>
          </a:p>
        </p:txBody>
      </p:sp>
      <p:sp>
        <p:nvSpPr>
          <p:cNvPr id="3" name="Footer Placeholder 2"/>
          <p:cNvSpPr>
            <a:spLocks noGrp="1"/>
          </p:cNvSpPr>
          <p:nvPr>
            <p:ph type="ftr" sz="quarter" idx="11"/>
          </p:nvPr>
        </p:nvSpPr>
        <p:spPr/>
        <p:txBody>
          <a:bodyPr/>
          <a:lstStyle/>
          <a:p>
            <a:r>
              <a:rPr lang="en-US" smtClean="0"/>
              <a:t>Dr. Aiman Qais Afar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Sunday 7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Sunday 7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Sunday 7 March 2021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Aiman Qais Afar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077200" cy="4031873"/>
          </a:xfrm>
          <a:prstGeom prst="rect">
            <a:avLst/>
          </a:prstGeom>
          <a:noFill/>
        </p:spPr>
        <p:txBody>
          <a:bodyPr wrap="square" rtlCol="1">
            <a:spAutoFit/>
          </a:bodyPr>
          <a:lstStyle/>
          <a:p>
            <a:pPr algn="ctr"/>
            <a:r>
              <a:rPr lang="en-US" sz="3200" b="1" i="1" dirty="0" smtClean="0">
                <a:solidFill>
                  <a:srgbClr val="FF0000"/>
                </a:solidFill>
                <a:latin typeface="Candara" pitchFamily="34" charset="0"/>
              </a:rPr>
              <a:t>PERIPHERAL NERVOUS  SYSTEM </a:t>
            </a:r>
          </a:p>
          <a:p>
            <a:pPr algn="ctr"/>
            <a:endParaRPr lang="en-US" sz="3200" b="1" i="1" dirty="0" smtClean="0">
              <a:solidFill>
                <a:srgbClr val="FF0000"/>
              </a:solidFill>
              <a:latin typeface="Candara" pitchFamily="34" charset="0"/>
            </a:endParaRPr>
          </a:p>
          <a:p>
            <a:pPr algn="ctr"/>
            <a:r>
              <a:rPr lang="en-US" sz="3200" b="1" i="1" dirty="0" smtClean="0">
                <a:solidFill>
                  <a:srgbClr val="0033CC"/>
                </a:solidFill>
                <a:latin typeface="Candara" pitchFamily="34" charset="0"/>
              </a:rPr>
              <a:t>TRIGEMINAL NERVE</a:t>
            </a:r>
          </a:p>
          <a:p>
            <a:pPr algn="ctr"/>
            <a:endParaRPr lang="en-US" sz="3200" b="1" i="1" dirty="0" smtClean="0">
              <a:solidFill>
                <a:schemeClr val="tx2">
                  <a:lumMod val="60000"/>
                  <a:lumOff val="40000"/>
                </a:schemeClr>
              </a:solidFill>
              <a:latin typeface="Candara" pitchFamily="34" charset="0"/>
            </a:endParaRPr>
          </a:p>
          <a:p>
            <a:pPr algn="ctr"/>
            <a:r>
              <a:rPr lang="en-US" sz="3200" b="1" i="1" dirty="0" smtClean="0">
                <a:solidFill>
                  <a:srgbClr val="FF0000"/>
                </a:solidFill>
                <a:latin typeface="Candara" pitchFamily="34" charset="0"/>
              </a:rPr>
              <a:t>Dr. Aiman Q. Afar</a:t>
            </a:r>
          </a:p>
          <a:p>
            <a:pPr algn="ctr"/>
            <a:r>
              <a:rPr lang="en-US" sz="3200" b="1" i="1" dirty="0" smtClean="0">
                <a:solidFill>
                  <a:srgbClr val="00FF00"/>
                </a:solidFill>
                <a:latin typeface="Candara" pitchFamily="34" charset="0"/>
              </a:rPr>
              <a:t>Surgical Anatomist</a:t>
            </a:r>
          </a:p>
          <a:p>
            <a:pPr algn="ctr"/>
            <a:endParaRPr lang="en-US" sz="3200" b="1" i="1" dirty="0" smtClean="0">
              <a:solidFill>
                <a:srgbClr val="FF0000"/>
              </a:solidFill>
              <a:latin typeface="Candara" pitchFamily="34" charset="0"/>
            </a:endParaRPr>
          </a:p>
          <a:p>
            <a:pPr algn="ctr"/>
            <a:r>
              <a:rPr lang="en-US" sz="3200" b="1" i="1" dirty="0" smtClean="0">
                <a:solidFill>
                  <a:srgbClr val="0033CC"/>
                </a:solidFill>
                <a:latin typeface="Candara" pitchFamily="34" charset="0"/>
              </a:rPr>
              <a:t>College of Medicine / University of Mutah</a:t>
            </a:r>
            <a:endParaRPr lang="ar-IQ" sz="3200" b="1" i="1" dirty="0">
              <a:solidFill>
                <a:srgbClr val="0033CC"/>
              </a:solidFill>
              <a:latin typeface="Candara" pitchFamily="34" charset="0"/>
            </a:endParaRPr>
          </a:p>
        </p:txBody>
      </p:sp>
      <p:sp>
        <p:nvSpPr>
          <p:cNvPr id="3" name="Date Placeholder 2"/>
          <p:cNvSpPr>
            <a:spLocks noGrp="1"/>
          </p:cNvSpPr>
          <p:nvPr>
            <p:ph type="dt" sz="half" idx="10"/>
          </p:nvPr>
        </p:nvSpPr>
        <p:spPr>
          <a:xfrm>
            <a:off x="2971800" y="5257800"/>
            <a:ext cx="4343400" cy="365125"/>
          </a:xfrm>
        </p:spPr>
        <p:txBody>
          <a:bodyPr/>
          <a:lstStyle/>
          <a:p>
            <a:r>
              <a:rPr lang="en-US" sz="3200" b="1" i="1" dirty="0" smtClean="0">
                <a:solidFill>
                  <a:srgbClr val="00FF00"/>
                </a:solidFill>
                <a:latin typeface="Candara" pitchFamily="34" charset="0"/>
              </a:rPr>
              <a:t>Sunday 7 March 2021</a:t>
            </a:r>
            <a:endParaRPr lang="en-US" sz="3200" b="1" i="1" dirty="0">
              <a:solidFill>
                <a:srgbClr val="00FF00"/>
              </a:solidFill>
              <a:latin typeface="Candara" pitchFamily="34" charset="0"/>
            </a:endParaRP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a:t>
            </a:fld>
            <a:endParaRPr lang="en-US" b="1" dirty="0">
              <a:solidFill>
                <a:srgbClr val="0033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86213"/>
            <a:ext cx="3352800" cy="3323987"/>
          </a:xfrm>
          <a:prstGeom prst="rect">
            <a:avLst/>
          </a:prstGeom>
        </p:spPr>
        <p:txBody>
          <a:bodyPr wrap="square">
            <a:spAutoFit/>
          </a:bodyPr>
          <a:lstStyle/>
          <a:p>
            <a:r>
              <a:rPr lang="en-GB" b="1" dirty="0" smtClean="0">
                <a:solidFill>
                  <a:srgbClr val="0066CC"/>
                </a:solidFill>
                <a:latin typeface="Candara" pitchFamily="34" charset="0"/>
              </a:rPr>
              <a:t>The zygomaticotemporal branch gives parasympathetic secretomotor fibers to the lacrimal gland via the lacrimal nerve</a:t>
            </a:r>
            <a:r>
              <a:rPr lang="en-GB" b="1" dirty="0" smtClean="0">
                <a:latin typeface="Candara" pitchFamily="34" charset="0"/>
              </a:rPr>
              <a:t>. </a:t>
            </a:r>
          </a:p>
          <a:p>
            <a:endParaRPr lang="en-GB" sz="2000" dirty="0" smtClean="0">
              <a:latin typeface="Candara" pitchFamily="34" charset="0"/>
            </a:endParaRPr>
          </a:p>
          <a:p>
            <a:r>
              <a:rPr lang="en-GB" sz="2000" dirty="0" smtClean="0">
                <a:latin typeface="Candara" pitchFamily="34" charset="0"/>
              </a:rPr>
              <a:t>■■ </a:t>
            </a:r>
            <a:r>
              <a:rPr lang="en-GB" sz="2000" b="1" dirty="0" err="1" smtClean="0">
                <a:solidFill>
                  <a:schemeClr val="accent6">
                    <a:lumMod val="50000"/>
                  </a:schemeClr>
                </a:solidFill>
                <a:latin typeface="Candara" pitchFamily="34" charset="0"/>
              </a:rPr>
              <a:t>Ganglionic</a:t>
            </a:r>
            <a:r>
              <a:rPr lang="en-GB" sz="2000" b="1" dirty="0" smtClean="0">
                <a:solidFill>
                  <a:schemeClr val="accent6">
                    <a:lumMod val="50000"/>
                  </a:schemeClr>
                </a:solidFill>
                <a:latin typeface="Candara" pitchFamily="34" charset="0"/>
              </a:rPr>
              <a:t> branches</a:t>
            </a:r>
            <a:r>
              <a:rPr lang="en-GB" sz="2000" dirty="0" smtClean="0">
                <a:latin typeface="Candara" pitchFamily="34" charset="0"/>
              </a:rPr>
              <a:t>, which are </a:t>
            </a:r>
            <a:r>
              <a:rPr lang="en-GB" sz="2000" b="1" dirty="0" smtClean="0">
                <a:latin typeface="Candara" pitchFamily="34" charset="0"/>
              </a:rPr>
              <a:t>two short nerves </a:t>
            </a:r>
            <a:r>
              <a:rPr lang="en-GB" sz="2000" dirty="0" smtClean="0">
                <a:latin typeface="Candara" pitchFamily="34" charset="0"/>
              </a:rPr>
              <a:t>that suspend </a:t>
            </a:r>
            <a:r>
              <a:rPr lang="en-GB" sz="2000" b="1" dirty="0" smtClean="0">
                <a:solidFill>
                  <a:srgbClr val="7030A0"/>
                </a:solidFill>
                <a:latin typeface="Candara" pitchFamily="34" charset="0"/>
              </a:rPr>
              <a:t>the pterygopalatine ganglion </a:t>
            </a:r>
            <a:r>
              <a:rPr lang="en-GB" sz="2000" dirty="0" smtClean="0">
                <a:latin typeface="Candara" pitchFamily="34" charset="0"/>
              </a:rPr>
              <a:t>in the </a:t>
            </a:r>
            <a:r>
              <a:rPr lang="en-GB" sz="2000" b="1" dirty="0" smtClean="0">
                <a:latin typeface="Candara" pitchFamily="34" charset="0"/>
              </a:rPr>
              <a:t>pterygopalatine fossa. </a:t>
            </a:r>
            <a:endParaRPr lang="en-GB" sz="2000" dirty="0" smtClean="0">
              <a:latin typeface="Candara" pitchFamily="34" charset="0"/>
            </a:endParaRPr>
          </a:p>
        </p:txBody>
      </p:sp>
      <p:sp>
        <p:nvSpPr>
          <p:cNvPr id="3" name="Rectangle 2"/>
          <p:cNvSpPr/>
          <p:nvPr/>
        </p:nvSpPr>
        <p:spPr>
          <a:xfrm>
            <a:off x="152400" y="76200"/>
            <a:ext cx="3342262" cy="523220"/>
          </a:xfrm>
          <a:prstGeom prst="rect">
            <a:avLst/>
          </a:prstGeom>
        </p:spPr>
        <p:txBody>
          <a:bodyPr wrap="none">
            <a:spAutoFit/>
          </a:bodyPr>
          <a:lstStyle/>
          <a:p>
            <a:r>
              <a:rPr lang="en-GB" sz="2800" b="1" u="sng" dirty="0" smtClean="0">
                <a:solidFill>
                  <a:srgbClr val="0066CC"/>
                </a:solidFill>
              </a:rPr>
              <a:t>Maxillary Nerve (V2) </a:t>
            </a:r>
            <a:endParaRPr lang="en-GB" sz="2800" b="1" u="sng" dirty="0">
              <a:solidFill>
                <a:srgbClr val="0066CC"/>
              </a:solidFill>
            </a:endParaRPr>
          </a:p>
        </p:txBody>
      </p:sp>
      <p:sp>
        <p:nvSpPr>
          <p:cNvPr id="4" name="Rectangle 3"/>
          <p:cNvSpPr/>
          <p:nvPr/>
        </p:nvSpPr>
        <p:spPr>
          <a:xfrm>
            <a:off x="174272" y="533400"/>
            <a:ext cx="1349728" cy="461665"/>
          </a:xfrm>
          <a:prstGeom prst="rect">
            <a:avLst/>
          </a:prstGeom>
        </p:spPr>
        <p:txBody>
          <a:bodyPr wrap="none">
            <a:spAutoFit/>
          </a:bodyPr>
          <a:lstStyle/>
          <a:p>
            <a:r>
              <a:rPr lang="en-GB" sz="2400" b="1" dirty="0" smtClean="0">
                <a:solidFill>
                  <a:srgbClr val="FF0000"/>
                </a:solidFill>
              </a:rPr>
              <a:t>Branches</a:t>
            </a:r>
            <a:endParaRPr lang="en-GB" sz="2400" b="1" dirty="0">
              <a:solidFill>
                <a:srgbClr val="FF0000"/>
              </a:solidFill>
            </a:endParaRPr>
          </a:p>
        </p:txBody>
      </p:sp>
      <p:sp>
        <p:nvSpPr>
          <p:cNvPr id="5" name="Rectangle 4"/>
          <p:cNvSpPr/>
          <p:nvPr/>
        </p:nvSpPr>
        <p:spPr>
          <a:xfrm>
            <a:off x="152400" y="5706070"/>
            <a:ext cx="8610600" cy="923330"/>
          </a:xfrm>
          <a:prstGeom prst="rect">
            <a:avLst/>
          </a:prstGeom>
        </p:spPr>
        <p:txBody>
          <a:bodyPr wrap="square">
            <a:spAutoFit/>
          </a:bodyPr>
          <a:lstStyle/>
          <a:p>
            <a:r>
              <a:rPr lang="en-GB" b="1" dirty="0" smtClean="0">
                <a:solidFill>
                  <a:srgbClr val="0066CC"/>
                </a:solidFill>
                <a:latin typeface="Candara" pitchFamily="34" charset="0"/>
              </a:rPr>
              <a:t>They contain sensory fibers that have passed through the ganglion from the nose, the palate, and the pharynx. They also contain postganglionic parasympathetic fibers that are going to the lacrimal gland</a:t>
            </a:r>
            <a:endParaRPr lang="en-GB" b="1" dirty="0">
              <a:solidFill>
                <a:srgbClr val="0066CC"/>
              </a:solidFill>
              <a:latin typeface="Candara" pitchFamily="34" charset="0"/>
            </a:endParaRPr>
          </a:p>
        </p:txBody>
      </p:sp>
      <p:pic>
        <p:nvPicPr>
          <p:cNvPr id="2050" name="Picture 2" descr="http://am-medicine.ammedicine.netdna-cdn.com/wp-content/uploads/2013/12/The-maxillary-division-of-the-trigeminal-nerve.jpg"/>
          <p:cNvPicPr>
            <a:picLocks noChangeAspect="1" noChangeArrowheads="1"/>
          </p:cNvPicPr>
          <p:nvPr/>
        </p:nvPicPr>
        <p:blipFill>
          <a:blip r:embed="rId2" cstate="print"/>
          <a:srcRect/>
          <a:stretch>
            <a:fillRect/>
          </a:stretch>
        </p:blipFill>
        <p:spPr bwMode="auto">
          <a:xfrm>
            <a:off x="3505200" y="1993622"/>
            <a:ext cx="5562600" cy="3187978"/>
          </a:xfrm>
          <a:prstGeom prst="rect">
            <a:avLst/>
          </a:prstGeom>
          <a:noFill/>
          <a:ln w="57150">
            <a:solidFill>
              <a:srgbClr val="00FF00"/>
            </a:solidFill>
          </a:ln>
        </p:spPr>
      </p:pic>
      <p:sp>
        <p:nvSpPr>
          <p:cNvPr id="8" name="Rectangle 7"/>
          <p:cNvSpPr/>
          <p:nvPr/>
        </p:nvSpPr>
        <p:spPr>
          <a:xfrm>
            <a:off x="76200" y="914400"/>
            <a:ext cx="8763000" cy="1015663"/>
          </a:xfrm>
          <a:prstGeom prst="rect">
            <a:avLst/>
          </a:prstGeom>
        </p:spPr>
        <p:txBody>
          <a:bodyPr wrap="square">
            <a:spAutoFit/>
          </a:bodyPr>
          <a:lstStyle/>
          <a:p>
            <a:r>
              <a:rPr lang="en-GB" sz="2000" dirty="0" smtClean="0">
                <a:latin typeface="Candara" pitchFamily="34" charset="0"/>
              </a:rPr>
              <a:t>■■ </a:t>
            </a:r>
            <a:r>
              <a:rPr lang="en-GB" sz="2000" b="1" dirty="0" smtClean="0">
                <a:solidFill>
                  <a:schemeClr val="accent6">
                    <a:lumMod val="50000"/>
                  </a:schemeClr>
                </a:solidFill>
                <a:latin typeface="Candara" pitchFamily="34" charset="0"/>
              </a:rPr>
              <a:t>Meningeal branches</a:t>
            </a:r>
          </a:p>
          <a:p>
            <a:r>
              <a:rPr lang="en-GB" sz="2000" dirty="0" smtClean="0">
                <a:latin typeface="Candara" pitchFamily="34" charset="0"/>
              </a:rPr>
              <a:t>■■ </a:t>
            </a:r>
            <a:r>
              <a:rPr lang="en-GB" sz="2000" b="1" dirty="0" smtClean="0">
                <a:solidFill>
                  <a:schemeClr val="accent6">
                    <a:lumMod val="50000"/>
                  </a:schemeClr>
                </a:solidFill>
                <a:latin typeface="Candara" pitchFamily="34" charset="0"/>
              </a:rPr>
              <a:t>Zygomatic branch </a:t>
            </a:r>
            <a:r>
              <a:rPr lang="en-GB" sz="2000" dirty="0" smtClean="0">
                <a:latin typeface="Candara" pitchFamily="34" charset="0"/>
              </a:rPr>
              <a:t>which divides into </a:t>
            </a:r>
            <a:r>
              <a:rPr lang="en-GB" sz="2000" b="1" dirty="0" smtClean="0">
                <a:solidFill>
                  <a:schemeClr val="accent6">
                    <a:lumMod val="75000"/>
                  </a:schemeClr>
                </a:solidFill>
                <a:latin typeface="Candara" pitchFamily="34" charset="0"/>
              </a:rPr>
              <a:t>the zygomaticotemporal </a:t>
            </a:r>
            <a:r>
              <a:rPr lang="en-GB" sz="2000" dirty="0" smtClean="0">
                <a:latin typeface="Candara" pitchFamily="34" charset="0"/>
              </a:rPr>
              <a:t>and </a:t>
            </a:r>
            <a:r>
              <a:rPr lang="en-GB" sz="2000" b="1" dirty="0" smtClean="0">
                <a:solidFill>
                  <a:schemeClr val="accent6">
                    <a:lumMod val="75000"/>
                  </a:schemeClr>
                </a:solidFill>
                <a:latin typeface="Candara" pitchFamily="34" charset="0"/>
              </a:rPr>
              <a:t>the zygomaticofacial nerves </a:t>
            </a:r>
            <a:r>
              <a:rPr lang="en-GB" sz="2000" dirty="0" smtClean="0">
                <a:latin typeface="Candara" pitchFamily="34" charset="0"/>
              </a:rPr>
              <a:t>that supply the skin of the face</a:t>
            </a:r>
            <a:endParaRPr lang="en-GB" sz="2000" dirty="0">
              <a:latin typeface="Candara" pitchFamily="34" charset="0"/>
            </a:endParaRPr>
          </a:p>
        </p:txBody>
      </p:sp>
      <p:sp>
        <p:nvSpPr>
          <p:cNvPr id="9" name="Date Placeholder 8"/>
          <p:cNvSpPr>
            <a:spLocks noGrp="1"/>
          </p:cNvSpPr>
          <p:nvPr>
            <p:ph type="dt" sz="half" idx="10"/>
          </p:nvPr>
        </p:nvSpPr>
        <p:spPr>
          <a:xfrm>
            <a:off x="4876800" y="228600"/>
            <a:ext cx="2133600" cy="365125"/>
          </a:xfrm>
        </p:spPr>
        <p:txBody>
          <a:bodyPr/>
          <a:lstStyle/>
          <a:p>
            <a:r>
              <a:rPr lang="en-US" b="1" smtClean="0">
                <a:solidFill>
                  <a:srgbClr val="FF0000"/>
                </a:solidFill>
              </a:rPr>
              <a:t>Sunday 7 March 2021</a:t>
            </a:r>
            <a:endParaRPr lang="en-US" b="1" dirty="0">
              <a:solidFill>
                <a:srgbClr val="FF0000"/>
              </a:solidFill>
            </a:endParaRPr>
          </a:p>
        </p:txBody>
      </p:sp>
      <p:sp>
        <p:nvSpPr>
          <p:cNvPr id="10" name="Slide Number Placeholder 9"/>
          <p:cNvSpPr>
            <a:spLocks noGrp="1"/>
          </p:cNvSpPr>
          <p:nvPr>
            <p:ph type="sldNum" sz="quarter" idx="12"/>
          </p:nvPr>
        </p:nvSpPr>
        <p:spPr>
          <a:xfrm>
            <a:off x="8458200" y="228600"/>
            <a:ext cx="457200" cy="365125"/>
          </a:xfrm>
        </p:spPr>
        <p:txBody>
          <a:bodyPr/>
          <a:lstStyle/>
          <a:p>
            <a:fld id="{B6F15528-21DE-4FAA-801E-634DDDAF4B2B}" type="slidenum">
              <a:rPr lang="en-US" b="1" smtClean="0">
                <a:solidFill>
                  <a:srgbClr val="FF0000"/>
                </a:solidFill>
              </a:rPr>
              <a:pPr/>
              <a:t>10</a:t>
            </a:fld>
            <a:endParaRPr lang="en-US" b="1" dirty="0">
              <a:solidFill>
                <a:srgbClr val="FF0000"/>
              </a:solidFill>
            </a:endParaRPr>
          </a:p>
        </p:txBody>
      </p:sp>
      <p:sp>
        <p:nvSpPr>
          <p:cNvPr id="11" name="Footer Placeholder 10"/>
          <p:cNvSpPr>
            <a:spLocks noGrp="1"/>
          </p:cNvSpPr>
          <p:nvPr>
            <p:ph type="ftr" sz="quarter" idx="11"/>
          </p:nvPr>
        </p:nvSpPr>
        <p:spPr>
          <a:xfrm>
            <a:off x="5943600" y="228600"/>
            <a:ext cx="2895600" cy="365125"/>
          </a:xfrm>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3962400" cy="1631216"/>
          </a:xfrm>
          <a:prstGeom prst="rect">
            <a:avLst/>
          </a:prstGeom>
        </p:spPr>
        <p:txBody>
          <a:bodyPr wrap="square">
            <a:spAutoFit/>
          </a:bodyPr>
          <a:lstStyle/>
          <a:p>
            <a:r>
              <a:rPr lang="en-GB" sz="2000" dirty="0" smtClean="0">
                <a:latin typeface="Candara" pitchFamily="34" charset="0"/>
              </a:rPr>
              <a:t> ■■ </a:t>
            </a:r>
            <a:r>
              <a:rPr lang="en-GB" sz="2000" b="1" dirty="0" smtClean="0">
                <a:solidFill>
                  <a:srgbClr val="C00000"/>
                </a:solidFill>
                <a:latin typeface="Candara" pitchFamily="34" charset="0"/>
              </a:rPr>
              <a:t>Posterior superior alveolar </a:t>
            </a:r>
            <a:r>
              <a:rPr lang="en-GB" sz="2000" b="1" dirty="0" smtClean="0">
                <a:solidFill>
                  <a:schemeClr val="accent6">
                    <a:lumMod val="50000"/>
                  </a:schemeClr>
                </a:solidFill>
                <a:latin typeface="Candara" pitchFamily="34" charset="0"/>
              </a:rPr>
              <a:t>nerve </a:t>
            </a:r>
            <a:r>
              <a:rPr lang="en-GB" sz="2000" dirty="0" smtClean="0">
                <a:latin typeface="Candara" pitchFamily="34" charset="0"/>
              </a:rPr>
              <a:t>which supplies </a:t>
            </a:r>
            <a:r>
              <a:rPr lang="en-GB" sz="2000" b="1" dirty="0" smtClean="0">
                <a:solidFill>
                  <a:srgbClr val="FF0000"/>
                </a:solidFill>
                <a:latin typeface="Candara" pitchFamily="34" charset="0"/>
              </a:rPr>
              <a:t>the maxillary sinus </a:t>
            </a:r>
            <a:r>
              <a:rPr lang="en-GB" sz="2000" dirty="0" smtClean="0">
                <a:latin typeface="Candara" pitchFamily="34" charset="0"/>
              </a:rPr>
              <a:t>as well as </a:t>
            </a:r>
            <a:r>
              <a:rPr lang="en-GB" sz="2000" b="1" dirty="0" smtClean="0">
                <a:solidFill>
                  <a:srgbClr val="7030A0"/>
                </a:solidFill>
                <a:latin typeface="Candara" pitchFamily="34" charset="0"/>
              </a:rPr>
              <a:t>the upper molar teeth </a:t>
            </a:r>
            <a:r>
              <a:rPr lang="en-GB" sz="2000" dirty="0" smtClean="0">
                <a:latin typeface="Candara" pitchFamily="34" charset="0"/>
              </a:rPr>
              <a:t>and adjoining parts of </a:t>
            </a:r>
            <a:r>
              <a:rPr lang="en-GB" sz="2000" b="1" dirty="0" smtClean="0">
                <a:solidFill>
                  <a:srgbClr val="7030A0"/>
                </a:solidFill>
                <a:latin typeface="Candara" pitchFamily="34" charset="0"/>
              </a:rPr>
              <a:t>the gum </a:t>
            </a:r>
            <a:r>
              <a:rPr lang="en-GB" sz="2000" dirty="0" smtClean="0">
                <a:latin typeface="Candara" pitchFamily="34" charset="0"/>
              </a:rPr>
              <a:t>and </a:t>
            </a:r>
            <a:r>
              <a:rPr lang="en-GB" sz="2000" b="1" dirty="0" smtClean="0">
                <a:solidFill>
                  <a:srgbClr val="7030A0"/>
                </a:solidFill>
                <a:latin typeface="Candara" pitchFamily="34" charset="0"/>
              </a:rPr>
              <a:t>the cheek</a:t>
            </a:r>
          </a:p>
        </p:txBody>
      </p:sp>
      <p:sp>
        <p:nvSpPr>
          <p:cNvPr id="3" name="Rectangle 2"/>
          <p:cNvSpPr/>
          <p:nvPr/>
        </p:nvSpPr>
        <p:spPr>
          <a:xfrm>
            <a:off x="152400" y="76200"/>
            <a:ext cx="3342262" cy="523220"/>
          </a:xfrm>
          <a:prstGeom prst="rect">
            <a:avLst/>
          </a:prstGeom>
        </p:spPr>
        <p:txBody>
          <a:bodyPr wrap="none">
            <a:spAutoFit/>
          </a:bodyPr>
          <a:lstStyle/>
          <a:p>
            <a:r>
              <a:rPr lang="en-GB" sz="2800" b="1" u="sng" dirty="0" smtClean="0">
                <a:solidFill>
                  <a:srgbClr val="0066CC"/>
                </a:solidFill>
              </a:rPr>
              <a:t>Maxillary Nerve (V2) </a:t>
            </a:r>
            <a:endParaRPr lang="en-GB" sz="2800" b="1" u="sng" dirty="0">
              <a:solidFill>
                <a:srgbClr val="0066CC"/>
              </a:solidFill>
            </a:endParaRPr>
          </a:p>
        </p:txBody>
      </p:sp>
      <p:pic>
        <p:nvPicPr>
          <p:cNvPr id="1028" name="Picture 4" descr="http://www.duke.edu/web/anatomy/Lab24/Lab26modifiedImages/maxillary%20nerve%20path.jpg"/>
          <p:cNvPicPr>
            <a:picLocks noChangeAspect="1" noChangeArrowheads="1"/>
          </p:cNvPicPr>
          <p:nvPr/>
        </p:nvPicPr>
        <p:blipFill>
          <a:blip r:embed="rId2" cstate="print"/>
          <a:srcRect/>
          <a:stretch>
            <a:fillRect/>
          </a:stretch>
        </p:blipFill>
        <p:spPr bwMode="auto">
          <a:xfrm>
            <a:off x="2514600" y="2057400"/>
            <a:ext cx="6487886" cy="3633216"/>
          </a:xfrm>
          <a:prstGeom prst="rect">
            <a:avLst/>
          </a:prstGeom>
          <a:noFill/>
          <a:ln w="57150">
            <a:solidFill>
              <a:srgbClr val="00FF00"/>
            </a:solidFill>
          </a:ln>
        </p:spPr>
      </p:pic>
      <p:sp>
        <p:nvSpPr>
          <p:cNvPr id="6" name="Rectangle 5"/>
          <p:cNvSpPr/>
          <p:nvPr/>
        </p:nvSpPr>
        <p:spPr>
          <a:xfrm>
            <a:off x="4267200" y="609600"/>
            <a:ext cx="4572000" cy="1323439"/>
          </a:xfrm>
          <a:prstGeom prst="rect">
            <a:avLst/>
          </a:prstGeom>
        </p:spPr>
        <p:txBody>
          <a:bodyPr>
            <a:spAutoFit/>
          </a:bodyPr>
          <a:lstStyle/>
          <a:p>
            <a:r>
              <a:rPr lang="en-GB" sz="2000" dirty="0" smtClean="0">
                <a:latin typeface="Candara" pitchFamily="34" charset="0"/>
              </a:rPr>
              <a:t>■■ </a:t>
            </a:r>
            <a:r>
              <a:rPr lang="en-GB" sz="2000" b="1" dirty="0" smtClean="0">
                <a:solidFill>
                  <a:srgbClr val="C00000"/>
                </a:solidFill>
                <a:latin typeface="Candara" pitchFamily="34" charset="0"/>
              </a:rPr>
              <a:t>Middle superior alveolar nerve </a:t>
            </a:r>
            <a:r>
              <a:rPr lang="en-GB" sz="2000" dirty="0" smtClean="0">
                <a:latin typeface="Candara" pitchFamily="34" charset="0"/>
              </a:rPr>
              <a:t>which supplies </a:t>
            </a:r>
            <a:r>
              <a:rPr lang="en-GB" sz="2000" b="1" dirty="0" smtClean="0">
                <a:solidFill>
                  <a:srgbClr val="FF0000"/>
                </a:solidFill>
                <a:latin typeface="Candara" pitchFamily="34" charset="0"/>
              </a:rPr>
              <a:t>the maxillary sinus </a:t>
            </a:r>
            <a:r>
              <a:rPr lang="en-GB" sz="2000" dirty="0" smtClean="0">
                <a:latin typeface="Candara" pitchFamily="34" charset="0"/>
              </a:rPr>
              <a:t>as well as the </a:t>
            </a:r>
            <a:r>
              <a:rPr lang="en-GB" sz="2000" b="1" dirty="0" smtClean="0">
                <a:solidFill>
                  <a:srgbClr val="7030A0"/>
                </a:solidFill>
                <a:latin typeface="Candara" pitchFamily="34" charset="0"/>
              </a:rPr>
              <a:t>upper premolar teeth</a:t>
            </a:r>
            <a:r>
              <a:rPr lang="en-GB" sz="2000" dirty="0" smtClean="0">
                <a:latin typeface="Candara" pitchFamily="34" charset="0"/>
              </a:rPr>
              <a:t>, </a:t>
            </a:r>
            <a:r>
              <a:rPr lang="en-GB" sz="2000" b="1" dirty="0" smtClean="0">
                <a:solidFill>
                  <a:srgbClr val="7030A0"/>
                </a:solidFill>
                <a:latin typeface="Candara" pitchFamily="34" charset="0"/>
              </a:rPr>
              <a:t>the gums</a:t>
            </a:r>
            <a:r>
              <a:rPr lang="en-GB" sz="2000" dirty="0" smtClean="0">
                <a:latin typeface="Candara" pitchFamily="34" charset="0"/>
              </a:rPr>
              <a:t>, and the </a:t>
            </a:r>
            <a:r>
              <a:rPr lang="en-GB" sz="2000" b="1" dirty="0" smtClean="0">
                <a:solidFill>
                  <a:srgbClr val="7030A0"/>
                </a:solidFill>
                <a:latin typeface="Candara" pitchFamily="34" charset="0"/>
              </a:rPr>
              <a:t>cheek </a:t>
            </a:r>
            <a:endParaRPr lang="en-GB" sz="2000" dirty="0">
              <a:solidFill>
                <a:srgbClr val="7030A0"/>
              </a:solidFill>
              <a:latin typeface="Candara" pitchFamily="34" charset="0"/>
            </a:endParaRPr>
          </a:p>
        </p:txBody>
      </p:sp>
      <p:sp>
        <p:nvSpPr>
          <p:cNvPr id="7" name="Rectangle 6"/>
          <p:cNvSpPr/>
          <p:nvPr/>
        </p:nvSpPr>
        <p:spPr>
          <a:xfrm>
            <a:off x="304800" y="5791200"/>
            <a:ext cx="7696200" cy="707886"/>
          </a:xfrm>
          <a:prstGeom prst="rect">
            <a:avLst/>
          </a:prstGeom>
        </p:spPr>
        <p:txBody>
          <a:bodyPr wrap="square">
            <a:spAutoFit/>
          </a:bodyPr>
          <a:lstStyle/>
          <a:p>
            <a:r>
              <a:rPr lang="en-GB" sz="2000" dirty="0" smtClean="0">
                <a:latin typeface="Candara" pitchFamily="34" charset="0"/>
              </a:rPr>
              <a:t>■■ </a:t>
            </a:r>
            <a:r>
              <a:rPr lang="en-GB" sz="2000" b="1" dirty="0" smtClean="0">
                <a:solidFill>
                  <a:srgbClr val="C00000"/>
                </a:solidFill>
                <a:latin typeface="Candara" pitchFamily="34" charset="0"/>
              </a:rPr>
              <a:t>Anterior superior alveolar nerve</a:t>
            </a:r>
            <a:r>
              <a:rPr lang="en-GB" sz="2000" dirty="0" smtClean="0">
                <a:latin typeface="Candara" pitchFamily="34" charset="0"/>
              </a:rPr>
              <a:t>, which supplies </a:t>
            </a:r>
            <a:r>
              <a:rPr lang="en-GB" sz="2000" b="1" dirty="0" smtClean="0">
                <a:solidFill>
                  <a:srgbClr val="FF0000"/>
                </a:solidFill>
                <a:latin typeface="Candara" pitchFamily="34" charset="0"/>
              </a:rPr>
              <a:t>the maxillary sinus </a:t>
            </a:r>
            <a:r>
              <a:rPr lang="en-GB" sz="2000" dirty="0" smtClean="0">
                <a:latin typeface="Candara" pitchFamily="34" charset="0"/>
              </a:rPr>
              <a:t>as well as </a:t>
            </a:r>
            <a:r>
              <a:rPr lang="en-GB" sz="2000" b="1" dirty="0" smtClean="0">
                <a:solidFill>
                  <a:srgbClr val="7030A0"/>
                </a:solidFill>
                <a:latin typeface="Candara" pitchFamily="34" charset="0"/>
              </a:rPr>
              <a:t>the upper canine</a:t>
            </a:r>
            <a:r>
              <a:rPr lang="en-GB" sz="2000" b="1" dirty="0" smtClean="0">
                <a:latin typeface="Candara" pitchFamily="34" charset="0"/>
              </a:rPr>
              <a:t> </a:t>
            </a:r>
            <a:r>
              <a:rPr lang="en-GB" sz="2000" dirty="0" smtClean="0">
                <a:latin typeface="Candara" pitchFamily="34" charset="0"/>
              </a:rPr>
              <a:t>and </a:t>
            </a:r>
            <a:r>
              <a:rPr lang="en-GB" sz="2000" b="1" dirty="0" smtClean="0">
                <a:solidFill>
                  <a:srgbClr val="7030A0"/>
                </a:solidFill>
                <a:latin typeface="Candara" pitchFamily="34" charset="0"/>
              </a:rPr>
              <a:t>the incisor teeth</a:t>
            </a:r>
            <a:endParaRPr lang="en-GB" sz="2000" b="1" dirty="0">
              <a:solidFill>
                <a:srgbClr val="7030A0"/>
              </a:solidFill>
              <a:latin typeface="Candara" pitchFamily="34" charset="0"/>
            </a:endParaRPr>
          </a:p>
        </p:txBody>
      </p:sp>
      <p:sp>
        <p:nvSpPr>
          <p:cNvPr id="8" name="Date Placeholder 7"/>
          <p:cNvSpPr>
            <a:spLocks noGrp="1"/>
          </p:cNvSpPr>
          <p:nvPr>
            <p:ph type="dt" sz="half" idx="10"/>
          </p:nvPr>
        </p:nvSpPr>
        <p:spPr>
          <a:xfrm>
            <a:off x="457200" y="6416675"/>
            <a:ext cx="2133600" cy="365125"/>
          </a:xfrm>
        </p:spPr>
        <p:txBody>
          <a:bodyPr/>
          <a:lstStyle/>
          <a:p>
            <a:r>
              <a:rPr lang="en-US" b="1" smtClean="0">
                <a:solidFill>
                  <a:srgbClr val="FF0000"/>
                </a:solidFill>
              </a:rPr>
              <a:t>Sunday 7 March 2021</a:t>
            </a:r>
            <a:endParaRPr lang="en-US" b="1">
              <a:solidFill>
                <a:srgbClr val="FF0000"/>
              </a:solidFill>
            </a:endParaRPr>
          </a:p>
        </p:txBody>
      </p:sp>
      <p:sp>
        <p:nvSpPr>
          <p:cNvPr id="9" name="Slide Number Placeholder 8"/>
          <p:cNvSpPr>
            <a:spLocks noGrp="1"/>
          </p:cNvSpPr>
          <p:nvPr>
            <p:ph type="sldNum" sz="quarter" idx="12"/>
          </p:nvPr>
        </p:nvSpPr>
        <p:spPr>
          <a:xfrm>
            <a:off x="8229600" y="6416675"/>
            <a:ext cx="457200" cy="365125"/>
          </a:xfrm>
        </p:spPr>
        <p:txBody>
          <a:bodyPr/>
          <a:lstStyle/>
          <a:p>
            <a:fld id="{B6F15528-21DE-4FAA-801E-634DDDAF4B2B}" type="slidenum">
              <a:rPr lang="en-US" b="1" smtClean="0">
                <a:solidFill>
                  <a:srgbClr val="FF0000"/>
                </a:solidFill>
              </a:rPr>
              <a:pPr/>
              <a:t>11</a:t>
            </a:fld>
            <a:endParaRPr lang="en-US" b="1">
              <a:solidFill>
                <a:srgbClr val="FF0000"/>
              </a:solidFill>
            </a:endParaRPr>
          </a:p>
        </p:txBody>
      </p:sp>
      <p:sp>
        <p:nvSpPr>
          <p:cNvPr id="10" name="Footer Placeholder 9"/>
          <p:cNvSpPr>
            <a:spLocks noGrp="1"/>
          </p:cNvSpPr>
          <p:nvPr>
            <p:ph type="ftr" sz="quarter" idx="11"/>
          </p:nvPr>
        </p:nvSpPr>
        <p:spPr>
          <a:xfrm>
            <a:off x="3124200" y="6416675"/>
            <a:ext cx="2895600" cy="365125"/>
          </a:xfrm>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4764446" cy="584775"/>
          </a:xfrm>
          <a:prstGeom prst="rect">
            <a:avLst/>
          </a:prstGeom>
          <a:ln w="38100">
            <a:solidFill>
              <a:srgbClr val="FF0000"/>
            </a:solidFill>
          </a:ln>
        </p:spPr>
        <p:txBody>
          <a:bodyPr wrap="none">
            <a:spAutoFit/>
          </a:bodyPr>
          <a:lstStyle/>
          <a:p>
            <a:r>
              <a:rPr lang="en-GB" sz="3200" b="1" dirty="0" smtClean="0">
                <a:solidFill>
                  <a:srgbClr val="0066CC"/>
                </a:solidFill>
                <a:latin typeface="Candara" pitchFamily="34" charset="0"/>
              </a:rPr>
              <a:t>Pterygopalatine Ganglion </a:t>
            </a:r>
            <a:endParaRPr lang="en-GB" sz="3200" b="1" dirty="0">
              <a:solidFill>
                <a:srgbClr val="0066CC"/>
              </a:solidFill>
              <a:latin typeface="Candara" pitchFamily="34" charset="0"/>
            </a:endParaRPr>
          </a:p>
        </p:txBody>
      </p:sp>
      <p:sp>
        <p:nvSpPr>
          <p:cNvPr id="3" name="Rectangle 2"/>
          <p:cNvSpPr/>
          <p:nvPr/>
        </p:nvSpPr>
        <p:spPr>
          <a:xfrm>
            <a:off x="152400" y="648831"/>
            <a:ext cx="8153400" cy="1015663"/>
          </a:xfrm>
          <a:prstGeom prst="rect">
            <a:avLst/>
          </a:prstGeom>
        </p:spPr>
        <p:txBody>
          <a:bodyPr wrap="square">
            <a:spAutoFit/>
          </a:bodyPr>
          <a:lstStyle/>
          <a:p>
            <a:r>
              <a:rPr lang="en-GB" sz="2000" dirty="0" smtClean="0">
                <a:latin typeface="Candara" pitchFamily="34" charset="0"/>
              </a:rPr>
              <a:t>is a </a:t>
            </a:r>
            <a:r>
              <a:rPr lang="en-GB" sz="2000" b="1" dirty="0" smtClean="0">
                <a:solidFill>
                  <a:srgbClr val="7030A0"/>
                </a:solidFill>
                <a:latin typeface="Candara" pitchFamily="34" charset="0"/>
              </a:rPr>
              <a:t>parasympathetic ganglion</a:t>
            </a:r>
            <a:r>
              <a:rPr lang="en-GB" sz="2000" dirty="0" smtClean="0">
                <a:latin typeface="Candara" pitchFamily="34" charset="0"/>
              </a:rPr>
              <a:t>, which is suspended from </a:t>
            </a:r>
            <a:r>
              <a:rPr lang="en-GB" sz="2000" b="1" dirty="0" smtClean="0">
                <a:latin typeface="Candara" pitchFamily="34" charset="0"/>
              </a:rPr>
              <a:t>the maxillary nerve </a:t>
            </a:r>
            <a:r>
              <a:rPr lang="en-GB" sz="2000" dirty="0" smtClean="0">
                <a:latin typeface="Candara" pitchFamily="34" charset="0"/>
              </a:rPr>
              <a:t>in </a:t>
            </a:r>
            <a:r>
              <a:rPr lang="en-GB" sz="2000" b="1" dirty="0" smtClean="0">
                <a:latin typeface="Candara" pitchFamily="34" charset="0"/>
              </a:rPr>
              <a:t>the pterygopalatine fossa. </a:t>
            </a:r>
          </a:p>
          <a:p>
            <a:r>
              <a:rPr lang="en-GB" sz="2000" dirty="0" smtClean="0">
                <a:latin typeface="Candara" pitchFamily="34" charset="0"/>
              </a:rPr>
              <a:t>It is </a:t>
            </a:r>
            <a:r>
              <a:rPr lang="en-GB" sz="2000" b="1" dirty="0" smtClean="0">
                <a:latin typeface="Candara" pitchFamily="34" charset="0"/>
              </a:rPr>
              <a:t>secretomotor </a:t>
            </a:r>
            <a:r>
              <a:rPr lang="en-GB" sz="2000" dirty="0" smtClean="0">
                <a:latin typeface="Candara" pitchFamily="34" charset="0"/>
              </a:rPr>
              <a:t>to </a:t>
            </a:r>
            <a:r>
              <a:rPr lang="en-GB" sz="2000" b="1" dirty="0" smtClean="0">
                <a:latin typeface="Candara" pitchFamily="34" charset="0"/>
              </a:rPr>
              <a:t>the lacrimal </a:t>
            </a:r>
            <a:r>
              <a:rPr lang="en-GB" sz="2000" dirty="0" smtClean="0">
                <a:latin typeface="Candara" pitchFamily="34" charset="0"/>
              </a:rPr>
              <a:t>and </a:t>
            </a:r>
            <a:r>
              <a:rPr lang="en-GB" sz="2000" b="1" dirty="0" smtClean="0">
                <a:latin typeface="Candara" pitchFamily="34" charset="0"/>
              </a:rPr>
              <a:t>nasal glands </a:t>
            </a:r>
          </a:p>
        </p:txBody>
      </p:sp>
      <p:sp>
        <p:nvSpPr>
          <p:cNvPr id="4" name="Rectangle 3"/>
          <p:cNvSpPr/>
          <p:nvPr/>
        </p:nvSpPr>
        <p:spPr>
          <a:xfrm>
            <a:off x="152400" y="1752600"/>
            <a:ext cx="3124200" cy="4462760"/>
          </a:xfrm>
          <a:prstGeom prst="rect">
            <a:avLst/>
          </a:prstGeom>
        </p:spPr>
        <p:txBody>
          <a:bodyPr wrap="square">
            <a:spAutoFit/>
          </a:bodyPr>
          <a:lstStyle/>
          <a:p>
            <a:r>
              <a:rPr lang="en-GB" sz="2400" b="1" dirty="0" smtClean="0">
                <a:solidFill>
                  <a:srgbClr val="FF0000"/>
                </a:solidFill>
                <a:latin typeface="Candara" pitchFamily="34" charset="0"/>
              </a:rPr>
              <a:t>Branches</a:t>
            </a:r>
          </a:p>
          <a:p>
            <a:r>
              <a:rPr lang="en-GB" sz="2000" dirty="0" smtClean="0">
                <a:latin typeface="Candara" pitchFamily="34" charset="0"/>
              </a:rPr>
              <a:t> ■■ </a:t>
            </a:r>
            <a:r>
              <a:rPr lang="en-GB" sz="2000" b="1" dirty="0" smtClean="0">
                <a:solidFill>
                  <a:schemeClr val="accent6">
                    <a:lumMod val="75000"/>
                  </a:schemeClr>
                </a:solidFill>
                <a:latin typeface="Candara" pitchFamily="34" charset="0"/>
              </a:rPr>
              <a:t>Orbital branches</a:t>
            </a:r>
            <a:r>
              <a:rPr lang="en-GB" sz="2000" dirty="0" smtClean="0">
                <a:latin typeface="Candara" pitchFamily="34" charset="0"/>
              </a:rPr>
              <a:t>, which enter the orbit through the </a:t>
            </a:r>
            <a:r>
              <a:rPr lang="en-GB" sz="2000" b="1" dirty="0" smtClean="0">
                <a:latin typeface="Candara" pitchFamily="34" charset="0"/>
              </a:rPr>
              <a:t>inferior orbital fissure</a:t>
            </a:r>
          </a:p>
          <a:p>
            <a:r>
              <a:rPr lang="en-GB" sz="2000" dirty="0" smtClean="0">
                <a:latin typeface="Candara" pitchFamily="34" charset="0"/>
              </a:rPr>
              <a:t> </a:t>
            </a:r>
          </a:p>
          <a:p>
            <a:r>
              <a:rPr lang="en-GB" sz="2000" dirty="0" smtClean="0">
                <a:latin typeface="Candara" pitchFamily="34" charset="0"/>
              </a:rPr>
              <a:t>■■ </a:t>
            </a:r>
            <a:r>
              <a:rPr lang="en-GB" sz="2000" b="1" dirty="0" smtClean="0">
                <a:solidFill>
                  <a:schemeClr val="accent6">
                    <a:lumMod val="75000"/>
                  </a:schemeClr>
                </a:solidFill>
                <a:latin typeface="Candara" pitchFamily="34" charset="0"/>
              </a:rPr>
              <a:t>Greater and lesser palatine nerves </a:t>
            </a:r>
            <a:r>
              <a:rPr lang="en-GB" sz="2000" dirty="0" smtClean="0">
                <a:latin typeface="Candara" pitchFamily="34" charset="0"/>
              </a:rPr>
              <a:t>which supply </a:t>
            </a:r>
            <a:r>
              <a:rPr lang="en-GB" sz="2000" b="1" dirty="0" smtClean="0">
                <a:latin typeface="Candara" pitchFamily="34" charset="0"/>
              </a:rPr>
              <a:t>the palate</a:t>
            </a:r>
            <a:r>
              <a:rPr lang="en-GB" sz="2000" dirty="0" smtClean="0">
                <a:latin typeface="Candara" pitchFamily="34" charset="0"/>
              </a:rPr>
              <a:t>, the </a:t>
            </a:r>
            <a:r>
              <a:rPr lang="en-GB" sz="2000" b="1" dirty="0" smtClean="0">
                <a:latin typeface="Candara" pitchFamily="34" charset="0"/>
              </a:rPr>
              <a:t>tonsil,</a:t>
            </a:r>
            <a:r>
              <a:rPr lang="en-GB" sz="2000" dirty="0" smtClean="0">
                <a:latin typeface="Candara" pitchFamily="34" charset="0"/>
              </a:rPr>
              <a:t> and </a:t>
            </a:r>
            <a:r>
              <a:rPr lang="en-GB" sz="2000" b="1" dirty="0" smtClean="0">
                <a:latin typeface="Candara" pitchFamily="34" charset="0"/>
              </a:rPr>
              <a:t>the nasal cavity </a:t>
            </a:r>
          </a:p>
          <a:p>
            <a:endParaRPr lang="en-GB" sz="2000" dirty="0" smtClean="0">
              <a:latin typeface="Candara" pitchFamily="34" charset="0"/>
            </a:endParaRPr>
          </a:p>
          <a:p>
            <a:r>
              <a:rPr lang="en-GB" sz="2000" dirty="0" smtClean="0">
                <a:latin typeface="Candara" pitchFamily="34" charset="0"/>
              </a:rPr>
              <a:t>■■ </a:t>
            </a:r>
            <a:r>
              <a:rPr lang="en-GB" sz="2000" b="1" dirty="0" smtClean="0">
                <a:solidFill>
                  <a:schemeClr val="accent6">
                    <a:lumMod val="75000"/>
                  </a:schemeClr>
                </a:solidFill>
                <a:latin typeface="Candara" pitchFamily="34" charset="0"/>
              </a:rPr>
              <a:t>Pharyngeal branch</a:t>
            </a:r>
            <a:r>
              <a:rPr lang="en-GB" sz="2000" dirty="0" smtClean="0">
                <a:latin typeface="Candara" pitchFamily="34" charset="0"/>
              </a:rPr>
              <a:t>, which supplies the </a:t>
            </a:r>
            <a:r>
              <a:rPr lang="en-GB" sz="2000" b="1" dirty="0" smtClean="0">
                <a:latin typeface="Candara" pitchFamily="34" charset="0"/>
              </a:rPr>
              <a:t>roof of the nasopharynx</a:t>
            </a:r>
            <a:endParaRPr lang="en-GB" sz="2000" b="1" dirty="0">
              <a:latin typeface="Candara" pitchFamily="34" charset="0"/>
            </a:endParaRPr>
          </a:p>
        </p:txBody>
      </p:sp>
      <p:pic>
        <p:nvPicPr>
          <p:cNvPr id="26626" name="Picture 2" descr="http://image.slidesharecdn.com/omarp-ppt-100104041747-phpapp01/95/pterygopalatine-ganglion-5-728.jpg?cb=1262578688"/>
          <p:cNvPicPr>
            <a:picLocks noChangeAspect="1" noChangeArrowheads="1"/>
          </p:cNvPicPr>
          <p:nvPr/>
        </p:nvPicPr>
        <p:blipFill>
          <a:blip r:embed="rId2" cstate="print"/>
          <a:srcRect/>
          <a:stretch>
            <a:fillRect/>
          </a:stretch>
        </p:blipFill>
        <p:spPr bwMode="auto">
          <a:xfrm>
            <a:off x="3276601" y="1924051"/>
            <a:ext cx="5765798" cy="4324349"/>
          </a:xfrm>
          <a:prstGeom prst="rect">
            <a:avLst/>
          </a:prstGeom>
          <a:noFill/>
          <a:ln w="57150">
            <a:solidFill>
              <a:srgbClr val="00FF00"/>
            </a:solidFill>
          </a:ln>
        </p:spPr>
      </p:pic>
      <p:sp>
        <p:nvSpPr>
          <p:cNvPr id="6" name="Date Placeholder 5"/>
          <p:cNvSpPr>
            <a:spLocks noGrp="1"/>
          </p:cNvSpPr>
          <p:nvPr>
            <p:ph type="dt" sz="half" idx="10"/>
          </p:nvPr>
        </p:nvSpPr>
        <p:spPr/>
        <p:txBody>
          <a:bodyPr/>
          <a:lstStyle/>
          <a:p>
            <a:r>
              <a:rPr lang="en-US" b="1" smtClean="0">
                <a:solidFill>
                  <a:srgbClr val="FF0000"/>
                </a:solidFill>
              </a:rPr>
              <a:t>Sunday 7 March 2021</a:t>
            </a:r>
            <a:endParaRPr lang="en-US" b="1" dirty="0">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FF0000"/>
                </a:solidFill>
              </a:rPr>
              <a:pPr/>
              <a:t>12</a:t>
            </a:fld>
            <a:endParaRPr lang="en-US" b="1" dirty="0">
              <a:solidFill>
                <a:srgbClr val="FF0000"/>
              </a:solidFill>
            </a:endParaRPr>
          </a:p>
        </p:txBody>
      </p:sp>
      <p:sp>
        <p:nvSpPr>
          <p:cNvPr id="8" name="Footer Placeholder 7"/>
          <p:cNvSpPr>
            <a:spLocks noGrp="1"/>
          </p:cNvSpPr>
          <p:nvPr>
            <p:ph type="ftr" sz="quarter" idx="11"/>
          </p:nvPr>
        </p:nvSpPr>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59" y="86380"/>
            <a:ext cx="3690241" cy="523220"/>
          </a:xfrm>
          <a:prstGeom prst="rect">
            <a:avLst/>
          </a:prstGeom>
        </p:spPr>
        <p:txBody>
          <a:bodyPr wrap="none">
            <a:spAutoFit/>
          </a:bodyPr>
          <a:lstStyle/>
          <a:p>
            <a:r>
              <a:rPr lang="en-GB" sz="2800" b="1" u="sng" dirty="0" smtClean="0">
                <a:solidFill>
                  <a:srgbClr val="0066CC"/>
                </a:solidFill>
              </a:rPr>
              <a:t>Mandibular Nerve (V3) </a:t>
            </a:r>
            <a:endParaRPr lang="en-GB" sz="2800" b="1" u="sng" dirty="0">
              <a:solidFill>
                <a:srgbClr val="0066CC"/>
              </a:solidFill>
            </a:endParaRPr>
          </a:p>
        </p:txBody>
      </p:sp>
      <p:sp>
        <p:nvSpPr>
          <p:cNvPr id="3" name="Rectangle 2"/>
          <p:cNvSpPr/>
          <p:nvPr/>
        </p:nvSpPr>
        <p:spPr>
          <a:xfrm>
            <a:off x="76200" y="533400"/>
            <a:ext cx="8686800" cy="1015663"/>
          </a:xfrm>
          <a:prstGeom prst="rect">
            <a:avLst/>
          </a:prstGeom>
        </p:spPr>
        <p:txBody>
          <a:bodyPr wrap="square">
            <a:spAutoFit/>
          </a:bodyPr>
          <a:lstStyle/>
          <a:p>
            <a:pPr>
              <a:buFont typeface="Wingdings" pitchFamily="2" charset="2"/>
              <a:buChar char="ü"/>
            </a:pPr>
            <a:r>
              <a:rPr lang="en-GB" sz="2000" dirty="0" smtClean="0">
                <a:latin typeface="Candara" pitchFamily="34" charset="0"/>
              </a:rPr>
              <a:t>Is both </a:t>
            </a:r>
            <a:r>
              <a:rPr lang="en-GB" sz="2000" b="1" dirty="0" smtClean="0">
                <a:latin typeface="Candara" pitchFamily="34" charset="0"/>
              </a:rPr>
              <a:t>motor</a:t>
            </a:r>
            <a:r>
              <a:rPr lang="en-GB" sz="2000" dirty="0" smtClean="0">
                <a:latin typeface="Candara" pitchFamily="34" charset="0"/>
              </a:rPr>
              <a:t> and </a:t>
            </a:r>
            <a:r>
              <a:rPr lang="en-GB" sz="2000" b="1" dirty="0" smtClean="0">
                <a:latin typeface="Candara" pitchFamily="34" charset="0"/>
              </a:rPr>
              <a:t>sensory</a:t>
            </a:r>
            <a:r>
              <a:rPr lang="en-GB" sz="2000" dirty="0" smtClean="0">
                <a:latin typeface="Candara" pitchFamily="34" charset="0"/>
              </a:rPr>
              <a:t> </a:t>
            </a:r>
          </a:p>
          <a:p>
            <a:pPr>
              <a:buFont typeface="Wingdings" pitchFamily="2" charset="2"/>
              <a:buChar char="ü"/>
            </a:pPr>
            <a:r>
              <a:rPr lang="en-GB" sz="2000" dirty="0" smtClean="0">
                <a:latin typeface="Candara" pitchFamily="34" charset="0"/>
              </a:rPr>
              <a:t>The </a:t>
            </a:r>
            <a:r>
              <a:rPr lang="en-GB" sz="2000" b="1" dirty="0" smtClean="0">
                <a:solidFill>
                  <a:srgbClr val="FF0000"/>
                </a:solidFill>
                <a:latin typeface="Candara" pitchFamily="34" charset="0"/>
              </a:rPr>
              <a:t>sensory root </a:t>
            </a:r>
            <a:r>
              <a:rPr lang="en-GB" sz="2000" dirty="0" smtClean="0">
                <a:latin typeface="Candara" pitchFamily="34" charset="0"/>
              </a:rPr>
              <a:t>leaves the trigeminal ganglion and passes out of the skull through </a:t>
            </a:r>
            <a:r>
              <a:rPr lang="en-GB" sz="2000" b="1" dirty="0" smtClean="0">
                <a:solidFill>
                  <a:srgbClr val="FF0000"/>
                </a:solidFill>
                <a:latin typeface="Candara" pitchFamily="34" charset="0"/>
              </a:rPr>
              <a:t>the foramen ovale </a:t>
            </a:r>
            <a:r>
              <a:rPr lang="en-GB" sz="2000" dirty="0" smtClean="0">
                <a:latin typeface="Candara" pitchFamily="34" charset="0"/>
              </a:rPr>
              <a:t>to enter </a:t>
            </a:r>
            <a:r>
              <a:rPr lang="en-GB" sz="2000" b="1" dirty="0" smtClean="0">
                <a:solidFill>
                  <a:srgbClr val="7030A0"/>
                </a:solidFill>
                <a:latin typeface="Candara" pitchFamily="34" charset="0"/>
              </a:rPr>
              <a:t>the infratemporal fossa.</a:t>
            </a:r>
          </a:p>
        </p:txBody>
      </p:sp>
      <p:pic>
        <p:nvPicPr>
          <p:cNvPr id="27650" name="Picture 2" descr="http://www.mccullochlaw.net/images/nerve_injury/9_Skull_Lateral%20View_Innervation%20of%20Teeth_Partial.gif"/>
          <p:cNvPicPr>
            <a:picLocks noChangeAspect="1" noChangeArrowheads="1"/>
          </p:cNvPicPr>
          <p:nvPr/>
        </p:nvPicPr>
        <p:blipFill>
          <a:blip r:embed="rId2" cstate="print"/>
          <a:srcRect/>
          <a:stretch>
            <a:fillRect/>
          </a:stretch>
        </p:blipFill>
        <p:spPr bwMode="auto">
          <a:xfrm>
            <a:off x="3581400" y="1651229"/>
            <a:ext cx="5192945" cy="3454171"/>
          </a:xfrm>
          <a:prstGeom prst="rect">
            <a:avLst/>
          </a:prstGeom>
          <a:noFill/>
          <a:ln w="57150">
            <a:solidFill>
              <a:srgbClr val="00FF00"/>
            </a:solidFill>
          </a:ln>
        </p:spPr>
      </p:pic>
      <p:sp>
        <p:nvSpPr>
          <p:cNvPr id="5" name="Rectangle 4"/>
          <p:cNvSpPr/>
          <p:nvPr/>
        </p:nvSpPr>
        <p:spPr>
          <a:xfrm>
            <a:off x="228600" y="5325070"/>
            <a:ext cx="8610600" cy="1015663"/>
          </a:xfrm>
          <a:prstGeom prst="rect">
            <a:avLst/>
          </a:prstGeom>
        </p:spPr>
        <p:txBody>
          <a:bodyPr wrap="square">
            <a:spAutoFit/>
          </a:bodyPr>
          <a:lstStyle/>
          <a:p>
            <a:pPr>
              <a:buFont typeface="Wingdings" pitchFamily="2" charset="2"/>
              <a:buChar char="ü"/>
            </a:pPr>
            <a:r>
              <a:rPr lang="en-GB" sz="2000" dirty="0" smtClean="0">
                <a:latin typeface="Candara" pitchFamily="34" charset="0"/>
              </a:rPr>
              <a:t> The </a:t>
            </a:r>
            <a:r>
              <a:rPr lang="en-GB" sz="2000" b="1" dirty="0" smtClean="0">
                <a:solidFill>
                  <a:srgbClr val="FF0000"/>
                </a:solidFill>
                <a:latin typeface="Candara" pitchFamily="34" charset="0"/>
              </a:rPr>
              <a:t>motor root </a:t>
            </a:r>
            <a:r>
              <a:rPr lang="en-GB" sz="2000" dirty="0" smtClean="0">
                <a:latin typeface="Candara" pitchFamily="34" charset="0"/>
              </a:rPr>
              <a:t>of </a:t>
            </a:r>
            <a:r>
              <a:rPr lang="en-GB" sz="2000" b="1" dirty="0" smtClean="0">
                <a:solidFill>
                  <a:srgbClr val="0066CC"/>
                </a:solidFill>
                <a:latin typeface="Candara" pitchFamily="34" charset="0"/>
              </a:rPr>
              <a:t>the trigeminal nerve</a:t>
            </a:r>
            <a:r>
              <a:rPr lang="en-GB" sz="2000" dirty="0" smtClean="0">
                <a:latin typeface="Candara" pitchFamily="34" charset="0"/>
              </a:rPr>
              <a:t> also leaves the skull through </a:t>
            </a:r>
            <a:r>
              <a:rPr lang="en-GB" sz="2000" b="1" dirty="0" smtClean="0">
                <a:solidFill>
                  <a:srgbClr val="FF0000"/>
                </a:solidFill>
                <a:latin typeface="Candara" pitchFamily="34" charset="0"/>
              </a:rPr>
              <a:t>the foramen ovale </a:t>
            </a:r>
            <a:r>
              <a:rPr lang="en-GB" sz="2000" dirty="0" smtClean="0">
                <a:latin typeface="Candara" pitchFamily="34" charset="0"/>
              </a:rPr>
              <a:t>and joins </a:t>
            </a:r>
            <a:r>
              <a:rPr lang="en-GB" sz="2000" b="1" dirty="0" smtClean="0">
                <a:solidFill>
                  <a:srgbClr val="FF0000"/>
                </a:solidFill>
                <a:latin typeface="Candara" pitchFamily="34" charset="0"/>
              </a:rPr>
              <a:t>the sensory root</a:t>
            </a:r>
            <a:r>
              <a:rPr lang="en-GB" sz="2000" b="1" dirty="0" smtClean="0">
                <a:solidFill>
                  <a:srgbClr val="0070C0"/>
                </a:solidFill>
                <a:latin typeface="Candara" pitchFamily="34" charset="0"/>
              </a:rPr>
              <a:t> </a:t>
            </a:r>
            <a:r>
              <a:rPr lang="en-GB" sz="2000" dirty="0" smtClean="0">
                <a:latin typeface="Candara" pitchFamily="34" charset="0"/>
              </a:rPr>
              <a:t>to form </a:t>
            </a:r>
            <a:r>
              <a:rPr lang="en-GB" sz="2000" b="1" u="sng" dirty="0" smtClean="0">
                <a:latin typeface="Candara" pitchFamily="34" charset="0"/>
              </a:rPr>
              <a:t>the trunk </a:t>
            </a:r>
            <a:r>
              <a:rPr lang="en-GB" sz="2000" dirty="0" smtClean="0">
                <a:latin typeface="Candara" pitchFamily="34" charset="0"/>
              </a:rPr>
              <a:t>of the mandibular nerve, and then divides into </a:t>
            </a:r>
            <a:r>
              <a:rPr lang="en-GB" sz="2000" b="1" u="sng" dirty="0" smtClean="0">
                <a:latin typeface="Candara" pitchFamily="34" charset="0"/>
              </a:rPr>
              <a:t>a small anterior </a:t>
            </a:r>
            <a:r>
              <a:rPr lang="en-GB" sz="2000" dirty="0" smtClean="0">
                <a:latin typeface="Candara" pitchFamily="34" charset="0"/>
              </a:rPr>
              <a:t>and a </a:t>
            </a:r>
            <a:r>
              <a:rPr lang="en-GB" sz="2000" b="1" u="sng" dirty="0" smtClean="0">
                <a:latin typeface="Candara" pitchFamily="34" charset="0"/>
              </a:rPr>
              <a:t>large posterior division</a:t>
            </a:r>
            <a:endParaRPr lang="en-GB" sz="2000" b="1" u="sng" dirty="0">
              <a:latin typeface="Candara" pitchFamily="34" charset="0"/>
            </a:endParaRPr>
          </a:p>
        </p:txBody>
      </p:sp>
      <p:sp>
        <p:nvSpPr>
          <p:cNvPr id="6" name="Date Placeholder 5"/>
          <p:cNvSpPr>
            <a:spLocks noGrp="1"/>
          </p:cNvSpPr>
          <p:nvPr>
            <p:ph type="dt" sz="half" idx="10"/>
          </p:nvPr>
        </p:nvSpPr>
        <p:spPr/>
        <p:txBody>
          <a:bodyPr/>
          <a:lstStyle/>
          <a:p>
            <a:r>
              <a:rPr lang="en-US" b="1" smtClean="0">
                <a:solidFill>
                  <a:srgbClr val="FF0000"/>
                </a:solidFill>
              </a:rPr>
              <a:t>Sunday 7 March 2021</a:t>
            </a:r>
            <a:endParaRPr lang="en-US" b="1" dirty="0">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FF0000"/>
                </a:solidFill>
              </a:rPr>
              <a:pPr/>
              <a:t>13</a:t>
            </a:fld>
            <a:endParaRPr lang="en-US" b="1" dirty="0">
              <a:solidFill>
                <a:srgbClr val="FF0000"/>
              </a:solidFill>
            </a:endParaRPr>
          </a:p>
        </p:txBody>
      </p:sp>
      <p:sp>
        <p:nvSpPr>
          <p:cNvPr id="8" name="Footer Placeholder 7"/>
          <p:cNvSpPr>
            <a:spLocks noGrp="1"/>
          </p:cNvSpPr>
          <p:nvPr>
            <p:ph type="ftr" sz="quarter" idx="11"/>
          </p:nvPr>
        </p:nvSpPr>
        <p:spPr/>
        <p:txBody>
          <a:bodyPr/>
          <a:lstStyle/>
          <a:p>
            <a:r>
              <a:rPr lang="en-US" b="1" smtClean="0">
                <a:solidFill>
                  <a:srgbClr val="FF0000"/>
                </a:solidFill>
                <a:latin typeface="Candara" pitchFamily="34" charset="0"/>
              </a:rPr>
              <a:t>Dr. Aiman Qais Afar</a:t>
            </a:r>
            <a:endParaRPr lang="en-US" b="1" dirty="0">
              <a:solidFill>
                <a:srgbClr val="FF0000"/>
              </a:solidFill>
              <a:latin typeface="Candar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59" y="86380"/>
            <a:ext cx="3690241" cy="523220"/>
          </a:xfrm>
          <a:prstGeom prst="rect">
            <a:avLst/>
          </a:prstGeom>
        </p:spPr>
        <p:txBody>
          <a:bodyPr wrap="none">
            <a:spAutoFit/>
          </a:bodyPr>
          <a:lstStyle/>
          <a:p>
            <a:r>
              <a:rPr lang="en-GB" sz="2800" b="1" u="sng" dirty="0" smtClean="0">
                <a:solidFill>
                  <a:srgbClr val="0066CC"/>
                </a:solidFill>
              </a:rPr>
              <a:t>Mandibular Nerve (V3) </a:t>
            </a:r>
            <a:endParaRPr lang="en-GB" sz="2800" b="1" u="sng" dirty="0">
              <a:solidFill>
                <a:srgbClr val="0066CC"/>
              </a:solidFill>
            </a:endParaRPr>
          </a:p>
        </p:txBody>
      </p:sp>
      <p:sp>
        <p:nvSpPr>
          <p:cNvPr id="3" name="Rectangle 2"/>
          <p:cNvSpPr/>
          <p:nvPr/>
        </p:nvSpPr>
        <p:spPr>
          <a:xfrm>
            <a:off x="228600" y="1066800"/>
            <a:ext cx="8305800" cy="1015663"/>
          </a:xfrm>
          <a:prstGeom prst="rect">
            <a:avLst/>
          </a:prstGeom>
        </p:spPr>
        <p:txBody>
          <a:bodyPr wrap="square">
            <a:spAutoFit/>
          </a:bodyPr>
          <a:lstStyle/>
          <a:p>
            <a:r>
              <a:rPr lang="en-GB" sz="2000" dirty="0" smtClean="0"/>
              <a:t>■■ </a:t>
            </a:r>
            <a:r>
              <a:rPr lang="en-GB" sz="2000" b="1" dirty="0" smtClean="0">
                <a:solidFill>
                  <a:schemeClr val="accent6">
                    <a:lumMod val="75000"/>
                  </a:schemeClr>
                </a:solidFill>
              </a:rPr>
              <a:t>Meningeal branch</a:t>
            </a:r>
          </a:p>
          <a:p>
            <a:r>
              <a:rPr lang="en-GB" sz="2000" dirty="0" smtClean="0"/>
              <a:t>■■ </a:t>
            </a:r>
            <a:r>
              <a:rPr lang="en-GB" sz="2000" b="1" dirty="0" smtClean="0">
                <a:solidFill>
                  <a:schemeClr val="accent6">
                    <a:lumMod val="75000"/>
                  </a:schemeClr>
                </a:solidFill>
              </a:rPr>
              <a:t>Nerve to the medial pterygoid muscle</a:t>
            </a:r>
            <a:r>
              <a:rPr lang="en-GB" sz="2000" dirty="0" smtClean="0"/>
              <a:t>, which supplies not only </a:t>
            </a:r>
            <a:r>
              <a:rPr lang="en-GB" sz="2000" b="1" dirty="0" smtClean="0"/>
              <a:t>the medial pterygoid,</a:t>
            </a:r>
            <a:r>
              <a:rPr lang="en-GB" sz="2000" dirty="0" smtClean="0"/>
              <a:t> but also the </a:t>
            </a:r>
            <a:r>
              <a:rPr lang="en-GB" sz="2000" b="1" dirty="0" smtClean="0"/>
              <a:t>tensor </a:t>
            </a:r>
            <a:r>
              <a:rPr lang="en-GB" sz="2000" b="1" dirty="0" err="1" smtClean="0"/>
              <a:t>veli</a:t>
            </a:r>
            <a:r>
              <a:rPr lang="en-GB" sz="2000" b="1" dirty="0" smtClean="0"/>
              <a:t> </a:t>
            </a:r>
            <a:r>
              <a:rPr lang="en-GB" sz="2000" b="1" dirty="0" err="1" smtClean="0"/>
              <a:t>palatini</a:t>
            </a:r>
            <a:r>
              <a:rPr lang="en-GB" sz="2000" b="1" dirty="0" smtClean="0"/>
              <a:t> muscle</a:t>
            </a:r>
            <a:endParaRPr lang="en-GB" sz="2000" b="1" dirty="0"/>
          </a:p>
        </p:txBody>
      </p:sp>
      <p:sp>
        <p:nvSpPr>
          <p:cNvPr id="4" name="Rectangle 3"/>
          <p:cNvSpPr/>
          <p:nvPr/>
        </p:nvSpPr>
        <p:spPr>
          <a:xfrm>
            <a:off x="152400" y="590490"/>
            <a:ext cx="7543800" cy="461665"/>
          </a:xfrm>
          <a:prstGeom prst="rect">
            <a:avLst/>
          </a:prstGeom>
        </p:spPr>
        <p:txBody>
          <a:bodyPr wrap="square">
            <a:spAutoFit/>
          </a:bodyPr>
          <a:lstStyle/>
          <a:p>
            <a:r>
              <a:rPr lang="en-GB" sz="2400" b="1" u="sng" dirty="0" smtClean="0">
                <a:solidFill>
                  <a:srgbClr val="0066CC"/>
                </a:solidFill>
                <a:latin typeface="Candara" pitchFamily="34" charset="0"/>
              </a:rPr>
              <a:t>Branches from the </a:t>
            </a:r>
            <a:r>
              <a:rPr lang="en-GB" sz="2400" b="1" u="sng" dirty="0" smtClean="0">
                <a:solidFill>
                  <a:srgbClr val="FF0000"/>
                </a:solidFill>
                <a:latin typeface="Candara" pitchFamily="34" charset="0"/>
              </a:rPr>
              <a:t>Main Trunk </a:t>
            </a:r>
            <a:r>
              <a:rPr lang="en-GB" sz="2400" b="1" u="sng" dirty="0" smtClean="0">
                <a:solidFill>
                  <a:srgbClr val="0066CC"/>
                </a:solidFill>
                <a:latin typeface="Candara" pitchFamily="34" charset="0"/>
              </a:rPr>
              <a:t>of the Mandibular Nerve </a:t>
            </a:r>
            <a:endParaRPr lang="en-GB" sz="2400" b="1" u="sng" dirty="0">
              <a:solidFill>
                <a:srgbClr val="0066CC"/>
              </a:solidFill>
              <a:latin typeface="Candara" pitchFamily="34" charset="0"/>
            </a:endParaRPr>
          </a:p>
        </p:txBody>
      </p:sp>
      <p:pic>
        <p:nvPicPr>
          <p:cNvPr id="28674" name="Picture 2" descr="http://vignette4.wikia.nocookie.net/ranzcrpart1/images/d/dc/Nerves-of-face.png/revision/latest?cb=20150428095050"/>
          <p:cNvPicPr>
            <a:picLocks noChangeAspect="1" noChangeArrowheads="1"/>
          </p:cNvPicPr>
          <p:nvPr/>
        </p:nvPicPr>
        <p:blipFill>
          <a:blip r:embed="rId2" cstate="print"/>
          <a:srcRect/>
          <a:stretch>
            <a:fillRect/>
          </a:stretch>
        </p:blipFill>
        <p:spPr bwMode="auto">
          <a:xfrm>
            <a:off x="3733801" y="2485787"/>
            <a:ext cx="5295354" cy="3547177"/>
          </a:xfrm>
          <a:prstGeom prst="rect">
            <a:avLst/>
          </a:prstGeom>
          <a:noFill/>
          <a:ln w="57150">
            <a:solidFill>
              <a:srgbClr val="00FF00"/>
            </a:solidFill>
          </a:ln>
        </p:spPr>
      </p:pic>
      <p:pic>
        <p:nvPicPr>
          <p:cNvPr id="28676" name="Picture 4" descr="http://www.drkarthikreddy.com/wp-content/uploads/2015/11/MASSETER-NERVE-SUPPLY.png"/>
          <p:cNvPicPr>
            <a:picLocks noChangeAspect="1" noChangeArrowheads="1"/>
          </p:cNvPicPr>
          <p:nvPr/>
        </p:nvPicPr>
        <p:blipFill>
          <a:blip r:embed="rId3" cstate="print"/>
          <a:srcRect/>
          <a:stretch>
            <a:fillRect/>
          </a:stretch>
        </p:blipFill>
        <p:spPr bwMode="auto">
          <a:xfrm>
            <a:off x="228600" y="2743200"/>
            <a:ext cx="3320246" cy="3214603"/>
          </a:xfrm>
          <a:prstGeom prst="rect">
            <a:avLst/>
          </a:prstGeom>
          <a:noFill/>
          <a:ln w="57150">
            <a:solidFill>
              <a:srgbClr val="00FF00"/>
            </a:solidFill>
          </a:ln>
        </p:spPr>
      </p:pic>
      <p:sp>
        <p:nvSpPr>
          <p:cNvPr id="7" name="Date Placeholder 6"/>
          <p:cNvSpPr>
            <a:spLocks noGrp="1"/>
          </p:cNvSpPr>
          <p:nvPr>
            <p:ph type="dt" sz="half" idx="10"/>
          </p:nvPr>
        </p:nvSpPr>
        <p:spPr/>
        <p:txBody>
          <a:bodyPr/>
          <a:lstStyle/>
          <a:p>
            <a:r>
              <a:rPr lang="en-US" b="1" smtClean="0">
                <a:solidFill>
                  <a:srgbClr val="FF0000"/>
                </a:solidFill>
              </a:rPr>
              <a:t>Sunday 7 March 2021</a:t>
            </a:r>
            <a:endParaRPr lang="en-US" b="1" dirty="0">
              <a:solidFill>
                <a:srgbClr val="FF0000"/>
              </a:solidFill>
            </a:endParaRPr>
          </a:p>
        </p:txBody>
      </p:sp>
      <p:sp>
        <p:nvSpPr>
          <p:cNvPr id="8" name="Slide Number Placeholder 7"/>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14</a:t>
            </a:fld>
            <a:endParaRPr lang="en-US" b="1" dirty="0">
              <a:solidFill>
                <a:srgbClr val="FF0000"/>
              </a:solidFill>
            </a:endParaRPr>
          </a:p>
        </p:txBody>
      </p:sp>
      <p:sp>
        <p:nvSpPr>
          <p:cNvPr id="9" name="Footer Placeholder 8"/>
          <p:cNvSpPr>
            <a:spLocks noGrp="1"/>
          </p:cNvSpPr>
          <p:nvPr>
            <p:ph type="ftr" sz="quarter" idx="11"/>
          </p:nvPr>
        </p:nvSpPr>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59" y="86380"/>
            <a:ext cx="3740126" cy="523220"/>
          </a:xfrm>
          <a:prstGeom prst="rect">
            <a:avLst/>
          </a:prstGeom>
        </p:spPr>
        <p:txBody>
          <a:bodyPr wrap="none">
            <a:spAutoFit/>
          </a:bodyPr>
          <a:lstStyle/>
          <a:p>
            <a:r>
              <a:rPr lang="en-GB" sz="2800" b="1" u="sng" dirty="0" smtClean="0">
                <a:solidFill>
                  <a:srgbClr val="0066CC"/>
                </a:solidFill>
                <a:latin typeface="Candara" pitchFamily="34" charset="0"/>
              </a:rPr>
              <a:t>Mandibular Nerve (V3) </a:t>
            </a:r>
            <a:endParaRPr lang="en-GB" sz="2800" b="1" u="sng" dirty="0">
              <a:solidFill>
                <a:srgbClr val="0066CC"/>
              </a:solidFill>
              <a:latin typeface="Candara" pitchFamily="34" charset="0"/>
            </a:endParaRPr>
          </a:p>
        </p:txBody>
      </p:sp>
      <p:sp>
        <p:nvSpPr>
          <p:cNvPr id="3" name="Rectangle 2"/>
          <p:cNvSpPr/>
          <p:nvPr/>
        </p:nvSpPr>
        <p:spPr>
          <a:xfrm>
            <a:off x="152400" y="533400"/>
            <a:ext cx="8458200" cy="461665"/>
          </a:xfrm>
          <a:prstGeom prst="rect">
            <a:avLst/>
          </a:prstGeom>
        </p:spPr>
        <p:txBody>
          <a:bodyPr wrap="square">
            <a:spAutoFit/>
          </a:bodyPr>
          <a:lstStyle/>
          <a:p>
            <a:r>
              <a:rPr lang="en-GB" sz="2400" b="1" u="sng" dirty="0" smtClean="0">
                <a:solidFill>
                  <a:srgbClr val="0066CC"/>
                </a:solidFill>
                <a:latin typeface="Candara" pitchFamily="34" charset="0"/>
              </a:rPr>
              <a:t>Branches from the </a:t>
            </a:r>
            <a:r>
              <a:rPr lang="en-GB" sz="2400" b="1" u="sng" dirty="0" smtClean="0">
                <a:solidFill>
                  <a:srgbClr val="FF0000"/>
                </a:solidFill>
                <a:latin typeface="Candara" pitchFamily="34" charset="0"/>
              </a:rPr>
              <a:t>Anterior Division </a:t>
            </a:r>
            <a:r>
              <a:rPr lang="en-GB" sz="2400" b="1" u="sng" dirty="0" smtClean="0">
                <a:solidFill>
                  <a:srgbClr val="0066CC"/>
                </a:solidFill>
                <a:latin typeface="Candara" pitchFamily="34" charset="0"/>
              </a:rPr>
              <a:t>of the Mandibular Nerve </a:t>
            </a:r>
            <a:endParaRPr lang="en-GB" sz="2400" b="1" u="sng" dirty="0">
              <a:solidFill>
                <a:srgbClr val="0066CC"/>
              </a:solidFill>
              <a:latin typeface="Candara" pitchFamily="34" charset="0"/>
            </a:endParaRPr>
          </a:p>
        </p:txBody>
      </p:sp>
      <p:sp>
        <p:nvSpPr>
          <p:cNvPr id="4" name="Rectangle 3"/>
          <p:cNvSpPr/>
          <p:nvPr/>
        </p:nvSpPr>
        <p:spPr>
          <a:xfrm>
            <a:off x="76200" y="2038290"/>
            <a:ext cx="8229600" cy="400110"/>
          </a:xfrm>
          <a:prstGeom prst="rect">
            <a:avLst/>
          </a:prstGeom>
        </p:spPr>
        <p:txBody>
          <a:bodyPr wrap="square">
            <a:spAutoFit/>
          </a:bodyPr>
          <a:lstStyle/>
          <a:p>
            <a:r>
              <a:rPr lang="en-GB" sz="2000" dirty="0" smtClean="0">
                <a:solidFill>
                  <a:schemeClr val="accent6">
                    <a:lumMod val="75000"/>
                  </a:schemeClr>
                </a:solidFill>
                <a:latin typeface="Candara" pitchFamily="34" charset="0"/>
              </a:rPr>
              <a:t>■■</a:t>
            </a:r>
            <a:r>
              <a:rPr lang="en-GB" sz="2000" dirty="0" smtClean="0">
                <a:latin typeface="Candara" pitchFamily="34" charset="0"/>
              </a:rPr>
              <a:t> </a:t>
            </a:r>
            <a:r>
              <a:rPr lang="en-GB" sz="2000" b="1" dirty="0" smtClean="0">
                <a:solidFill>
                  <a:schemeClr val="accent6">
                    <a:lumMod val="75000"/>
                  </a:schemeClr>
                </a:solidFill>
                <a:latin typeface="Candara" pitchFamily="34" charset="0"/>
              </a:rPr>
              <a:t>Buccal nerve </a:t>
            </a:r>
            <a:r>
              <a:rPr lang="en-GB" sz="2000" dirty="0" smtClean="0">
                <a:latin typeface="Candara" pitchFamily="34" charset="0"/>
              </a:rPr>
              <a:t>to the </a:t>
            </a:r>
            <a:r>
              <a:rPr lang="en-GB" sz="2000" b="1" dirty="0" smtClean="0">
                <a:latin typeface="Candara" pitchFamily="34" charset="0"/>
              </a:rPr>
              <a:t>skin and the mucous membrane of the cheek  </a:t>
            </a:r>
            <a:endParaRPr lang="en-GB" sz="2000" b="1" dirty="0">
              <a:latin typeface="Candara" pitchFamily="34" charset="0"/>
            </a:endParaRPr>
          </a:p>
        </p:txBody>
      </p:sp>
      <p:sp>
        <p:nvSpPr>
          <p:cNvPr id="5" name="Rectangle 4"/>
          <p:cNvSpPr/>
          <p:nvPr/>
        </p:nvSpPr>
        <p:spPr>
          <a:xfrm>
            <a:off x="76200" y="1143000"/>
            <a:ext cx="7848600" cy="1015663"/>
          </a:xfrm>
          <a:prstGeom prst="rect">
            <a:avLst/>
          </a:prstGeom>
        </p:spPr>
        <p:txBody>
          <a:bodyPr wrap="square">
            <a:spAutoFit/>
          </a:bodyPr>
          <a:lstStyle/>
          <a:p>
            <a:r>
              <a:rPr lang="en-GB" sz="2000" dirty="0" smtClean="0">
                <a:solidFill>
                  <a:schemeClr val="accent6">
                    <a:lumMod val="75000"/>
                  </a:schemeClr>
                </a:solidFill>
                <a:latin typeface="Candara" pitchFamily="34" charset="0"/>
              </a:rPr>
              <a:t>■■</a:t>
            </a:r>
            <a:r>
              <a:rPr lang="en-GB" sz="2000" b="1" dirty="0" smtClean="0">
                <a:solidFill>
                  <a:schemeClr val="accent6">
                    <a:lumMod val="75000"/>
                  </a:schemeClr>
                </a:solidFill>
                <a:latin typeface="Candara" pitchFamily="34" charset="0"/>
              </a:rPr>
              <a:t>Masseteric nerve </a:t>
            </a:r>
            <a:r>
              <a:rPr lang="en-GB" sz="2000" b="1" dirty="0" smtClean="0">
                <a:latin typeface="Candara" pitchFamily="34" charset="0"/>
              </a:rPr>
              <a:t>to</a:t>
            </a:r>
            <a:r>
              <a:rPr lang="en-GB" sz="2000" b="1" dirty="0" smtClean="0">
                <a:solidFill>
                  <a:schemeClr val="accent6">
                    <a:lumMod val="75000"/>
                  </a:schemeClr>
                </a:solidFill>
                <a:latin typeface="Candara" pitchFamily="34" charset="0"/>
              </a:rPr>
              <a:t> </a:t>
            </a:r>
            <a:r>
              <a:rPr lang="en-GB" sz="2000" b="1" dirty="0" smtClean="0">
                <a:latin typeface="Candara" pitchFamily="34" charset="0"/>
              </a:rPr>
              <a:t>the masseter muscle </a:t>
            </a:r>
          </a:p>
          <a:p>
            <a:r>
              <a:rPr lang="en-GB" sz="2000" b="1" dirty="0" smtClean="0">
                <a:solidFill>
                  <a:schemeClr val="accent6">
                    <a:lumMod val="75000"/>
                  </a:schemeClr>
                </a:solidFill>
                <a:latin typeface="Candara" pitchFamily="34" charset="0"/>
              </a:rPr>
              <a:t>■■ Deep temporal nerves </a:t>
            </a:r>
            <a:r>
              <a:rPr lang="en-GB" sz="2000" b="1" dirty="0" smtClean="0">
                <a:latin typeface="Candara" pitchFamily="34" charset="0"/>
              </a:rPr>
              <a:t>to the </a:t>
            </a:r>
            <a:r>
              <a:rPr lang="en-GB" sz="2000" b="1" dirty="0" err="1" smtClean="0">
                <a:latin typeface="Candara" pitchFamily="34" charset="0"/>
              </a:rPr>
              <a:t>temporalis</a:t>
            </a:r>
            <a:r>
              <a:rPr lang="en-GB" sz="2000" b="1" dirty="0" smtClean="0">
                <a:latin typeface="Candara" pitchFamily="34" charset="0"/>
              </a:rPr>
              <a:t> muscle</a:t>
            </a:r>
          </a:p>
          <a:p>
            <a:r>
              <a:rPr lang="en-GB" sz="2000" b="1" dirty="0" smtClean="0">
                <a:solidFill>
                  <a:schemeClr val="accent6">
                    <a:lumMod val="75000"/>
                  </a:schemeClr>
                </a:solidFill>
                <a:latin typeface="Candara" pitchFamily="34" charset="0"/>
              </a:rPr>
              <a:t>■■ Nerve to the lateral pterygoid muscle</a:t>
            </a:r>
          </a:p>
        </p:txBody>
      </p:sp>
      <p:sp>
        <p:nvSpPr>
          <p:cNvPr id="6" name="Rectangle 5"/>
          <p:cNvSpPr/>
          <p:nvPr/>
        </p:nvSpPr>
        <p:spPr>
          <a:xfrm>
            <a:off x="152400" y="3392031"/>
            <a:ext cx="3048000" cy="2246769"/>
          </a:xfrm>
          <a:prstGeom prst="rect">
            <a:avLst/>
          </a:prstGeom>
        </p:spPr>
        <p:txBody>
          <a:bodyPr wrap="square">
            <a:spAutoFit/>
          </a:bodyPr>
          <a:lstStyle/>
          <a:p>
            <a:r>
              <a:rPr lang="en-GB" sz="2000" b="1" dirty="0" smtClean="0">
                <a:solidFill>
                  <a:schemeClr val="accent6">
                    <a:lumMod val="75000"/>
                  </a:schemeClr>
                </a:solidFill>
                <a:latin typeface="Candara" pitchFamily="34" charset="0"/>
              </a:rPr>
              <a:t>The buccal nerve </a:t>
            </a:r>
            <a:r>
              <a:rPr lang="en-GB" sz="2000" b="1" dirty="0" smtClean="0">
                <a:solidFill>
                  <a:srgbClr val="0066CC"/>
                </a:solidFill>
                <a:latin typeface="Candara" pitchFamily="34" charset="0"/>
              </a:rPr>
              <a:t>does not supply the buccinator muscle (which is supplied by the facial nerve), and it is the only sensory branch of the anterior division of the mandibular nerve</a:t>
            </a:r>
            <a:endParaRPr lang="en-GB" sz="2000" b="1" dirty="0">
              <a:solidFill>
                <a:srgbClr val="0066CC"/>
              </a:solidFill>
              <a:latin typeface="Candara" pitchFamily="34" charset="0"/>
            </a:endParaRPr>
          </a:p>
        </p:txBody>
      </p:sp>
      <p:pic>
        <p:nvPicPr>
          <p:cNvPr id="29698" name="Picture 2" descr="http://webmedia.unmc.edu/medicine/todd/dissection/idg14infratemp/p0042lingual.jpg"/>
          <p:cNvPicPr>
            <a:picLocks noChangeAspect="1" noChangeArrowheads="1"/>
          </p:cNvPicPr>
          <p:nvPr/>
        </p:nvPicPr>
        <p:blipFill>
          <a:blip r:embed="rId2" cstate="print"/>
          <a:srcRect/>
          <a:stretch>
            <a:fillRect/>
          </a:stretch>
        </p:blipFill>
        <p:spPr bwMode="auto">
          <a:xfrm>
            <a:off x="3429000" y="2491647"/>
            <a:ext cx="5455320" cy="4137753"/>
          </a:xfrm>
          <a:prstGeom prst="rect">
            <a:avLst/>
          </a:prstGeom>
          <a:noFill/>
          <a:ln w="57150">
            <a:solidFill>
              <a:srgbClr val="00FF00"/>
            </a:solidFill>
          </a:ln>
        </p:spPr>
      </p:pic>
      <p:sp>
        <p:nvSpPr>
          <p:cNvPr id="8" name="Date Placeholder 7"/>
          <p:cNvSpPr>
            <a:spLocks noGrp="1"/>
          </p:cNvSpPr>
          <p:nvPr>
            <p:ph type="dt" sz="half" idx="10"/>
          </p:nvPr>
        </p:nvSpPr>
        <p:spPr>
          <a:xfrm>
            <a:off x="304800" y="6324600"/>
            <a:ext cx="2133600" cy="365125"/>
          </a:xfrm>
        </p:spPr>
        <p:txBody>
          <a:bodyPr/>
          <a:lstStyle/>
          <a:p>
            <a:r>
              <a:rPr lang="en-US" b="1" smtClean="0">
                <a:solidFill>
                  <a:srgbClr val="FF0000"/>
                </a:solidFill>
              </a:rPr>
              <a:t>Sunday 7 March 2021</a:t>
            </a:r>
            <a:endParaRPr lang="en-US" b="1" dirty="0">
              <a:solidFill>
                <a:srgbClr val="FF0000"/>
              </a:solidFill>
            </a:endParaRPr>
          </a:p>
        </p:txBody>
      </p:sp>
      <p:sp>
        <p:nvSpPr>
          <p:cNvPr id="9" name="Slide Number Placeholder 8"/>
          <p:cNvSpPr>
            <a:spLocks noGrp="1"/>
          </p:cNvSpPr>
          <p:nvPr>
            <p:ph type="sldNum" sz="quarter" idx="12"/>
          </p:nvPr>
        </p:nvSpPr>
        <p:spPr>
          <a:xfrm>
            <a:off x="762000" y="6492875"/>
            <a:ext cx="381000" cy="365125"/>
          </a:xfrm>
        </p:spPr>
        <p:txBody>
          <a:bodyPr/>
          <a:lstStyle/>
          <a:p>
            <a:fld id="{B6F15528-21DE-4FAA-801E-634DDDAF4B2B}" type="slidenum">
              <a:rPr lang="en-US" b="1" smtClean="0">
                <a:solidFill>
                  <a:srgbClr val="FF0000"/>
                </a:solidFill>
              </a:rPr>
              <a:pPr/>
              <a:t>15</a:t>
            </a:fld>
            <a:endParaRPr lang="en-US" b="1">
              <a:solidFill>
                <a:srgbClr val="FF0000"/>
              </a:solidFill>
            </a:endParaRPr>
          </a:p>
        </p:txBody>
      </p:sp>
      <p:sp>
        <p:nvSpPr>
          <p:cNvPr id="10" name="Footer Placeholder 9"/>
          <p:cNvSpPr>
            <a:spLocks noGrp="1"/>
          </p:cNvSpPr>
          <p:nvPr>
            <p:ph type="ftr" sz="quarter" idx="11"/>
          </p:nvPr>
        </p:nvSpPr>
        <p:spPr>
          <a:xfrm>
            <a:off x="-457200" y="6111875"/>
            <a:ext cx="2895600" cy="365125"/>
          </a:xfrm>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33400"/>
            <a:ext cx="8458200" cy="461665"/>
          </a:xfrm>
          <a:prstGeom prst="rect">
            <a:avLst/>
          </a:prstGeom>
        </p:spPr>
        <p:txBody>
          <a:bodyPr wrap="square">
            <a:spAutoFit/>
          </a:bodyPr>
          <a:lstStyle/>
          <a:p>
            <a:r>
              <a:rPr lang="en-GB" sz="2400" b="1" u="sng" dirty="0" smtClean="0">
                <a:solidFill>
                  <a:srgbClr val="0066CC"/>
                </a:solidFill>
                <a:latin typeface="Candara" pitchFamily="34" charset="0"/>
              </a:rPr>
              <a:t>Branches from the </a:t>
            </a:r>
            <a:r>
              <a:rPr lang="en-GB" sz="2400" b="1" u="sng" dirty="0" smtClean="0">
                <a:solidFill>
                  <a:srgbClr val="FF0000"/>
                </a:solidFill>
                <a:latin typeface="Candara" pitchFamily="34" charset="0"/>
              </a:rPr>
              <a:t>Posterior Division </a:t>
            </a:r>
            <a:r>
              <a:rPr lang="en-GB" sz="2400" b="1" u="sng" dirty="0" smtClean="0">
                <a:solidFill>
                  <a:srgbClr val="0066CC"/>
                </a:solidFill>
                <a:latin typeface="Candara" pitchFamily="34" charset="0"/>
              </a:rPr>
              <a:t>of the Mandibular Nerve </a:t>
            </a:r>
            <a:endParaRPr lang="en-GB" sz="2400" b="1" u="sng" dirty="0">
              <a:solidFill>
                <a:srgbClr val="0066CC"/>
              </a:solidFill>
              <a:latin typeface="Candara" pitchFamily="34" charset="0"/>
            </a:endParaRPr>
          </a:p>
        </p:txBody>
      </p:sp>
      <p:sp>
        <p:nvSpPr>
          <p:cNvPr id="3" name="Rectangle 2"/>
          <p:cNvSpPr/>
          <p:nvPr/>
        </p:nvSpPr>
        <p:spPr>
          <a:xfrm>
            <a:off x="76200" y="86380"/>
            <a:ext cx="3690241" cy="523220"/>
          </a:xfrm>
          <a:prstGeom prst="rect">
            <a:avLst/>
          </a:prstGeom>
        </p:spPr>
        <p:txBody>
          <a:bodyPr wrap="none">
            <a:spAutoFit/>
          </a:bodyPr>
          <a:lstStyle/>
          <a:p>
            <a:r>
              <a:rPr lang="en-GB" sz="2800" b="1" u="sng" dirty="0" smtClean="0">
                <a:solidFill>
                  <a:srgbClr val="0066CC"/>
                </a:solidFill>
              </a:rPr>
              <a:t>Mandibular Nerve (V3) </a:t>
            </a:r>
            <a:endParaRPr lang="en-GB" sz="2800" b="1" u="sng" dirty="0">
              <a:solidFill>
                <a:srgbClr val="0066CC"/>
              </a:solidFill>
            </a:endParaRPr>
          </a:p>
        </p:txBody>
      </p:sp>
      <p:sp>
        <p:nvSpPr>
          <p:cNvPr id="4" name="Rectangle 3"/>
          <p:cNvSpPr/>
          <p:nvPr/>
        </p:nvSpPr>
        <p:spPr>
          <a:xfrm>
            <a:off x="76200" y="914400"/>
            <a:ext cx="3733800" cy="5940088"/>
          </a:xfrm>
          <a:prstGeom prst="rect">
            <a:avLst/>
          </a:prstGeom>
        </p:spPr>
        <p:txBody>
          <a:bodyPr wrap="square">
            <a:spAutoFit/>
          </a:bodyPr>
          <a:lstStyle/>
          <a:p>
            <a:r>
              <a:rPr lang="en-GB" sz="2000" dirty="0" smtClean="0">
                <a:latin typeface="Candara" pitchFamily="34" charset="0"/>
              </a:rPr>
              <a:t>■ </a:t>
            </a:r>
            <a:r>
              <a:rPr lang="en-GB" sz="2000" b="1" dirty="0" smtClean="0">
                <a:solidFill>
                  <a:schemeClr val="accent6">
                    <a:lumMod val="75000"/>
                  </a:schemeClr>
                </a:solidFill>
                <a:latin typeface="Candara" pitchFamily="34" charset="0"/>
              </a:rPr>
              <a:t>Auriculotemporal nerve</a:t>
            </a:r>
            <a:r>
              <a:rPr lang="en-GB" sz="2000" dirty="0" smtClean="0">
                <a:latin typeface="Candara" pitchFamily="34" charset="0"/>
              </a:rPr>
              <a:t>, which supplies the </a:t>
            </a:r>
            <a:r>
              <a:rPr lang="en-GB" sz="2000" b="1" dirty="0" smtClean="0">
                <a:solidFill>
                  <a:srgbClr val="7030A0"/>
                </a:solidFill>
                <a:latin typeface="Candara" pitchFamily="34" charset="0"/>
              </a:rPr>
              <a:t>skin of the auricle, the external auditory meatus,</a:t>
            </a:r>
            <a:r>
              <a:rPr lang="en-GB" sz="2000" dirty="0" smtClean="0">
                <a:solidFill>
                  <a:srgbClr val="7030A0"/>
                </a:solidFill>
                <a:latin typeface="Candara" pitchFamily="34" charset="0"/>
              </a:rPr>
              <a:t> the </a:t>
            </a:r>
            <a:r>
              <a:rPr lang="en-GB" sz="2000" b="1" dirty="0" err="1" smtClean="0">
                <a:solidFill>
                  <a:srgbClr val="7030A0"/>
                </a:solidFill>
                <a:latin typeface="Candara" pitchFamily="34" charset="0"/>
              </a:rPr>
              <a:t>temporomandibular</a:t>
            </a:r>
            <a:r>
              <a:rPr lang="en-GB" sz="2000" b="1" dirty="0" smtClean="0">
                <a:solidFill>
                  <a:srgbClr val="7030A0"/>
                </a:solidFill>
                <a:latin typeface="Candara" pitchFamily="34" charset="0"/>
              </a:rPr>
              <a:t> joint</a:t>
            </a:r>
            <a:r>
              <a:rPr lang="en-GB" sz="2000" dirty="0" smtClean="0">
                <a:solidFill>
                  <a:srgbClr val="7030A0"/>
                </a:solidFill>
                <a:latin typeface="Candara" pitchFamily="34" charset="0"/>
              </a:rPr>
              <a:t>, and </a:t>
            </a:r>
            <a:r>
              <a:rPr lang="en-GB" sz="2000" b="1" dirty="0" smtClean="0">
                <a:solidFill>
                  <a:srgbClr val="7030A0"/>
                </a:solidFill>
                <a:latin typeface="Candara" pitchFamily="34" charset="0"/>
              </a:rPr>
              <a:t>the scalp</a:t>
            </a:r>
            <a:r>
              <a:rPr lang="en-GB" sz="2000" dirty="0" smtClean="0">
                <a:solidFill>
                  <a:srgbClr val="7030A0"/>
                </a:solidFill>
                <a:latin typeface="Candara" pitchFamily="34" charset="0"/>
              </a:rPr>
              <a:t>. </a:t>
            </a:r>
          </a:p>
          <a:p>
            <a:endParaRPr lang="en-GB" sz="2000" dirty="0" smtClean="0">
              <a:latin typeface="Candara" pitchFamily="34" charset="0"/>
            </a:endParaRPr>
          </a:p>
          <a:p>
            <a:r>
              <a:rPr lang="en-GB" sz="2000" dirty="0" smtClean="0">
                <a:latin typeface="Candara" pitchFamily="34" charset="0"/>
              </a:rPr>
              <a:t>■■ </a:t>
            </a:r>
            <a:r>
              <a:rPr lang="en-GB" sz="2000" b="1" dirty="0" smtClean="0">
                <a:solidFill>
                  <a:schemeClr val="accent6">
                    <a:lumMod val="75000"/>
                  </a:schemeClr>
                </a:solidFill>
                <a:latin typeface="Candara" pitchFamily="34" charset="0"/>
              </a:rPr>
              <a:t>Lingual nerve</a:t>
            </a:r>
            <a:r>
              <a:rPr lang="en-GB" sz="2000" dirty="0" smtClean="0">
                <a:latin typeface="Candara" pitchFamily="34" charset="0"/>
              </a:rPr>
              <a:t>, </a:t>
            </a:r>
          </a:p>
          <a:p>
            <a:r>
              <a:rPr lang="en-GB" sz="2000" dirty="0" smtClean="0">
                <a:latin typeface="Candara" pitchFamily="34" charset="0"/>
              </a:rPr>
              <a:t>It runs forward </a:t>
            </a:r>
            <a:r>
              <a:rPr lang="en-GB" sz="2000" b="1" dirty="0" smtClean="0">
                <a:latin typeface="Candara" pitchFamily="34" charset="0"/>
              </a:rPr>
              <a:t>on the side of the tongue </a:t>
            </a:r>
            <a:r>
              <a:rPr lang="en-GB" sz="2000" dirty="0" smtClean="0">
                <a:latin typeface="Candara" pitchFamily="34" charset="0"/>
              </a:rPr>
              <a:t>and </a:t>
            </a:r>
            <a:r>
              <a:rPr lang="en-GB" sz="2000" b="1" dirty="0" smtClean="0">
                <a:latin typeface="Candara" pitchFamily="34" charset="0"/>
              </a:rPr>
              <a:t>crosses the submandibular duct</a:t>
            </a:r>
            <a:r>
              <a:rPr lang="en-GB" sz="2000" dirty="0" smtClean="0">
                <a:latin typeface="Candara" pitchFamily="34" charset="0"/>
              </a:rPr>
              <a:t>. In its course, it is joined by </a:t>
            </a:r>
            <a:r>
              <a:rPr lang="en-GB" sz="2000" b="1" dirty="0" smtClean="0">
                <a:solidFill>
                  <a:schemeClr val="accent6">
                    <a:lumMod val="75000"/>
                  </a:schemeClr>
                </a:solidFill>
                <a:latin typeface="Candara" pitchFamily="34" charset="0"/>
              </a:rPr>
              <a:t>the </a:t>
            </a:r>
            <a:r>
              <a:rPr lang="en-GB" sz="2000" b="1" dirty="0" err="1" smtClean="0">
                <a:solidFill>
                  <a:schemeClr val="accent6">
                    <a:lumMod val="75000"/>
                  </a:schemeClr>
                </a:solidFill>
                <a:latin typeface="Candara" pitchFamily="34" charset="0"/>
              </a:rPr>
              <a:t>chorda</a:t>
            </a:r>
            <a:r>
              <a:rPr lang="en-GB" sz="2000" b="1" dirty="0" smtClean="0">
                <a:solidFill>
                  <a:schemeClr val="accent6">
                    <a:lumMod val="75000"/>
                  </a:schemeClr>
                </a:solidFill>
                <a:latin typeface="Candara" pitchFamily="34" charset="0"/>
              </a:rPr>
              <a:t> tympani nerve</a:t>
            </a:r>
            <a:r>
              <a:rPr lang="en-GB" sz="2000" dirty="0" smtClean="0">
                <a:latin typeface="Candara" pitchFamily="34" charset="0"/>
              </a:rPr>
              <a:t>, and </a:t>
            </a:r>
            <a:r>
              <a:rPr lang="en-GB" sz="2000" dirty="0" smtClean="0">
                <a:solidFill>
                  <a:srgbClr val="7030A0"/>
                </a:solidFill>
                <a:latin typeface="Candara" pitchFamily="34" charset="0"/>
              </a:rPr>
              <a:t>it </a:t>
            </a:r>
            <a:r>
              <a:rPr lang="en-GB" sz="2000" b="1" dirty="0" smtClean="0">
                <a:solidFill>
                  <a:srgbClr val="7030A0"/>
                </a:solidFill>
                <a:latin typeface="Candara" pitchFamily="34" charset="0"/>
              </a:rPr>
              <a:t>supplies the mucous membrane of the anterior two thirds of the tongue</a:t>
            </a:r>
            <a:r>
              <a:rPr lang="en-GB" sz="2000" b="1" dirty="0" smtClean="0">
                <a:latin typeface="Candara" pitchFamily="34" charset="0"/>
              </a:rPr>
              <a:t> </a:t>
            </a:r>
            <a:r>
              <a:rPr lang="en-GB" sz="2000" dirty="0" smtClean="0">
                <a:latin typeface="Candara" pitchFamily="34" charset="0"/>
              </a:rPr>
              <a:t>and </a:t>
            </a:r>
            <a:r>
              <a:rPr lang="en-GB" sz="2000" b="1" dirty="0" smtClean="0">
                <a:solidFill>
                  <a:srgbClr val="7030A0"/>
                </a:solidFill>
                <a:latin typeface="Candara" pitchFamily="34" charset="0"/>
              </a:rPr>
              <a:t>the floor of the mouth</a:t>
            </a:r>
            <a:r>
              <a:rPr lang="en-GB" sz="2000" dirty="0" smtClean="0">
                <a:latin typeface="Candara" pitchFamily="34" charset="0"/>
              </a:rPr>
              <a:t>. It also gives off </a:t>
            </a:r>
            <a:r>
              <a:rPr lang="en-GB" sz="2000" b="1" dirty="0" err="1" smtClean="0">
                <a:solidFill>
                  <a:schemeClr val="accent2">
                    <a:lumMod val="75000"/>
                  </a:schemeClr>
                </a:solidFill>
                <a:latin typeface="Candara" pitchFamily="34" charset="0"/>
              </a:rPr>
              <a:t>preganglionic</a:t>
            </a:r>
            <a:r>
              <a:rPr lang="en-GB" sz="2000" b="1" dirty="0" smtClean="0">
                <a:solidFill>
                  <a:schemeClr val="accent2">
                    <a:lumMod val="75000"/>
                  </a:schemeClr>
                </a:solidFill>
                <a:latin typeface="Candara" pitchFamily="34" charset="0"/>
              </a:rPr>
              <a:t> parasympathetic </a:t>
            </a:r>
            <a:r>
              <a:rPr lang="en-GB" sz="2000" dirty="0" smtClean="0">
                <a:latin typeface="Candara" pitchFamily="34" charset="0"/>
              </a:rPr>
              <a:t>secretomotor fibers to </a:t>
            </a:r>
            <a:r>
              <a:rPr lang="en-GB" sz="2000" b="1" dirty="0" smtClean="0">
                <a:solidFill>
                  <a:schemeClr val="accent2">
                    <a:lumMod val="75000"/>
                  </a:schemeClr>
                </a:solidFill>
                <a:latin typeface="Candara" pitchFamily="34" charset="0"/>
              </a:rPr>
              <a:t>the submandibular ganglion. </a:t>
            </a:r>
            <a:endParaRPr lang="en-GB" sz="2000" b="1" dirty="0">
              <a:solidFill>
                <a:schemeClr val="accent2">
                  <a:lumMod val="75000"/>
                </a:schemeClr>
              </a:solidFill>
              <a:latin typeface="Candara" pitchFamily="34" charset="0"/>
            </a:endParaRPr>
          </a:p>
        </p:txBody>
      </p:sp>
      <p:pic>
        <p:nvPicPr>
          <p:cNvPr id="30722" name="Picture 2" descr="http://pocketdentistry.com/wp-content/uploads/285/B9781455705542000253_f025-002-9781455705542.jpg"/>
          <p:cNvPicPr>
            <a:picLocks noChangeAspect="1" noChangeArrowheads="1"/>
          </p:cNvPicPr>
          <p:nvPr/>
        </p:nvPicPr>
        <p:blipFill>
          <a:blip r:embed="rId2" cstate="print"/>
          <a:srcRect/>
          <a:stretch>
            <a:fillRect/>
          </a:stretch>
        </p:blipFill>
        <p:spPr bwMode="auto">
          <a:xfrm>
            <a:off x="3850945" y="2133600"/>
            <a:ext cx="5140655" cy="3676650"/>
          </a:xfrm>
          <a:prstGeom prst="rect">
            <a:avLst/>
          </a:prstGeom>
          <a:noFill/>
          <a:ln w="57150">
            <a:solidFill>
              <a:srgbClr val="00FF00"/>
            </a:solidFill>
          </a:ln>
        </p:spPr>
      </p:pic>
      <p:sp>
        <p:nvSpPr>
          <p:cNvPr id="6" name="Date Placeholder 5"/>
          <p:cNvSpPr>
            <a:spLocks noGrp="1"/>
          </p:cNvSpPr>
          <p:nvPr>
            <p:ph type="dt" sz="half" idx="10"/>
          </p:nvPr>
        </p:nvSpPr>
        <p:spPr>
          <a:xfrm>
            <a:off x="3886200" y="6492875"/>
            <a:ext cx="2133600" cy="365125"/>
          </a:xfrm>
        </p:spPr>
        <p:txBody>
          <a:bodyPr/>
          <a:lstStyle/>
          <a:p>
            <a:r>
              <a:rPr lang="en-US" b="1" smtClean="0">
                <a:solidFill>
                  <a:srgbClr val="FF0000"/>
                </a:solidFill>
              </a:rPr>
              <a:t>Sunday 7 March 2021</a:t>
            </a:r>
            <a:endParaRPr lang="en-US" b="1">
              <a:solidFill>
                <a:srgbClr val="FF0000"/>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16</a:t>
            </a:fld>
            <a:endParaRPr lang="en-US" b="1" dirty="0">
              <a:solidFill>
                <a:srgbClr val="FF0000"/>
              </a:solidFill>
            </a:endParaRPr>
          </a:p>
        </p:txBody>
      </p:sp>
      <p:sp>
        <p:nvSpPr>
          <p:cNvPr id="8" name="Footer Placeholder 7"/>
          <p:cNvSpPr>
            <a:spLocks noGrp="1"/>
          </p:cNvSpPr>
          <p:nvPr>
            <p:ph type="ftr" sz="quarter" idx="11"/>
          </p:nvPr>
        </p:nvSpPr>
        <p:spPr>
          <a:xfrm>
            <a:off x="5562600" y="6492875"/>
            <a:ext cx="2895600" cy="365125"/>
          </a:xfrm>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6380"/>
            <a:ext cx="3690241" cy="523220"/>
          </a:xfrm>
          <a:prstGeom prst="rect">
            <a:avLst/>
          </a:prstGeom>
        </p:spPr>
        <p:txBody>
          <a:bodyPr wrap="none">
            <a:spAutoFit/>
          </a:bodyPr>
          <a:lstStyle/>
          <a:p>
            <a:r>
              <a:rPr lang="en-GB" sz="2800" b="1" u="sng" dirty="0" smtClean="0">
                <a:solidFill>
                  <a:srgbClr val="0066CC"/>
                </a:solidFill>
              </a:rPr>
              <a:t>Mandibular Nerve (V3) </a:t>
            </a:r>
            <a:endParaRPr lang="en-GB" sz="2800" b="1" u="sng" dirty="0">
              <a:solidFill>
                <a:srgbClr val="0066CC"/>
              </a:solidFill>
            </a:endParaRPr>
          </a:p>
        </p:txBody>
      </p:sp>
      <p:sp>
        <p:nvSpPr>
          <p:cNvPr id="3" name="Rectangle 2"/>
          <p:cNvSpPr/>
          <p:nvPr/>
        </p:nvSpPr>
        <p:spPr>
          <a:xfrm>
            <a:off x="152400" y="1600200"/>
            <a:ext cx="2819400" cy="4401205"/>
          </a:xfrm>
          <a:prstGeom prst="rect">
            <a:avLst/>
          </a:prstGeom>
        </p:spPr>
        <p:txBody>
          <a:bodyPr wrap="square">
            <a:spAutoFit/>
          </a:bodyPr>
          <a:lstStyle/>
          <a:p>
            <a:r>
              <a:rPr lang="en-GB" sz="2000" dirty="0" smtClean="0">
                <a:latin typeface="Candara" pitchFamily="34" charset="0"/>
              </a:rPr>
              <a:t> Before entering the canal, it gives off the </a:t>
            </a:r>
            <a:r>
              <a:rPr lang="en-GB" sz="2000" b="1" dirty="0" smtClean="0">
                <a:solidFill>
                  <a:schemeClr val="accent6">
                    <a:lumMod val="75000"/>
                  </a:schemeClr>
                </a:solidFill>
                <a:latin typeface="Candara" pitchFamily="34" charset="0"/>
              </a:rPr>
              <a:t>mylohyoid nerve </a:t>
            </a:r>
            <a:r>
              <a:rPr lang="en-GB" sz="2000" dirty="0" smtClean="0">
                <a:latin typeface="Candara" pitchFamily="34" charset="0"/>
              </a:rPr>
              <a:t>which supplies the </a:t>
            </a:r>
            <a:r>
              <a:rPr lang="en-GB" sz="2000" b="1" dirty="0" smtClean="0">
                <a:latin typeface="Candara" pitchFamily="34" charset="0"/>
              </a:rPr>
              <a:t>mylohyoid muscle</a:t>
            </a:r>
            <a:r>
              <a:rPr lang="en-GB" sz="2000" dirty="0" smtClean="0">
                <a:latin typeface="Candara" pitchFamily="34" charset="0"/>
              </a:rPr>
              <a:t> and the </a:t>
            </a:r>
            <a:r>
              <a:rPr lang="en-GB" sz="2000" b="1" dirty="0" smtClean="0">
                <a:latin typeface="Candara" pitchFamily="34" charset="0"/>
              </a:rPr>
              <a:t>anterior belly of the digastric muscle. </a:t>
            </a:r>
            <a:endParaRPr lang="en-GB" sz="2000" b="1" dirty="0" smtClean="0">
              <a:solidFill>
                <a:schemeClr val="accent6">
                  <a:lumMod val="75000"/>
                </a:schemeClr>
              </a:solidFill>
              <a:latin typeface="Candara" pitchFamily="34" charset="0"/>
            </a:endParaRPr>
          </a:p>
          <a:p>
            <a:endParaRPr lang="en-GB" sz="2000" dirty="0" smtClean="0">
              <a:solidFill>
                <a:schemeClr val="accent6">
                  <a:lumMod val="75000"/>
                </a:schemeClr>
              </a:solidFill>
              <a:latin typeface="Candara" pitchFamily="34" charset="0"/>
            </a:endParaRPr>
          </a:p>
          <a:p>
            <a:r>
              <a:rPr lang="en-GB" sz="2000" dirty="0" smtClean="0">
                <a:solidFill>
                  <a:schemeClr val="accent6">
                    <a:lumMod val="75000"/>
                  </a:schemeClr>
                </a:solidFill>
                <a:latin typeface="Candara" pitchFamily="34" charset="0"/>
              </a:rPr>
              <a:t>■■ </a:t>
            </a:r>
            <a:r>
              <a:rPr lang="en-GB" sz="2000" b="1" dirty="0" smtClean="0">
                <a:solidFill>
                  <a:schemeClr val="accent6">
                    <a:lumMod val="75000"/>
                  </a:schemeClr>
                </a:solidFill>
                <a:latin typeface="Candara" pitchFamily="34" charset="0"/>
              </a:rPr>
              <a:t>Communicating branch</a:t>
            </a:r>
            <a:r>
              <a:rPr lang="en-GB" sz="2000" b="1" dirty="0" smtClean="0">
                <a:solidFill>
                  <a:schemeClr val="accent6">
                    <a:lumMod val="50000"/>
                  </a:schemeClr>
                </a:solidFill>
                <a:latin typeface="Candara" pitchFamily="34" charset="0"/>
              </a:rPr>
              <a:t>, </a:t>
            </a:r>
            <a:r>
              <a:rPr lang="en-GB" sz="2000" dirty="0" smtClean="0">
                <a:latin typeface="Candara" pitchFamily="34" charset="0"/>
              </a:rPr>
              <a:t>which frequently runs from </a:t>
            </a:r>
            <a:r>
              <a:rPr lang="en-GB" sz="2000" b="1" dirty="0" smtClean="0">
                <a:latin typeface="Candara" pitchFamily="34" charset="0"/>
              </a:rPr>
              <a:t>the inferior alveolar</a:t>
            </a:r>
            <a:r>
              <a:rPr lang="en-GB" sz="2000" dirty="0" smtClean="0">
                <a:latin typeface="Candara" pitchFamily="34" charset="0"/>
              </a:rPr>
              <a:t> nerve to the </a:t>
            </a:r>
            <a:r>
              <a:rPr lang="en-GB" sz="2000" b="1" dirty="0" smtClean="0">
                <a:latin typeface="Candara" pitchFamily="34" charset="0"/>
              </a:rPr>
              <a:t>lingual</a:t>
            </a:r>
            <a:r>
              <a:rPr lang="en-GB" sz="2000" dirty="0" smtClean="0">
                <a:latin typeface="Candara" pitchFamily="34" charset="0"/>
              </a:rPr>
              <a:t> nerve </a:t>
            </a:r>
            <a:endParaRPr lang="en-GB" sz="2000" dirty="0">
              <a:latin typeface="Candara" pitchFamily="34" charset="0"/>
            </a:endParaRPr>
          </a:p>
        </p:txBody>
      </p:sp>
      <p:pic>
        <p:nvPicPr>
          <p:cNvPr id="31746" name="Picture 2"/>
          <p:cNvPicPr>
            <a:picLocks noChangeAspect="1" noChangeArrowheads="1"/>
          </p:cNvPicPr>
          <p:nvPr/>
        </p:nvPicPr>
        <p:blipFill>
          <a:blip r:embed="rId2" cstate="print"/>
          <a:srcRect l="29868" t="10417" r="29722" b="6250"/>
          <a:stretch>
            <a:fillRect/>
          </a:stretch>
        </p:blipFill>
        <p:spPr bwMode="auto">
          <a:xfrm>
            <a:off x="9906000" y="4038600"/>
            <a:ext cx="854393" cy="990600"/>
          </a:xfrm>
          <a:prstGeom prst="rect">
            <a:avLst/>
          </a:prstGeom>
          <a:noFill/>
          <a:ln w="57150">
            <a:solidFill>
              <a:srgbClr val="00FF00"/>
            </a:solidFill>
            <a:miter lim="800000"/>
            <a:headEnd/>
            <a:tailEnd/>
          </a:ln>
          <a:effectLst/>
        </p:spPr>
      </p:pic>
      <p:pic>
        <p:nvPicPr>
          <p:cNvPr id="5" name="Picture 2" descr="http://pocketdentistry.com/wp-content/uploads/285/B9781455705542000253_f025-002-9781455705542.jpg"/>
          <p:cNvPicPr>
            <a:picLocks noChangeAspect="1" noChangeArrowheads="1"/>
          </p:cNvPicPr>
          <p:nvPr/>
        </p:nvPicPr>
        <p:blipFill>
          <a:blip r:embed="rId3" cstate="print"/>
          <a:srcRect/>
          <a:stretch>
            <a:fillRect/>
          </a:stretch>
        </p:blipFill>
        <p:spPr bwMode="auto">
          <a:xfrm>
            <a:off x="3048000" y="1600200"/>
            <a:ext cx="5886449" cy="4210050"/>
          </a:xfrm>
          <a:prstGeom prst="rect">
            <a:avLst/>
          </a:prstGeom>
          <a:noFill/>
          <a:ln w="57150">
            <a:solidFill>
              <a:srgbClr val="00FF00"/>
            </a:solidFill>
          </a:ln>
        </p:spPr>
      </p:pic>
      <p:sp>
        <p:nvSpPr>
          <p:cNvPr id="6" name="Rectangle 5"/>
          <p:cNvSpPr/>
          <p:nvPr/>
        </p:nvSpPr>
        <p:spPr>
          <a:xfrm>
            <a:off x="76200" y="533400"/>
            <a:ext cx="8458200" cy="1015663"/>
          </a:xfrm>
          <a:prstGeom prst="rect">
            <a:avLst/>
          </a:prstGeom>
        </p:spPr>
        <p:txBody>
          <a:bodyPr wrap="square">
            <a:spAutoFit/>
          </a:bodyPr>
          <a:lstStyle/>
          <a:p>
            <a:r>
              <a:rPr lang="en-GB" sz="2000" dirty="0" smtClean="0">
                <a:solidFill>
                  <a:schemeClr val="accent6">
                    <a:lumMod val="75000"/>
                  </a:schemeClr>
                </a:solidFill>
                <a:latin typeface="Candara" pitchFamily="34" charset="0"/>
              </a:rPr>
              <a:t>■■</a:t>
            </a:r>
            <a:r>
              <a:rPr lang="en-GB" sz="2000" b="1" dirty="0" smtClean="0">
                <a:solidFill>
                  <a:schemeClr val="accent6">
                    <a:lumMod val="75000"/>
                  </a:schemeClr>
                </a:solidFill>
                <a:latin typeface="Candara" pitchFamily="34" charset="0"/>
              </a:rPr>
              <a:t>Inferior alveolar nerve </a:t>
            </a:r>
            <a:r>
              <a:rPr lang="en-GB" sz="2000" dirty="0" smtClean="0">
                <a:latin typeface="Candara" pitchFamily="34" charset="0"/>
              </a:rPr>
              <a:t>which enters </a:t>
            </a:r>
            <a:r>
              <a:rPr lang="en-GB" sz="2000" b="1" dirty="0" smtClean="0">
                <a:solidFill>
                  <a:srgbClr val="FF0000"/>
                </a:solidFill>
                <a:latin typeface="Candara" pitchFamily="34" charset="0"/>
              </a:rPr>
              <a:t>the mandibular canal </a:t>
            </a:r>
            <a:r>
              <a:rPr lang="en-GB" sz="2000" dirty="0" smtClean="0">
                <a:latin typeface="Candara" pitchFamily="34" charset="0"/>
              </a:rPr>
              <a:t>to supply </a:t>
            </a:r>
            <a:r>
              <a:rPr lang="en-GB" sz="2000" b="1" dirty="0" smtClean="0">
                <a:latin typeface="Candara" pitchFamily="34" charset="0"/>
              </a:rPr>
              <a:t>the teeth of the lower jaw </a:t>
            </a:r>
            <a:r>
              <a:rPr lang="en-GB" sz="2000" dirty="0" smtClean="0">
                <a:latin typeface="Candara" pitchFamily="34" charset="0"/>
              </a:rPr>
              <a:t>and emerges through the </a:t>
            </a:r>
            <a:r>
              <a:rPr lang="en-GB" sz="2000" b="1" dirty="0" smtClean="0">
                <a:solidFill>
                  <a:srgbClr val="7030A0"/>
                </a:solidFill>
                <a:latin typeface="Candara" pitchFamily="34" charset="0"/>
              </a:rPr>
              <a:t>mental foramen </a:t>
            </a:r>
            <a:r>
              <a:rPr lang="en-GB" sz="2000" b="1" dirty="0" smtClean="0">
                <a:solidFill>
                  <a:schemeClr val="accent6">
                    <a:lumMod val="75000"/>
                  </a:schemeClr>
                </a:solidFill>
                <a:latin typeface="Candara" pitchFamily="34" charset="0"/>
              </a:rPr>
              <a:t>(mental nerve) </a:t>
            </a:r>
            <a:r>
              <a:rPr lang="en-GB" sz="2000" dirty="0" smtClean="0">
                <a:latin typeface="Candara" pitchFamily="34" charset="0"/>
              </a:rPr>
              <a:t>to supply the </a:t>
            </a:r>
            <a:r>
              <a:rPr lang="en-GB" sz="2000" b="1" dirty="0" smtClean="0">
                <a:latin typeface="Candara" pitchFamily="34" charset="0"/>
              </a:rPr>
              <a:t>skin of the chin</a:t>
            </a:r>
            <a:endParaRPr lang="en-GB" sz="2000" dirty="0">
              <a:latin typeface="Candara" pitchFamily="34" charset="0"/>
            </a:endParaRPr>
          </a:p>
        </p:txBody>
      </p:sp>
      <p:sp>
        <p:nvSpPr>
          <p:cNvPr id="7" name="Rectangle 6"/>
          <p:cNvSpPr/>
          <p:nvPr/>
        </p:nvSpPr>
        <p:spPr>
          <a:xfrm>
            <a:off x="152400" y="5997714"/>
            <a:ext cx="8382000" cy="707886"/>
          </a:xfrm>
          <a:prstGeom prst="rect">
            <a:avLst/>
          </a:prstGeom>
        </p:spPr>
        <p:txBody>
          <a:bodyPr wrap="square">
            <a:spAutoFit/>
          </a:bodyPr>
          <a:lstStyle/>
          <a:p>
            <a:pPr>
              <a:buFont typeface="Wingdings" pitchFamily="2" charset="2"/>
              <a:buChar char="ü"/>
            </a:pPr>
            <a:r>
              <a:rPr lang="en-GB" sz="2000" b="1" u="sng" dirty="0" smtClean="0">
                <a:solidFill>
                  <a:srgbClr val="0066CC"/>
                </a:solidFill>
                <a:latin typeface="Candara" pitchFamily="34" charset="0"/>
              </a:rPr>
              <a:t>The branches of the </a:t>
            </a:r>
            <a:r>
              <a:rPr lang="en-GB" sz="2000" b="1" u="sng" dirty="0" smtClean="0">
                <a:solidFill>
                  <a:srgbClr val="FF0000"/>
                </a:solidFill>
                <a:latin typeface="Candara" pitchFamily="34" charset="0"/>
              </a:rPr>
              <a:t>posterior division of the mandibular nerve </a:t>
            </a:r>
            <a:r>
              <a:rPr lang="en-GB" sz="2000" b="1" u="sng" dirty="0" smtClean="0">
                <a:solidFill>
                  <a:srgbClr val="0066CC"/>
                </a:solidFill>
                <a:latin typeface="Candara" pitchFamily="34" charset="0"/>
              </a:rPr>
              <a:t>are sensory (except the nerve to the mylohyoid muscle).</a:t>
            </a:r>
            <a:endParaRPr lang="en-GB" sz="2000" b="1" u="sng" dirty="0">
              <a:solidFill>
                <a:srgbClr val="0066CC"/>
              </a:solidFill>
              <a:latin typeface="Candara" pitchFamily="34" charset="0"/>
            </a:endParaRPr>
          </a:p>
        </p:txBody>
      </p:sp>
      <p:sp>
        <p:nvSpPr>
          <p:cNvPr id="8" name="Date Placeholder 7"/>
          <p:cNvSpPr>
            <a:spLocks noGrp="1"/>
          </p:cNvSpPr>
          <p:nvPr>
            <p:ph type="dt" sz="half" idx="10"/>
          </p:nvPr>
        </p:nvSpPr>
        <p:spPr>
          <a:xfrm>
            <a:off x="7162800" y="0"/>
            <a:ext cx="2133600" cy="365125"/>
          </a:xfrm>
        </p:spPr>
        <p:txBody>
          <a:bodyPr/>
          <a:lstStyle/>
          <a:p>
            <a:r>
              <a:rPr lang="en-US" b="1" smtClean="0">
                <a:solidFill>
                  <a:srgbClr val="FF0000"/>
                </a:solidFill>
              </a:rPr>
              <a:t>Sunday 7 March 2021</a:t>
            </a:r>
            <a:endParaRPr lang="en-US" b="1" dirty="0">
              <a:solidFill>
                <a:srgbClr val="FF0000"/>
              </a:solidFill>
            </a:endParaRPr>
          </a:p>
        </p:txBody>
      </p:sp>
      <p:sp>
        <p:nvSpPr>
          <p:cNvPr id="9" name="Slide Number Placeholder 8"/>
          <p:cNvSpPr>
            <a:spLocks noGrp="1"/>
          </p:cNvSpPr>
          <p:nvPr>
            <p:ph type="sldNum" sz="quarter" idx="12"/>
          </p:nvPr>
        </p:nvSpPr>
        <p:spPr>
          <a:xfrm>
            <a:off x="8686800" y="6477000"/>
            <a:ext cx="457200" cy="365125"/>
          </a:xfrm>
        </p:spPr>
        <p:txBody>
          <a:bodyPr/>
          <a:lstStyle/>
          <a:p>
            <a:fld id="{B6F15528-21DE-4FAA-801E-634DDDAF4B2B}" type="slidenum">
              <a:rPr lang="en-US" b="1" smtClean="0">
                <a:solidFill>
                  <a:srgbClr val="FF0000"/>
                </a:solidFill>
              </a:rPr>
              <a:pPr/>
              <a:t>17</a:t>
            </a:fld>
            <a:endParaRPr lang="en-US" b="1" dirty="0">
              <a:solidFill>
                <a:srgbClr val="FF0000"/>
              </a:solidFill>
            </a:endParaRPr>
          </a:p>
        </p:txBody>
      </p:sp>
      <p:sp>
        <p:nvSpPr>
          <p:cNvPr id="10" name="Footer Placeholder 9"/>
          <p:cNvSpPr>
            <a:spLocks noGrp="1"/>
          </p:cNvSpPr>
          <p:nvPr>
            <p:ph type="ftr" sz="quarter" idx="11"/>
          </p:nvPr>
        </p:nvSpPr>
        <p:spPr>
          <a:xfrm>
            <a:off x="4114800" y="0"/>
            <a:ext cx="2895600" cy="365125"/>
          </a:xfrm>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26855"/>
            <a:ext cx="2667000" cy="2554545"/>
          </a:xfrm>
          <a:prstGeom prst="rect">
            <a:avLst/>
          </a:prstGeom>
        </p:spPr>
        <p:txBody>
          <a:bodyPr wrap="square">
            <a:spAutoFit/>
          </a:bodyPr>
          <a:lstStyle/>
          <a:p>
            <a:r>
              <a:rPr lang="en-GB" sz="2000" dirty="0" smtClean="0">
                <a:latin typeface="Candara" pitchFamily="34" charset="0"/>
              </a:rPr>
              <a:t>is a </a:t>
            </a:r>
            <a:r>
              <a:rPr lang="en-GB" sz="2000" b="1" dirty="0" smtClean="0">
                <a:latin typeface="Candara" pitchFamily="34" charset="0"/>
              </a:rPr>
              <a:t>parasympathetic ganglion </a:t>
            </a:r>
            <a:r>
              <a:rPr lang="en-GB" sz="2000" dirty="0" smtClean="0">
                <a:latin typeface="Candara" pitchFamily="34" charset="0"/>
              </a:rPr>
              <a:t>that is located medial to the </a:t>
            </a:r>
            <a:r>
              <a:rPr lang="en-GB" sz="2000" b="1" dirty="0" smtClean="0">
                <a:solidFill>
                  <a:srgbClr val="0066CC"/>
                </a:solidFill>
                <a:latin typeface="Candara" pitchFamily="34" charset="0"/>
              </a:rPr>
              <a:t>mandibular nerve</a:t>
            </a:r>
            <a:r>
              <a:rPr lang="en-GB" sz="2000" dirty="0" smtClean="0">
                <a:latin typeface="Candara" pitchFamily="34" charset="0"/>
              </a:rPr>
              <a:t> </a:t>
            </a:r>
            <a:r>
              <a:rPr lang="en-GB" sz="2000" b="1" dirty="0" smtClean="0">
                <a:latin typeface="Candara" pitchFamily="34" charset="0"/>
              </a:rPr>
              <a:t>just below the skull</a:t>
            </a:r>
            <a:r>
              <a:rPr lang="en-GB" sz="2000" dirty="0" smtClean="0">
                <a:latin typeface="Candara" pitchFamily="34" charset="0"/>
              </a:rPr>
              <a:t>, and it is </a:t>
            </a:r>
            <a:r>
              <a:rPr lang="en-GB" sz="2000" b="1" dirty="0" smtClean="0">
                <a:latin typeface="Candara" pitchFamily="34" charset="0"/>
              </a:rPr>
              <a:t>adherent to the nerve to the medial pterygoid muscle. </a:t>
            </a:r>
          </a:p>
        </p:txBody>
      </p:sp>
      <p:sp>
        <p:nvSpPr>
          <p:cNvPr id="3" name="Rectangle 2"/>
          <p:cNvSpPr/>
          <p:nvPr/>
        </p:nvSpPr>
        <p:spPr>
          <a:xfrm>
            <a:off x="152400" y="101025"/>
            <a:ext cx="3313728" cy="584775"/>
          </a:xfrm>
          <a:prstGeom prst="rect">
            <a:avLst/>
          </a:prstGeom>
          <a:ln w="38100">
            <a:solidFill>
              <a:srgbClr val="FF0000"/>
            </a:solidFill>
          </a:ln>
        </p:spPr>
        <p:txBody>
          <a:bodyPr wrap="none">
            <a:spAutoFit/>
          </a:bodyPr>
          <a:lstStyle/>
          <a:p>
            <a:r>
              <a:rPr lang="en-GB" sz="3200" b="1" dirty="0" smtClean="0">
                <a:solidFill>
                  <a:srgbClr val="0066CC"/>
                </a:solidFill>
                <a:latin typeface="Candara" pitchFamily="34" charset="0"/>
              </a:rPr>
              <a:t>The otic ganglion </a:t>
            </a:r>
            <a:endParaRPr lang="en-GB" sz="3200" b="1" dirty="0">
              <a:solidFill>
                <a:srgbClr val="0066CC"/>
              </a:solidFill>
              <a:latin typeface="Candara" pitchFamily="34" charset="0"/>
            </a:endParaRPr>
          </a:p>
        </p:txBody>
      </p:sp>
      <p:pic>
        <p:nvPicPr>
          <p:cNvPr id="32770" name="Picture 2" descr="http://webmedia.unmc.edu/medicine/todd/dissection/idg14infratemp/p0042otic.jpg"/>
          <p:cNvPicPr>
            <a:picLocks noChangeAspect="1" noChangeArrowheads="1"/>
          </p:cNvPicPr>
          <p:nvPr/>
        </p:nvPicPr>
        <p:blipFill>
          <a:blip r:embed="rId2" cstate="print"/>
          <a:srcRect/>
          <a:stretch>
            <a:fillRect/>
          </a:stretch>
        </p:blipFill>
        <p:spPr bwMode="auto">
          <a:xfrm>
            <a:off x="2869977" y="847725"/>
            <a:ext cx="6121624" cy="4029075"/>
          </a:xfrm>
          <a:prstGeom prst="rect">
            <a:avLst/>
          </a:prstGeom>
          <a:noFill/>
          <a:ln w="57150">
            <a:solidFill>
              <a:srgbClr val="00FF00"/>
            </a:solidFill>
          </a:ln>
        </p:spPr>
      </p:pic>
      <p:sp>
        <p:nvSpPr>
          <p:cNvPr id="5" name="Rectangle 4"/>
          <p:cNvSpPr/>
          <p:nvPr/>
        </p:nvSpPr>
        <p:spPr>
          <a:xfrm>
            <a:off x="152400" y="5074384"/>
            <a:ext cx="8610600" cy="1631216"/>
          </a:xfrm>
          <a:prstGeom prst="rect">
            <a:avLst/>
          </a:prstGeom>
        </p:spPr>
        <p:txBody>
          <a:bodyPr wrap="square">
            <a:spAutoFit/>
          </a:bodyPr>
          <a:lstStyle/>
          <a:p>
            <a:pPr>
              <a:buFont typeface="Wingdings" pitchFamily="2" charset="2"/>
              <a:buChar char="ü"/>
            </a:pPr>
            <a:r>
              <a:rPr lang="en-GB" sz="2000" b="1" dirty="0" smtClean="0">
                <a:solidFill>
                  <a:srgbClr val="7030A0"/>
                </a:solidFill>
                <a:latin typeface="Candara" pitchFamily="34" charset="0"/>
              </a:rPr>
              <a:t>The </a:t>
            </a:r>
            <a:r>
              <a:rPr lang="en-GB" sz="2000" b="1" dirty="0" err="1" smtClean="0">
                <a:solidFill>
                  <a:srgbClr val="7030A0"/>
                </a:solidFill>
                <a:latin typeface="Candara" pitchFamily="34" charset="0"/>
              </a:rPr>
              <a:t>preganglionic</a:t>
            </a:r>
            <a:r>
              <a:rPr lang="en-GB" sz="2000" b="1" dirty="0" smtClean="0">
                <a:solidFill>
                  <a:srgbClr val="7030A0"/>
                </a:solidFill>
                <a:latin typeface="Candara" pitchFamily="34" charset="0"/>
              </a:rPr>
              <a:t> fibers </a:t>
            </a:r>
            <a:r>
              <a:rPr lang="en-GB" sz="2000" dirty="0" smtClean="0">
                <a:latin typeface="Candara" pitchFamily="34" charset="0"/>
              </a:rPr>
              <a:t>originate in the </a:t>
            </a:r>
            <a:r>
              <a:rPr lang="en-GB" sz="2000" b="1" dirty="0" err="1" smtClean="0">
                <a:latin typeface="Candara" pitchFamily="34" charset="0"/>
              </a:rPr>
              <a:t>glossopharyngeal</a:t>
            </a:r>
            <a:r>
              <a:rPr lang="en-GB" sz="2000" b="1" dirty="0" smtClean="0">
                <a:latin typeface="Candara" pitchFamily="34" charset="0"/>
              </a:rPr>
              <a:t> nerve,</a:t>
            </a:r>
            <a:r>
              <a:rPr lang="en-GB" sz="2000" dirty="0" smtClean="0">
                <a:latin typeface="Candara" pitchFamily="34" charset="0"/>
              </a:rPr>
              <a:t> and they reach the ganglion via </a:t>
            </a:r>
            <a:r>
              <a:rPr lang="en-GB" sz="2000" b="1" dirty="0" smtClean="0">
                <a:solidFill>
                  <a:schemeClr val="accent6">
                    <a:lumMod val="75000"/>
                  </a:schemeClr>
                </a:solidFill>
                <a:latin typeface="Candara" pitchFamily="34" charset="0"/>
              </a:rPr>
              <a:t>the lesser petrosal nerve</a:t>
            </a:r>
            <a:endParaRPr lang="en-GB" sz="2000" dirty="0" smtClean="0">
              <a:latin typeface="Candara" pitchFamily="34" charset="0"/>
            </a:endParaRPr>
          </a:p>
          <a:p>
            <a:pPr>
              <a:buFont typeface="Wingdings" pitchFamily="2" charset="2"/>
              <a:buChar char="ü"/>
            </a:pPr>
            <a:endParaRPr lang="en-GB" sz="2000" dirty="0" smtClean="0">
              <a:latin typeface="Candara" pitchFamily="34" charset="0"/>
            </a:endParaRPr>
          </a:p>
          <a:p>
            <a:pPr>
              <a:buFont typeface="Wingdings" pitchFamily="2" charset="2"/>
              <a:buChar char="ü"/>
            </a:pPr>
            <a:r>
              <a:rPr lang="en-GB" sz="2000" b="1" dirty="0" smtClean="0">
                <a:solidFill>
                  <a:srgbClr val="7030A0"/>
                </a:solidFill>
                <a:latin typeface="Candara" pitchFamily="34" charset="0"/>
              </a:rPr>
              <a:t>The postganglionic secretomotor </a:t>
            </a:r>
            <a:r>
              <a:rPr lang="en-GB" sz="2000" dirty="0" smtClean="0">
                <a:latin typeface="Candara" pitchFamily="34" charset="0"/>
              </a:rPr>
              <a:t>fibers reach </a:t>
            </a:r>
            <a:r>
              <a:rPr lang="en-GB" sz="2000" b="1" dirty="0" smtClean="0">
                <a:latin typeface="Candara" pitchFamily="34" charset="0"/>
              </a:rPr>
              <a:t>the parotid salivary gland </a:t>
            </a:r>
            <a:r>
              <a:rPr lang="en-GB" sz="2000" dirty="0" smtClean="0">
                <a:latin typeface="Candara" pitchFamily="34" charset="0"/>
              </a:rPr>
              <a:t>via </a:t>
            </a:r>
            <a:r>
              <a:rPr lang="en-GB" sz="2000" b="1" dirty="0" smtClean="0">
                <a:solidFill>
                  <a:schemeClr val="accent6">
                    <a:lumMod val="75000"/>
                  </a:schemeClr>
                </a:solidFill>
                <a:latin typeface="Candara" pitchFamily="34" charset="0"/>
              </a:rPr>
              <a:t>the auriculotemporal nerve.</a:t>
            </a:r>
            <a:endParaRPr lang="en-GB" sz="2000" b="1" dirty="0">
              <a:solidFill>
                <a:schemeClr val="accent6">
                  <a:lumMod val="75000"/>
                </a:schemeClr>
              </a:solidFill>
              <a:latin typeface="Candara" pitchFamily="34" charset="0"/>
            </a:endParaRPr>
          </a:p>
        </p:txBody>
      </p:sp>
      <p:sp>
        <p:nvSpPr>
          <p:cNvPr id="6" name="Date Placeholder 5"/>
          <p:cNvSpPr>
            <a:spLocks noGrp="1"/>
          </p:cNvSpPr>
          <p:nvPr>
            <p:ph type="dt" sz="half" idx="10"/>
          </p:nvPr>
        </p:nvSpPr>
        <p:spPr>
          <a:xfrm>
            <a:off x="6324600" y="228600"/>
            <a:ext cx="1676400" cy="365125"/>
          </a:xfrm>
        </p:spPr>
        <p:txBody>
          <a:bodyPr/>
          <a:lstStyle/>
          <a:p>
            <a:r>
              <a:rPr lang="en-US" b="1" dirty="0" smtClean="0">
                <a:solidFill>
                  <a:srgbClr val="FF0000"/>
                </a:solidFill>
              </a:rPr>
              <a:t>Sunday 7 March 2021</a:t>
            </a:r>
            <a:endParaRPr lang="en-US" b="1" dirty="0">
              <a:solidFill>
                <a:srgbClr val="FF0000"/>
              </a:solidFill>
            </a:endParaRPr>
          </a:p>
        </p:txBody>
      </p:sp>
      <p:sp>
        <p:nvSpPr>
          <p:cNvPr id="7" name="Slide Number Placeholder 6"/>
          <p:cNvSpPr>
            <a:spLocks noGrp="1"/>
          </p:cNvSpPr>
          <p:nvPr>
            <p:ph type="sldNum" sz="quarter" idx="12"/>
          </p:nvPr>
        </p:nvSpPr>
        <p:spPr>
          <a:xfrm>
            <a:off x="8077200" y="228600"/>
            <a:ext cx="457200" cy="365125"/>
          </a:xfrm>
        </p:spPr>
        <p:txBody>
          <a:bodyPr/>
          <a:lstStyle/>
          <a:p>
            <a:fld id="{B6F15528-21DE-4FAA-801E-634DDDAF4B2B}" type="slidenum">
              <a:rPr lang="en-US" b="1" smtClean="0">
                <a:solidFill>
                  <a:srgbClr val="FF0000"/>
                </a:solidFill>
              </a:rPr>
              <a:pPr/>
              <a:t>18</a:t>
            </a:fld>
            <a:endParaRPr lang="en-US" b="1" dirty="0">
              <a:solidFill>
                <a:srgbClr val="FF0000"/>
              </a:solidFill>
            </a:endParaRPr>
          </a:p>
        </p:txBody>
      </p:sp>
      <p:sp>
        <p:nvSpPr>
          <p:cNvPr id="8" name="Footer Placeholder 7"/>
          <p:cNvSpPr>
            <a:spLocks noGrp="1"/>
          </p:cNvSpPr>
          <p:nvPr>
            <p:ph type="ftr" sz="quarter" idx="11"/>
          </p:nvPr>
        </p:nvSpPr>
        <p:spPr>
          <a:xfrm>
            <a:off x="3810000" y="228600"/>
            <a:ext cx="2895600" cy="365125"/>
          </a:xfrm>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371600"/>
            <a:ext cx="2895600" cy="4093428"/>
          </a:xfrm>
          <a:prstGeom prst="rect">
            <a:avLst/>
          </a:prstGeom>
        </p:spPr>
        <p:txBody>
          <a:bodyPr wrap="square">
            <a:spAutoFit/>
          </a:bodyPr>
          <a:lstStyle/>
          <a:p>
            <a:pPr>
              <a:buFont typeface="Wingdings" pitchFamily="2" charset="2"/>
              <a:buChar char="ü"/>
            </a:pPr>
            <a:r>
              <a:rPr lang="en-GB" sz="2000" b="1" dirty="0" err="1" smtClean="0">
                <a:solidFill>
                  <a:srgbClr val="7030A0"/>
                </a:solidFill>
                <a:latin typeface="Candara" pitchFamily="34" charset="0"/>
              </a:rPr>
              <a:t>Preganglionic</a:t>
            </a:r>
            <a:r>
              <a:rPr lang="en-GB" sz="2000" b="1" dirty="0" smtClean="0">
                <a:solidFill>
                  <a:srgbClr val="7030A0"/>
                </a:solidFill>
                <a:latin typeface="Candara" pitchFamily="34" charset="0"/>
              </a:rPr>
              <a:t> parasympathetic</a:t>
            </a:r>
            <a:r>
              <a:rPr lang="en-GB" sz="2000" dirty="0" smtClean="0">
                <a:latin typeface="Candara" pitchFamily="34" charset="0"/>
              </a:rPr>
              <a:t> fibers reach the ganglion from the </a:t>
            </a:r>
            <a:r>
              <a:rPr lang="en-GB" sz="2000" b="1" dirty="0" smtClean="0">
                <a:solidFill>
                  <a:schemeClr val="accent6">
                    <a:lumMod val="75000"/>
                  </a:schemeClr>
                </a:solidFill>
                <a:latin typeface="Candara" pitchFamily="34" charset="0"/>
              </a:rPr>
              <a:t>facial nerve </a:t>
            </a:r>
            <a:r>
              <a:rPr lang="en-GB" sz="2000" dirty="0" smtClean="0">
                <a:latin typeface="Candara" pitchFamily="34" charset="0"/>
              </a:rPr>
              <a:t>via the </a:t>
            </a:r>
            <a:r>
              <a:rPr lang="en-GB" sz="2000" b="1" dirty="0" err="1" smtClean="0">
                <a:solidFill>
                  <a:schemeClr val="accent6">
                    <a:lumMod val="75000"/>
                  </a:schemeClr>
                </a:solidFill>
                <a:latin typeface="Candara" pitchFamily="34" charset="0"/>
              </a:rPr>
              <a:t>chorda</a:t>
            </a:r>
            <a:r>
              <a:rPr lang="en-GB" sz="2000" b="1" dirty="0" smtClean="0">
                <a:solidFill>
                  <a:schemeClr val="accent6">
                    <a:lumMod val="75000"/>
                  </a:schemeClr>
                </a:solidFill>
                <a:latin typeface="Candara" pitchFamily="34" charset="0"/>
              </a:rPr>
              <a:t> tympani </a:t>
            </a:r>
            <a:r>
              <a:rPr lang="en-GB" sz="2000" dirty="0" smtClean="0">
                <a:latin typeface="Candara" pitchFamily="34" charset="0"/>
              </a:rPr>
              <a:t>and </a:t>
            </a:r>
            <a:r>
              <a:rPr lang="en-GB" sz="2000" b="1" dirty="0" smtClean="0">
                <a:solidFill>
                  <a:schemeClr val="accent6">
                    <a:lumMod val="75000"/>
                  </a:schemeClr>
                </a:solidFill>
                <a:latin typeface="Candara" pitchFamily="34" charset="0"/>
              </a:rPr>
              <a:t>the lingual nerves</a:t>
            </a:r>
            <a:r>
              <a:rPr lang="en-GB" sz="2000" dirty="0" smtClean="0">
                <a:latin typeface="Candara" pitchFamily="34" charset="0"/>
              </a:rPr>
              <a:t>.</a:t>
            </a:r>
          </a:p>
          <a:p>
            <a:endParaRPr lang="en-GB" sz="2000" dirty="0" smtClean="0">
              <a:latin typeface="Candara" pitchFamily="34" charset="0"/>
            </a:endParaRPr>
          </a:p>
          <a:p>
            <a:pPr>
              <a:buFont typeface="Wingdings" pitchFamily="2" charset="2"/>
              <a:buChar char="ü"/>
            </a:pPr>
            <a:r>
              <a:rPr lang="en-GB" sz="2000" dirty="0" smtClean="0">
                <a:latin typeface="Candara" pitchFamily="34" charset="0"/>
              </a:rPr>
              <a:t> </a:t>
            </a:r>
            <a:r>
              <a:rPr lang="en-GB" sz="2000" b="1" dirty="0" smtClean="0">
                <a:solidFill>
                  <a:srgbClr val="7030A0"/>
                </a:solidFill>
                <a:latin typeface="Candara" pitchFamily="34" charset="0"/>
              </a:rPr>
              <a:t>Postganglionic secretomotor fibers </a:t>
            </a:r>
            <a:r>
              <a:rPr lang="en-GB" sz="2000" dirty="0" smtClean="0">
                <a:latin typeface="Candara" pitchFamily="34" charset="0"/>
              </a:rPr>
              <a:t>pass to the </a:t>
            </a:r>
            <a:r>
              <a:rPr lang="en-GB" sz="2000" b="1" dirty="0" smtClean="0">
                <a:latin typeface="Candara" pitchFamily="34" charset="0"/>
              </a:rPr>
              <a:t>submandibular</a:t>
            </a:r>
            <a:r>
              <a:rPr lang="en-GB" sz="2000" dirty="0" smtClean="0">
                <a:latin typeface="Candara" pitchFamily="34" charset="0"/>
              </a:rPr>
              <a:t> and the </a:t>
            </a:r>
            <a:r>
              <a:rPr lang="en-GB" sz="2000" b="1" dirty="0" smtClean="0">
                <a:latin typeface="Candara" pitchFamily="34" charset="0"/>
              </a:rPr>
              <a:t>sublingual salivary glands</a:t>
            </a:r>
            <a:r>
              <a:rPr lang="en-GB" sz="2000" dirty="0" smtClean="0">
                <a:latin typeface="Candara" pitchFamily="34" charset="0"/>
              </a:rPr>
              <a:t>..</a:t>
            </a:r>
            <a:endParaRPr lang="en-GB" sz="2000" dirty="0">
              <a:latin typeface="Candara" pitchFamily="34" charset="0"/>
            </a:endParaRPr>
          </a:p>
        </p:txBody>
      </p:sp>
      <p:sp>
        <p:nvSpPr>
          <p:cNvPr id="3" name="Rectangle 2"/>
          <p:cNvSpPr/>
          <p:nvPr/>
        </p:nvSpPr>
        <p:spPr>
          <a:xfrm>
            <a:off x="76200" y="76200"/>
            <a:ext cx="4054315" cy="523220"/>
          </a:xfrm>
          <a:prstGeom prst="rect">
            <a:avLst/>
          </a:prstGeom>
          <a:ln w="38100">
            <a:solidFill>
              <a:srgbClr val="FF0000"/>
            </a:solidFill>
          </a:ln>
        </p:spPr>
        <p:txBody>
          <a:bodyPr wrap="none">
            <a:spAutoFit/>
          </a:bodyPr>
          <a:lstStyle/>
          <a:p>
            <a:r>
              <a:rPr lang="en-GB" sz="2800" b="1" dirty="0" smtClean="0">
                <a:solidFill>
                  <a:srgbClr val="0066CC"/>
                </a:solidFill>
                <a:latin typeface="Candara" pitchFamily="34" charset="0"/>
              </a:rPr>
              <a:t>Submandibular Ganglion </a:t>
            </a:r>
            <a:endParaRPr lang="en-GB" sz="2800" b="1" dirty="0">
              <a:solidFill>
                <a:srgbClr val="0066CC"/>
              </a:solidFill>
              <a:latin typeface="Candara" pitchFamily="34" charset="0"/>
            </a:endParaRPr>
          </a:p>
        </p:txBody>
      </p:sp>
      <p:sp>
        <p:nvSpPr>
          <p:cNvPr id="4" name="Rectangle 3"/>
          <p:cNvSpPr/>
          <p:nvPr/>
        </p:nvSpPr>
        <p:spPr>
          <a:xfrm>
            <a:off x="152400" y="5638800"/>
            <a:ext cx="8915400" cy="1015663"/>
          </a:xfrm>
          <a:prstGeom prst="rect">
            <a:avLst/>
          </a:prstGeom>
          <a:solidFill>
            <a:schemeClr val="accent6">
              <a:lumMod val="20000"/>
              <a:lumOff val="80000"/>
            </a:schemeClr>
          </a:solidFill>
          <a:ln w="38100">
            <a:solidFill>
              <a:schemeClr val="tx1"/>
            </a:solidFill>
          </a:ln>
        </p:spPr>
        <p:txBody>
          <a:bodyPr wrap="square">
            <a:spAutoFit/>
          </a:bodyPr>
          <a:lstStyle/>
          <a:p>
            <a:r>
              <a:rPr lang="en-GB" sz="2000" b="1" dirty="0" smtClean="0">
                <a:solidFill>
                  <a:schemeClr val="accent6">
                    <a:lumMod val="75000"/>
                  </a:schemeClr>
                </a:solidFill>
                <a:latin typeface="Candara" pitchFamily="34" charset="0"/>
              </a:rPr>
              <a:t>The trigeminal nerve </a:t>
            </a:r>
            <a:r>
              <a:rPr lang="en-GB" sz="2000" b="1" dirty="0" smtClean="0">
                <a:solidFill>
                  <a:srgbClr val="0066CC"/>
                </a:solidFill>
                <a:latin typeface="Candara" pitchFamily="34" charset="0"/>
              </a:rPr>
              <a:t>is thus the main sensory nerve of the head and innervates the muscles of mastication. It also tenses the soft palate and the tympanic membrane</a:t>
            </a:r>
            <a:endParaRPr lang="en-GB" sz="2000" b="1" dirty="0">
              <a:solidFill>
                <a:srgbClr val="0066CC"/>
              </a:solidFill>
              <a:latin typeface="Candara" pitchFamily="34" charset="0"/>
            </a:endParaRPr>
          </a:p>
        </p:txBody>
      </p:sp>
      <p:sp>
        <p:nvSpPr>
          <p:cNvPr id="33794" name="AutoShape 2" descr="http://www.yale.edu/cnerves/cn7/cn7_graphics/fig7_16b.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3796" name="Picture 4" descr="http://www.yale.edu/cnerves/cn7/cn7_graphics/fig7_16b.gif"/>
          <p:cNvPicPr>
            <a:picLocks noChangeAspect="1" noChangeArrowheads="1"/>
          </p:cNvPicPr>
          <p:nvPr/>
        </p:nvPicPr>
        <p:blipFill>
          <a:blip r:embed="rId2" cstate="print"/>
          <a:srcRect/>
          <a:stretch>
            <a:fillRect/>
          </a:stretch>
        </p:blipFill>
        <p:spPr bwMode="auto">
          <a:xfrm>
            <a:off x="3124200" y="1676400"/>
            <a:ext cx="5919958" cy="3352800"/>
          </a:xfrm>
          <a:prstGeom prst="rect">
            <a:avLst/>
          </a:prstGeom>
          <a:noFill/>
          <a:ln w="57150">
            <a:solidFill>
              <a:srgbClr val="00FF00"/>
            </a:solidFill>
          </a:ln>
        </p:spPr>
      </p:pic>
      <p:sp>
        <p:nvSpPr>
          <p:cNvPr id="7" name="Rectangle 6"/>
          <p:cNvSpPr/>
          <p:nvPr/>
        </p:nvSpPr>
        <p:spPr>
          <a:xfrm>
            <a:off x="76200" y="663714"/>
            <a:ext cx="8610600" cy="707886"/>
          </a:xfrm>
          <a:prstGeom prst="rect">
            <a:avLst/>
          </a:prstGeom>
        </p:spPr>
        <p:txBody>
          <a:bodyPr wrap="square">
            <a:spAutoFit/>
          </a:bodyPr>
          <a:lstStyle/>
          <a:p>
            <a:pPr>
              <a:buFont typeface="Wingdings" pitchFamily="2" charset="2"/>
              <a:buChar char="ü"/>
            </a:pPr>
            <a:r>
              <a:rPr lang="en-GB" sz="2000" dirty="0" smtClean="0">
                <a:latin typeface="Candara" pitchFamily="34" charset="0"/>
              </a:rPr>
              <a:t>is </a:t>
            </a:r>
            <a:r>
              <a:rPr lang="en-GB" sz="2000" b="1" dirty="0" smtClean="0">
                <a:solidFill>
                  <a:srgbClr val="7030A0"/>
                </a:solidFill>
                <a:latin typeface="Candara" pitchFamily="34" charset="0"/>
              </a:rPr>
              <a:t>a parasympathetic ganglion </a:t>
            </a:r>
            <a:r>
              <a:rPr lang="en-GB" sz="2000" dirty="0" smtClean="0">
                <a:latin typeface="Candara" pitchFamily="34" charset="0"/>
              </a:rPr>
              <a:t>that lies </a:t>
            </a:r>
            <a:r>
              <a:rPr lang="en-GB" sz="2000" b="1" dirty="0" smtClean="0">
                <a:latin typeface="Candara" pitchFamily="34" charset="0"/>
              </a:rPr>
              <a:t>deep to the submandibular salivary gland</a:t>
            </a:r>
            <a:r>
              <a:rPr lang="en-GB" sz="2000" dirty="0" smtClean="0">
                <a:latin typeface="Candara" pitchFamily="34" charset="0"/>
              </a:rPr>
              <a:t> and is attached to the </a:t>
            </a:r>
            <a:r>
              <a:rPr lang="en-GB" sz="2000" b="1" dirty="0" smtClean="0">
                <a:solidFill>
                  <a:schemeClr val="accent6">
                    <a:lumMod val="75000"/>
                  </a:schemeClr>
                </a:solidFill>
                <a:latin typeface="Candara" pitchFamily="34" charset="0"/>
              </a:rPr>
              <a:t>lingual nerve </a:t>
            </a:r>
            <a:r>
              <a:rPr lang="en-GB" sz="2000" dirty="0" smtClean="0">
                <a:latin typeface="Candara" pitchFamily="34" charset="0"/>
              </a:rPr>
              <a:t>by small nerves</a:t>
            </a:r>
          </a:p>
        </p:txBody>
      </p:sp>
      <p:sp>
        <p:nvSpPr>
          <p:cNvPr id="8" name="Date Placeholder 7"/>
          <p:cNvSpPr>
            <a:spLocks noGrp="1"/>
          </p:cNvSpPr>
          <p:nvPr>
            <p:ph type="dt" sz="half" idx="10"/>
          </p:nvPr>
        </p:nvSpPr>
        <p:spPr>
          <a:xfrm>
            <a:off x="6934200" y="228600"/>
            <a:ext cx="2133600" cy="365125"/>
          </a:xfrm>
        </p:spPr>
        <p:txBody>
          <a:bodyPr/>
          <a:lstStyle/>
          <a:p>
            <a:r>
              <a:rPr lang="en-US" b="1" smtClean="0">
                <a:solidFill>
                  <a:srgbClr val="FF0000"/>
                </a:solidFill>
              </a:rPr>
              <a:t>Sunday 7 March 2021</a:t>
            </a:r>
            <a:endParaRPr lang="en-US" b="1">
              <a:solidFill>
                <a:srgbClr val="FF0000"/>
              </a:solidFill>
            </a:endParaRPr>
          </a:p>
        </p:txBody>
      </p:sp>
      <p:sp>
        <p:nvSpPr>
          <p:cNvPr id="9" name="Slide Number Placeholder 8"/>
          <p:cNvSpPr>
            <a:spLocks noGrp="1"/>
          </p:cNvSpPr>
          <p:nvPr>
            <p:ph type="sldNum" sz="quarter" idx="12"/>
          </p:nvPr>
        </p:nvSpPr>
        <p:spPr>
          <a:xfrm>
            <a:off x="8305800" y="228600"/>
            <a:ext cx="381000" cy="365125"/>
          </a:xfrm>
        </p:spPr>
        <p:txBody>
          <a:bodyPr/>
          <a:lstStyle/>
          <a:p>
            <a:fld id="{B6F15528-21DE-4FAA-801E-634DDDAF4B2B}" type="slidenum">
              <a:rPr lang="en-US" b="1" smtClean="0">
                <a:solidFill>
                  <a:srgbClr val="FF0000"/>
                </a:solidFill>
              </a:rPr>
              <a:pPr/>
              <a:t>19</a:t>
            </a:fld>
            <a:endParaRPr lang="en-US" b="1">
              <a:solidFill>
                <a:srgbClr val="FF0000"/>
              </a:solidFill>
            </a:endParaRPr>
          </a:p>
        </p:txBody>
      </p:sp>
      <p:sp>
        <p:nvSpPr>
          <p:cNvPr id="10" name="Footer Placeholder 9"/>
          <p:cNvSpPr>
            <a:spLocks noGrp="1"/>
          </p:cNvSpPr>
          <p:nvPr>
            <p:ph type="ftr" sz="quarter" idx="11"/>
          </p:nvPr>
        </p:nvSpPr>
        <p:spPr>
          <a:xfrm>
            <a:off x="4800600" y="228600"/>
            <a:ext cx="2895600" cy="365125"/>
          </a:xfrm>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177473" cy="584775"/>
          </a:xfrm>
          <a:prstGeom prst="rect">
            <a:avLst/>
          </a:prstGeom>
          <a:ln w="57150">
            <a:solidFill>
              <a:srgbClr val="00B0F0"/>
            </a:solidFill>
          </a:ln>
        </p:spPr>
        <p:txBody>
          <a:bodyPr wrap="none">
            <a:spAutoFit/>
          </a:bodyPr>
          <a:lstStyle/>
          <a:p>
            <a:r>
              <a:rPr lang="en-GB" sz="3200" b="1" dirty="0" smtClean="0">
                <a:solidFill>
                  <a:srgbClr val="FF0000"/>
                </a:solidFill>
              </a:rPr>
              <a:t>Trigeminal Nerve </a:t>
            </a:r>
            <a:endParaRPr lang="en-GB" sz="3200" b="1" dirty="0">
              <a:solidFill>
                <a:srgbClr val="FF0000"/>
              </a:solidFill>
            </a:endParaRPr>
          </a:p>
        </p:txBody>
      </p:sp>
      <p:sp>
        <p:nvSpPr>
          <p:cNvPr id="3" name="Rectangle 2"/>
          <p:cNvSpPr/>
          <p:nvPr/>
        </p:nvSpPr>
        <p:spPr>
          <a:xfrm>
            <a:off x="76200" y="733723"/>
            <a:ext cx="8763000" cy="1015663"/>
          </a:xfrm>
          <a:prstGeom prst="rect">
            <a:avLst/>
          </a:prstGeom>
        </p:spPr>
        <p:txBody>
          <a:bodyPr wrap="square">
            <a:spAutoFit/>
          </a:bodyPr>
          <a:lstStyle/>
          <a:p>
            <a:pPr>
              <a:buFont typeface="Wingdings" pitchFamily="2" charset="2"/>
              <a:buChar char="v"/>
            </a:pPr>
            <a:r>
              <a:rPr lang="en-GB" sz="2000" dirty="0" smtClean="0">
                <a:latin typeface="Candara" pitchFamily="34" charset="0"/>
              </a:rPr>
              <a:t>The trigeminal nerve is the </a:t>
            </a:r>
            <a:r>
              <a:rPr lang="en-GB" sz="2000" b="1" dirty="0" smtClean="0">
                <a:latin typeface="Candara" pitchFamily="34" charset="0"/>
              </a:rPr>
              <a:t>largest cranial nerve</a:t>
            </a:r>
            <a:r>
              <a:rPr lang="en-GB" sz="2000" dirty="0" smtClean="0">
                <a:latin typeface="Candara" pitchFamily="34" charset="0"/>
              </a:rPr>
              <a:t>. </a:t>
            </a:r>
          </a:p>
          <a:p>
            <a:pPr>
              <a:buFont typeface="Wingdings" pitchFamily="2" charset="2"/>
              <a:buChar char="v"/>
            </a:pPr>
            <a:r>
              <a:rPr lang="en-GB" sz="2000" dirty="0" smtClean="0">
                <a:latin typeface="Candara" pitchFamily="34" charset="0"/>
              </a:rPr>
              <a:t>It leaves the anterior aspect of the pons as a </a:t>
            </a:r>
            <a:r>
              <a:rPr lang="en-GB" sz="2000" b="1" dirty="0" smtClean="0">
                <a:latin typeface="Candara" pitchFamily="34" charset="0"/>
              </a:rPr>
              <a:t>small motor root</a:t>
            </a:r>
            <a:r>
              <a:rPr lang="en-GB" sz="2000" dirty="0" smtClean="0">
                <a:latin typeface="Candara" pitchFamily="34" charset="0"/>
              </a:rPr>
              <a:t> and a </a:t>
            </a:r>
            <a:r>
              <a:rPr lang="en-GB" sz="2000" b="1" dirty="0" smtClean="0">
                <a:latin typeface="Candara" pitchFamily="34" charset="0"/>
              </a:rPr>
              <a:t>large sensory root</a:t>
            </a:r>
          </a:p>
        </p:txBody>
      </p:sp>
      <p:sp>
        <p:nvSpPr>
          <p:cNvPr id="4098" name="AutoShape 2" descr="http://image.slidesharecdn.com/introductiontothetrigeminalnerve-131126115946-phpapp02/95/introduction-to-the-trigeminal-nerve-dental-surgery-7-638.jpg?cb=1385474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00" name="Picture 4" descr="http://image.slidesharecdn.com/introductiontothetrigeminalnerve-131126115946-phpapp02/95/introduction-to-the-trigeminal-nerve-dental-surgery-7-638.jpg?cb=1385474020"/>
          <p:cNvPicPr>
            <a:picLocks noChangeAspect="1" noChangeArrowheads="1"/>
          </p:cNvPicPr>
          <p:nvPr/>
        </p:nvPicPr>
        <p:blipFill>
          <a:blip r:embed="rId2" cstate="print"/>
          <a:srcRect/>
          <a:stretch>
            <a:fillRect/>
          </a:stretch>
        </p:blipFill>
        <p:spPr bwMode="auto">
          <a:xfrm>
            <a:off x="4724401" y="1548634"/>
            <a:ext cx="4267200" cy="3203745"/>
          </a:xfrm>
          <a:prstGeom prst="rect">
            <a:avLst/>
          </a:prstGeom>
          <a:noFill/>
          <a:ln w="57150">
            <a:solidFill>
              <a:srgbClr val="00FF00"/>
            </a:solidFill>
          </a:ln>
        </p:spPr>
      </p:pic>
      <p:sp>
        <p:nvSpPr>
          <p:cNvPr id="6" name="Rectangle 5"/>
          <p:cNvSpPr/>
          <p:nvPr/>
        </p:nvSpPr>
        <p:spPr>
          <a:xfrm>
            <a:off x="152400" y="5323582"/>
            <a:ext cx="8763000" cy="1077218"/>
          </a:xfrm>
          <a:prstGeom prst="rect">
            <a:avLst/>
          </a:prstGeom>
        </p:spPr>
        <p:txBody>
          <a:bodyPr wrap="square">
            <a:spAutoFit/>
          </a:bodyPr>
          <a:lstStyle/>
          <a:p>
            <a:pPr>
              <a:buFont typeface="Wingdings" pitchFamily="2" charset="2"/>
              <a:buChar char="v"/>
            </a:pPr>
            <a:r>
              <a:rPr lang="en-GB" sz="2000" dirty="0" smtClean="0">
                <a:latin typeface="Candara" pitchFamily="34" charset="0"/>
              </a:rPr>
              <a:t> it passes forward, out of </a:t>
            </a:r>
            <a:r>
              <a:rPr lang="en-GB" sz="2000" b="1" dirty="0" smtClean="0">
                <a:solidFill>
                  <a:srgbClr val="FF0000"/>
                </a:solidFill>
                <a:latin typeface="Candara" pitchFamily="34" charset="0"/>
              </a:rPr>
              <a:t>the</a:t>
            </a:r>
            <a:r>
              <a:rPr lang="en-GB" sz="2000" dirty="0" smtClean="0">
                <a:solidFill>
                  <a:srgbClr val="FF0000"/>
                </a:solidFill>
                <a:latin typeface="Candara" pitchFamily="34" charset="0"/>
              </a:rPr>
              <a:t> </a:t>
            </a:r>
            <a:r>
              <a:rPr lang="en-GB" sz="2000" b="1" dirty="0" smtClean="0">
                <a:solidFill>
                  <a:srgbClr val="FF0000"/>
                </a:solidFill>
                <a:latin typeface="Candara" pitchFamily="34" charset="0"/>
              </a:rPr>
              <a:t>posterior cranial fossa</a:t>
            </a:r>
            <a:r>
              <a:rPr lang="en-GB" sz="2000" dirty="0" smtClean="0">
                <a:solidFill>
                  <a:srgbClr val="FF0000"/>
                </a:solidFill>
                <a:latin typeface="Candara" pitchFamily="34" charset="0"/>
              </a:rPr>
              <a:t>, </a:t>
            </a:r>
            <a:r>
              <a:rPr lang="en-GB" sz="2000" dirty="0" smtClean="0">
                <a:latin typeface="Candara" pitchFamily="34" charset="0"/>
              </a:rPr>
              <a:t>to reach the apex of the </a:t>
            </a:r>
            <a:r>
              <a:rPr lang="en-GB" sz="2000" b="1" dirty="0" smtClean="0">
                <a:solidFill>
                  <a:srgbClr val="0033CC"/>
                </a:solidFill>
                <a:latin typeface="Candara" pitchFamily="34" charset="0"/>
              </a:rPr>
              <a:t>petrous part of the temporal bone </a:t>
            </a:r>
            <a:r>
              <a:rPr lang="en-GB" sz="2000" dirty="0" smtClean="0">
                <a:latin typeface="Candara" pitchFamily="34" charset="0"/>
              </a:rPr>
              <a:t>in </a:t>
            </a:r>
            <a:r>
              <a:rPr lang="en-GB" sz="2000" b="1" dirty="0" smtClean="0">
                <a:solidFill>
                  <a:srgbClr val="FF0000"/>
                </a:solidFill>
                <a:latin typeface="Candara" pitchFamily="34" charset="0"/>
              </a:rPr>
              <a:t>the middle cranial fossa</a:t>
            </a:r>
            <a:r>
              <a:rPr lang="en-GB" sz="2000" dirty="0" smtClean="0">
                <a:latin typeface="Candara" pitchFamily="34" charset="0"/>
              </a:rPr>
              <a:t>. </a:t>
            </a:r>
          </a:p>
          <a:p>
            <a:pPr>
              <a:buFont typeface="Wingdings" pitchFamily="2" charset="2"/>
              <a:buChar char="v"/>
            </a:pPr>
            <a:r>
              <a:rPr lang="en-GB" sz="2000" dirty="0" smtClean="0">
                <a:latin typeface="Candara" pitchFamily="34" charset="0"/>
              </a:rPr>
              <a:t>Here, </a:t>
            </a:r>
            <a:r>
              <a:rPr lang="en-GB" sz="2000" b="1" dirty="0" smtClean="0">
                <a:latin typeface="Candara" pitchFamily="34" charset="0"/>
              </a:rPr>
              <a:t>the large sensory root </a:t>
            </a:r>
            <a:r>
              <a:rPr lang="en-GB" sz="2000" dirty="0" smtClean="0">
                <a:latin typeface="Candara" pitchFamily="34" charset="0"/>
              </a:rPr>
              <a:t>expands to form </a:t>
            </a:r>
            <a:r>
              <a:rPr lang="en-GB" sz="2400" b="1" dirty="0" smtClean="0">
                <a:solidFill>
                  <a:srgbClr val="7030A0"/>
                </a:solidFill>
                <a:latin typeface="Candara" pitchFamily="34" charset="0"/>
              </a:rPr>
              <a:t>the trigeminal ganglion </a:t>
            </a:r>
            <a:endParaRPr lang="en-GB" sz="2000" b="1" dirty="0">
              <a:solidFill>
                <a:srgbClr val="7030A0"/>
              </a:solidFill>
              <a:latin typeface="Candara" pitchFamily="34" charset="0"/>
            </a:endParaRPr>
          </a:p>
        </p:txBody>
      </p:sp>
      <p:sp>
        <p:nvSpPr>
          <p:cNvPr id="7" name="Date Placeholder 6"/>
          <p:cNvSpPr>
            <a:spLocks noGrp="1"/>
          </p:cNvSpPr>
          <p:nvPr>
            <p:ph type="dt" sz="half" idx="10"/>
          </p:nvPr>
        </p:nvSpPr>
        <p:spPr/>
        <p:txBody>
          <a:bodyPr/>
          <a:lstStyle/>
          <a:p>
            <a:r>
              <a:rPr lang="en-US" b="1" smtClean="0">
                <a:solidFill>
                  <a:srgbClr val="FF0000"/>
                </a:solidFill>
              </a:rPr>
              <a:t>Sunday 7 March 2021</a:t>
            </a:r>
            <a:endParaRPr lang="en-US" b="1" dirty="0">
              <a:solidFill>
                <a:srgbClr val="FF0000"/>
              </a:solidFill>
            </a:endParaRPr>
          </a:p>
        </p:txBody>
      </p:sp>
      <p:sp>
        <p:nvSpPr>
          <p:cNvPr id="8" name="Slide Number Placeholder 7"/>
          <p:cNvSpPr>
            <a:spLocks noGrp="1"/>
          </p:cNvSpPr>
          <p:nvPr>
            <p:ph type="sldNum" sz="quarter" idx="12"/>
          </p:nvPr>
        </p:nvSpPr>
        <p:spPr>
          <a:xfrm>
            <a:off x="8382000" y="6356350"/>
            <a:ext cx="304800" cy="365125"/>
          </a:xfrm>
        </p:spPr>
        <p:txBody>
          <a:bodyPr/>
          <a:lstStyle/>
          <a:p>
            <a:fld id="{B6F15528-21DE-4FAA-801E-634DDDAF4B2B}" type="slidenum">
              <a:rPr lang="en-US" b="1" smtClean="0">
                <a:solidFill>
                  <a:srgbClr val="FF0000"/>
                </a:solidFill>
              </a:rPr>
              <a:pPr/>
              <a:t>2</a:t>
            </a:fld>
            <a:endParaRPr lang="en-US" b="1" dirty="0">
              <a:solidFill>
                <a:srgbClr val="FF0000"/>
              </a:solidFill>
            </a:endParaRPr>
          </a:p>
        </p:txBody>
      </p:sp>
      <p:sp>
        <p:nvSpPr>
          <p:cNvPr id="9" name="Footer Placeholder 8"/>
          <p:cNvSpPr>
            <a:spLocks noGrp="1"/>
          </p:cNvSpPr>
          <p:nvPr>
            <p:ph type="ftr" sz="quarter" idx="11"/>
          </p:nvPr>
        </p:nvSpPr>
        <p:spPr/>
        <p:txBody>
          <a:bodyPr/>
          <a:lstStyle/>
          <a:p>
            <a:r>
              <a:rPr lang="en-US" b="1" smtClean="0">
                <a:solidFill>
                  <a:srgbClr val="FF0000"/>
                </a:solidFill>
              </a:rPr>
              <a:t>Dr. Aiman Qais Afar</a:t>
            </a:r>
            <a:endParaRPr lang="en-US" b="1" dirty="0">
              <a:solidFill>
                <a:srgbClr val="FF0000"/>
              </a:solidFill>
            </a:endParaRPr>
          </a:p>
        </p:txBody>
      </p:sp>
      <p:pic>
        <p:nvPicPr>
          <p:cNvPr id="11" name="Picture 2" descr="http://img.tfd.com/MosbyMD/trigeminal_nerve.jpg"/>
          <p:cNvPicPr>
            <a:picLocks noChangeAspect="1" noChangeArrowheads="1"/>
          </p:cNvPicPr>
          <p:nvPr/>
        </p:nvPicPr>
        <p:blipFill>
          <a:blip r:embed="rId3" cstate="print"/>
          <a:srcRect/>
          <a:stretch>
            <a:fillRect/>
          </a:stretch>
        </p:blipFill>
        <p:spPr bwMode="auto">
          <a:xfrm>
            <a:off x="381000" y="1752600"/>
            <a:ext cx="3635606" cy="3468739"/>
          </a:xfrm>
          <a:prstGeom prst="rect">
            <a:avLst/>
          </a:prstGeom>
          <a:noFill/>
          <a:ln w="57150">
            <a:solidFill>
              <a:srgbClr val="00FF00"/>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7769306" cy="584775"/>
          </a:xfrm>
          <a:prstGeom prst="rect">
            <a:avLst/>
          </a:prstGeom>
          <a:ln w="57150">
            <a:solidFill>
              <a:srgbClr val="00FF00"/>
            </a:solidFill>
          </a:ln>
        </p:spPr>
        <p:txBody>
          <a:bodyPr wrap="none">
            <a:spAutoFit/>
          </a:bodyPr>
          <a:lstStyle/>
          <a:p>
            <a:r>
              <a:rPr lang="en-GB" sz="3200" b="1" dirty="0" smtClean="0">
                <a:solidFill>
                  <a:srgbClr val="FF0000"/>
                </a:solidFill>
              </a:rPr>
              <a:t>Testing the Integrity of the Trigeminal Nerve </a:t>
            </a:r>
            <a:endParaRPr lang="en-GB" sz="3200" b="1" dirty="0">
              <a:solidFill>
                <a:srgbClr val="FF0000"/>
              </a:solidFill>
            </a:endParaRPr>
          </a:p>
        </p:txBody>
      </p:sp>
      <p:sp>
        <p:nvSpPr>
          <p:cNvPr id="3" name="Rectangle 2"/>
          <p:cNvSpPr/>
          <p:nvPr/>
        </p:nvSpPr>
        <p:spPr>
          <a:xfrm>
            <a:off x="152400" y="3505200"/>
            <a:ext cx="3810000" cy="2554545"/>
          </a:xfrm>
          <a:prstGeom prst="rect">
            <a:avLst/>
          </a:prstGeom>
          <a:solidFill>
            <a:schemeClr val="tx2">
              <a:lumMod val="40000"/>
              <a:lumOff val="60000"/>
            </a:schemeClr>
          </a:solidFill>
        </p:spPr>
        <p:txBody>
          <a:bodyPr wrap="square">
            <a:spAutoFit/>
          </a:bodyPr>
          <a:lstStyle/>
          <a:p>
            <a:r>
              <a:rPr lang="en-GB" sz="2000" b="1" dirty="0" smtClean="0">
                <a:latin typeface="Candara" pitchFamily="34" charset="0"/>
              </a:rPr>
              <a:t>The motor function </a:t>
            </a:r>
            <a:r>
              <a:rPr lang="en-GB" sz="2000" dirty="0" smtClean="0">
                <a:latin typeface="Candara" pitchFamily="34" charset="0"/>
              </a:rPr>
              <a:t>can be tested by asking the patient to </a:t>
            </a:r>
            <a:r>
              <a:rPr lang="en-GB" sz="2000" b="1" dirty="0" smtClean="0">
                <a:latin typeface="Candara" pitchFamily="34" charset="0"/>
              </a:rPr>
              <a:t>clench the teeth</a:t>
            </a:r>
            <a:r>
              <a:rPr lang="en-GB" sz="2000" dirty="0" smtClean="0">
                <a:latin typeface="Candara" pitchFamily="34" charset="0"/>
              </a:rPr>
              <a:t>. The </a:t>
            </a:r>
            <a:r>
              <a:rPr lang="en-GB" sz="2000" b="1" dirty="0" smtClean="0">
                <a:latin typeface="Candara" pitchFamily="34" charset="0"/>
              </a:rPr>
              <a:t>masseter </a:t>
            </a:r>
            <a:r>
              <a:rPr lang="en-GB" sz="2000" dirty="0" smtClean="0">
                <a:latin typeface="Candara" pitchFamily="34" charset="0"/>
              </a:rPr>
              <a:t>and the </a:t>
            </a:r>
            <a:r>
              <a:rPr lang="en-GB" sz="2000" b="1" dirty="0" err="1" smtClean="0">
                <a:latin typeface="Candara" pitchFamily="34" charset="0"/>
              </a:rPr>
              <a:t>temporalis</a:t>
            </a:r>
            <a:r>
              <a:rPr lang="en-GB" sz="2000" b="1" dirty="0" smtClean="0">
                <a:latin typeface="Candara" pitchFamily="34" charset="0"/>
              </a:rPr>
              <a:t> muscles</a:t>
            </a:r>
            <a:r>
              <a:rPr lang="en-GB" sz="2000" dirty="0" smtClean="0">
                <a:latin typeface="Candara" pitchFamily="34" charset="0"/>
              </a:rPr>
              <a:t>, which are innervated by the mandibular division of the trigeminal nerve, can be palpated and </a:t>
            </a:r>
            <a:r>
              <a:rPr lang="en-GB" sz="2000" b="1" dirty="0" smtClean="0">
                <a:latin typeface="Candara" pitchFamily="34" charset="0"/>
              </a:rPr>
              <a:t>felt to harden as they contract</a:t>
            </a:r>
            <a:endParaRPr lang="en-GB" sz="2000" b="1" dirty="0">
              <a:latin typeface="Candara" pitchFamily="34" charset="0"/>
            </a:endParaRPr>
          </a:p>
        </p:txBody>
      </p:sp>
      <p:sp>
        <p:nvSpPr>
          <p:cNvPr id="4" name="Rectangle 3"/>
          <p:cNvSpPr/>
          <p:nvPr/>
        </p:nvSpPr>
        <p:spPr>
          <a:xfrm>
            <a:off x="152400" y="914400"/>
            <a:ext cx="3048000" cy="1938992"/>
          </a:xfrm>
          <a:prstGeom prst="rect">
            <a:avLst/>
          </a:prstGeom>
          <a:solidFill>
            <a:schemeClr val="tx2">
              <a:lumMod val="40000"/>
              <a:lumOff val="60000"/>
            </a:schemeClr>
          </a:solidFill>
        </p:spPr>
        <p:txBody>
          <a:bodyPr wrap="square">
            <a:spAutoFit/>
          </a:bodyPr>
          <a:lstStyle/>
          <a:p>
            <a:r>
              <a:rPr lang="en-GB" sz="2000" b="1" dirty="0" smtClean="0">
                <a:latin typeface="Candara" pitchFamily="34" charset="0"/>
              </a:rPr>
              <a:t>The sensory function </a:t>
            </a:r>
            <a:r>
              <a:rPr lang="en-GB" sz="2000" dirty="0" smtClean="0">
                <a:latin typeface="Candara" pitchFamily="34" charset="0"/>
              </a:rPr>
              <a:t>can be tested by using </a:t>
            </a:r>
            <a:r>
              <a:rPr lang="en-GB" sz="2000" b="1" dirty="0" smtClean="0">
                <a:latin typeface="Candara" pitchFamily="34" charset="0"/>
              </a:rPr>
              <a:t>a cotton wisp </a:t>
            </a:r>
            <a:r>
              <a:rPr lang="en-GB" sz="2000" dirty="0" smtClean="0">
                <a:latin typeface="Candara" pitchFamily="34" charset="0"/>
              </a:rPr>
              <a:t>over each area of the face supplied by the divisions of the trigeminal nerve</a:t>
            </a:r>
            <a:endParaRPr lang="en-GB" sz="2000" dirty="0">
              <a:latin typeface="Candara" pitchFamily="34" charset="0"/>
            </a:endParaRPr>
          </a:p>
        </p:txBody>
      </p:sp>
      <p:pic>
        <p:nvPicPr>
          <p:cNvPr id="34818" name="Picture 2" descr="http://image.slidesharecdn.com/scalpface-100504233308-phpapp02/95/anatomy-scalp-face-52-728.jpg?cb=1273016411"/>
          <p:cNvPicPr>
            <a:picLocks noChangeAspect="1" noChangeArrowheads="1"/>
          </p:cNvPicPr>
          <p:nvPr/>
        </p:nvPicPr>
        <p:blipFill>
          <a:blip r:embed="rId2" cstate="print"/>
          <a:srcRect l="13187" t="29304" r="8791" b="20879"/>
          <a:stretch>
            <a:fillRect/>
          </a:stretch>
        </p:blipFill>
        <p:spPr bwMode="auto">
          <a:xfrm>
            <a:off x="3810000" y="911180"/>
            <a:ext cx="5098676" cy="2441620"/>
          </a:xfrm>
          <a:prstGeom prst="rect">
            <a:avLst/>
          </a:prstGeom>
          <a:noFill/>
          <a:ln w="57150">
            <a:solidFill>
              <a:srgbClr val="00FF00"/>
            </a:solidFill>
          </a:ln>
        </p:spPr>
      </p:pic>
      <p:pic>
        <p:nvPicPr>
          <p:cNvPr id="34820" name="Picture 4" descr="https://meded.ucsd.edu/clinicalmed/cn5_motor_sensory.jpg"/>
          <p:cNvPicPr>
            <a:picLocks noChangeAspect="1" noChangeArrowheads="1"/>
          </p:cNvPicPr>
          <p:nvPr/>
        </p:nvPicPr>
        <p:blipFill>
          <a:blip r:embed="rId3" cstate="print"/>
          <a:srcRect/>
          <a:stretch>
            <a:fillRect/>
          </a:stretch>
        </p:blipFill>
        <p:spPr bwMode="auto">
          <a:xfrm>
            <a:off x="4114800" y="3657600"/>
            <a:ext cx="4720917" cy="2647950"/>
          </a:xfrm>
          <a:prstGeom prst="rect">
            <a:avLst/>
          </a:prstGeom>
          <a:noFill/>
          <a:ln w="57150">
            <a:solidFill>
              <a:srgbClr val="00FF00"/>
            </a:solidFill>
          </a:ln>
        </p:spPr>
      </p:pic>
      <p:sp>
        <p:nvSpPr>
          <p:cNvPr id="7" name="Date Placeholder 6"/>
          <p:cNvSpPr>
            <a:spLocks noGrp="1"/>
          </p:cNvSpPr>
          <p:nvPr>
            <p:ph type="dt" sz="half" idx="10"/>
          </p:nvPr>
        </p:nvSpPr>
        <p:spPr>
          <a:xfrm>
            <a:off x="457200" y="6356350"/>
            <a:ext cx="1600200" cy="365125"/>
          </a:xfrm>
        </p:spPr>
        <p:txBody>
          <a:bodyPr/>
          <a:lstStyle/>
          <a:p>
            <a:r>
              <a:rPr lang="en-US" b="1" smtClean="0">
                <a:solidFill>
                  <a:srgbClr val="FF0000"/>
                </a:solidFill>
              </a:rPr>
              <a:t>Sunday 7 March 2021</a:t>
            </a:r>
            <a:endParaRPr lang="en-US" b="1">
              <a:solidFill>
                <a:srgbClr val="FF0000"/>
              </a:solidFill>
            </a:endParaRPr>
          </a:p>
        </p:txBody>
      </p:sp>
      <p:sp>
        <p:nvSpPr>
          <p:cNvPr id="8" name="Slide Number Placeholder 7"/>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20</a:t>
            </a:fld>
            <a:endParaRPr lang="en-US" b="1">
              <a:solidFill>
                <a:srgbClr val="FF0000"/>
              </a:solidFill>
            </a:endParaRPr>
          </a:p>
        </p:txBody>
      </p:sp>
      <p:sp>
        <p:nvSpPr>
          <p:cNvPr id="9" name="Footer Placeholder 8"/>
          <p:cNvSpPr>
            <a:spLocks noGrp="1"/>
          </p:cNvSpPr>
          <p:nvPr>
            <p:ph type="ftr" sz="quarter" idx="11"/>
          </p:nvPr>
        </p:nvSpPr>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0"/>
            <a:ext cx="9194800" cy="6934200"/>
          </a:xfrm>
          <a:prstGeom prst="rect">
            <a:avLst/>
          </a:prstGeom>
          <a:noFill/>
          <a:ln w="9525">
            <a:noFill/>
            <a:miter lim="800000"/>
            <a:headEnd/>
            <a:tailEnd/>
          </a:ln>
          <a:effectLst/>
        </p:spPr>
      </p:pic>
      <p:sp>
        <p:nvSpPr>
          <p:cNvPr id="3" name="Date Placeholder 2"/>
          <p:cNvSpPr>
            <a:spLocks noGrp="1"/>
          </p:cNvSpPr>
          <p:nvPr>
            <p:ph type="dt" sz="half" idx="10"/>
          </p:nvPr>
        </p:nvSpPr>
        <p:spPr>
          <a:xfrm>
            <a:off x="3733800" y="1143000"/>
            <a:ext cx="5638800" cy="365125"/>
          </a:xfrm>
        </p:spPr>
        <p:txBody>
          <a:bodyPr/>
          <a:lstStyle/>
          <a:p>
            <a:r>
              <a:rPr lang="en-US" sz="4400" b="1" i="1" dirty="0" smtClean="0">
                <a:solidFill>
                  <a:srgbClr val="0033CC"/>
                </a:solidFill>
                <a:latin typeface="Candara" pitchFamily="34" charset="0"/>
              </a:rPr>
              <a:t>Sunday 7 March 2021</a:t>
            </a:r>
            <a:endParaRPr lang="en-US" sz="4400" b="1" i="1" dirty="0">
              <a:solidFill>
                <a:srgbClr val="0033CC"/>
              </a:solidFill>
              <a:latin typeface="Candar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a:xfrm>
            <a:off x="3962400" y="381000"/>
            <a:ext cx="5181600" cy="365125"/>
          </a:xfrm>
        </p:spPr>
        <p:txBody>
          <a:bodyPr/>
          <a:lstStyle/>
          <a:p>
            <a:r>
              <a:rPr lang="en-US" sz="4400" b="1" i="1" dirty="0" smtClean="0">
                <a:solidFill>
                  <a:srgbClr val="0033CC"/>
                </a:solidFill>
                <a:latin typeface="Candara" pitchFamily="34" charset="0"/>
              </a:rPr>
              <a:t>Dr. Aiman Qais Afar</a:t>
            </a:r>
            <a:endParaRPr lang="en-US" sz="4400" b="1" i="1" dirty="0">
              <a:solidFill>
                <a:srgbClr val="0033CC"/>
              </a:solidFill>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0"/>
            <a:ext cx="8763000" cy="1938992"/>
          </a:xfrm>
          <a:prstGeom prst="rect">
            <a:avLst/>
          </a:prstGeom>
        </p:spPr>
        <p:txBody>
          <a:bodyPr wrap="square">
            <a:spAutoFit/>
          </a:bodyPr>
          <a:lstStyle/>
          <a:p>
            <a:pPr>
              <a:buFont typeface="Wingdings" pitchFamily="2" charset="2"/>
              <a:buChar char="v"/>
            </a:pPr>
            <a:r>
              <a:rPr lang="en-GB" sz="2000" b="1" dirty="0" smtClean="0">
                <a:solidFill>
                  <a:srgbClr val="7030A0"/>
                </a:solidFill>
                <a:latin typeface="Candara" pitchFamily="34" charset="0"/>
              </a:rPr>
              <a:t>The trigeminal ganglion </a:t>
            </a:r>
            <a:r>
              <a:rPr lang="en-GB" sz="2000" dirty="0" smtClean="0">
                <a:latin typeface="Candara" pitchFamily="34" charset="0"/>
              </a:rPr>
              <a:t>lies within a </a:t>
            </a:r>
            <a:r>
              <a:rPr lang="en-GB" sz="2000" b="1" dirty="0" smtClean="0">
                <a:latin typeface="Candara" pitchFamily="34" charset="0"/>
              </a:rPr>
              <a:t>pouch of dura mater </a:t>
            </a:r>
            <a:r>
              <a:rPr lang="en-GB" sz="2000" dirty="0" smtClean="0">
                <a:latin typeface="Candara" pitchFamily="34" charset="0"/>
              </a:rPr>
              <a:t>called the </a:t>
            </a:r>
            <a:r>
              <a:rPr lang="en-GB" sz="2000" b="1" dirty="0" smtClean="0">
                <a:solidFill>
                  <a:srgbClr val="7030A0"/>
                </a:solidFill>
                <a:latin typeface="Candara" pitchFamily="34" charset="0"/>
              </a:rPr>
              <a:t>trigeminal cave. (Meckel cave)</a:t>
            </a:r>
            <a:endParaRPr lang="en-GB" sz="2000" dirty="0" smtClean="0">
              <a:latin typeface="Candara" pitchFamily="34" charset="0"/>
            </a:endParaRPr>
          </a:p>
          <a:p>
            <a:pPr>
              <a:buFont typeface="Wingdings" pitchFamily="2" charset="2"/>
              <a:buChar char="v"/>
            </a:pPr>
            <a:r>
              <a:rPr lang="en-GB" sz="2000" dirty="0" smtClean="0">
                <a:latin typeface="Candara" pitchFamily="34" charset="0"/>
              </a:rPr>
              <a:t>The </a:t>
            </a:r>
            <a:r>
              <a:rPr lang="en-GB" sz="2000" b="1" dirty="0" smtClean="0">
                <a:latin typeface="Candara" pitchFamily="34" charset="0"/>
              </a:rPr>
              <a:t>motor root of the trigeminal nerve </a:t>
            </a:r>
            <a:r>
              <a:rPr lang="en-GB" sz="2000" dirty="0" smtClean="0">
                <a:latin typeface="Candara" pitchFamily="34" charset="0"/>
              </a:rPr>
              <a:t>is situated below the sensory ganglion and is completely separate from it.</a:t>
            </a:r>
          </a:p>
          <a:p>
            <a:pPr>
              <a:buFont typeface="Wingdings" pitchFamily="2" charset="2"/>
              <a:buChar char="v"/>
            </a:pPr>
            <a:r>
              <a:rPr lang="en-GB" sz="2000" dirty="0" smtClean="0">
                <a:latin typeface="Candara" pitchFamily="34" charset="0"/>
              </a:rPr>
              <a:t> </a:t>
            </a:r>
            <a:r>
              <a:rPr lang="en-GB" sz="2000" b="1" dirty="0" smtClean="0">
                <a:solidFill>
                  <a:srgbClr val="0066CC"/>
                </a:solidFill>
                <a:latin typeface="Candara" pitchFamily="34" charset="0"/>
              </a:rPr>
              <a:t>The ophthalmic (V1), maxillary (V2), and mandibular (V3) nerves </a:t>
            </a:r>
            <a:r>
              <a:rPr lang="en-GB" sz="2000" dirty="0" smtClean="0">
                <a:latin typeface="Candara" pitchFamily="34" charset="0"/>
              </a:rPr>
              <a:t>arise from the </a:t>
            </a:r>
            <a:r>
              <a:rPr lang="en-GB" sz="2000" b="1" dirty="0" smtClean="0">
                <a:latin typeface="Candara" pitchFamily="34" charset="0"/>
              </a:rPr>
              <a:t>anterior border of the ganglion </a:t>
            </a:r>
            <a:endParaRPr lang="en-GB" sz="2000" b="1" dirty="0">
              <a:latin typeface="Candara" pitchFamily="34" charset="0"/>
            </a:endParaRPr>
          </a:p>
        </p:txBody>
      </p:sp>
      <p:sp>
        <p:nvSpPr>
          <p:cNvPr id="3" name="Rectangle 2"/>
          <p:cNvSpPr/>
          <p:nvPr/>
        </p:nvSpPr>
        <p:spPr>
          <a:xfrm>
            <a:off x="152400" y="177225"/>
            <a:ext cx="3177473" cy="584775"/>
          </a:xfrm>
          <a:prstGeom prst="rect">
            <a:avLst/>
          </a:prstGeom>
          <a:ln w="57150">
            <a:solidFill>
              <a:srgbClr val="00B0F0"/>
            </a:solidFill>
          </a:ln>
        </p:spPr>
        <p:txBody>
          <a:bodyPr wrap="none">
            <a:spAutoFit/>
          </a:bodyPr>
          <a:lstStyle/>
          <a:p>
            <a:r>
              <a:rPr lang="en-GB" sz="3200" b="1" dirty="0" smtClean="0">
                <a:solidFill>
                  <a:srgbClr val="FF0000"/>
                </a:solidFill>
              </a:rPr>
              <a:t>Trigeminal Nerve </a:t>
            </a:r>
            <a:endParaRPr lang="en-GB" sz="3200" b="1" dirty="0">
              <a:solidFill>
                <a:srgbClr val="FF0000"/>
              </a:solidFill>
            </a:endParaRPr>
          </a:p>
        </p:txBody>
      </p:sp>
      <p:pic>
        <p:nvPicPr>
          <p:cNvPr id="3076" name="Picture 4" descr="https://www.ole.bris.ac.uk/bbcswebdav/institution/Faculty%20of%20Health%20Sciences/MB%20ChB/Hippocrates%20Year%203%20Medicine%20and%20Surgery/Neurology%20-%20Cranial%20Nerves/images/pic016.jpg"/>
          <p:cNvPicPr>
            <a:picLocks noChangeAspect="1" noChangeArrowheads="1"/>
          </p:cNvPicPr>
          <p:nvPr/>
        </p:nvPicPr>
        <p:blipFill>
          <a:blip r:embed="rId2" cstate="print"/>
          <a:srcRect/>
          <a:stretch>
            <a:fillRect/>
          </a:stretch>
        </p:blipFill>
        <p:spPr bwMode="auto">
          <a:xfrm>
            <a:off x="-2667000" y="3741561"/>
            <a:ext cx="1905000" cy="1943806"/>
          </a:xfrm>
          <a:prstGeom prst="rect">
            <a:avLst/>
          </a:prstGeom>
          <a:noFill/>
        </p:spPr>
      </p:pic>
      <p:pic>
        <p:nvPicPr>
          <p:cNvPr id="3078" name="Picture 6" descr="http://teachmeanatomy.info/wp-content/uploads/Overview-of-the-Anatomical-Distribution-of-the-Trigeminal-Nerve-and-its-Terminal-Branches.png"/>
          <p:cNvPicPr>
            <a:picLocks noChangeAspect="1" noChangeArrowheads="1"/>
          </p:cNvPicPr>
          <p:nvPr/>
        </p:nvPicPr>
        <p:blipFill>
          <a:blip r:embed="rId3" cstate="print"/>
          <a:srcRect/>
          <a:stretch>
            <a:fillRect/>
          </a:stretch>
        </p:blipFill>
        <p:spPr bwMode="auto">
          <a:xfrm>
            <a:off x="1295400" y="2743200"/>
            <a:ext cx="6629400" cy="3759062"/>
          </a:xfrm>
          <a:prstGeom prst="rect">
            <a:avLst/>
          </a:prstGeom>
          <a:noFill/>
          <a:ln w="57150">
            <a:solidFill>
              <a:srgbClr val="00FF00"/>
            </a:solidFill>
          </a:ln>
        </p:spPr>
      </p:pic>
      <p:sp>
        <p:nvSpPr>
          <p:cNvPr id="7" name="Date Placeholder 6"/>
          <p:cNvSpPr>
            <a:spLocks noGrp="1"/>
          </p:cNvSpPr>
          <p:nvPr>
            <p:ph type="dt" sz="half" idx="10"/>
          </p:nvPr>
        </p:nvSpPr>
        <p:spPr>
          <a:xfrm>
            <a:off x="304800" y="6492875"/>
            <a:ext cx="2133600" cy="365125"/>
          </a:xfrm>
        </p:spPr>
        <p:txBody>
          <a:bodyPr/>
          <a:lstStyle/>
          <a:p>
            <a:r>
              <a:rPr lang="en-US" b="1" smtClean="0">
                <a:solidFill>
                  <a:srgbClr val="FF0000"/>
                </a:solidFill>
              </a:rPr>
              <a:t>Sunday 7 March 2021</a:t>
            </a:r>
            <a:endParaRPr lang="en-US" b="1" dirty="0">
              <a:solidFill>
                <a:srgbClr val="FF0000"/>
              </a:solidFill>
            </a:endParaRPr>
          </a:p>
        </p:txBody>
      </p:sp>
      <p:sp>
        <p:nvSpPr>
          <p:cNvPr id="8" name="Slide Number Placeholder 7"/>
          <p:cNvSpPr>
            <a:spLocks noGrp="1"/>
          </p:cNvSpPr>
          <p:nvPr>
            <p:ph type="sldNum" sz="quarter" idx="12"/>
          </p:nvPr>
        </p:nvSpPr>
        <p:spPr>
          <a:xfrm>
            <a:off x="8458200" y="6492875"/>
            <a:ext cx="228600" cy="365125"/>
          </a:xfrm>
        </p:spPr>
        <p:txBody>
          <a:bodyPr/>
          <a:lstStyle/>
          <a:p>
            <a:fld id="{B6F15528-21DE-4FAA-801E-634DDDAF4B2B}" type="slidenum">
              <a:rPr lang="en-US" b="1" smtClean="0">
                <a:solidFill>
                  <a:srgbClr val="FF0000"/>
                </a:solidFill>
              </a:rPr>
              <a:pPr/>
              <a:t>3</a:t>
            </a:fld>
            <a:endParaRPr lang="en-US" b="1">
              <a:solidFill>
                <a:srgbClr val="FF0000"/>
              </a:solidFill>
            </a:endParaRPr>
          </a:p>
        </p:txBody>
      </p:sp>
      <p:sp>
        <p:nvSpPr>
          <p:cNvPr id="9" name="Footer Placeholder 8"/>
          <p:cNvSpPr>
            <a:spLocks noGrp="1"/>
          </p:cNvSpPr>
          <p:nvPr>
            <p:ph type="ftr" sz="quarter" idx="11"/>
          </p:nvPr>
        </p:nvSpPr>
        <p:spPr>
          <a:xfrm>
            <a:off x="3124200" y="6492875"/>
            <a:ext cx="2895600" cy="365125"/>
          </a:xfrm>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3177473" cy="584775"/>
          </a:xfrm>
          <a:prstGeom prst="rect">
            <a:avLst/>
          </a:prstGeom>
          <a:ln w="57150">
            <a:solidFill>
              <a:srgbClr val="00B0F0"/>
            </a:solid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smtClean="0">
                <a:solidFill>
                  <a:srgbClr val="FF0000"/>
                </a:solidFill>
              </a:rPr>
              <a:t>Trigeminal Nerve </a:t>
            </a:r>
            <a:endParaRPr lang="en-GB" sz="3200" b="1" dirty="0">
              <a:solidFill>
                <a:srgbClr val="FF0000"/>
              </a:solidFill>
            </a:endParaRPr>
          </a:p>
        </p:txBody>
      </p:sp>
      <p:sp>
        <p:nvSpPr>
          <p:cNvPr id="3" name="Rectangle 2"/>
          <p:cNvSpPr/>
          <p:nvPr/>
        </p:nvSpPr>
        <p:spPr>
          <a:xfrm>
            <a:off x="173596" y="914400"/>
            <a:ext cx="3179204" cy="461665"/>
          </a:xfrm>
          <a:prstGeom prst="rect">
            <a:avLst/>
          </a:prstGeom>
        </p:spPr>
        <p:txBody>
          <a:bodyPr wrap="none">
            <a:spAutoFit/>
          </a:bodyPr>
          <a:lstStyle/>
          <a:p>
            <a:r>
              <a:rPr lang="en-GB" sz="2400" b="1" u="sng" dirty="0" smtClean="0">
                <a:solidFill>
                  <a:srgbClr val="0066CC"/>
                </a:solidFill>
              </a:rPr>
              <a:t>Ophthalmic Nerve (V1) </a:t>
            </a:r>
            <a:endParaRPr lang="en-GB" sz="2400" b="1" u="sng" dirty="0">
              <a:solidFill>
                <a:srgbClr val="0066CC"/>
              </a:solidFill>
            </a:endParaRPr>
          </a:p>
        </p:txBody>
      </p:sp>
      <p:sp>
        <p:nvSpPr>
          <p:cNvPr id="4" name="Rectangle 3"/>
          <p:cNvSpPr/>
          <p:nvPr/>
        </p:nvSpPr>
        <p:spPr>
          <a:xfrm>
            <a:off x="228600" y="1524000"/>
            <a:ext cx="3352800" cy="3785652"/>
          </a:xfrm>
          <a:prstGeom prst="rect">
            <a:avLst/>
          </a:prstGeom>
        </p:spPr>
        <p:txBody>
          <a:bodyPr wrap="square">
            <a:spAutoFit/>
          </a:bodyPr>
          <a:lstStyle/>
          <a:p>
            <a:pPr>
              <a:buFont typeface="Wingdings" pitchFamily="2" charset="2"/>
              <a:buChar char="ü"/>
            </a:pPr>
            <a:r>
              <a:rPr lang="en-GB" sz="2000" dirty="0" smtClean="0">
                <a:latin typeface="Candara" pitchFamily="34" charset="0"/>
              </a:rPr>
              <a:t>Is purely sensory.</a:t>
            </a:r>
          </a:p>
          <a:p>
            <a:pPr>
              <a:buFont typeface="Wingdings" pitchFamily="2" charset="2"/>
              <a:buChar char="ü"/>
            </a:pPr>
            <a:r>
              <a:rPr lang="en-GB" sz="2000" dirty="0" smtClean="0">
                <a:latin typeface="Candara" pitchFamily="34" charset="0"/>
              </a:rPr>
              <a:t> It runs forward in the lateral wall of </a:t>
            </a:r>
            <a:r>
              <a:rPr lang="en-GB" sz="2000" b="1" dirty="0" smtClean="0">
                <a:solidFill>
                  <a:srgbClr val="0066CC"/>
                </a:solidFill>
                <a:latin typeface="Candara" pitchFamily="34" charset="0"/>
              </a:rPr>
              <a:t>the cavernous sinus </a:t>
            </a:r>
            <a:r>
              <a:rPr lang="en-GB" sz="2000" dirty="0" smtClean="0">
                <a:latin typeface="Candara" pitchFamily="34" charset="0"/>
              </a:rPr>
              <a:t>in </a:t>
            </a:r>
            <a:r>
              <a:rPr lang="en-GB" sz="2000" b="1" dirty="0" smtClean="0">
                <a:solidFill>
                  <a:srgbClr val="FF0000"/>
                </a:solidFill>
                <a:latin typeface="Candara" pitchFamily="34" charset="0"/>
              </a:rPr>
              <a:t>the middle cranial fossa </a:t>
            </a:r>
            <a:r>
              <a:rPr lang="en-GB" sz="2000" dirty="0" smtClean="0">
                <a:latin typeface="Candara" pitchFamily="34" charset="0"/>
              </a:rPr>
              <a:t>and divides into three branches:</a:t>
            </a:r>
          </a:p>
          <a:p>
            <a:pPr>
              <a:buFont typeface="Wingdings" pitchFamily="2" charset="2"/>
              <a:buChar char="v"/>
            </a:pPr>
            <a:r>
              <a:rPr lang="en-GB" sz="2000" b="1" dirty="0" smtClean="0">
                <a:solidFill>
                  <a:schemeClr val="accent6">
                    <a:lumMod val="50000"/>
                  </a:schemeClr>
                </a:solidFill>
                <a:latin typeface="Candara" pitchFamily="34" charset="0"/>
              </a:rPr>
              <a:t>The Lacrimal,</a:t>
            </a:r>
          </a:p>
          <a:p>
            <a:pPr>
              <a:buFont typeface="Wingdings" pitchFamily="2" charset="2"/>
              <a:buChar char="v"/>
            </a:pPr>
            <a:r>
              <a:rPr lang="en-GB" sz="2000" b="1" dirty="0" smtClean="0">
                <a:solidFill>
                  <a:schemeClr val="accent6">
                    <a:lumMod val="50000"/>
                  </a:schemeClr>
                </a:solidFill>
                <a:latin typeface="Candara" pitchFamily="34" charset="0"/>
              </a:rPr>
              <a:t> Frontal, </a:t>
            </a:r>
          </a:p>
          <a:p>
            <a:pPr>
              <a:buFont typeface="Wingdings" pitchFamily="2" charset="2"/>
              <a:buChar char="v"/>
            </a:pPr>
            <a:r>
              <a:rPr lang="en-GB" sz="2000" b="1" dirty="0" smtClean="0">
                <a:solidFill>
                  <a:schemeClr val="accent6">
                    <a:lumMod val="50000"/>
                  </a:schemeClr>
                </a:solidFill>
                <a:latin typeface="Candara" pitchFamily="34" charset="0"/>
              </a:rPr>
              <a:t> Nasociliary nerves</a:t>
            </a:r>
            <a:r>
              <a:rPr lang="en-GB" sz="2000" dirty="0" smtClean="0">
                <a:latin typeface="Candara" pitchFamily="34" charset="0"/>
              </a:rPr>
              <a:t>, which enter the orbital cavity through </a:t>
            </a:r>
            <a:r>
              <a:rPr lang="en-GB" sz="2000" b="1" dirty="0" smtClean="0">
                <a:solidFill>
                  <a:srgbClr val="7030A0"/>
                </a:solidFill>
                <a:latin typeface="Candara" pitchFamily="34" charset="0"/>
              </a:rPr>
              <a:t>the superior orbital fissure</a:t>
            </a:r>
            <a:endParaRPr lang="en-GB" sz="2000" b="1" dirty="0">
              <a:solidFill>
                <a:srgbClr val="7030A0"/>
              </a:solidFill>
              <a:latin typeface="Candara" pitchFamily="34" charset="0"/>
            </a:endParaRPr>
          </a:p>
        </p:txBody>
      </p:sp>
      <p:pic>
        <p:nvPicPr>
          <p:cNvPr id="2050" name="Picture 2" descr="http://posterng.netkey.at/esr/viewing/index.php?module=viewimage&amp;task=&amp;maxheight=300&amp;maxwidth=300&amp;mediafile_id=538336&amp;201401011520.gif"/>
          <p:cNvPicPr>
            <a:picLocks noChangeAspect="1" noChangeArrowheads="1"/>
          </p:cNvPicPr>
          <p:nvPr/>
        </p:nvPicPr>
        <p:blipFill>
          <a:blip r:embed="rId2" cstate="print"/>
          <a:srcRect/>
          <a:stretch>
            <a:fillRect/>
          </a:stretch>
        </p:blipFill>
        <p:spPr bwMode="auto">
          <a:xfrm>
            <a:off x="3733800" y="1447800"/>
            <a:ext cx="5105400" cy="4135374"/>
          </a:xfrm>
          <a:prstGeom prst="rect">
            <a:avLst/>
          </a:prstGeom>
          <a:noFill/>
          <a:ln w="57150">
            <a:solidFill>
              <a:srgbClr val="00FF00"/>
            </a:solidFill>
          </a:ln>
        </p:spPr>
      </p:pic>
      <p:sp>
        <p:nvSpPr>
          <p:cNvPr id="6" name="Date Placeholder 5"/>
          <p:cNvSpPr>
            <a:spLocks noGrp="1"/>
          </p:cNvSpPr>
          <p:nvPr>
            <p:ph type="dt" sz="half" idx="10"/>
          </p:nvPr>
        </p:nvSpPr>
        <p:spPr/>
        <p:txBody>
          <a:bodyPr/>
          <a:lstStyle/>
          <a:p>
            <a:r>
              <a:rPr lang="en-US" b="1" smtClean="0">
                <a:solidFill>
                  <a:srgbClr val="FF0000"/>
                </a:solidFill>
              </a:rPr>
              <a:t>Sunday 7 March 2021</a:t>
            </a:r>
            <a:endParaRPr lang="en-US" b="1">
              <a:solidFill>
                <a:srgbClr val="FF0000"/>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4</a:t>
            </a:fld>
            <a:endParaRPr lang="en-US" b="1">
              <a:solidFill>
                <a:srgbClr val="FF0000"/>
              </a:solidFill>
            </a:endParaRPr>
          </a:p>
        </p:txBody>
      </p:sp>
      <p:sp>
        <p:nvSpPr>
          <p:cNvPr id="8" name="Footer Placeholder 7"/>
          <p:cNvSpPr>
            <a:spLocks noGrp="1"/>
          </p:cNvSpPr>
          <p:nvPr>
            <p:ph type="ftr" sz="quarter" idx="11"/>
          </p:nvPr>
        </p:nvSpPr>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00200"/>
            <a:ext cx="2438400" cy="2554545"/>
          </a:xfrm>
          <a:prstGeom prst="rect">
            <a:avLst/>
          </a:prstGeom>
        </p:spPr>
        <p:txBody>
          <a:bodyPr wrap="square">
            <a:spAutoFit/>
          </a:bodyPr>
          <a:lstStyle/>
          <a:p>
            <a:pPr>
              <a:buFont typeface="Wingdings" pitchFamily="2" charset="2"/>
              <a:buChar char="ü"/>
            </a:pPr>
            <a:r>
              <a:rPr lang="en-GB" sz="2000" dirty="0" smtClean="0">
                <a:latin typeface="Candara" pitchFamily="34" charset="0"/>
              </a:rPr>
              <a:t>It is joined by the </a:t>
            </a:r>
            <a:r>
              <a:rPr lang="en-GB" sz="2000" b="1" dirty="0" smtClean="0">
                <a:solidFill>
                  <a:schemeClr val="accent6">
                    <a:lumMod val="50000"/>
                  </a:schemeClr>
                </a:solidFill>
                <a:latin typeface="Candara" pitchFamily="34" charset="0"/>
              </a:rPr>
              <a:t>zygomaticotemporal branch </a:t>
            </a:r>
            <a:r>
              <a:rPr lang="en-GB" sz="2000" dirty="0" smtClean="0">
                <a:latin typeface="Candara" pitchFamily="34" charset="0"/>
              </a:rPr>
              <a:t>of the </a:t>
            </a:r>
            <a:r>
              <a:rPr lang="en-GB" sz="2000" b="1" dirty="0" smtClean="0">
                <a:solidFill>
                  <a:srgbClr val="0066CC"/>
                </a:solidFill>
                <a:latin typeface="Candara" pitchFamily="34" charset="0"/>
              </a:rPr>
              <a:t>maxillary nerve</a:t>
            </a:r>
            <a:r>
              <a:rPr lang="en-GB" sz="2000" dirty="0" smtClean="0">
                <a:latin typeface="Candara" pitchFamily="34" charset="0"/>
              </a:rPr>
              <a:t>, which contains the </a:t>
            </a:r>
            <a:r>
              <a:rPr lang="en-GB" sz="2000" b="1" dirty="0" smtClean="0">
                <a:latin typeface="Candara" pitchFamily="34" charset="0"/>
              </a:rPr>
              <a:t>parasympathetic secretomotor fibers </a:t>
            </a:r>
            <a:r>
              <a:rPr lang="en-GB" sz="2000" dirty="0" smtClean="0">
                <a:latin typeface="Candara" pitchFamily="34" charset="0"/>
              </a:rPr>
              <a:t>to </a:t>
            </a:r>
            <a:r>
              <a:rPr lang="en-GB" sz="2000" b="1" dirty="0" smtClean="0">
                <a:solidFill>
                  <a:srgbClr val="7030A0"/>
                </a:solidFill>
                <a:latin typeface="Candara" pitchFamily="34" charset="0"/>
              </a:rPr>
              <a:t>the lacrimal gland</a:t>
            </a:r>
          </a:p>
        </p:txBody>
      </p:sp>
      <p:sp>
        <p:nvSpPr>
          <p:cNvPr id="4" name="Rectangle 3"/>
          <p:cNvSpPr/>
          <p:nvPr/>
        </p:nvSpPr>
        <p:spPr>
          <a:xfrm>
            <a:off x="152400" y="152400"/>
            <a:ext cx="3177473" cy="584775"/>
          </a:xfrm>
          <a:prstGeom prst="rect">
            <a:avLst/>
          </a:prstGeom>
          <a:ln w="57150">
            <a:solidFill>
              <a:srgbClr val="00B0F0"/>
            </a:solid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smtClean="0">
                <a:solidFill>
                  <a:srgbClr val="FF0000"/>
                </a:solidFill>
              </a:rPr>
              <a:t>Trigeminal Nerve </a:t>
            </a:r>
            <a:endParaRPr lang="en-GB" sz="3200" b="1" dirty="0">
              <a:solidFill>
                <a:srgbClr val="FF0000"/>
              </a:solidFill>
            </a:endParaRPr>
          </a:p>
        </p:txBody>
      </p:sp>
      <p:sp>
        <p:nvSpPr>
          <p:cNvPr id="5" name="Rectangle 4"/>
          <p:cNvSpPr/>
          <p:nvPr/>
        </p:nvSpPr>
        <p:spPr>
          <a:xfrm>
            <a:off x="152400" y="762000"/>
            <a:ext cx="3179204" cy="461665"/>
          </a:xfrm>
          <a:prstGeom prst="rect">
            <a:avLst/>
          </a:prstGeom>
        </p:spPr>
        <p:txBody>
          <a:bodyPr wrap="none">
            <a:spAutoFit/>
          </a:bodyPr>
          <a:lstStyle/>
          <a:p>
            <a:r>
              <a:rPr lang="en-GB" sz="2400" b="1" u="sng" dirty="0" smtClean="0">
                <a:solidFill>
                  <a:srgbClr val="0066CC"/>
                </a:solidFill>
              </a:rPr>
              <a:t>Ophthalmic Nerve (V1) </a:t>
            </a:r>
            <a:endParaRPr lang="en-GB" sz="2400" b="1" u="sng" dirty="0">
              <a:solidFill>
                <a:srgbClr val="0066CC"/>
              </a:solidFill>
            </a:endParaRPr>
          </a:p>
        </p:txBody>
      </p:sp>
      <p:sp>
        <p:nvSpPr>
          <p:cNvPr id="6" name="Rectangle 5"/>
          <p:cNvSpPr/>
          <p:nvPr/>
        </p:nvSpPr>
        <p:spPr>
          <a:xfrm>
            <a:off x="228600" y="1143000"/>
            <a:ext cx="3047244" cy="461665"/>
          </a:xfrm>
          <a:prstGeom prst="rect">
            <a:avLst/>
          </a:prstGeom>
        </p:spPr>
        <p:txBody>
          <a:bodyPr wrap="none">
            <a:spAutoFit/>
          </a:bodyPr>
          <a:lstStyle/>
          <a:p>
            <a:r>
              <a:rPr lang="en-GB" sz="2400" b="1" dirty="0" smtClean="0">
                <a:solidFill>
                  <a:schemeClr val="accent6">
                    <a:lumMod val="50000"/>
                  </a:schemeClr>
                </a:solidFill>
              </a:rPr>
              <a:t>1...The Lacrimal nerve </a:t>
            </a:r>
            <a:endParaRPr lang="en-GB" sz="2400" b="1" dirty="0">
              <a:solidFill>
                <a:schemeClr val="accent6">
                  <a:lumMod val="50000"/>
                </a:schemeClr>
              </a:solidFill>
            </a:endParaRPr>
          </a:p>
        </p:txBody>
      </p:sp>
      <p:pic>
        <p:nvPicPr>
          <p:cNvPr id="1026" name="Picture 2" descr="http://image.slidesharecdn.com/cranialnerves-141018132119-conversion-gate01/95/cranial-nerves-30-638.jpg?cb=1413638529"/>
          <p:cNvPicPr>
            <a:picLocks noChangeAspect="1" noChangeArrowheads="1"/>
          </p:cNvPicPr>
          <p:nvPr/>
        </p:nvPicPr>
        <p:blipFill>
          <a:blip r:embed="rId2" cstate="print"/>
          <a:srcRect/>
          <a:stretch>
            <a:fillRect/>
          </a:stretch>
        </p:blipFill>
        <p:spPr bwMode="auto">
          <a:xfrm>
            <a:off x="-2748610" y="2514600"/>
            <a:ext cx="1327695" cy="996812"/>
          </a:xfrm>
          <a:prstGeom prst="rect">
            <a:avLst/>
          </a:prstGeom>
          <a:noFill/>
        </p:spPr>
      </p:pic>
      <p:pic>
        <p:nvPicPr>
          <p:cNvPr id="1028" name="Picture 4" descr="http://teachmeanatomy.info/wp-content/uploads/Anatomical-Course-of-the-Ophthalmic-Nerve.jpg"/>
          <p:cNvPicPr>
            <a:picLocks noChangeAspect="1" noChangeArrowheads="1"/>
          </p:cNvPicPr>
          <p:nvPr/>
        </p:nvPicPr>
        <p:blipFill>
          <a:blip r:embed="rId3" cstate="print"/>
          <a:srcRect/>
          <a:stretch>
            <a:fillRect/>
          </a:stretch>
        </p:blipFill>
        <p:spPr bwMode="auto">
          <a:xfrm>
            <a:off x="3200400" y="1371600"/>
            <a:ext cx="5820330" cy="4191000"/>
          </a:xfrm>
          <a:prstGeom prst="rect">
            <a:avLst/>
          </a:prstGeom>
          <a:noFill/>
          <a:ln w="57150">
            <a:solidFill>
              <a:srgbClr val="00FF00"/>
            </a:solidFill>
          </a:ln>
        </p:spPr>
      </p:pic>
      <p:sp>
        <p:nvSpPr>
          <p:cNvPr id="9" name="Rectangle 8"/>
          <p:cNvSpPr/>
          <p:nvPr/>
        </p:nvSpPr>
        <p:spPr>
          <a:xfrm>
            <a:off x="228600" y="5715000"/>
            <a:ext cx="8229600" cy="707886"/>
          </a:xfrm>
          <a:prstGeom prst="rect">
            <a:avLst/>
          </a:prstGeom>
        </p:spPr>
        <p:txBody>
          <a:bodyPr wrap="square">
            <a:spAutoFit/>
          </a:bodyPr>
          <a:lstStyle/>
          <a:p>
            <a:pPr>
              <a:buFont typeface="Wingdings" pitchFamily="2" charset="2"/>
              <a:buChar char="ü"/>
            </a:pPr>
            <a:r>
              <a:rPr lang="en-GB" sz="2000" b="1" dirty="0" smtClean="0">
                <a:solidFill>
                  <a:schemeClr val="accent6">
                    <a:lumMod val="50000"/>
                  </a:schemeClr>
                </a:solidFill>
                <a:latin typeface="Candara" pitchFamily="34" charset="0"/>
              </a:rPr>
              <a:t>The lacrimal nerve </a:t>
            </a:r>
            <a:r>
              <a:rPr lang="en-GB" sz="2000" dirty="0" smtClean="0">
                <a:latin typeface="Candara" pitchFamily="34" charset="0"/>
              </a:rPr>
              <a:t>then enters </a:t>
            </a:r>
            <a:r>
              <a:rPr lang="en-GB" sz="2000" b="1" dirty="0" smtClean="0">
                <a:solidFill>
                  <a:srgbClr val="7030A0"/>
                </a:solidFill>
                <a:latin typeface="Candara" pitchFamily="34" charset="0"/>
              </a:rPr>
              <a:t>the lacrimal gland </a:t>
            </a:r>
            <a:r>
              <a:rPr lang="en-GB" sz="2000" dirty="0" smtClean="0">
                <a:latin typeface="Candara" pitchFamily="34" charset="0"/>
              </a:rPr>
              <a:t>and gives branches to the </a:t>
            </a:r>
            <a:r>
              <a:rPr lang="en-GB" sz="2000" b="1" dirty="0" smtClean="0">
                <a:latin typeface="Candara" pitchFamily="34" charset="0"/>
              </a:rPr>
              <a:t>conjunctiva</a:t>
            </a:r>
            <a:r>
              <a:rPr lang="en-GB" sz="2000" dirty="0" smtClean="0">
                <a:latin typeface="Candara" pitchFamily="34" charset="0"/>
              </a:rPr>
              <a:t> and </a:t>
            </a:r>
            <a:r>
              <a:rPr lang="en-GB" sz="2000" b="1" dirty="0" smtClean="0">
                <a:latin typeface="Candara" pitchFamily="34" charset="0"/>
              </a:rPr>
              <a:t>the skin </a:t>
            </a:r>
            <a:r>
              <a:rPr lang="en-GB" sz="2000" dirty="0" smtClean="0">
                <a:latin typeface="Candara" pitchFamily="34" charset="0"/>
              </a:rPr>
              <a:t>of </a:t>
            </a:r>
            <a:r>
              <a:rPr lang="en-GB" sz="2000" b="1" dirty="0" smtClean="0">
                <a:latin typeface="Candara" pitchFamily="34" charset="0"/>
              </a:rPr>
              <a:t>the upper eyelid</a:t>
            </a:r>
            <a:r>
              <a:rPr lang="en-GB" sz="2000" dirty="0" smtClean="0">
                <a:latin typeface="Candara" pitchFamily="34" charset="0"/>
              </a:rPr>
              <a:t>. </a:t>
            </a:r>
            <a:endParaRPr lang="en-GB" sz="2000" dirty="0">
              <a:latin typeface="Candara" pitchFamily="34" charset="0"/>
            </a:endParaRPr>
          </a:p>
        </p:txBody>
      </p:sp>
      <p:sp>
        <p:nvSpPr>
          <p:cNvPr id="10" name="Date Placeholder 9"/>
          <p:cNvSpPr>
            <a:spLocks noGrp="1"/>
          </p:cNvSpPr>
          <p:nvPr>
            <p:ph type="dt" sz="half" idx="10"/>
          </p:nvPr>
        </p:nvSpPr>
        <p:spPr/>
        <p:txBody>
          <a:bodyPr/>
          <a:lstStyle/>
          <a:p>
            <a:r>
              <a:rPr lang="en-US" b="1" smtClean="0">
                <a:solidFill>
                  <a:srgbClr val="FF0000"/>
                </a:solidFill>
              </a:rPr>
              <a:t>Sunday 7 March 2021</a:t>
            </a:r>
            <a:endParaRPr lang="en-US" b="1">
              <a:solidFill>
                <a:srgbClr val="FF0000"/>
              </a:solidFill>
            </a:endParaRPr>
          </a:p>
        </p:txBody>
      </p:sp>
      <p:sp>
        <p:nvSpPr>
          <p:cNvPr id="11" name="Slide Number Placeholder 10"/>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5</a:t>
            </a:fld>
            <a:endParaRPr lang="en-US" b="1">
              <a:solidFill>
                <a:srgbClr val="FF0000"/>
              </a:solidFill>
            </a:endParaRPr>
          </a:p>
        </p:txBody>
      </p:sp>
      <p:sp>
        <p:nvSpPr>
          <p:cNvPr id="12" name="Footer Placeholder 11"/>
          <p:cNvSpPr>
            <a:spLocks noGrp="1"/>
          </p:cNvSpPr>
          <p:nvPr>
            <p:ph type="ftr" sz="quarter" idx="11"/>
          </p:nvPr>
        </p:nvSpPr>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340584"/>
            <a:ext cx="3581400" cy="1938992"/>
          </a:xfrm>
          <a:prstGeom prst="rect">
            <a:avLst/>
          </a:prstGeom>
        </p:spPr>
        <p:txBody>
          <a:bodyPr wrap="square">
            <a:spAutoFit/>
          </a:bodyPr>
          <a:lstStyle/>
          <a:p>
            <a:pPr>
              <a:buFont typeface="Wingdings" pitchFamily="2" charset="2"/>
              <a:buChar char="ü"/>
            </a:pPr>
            <a:r>
              <a:rPr lang="en-GB" sz="2000" dirty="0" smtClean="0">
                <a:latin typeface="Candara" pitchFamily="34" charset="0"/>
              </a:rPr>
              <a:t>Runs forward on the upper surface of </a:t>
            </a:r>
            <a:r>
              <a:rPr lang="en-GB" sz="2000" b="1" dirty="0" smtClean="0">
                <a:latin typeface="Candara" pitchFamily="34" charset="0"/>
              </a:rPr>
              <a:t>the levator palpebrae superioris muscle</a:t>
            </a:r>
            <a:r>
              <a:rPr lang="en-GB" sz="2000" dirty="0" smtClean="0">
                <a:latin typeface="Candara" pitchFamily="34" charset="0"/>
              </a:rPr>
              <a:t> and divides into </a:t>
            </a:r>
            <a:r>
              <a:rPr lang="en-GB" sz="2000" b="1" dirty="0" smtClean="0">
                <a:solidFill>
                  <a:schemeClr val="accent6">
                    <a:lumMod val="75000"/>
                  </a:schemeClr>
                </a:solidFill>
                <a:latin typeface="Candara" pitchFamily="34" charset="0"/>
              </a:rPr>
              <a:t>the supraorbital </a:t>
            </a:r>
            <a:r>
              <a:rPr lang="en-GB" sz="2000" dirty="0" smtClean="0">
                <a:latin typeface="Candara" pitchFamily="34" charset="0"/>
              </a:rPr>
              <a:t>and </a:t>
            </a:r>
            <a:r>
              <a:rPr lang="en-GB" sz="2000" b="1" dirty="0" smtClean="0">
                <a:solidFill>
                  <a:schemeClr val="accent6">
                    <a:lumMod val="75000"/>
                  </a:schemeClr>
                </a:solidFill>
                <a:latin typeface="Candara" pitchFamily="34" charset="0"/>
              </a:rPr>
              <a:t>supratrochlear nerves </a:t>
            </a:r>
          </a:p>
        </p:txBody>
      </p:sp>
      <p:sp>
        <p:nvSpPr>
          <p:cNvPr id="3" name="Rectangle 2"/>
          <p:cNvSpPr/>
          <p:nvPr/>
        </p:nvSpPr>
        <p:spPr>
          <a:xfrm>
            <a:off x="152400" y="224135"/>
            <a:ext cx="3179204" cy="461665"/>
          </a:xfrm>
          <a:prstGeom prst="rect">
            <a:avLst/>
          </a:prstGeom>
        </p:spPr>
        <p:txBody>
          <a:bodyPr wrap="none">
            <a:spAutoFit/>
          </a:bodyPr>
          <a:lstStyle/>
          <a:p>
            <a:r>
              <a:rPr lang="en-GB" sz="2400" b="1" u="sng" dirty="0" smtClean="0">
                <a:solidFill>
                  <a:srgbClr val="0066CC"/>
                </a:solidFill>
              </a:rPr>
              <a:t>Ophthalmic Nerve (V1) </a:t>
            </a:r>
            <a:endParaRPr lang="en-GB" sz="2400" b="1" u="sng" dirty="0">
              <a:solidFill>
                <a:srgbClr val="0066CC"/>
              </a:solidFill>
            </a:endParaRPr>
          </a:p>
        </p:txBody>
      </p:sp>
      <p:sp>
        <p:nvSpPr>
          <p:cNvPr id="4" name="Rectangle 3"/>
          <p:cNvSpPr/>
          <p:nvPr/>
        </p:nvSpPr>
        <p:spPr>
          <a:xfrm>
            <a:off x="228600" y="609600"/>
            <a:ext cx="2837187" cy="461665"/>
          </a:xfrm>
          <a:prstGeom prst="rect">
            <a:avLst/>
          </a:prstGeom>
        </p:spPr>
        <p:txBody>
          <a:bodyPr wrap="none">
            <a:spAutoFit/>
          </a:bodyPr>
          <a:lstStyle/>
          <a:p>
            <a:r>
              <a:rPr lang="en-GB" sz="2400" b="1" dirty="0" smtClean="0">
                <a:solidFill>
                  <a:schemeClr val="accent6">
                    <a:lumMod val="50000"/>
                  </a:schemeClr>
                </a:solidFill>
              </a:rPr>
              <a:t>2...The frontal nerve </a:t>
            </a:r>
            <a:endParaRPr lang="en-GB" sz="2400" b="1" dirty="0">
              <a:solidFill>
                <a:schemeClr val="accent6">
                  <a:lumMod val="50000"/>
                </a:schemeClr>
              </a:solidFill>
            </a:endParaRPr>
          </a:p>
        </p:txBody>
      </p:sp>
      <p:sp>
        <p:nvSpPr>
          <p:cNvPr id="5" name="Rectangle 4"/>
          <p:cNvSpPr/>
          <p:nvPr/>
        </p:nvSpPr>
        <p:spPr>
          <a:xfrm>
            <a:off x="76200" y="4419600"/>
            <a:ext cx="3352800" cy="1631216"/>
          </a:xfrm>
          <a:prstGeom prst="rect">
            <a:avLst/>
          </a:prstGeom>
        </p:spPr>
        <p:txBody>
          <a:bodyPr wrap="square">
            <a:spAutoFit/>
          </a:bodyPr>
          <a:lstStyle/>
          <a:p>
            <a:pPr>
              <a:buFont typeface="Wingdings" pitchFamily="2" charset="2"/>
              <a:buChar char="ü"/>
            </a:pPr>
            <a:r>
              <a:rPr lang="en-GB" sz="2000" dirty="0" smtClean="0">
                <a:latin typeface="Candara" pitchFamily="34" charset="0"/>
              </a:rPr>
              <a:t>These nerves leave the orbital cavity and supply </a:t>
            </a:r>
            <a:r>
              <a:rPr lang="en-GB" sz="2000" b="1" dirty="0" smtClean="0">
                <a:solidFill>
                  <a:srgbClr val="FF0000"/>
                </a:solidFill>
                <a:latin typeface="Candara" pitchFamily="34" charset="0"/>
              </a:rPr>
              <a:t>the frontal air sinus </a:t>
            </a:r>
            <a:r>
              <a:rPr lang="en-GB" sz="2000" dirty="0" smtClean="0">
                <a:latin typeface="Candara" pitchFamily="34" charset="0"/>
              </a:rPr>
              <a:t>and the </a:t>
            </a:r>
            <a:r>
              <a:rPr lang="en-GB" sz="2000" b="1" dirty="0" smtClean="0">
                <a:solidFill>
                  <a:srgbClr val="FF0000"/>
                </a:solidFill>
                <a:latin typeface="Candara" pitchFamily="34" charset="0"/>
              </a:rPr>
              <a:t>skin of the forehead</a:t>
            </a:r>
            <a:r>
              <a:rPr lang="en-GB" sz="2000" dirty="0" smtClean="0">
                <a:latin typeface="Candara" pitchFamily="34" charset="0"/>
              </a:rPr>
              <a:t> and </a:t>
            </a:r>
            <a:r>
              <a:rPr lang="en-GB" sz="2000" b="1" dirty="0" smtClean="0">
                <a:solidFill>
                  <a:srgbClr val="FF0000"/>
                </a:solidFill>
                <a:latin typeface="Candara" pitchFamily="34" charset="0"/>
              </a:rPr>
              <a:t>the scalp</a:t>
            </a:r>
            <a:endParaRPr lang="en-GB" sz="2000" b="1" dirty="0">
              <a:solidFill>
                <a:srgbClr val="FF0000"/>
              </a:solidFill>
              <a:latin typeface="Candara" pitchFamily="34" charset="0"/>
            </a:endParaRPr>
          </a:p>
        </p:txBody>
      </p:sp>
      <p:pic>
        <p:nvPicPr>
          <p:cNvPr id="20482" name="Picture 2" descr="http://classconnection.s3.amazonaws.com/33/flashcards/602033/jpg/lacrimal_apparatus_(edit_nerves)1317455372674.jpg"/>
          <p:cNvPicPr>
            <a:picLocks noChangeAspect="1" noChangeArrowheads="1"/>
          </p:cNvPicPr>
          <p:nvPr/>
        </p:nvPicPr>
        <p:blipFill>
          <a:blip r:embed="rId2" cstate="print"/>
          <a:srcRect/>
          <a:stretch>
            <a:fillRect/>
          </a:stretch>
        </p:blipFill>
        <p:spPr bwMode="auto">
          <a:xfrm>
            <a:off x="3581401" y="4181898"/>
            <a:ext cx="5334000" cy="2514177"/>
          </a:xfrm>
          <a:prstGeom prst="rect">
            <a:avLst/>
          </a:prstGeom>
          <a:noFill/>
          <a:ln w="57150">
            <a:solidFill>
              <a:srgbClr val="00FF00"/>
            </a:solidFill>
          </a:ln>
        </p:spPr>
      </p:pic>
      <p:pic>
        <p:nvPicPr>
          <p:cNvPr id="20484" name="Picture 4" descr="http://images.slideplayer.com/12/3440440/slides/slide_54.jpg"/>
          <p:cNvPicPr>
            <a:picLocks noChangeAspect="1" noChangeArrowheads="1"/>
          </p:cNvPicPr>
          <p:nvPr/>
        </p:nvPicPr>
        <p:blipFill>
          <a:blip r:embed="rId3" cstate="print"/>
          <a:srcRect l="9167" t="8889" r="2500" b="5556"/>
          <a:stretch>
            <a:fillRect/>
          </a:stretch>
        </p:blipFill>
        <p:spPr bwMode="auto">
          <a:xfrm>
            <a:off x="3733800" y="228600"/>
            <a:ext cx="5244936" cy="3810000"/>
          </a:xfrm>
          <a:prstGeom prst="rect">
            <a:avLst/>
          </a:prstGeom>
          <a:noFill/>
          <a:ln w="57150">
            <a:solidFill>
              <a:srgbClr val="00FF00"/>
            </a:solidFill>
          </a:ln>
        </p:spPr>
      </p:pic>
      <p:sp>
        <p:nvSpPr>
          <p:cNvPr id="8" name="Date Placeholder 7"/>
          <p:cNvSpPr>
            <a:spLocks noGrp="1"/>
          </p:cNvSpPr>
          <p:nvPr>
            <p:ph type="dt" sz="half" idx="10"/>
          </p:nvPr>
        </p:nvSpPr>
        <p:spPr/>
        <p:txBody>
          <a:bodyPr/>
          <a:lstStyle/>
          <a:p>
            <a:r>
              <a:rPr lang="en-US" b="1" smtClean="0">
                <a:solidFill>
                  <a:srgbClr val="FF0000"/>
                </a:solidFill>
              </a:rPr>
              <a:t>Sunday 7 March 2021</a:t>
            </a:r>
            <a:endParaRPr lang="en-US" b="1">
              <a:solidFill>
                <a:srgbClr val="FF0000"/>
              </a:solidFill>
            </a:endParaRPr>
          </a:p>
        </p:txBody>
      </p:sp>
      <p:sp>
        <p:nvSpPr>
          <p:cNvPr id="9" name="Slide Number Placeholder 8"/>
          <p:cNvSpPr>
            <a:spLocks noGrp="1"/>
          </p:cNvSpPr>
          <p:nvPr>
            <p:ph type="sldNum" sz="quarter" idx="12"/>
          </p:nvPr>
        </p:nvSpPr>
        <p:spPr>
          <a:xfrm>
            <a:off x="914400" y="6553200"/>
            <a:ext cx="381000" cy="365125"/>
          </a:xfrm>
        </p:spPr>
        <p:txBody>
          <a:bodyPr/>
          <a:lstStyle/>
          <a:p>
            <a:fld id="{B6F15528-21DE-4FAA-801E-634DDDAF4B2B}" type="slidenum">
              <a:rPr lang="en-US" b="1" smtClean="0">
                <a:solidFill>
                  <a:srgbClr val="FF0000"/>
                </a:solidFill>
              </a:rPr>
              <a:pPr/>
              <a:t>6</a:t>
            </a:fld>
            <a:endParaRPr lang="en-US" b="1">
              <a:solidFill>
                <a:srgbClr val="FF0000"/>
              </a:solidFill>
            </a:endParaRPr>
          </a:p>
        </p:txBody>
      </p:sp>
      <p:sp>
        <p:nvSpPr>
          <p:cNvPr id="10" name="Footer Placeholder 9"/>
          <p:cNvSpPr>
            <a:spLocks noGrp="1"/>
          </p:cNvSpPr>
          <p:nvPr>
            <p:ph type="ftr" sz="quarter" idx="11"/>
          </p:nvPr>
        </p:nvSpPr>
        <p:spPr>
          <a:xfrm>
            <a:off x="-304800" y="6172200"/>
            <a:ext cx="2895600" cy="365125"/>
          </a:xfrm>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4135"/>
            <a:ext cx="3179204" cy="461665"/>
          </a:xfrm>
          <a:prstGeom prst="rect">
            <a:avLst/>
          </a:prstGeom>
        </p:spPr>
        <p:txBody>
          <a:bodyPr wrap="none">
            <a:spAutoFit/>
          </a:bodyPr>
          <a:lstStyle/>
          <a:p>
            <a:r>
              <a:rPr lang="en-GB" sz="2400" b="1" u="sng" dirty="0" smtClean="0">
                <a:solidFill>
                  <a:srgbClr val="0066CC"/>
                </a:solidFill>
              </a:rPr>
              <a:t>Ophthalmic Nerve (V1) </a:t>
            </a:r>
            <a:endParaRPr lang="en-GB" sz="2400" b="1" u="sng" dirty="0">
              <a:solidFill>
                <a:srgbClr val="0066CC"/>
              </a:solidFill>
            </a:endParaRPr>
          </a:p>
        </p:txBody>
      </p:sp>
      <p:sp>
        <p:nvSpPr>
          <p:cNvPr id="3" name="Rectangle 2"/>
          <p:cNvSpPr/>
          <p:nvPr/>
        </p:nvSpPr>
        <p:spPr>
          <a:xfrm>
            <a:off x="152400" y="1066800"/>
            <a:ext cx="3429000" cy="5632311"/>
          </a:xfrm>
          <a:prstGeom prst="rect">
            <a:avLst/>
          </a:prstGeom>
        </p:spPr>
        <p:txBody>
          <a:bodyPr wrap="square">
            <a:spAutoFit/>
          </a:bodyPr>
          <a:lstStyle/>
          <a:p>
            <a:pPr>
              <a:buFont typeface="Wingdings" pitchFamily="2" charset="2"/>
              <a:buChar char="ü"/>
            </a:pPr>
            <a:r>
              <a:rPr lang="en-GB" sz="2000" b="1" dirty="0" smtClean="0">
                <a:solidFill>
                  <a:srgbClr val="FF0000"/>
                </a:solidFill>
                <a:latin typeface="Candara" pitchFamily="34" charset="0"/>
              </a:rPr>
              <a:t>Crosses the optic nerve</a:t>
            </a:r>
          </a:p>
          <a:p>
            <a:r>
              <a:rPr lang="en-GB" sz="2000" b="1" dirty="0" smtClean="0">
                <a:solidFill>
                  <a:srgbClr val="FF0000"/>
                </a:solidFill>
                <a:latin typeface="Candara" pitchFamily="34" charset="0"/>
              </a:rPr>
              <a:t> </a:t>
            </a:r>
          </a:p>
          <a:p>
            <a:pPr>
              <a:buFont typeface="Wingdings" pitchFamily="2" charset="2"/>
              <a:buChar char="ü"/>
            </a:pPr>
            <a:r>
              <a:rPr lang="en-GB" sz="2000" b="1" dirty="0" smtClean="0">
                <a:latin typeface="Candara" pitchFamily="34" charset="0"/>
              </a:rPr>
              <a:t>Runs forward on </a:t>
            </a:r>
            <a:r>
              <a:rPr lang="en-GB" sz="2000" dirty="0" smtClean="0">
                <a:latin typeface="Candara" pitchFamily="34" charset="0"/>
              </a:rPr>
              <a:t>the upper border of the </a:t>
            </a:r>
            <a:r>
              <a:rPr lang="en-GB" sz="2000" b="1" dirty="0" smtClean="0">
                <a:latin typeface="Candara" pitchFamily="34" charset="0"/>
              </a:rPr>
              <a:t>medial rectus m. </a:t>
            </a:r>
          </a:p>
          <a:p>
            <a:endParaRPr lang="en-GB" sz="2000" dirty="0" smtClean="0">
              <a:latin typeface="Candara" pitchFamily="34" charset="0"/>
            </a:endParaRPr>
          </a:p>
          <a:p>
            <a:pPr>
              <a:buFont typeface="Wingdings" pitchFamily="2" charset="2"/>
              <a:buChar char="ü"/>
            </a:pPr>
            <a:r>
              <a:rPr lang="en-GB" sz="2000" dirty="0" smtClean="0">
                <a:latin typeface="Candara" pitchFamily="34" charset="0"/>
              </a:rPr>
              <a:t>Continues as </a:t>
            </a:r>
            <a:r>
              <a:rPr lang="en-GB" sz="2000" b="1" dirty="0" smtClean="0">
                <a:solidFill>
                  <a:schemeClr val="accent6">
                    <a:lumMod val="50000"/>
                  </a:schemeClr>
                </a:solidFill>
                <a:latin typeface="Candara" pitchFamily="34" charset="0"/>
              </a:rPr>
              <a:t>the anterior ethmoid nerve</a:t>
            </a:r>
          </a:p>
          <a:p>
            <a:endParaRPr lang="en-GB" sz="2000" b="1" dirty="0" smtClean="0">
              <a:solidFill>
                <a:schemeClr val="accent6">
                  <a:lumMod val="50000"/>
                </a:schemeClr>
              </a:solidFill>
              <a:latin typeface="Candara" pitchFamily="34" charset="0"/>
            </a:endParaRPr>
          </a:p>
          <a:p>
            <a:pPr>
              <a:buFont typeface="Wingdings" pitchFamily="2" charset="2"/>
              <a:buChar char="ü"/>
            </a:pPr>
            <a:r>
              <a:rPr lang="en-GB" sz="2000" dirty="0" smtClean="0">
                <a:latin typeface="Candara" pitchFamily="34" charset="0"/>
              </a:rPr>
              <a:t>It then descends at the side of the crista galli to enter the </a:t>
            </a:r>
            <a:r>
              <a:rPr lang="en-GB" sz="2000" b="1" dirty="0" smtClean="0">
                <a:solidFill>
                  <a:srgbClr val="00FF00"/>
                </a:solidFill>
                <a:latin typeface="Candara" pitchFamily="34" charset="0"/>
              </a:rPr>
              <a:t>nasal cavity. </a:t>
            </a:r>
          </a:p>
          <a:p>
            <a:endParaRPr lang="en-GB" sz="2000" b="1" dirty="0" smtClean="0">
              <a:solidFill>
                <a:srgbClr val="00FF00"/>
              </a:solidFill>
              <a:latin typeface="Candara" pitchFamily="34" charset="0"/>
            </a:endParaRPr>
          </a:p>
          <a:p>
            <a:pPr>
              <a:buFont typeface="Wingdings" pitchFamily="2" charset="2"/>
              <a:buChar char="ü"/>
            </a:pPr>
            <a:r>
              <a:rPr lang="en-GB" sz="2000" dirty="0" smtClean="0">
                <a:latin typeface="Candara" pitchFamily="34" charset="0"/>
              </a:rPr>
              <a:t>It gives off </a:t>
            </a:r>
            <a:r>
              <a:rPr lang="en-GB" sz="2000" b="1" dirty="0" smtClean="0">
                <a:solidFill>
                  <a:schemeClr val="accent6">
                    <a:lumMod val="75000"/>
                  </a:schemeClr>
                </a:solidFill>
                <a:latin typeface="Candara" pitchFamily="34" charset="0"/>
              </a:rPr>
              <a:t>two internal nasal branches</a:t>
            </a:r>
            <a:r>
              <a:rPr lang="en-GB" sz="2000" b="1" dirty="0" smtClean="0">
                <a:latin typeface="Candara" pitchFamily="34" charset="0"/>
              </a:rPr>
              <a:t> </a:t>
            </a:r>
            <a:r>
              <a:rPr lang="en-GB" sz="2000" dirty="0" smtClean="0">
                <a:latin typeface="Candara" pitchFamily="34" charset="0"/>
              </a:rPr>
              <a:t>and it then supplies </a:t>
            </a:r>
            <a:r>
              <a:rPr lang="en-GB" sz="2000" b="1" dirty="0" smtClean="0">
                <a:solidFill>
                  <a:srgbClr val="FF0000"/>
                </a:solidFill>
                <a:latin typeface="Candara" pitchFamily="34" charset="0"/>
              </a:rPr>
              <a:t>the skin </a:t>
            </a:r>
            <a:r>
              <a:rPr lang="en-GB" sz="2000" dirty="0" smtClean="0">
                <a:latin typeface="Candara" pitchFamily="34" charset="0"/>
              </a:rPr>
              <a:t>of the </a:t>
            </a:r>
            <a:r>
              <a:rPr lang="en-GB" sz="2000" b="1" dirty="0" smtClean="0">
                <a:solidFill>
                  <a:srgbClr val="FF0000"/>
                </a:solidFill>
                <a:latin typeface="Candara" pitchFamily="34" charset="0"/>
              </a:rPr>
              <a:t>tip of the nose </a:t>
            </a:r>
            <a:r>
              <a:rPr lang="en-GB" sz="2000" dirty="0" smtClean="0">
                <a:latin typeface="Candara" pitchFamily="34" charset="0"/>
              </a:rPr>
              <a:t>with </a:t>
            </a:r>
            <a:r>
              <a:rPr lang="en-GB" sz="2000" b="1" dirty="0" smtClean="0">
                <a:solidFill>
                  <a:schemeClr val="accent6">
                    <a:lumMod val="75000"/>
                  </a:schemeClr>
                </a:solidFill>
                <a:latin typeface="Candara" pitchFamily="34" charset="0"/>
              </a:rPr>
              <a:t>the external nasal nerve</a:t>
            </a:r>
            <a:r>
              <a:rPr lang="en-GB" sz="2000" dirty="0" smtClean="0">
                <a:latin typeface="Candara" pitchFamily="34" charset="0"/>
              </a:rPr>
              <a:t>.</a:t>
            </a:r>
          </a:p>
        </p:txBody>
      </p:sp>
      <p:sp>
        <p:nvSpPr>
          <p:cNvPr id="4" name="Rectangle 3"/>
          <p:cNvSpPr/>
          <p:nvPr/>
        </p:nvSpPr>
        <p:spPr>
          <a:xfrm>
            <a:off x="236575" y="609600"/>
            <a:ext cx="3343544" cy="461665"/>
          </a:xfrm>
          <a:prstGeom prst="rect">
            <a:avLst/>
          </a:prstGeom>
        </p:spPr>
        <p:txBody>
          <a:bodyPr wrap="none">
            <a:spAutoFit/>
          </a:bodyPr>
          <a:lstStyle/>
          <a:p>
            <a:r>
              <a:rPr lang="en-GB" sz="2400" b="1" dirty="0" smtClean="0">
                <a:solidFill>
                  <a:schemeClr val="accent6">
                    <a:lumMod val="50000"/>
                  </a:schemeClr>
                </a:solidFill>
              </a:rPr>
              <a:t>3...The nasociliary nerve </a:t>
            </a:r>
            <a:endParaRPr lang="en-GB" sz="2400" b="1" dirty="0">
              <a:solidFill>
                <a:schemeClr val="accent6">
                  <a:lumMod val="50000"/>
                </a:schemeClr>
              </a:solidFill>
            </a:endParaRPr>
          </a:p>
        </p:txBody>
      </p:sp>
      <p:pic>
        <p:nvPicPr>
          <p:cNvPr id="21506" name="Picture 2"/>
          <p:cNvPicPr>
            <a:picLocks noChangeAspect="1" noChangeArrowheads="1"/>
          </p:cNvPicPr>
          <p:nvPr/>
        </p:nvPicPr>
        <p:blipFill>
          <a:blip r:embed="rId2" cstate="print"/>
          <a:srcRect l="28697" t="21913" r="29722" b="19792"/>
          <a:stretch>
            <a:fillRect/>
          </a:stretch>
        </p:blipFill>
        <p:spPr bwMode="auto">
          <a:xfrm>
            <a:off x="3581399" y="1143000"/>
            <a:ext cx="5410201" cy="4343400"/>
          </a:xfrm>
          <a:prstGeom prst="rect">
            <a:avLst/>
          </a:prstGeom>
          <a:noFill/>
          <a:ln w="57150">
            <a:solidFill>
              <a:srgbClr val="00FF00"/>
            </a:solidFill>
            <a:miter lim="800000"/>
            <a:headEnd/>
            <a:tailEnd/>
          </a:ln>
          <a:effectLst/>
        </p:spPr>
      </p:pic>
      <p:sp>
        <p:nvSpPr>
          <p:cNvPr id="6" name="Date Placeholder 5"/>
          <p:cNvSpPr>
            <a:spLocks noGrp="1"/>
          </p:cNvSpPr>
          <p:nvPr>
            <p:ph type="dt" sz="half" idx="10"/>
          </p:nvPr>
        </p:nvSpPr>
        <p:spPr>
          <a:xfrm>
            <a:off x="5943600" y="6356350"/>
            <a:ext cx="2133600" cy="365125"/>
          </a:xfrm>
        </p:spPr>
        <p:txBody>
          <a:bodyPr/>
          <a:lstStyle/>
          <a:p>
            <a:r>
              <a:rPr lang="en-US" b="1" smtClean="0">
                <a:solidFill>
                  <a:srgbClr val="FF0000"/>
                </a:solidFill>
              </a:rPr>
              <a:t>Sunday 7 March 2021</a:t>
            </a:r>
            <a:endParaRPr lang="en-US" b="1">
              <a:solidFill>
                <a:srgbClr val="FF0000"/>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7</a:t>
            </a:fld>
            <a:endParaRPr lang="en-US" b="1" dirty="0">
              <a:solidFill>
                <a:srgbClr val="FF0000"/>
              </a:solidFill>
            </a:endParaRPr>
          </a:p>
        </p:txBody>
      </p:sp>
      <p:sp>
        <p:nvSpPr>
          <p:cNvPr id="8" name="Footer Placeholder 7"/>
          <p:cNvSpPr>
            <a:spLocks noGrp="1"/>
          </p:cNvSpPr>
          <p:nvPr>
            <p:ph type="ftr" sz="quarter" idx="11"/>
          </p:nvPr>
        </p:nvSpPr>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3179204" cy="461665"/>
          </a:xfrm>
          <a:prstGeom prst="rect">
            <a:avLst/>
          </a:prstGeom>
        </p:spPr>
        <p:txBody>
          <a:bodyPr wrap="none">
            <a:spAutoFit/>
          </a:bodyPr>
          <a:lstStyle/>
          <a:p>
            <a:r>
              <a:rPr lang="en-GB" sz="2400" b="1" u="sng" dirty="0" smtClean="0">
                <a:solidFill>
                  <a:srgbClr val="0066CC"/>
                </a:solidFill>
              </a:rPr>
              <a:t>Ophthalmic Nerve (V1) </a:t>
            </a:r>
            <a:endParaRPr lang="en-GB" sz="2400" b="1" u="sng" dirty="0">
              <a:solidFill>
                <a:srgbClr val="0066CC"/>
              </a:solidFill>
            </a:endParaRPr>
          </a:p>
        </p:txBody>
      </p:sp>
      <p:sp>
        <p:nvSpPr>
          <p:cNvPr id="3" name="Rectangle 2"/>
          <p:cNvSpPr/>
          <p:nvPr/>
        </p:nvSpPr>
        <p:spPr>
          <a:xfrm>
            <a:off x="236575" y="457200"/>
            <a:ext cx="3343544" cy="461665"/>
          </a:xfrm>
          <a:prstGeom prst="rect">
            <a:avLst/>
          </a:prstGeom>
        </p:spPr>
        <p:txBody>
          <a:bodyPr wrap="none">
            <a:spAutoFit/>
          </a:bodyPr>
          <a:lstStyle/>
          <a:p>
            <a:r>
              <a:rPr lang="en-GB" sz="2400" b="1" dirty="0" smtClean="0">
                <a:solidFill>
                  <a:schemeClr val="accent6">
                    <a:lumMod val="50000"/>
                  </a:schemeClr>
                </a:solidFill>
              </a:rPr>
              <a:t>3...The nasociliary nerve </a:t>
            </a:r>
            <a:endParaRPr lang="en-GB" sz="2400" b="1" dirty="0">
              <a:solidFill>
                <a:schemeClr val="accent6">
                  <a:lumMod val="50000"/>
                </a:schemeClr>
              </a:solidFill>
            </a:endParaRPr>
          </a:p>
        </p:txBody>
      </p:sp>
      <p:sp>
        <p:nvSpPr>
          <p:cNvPr id="4" name="Rectangle 3"/>
          <p:cNvSpPr/>
          <p:nvPr/>
        </p:nvSpPr>
        <p:spPr>
          <a:xfrm>
            <a:off x="152400" y="5689937"/>
            <a:ext cx="8839200" cy="1015663"/>
          </a:xfrm>
          <a:prstGeom prst="rect">
            <a:avLst/>
          </a:prstGeom>
        </p:spPr>
        <p:txBody>
          <a:bodyPr wrap="square">
            <a:spAutoFit/>
          </a:bodyPr>
          <a:lstStyle/>
          <a:p>
            <a:pPr>
              <a:buFont typeface="Wingdings" pitchFamily="2" charset="2"/>
              <a:buChar char="v"/>
            </a:pPr>
            <a:r>
              <a:rPr lang="en-GB" sz="2000" dirty="0" smtClean="0">
                <a:solidFill>
                  <a:schemeClr val="accent6">
                    <a:lumMod val="75000"/>
                  </a:schemeClr>
                </a:solidFill>
                <a:latin typeface="Candara" pitchFamily="34" charset="0"/>
              </a:rPr>
              <a:t>■</a:t>
            </a:r>
            <a:r>
              <a:rPr lang="en-GB" sz="2000" b="1" dirty="0" smtClean="0">
                <a:solidFill>
                  <a:schemeClr val="accent6">
                    <a:lumMod val="75000"/>
                  </a:schemeClr>
                </a:solidFill>
                <a:latin typeface="Candara" pitchFamily="34" charset="0"/>
              </a:rPr>
              <a:t>Infratrochlear nerve </a:t>
            </a:r>
            <a:r>
              <a:rPr lang="en-GB" sz="2000" dirty="0" smtClean="0">
                <a:latin typeface="Candara" pitchFamily="34" charset="0"/>
              </a:rPr>
              <a:t>that supplies the </a:t>
            </a:r>
            <a:r>
              <a:rPr lang="en-GB" sz="2000" b="1" dirty="0" smtClean="0">
                <a:latin typeface="Candara" pitchFamily="34" charset="0"/>
              </a:rPr>
              <a:t>skin</a:t>
            </a:r>
            <a:r>
              <a:rPr lang="en-GB" sz="2000" dirty="0" smtClean="0">
                <a:latin typeface="Candara" pitchFamily="34" charset="0"/>
              </a:rPr>
              <a:t> of </a:t>
            </a:r>
            <a:r>
              <a:rPr lang="en-GB" sz="2000" b="1" dirty="0" smtClean="0">
                <a:latin typeface="Candara" pitchFamily="34" charset="0"/>
              </a:rPr>
              <a:t>the eyelids</a:t>
            </a:r>
            <a:endParaRPr lang="en-GB" sz="2000" dirty="0" smtClean="0">
              <a:latin typeface="Candara" pitchFamily="34" charset="0"/>
            </a:endParaRPr>
          </a:p>
          <a:p>
            <a:pPr>
              <a:buFont typeface="Wingdings" pitchFamily="2" charset="2"/>
              <a:buChar char="v"/>
            </a:pPr>
            <a:r>
              <a:rPr lang="en-GB" sz="2000" dirty="0" smtClean="0">
                <a:solidFill>
                  <a:schemeClr val="accent6">
                    <a:lumMod val="75000"/>
                  </a:schemeClr>
                </a:solidFill>
                <a:latin typeface="Candara" pitchFamily="34" charset="0"/>
              </a:rPr>
              <a:t>■</a:t>
            </a:r>
            <a:r>
              <a:rPr lang="en-GB" sz="2000" b="1" dirty="0" smtClean="0">
                <a:solidFill>
                  <a:schemeClr val="accent6">
                    <a:lumMod val="75000"/>
                  </a:schemeClr>
                </a:solidFill>
                <a:latin typeface="Candara" pitchFamily="34" charset="0"/>
              </a:rPr>
              <a:t>Posterior ethmoidal nerve </a:t>
            </a:r>
            <a:r>
              <a:rPr lang="en-GB" sz="2000" dirty="0" smtClean="0">
                <a:latin typeface="Candara" pitchFamily="34" charset="0"/>
              </a:rPr>
              <a:t>that is sensory to </a:t>
            </a:r>
            <a:r>
              <a:rPr lang="en-GB" sz="2000" b="1" dirty="0" smtClean="0">
                <a:solidFill>
                  <a:srgbClr val="7030A0"/>
                </a:solidFill>
                <a:latin typeface="Candara" pitchFamily="34" charset="0"/>
              </a:rPr>
              <a:t>the ethmoid </a:t>
            </a:r>
            <a:r>
              <a:rPr lang="en-GB" sz="2000" dirty="0" smtClean="0">
                <a:latin typeface="Candara" pitchFamily="34" charset="0"/>
              </a:rPr>
              <a:t>and </a:t>
            </a:r>
            <a:r>
              <a:rPr lang="en-GB" sz="2000" b="1" dirty="0" smtClean="0">
                <a:solidFill>
                  <a:srgbClr val="7030A0"/>
                </a:solidFill>
                <a:latin typeface="Candara" pitchFamily="34" charset="0"/>
              </a:rPr>
              <a:t>sphenoid sinuses</a:t>
            </a:r>
            <a:endParaRPr lang="en-GB" sz="2000" b="1" dirty="0">
              <a:solidFill>
                <a:srgbClr val="7030A0"/>
              </a:solidFill>
              <a:latin typeface="Candara" pitchFamily="34" charset="0"/>
            </a:endParaRPr>
          </a:p>
        </p:txBody>
      </p:sp>
      <p:sp>
        <p:nvSpPr>
          <p:cNvPr id="5" name="Rectangle 4"/>
          <p:cNvSpPr/>
          <p:nvPr/>
        </p:nvSpPr>
        <p:spPr>
          <a:xfrm>
            <a:off x="152190" y="914400"/>
            <a:ext cx="3901324" cy="400110"/>
          </a:xfrm>
          <a:prstGeom prst="rect">
            <a:avLst/>
          </a:prstGeom>
        </p:spPr>
        <p:txBody>
          <a:bodyPr wrap="none">
            <a:spAutoFit/>
          </a:bodyPr>
          <a:lstStyle/>
          <a:p>
            <a:r>
              <a:rPr lang="en-GB" sz="2000" b="1" i="1" dirty="0" smtClean="0">
                <a:solidFill>
                  <a:srgbClr val="0066CC"/>
                </a:solidFill>
                <a:latin typeface="Candara" pitchFamily="34" charset="0"/>
              </a:rPr>
              <a:t>Its branches include the following: </a:t>
            </a:r>
            <a:endParaRPr lang="en-GB" sz="2000" b="1" i="1" dirty="0">
              <a:solidFill>
                <a:srgbClr val="0066CC"/>
              </a:solidFill>
              <a:latin typeface="Candara" pitchFamily="34" charset="0"/>
            </a:endParaRPr>
          </a:p>
        </p:txBody>
      </p:sp>
      <p:sp>
        <p:nvSpPr>
          <p:cNvPr id="7" name="Rectangle 6"/>
          <p:cNvSpPr/>
          <p:nvPr/>
        </p:nvSpPr>
        <p:spPr>
          <a:xfrm>
            <a:off x="76200" y="1484055"/>
            <a:ext cx="3200400" cy="2554545"/>
          </a:xfrm>
          <a:prstGeom prst="rect">
            <a:avLst/>
          </a:prstGeom>
        </p:spPr>
        <p:txBody>
          <a:bodyPr wrap="square">
            <a:spAutoFit/>
          </a:bodyPr>
          <a:lstStyle/>
          <a:p>
            <a:pPr>
              <a:buFont typeface="Wingdings" pitchFamily="2" charset="2"/>
              <a:buChar char="v"/>
            </a:pPr>
            <a:r>
              <a:rPr lang="en-GB" sz="2000" b="1" dirty="0" smtClean="0">
                <a:solidFill>
                  <a:schemeClr val="accent6">
                    <a:lumMod val="75000"/>
                  </a:schemeClr>
                </a:solidFill>
                <a:latin typeface="Candara" pitchFamily="34" charset="0"/>
              </a:rPr>
              <a:t>■ Sensory fibers to the ciliary ganglion</a:t>
            </a:r>
          </a:p>
          <a:p>
            <a:r>
              <a:rPr lang="en-GB" sz="2000" b="1" dirty="0" smtClean="0">
                <a:solidFill>
                  <a:schemeClr val="accent6">
                    <a:lumMod val="75000"/>
                  </a:schemeClr>
                </a:solidFill>
                <a:latin typeface="Candara" pitchFamily="34" charset="0"/>
              </a:rPr>
              <a:t> </a:t>
            </a:r>
          </a:p>
          <a:p>
            <a:pPr>
              <a:buFont typeface="Wingdings" pitchFamily="2" charset="2"/>
              <a:buChar char="v"/>
            </a:pPr>
            <a:r>
              <a:rPr lang="en-GB" sz="2000" dirty="0" smtClean="0">
                <a:solidFill>
                  <a:schemeClr val="accent6">
                    <a:lumMod val="75000"/>
                  </a:schemeClr>
                </a:solidFill>
                <a:latin typeface="Candara" pitchFamily="34" charset="0"/>
              </a:rPr>
              <a:t>■</a:t>
            </a:r>
            <a:r>
              <a:rPr lang="en-GB" sz="2000" b="1" dirty="0" smtClean="0">
                <a:solidFill>
                  <a:schemeClr val="accent6">
                    <a:lumMod val="75000"/>
                  </a:schemeClr>
                </a:solidFill>
                <a:latin typeface="Candara" pitchFamily="34" charset="0"/>
              </a:rPr>
              <a:t>Long ciliary nerves </a:t>
            </a:r>
            <a:r>
              <a:rPr lang="en-GB" sz="2000" dirty="0" smtClean="0">
                <a:latin typeface="Candara" pitchFamily="34" charset="0"/>
              </a:rPr>
              <a:t>that contain </a:t>
            </a:r>
            <a:r>
              <a:rPr lang="en-GB" sz="2000" b="1" dirty="0" smtClean="0">
                <a:latin typeface="Candara" pitchFamily="34" charset="0"/>
              </a:rPr>
              <a:t>sympathetic fibers </a:t>
            </a:r>
            <a:r>
              <a:rPr lang="en-GB" sz="2000" dirty="0" smtClean="0">
                <a:latin typeface="Candara" pitchFamily="34" charset="0"/>
              </a:rPr>
              <a:t>to the </a:t>
            </a:r>
            <a:r>
              <a:rPr lang="en-GB" sz="2000" b="1" dirty="0" smtClean="0">
                <a:solidFill>
                  <a:srgbClr val="00B050"/>
                </a:solidFill>
                <a:latin typeface="Candara" pitchFamily="34" charset="0"/>
              </a:rPr>
              <a:t>dilator </a:t>
            </a:r>
            <a:r>
              <a:rPr lang="en-GB" sz="2000" b="1" dirty="0" err="1" smtClean="0">
                <a:solidFill>
                  <a:srgbClr val="00B050"/>
                </a:solidFill>
                <a:latin typeface="Candara" pitchFamily="34" charset="0"/>
              </a:rPr>
              <a:t>pupillae</a:t>
            </a:r>
            <a:r>
              <a:rPr lang="en-GB" sz="2000" b="1" dirty="0" smtClean="0">
                <a:solidFill>
                  <a:srgbClr val="00B050"/>
                </a:solidFill>
                <a:latin typeface="Candara" pitchFamily="34" charset="0"/>
              </a:rPr>
              <a:t> muscle </a:t>
            </a:r>
            <a:r>
              <a:rPr lang="en-GB" sz="2000" dirty="0" smtClean="0">
                <a:latin typeface="Candara" pitchFamily="34" charset="0"/>
              </a:rPr>
              <a:t>and </a:t>
            </a:r>
            <a:r>
              <a:rPr lang="en-GB" sz="2000" b="1" dirty="0" smtClean="0">
                <a:latin typeface="Candara" pitchFamily="34" charset="0"/>
              </a:rPr>
              <a:t>sensory fibers </a:t>
            </a:r>
            <a:r>
              <a:rPr lang="en-GB" sz="2000" b="1" dirty="0" smtClean="0">
                <a:solidFill>
                  <a:srgbClr val="00B050"/>
                </a:solidFill>
                <a:latin typeface="Candara" pitchFamily="34" charset="0"/>
              </a:rPr>
              <a:t>to the cornea</a:t>
            </a:r>
            <a:r>
              <a:rPr lang="en-GB" sz="2000" dirty="0" smtClean="0">
                <a:latin typeface="Candara" pitchFamily="34" charset="0"/>
              </a:rPr>
              <a:t>.</a:t>
            </a:r>
          </a:p>
        </p:txBody>
      </p:sp>
      <p:sp>
        <p:nvSpPr>
          <p:cNvPr id="8" name="Date Placeholder 7"/>
          <p:cNvSpPr>
            <a:spLocks noGrp="1"/>
          </p:cNvSpPr>
          <p:nvPr>
            <p:ph type="dt" sz="half" idx="10"/>
          </p:nvPr>
        </p:nvSpPr>
        <p:spPr/>
        <p:txBody>
          <a:bodyPr/>
          <a:lstStyle/>
          <a:p>
            <a:r>
              <a:rPr lang="en-US" b="1" smtClean="0">
                <a:solidFill>
                  <a:srgbClr val="FF0000"/>
                </a:solidFill>
              </a:rPr>
              <a:t>Sunday 7 March 2021</a:t>
            </a:r>
            <a:endParaRPr lang="en-US" b="1">
              <a:solidFill>
                <a:srgbClr val="FF0000"/>
              </a:solidFill>
            </a:endParaRPr>
          </a:p>
        </p:txBody>
      </p:sp>
      <p:sp>
        <p:nvSpPr>
          <p:cNvPr id="9" name="Slide Number Placeholder 8"/>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8</a:t>
            </a:fld>
            <a:endParaRPr lang="en-US" b="1">
              <a:solidFill>
                <a:srgbClr val="FF0000"/>
              </a:solidFill>
            </a:endParaRPr>
          </a:p>
        </p:txBody>
      </p:sp>
      <p:sp>
        <p:nvSpPr>
          <p:cNvPr id="10" name="Footer Placeholder 9"/>
          <p:cNvSpPr>
            <a:spLocks noGrp="1"/>
          </p:cNvSpPr>
          <p:nvPr>
            <p:ph type="ftr" sz="quarter" idx="11"/>
          </p:nvPr>
        </p:nvSpPr>
        <p:spPr/>
        <p:txBody>
          <a:bodyPr/>
          <a:lstStyle/>
          <a:p>
            <a:r>
              <a:rPr lang="en-US" b="1" smtClean="0">
                <a:solidFill>
                  <a:srgbClr val="FF0000"/>
                </a:solidFill>
              </a:rPr>
              <a:t>Dr. Aiman Qais Afar</a:t>
            </a:r>
            <a:endParaRPr lang="en-US" b="1">
              <a:solidFill>
                <a:srgbClr val="FF0000"/>
              </a:solidFill>
            </a:endParaRPr>
          </a:p>
        </p:txBody>
      </p:sp>
      <p:pic>
        <p:nvPicPr>
          <p:cNvPr id="14338" name="Picture 2" descr="صورة ذات صلة"/>
          <p:cNvPicPr>
            <a:picLocks noChangeAspect="1" noChangeArrowheads="1"/>
          </p:cNvPicPr>
          <p:nvPr/>
        </p:nvPicPr>
        <p:blipFill>
          <a:blip r:embed="rId2" cstate="print"/>
          <a:srcRect/>
          <a:stretch>
            <a:fillRect/>
          </a:stretch>
        </p:blipFill>
        <p:spPr bwMode="auto">
          <a:xfrm>
            <a:off x="3352800" y="1428750"/>
            <a:ext cx="5562600" cy="4171951"/>
          </a:xfrm>
          <a:prstGeom prst="rect">
            <a:avLst/>
          </a:prstGeom>
          <a:noFill/>
          <a:ln w="57150">
            <a:solidFill>
              <a:srgbClr val="00FF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2580"/>
            <a:ext cx="3342262" cy="523220"/>
          </a:xfrm>
          <a:prstGeom prst="rect">
            <a:avLst/>
          </a:prstGeom>
        </p:spPr>
        <p:txBody>
          <a:bodyPr wrap="none">
            <a:spAutoFit/>
          </a:bodyPr>
          <a:lstStyle/>
          <a:p>
            <a:r>
              <a:rPr lang="en-GB" sz="2800" b="1" u="sng" dirty="0" smtClean="0">
                <a:solidFill>
                  <a:srgbClr val="0066CC"/>
                </a:solidFill>
              </a:rPr>
              <a:t>Maxillary Nerve (V2) </a:t>
            </a:r>
            <a:endParaRPr lang="en-GB" sz="2800" b="1" u="sng" dirty="0">
              <a:solidFill>
                <a:srgbClr val="0066CC"/>
              </a:solidFill>
            </a:endParaRPr>
          </a:p>
        </p:txBody>
      </p:sp>
      <p:sp>
        <p:nvSpPr>
          <p:cNvPr id="3" name="Rectangle 2"/>
          <p:cNvSpPr/>
          <p:nvPr/>
        </p:nvSpPr>
        <p:spPr>
          <a:xfrm>
            <a:off x="152400" y="1828800"/>
            <a:ext cx="3200400" cy="4708981"/>
          </a:xfrm>
          <a:prstGeom prst="rect">
            <a:avLst/>
          </a:prstGeom>
        </p:spPr>
        <p:txBody>
          <a:bodyPr wrap="square">
            <a:spAutoFit/>
          </a:bodyPr>
          <a:lstStyle/>
          <a:p>
            <a:pPr>
              <a:buFont typeface="Wingdings" pitchFamily="2" charset="2"/>
              <a:buChar char="ü"/>
            </a:pPr>
            <a:r>
              <a:rPr lang="en-GB" sz="2000" dirty="0" smtClean="0">
                <a:latin typeface="Candara" pitchFamily="34" charset="0"/>
              </a:rPr>
              <a:t>It crosses the </a:t>
            </a:r>
            <a:r>
              <a:rPr lang="en-GB" sz="2000" b="1" dirty="0" smtClean="0">
                <a:solidFill>
                  <a:schemeClr val="accent2">
                    <a:lumMod val="75000"/>
                  </a:schemeClr>
                </a:solidFill>
                <a:latin typeface="Candara" pitchFamily="34" charset="0"/>
              </a:rPr>
              <a:t>pterygopalatine fossa</a:t>
            </a:r>
            <a:r>
              <a:rPr lang="en-GB" sz="2000" b="1" dirty="0" smtClean="0">
                <a:solidFill>
                  <a:srgbClr val="FFFF00"/>
                </a:solidFill>
                <a:latin typeface="Candara" pitchFamily="34" charset="0"/>
              </a:rPr>
              <a:t> </a:t>
            </a:r>
            <a:r>
              <a:rPr lang="en-GB" sz="2000" dirty="0" smtClean="0">
                <a:latin typeface="Candara" pitchFamily="34" charset="0"/>
              </a:rPr>
              <a:t>to enter the orbit through the </a:t>
            </a:r>
            <a:r>
              <a:rPr lang="en-GB" sz="2000" b="1" dirty="0" smtClean="0">
                <a:solidFill>
                  <a:srgbClr val="FF0000"/>
                </a:solidFill>
                <a:latin typeface="Candara" pitchFamily="34" charset="0"/>
              </a:rPr>
              <a:t>inferior orbital fissure</a:t>
            </a:r>
            <a:r>
              <a:rPr lang="en-GB" sz="2000" dirty="0" smtClean="0">
                <a:latin typeface="Candara" pitchFamily="34" charset="0"/>
              </a:rPr>
              <a:t>. </a:t>
            </a:r>
          </a:p>
          <a:p>
            <a:endParaRPr lang="en-GB" sz="2000" dirty="0" smtClean="0">
              <a:latin typeface="Candara" pitchFamily="34" charset="0"/>
            </a:endParaRPr>
          </a:p>
          <a:p>
            <a:pPr>
              <a:buFont typeface="Wingdings" pitchFamily="2" charset="2"/>
              <a:buChar char="ü"/>
            </a:pPr>
            <a:r>
              <a:rPr lang="en-GB" sz="2000" dirty="0" smtClean="0">
                <a:latin typeface="Candara" pitchFamily="34" charset="0"/>
              </a:rPr>
              <a:t>It then continues as the </a:t>
            </a:r>
            <a:r>
              <a:rPr lang="en-GB" sz="2000" b="1" dirty="0" smtClean="0">
                <a:solidFill>
                  <a:schemeClr val="accent6">
                    <a:lumMod val="75000"/>
                  </a:schemeClr>
                </a:solidFill>
                <a:latin typeface="Candara" pitchFamily="34" charset="0"/>
              </a:rPr>
              <a:t>infraorbital nerve </a:t>
            </a:r>
            <a:r>
              <a:rPr lang="en-GB" sz="2000" dirty="0" smtClean="0">
                <a:latin typeface="Candara" pitchFamily="34" charset="0"/>
              </a:rPr>
              <a:t>in the infraorbital groove, and it emerges on </a:t>
            </a:r>
            <a:r>
              <a:rPr lang="en-GB" sz="2000" b="1" dirty="0" smtClean="0">
                <a:latin typeface="Candara" pitchFamily="34" charset="0"/>
              </a:rPr>
              <a:t>the face </a:t>
            </a:r>
            <a:r>
              <a:rPr lang="en-GB" sz="2000" dirty="0" smtClean="0">
                <a:latin typeface="Candara" pitchFamily="34" charset="0"/>
              </a:rPr>
              <a:t>through </a:t>
            </a:r>
            <a:r>
              <a:rPr lang="en-GB" sz="2000" b="1" dirty="0" smtClean="0">
                <a:solidFill>
                  <a:srgbClr val="FF0000"/>
                </a:solidFill>
                <a:latin typeface="Candara" pitchFamily="34" charset="0"/>
              </a:rPr>
              <a:t>the infraorbital foramen</a:t>
            </a:r>
            <a:r>
              <a:rPr lang="en-GB" sz="2000" dirty="0" smtClean="0">
                <a:latin typeface="Candara" pitchFamily="34" charset="0"/>
              </a:rPr>
              <a:t>. </a:t>
            </a:r>
          </a:p>
          <a:p>
            <a:endParaRPr lang="en-GB" sz="2000" dirty="0" smtClean="0">
              <a:latin typeface="Candara" pitchFamily="34" charset="0"/>
            </a:endParaRPr>
          </a:p>
          <a:p>
            <a:pPr>
              <a:buFont typeface="Wingdings" pitchFamily="2" charset="2"/>
              <a:buChar char="ü"/>
            </a:pPr>
            <a:r>
              <a:rPr lang="en-GB" sz="2000" dirty="0" smtClean="0">
                <a:latin typeface="Candara" pitchFamily="34" charset="0"/>
              </a:rPr>
              <a:t>It gives sensory fibers to </a:t>
            </a:r>
            <a:r>
              <a:rPr lang="en-GB" sz="2000" b="1" dirty="0" smtClean="0">
                <a:latin typeface="Candara" pitchFamily="34" charset="0"/>
              </a:rPr>
              <a:t>the skin </a:t>
            </a:r>
            <a:r>
              <a:rPr lang="en-GB" sz="2000" dirty="0" smtClean="0">
                <a:latin typeface="Candara" pitchFamily="34" charset="0"/>
              </a:rPr>
              <a:t>of </a:t>
            </a:r>
            <a:r>
              <a:rPr lang="en-GB" sz="2000" b="1" dirty="0" smtClean="0">
                <a:latin typeface="Candara" pitchFamily="34" charset="0"/>
              </a:rPr>
              <a:t>the face </a:t>
            </a:r>
            <a:r>
              <a:rPr lang="en-GB" sz="2000" dirty="0" smtClean="0">
                <a:latin typeface="Candara" pitchFamily="34" charset="0"/>
              </a:rPr>
              <a:t>and </a:t>
            </a:r>
            <a:r>
              <a:rPr lang="en-GB" sz="2000" b="1" dirty="0" smtClean="0">
                <a:latin typeface="Candara" pitchFamily="34" charset="0"/>
              </a:rPr>
              <a:t>the side of the nose.</a:t>
            </a:r>
            <a:endParaRPr lang="en-GB" sz="2000" b="1" dirty="0">
              <a:latin typeface="Candara" pitchFamily="34" charset="0"/>
            </a:endParaRPr>
          </a:p>
        </p:txBody>
      </p:sp>
      <p:pic>
        <p:nvPicPr>
          <p:cNvPr id="23554" name="Picture 2" descr="http://teachmeanatomy.info/wp-content/uploads/Branches-of-the-Maxillary-Nerve.png"/>
          <p:cNvPicPr>
            <a:picLocks noChangeAspect="1" noChangeArrowheads="1"/>
          </p:cNvPicPr>
          <p:nvPr/>
        </p:nvPicPr>
        <p:blipFill>
          <a:blip r:embed="rId2" cstate="print"/>
          <a:srcRect/>
          <a:stretch>
            <a:fillRect/>
          </a:stretch>
        </p:blipFill>
        <p:spPr bwMode="auto">
          <a:xfrm>
            <a:off x="3352801" y="1957239"/>
            <a:ext cx="5638800" cy="3986361"/>
          </a:xfrm>
          <a:prstGeom prst="rect">
            <a:avLst/>
          </a:prstGeom>
          <a:noFill/>
          <a:ln w="57150">
            <a:solidFill>
              <a:srgbClr val="00FF00"/>
            </a:solidFill>
          </a:ln>
        </p:spPr>
      </p:pic>
      <p:sp>
        <p:nvSpPr>
          <p:cNvPr id="5" name="Rectangle 4"/>
          <p:cNvSpPr/>
          <p:nvPr/>
        </p:nvSpPr>
        <p:spPr>
          <a:xfrm>
            <a:off x="76200" y="609600"/>
            <a:ext cx="8991600" cy="400110"/>
          </a:xfrm>
          <a:prstGeom prst="rect">
            <a:avLst/>
          </a:prstGeom>
        </p:spPr>
        <p:txBody>
          <a:bodyPr wrap="square">
            <a:spAutoFit/>
          </a:bodyPr>
          <a:lstStyle/>
          <a:p>
            <a:pPr>
              <a:buFont typeface="Wingdings" pitchFamily="2" charset="2"/>
              <a:buChar char="ü"/>
            </a:pPr>
            <a:r>
              <a:rPr lang="en-GB" sz="2000" dirty="0" smtClean="0"/>
              <a:t>The maxillary nerve arises from </a:t>
            </a:r>
            <a:r>
              <a:rPr lang="en-GB" sz="2000" b="1" dirty="0" smtClean="0">
                <a:solidFill>
                  <a:srgbClr val="7030A0"/>
                </a:solidFill>
              </a:rPr>
              <a:t>the trigeminal ganglion </a:t>
            </a:r>
            <a:r>
              <a:rPr lang="en-GB" sz="2000" dirty="0" smtClean="0"/>
              <a:t>in </a:t>
            </a:r>
            <a:r>
              <a:rPr lang="en-GB" sz="2000" b="1" dirty="0" smtClean="0">
                <a:solidFill>
                  <a:srgbClr val="FF0000"/>
                </a:solidFill>
              </a:rPr>
              <a:t>the middle cranial fossa</a:t>
            </a:r>
            <a:endParaRPr lang="en-GB" sz="2000" b="1" dirty="0">
              <a:solidFill>
                <a:srgbClr val="FF0000"/>
              </a:solidFill>
            </a:endParaRPr>
          </a:p>
        </p:txBody>
      </p:sp>
      <p:sp>
        <p:nvSpPr>
          <p:cNvPr id="6" name="Rectangle 5"/>
          <p:cNvSpPr/>
          <p:nvPr/>
        </p:nvSpPr>
        <p:spPr>
          <a:xfrm>
            <a:off x="76200" y="1120914"/>
            <a:ext cx="9067800" cy="707886"/>
          </a:xfrm>
          <a:prstGeom prst="rect">
            <a:avLst/>
          </a:prstGeom>
        </p:spPr>
        <p:txBody>
          <a:bodyPr wrap="square">
            <a:spAutoFit/>
          </a:bodyPr>
          <a:lstStyle/>
          <a:p>
            <a:pPr>
              <a:buFont typeface="Wingdings" pitchFamily="2" charset="2"/>
              <a:buChar char="ü"/>
            </a:pPr>
            <a:r>
              <a:rPr lang="en-GB" sz="2000" dirty="0" smtClean="0">
                <a:latin typeface="Candara" pitchFamily="34" charset="0"/>
              </a:rPr>
              <a:t>It passes forward in the lateral wall </a:t>
            </a:r>
            <a:r>
              <a:rPr lang="en-GB" sz="2000" b="1" dirty="0" smtClean="0">
                <a:solidFill>
                  <a:srgbClr val="0066CC"/>
                </a:solidFill>
                <a:latin typeface="Candara" pitchFamily="34" charset="0"/>
              </a:rPr>
              <a:t>of the cavernous sinus </a:t>
            </a:r>
            <a:r>
              <a:rPr lang="en-GB" sz="2000" dirty="0" smtClean="0">
                <a:latin typeface="Candara" pitchFamily="34" charset="0"/>
              </a:rPr>
              <a:t>and leaves the skull through the </a:t>
            </a:r>
            <a:r>
              <a:rPr lang="en-GB" sz="2000" b="1" dirty="0" smtClean="0">
                <a:solidFill>
                  <a:srgbClr val="FF0000"/>
                </a:solidFill>
                <a:latin typeface="Candara" pitchFamily="34" charset="0"/>
              </a:rPr>
              <a:t>foramen rotundum</a:t>
            </a:r>
            <a:endParaRPr lang="en-GB" sz="2000" b="1" dirty="0">
              <a:solidFill>
                <a:srgbClr val="FF0000"/>
              </a:solidFill>
              <a:latin typeface="Candara" pitchFamily="34" charset="0"/>
            </a:endParaRPr>
          </a:p>
        </p:txBody>
      </p:sp>
      <p:sp>
        <p:nvSpPr>
          <p:cNvPr id="7" name="Date Placeholder 6"/>
          <p:cNvSpPr>
            <a:spLocks noGrp="1"/>
          </p:cNvSpPr>
          <p:nvPr>
            <p:ph type="dt" sz="half" idx="10"/>
          </p:nvPr>
        </p:nvSpPr>
        <p:spPr/>
        <p:txBody>
          <a:bodyPr/>
          <a:lstStyle/>
          <a:p>
            <a:r>
              <a:rPr lang="en-US" b="1" smtClean="0">
                <a:solidFill>
                  <a:srgbClr val="FF0000"/>
                </a:solidFill>
              </a:rPr>
              <a:t>Sunday 7 March 2021</a:t>
            </a:r>
            <a:endParaRPr lang="en-US" b="1">
              <a:solidFill>
                <a:srgbClr val="FF0000"/>
              </a:solidFill>
            </a:endParaRPr>
          </a:p>
        </p:txBody>
      </p:sp>
      <p:sp>
        <p:nvSpPr>
          <p:cNvPr id="8" name="Slide Number Placeholder 7"/>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FF0000"/>
                </a:solidFill>
              </a:rPr>
              <a:pPr/>
              <a:t>9</a:t>
            </a:fld>
            <a:endParaRPr lang="en-US" b="1">
              <a:solidFill>
                <a:srgbClr val="FF0000"/>
              </a:solidFill>
            </a:endParaRPr>
          </a:p>
        </p:txBody>
      </p:sp>
      <p:sp>
        <p:nvSpPr>
          <p:cNvPr id="9" name="Footer Placeholder 8"/>
          <p:cNvSpPr>
            <a:spLocks noGrp="1"/>
          </p:cNvSpPr>
          <p:nvPr>
            <p:ph type="ftr" sz="quarter" idx="11"/>
          </p:nvPr>
        </p:nvSpPr>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1A3842-22EA-4A28-B076-00B8C422A901}"/>
</file>

<file path=customXml/itemProps2.xml><?xml version="1.0" encoding="utf-8"?>
<ds:datastoreItem xmlns:ds="http://schemas.openxmlformats.org/officeDocument/2006/customXml" ds:itemID="{B7EEFC02-6FAD-4781-B282-56CB6BC19268}"/>
</file>

<file path=customXml/itemProps3.xml><?xml version="1.0" encoding="utf-8"?>
<ds:datastoreItem xmlns:ds="http://schemas.openxmlformats.org/officeDocument/2006/customXml" ds:itemID="{AACA675C-E2C5-4663-AA1A-5C98BDD64BC3}"/>
</file>

<file path=docProps/app.xml><?xml version="1.0" encoding="utf-8"?>
<Properties xmlns="http://schemas.openxmlformats.org/officeDocument/2006/extended-properties" xmlns:vt="http://schemas.openxmlformats.org/officeDocument/2006/docPropsVTypes">
  <TotalTime>997</TotalTime>
  <Words>1635</Words>
  <Application>Microsoft Office PowerPoint</Application>
  <PresentationFormat>On-screen Show (4:3)</PresentationFormat>
  <Paragraphs>185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Ayman</dc:creator>
  <cp:lastModifiedBy>Maher</cp:lastModifiedBy>
  <cp:revision>42</cp:revision>
  <dcterms:created xsi:type="dcterms:W3CDTF">2006-08-16T00:00:00Z</dcterms:created>
  <dcterms:modified xsi:type="dcterms:W3CDTF">2021-03-06T12:52:35Z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