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2" r:id="rId4"/>
  </p:sldMasterIdLst>
  <p:sldIdLst>
    <p:sldId id="256" r:id="rId5"/>
    <p:sldId id="329" r:id="rId6"/>
    <p:sldId id="266" r:id="rId7"/>
    <p:sldId id="267" r:id="rId8"/>
    <p:sldId id="330" r:id="rId9"/>
    <p:sldId id="332" r:id="rId10"/>
    <p:sldId id="268" r:id="rId11"/>
    <p:sldId id="331" r:id="rId12"/>
    <p:sldId id="272" r:id="rId13"/>
    <p:sldId id="333" r:id="rId14"/>
    <p:sldId id="334" r:id="rId15"/>
    <p:sldId id="273" r:id="rId16"/>
    <p:sldId id="335" r:id="rId1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00DA"/>
    <a:srgbClr val="EE009F"/>
    <a:srgbClr val="B730DC"/>
    <a:srgbClr val="FF66CC"/>
    <a:srgbClr val="4F81BD"/>
    <a:srgbClr val="DB49B1"/>
    <a:srgbClr val="D184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 /><Relationship Id="rId13" Type="http://schemas.openxmlformats.org/officeDocument/2006/relationships/slide" Target="slides/slide9.xml" /><Relationship Id="rId18" Type="http://schemas.openxmlformats.org/officeDocument/2006/relationships/presProps" Target="presProps.xml" /><Relationship Id="rId3" Type="http://schemas.openxmlformats.org/officeDocument/2006/relationships/customXml" Target="../customXml/item3.xml" /><Relationship Id="rId21" Type="http://schemas.openxmlformats.org/officeDocument/2006/relationships/tableStyles" Target="tableStyles.xml" /><Relationship Id="rId7" Type="http://schemas.openxmlformats.org/officeDocument/2006/relationships/slide" Target="slides/slide3.xml" /><Relationship Id="rId12" Type="http://schemas.openxmlformats.org/officeDocument/2006/relationships/slide" Target="slides/slide8.xml" /><Relationship Id="rId17" Type="http://schemas.openxmlformats.org/officeDocument/2006/relationships/slide" Target="slides/slide13.xml" /><Relationship Id="rId2" Type="http://schemas.openxmlformats.org/officeDocument/2006/relationships/customXml" Target="../customXml/item2.xml" /><Relationship Id="rId16" Type="http://schemas.openxmlformats.org/officeDocument/2006/relationships/slide" Target="slides/slide12.xml" /><Relationship Id="rId20" Type="http://schemas.openxmlformats.org/officeDocument/2006/relationships/theme" Target="theme/theme1.xml" /><Relationship Id="rId1" Type="http://schemas.openxmlformats.org/officeDocument/2006/relationships/customXml" Target="../customXml/item1.xml" /><Relationship Id="rId6" Type="http://schemas.openxmlformats.org/officeDocument/2006/relationships/slide" Target="slides/slide2.xml" /><Relationship Id="rId11" Type="http://schemas.openxmlformats.org/officeDocument/2006/relationships/slide" Target="slides/slide7.xml" /><Relationship Id="rId5" Type="http://schemas.openxmlformats.org/officeDocument/2006/relationships/slide" Target="slides/slide1.xml" /><Relationship Id="rId15" Type="http://schemas.openxmlformats.org/officeDocument/2006/relationships/slide" Target="slides/slide11.xml" /><Relationship Id="rId10" Type="http://schemas.openxmlformats.org/officeDocument/2006/relationships/slide" Target="slides/slide6.xml" /><Relationship Id="rId19" Type="http://schemas.openxmlformats.org/officeDocument/2006/relationships/viewProps" Target="viewProps.xml" /><Relationship Id="rId4" Type="http://schemas.openxmlformats.org/officeDocument/2006/relationships/slideMaster" Target="slideMasters/slideMaster1.xml" /><Relationship Id="rId9" Type="http://schemas.openxmlformats.org/officeDocument/2006/relationships/slide" Target="slides/slide5.xml" /><Relationship Id="rId14" Type="http://schemas.openxmlformats.org/officeDocument/2006/relationships/slide" Target="slides/slide10.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B8ABB09-4A1D-463E-8065-109CC2B7EFAA}" type="datetimeFigureOut">
              <a:rPr lang="ar-SA" smtClean="0"/>
              <a:pPr/>
              <a:t>12/05/1443</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12/05/1443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12/05/1443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12/05/1443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pPr/>
              <a:t>12/05/1443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pPr/>
              <a:t>12/05/1443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pPr/>
              <a:t>12/05/1443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B8ABB09-4A1D-463E-8065-109CC2B7EFAA}" type="datetimeFigureOut">
              <a:rPr lang="ar-SA" smtClean="0"/>
              <a:pPr/>
              <a:t>12/05/1443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pPr/>
              <a:t>12/05/1443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pPr/>
              <a:t>12/05/1443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pPr/>
              <a:t>12/05/1443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12/05/1443</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spd="slow">
    <p:newsflash/>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emf"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3.emf"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emf"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6.emf"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6" name="مستطيل 5"/>
          <p:cNvSpPr/>
          <p:nvPr/>
        </p:nvSpPr>
        <p:spPr>
          <a:xfrm>
            <a:off x="1187625" y="1556792"/>
            <a:ext cx="6984775" cy="4801314"/>
          </a:xfrm>
          <a:prstGeom prst="rect">
            <a:avLst/>
          </a:prstGeom>
        </p:spPr>
        <p:txBody>
          <a:bodyPr wrap="square">
            <a:spAutoFit/>
          </a:bodyPr>
          <a:lstStyle/>
          <a:p>
            <a:pPr lvl="0" algn="ctr">
              <a:spcBef>
                <a:spcPct val="0"/>
              </a:spcBef>
              <a:defRPr/>
            </a:pPr>
            <a:r>
              <a:rPr lang="en-US" sz="6600" b="1" dirty="0">
                <a:solidFill>
                  <a:srgbClr val="EE009F"/>
                </a:solidFill>
                <a:latin typeface="Algerian" pitchFamily="82" charset="0"/>
              </a:rPr>
              <a:t>2- </a:t>
            </a:r>
            <a:r>
              <a:rPr lang="en-US" sz="3600" b="1" dirty="0">
                <a:solidFill>
                  <a:srgbClr val="EE009F"/>
                </a:solidFill>
                <a:latin typeface="Algerian" pitchFamily="82" charset="0"/>
              </a:rPr>
              <a:t>VISCERAL SENSATION</a:t>
            </a:r>
          </a:p>
          <a:p>
            <a:pPr lvl="0" algn="ctr">
              <a:spcBef>
                <a:spcPct val="0"/>
              </a:spcBef>
              <a:defRPr/>
            </a:pPr>
            <a:r>
              <a:rPr lang="en-US" sz="3600" b="1" dirty="0">
                <a:solidFill>
                  <a:srgbClr val="EE009F"/>
                </a:solidFill>
                <a:latin typeface="Algerian" pitchFamily="82" charset="0"/>
              </a:rPr>
              <a:t>&amp;</a:t>
            </a:r>
          </a:p>
          <a:p>
            <a:pPr lvl="0" algn="ctr">
              <a:spcBef>
                <a:spcPct val="0"/>
              </a:spcBef>
              <a:defRPr/>
            </a:pPr>
            <a:r>
              <a:rPr lang="en-US" sz="3600" b="1" dirty="0">
                <a:solidFill>
                  <a:srgbClr val="EE009F"/>
                </a:solidFill>
                <a:latin typeface="Algerian" pitchFamily="82" charset="0"/>
              </a:rPr>
              <a:t>Referred pain</a:t>
            </a:r>
          </a:p>
          <a:p>
            <a:pPr lvl="0" algn="ctr">
              <a:spcBef>
                <a:spcPct val="0"/>
              </a:spcBef>
              <a:defRPr/>
            </a:pPr>
            <a:r>
              <a:rPr lang="en-US" sz="2800" dirty="0">
                <a:solidFill>
                  <a:srgbClr val="DA00DA"/>
                </a:solidFill>
              </a:rPr>
              <a:t>By </a:t>
            </a:r>
            <a:endParaRPr lang="en-US" sz="2800" dirty="0">
              <a:solidFill>
                <a:schemeClr val="tx1">
                  <a:lumMod val="50000"/>
                </a:schemeClr>
              </a:solidFill>
            </a:endParaRPr>
          </a:p>
          <a:p>
            <a:pPr lvl="0" algn="ctr">
              <a:spcBef>
                <a:spcPct val="0"/>
              </a:spcBef>
              <a:defRPr/>
            </a:pPr>
            <a:r>
              <a:rPr lang="en-US" sz="3200" b="1" dirty="0">
                <a:solidFill>
                  <a:schemeClr val="tx1">
                    <a:lumMod val="50000"/>
                  </a:schemeClr>
                </a:solidFill>
                <a:latin typeface="Algerian" pitchFamily="82" charset="0"/>
              </a:rPr>
              <a:t>Dr. Nourelhuda Mohammed</a:t>
            </a:r>
          </a:p>
          <a:p>
            <a:pPr lvl="0" algn="ctr">
              <a:spcBef>
                <a:spcPct val="0"/>
              </a:spcBef>
              <a:defRPr/>
            </a:pPr>
            <a:r>
              <a:rPr lang="en-US" sz="3600" dirty="0">
                <a:solidFill>
                  <a:schemeClr val="tx1">
                    <a:lumMod val="50000"/>
                  </a:schemeClr>
                </a:solidFill>
                <a:latin typeface="Algerian" pitchFamily="82" charset="0"/>
              </a:rPr>
              <a:t>PHYSIOLOGY Dept. </a:t>
            </a:r>
          </a:p>
          <a:p>
            <a:pPr lvl="0" algn="ctr">
              <a:spcBef>
                <a:spcPct val="0"/>
              </a:spcBef>
              <a:defRPr/>
            </a:pPr>
            <a:r>
              <a:rPr lang="en-US" sz="3600" dirty="0">
                <a:solidFill>
                  <a:schemeClr val="tx1">
                    <a:lumMod val="50000"/>
                  </a:schemeClr>
                </a:solidFill>
                <a:latin typeface="Algerian" pitchFamily="82" charset="0"/>
              </a:rPr>
              <a:t>Mut'ah school of medicine</a:t>
            </a:r>
          </a:p>
          <a:p>
            <a:pPr lvl="0" algn="ctr">
              <a:spcBef>
                <a:spcPct val="0"/>
              </a:spcBef>
              <a:defRPr/>
            </a:pPr>
            <a:endParaRPr lang="en-US" sz="3600" dirty="0">
              <a:solidFill>
                <a:srgbClr val="EE009F"/>
              </a:solidFill>
              <a:latin typeface="Algerian" pitchFamily="82" charset="0"/>
            </a:endParaRPr>
          </a:p>
        </p:txBody>
      </p:sp>
    </p:spTree>
  </p:cSld>
  <p:clrMapOvr>
    <a:masterClrMapping/>
  </p:clrMapOvr>
  <p:transition spd="slow">
    <p:newsfla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727E3-4545-4AB4-BAC9-6D8206BACA7E}"/>
              </a:ext>
            </a:extLst>
          </p:cNvPr>
          <p:cNvSpPr>
            <a:spLocks noGrp="1"/>
          </p:cNvSpPr>
          <p:nvPr>
            <p:ph type="title"/>
          </p:nvPr>
        </p:nvSpPr>
        <p:spPr>
          <a:xfrm>
            <a:off x="457200" y="404664"/>
            <a:ext cx="8229600" cy="1224136"/>
          </a:xfrm>
        </p:spPr>
        <p:txBody>
          <a:bodyPr>
            <a:normAutofit fontScale="90000"/>
          </a:bodyPr>
          <a:lstStyle/>
          <a:p>
            <a:pPr algn="ctr"/>
            <a:r>
              <a:rPr lang="en-US" b="1" dirty="0">
                <a:solidFill>
                  <a:schemeClr val="tx1"/>
                </a:solidFill>
              </a:rPr>
              <a:t>  </a:t>
            </a:r>
            <a:r>
              <a:rPr lang="en-US" sz="3600" dirty="0">
                <a:solidFill>
                  <a:srgbClr val="DA00DA"/>
                </a:solidFill>
                <a:latin typeface="Algerian" pitchFamily="82" charset="0"/>
              </a:rPr>
              <a:t>Mechanism of analgesia cascade</a:t>
            </a:r>
            <a:br>
              <a:rPr lang="en-US" sz="3600" b="0" i="0" u="none" strike="noStrike" baseline="0" dirty="0">
                <a:solidFill>
                  <a:srgbClr val="0070C0"/>
                </a:solidFill>
                <a:latin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0CC35F68-8FD8-417B-B83E-6D9D63EF68C9}"/>
              </a:ext>
            </a:extLst>
          </p:cNvPr>
          <p:cNvSpPr>
            <a:spLocks noGrp="1"/>
          </p:cNvSpPr>
          <p:nvPr>
            <p:ph idx="1"/>
          </p:nvPr>
        </p:nvSpPr>
        <p:spPr>
          <a:xfrm>
            <a:off x="457200" y="1196752"/>
            <a:ext cx="8229600" cy="5127848"/>
          </a:xfrm>
        </p:spPr>
        <p:txBody>
          <a:bodyPr>
            <a:normAutofit/>
          </a:bodyPr>
          <a:lstStyle/>
          <a:p>
            <a:pPr marL="0" indent="0" algn="l">
              <a:buNone/>
            </a:pPr>
            <a:r>
              <a:rPr lang="en-US" sz="1800" b="0" i="0" u="none" strike="noStrike" baseline="0" dirty="0">
                <a:solidFill>
                  <a:srgbClr val="000000"/>
                </a:solidFill>
                <a:latin typeface="TimesNewRoman"/>
              </a:rPr>
              <a:t> </a:t>
            </a:r>
            <a:r>
              <a:rPr lang="en-US" sz="1800" b="1" i="0" u="none" strike="noStrike" baseline="0" dirty="0">
                <a:solidFill>
                  <a:srgbClr val="000000"/>
                </a:solidFill>
                <a:latin typeface="Calibri,Bold"/>
              </a:rPr>
              <a:t>E</a:t>
            </a:r>
            <a:r>
              <a:rPr lang="en-US" sz="1800" b="1" i="0" u="none" strike="noStrike" baseline="0" dirty="0">
                <a:solidFill>
                  <a:srgbClr val="000000"/>
                </a:solidFill>
                <a:latin typeface="Calibri" panose="020F0502020204030204" pitchFamily="34" charset="0"/>
              </a:rPr>
              <a:t>xposure to pain leads to:</a:t>
            </a:r>
          </a:p>
          <a:p>
            <a:pPr algn="l">
              <a:buFont typeface="Wingdings" panose="05000000000000000000" pitchFamily="2" charset="2"/>
              <a:buChar char="Ø"/>
            </a:pPr>
            <a:r>
              <a:rPr lang="en-US" sz="1800" b="0" i="0" u="none" strike="noStrike" baseline="0" dirty="0">
                <a:solidFill>
                  <a:srgbClr val="000000"/>
                </a:solidFill>
                <a:latin typeface="Calibri" panose="020F0502020204030204" pitchFamily="34" charset="0"/>
              </a:rPr>
              <a:t>Stimulation of peri ventricular nuclei of the hypothalamus   </a:t>
            </a:r>
            <a:r>
              <a:rPr lang="en-US" sz="1800" b="0" i="0" u="none" strike="noStrike" baseline="0" dirty="0">
                <a:solidFill>
                  <a:srgbClr val="000000"/>
                </a:solidFill>
                <a:latin typeface="Wingdings" panose="05000000000000000000" pitchFamily="2" charset="2"/>
              </a:rPr>
              <a:t>ð </a:t>
            </a:r>
            <a:r>
              <a:rPr lang="en-US" sz="1800" b="0" i="0" u="none" strike="noStrike" baseline="0" dirty="0">
                <a:solidFill>
                  <a:srgbClr val="000000"/>
                </a:solidFill>
                <a:latin typeface="Calibri" panose="020F0502020204030204" pitchFamily="34" charset="0"/>
              </a:rPr>
              <a:t>release of</a:t>
            </a:r>
          </a:p>
          <a:p>
            <a:pPr marL="0" indent="0" algn="l">
              <a:buNone/>
            </a:pPr>
            <a:r>
              <a:rPr lang="en-US" sz="1800" b="0" i="0" u="none" strike="noStrike" baseline="0" dirty="0">
                <a:solidFill>
                  <a:srgbClr val="000000"/>
                </a:solidFill>
                <a:latin typeface="Calibri" panose="020F0502020204030204" pitchFamily="34" charset="0"/>
              </a:rPr>
              <a:t> </a:t>
            </a:r>
            <a:r>
              <a:rPr lang="el-GR" sz="1800" b="1" i="0" u="none" strike="noStrike" baseline="0" dirty="0">
                <a:solidFill>
                  <a:srgbClr val="C00000"/>
                </a:solidFill>
                <a:latin typeface="Calibri" panose="020F0502020204030204" pitchFamily="34" charset="0"/>
              </a:rPr>
              <a:t>β-</a:t>
            </a:r>
            <a:r>
              <a:rPr lang="en-US" sz="1800" b="1" i="0" u="none" strike="noStrike" baseline="0" dirty="0">
                <a:solidFill>
                  <a:srgbClr val="C00000"/>
                </a:solidFill>
                <a:latin typeface="Calibri" panose="020F0502020204030204" pitchFamily="34" charset="0"/>
              </a:rPr>
              <a:t>endorphin.</a:t>
            </a:r>
          </a:p>
          <a:p>
            <a:pPr algn="l">
              <a:buFont typeface="Wingdings" panose="05000000000000000000" pitchFamily="2" charset="2"/>
              <a:buChar char="Ø"/>
            </a:pPr>
            <a:r>
              <a:rPr lang="en-US" sz="1800" b="0" i="0" u="none" strike="noStrike" baseline="0" dirty="0">
                <a:solidFill>
                  <a:srgbClr val="000000"/>
                </a:solidFill>
                <a:latin typeface="Calibri" panose="020F0502020204030204" pitchFamily="34" charset="0"/>
              </a:rPr>
              <a:t> Stimulation of  the periaqueductal gray matter (PAG) </a:t>
            </a:r>
            <a:r>
              <a:rPr lang="en-US" sz="1800" b="0" i="0" u="none" strike="noStrike" baseline="0" dirty="0">
                <a:solidFill>
                  <a:srgbClr val="000000"/>
                </a:solidFill>
                <a:latin typeface="Wingdings" panose="05000000000000000000" pitchFamily="2" charset="2"/>
              </a:rPr>
              <a:t>ð </a:t>
            </a:r>
            <a:r>
              <a:rPr lang="en-US" sz="1800" b="0" i="1" u="none" strike="noStrike" baseline="0" dirty="0">
                <a:solidFill>
                  <a:srgbClr val="000000"/>
                </a:solidFill>
                <a:latin typeface="Calibri,Italic"/>
              </a:rPr>
              <a:t>release of </a:t>
            </a:r>
            <a:r>
              <a:rPr lang="en-US" sz="1800" b="1" u="none" strike="noStrike" baseline="0" dirty="0">
                <a:solidFill>
                  <a:srgbClr val="C00000"/>
                </a:solidFill>
                <a:latin typeface="Calibri,Italic"/>
              </a:rPr>
              <a:t>enkephalin.</a:t>
            </a:r>
          </a:p>
          <a:p>
            <a:pPr algn="l">
              <a:buFont typeface="Wingdings" panose="05000000000000000000" pitchFamily="2" charset="2"/>
              <a:buChar char="Ø"/>
            </a:pPr>
            <a:r>
              <a:rPr lang="en-US" sz="1800" dirty="0">
                <a:solidFill>
                  <a:srgbClr val="000000"/>
                </a:solidFill>
                <a:latin typeface="Calibri" panose="020F0502020204030204" pitchFamily="34" charset="0"/>
              </a:rPr>
              <a:t> </a:t>
            </a:r>
            <a:r>
              <a:rPr lang="en-US" sz="1800" b="0" i="0" u="none" strike="noStrike" baseline="0" dirty="0">
                <a:solidFill>
                  <a:srgbClr val="000000"/>
                </a:solidFill>
                <a:latin typeface="Calibri" panose="020F0502020204030204" pitchFamily="34" charset="0"/>
              </a:rPr>
              <a:t>Stimulation of raphe magnus nucleus (RMN) in medulla oblongata </a:t>
            </a:r>
            <a:r>
              <a:rPr lang="en-US" sz="1800" b="0" i="0" u="none" strike="noStrike" baseline="0" dirty="0">
                <a:solidFill>
                  <a:srgbClr val="000000"/>
                </a:solidFill>
                <a:latin typeface="Wingdings" panose="05000000000000000000" pitchFamily="2" charset="2"/>
              </a:rPr>
              <a:t>ð </a:t>
            </a:r>
            <a:r>
              <a:rPr lang="en-US" sz="1800" b="0" i="0" u="none" strike="noStrike" baseline="0" dirty="0">
                <a:solidFill>
                  <a:srgbClr val="000000"/>
                </a:solidFill>
                <a:latin typeface="Calibri" panose="020F0502020204030204" pitchFamily="34" charset="0"/>
              </a:rPr>
              <a:t>release of </a:t>
            </a:r>
            <a:r>
              <a:rPr lang="en-US" sz="1800" b="1" i="0" u="none" strike="noStrike" baseline="0" dirty="0">
                <a:solidFill>
                  <a:srgbClr val="C00000"/>
                </a:solidFill>
                <a:latin typeface="Calibri" panose="020F0502020204030204" pitchFamily="34" charset="0"/>
              </a:rPr>
              <a:t>serotonin.</a:t>
            </a:r>
          </a:p>
          <a:p>
            <a:pPr algn="l">
              <a:buFont typeface="Wingdings" panose="05000000000000000000" pitchFamily="2" charset="2"/>
              <a:buChar char="Ø"/>
            </a:pPr>
            <a:r>
              <a:rPr lang="en-US" sz="1800" b="0" i="0" u="none" strike="noStrike" baseline="0" dirty="0">
                <a:solidFill>
                  <a:srgbClr val="000000"/>
                </a:solidFill>
                <a:latin typeface="Calibri" panose="020F0502020204030204" pitchFamily="34" charset="0"/>
              </a:rPr>
              <a:t>Stimulation of pain inhibitory complex (PIC) in posterior horns of the spinal cord.</a:t>
            </a:r>
          </a:p>
          <a:p>
            <a:pPr algn="l">
              <a:buFont typeface="Wingdings" panose="05000000000000000000" pitchFamily="2" charset="2"/>
              <a:buChar char="Ø"/>
            </a:pPr>
            <a:r>
              <a:rPr lang="en-US" sz="1800" b="0" i="0" u="none" strike="noStrike" baseline="0" dirty="0">
                <a:solidFill>
                  <a:srgbClr val="000000"/>
                </a:solidFill>
                <a:latin typeface="Calibri" panose="020F0502020204030204" pitchFamily="34" charset="0"/>
              </a:rPr>
              <a:t> Stimulation of interneurons in SGR </a:t>
            </a:r>
            <a:r>
              <a:rPr lang="en-US" sz="1800" b="0" i="0" u="none" strike="noStrike" baseline="0" dirty="0">
                <a:solidFill>
                  <a:srgbClr val="000000"/>
                </a:solidFill>
                <a:latin typeface="Wingdings" panose="05000000000000000000" pitchFamily="2" charset="2"/>
              </a:rPr>
              <a:t>ð </a:t>
            </a:r>
            <a:r>
              <a:rPr lang="en-US" sz="1800" b="0" i="0" u="none" strike="noStrike" baseline="0" dirty="0">
                <a:solidFill>
                  <a:srgbClr val="000000"/>
                </a:solidFill>
                <a:latin typeface="Calibri" panose="020F0502020204030204" pitchFamily="34" charset="0"/>
              </a:rPr>
              <a:t>release of </a:t>
            </a:r>
            <a:r>
              <a:rPr lang="en-US" sz="1800" b="1" i="0" u="none" strike="noStrike" baseline="0" dirty="0">
                <a:solidFill>
                  <a:srgbClr val="C00000"/>
                </a:solidFill>
                <a:latin typeface="Calibri" panose="020F0502020204030204" pitchFamily="34" charset="0"/>
              </a:rPr>
              <a:t>enkephalin</a:t>
            </a:r>
            <a:r>
              <a:rPr lang="en-US" sz="1800" b="1" i="0" u="none" strike="noStrike" baseline="0" dirty="0">
                <a:solidFill>
                  <a:srgbClr val="000000"/>
                </a:solidFill>
                <a:latin typeface="Calibri" panose="020F0502020204030204" pitchFamily="34" charset="0"/>
              </a:rPr>
              <a:t> or </a:t>
            </a:r>
            <a:r>
              <a:rPr lang="en-US" sz="1800" b="1" i="0" u="none" strike="noStrike" baseline="0" dirty="0">
                <a:solidFill>
                  <a:srgbClr val="FF0000"/>
                </a:solidFill>
                <a:latin typeface="Calibri" panose="020F0502020204030204" pitchFamily="34" charset="0"/>
              </a:rPr>
              <a:t>GABA</a:t>
            </a:r>
          </a:p>
          <a:p>
            <a:pPr algn="l">
              <a:buFont typeface="Wingdings" panose="05000000000000000000" pitchFamily="2" charset="2"/>
              <a:buChar char="Ø"/>
            </a:pPr>
            <a:r>
              <a:rPr lang="en-US" sz="1800" b="1" i="0" u="none" strike="noStrike" baseline="0" dirty="0">
                <a:solidFill>
                  <a:srgbClr val="FF0000"/>
                </a:solidFill>
                <a:latin typeface="Calibri,Bold"/>
              </a:rPr>
              <a:t>E</a:t>
            </a:r>
            <a:r>
              <a:rPr lang="en-US" sz="1800" b="1" i="0" u="none" strike="noStrike" baseline="0" dirty="0">
                <a:solidFill>
                  <a:srgbClr val="FF0000"/>
                </a:solidFill>
                <a:latin typeface="Calibri" panose="020F0502020204030204" pitchFamily="34" charset="0"/>
              </a:rPr>
              <a:t>nkephalin </a:t>
            </a:r>
            <a:r>
              <a:rPr lang="en-US" sz="1800" b="1" i="0" u="none" strike="noStrike" baseline="0" dirty="0">
                <a:solidFill>
                  <a:srgbClr val="000000"/>
                </a:solidFill>
                <a:latin typeface="Calibri" panose="020F0502020204030204" pitchFamily="34" charset="0"/>
              </a:rPr>
              <a:t>or </a:t>
            </a:r>
            <a:r>
              <a:rPr lang="en-US" sz="1800" b="1" i="0" u="none" strike="noStrike" baseline="0" dirty="0">
                <a:solidFill>
                  <a:srgbClr val="FF0000"/>
                </a:solidFill>
                <a:latin typeface="Calibri" panose="020F0502020204030204" pitchFamily="34" charset="0"/>
              </a:rPr>
              <a:t>GABA</a:t>
            </a:r>
            <a:r>
              <a:rPr lang="en-US" sz="1800" b="0" i="0" u="none" strike="noStrike" baseline="0" dirty="0">
                <a:solidFill>
                  <a:srgbClr val="FF0000"/>
                </a:solidFill>
                <a:latin typeface="Calibri" panose="020F0502020204030204" pitchFamily="34" charset="0"/>
              </a:rPr>
              <a:t> </a:t>
            </a:r>
            <a:r>
              <a:rPr lang="en-US" sz="1800" b="0" i="0" u="none" strike="noStrike" baseline="0" dirty="0">
                <a:solidFill>
                  <a:srgbClr val="000000"/>
                </a:solidFill>
                <a:latin typeface="Calibri" panose="020F0502020204030204" pitchFamily="34" charset="0"/>
              </a:rPr>
              <a:t>causes </a:t>
            </a:r>
            <a:r>
              <a:rPr lang="en-US" sz="1800" b="1" i="0" u="none" strike="noStrike" baseline="0" dirty="0">
                <a:solidFill>
                  <a:srgbClr val="000000"/>
                </a:solidFill>
                <a:latin typeface="Calibri,Bold"/>
              </a:rPr>
              <a:t>C</a:t>
            </a:r>
            <a:r>
              <a:rPr lang="en-US" sz="1800" b="0" i="0" u="none" strike="noStrike" baseline="0" dirty="0">
                <a:solidFill>
                  <a:srgbClr val="000000"/>
                </a:solidFill>
                <a:latin typeface="Calibri" panose="020F0502020204030204" pitchFamily="34" charset="0"/>
              </a:rPr>
              <a:t>losure of </a:t>
            </a:r>
            <a:r>
              <a:rPr lang="en-US" sz="1800" b="1" i="0" u="none" strike="noStrike" baseline="0" dirty="0">
                <a:solidFill>
                  <a:srgbClr val="000000"/>
                </a:solidFill>
                <a:latin typeface="Calibri,Bold"/>
              </a:rPr>
              <a:t>C</a:t>
            </a:r>
            <a:r>
              <a:rPr lang="en-US" sz="1800" b="0" i="0" u="none" strike="noStrike" baseline="0" dirty="0">
                <a:solidFill>
                  <a:srgbClr val="000000"/>
                </a:solidFill>
                <a:latin typeface="Calibri" panose="020F0502020204030204" pitchFamily="34" charset="0"/>
              </a:rPr>
              <a:t>a++ channels of nerve terminals carrying pain sensations .</a:t>
            </a:r>
          </a:p>
          <a:p>
            <a:pPr marL="0" indent="0" algn="l">
              <a:buNone/>
            </a:pPr>
            <a:r>
              <a:rPr lang="en-US" sz="2000" b="0" i="0" u="none" strike="noStrike" baseline="0" dirty="0">
                <a:solidFill>
                  <a:srgbClr val="000000"/>
                </a:solidFill>
                <a:latin typeface="TimesNewRoman"/>
              </a:rPr>
              <a:t> </a:t>
            </a:r>
            <a:r>
              <a:rPr lang="en-US" sz="2000" b="0" i="0" u="none" strike="noStrike" baseline="0" dirty="0">
                <a:solidFill>
                  <a:srgbClr val="000000"/>
                </a:solidFill>
                <a:latin typeface="Calibri" panose="020F0502020204030204" pitchFamily="34" charset="0"/>
              </a:rPr>
              <a:t>It is called </a:t>
            </a:r>
            <a:r>
              <a:rPr lang="en-US" sz="2000" b="1" i="0" u="none" strike="noStrike" baseline="0" dirty="0">
                <a:solidFill>
                  <a:srgbClr val="FF0000"/>
                </a:solidFill>
                <a:latin typeface="Calibri,Bold"/>
              </a:rPr>
              <a:t>P</a:t>
            </a:r>
            <a:r>
              <a:rPr lang="en-US" sz="2000" b="1" i="0" u="none" strike="noStrike" baseline="0" dirty="0">
                <a:solidFill>
                  <a:srgbClr val="FF0000"/>
                </a:solidFill>
                <a:latin typeface="Calibri" panose="020F0502020204030204" pitchFamily="34" charset="0"/>
              </a:rPr>
              <a:t>resynaptic inhibition </a:t>
            </a:r>
            <a:r>
              <a:rPr lang="en-US" sz="2000" b="0" i="0" u="none" strike="noStrike" baseline="0" dirty="0">
                <a:solidFill>
                  <a:srgbClr val="000000"/>
                </a:solidFill>
                <a:latin typeface="Wingdings" panose="05000000000000000000" pitchFamily="2" charset="2"/>
              </a:rPr>
              <a:t>ð </a:t>
            </a:r>
            <a:r>
              <a:rPr lang="en-US" sz="2000" b="1" i="0" u="none" strike="noStrike" baseline="0" dirty="0">
                <a:solidFill>
                  <a:srgbClr val="FF0000"/>
                </a:solidFill>
                <a:latin typeface="Calibri,Bold"/>
              </a:rPr>
              <a:t>P</a:t>
            </a:r>
            <a:r>
              <a:rPr lang="en-US" sz="2000" b="0" i="0" u="none" strike="noStrike" baseline="0" dirty="0">
                <a:solidFill>
                  <a:srgbClr val="000000"/>
                </a:solidFill>
                <a:latin typeface="Calibri" panose="020F0502020204030204" pitchFamily="34" charset="0"/>
              </a:rPr>
              <a:t>revent release of </a:t>
            </a:r>
            <a:r>
              <a:rPr lang="en-US" sz="2000" b="0" i="0" u="none" strike="noStrike" baseline="0" dirty="0">
                <a:latin typeface="Calibri" panose="020F0502020204030204" pitchFamily="34" charset="0"/>
              </a:rPr>
              <a:t>substance</a:t>
            </a:r>
            <a:r>
              <a:rPr lang="en-US" sz="2000" b="0" i="0" u="none" strike="noStrike" baseline="0" dirty="0">
                <a:solidFill>
                  <a:srgbClr val="7030A1"/>
                </a:solidFill>
                <a:latin typeface="Calibri" panose="020F0502020204030204" pitchFamily="34" charset="0"/>
              </a:rPr>
              <a:t> </a:t>
            </a:r>
            <a:r>
              <a:rPr lang="en-US" sz="2000" b="1" i="0" u="none" strike="noStrike" baseline="0" dirty="0">
                <a:solidFill>
                  <a:srgbClr val="FF0000"/>
                </a:solidFill>
                <a:latin typeface="Calibri,Bold"/>
              </a:rPr>
              <a:t>P </a:t>
            </a:r>
            <a:r>
              <a:rPr lang="en-US" sz="2000" b="0" i="0" u="none" strike="noStrike" baseline="0" dirty="0">
                <a:solidFill>
                  <a:srgbClr val="000000"/>
                </a:solidFill>
                <a:latin typeface="Calibri" panose="020F0502020204030204" pitchFamily="34" charset="0"/>
              </a:rPr>
              <a:t>from</a:t>
            </a:r>
          </a:p>
          <a:p>
            <a:pPr marL="0" indent="0" algn="l">
              <a:buNone/>
            </a:pPr>
            <a:r>
              <a:rPr lang="en-US" sz="2000" b="0" i="0" u="none" strike="noStrike" baseline="0" dirty="0">
                <a:solidFill>
                  <a:srgbClr val="000000"/>
                </a:solidFill>
                <a:latin typeface="Calibri" panose="020F0502020204030204" pitchFamily="34" charset="0"/>
              </a:rPr>
              <a:t>nerve fibers that carry pain </a:t>
            </a:r>
            <a:r>
              <a:rPr lang="en-US" sz="2000" b="0" i="0" u="none" strike="noStrike" baseline="0" dirty="0">
                <a:solidFill>
                  <a:srgbClr val="000000"/>
                </a:solidFill>
                <a:latin typeface="Wingdings" panose="05000000000000000000" pitchFamily="2" charset="2"/>
              </a:rPr>
              <a:t>ð </a:t>
            </a:r>
            <a:r>
              <a:rPr lang="en-US" sz="2000" b="0" i="0" u="none" strike="noStrike" baseline="0" dirty="0">
                <a:solidFill>
                  <a:srgbClr val="000000"/>
                </a:solidFill>
                <a:latin typeface="Calibri" panose="020F0502020204030204" pitchFamily="34" charset="0"/>
              </a:rPr>
              <a:t>inhibit transmission of pain impulses.</a:t>
            </a:r>
            <a:endParaRPr lang="en-US" sz="2000" dirty="0"/>
          </a:p>
        </p:txBody>
      </p:sp>
    </p:spTree>
    <p:extLst>
      <p:ext uri="{BB962C8B-B14F-4D97-AF65-F5344CB8AC3E}">
        <p14:creationId xmlns:p14="http://schemas.microsoft.com/office/powerpoint/2010/main" val="135013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593A1-B86C-42C7-9808-3FB1A13111C3}"/>
              </a:ext>
            </a:extLst>
          </p:cNvPr>
          <p:cNvSpPr>
            <a:spLocks noGrp="1"/>
          </p:cNvSpPr>
          <p:nvPr>
            <p:ph type="title"/>
          </p:nvPr>
        </p:nvSpPr>
        <p:spPr>
          <a:xfrm>
            <a:off x="457200" y="704088"/>
            <a:ext cx="8229600" cy="564672"/>
          </a:xfrm>
        </p:spPr>
        <p:txBody>
          <a:bodyPr>
            <a:normAutofit fontScale="90000"/>
          </a:bodyPr>
          <a:lstStyle/>
          <a:p>
            <a:r>
              <a:rPr lang="en-US" dirty="0"/>
              <a:t> </a:t>
            </a:r>
            <a:r>
              <a:rPr lang="en-US" sz="4000" b="1" dirty="0">
                <a:solidFill>
                  <a:srgbClr val="DA00DA"/>
                </a:solidFill>
                <a:latin typeface="Algerian" pitchFamily="82" charset="0"/>
              </a:rPr>
              <a:t>2- opiate system</a:t>
            </a:r>
          </a:p>
        </p:txBody>
      </p:sp>
      <p:sp>
        <p:nvSpPr>
          <p:cNvPr id="3" name="Content Placeholder 2">
            <a:extLst>
              <a:ext uri="{FF2B5EF4-FFF2-40B4-BE49-F238E27FC236}">
                <a16:creationId xmlns:a16="http://schemas.microsoft.com/office/drawing/2014/main" id="{BF3BE083-BAB8-4C28-9B69-861AC8CFE126}"/>
              </a:ext>
            </a:extLst>
          </p:cNvPr>
          <p:cNvSpPr>
            <a:spLocks noGrp="1"/>
          </p:cNvSpPr>
          <p:nvPr>
            <p:ph idx="1"/>
          </p:nvPr>
        </p:nvSpPr>
        <p:spPr>
          <a:xfrm>
            <a:off x="251520" y="1268760"/>
            <a:ext cx="8568952" cy="5328592"/>
          </a:xfrm>
        </p:spPr>
        <p:txBody>
          <a:bodyPr>
            <a:normAutofit fontScale="70000" lnSpcReduction="20000"/>
          </a:bodyPr>
          <a:lstStyle/>
          <a:p>
            <a:pPr marL="70485" indent="0" algn="justLow">
              <a:lnSpc>
                <a:spcPct val="150000"/>
              </a:lnSpc>
              <a:spcBef>
                <a:spcPts val="505"/>
              </a:spcBef>
              <a:buNone/>
            </a:pPr>
            <a:r>
              <a:rPr lang="en-US" sz="28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It was discovered inside C.N.S and other many </a:t>
            </a:r>
            <a:r>
              <a:rPr lang="en-US" sz="2800"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tissues in the body a certain type of receptors called </a:t>
            </a:r>
            <a:r>
              <a:rPr lang="en-US" sz="2800" b="1" u="sng"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"opiate </a:t>
            </a:r>
            <a:r>
              <a:rPr lang="en-US" sz="2800" b="1" u="sng"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receptors", </a:t>
            </a:r>
            <a:r>
              <a:rPr lang="en-US" sz="28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they are so called because they are </a:t>
            </a:r>
            <a:r>
              <a:rPr lang="en-US" sz="2800" b="1"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stimulated by opium and its derivatives.</a:t>
            </a:r>
            <a:endParaRPr lang="en-US" sz="28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64135" marR="6350" indent="0" algn="justLow">
              <a:lnSpc>
                <a:spcPct val="150000"/>
              </a:lnSpc>
              <a:buNone/>
            </a:pPr>
            <a:r>
              <a:rPr lang="en-US" sz="28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Also, inside the body it was discovered that </a:t>
            </a:r>
            <a:r>
              <a:rPr lang="en-US" sz="28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 group of </a:t>
            </a:r>
            <a:r>
              <a:rPr lang="en-US" sz="2800" b="1"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chemical transmitters </a:t>
            </a:r>
            <a:r>
              <a:rPr lang="en-US" sz="28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can stimulate these </a:t>
            </a:r>
            <a:r>
              <a:rPr lang="en-US" sz="2800" b="1"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opiate receptors </a:t>
            </a:r>
            <a:r>
              <a:rPr lang="en-US" sz="28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and </a:t>
            </a:r>
            <a:r>
              <a:rPr lang="en-US" sz="2800"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they are called </a:t>
            </a:r>
            <a:r>
              <a:rPr lang="en-US" sz="2800" b="1" u="sng"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"Opioid peptides"</a:t>
            </a:r>
            <a:r>
              <a:rPr lang="en-US" sz="2800" b="1"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and they are widely </a:t>
            </a:r>
            <a:r>
              <a:rPr lang="en-US" sz="28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distributed inside C.N.S and in G.I.T</a:t>
            </a:r>
            <a:r>
              <a:rPr lang="en-US" sz="28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Combination </a:t>
            </a:r>
            <a:r>
              <a:rPr lang="en-US" sz="28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of these </a:t>
            </a:r>
            <a:r>
              <a:rPr lang="en-US" sz="2800" b="1" u="sng"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opioid peptides </a:t>
            </a:r>
            <a:r>
              <a:rPr lang="en-US" sz="28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with their </a:t>
            </a:r>
            <a:r>
              <a:rPr lang="en-US" sz="2800" b="1"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receptors</a:t>
            </a:r>
            <a:r>
              <a:rPr lang="en-US" sz="28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leads to marked </a:t>
            </a:r>
            <a:r>
              <a:rPr lang="en-US" sz="2800" b="1" u="sng"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inhibition of pain</a:t>
            </a:r>
            <a:r>
              <a:rPr lang="en-US" sz="2800" b="1"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sensations </a:t>
            </a:r>
            <a:r>
              <a:rPr lang="en-US" sz="2800" b="1" u="sng"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by both pre and post synaptic </a:t>
            </a:r>
            <a:r>
              <a:rPr lang="en-US" sz="2800" b="1" u="sng" spc="-7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inhibition.</a:t>
            </a:r>
            <a:endParaRPr lang="en-US" sz="28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buNone/>
            </a:pPr>
            <a:r>
              <a:rPr lang="en-US" sz="28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 most important types of </a:t>
            </a:r>
            <a:r>
              <a:rPr lang="en-US" sz="2800" b="1" u="sng"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opioid peptides </a:t>
            </a:r>
            <a:r>
              <a:rPr lang="en-US" sz="28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are</a:t>
            </a:r>
            <a:r>
              <a:rPr lang="en-US" sz="28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justLow">
              <a:lnSpc>
                <a:spcPct val="150000"/>
              </a:lnSpc>
              <a:spcBef>
                <a:spcPts val="0"/>
              </a:spcBef>
              <a:buNone/>
            </a:pPr>
            <a:r>
              <a:rPr lang="en-US" sz="28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1-Enkephalines                      </a:t>
            </a:r>
            <a:r>
              <a:rPr lang="en-US" sz="28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2-Endorphins as  </a:t>
            </a:r>
            <a:r>
              <a:rPr lang="en-US" sz="2800" b="1"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B-Endorphins     </a:t>
            </a:r>
            <a:r>
              <a:rPr lang="en-US" sz="28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Low">
              <a:lnSpc>
                <a:spcPct val="150000"/>
              </a:lnSpc>
              <a:spcBef>
                <a:spcPts val="0"/>
              </a:spcBef>
              <a:buNone/>
            </a:pPr>
            <a:r>
              <a:rPr lang="en-US" sz="28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3 - Dynorphins.</a:t>
            </a:r>
            <a:endParaRPr lang="en-US" sz="28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spcBef>
                <a:spcPts val="385"/>
              </a:spcBef>
              <a:buNone/>
            </a:pPr>
            <a:r>
              <a:rPr lang="en-US" sz="28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b="1"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Opiate receptors </a:t>
            </a:r>
            <a:r>
              <a:rPr lang="en-US" sz="28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are            Mu- Delta -</a:t>
            </a:r>
            <a:r>
              <a:rPr lang="en-US" sz="28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kappa – Sigma</a:t>
            </a:r>
            <a:r>
              <a:rPr lang="en-US" sz="28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µ-</a:t>
            </a:r>
            <a:r>
              <a:rPr lang="el-GR" sz="28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δ</a:t>
            </a:r>
            <a:r>
              <a:rPr lang="en-US" sz="28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-κ-θ).</a:t>
            </a:r>
            <a:endParaRPr lang="en-US" sz="28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50790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260648"/>
            <a:ext cx="8229600" cy="1152128"/>
          </a:xfrm>
        </p:spPr>
        <p:txBody>
          <a:bodyPr>
            <a:normAutofit/>
          </a:bodyPr>
          <a:lstStyle/>
          <a:p>
            <a:r>
              <a:rPr lang="en-US" sz="3600" b="1" dirty="0">
                <a:solidFill>
                  <a:srgbClr val="B730DC"/>
                </a:solidFill>
                <a:latin typeface="Algerian" pitchFamily="82" charset="0"/>
              </a:rPr>
              <a:t>Gate theory of pain inhibition</a:t>
            </a:r>
            <a:br>
              <a:rPr lang="en-US" sz="3600" dirty="0">
                <a:solidFill>
                  <a:srgbClr val="B730DC"/>
                </a:solidFill>
                <a:latin typeface="Algerian" pitchFamily="82" charset="0"/>
              </a:rPr>
            </a:br>
            <a:endParaRPr lang="en-US" sz="3600" dirty="0">
              <a:solidFill>
                <a:srgbClr val="B730DC"/>
              </a:solidFill>
              <a:latin typeface="Algerian" pitchFamily="82" charset="0"/>
            </a:endParaRPr>
          </a:p>
        </p:txBody>
      </p:sp>
      <p:sp>
        <p:nvSpPr>
          <p:cNvPr id="3" name="عنصر نائب للمحتوى 2"/>
          <p:cNvSpPr>
            <a:spLocks noGrp="1"/>
          </p:cNvSpPr>
          <p:nvPr>
            <p:ph idx="1"/>
          </p:nvPr>
        </p:nvSpPr>
        <p:spPr>
          <a:xfrm>
            <a:off x="0" y="836712"/>
            <a:ext cx="8892480" cy="6021288"/>
          </a:xfrm>
        </p:spPr>
        <p:txBody>
          <a:bodyPr>
            <a:noAutofit/>
          </a:bodyPr>
          <a:lstStyle/>
          <a:p>
            <a:pPr marL="0" marR="48895" indent="0" algn="justLow">
              <a:lnSpc>
                <a:spcPct val="150000"/>
              </a:lnSpc>
              <a:spcBef>
                <a:spcPts val="530"/>
              </a:spcBef>
              <a:buNone/>
            </a:pPr>
            <a:r>
              <a:rPr lang="en-US" sz="20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It is known that the </a:t>
            </a:r>
            <a:r>
              <a:rPr lang="en-US" sz="2000" b="1"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first gate </a:t>
            </a:r>
            <a:r>
              <a:rPr lang="en-US" sz="20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of pain sensation </a:t>
            </a:r>
            <a:r>
              <a:rPr lang="en-US" sz="20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is the </a:t>
            </a:r>
            <a:r>
              <a:rPr lang="en-US" sz="2000" b="1"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S.G.R in laminae II &amp; III of dorsal horn cells. </a:t>
            </a:r>
            <a:r>
              <a:rPr lang="en-US" sz="20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 pain impulses can </a:t>
            </a:r>
            <a:r>
              <a:rPr lang="en-US" sz="20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be </a:t>
            </a:r>
            <a:r>
              <a:rPr lang="en-US" sz="2000" b="1"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inhibited at this level </a:t>
            </a:r>
            <a:r>
              <a:rPr lang="en-US" sz="20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before reaching the spinothalamic </a:t>
            </a:r>
            <a:r>
              <a:rPr lang="en-US" sz="2000" spc="-1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tract by many ways :</a:t>
            </a:r>
            <a:endParaRPr lang="en-US" sz="20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76200" indent="0" algn="justLow">
              <a:lnSpc>
                <a:spcPct val="150000"/>
              </a:lnSpc>
              <a:spcBef>
                <a:spcPts val="505"/>
              </a:spcBef>
              <a:buNone/>
            </a:pPr>
            <a:r>
              <a:rPr lang="en-US" sz="2000" b="1"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000" b="1" u="sng"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By proprioceptive   impulses</a:t>
            </a:r>
            <a:r>
              <a:rPr lang="en-US" sz="2000" b="1"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that are carried by group </a:t>
            </a:r>
            <a:r>
              <a:rPr lang="en-US" sz="2000" b="1"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000" b="1"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fibers </a:t>
            </a:r>
            <a:r>
              <a:rPr lang="en-US" sz="20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from deep structures during rubbing the </a:t>
            </a:r>
            <a:r>
              <a:rPr lang="en-US" sz="20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site of injury or inserting the specific needles of </a:t>
            </a:r>
            <a:r>
              <a:rPr lang="en-US" sz="2000" b="1"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acupuncture.</a:t>
            </a:r>
            <a:endParaRPr lang="en-US" sz="20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67310" marR="64135" indent="0" algn="justLow">
              <a:lnSpc>
                <a:spcPct val="150000"/>
              </a:lnSpc>
              <a:spcBef>
                <a:spcPts val="575"/>
              </a:spcBef>
              <a:buNone/>
            </a:pPr>
            <a:r>
              <a:rPr lang="en-US" sz="2000" b="1" u="sng"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 From the descending fibers</a:t>
            </a:r>
            <a:r>
              <a:rPr lang="en-US" sz="2000" b="1"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that come from </a:t>
            </a:r>
            <a:r>
              <a:rPr lang="en-US" sz="2000" b="1"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raphe magnus nucleus (RMN) </a:t>
            </a:r>
            <a:r>
              <a:rPr lang="en-US" sz="2000"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 medulla oblongat</a:t>
            </a:r>
            <a:r>
              <a:rPr lang="en-US" sz="2000" dirty="0">
                <a:solidFill>
                  <a:srgbClr val="000000"/>
                </a:solidFill>
                <a:latin typeface="Calibri" panose="020F0502020204030204" pitchFamily="34" charset="0"/>
              </a:rPr>
              <a:t>a </a:t>
            </a:r>
            <a:r>
              <a:rPr lang="en-US" sz="2000" b="1"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b="1"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analgesic system</a:t>
            </a:r>
            <a:r>
              <a:rPr lang="en-US" sz="20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through releasing of  </a:t>
            </a:r>
            <a:r>
              <a:rPr lang="en-US" sz="2000" b="1" dirty="0">
                <a:solidFill>
                  <a:srgbClr val="C00000"/>
                </a:solidFill>
                <a:latin typeface="Calibri" panose="020F0502020204030204" pitchFamily="34" charset="0"/>
              </a:rPr>
              <a:t>serotonin</a:t>
            </a:r>
            <a:r>
              <a:rPr lang="en-US" sz="20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 these fibers cause </a:t>
            </a:r>
            <a:r>
              <a:rPr lang="en-US" sz="2000" b="1"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inhibition to S.G.R </a:t>
            </a:r>
            <a:r>
              <a:rPr lang="en-US" sz="20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through activating specific interneuron </a:t>
            </a:r>
            <a:r>
              <a:rPr lang="en-US" sz="20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 the spinal cord to </a:t>
            </a:r>
            <a:r>
              <a:rPr lang="en-US" sz="2000" b="1"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secrete GABA </a:t>
            </a:r>
            <a:r>
              <a:rPr lang="en-US" sz="20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or </a:t>
            </a:r>
            <a:r>
              <a:rPr lang="en-US" sz="2000" b="1"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enkephalin </a:t>
            </a:r>
            <a:r>
              <a:rPr lang="en-US" sz="20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causing </a:t>
            </a:r>
            <a:r>
              <a:rPr lang="en-US" sz="2000" b="1" spc="-95" dirty="0">
                <a:latin typeface="Times New Roman" panose="02020603050405020304" pitchFamily="18" charset="0"/>
                <a:ea typeface="Times New Roman" panose="02020603050405020304" pitchFamily="18" charset="0"/>
                <a:cs typeface="Times New Roman" panose="02020603050405020304" pitchFamily="18" charset="0"/>
              </a:rPr>
              <a:t>presynaptic inhibition.</a:t>
            </a:r>
            <a:endParaRPr lang="en-US"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48895" marR="125095" indent="0" algn="justLow">
              <a:lnSpc>
                <a:spcPct val="150000"/>
              </a:lnSpc>
              <a:spcBef>
                <a:spcPts val="530"/>
              </a:spcBef>
              <a:buNone/>
            </a:pPr>
            <a:r>
              <a:rPr lang="en-US" sz="2000" b="1" u="sng"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 Circulating   opioids   peptides</a:t>
            </a:r>
            <a:r>
              <a:rPr lang="en-US" sz="2000" b="1"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like   endorphins which are </a:t>
            </a:r>
            <a:r>
              <a:rPr lang="en-US" sz="2000"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secreted from hypothalamus or pre-</a:t>
            </a:r>
            <a:r>
              <a:rPr lang="en-US" sz="2000" spc="-90" dirty="0" err="1">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aqueductal</a:t>
            </a:r>
            <a:r>
              <a:rPr lang="en-US" sz="2000"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area in C.N.S.</a:t>
            </a:r>
            <a:endParaRPr lang="en-US" sz="20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algn="l" rtl="0">
              <a:lnSpc>
                <a:spcPct val="90000"/>
              </a:lnSpc>
              <a:spcBef>
                <a:spcPct val="0"/>
              </a:spcBef>
            </a:pPr>
            <a:endParaRPr lang="en-US" sz="2800" dirty="0">
              <a:latin typeface="Angsana New" pitchFamily="18" charset="-34"/>
              <a:cs typeface="Angsana New" pitchFamily="18" charset="-34"/>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to="" calcmode="lin" valueType="num">
                                      <p:cBhvr>
                                        <p:cTn id="13" dur="1" fill="hold"/>
                                        <p:tgtEl>
                                          <p:spTgt spid="3">
                                            <p:txEl>
                                              <p:pRg st="1" end="1"/>
                                            </p:txEl>
                                          </p:spTgt>
                                        </p:tgtEl>
                                        <p:attrNameLst>
                                          <p:attrName/>
                                        </p:attrNameLst>
                                      </p:cBhvr>
                                    </p:anim>
                                  </p:childTnLst>
                                </p:cTn>
                              </p:par>
                              <p:par>
                                <p:cTn id="14" presetID="24"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to="" calcmode="lin" valueType="num">
                                      <p:cBhvr>
                                        <p:cTn id="16" dur="1" fill="hold"/>
                                        <p:tgtEl>
                                          <p:spTgt spid="3">
                                            <p:txEl>
                                              <p:pRg st="2" end="2"/>
                                            </p:txEl>
                                          </p:spTgt>
                                        </p:tgtEl>
                                        <p:attrNameLst>
                                          <p:attrName/>
                                        </p:attrNameLst>
                                      </p:cBhvr>
                                    </p:anim>
                                  </p:childTnLst>
                                </p:cTn>
                              </p:par>
                              <p:par>
                                <p:cTn id="17" presetID="24"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to="" calcmode="lin" valueType="num">
                                      <p:cBhvr>
                                        <p:cTn id="19"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21152-7F0A-4E0B-BB37-4380E5AA657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80D4A97-F8BF-4D3A-AC52-25D7C495C92E}"/>
              </a:ext>
            </a:extLst>
          </p:cNvPr>
          <p:cNvSpPr>
            <a:spLocks noGrp="1"/>
          </p:cNvSpPr>
          <p:nvPr>
            <p:ph idx="1"/>
          </p:nvPr>
        </p:nvSpPr>
        <p:spPr/>
        <p:txBody>
          <a:bodyPr/>
          <a:lstStyle/>
          <a:p>
            <a:endParaRPr lang="en-US" dirty="0"/>
          </a:p>
          <a:p>
            <a:r>
              <a:rPr lang="en-US" sz="6000" dirty="0">
                <a:solidFill>
                  <a:schemeClr val="accent1">
                    <a:lumMod val="50000"/>
                  </a:schemeClr>
                </a:solidFill>
                <a:effectLst>
                  <a:outerShdw blurRad="38100" dist="38100" dir="2700000" algn="tl">
                    <a:srgbClr val="000000">
                      <a:alpha val="43137"/>
                    </a:srgbClr>
                  </a:outerShdw>
                </a:effectLst>
              </a:rPr>
              <a:t>Thank You</a:t>
            </a:r>
            <a:endParaRPr lang="en-US" sz="6000" dirty="0"/>
          </a:p>
        </p:txBody>
      </p:sp>
    </p:spTree>
    <p:extLst>
      <p:ext uri="{BB962C8B-B14F-4D97-AF65-F5344CB8AC3E}">
        <p14:creationId xmlns:p14="http://schemas.microsoft.com/office/powerpoint/2010/main" val="3444782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F5B81-F1EF-4C85-B91F-7D8839C9D35C}"/>
              </a:ext>
            </a:extLst>
          </p:cNvPr>
          <p:cNvSpPr>
            <a:spLocks noGrp="1"/>
          </p:cNvSpPr>
          <p:nvPr>
            <p:ph type="title"/>
          </p:nvPr>
        </p:nvSpPr>
        <p:spPr>
          <a:xfrm>
            <a:off x="457200" y="533400"/>
            <a:ext cx="8229600" cy="663352"/>
          </a:xfrm>
        </p:spPr>
        <p:txBody>
          <a:bodyPr>
            <a:noAutofit/>
          </a:bodyPr>
          <a:lstStyle/>
          <a:p>
            <a:r>
              <a:rPr lang="en-US" sz="4400" b="1" dirty="0">
                <a:solidFill>
                  <a:srgbClr val="FF66CC"/>
                </a:solidFill>
                <a:latin typeface="Blackadder ITC" pitchFamily="82" charset="0"/>
              </a:rPr>
              <a:t>                About viscera</a:t>
            </a:r>
          </a:p>
        </p:txBody>
      </p:sp>
      <p:sp>
        <p:nvSpPr>
          <p:cNvPr id="3" name="Content Placeholder 2">
            <a:extLst>
              <a:ext uri="{FF2B5EF4-FFF2-40B4-BE49-F238E27FC236}">
                <a16:creationId xmlns:a16="http://schemas.microsoft.com/office/drawing/2014/main" id="{9601EF65-6811-491F-BB79-0CA5448A1C76}"/>
              </a:ext>
            </a:extLst>
          </p:cNvPr>
          <p:cNvSpPr>
            <a:spLocks noGrp="1"/>
          </p:cNvSpPr>
          <p:nvPr>
            <p:ph idx="1"/>
          </p:nvPr>
        </p:nvSpPr>
        <p:spPr>
          <a:xfrm>
            <a:off x="457200" y="1196752"/>
            <a:ext cx="8229600" cy="5127848"/>
          </a:xfrm>
        </p:spPr>
        <p:txBody>
          <a:bodyPr>
            <a:normAutofit lnSpcReduction="10000"/>
          </a:bodyPr>
          <a:lstStyle/>
          <a:p>
            <a:pPr algn="l"/>
            <a:r>
              <a:rPr lang="en-US" sz="2800" b="0" i="0" u="none" strike="noStrike" baseline="0" dirty="0">
                <a:latin typeface="Calibri" panose="020F0502020204030204" pitchFamily="34" charset="0"/>
              </a:rPr>
              <a:t>Free nerve endings in viscera are less than that in</a:t>
            </a:r>
          </a:p>
          <a:p>
            <a:pPr marL="0" indent="0" algn="l">
              <a:buNone/>
            </a:pPr>
            <a:r>
              <a:rPr lang="en-US" sz="2800" b="0" i="0" u="none" strike="noStrike" baseline="0" dirty="0">
                <a:latin typeface="Calibri" panose="020F0502020204030204" pitchFamily="34" charset="0"/>
              </a:rPr>
              <a:t>skin. However, pleura and peritoneum are rich in pain receptors.</a:t>
            </a:r>
          </a:p>
          <a:p>
            <a:pPr algn="l">
              <a:buFont typeface="Arial" panose="020B0604020202020204" pitchFamily="34" charset="0"/>
              <a:buChar char="•"/>
            </a:pPr>
            <a:r>
              <a:rPr lang="en-US" sz="28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liver parenchyma &amp; lung </a:t>
            </a:r>
            <a:r>
              <a:rPr lang="en-US" sz="28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alveoli are devoid of free nerve endings.</a:t>
            </a:r>
            <a:endParaRPr lang="en-US" sz="2800" b="0" i="0" u="none" strike="noStrike" baseline="0" dirty="0">
              <a:latin typeface="Calibri" panose="020F0502020204030204" pitchFamily="34" charset="0"/>
            </a:endParaRPr>
          </a:p>
          <a:p>
            <a:pPr algn="l"/>
            <a:r>
              <a:rPr lang="en-US" sz="2800" b="0" i="0" u="none" strike="noStrike" baseline="0" dirty="0">
                <a:latin typeface="TimesNewRoman"/>
              </a:rPr>
              <a:t> </a:t>
            </a:r>
            <a:r>
              <a:rPr lang="en-US" sz="2800" dirty="0">
                <a:latin typeface="Calibri" panose="020F0502020204030204" pitchFamily="34" charset="0"/>
              </a:rPr>
              <a:t>Sensory cortex is poorly aware by the visceral pain.</a:t>
            </a:r>
          </a:p>
          <a:p>
            <a:pPr algn="l"/>
            <a:r>
              <a:rPr lang="en-US" sz="2800" dirty="0">
                <a:latin typeface="Calibri" panose="020F0502020204030204" pitchFamily="34" charset="0"/>
              </a:rPr>
              <a:t>The stimuli which cause severe cutaneous pain may even not cause any visceral pain e.g., cutting the viscera with a knife or cauterization of cervical erosion is not painful. On the other hand, some stimuli which cause visceral pain like bacterial toxins may not cause any cutaneous Pain.</a:t>
            </a:r>
          </a:p>
        </p:txBody>
      </p:sp>
    </p:spTree>
    <p:extLst>
      <p:ext uri="{BB962C8B-B14F-4D97-AF65-F5344CB8AC3E}">
        <p14:creationId xmlns:p14="http://schemas.microsoft.com/office/powerpoint/2010/main" val="1736637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60648"/>
            <a:ext cx="8229600" cy="720080"/>
          </a:xfrm>
        </p:spPr>
        <p:txBody>
          <a:bodyPr>
            <a:normAutofit fontScale="90000"/>
          </a:bodyPr>
          <a:lstStyle/>
          <a:p>
            <a:r>
              <a:rPr lang="en-US" sz="4800" b="1" dirty="0">
                <a:solidFill>
                  <a:srgbClr val="FF66CC"/>
                </a:solidFill>
                <a:latin typeface="Blackadder ITC" pitchFamily="82" charset="0"/>
              </a:rPr>
              <a:t>Visceral pain</a:t>
            </a:r>
            <a:r>
              <a:rPr lang="en-US" sz="4800" dirty="0">
                <a:solidFill>
                  <a:srgbClr val="FF66CC"/>
                </a:solidFill>
                <a:latin typeface="Blackadder ITC" pitchFamily="82" charset="0"/>
              </a:rPr>
              <a:t> </a:t>
            </a:r>
          </a:p>
        </p:txBody>
      </p:sp>
      <p:sp>
        <p:nvSpPr>
          <p:cNvPr id="3" name="عنصر نائب للمحتوى 2"/>
          <p:cNvSpPr>
            <a:spLocks noGrp="1"/>
          </p:cNvSpPr>
          <p:nvPr>
            <p:ph idx="1"/>
          </p:nvPr>
        </p:nvSpPr>
        <p:spPr>
          <a:xfrm>
            <a:off x="457200" y="980728"/>
            <a:ext cx="8229600" cy="5343872"/>
          </a:xfrm>
        </p:spPr>
        <p:txBody>
          <a:bodyPr>
            <a:normAutofit fontScale="62500" lnSpcReduction="20000"/>
          </a:bodyPr>
          <a:lstStyle/>
          <a:p>
            <a:pPr algn="l" rtl="0">
              <a:buNone/>
            </a:pPr>
            <a:endParaRPr lang="en-US" sz="4400" dirty="0">
              <a:latin typeface="Angsana New" pitchFamily="18" charset="-34"/>
              <a:cs typeface="Angsana New" pitchFamily="18" charset="-34"/>
            </a:endParaRPr>
          </a:p>
          <a:p>
            <a:pPr lvl="0"/>
            <a:r>
              <a:rPr lang="en-US" sz="4500" dirty="0">
                <a:latin typeface="Angsana New" pitchFamily="18" charset="-34"/>
                <a:cs typeface="Angsana New" pitchFamily="18" charset="-34"/>
              </a:rPr>
              <a:t>Dull aching, not well localized</a:t>
            </a:r>
          </a:p>
          <a:p>
            <a:pPr lvl="0"/>
            <a:r>
              <a:rPr lang="en-US" sz="4500" dirty="0">
                <a:latin typeface="Angsana New" pitchFamily="18" charset="-34"/>
                <a:cs typeface="Angsana New" pitchFamily="18" charset="-34"/>
              </a:rPr>
              <a:t>It is transmitted by afferent sympathetic or parasympathetic nerves and sometimes by somatic afferent. </a:t>
            </a:r>
          </a:p>
          <a:p>
            <a:pPr marL="101600" indent="0">
              <a:buNone/>
            </a:pPr>
            <a:r>
              <a:rPr lang="en-US" sz="4500" dirty="0">
                <a:latin typeface="Angsana New" pitchFamily="18" charset="-34"/>
                <a:cs typeface="Angsana New" pitchFamily="18" charset="-34"/>
              </a:rPr>
              <a:t>Visceral pain is produced by:   </a:t>
            </a:r>
          </a:p>
          <a:p>
            <a:pPr marL="1016000" indent="-914400">
              <a:buFont typeface="Wingdings" panose="05000000000000000000" pitchFamily="2" charset="2"/>
              <a:buChar char="Ø"/>
            </a:pPr>
            <a:r>
              <a:rPr lang="en-US" sz="4500" dirty="0">
                <a:latin typeface="Angsana New" pitchFamily="18" charset="-34"/>
                <a:cs typeface="Angsana New" pitchFamily="18" charset="-34"/>
              </a:rPr>
              <a:t>overdistension of hollow organs (stomach).    </a:t>
            </a:r>
          </a:p>
          <a:p>
            <a:pPr marL="1016000" indent="-914400">
              <a:buFont typeface="Wingdings" panose="05000000000000000000" pitchFamily="2" charset="2"/>
              <a:buChar char="Ø"/>
            </a:pPr>
            <a:r>
              <a:rPr lang="en-US" sz="4500" dirty="0">
                <a:latin typeface="Angsana New" pitchFamily="18" charset="-34"/>
                <a:cs typeface="Angsana New" pitchFamily="18" charset="-34"/>
              </a:rPr>
              <a:t>Spasm of intestine or ureters.                        </a:t>
            </a:r>
          </a:p>
          <a:p>
            <a:pPr marL="1016000" indent="-914400">
              <a:buFont typeface="Wingdings" panose="05000000000000000000" pitchFamily="2" charset="2"/>
              <a:buChar char="Ø"/>
            </a:pPr>
            <a:r>
              <a:rPr lang="en-US" sz="4500" dirty="0">
                <a:latin typeface="Angsana New" pitchFamily="18" charset="-34"/>
                <a:cs typeface="Angsana New" pitchFamily="18" charset="-34"/>
              </a:rPr>
              <a:t>Toxins or chemicals in contact with mucosa.                 </a:t>
            </a:r>
          </a:p>
          <a:p>
            <a:pPr marL="1016000" indent="-914400">
              <a:buFont typeface="Wingdings" panose="05000000000000000000" pitchFamily="2" charset="2"/>
              <a:buChar char="Ø"/>
            </a:pPr>
            <a:r>
              <a:rPr lang="en-US" sz="4500" dirty="0">
                <a:latin typeface="Angsana New" pitchFamily="18" charset="-34"/>
                <a:cs typeface="Angsana New" pitchFamily="18" charset="-34"/>
              </a:rPr>
              <a:t>Ischemia.</a:t>
            </a:r>
          </a:p>
          <a:p>
            <a:pPr marL="787400" indent="-685800">
              <a:buFont typeface="Wingdings" panose="05000000000000000000" pitchFamily="2" charset="2"/>
              <a:buChar char="Ø"/>
            </a:pPr>
            <a:r>
              <a:rPr lang="en-US" sz="4500" dirty="0">
                <a:latin typeface="Angsana New" pitchFamily="18" charset="-34"/>
                <a:cs typeface="Angsana New" pitchFamily="18" charset="-34"/>
              </a:rPr>
              <a:t>Traction on peritoneum or mesentery by a big tumor.</a:t>
            </a:r>
          </a:p>
          <a:p>
            <a:pPr lvl="0"/>
            <a:r>
              <a:rPr lang="en-US" sz="4500" dirty="0">
                <a:latin typeface="Angsana New" pitchFamily="18" charset="-34"/>
                <a:cs typeface="Angsana New" pitchFamily="18" charset="-34"/>
              </a:rPr>
              <a:t>Visceral pain is usually accompanied by nausea, vomiting , bradycardia and shows phenomenon of </a:t>
            </a:r>
            <a:r>
              <a:rPr lang="en-US" sz="4500" b="1" dirty="0">
                <a:latin typeface="Angsana New" pitchFamily="18" charset="-34"/>
                <a:cs typeface="Angsana New" pitchFamily="18" charset="-34"/>
              </a:rPr>
              <a:t>referred pain </a:t>
            </a:r>
            <a:r>
              <a:rPr lang="en-US" sz="4500" dirty="0">
                <a:latin typeface="Angsana New" pitchFamily="18" charset="-34"/>
                <a:cs typeface="Angsana New" pitchFamily="18" charset="-34"/>
              </a:rPr>
              <a:t>as Sensory cortex is poorly aware of the visceral pain </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02022"/>
            <a:ext cx="8229600" cy="1143000"/>
          </a:xfrm>
        </p:spPr>
        <p:txBody>
          <a:bodyPr>
            <a:normAutofit fontScale="90000"/>
          </a:bodyPr>
          <a:lstStyle/>
          <a:p>
            <a:r>
              <a:rPr lang="en-US" b="1" u="sng" dirty="0">
                <a:solidFill>
                  <a:srgbClr val="B730DC"/>
                </a:solidFill>
                <a:latin typeface="Algerian" pitchFamily="82" charset="0"/>
              </a:rPr>
              <a:t>Referred pain:</a:t>
            </a:r>
            <a:br>
              <a:rPr lang="en-US" dirty="0">
                <a:solidFill>
                  <a:srgbClr val="B730DC"/>
                </a:solidFill>
                <a:latin typeface="Algerian" pitchFamily="82" charset="0"/>
              </a:rPr>
            </a:br>
            <a:endParaRPr lang="en-US" dirty="0">
              <a:solidFill>
                <a:srgbClr val="B730DC"/>
              </a:solidFill>
              <a:latin typeface="Algerian" pitchFamily="82" charset="0"/>
            </a:endParaRPr>
          </a:p>
        </p:txBody>
      </p:sp>
      <p:sp>
        <p:nvSpPr>
          <p:cNvPr id="3" name="عنصر نائب للمحتوى 2"/>
          <p:cNvSpPr>
            <a:spLocks noGrp="1"/>
          </p:cNvSpPr>
          <p:nvPr>
            <p:ph idx="1"/>
          </p:nvPr>
        </p:nvSpPr>
        <p:spPr>
          <a:xfrm>
            <a:off x="0" y="836712"/>
            <a:ext cx="9144000" cy="6021288"/>
          </a:xfrm>
        </p:spPr>
        <p:txBody>
          <a:bodyPr>
            <a:noAutofit/>
          </a:bodyPr>
          <a:lstStyle/>
          <a:p>
            <a:pPr algn="l" rtl="0"/>
            <a:r>
              <a:rPr lang="en-US" sz="4400" b="1" u="sng" dirty="0">
                <a:latin typeface="Blackadder ITC" pitchFamily="82" charset="0"/>
                <a:cs typeface="Angsana New" pitchFamily="18" charset="-34"/>
              </a:rPr>
              <a:t>It is pain</a:t>
            </a:r>
            <a:r>
              <a:rPr lang="en-US" sz="4400" dirty="0">
                <a:latin typeface="Blackadder ITC" pitchFamily="82" charset="0"/>
                <a:cs typeface="Angsana New" pitchFamily="18" charset="-34"/>
              </a:rPr>
              <a:t> </a:t>
            </a:r>
            <a:r>
              <a:rPr lang="en-US" sz="3600" dirty="0">
                <a:latin typeface="Angsana New" pitchFamily="18" charset="-34"/>
                <a:cs typeface="Angsana New" pitchFamily="18" charset="-34"/>
              </a:rPr>
              <a:t>which is felt in a site other than the diseased one that it originate from. It is pain which is felt in a </a:t>
            </a:r>
            <a:r>
              <a:rPr lang="en-US" sz="3600" b="1" dirty="0">
                <a:latin typeface="Angsana New" pitchFamily="18" charset="-34"/>
                <a:cs typeface="Angsana New" pitchFamily="18" charset="-34"/>
              </a:rPr>
              <a:t>(cutaneous)</a:t>
            </a:r>
            <a:r>
              <a:rPr lang="en-US" sz="3600" dirty="0">
                <a:latin typeface="Angsana New" pitchFamily="18" charset="-34"/>
                <a:cs typeface="Angsana New" pitchFamily="18" charset="-34"/>
              </a:rPr>
              <a:t> site rather than</a:t>
            </a:r>
          </a:p>
          <a:p>
            <a:pPr marL="0" indent="0">
              <a:buNone/>
            </a:pPr>
            <a:r>
              <a:rPr lang="en-US" sz="3600" dirty="0">
                <a:latin typeface="Angsana New" pitchFamily="18" charset="-34"/>
                <a:cs typeface="Angsana New" pitchFamily="18" charset="-34"/>
              </a:rPr>
              <a:t>the </a:t>
            </a:r>
            <a:r>
              <a:rPr lang="en-US" sz="3600" b="1" dirty="0">
                <a:latin typeface="Angsana New" pitchFamily="18" charset="-34"/>
                <a:cs typeface="Angsana New" pitchFamily="18" charset="-34"/>
              </a:rPr>
              <a:t>(visceral) </a:t>
            </a:r>
            <a:r>
              <a:rPr lang="en-US" sz="3600" dirty="0">
                <a:latin typeface="Angsana New" pitchFamily="18" charset="-34"/>
                <a:cs typeface="Angsana New" pitchFamily="18" charset="-34"/>
              </a:rPr>
              <a:t>diseased one that it originates from.</a:t>
            </a:r>
          </a:p>
          <a:p>
            <a:pPr algn="l" rtl="0"/>
            <a:r>
              <a:rPr lang="en-US" sz="3600" b="1" dirty="0">
                <a:latin typeface="Angsana New" pitchFamily="18" charset="-34"/>
                <a:cs typeface="Angsana New" pitchFamily="18" charset="-34"/>
              </a:rPr>
              <a:t> </a:t>
            </a:r>
            <a:r>
              <a:rPr lang="en-US" sz="4400" b="1" u="sng" dirty="0">
                <a:latin typeface="Blackadder ITC" pitchFamily="82" charset="0"/>
                <a:cs typeface="Angsana New" pitchFamily="18" charset="-34"/>
              </a:rPr>
              <a:t>Examples:</a:t>
            </a:r>
          </a:p>
          <a:p>
            <a:pPr algn="l" rtl="0"/>
            <a:endParaRPr lang="en-US" sz="3600" dirty="0">
              <a:latin typeface="Blackadder ITC" pitchFamily="82" charset="0"/>
              <a:cs typeface="Angsana New" pitchFamily="18" charset="-34"/>
            </a:endParaRPr>
          </a:p>
          <a:p>
            <a:pPr algn="l" rtl="0"/>
            <a:endParaRPr lang="en-US" sz="3600" dirty="0">
              <a:latin typeface="Angsana New" pitchFamily="18" charset="-34"/>
              <a:cs typeface="Angsana New" pitchFamily="18" charset="-34"/>
            </a:endParaRPr>
          </a:p>
        </p:txBody>
      </p:sp>
      <p:pic>
        <p:nvPicPr>
          <p:cNvPr id="5" name="Picture 4">
            <a:extLst>
              <a:ext uri="{FF2B5EF4-FFF2-40B4-BE49-F238E27FC236}">
                <a16:creationId xmlns:a16="http://schemas.microsoft.com/office/drawing/2014/main" id="{074E1DBF-FF7E-4E32-B818-AE222217DA15}"/>
              </a:ext>
            </a:extLst>
          </p:cNvPr>
          <p:cNvPicPr>
            <a:picLocks noChangeAspect="1"/>
          </p:cNvPicPr>
          <p:nvPr/>
        </p:nvPicPr>
        <p:blipFill>
          <a:blip r:embed="rId2"/>
          <a:stretch>
            <a:fillRect/>
          </a:stretch>
        </p:blipFill>
        <p:spPr>
          <a:xfrm>
            <a:off x="148226" y="3429000"/>
            <a:ext cx="8693051" cy="3312368"/>
          </a:xfrm>
          <a:prstGeom prst="rect">
            <a:avLst/>
          </a:prstGeo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to="" calcmode="lin" valueType="num">
                                      <p:cBhvr>
                                        <p:cTn id="20"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A7A84-7F37-43E4-BB3F-A64EFEF4AE4D}"/>
              </a:ext>
            </a:extLst>
          </p:cNvPr>
          <p:cNvSpPr>
            <a:spLocks noGrp="1"/>
          </p:cNvSpPr>
          <p:nvPr>
            <p:ph type="title"/>
          </p:nvPr>
        </p:nvSpPr>
        <p:spPr>
          <a:xfrm>
            <a:off x="457200" y="188640"/>
            <a:ext cx="8229600" cy="864096"/>
          </a:xfrm>
        </p:spPr>
        <p:txBody>
          <a:bodyPr/>
          <a:lstStyle/>
          <a:p>
            <a:r>
              <a:rPr lang="en-US" dirty="0"/>
              <a:t> </a:t>
            </a:r>
            <a:r>
              <a:rPr lang="en-US" sz="3600" b="1" dirty="0">
                <a:solidFill>
                  <a:srgbClr val="B730DC"/>
                </a:solidFill>
                <a:latin typeface="Algerian" pitchFamily="82" charset="0"/>
              </a:rPr>
              <a:t>Mechanisms of referred pain</a:t>
            </a:r>
          </a:p>
        </p:txBody>
      </p:sp>
      <p:sp>
        <p:nvSpPr>
          <p:cNvPr id="3" name="Content Placeholder 2">
            <a:extLst>
              <a:ext uri="{FF2B5EF4-FFF2-40B4-BE49-F238E27FC236}">
                <a16:creationId xmlns:a16="http://schemas.microsoft.com/office/drawing/2014/main" id="{A1925563-5156-40A2-B5AC-4BE002F0D817}"/>
              </a:ext>
            </a:extLst>
          </p:cNvPr>
          <p:cNvSpPr>
            <a:spLocks noGrp="1"/>
          </p:cNvSpPr>
          <p:nvPr>
            <p:ph idx="1"/>
          </p:nvPr>
        </p:nvSpPr>
        <p:spPr>
          <a:xfrm>
            <a:off x="457200" y="1052736"/>
            <a:ext cx="8229600" cy="5271864"/>
          </a:xfrm>
        </p:spPr>
        <p:txBody>
          <a:bodyPr>
            <a:normAutofit lnSpcReduction="10000"/>
          </a:bodyPr>
          <a:lstStyle/>
          <a:p>
            <a:pPr marL="0" indent="0" algn="l">
              <a:buNone/>
            </a:pPr>
            <a:r>
              <a:rPr lang="en-US" sz="2400" b="1" dirty="0">
                <a:solidFill>
                  <a:srgbClr val="B730DC"/>
                </a:solidFill>
                <a:latin typeface="Algerian" pitchFamily="82" charset="0"/>
                <a:ea typeface="+mj-ea"/>
                <a:cs typeface="+mj-cs"/>
              </a:rPr>
              <a:t>1. Branching dorsal root theory.</a:t>
            </a:r>
          </a:p>
          <a:p>
            <a:pPr algn="l"/>
            <a:r>
              <a:rPr lang="en-US" sz="2400" b="0" i="0" u="none" strike="noStrike" baseline="0" dirty="0">
                <a:solidFill>
                  <a:srgbClr val="000000"/>
                </a:solidFill>
                <a:latin typeface="Calibri" panose="020F0502020204030204" pitchFamily="34" charset="0"/>
              </a:rPr>
              <a:t>Pain from viscera enters the spinal cord in a certain </a:t>
            </a:r>
            <a:r>
              <a:rPr lang="en-US" sz="2400" b="1" i="1" u="none" strike="noStrike" baseline="0" dirty="0">
                <a:solidFill>
                  <a:srgbClr val="000000"/>
                </a:solidFill>
                <a:latin typeface="Calibri,BoldItalic"/>
              </a:rPr>
              <a:t>dorsal root</a:t>
            </a:r>
            <a:r>
              <a:rPr lang="en-US" sz="2400" b="0" i="0" u="none" strike="noStrike" baseline="0" dirty="0">
                <a:solidFill>
                  <a:srgbClr val="000000"/>
                </a:solidFill>
                <a:latin typeface="Calibri" panose="020F0502020204030204" pitchFamily="34" charset="0"/>
              </a:rPr>
              <a:t>.</a:t>
            </a:r>
          </a:p>
          <a:p>
            <a:pPr algn="l"/>
            <a:r>
              <a:rPr lang="en-US" sz="2400" b="0" i="0" u="none" strike="noStrike" baseline="0" dirty="0">
                <a:solidFill>
                  <a:srgbClr val="000000"/>
                </a:solidFill>
                <a:latin typeface="Calibri" panose="020F0502020204030204" pitchFamily="34" charset="0"/>
              </a:rPr>
              <a:t>Also pain from skin enters the spinal cord through the </a:t>
            </a:r>
            <a:r>
              <a:rPr lang="en-US" sz="2400" b="1" i="1" u="none" strike="noStrike" baseline="0" dirty="0">
                <a:solidFill>
                  <a:srgbClr val="000000"/>
                </a:solidFill>
                <a:latin typeface="Calibri,BoldItalic"/>
              </a:rPr>
              <a:t>same dorsal root</a:t>
            </a:r>
            <a:r>
              <a:rPr lang="en-US" sz="2400" b="0" i="0" u="none" strike="noStrike" baseline="0" dirty="0">
                <a:solidFill>
                  <a:srgbClr val="000000"/>
                </a:solidFill>
                <a:latin typeface="Calibri" panose="020F0502020204030204" pitchFamily="34" charset="0"/>
              </a:rPr>
              <a:t>.</a:t>
            </a:r>
          </a:p>
          <a:p>
            <a:pPr marL="0" indent="0" algn="l">
              <a:buNone/>
            </a:pPr>
            <a:r>
              <a:rPr lang="en-US" sz="2400" b="0" i="0" u="none" strike="noStrike" baseline="0" dirty="0">
                <a:solidFill>
                  <a:srgbClr val="000000"/>
                </a:solidFill>
                <a:latin typeface="Calibri" panose="020F0502020204030204" pitchFamily="34" charset="0"/>
              </a:rPr>
              <a:t>Because the 2 sites have same embryological origin.</a:t>
            </a:r>
          </a:p>
          <a:p>
            <a:pPr algn="l"/>
            <a:endParaRPr lang="en-US" sz="2400" b="0" i="0" u="none" strike="noStrike" baseline="0" dirty="0">
              <a:solidFill>
                <a:srgbClr val="000000"/>
              </a:solidFill>
              <a:latin typeface="Calibri" panose="020F0502020204030204" pitchFamily="34" charset="0"/>
            </a:endParaRPr>
          </a:p>
          <a:p>
            <a:pPr algn="l"/>
            <a:r>
              <a:rPr lang="en-US" sz="2400" b="0" i="0" u="none" strike="noStrike" baseline="0" dirty="0">
                <a:solidFill>
                  <a:srgbClr val="000000"/>
                </a:solidFill>
                <a:latin typeface="Calibri" panose="020F0502020204030204" pitchFamily="34" charset="0"/>
              </a:rPr>
              <a:t>The sensory cortex is adapted that if pain comes from this </a:t>
            </a:r>
            <a:r>
              <a:rPr lang="en-US" sz="2400" b="1" i="1" u="none" strike="noStrike" baseline="0" dirty="0">
                <a:solidFill>
                  <a:srgbClr val="000000"/>
                </a:solidFill>
                <a:latin typeface="Calibri,BoldItalic"/>
              </a:rPr>
              <a:t>dorsal root </a:t>
            </a:r>
            <a:r>
              <a:rPr lang="en-US" sz="2400" b="0" i="0" u="none" strike="noStrike" baseline="0" dirty="0">
                <a:solidFill>
                  <a:srgbClr val="000000"/>
                </a:solidFill>
                <a:latin typeface="Calibri" panose="020F0502020204030204" pitchFamily="34" charset="0"/>
              </a:rPr>
              <a:t>it means that it comes from the skin not from viscera. </a:t>
            </a:r>
            <a:r>
              <a:rPr lang="en-US" sz="2400" b="1" i="0" u="none" strike="noStrike" baseline="0" dirty="0">
                <a:solidFill>
                  <a:srgbClr val="000000"/>
                </a:solidFill>
                <a:latin typeface="Calibri" panose="020F0502020204030204" pitchFamily="34" charset="0"/>
              </a:rPr>
              <a:t>Because:</a:t>
            </a:r>
          </a:p>
          <a:p>
            <a:pPr algn="l"/>
            <a:endParaRPr lang="en-US" sz="2400" b="0" i="0" u="none" strike="noStrike" baseline="0" dirty="0">
              <a:solidFill>
                <a:srgbClr val="000000"/>
              </a:solidFill>
              <a:latin typeface="Calibri" panose="020F0502020204030204" pitchFamily="34" charset="0"/>
            </a:endParaRPr>
          </a:p>
          <a:p>
            <a:pPr algn="l"/>
            <a:r>
              <a:rPr lang="en-US" sz="2400" b="0" i="0" u="none" strike="noStrike" baseline="0" dirty="0">
                <a:solidFill>
                  <a:srgbClr val="000000"/>
                </a:solidFill>
                <a:latin typeface="Calibri" panose="020F0502020204030204" pitchFamily="34" charset="0"/>
              </a:rPr>
              <a:t>a) Skin is usually exposed to trauma.</a:t>
            </a:r>
          </a:p>
          <a:p>
            <a:pPr algn="l"/>
            <a:r>
              <a:rPr lang="en-US" sz="2400" b="0" i="0" u="none" strike="noStrike" baseline="0" dirty="0">
                <a:solidFill>
                  <a:srgbClr val="000000"/>
                </a:solidFill>
                <a:latin typeface="Calibri" panose="020F0502020204030204" pitchFamily="34" charset="0"/>
              </a:rPr>
              <a:t>b) Sensory cortex is poorly aware by the visceral pain.</a:t>
            </a:r>
          </a:p>
        </p:txBody>
      </p:sp>
    </p:spTree>
    <p:extLst>
      <p:ext uri="{BB962C8B-B14F-4D97-AF65-F5344CB8AC3E}">
        <p14:creationId xmlns:p14="http://schemas.microsoft.com/office/powerpoint/2010/main" val="2426523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8DA7F-4442-4403-84A6-E11FC64C04B3}"/>
              </a:ext>
            </a:extLst>
          </p:cNvPr>
          <p:cNvSpPr>
            <a:spLocks noGrp="1"/>
          </p:cNvSpPr>
          <p:nvPr>
            <p:ph type="title"/>
          </p:nvPr>
        </p:nvSpPr>
        <p:spPr>
          <a:xfrm>
            <a:off x="457200" y="704088"/>
            <a:ext cx="8229600" cy="276640"/>
          </a:xfrm>
        </p:spPr>
        <p:txBody>
          <a:bodyPr>
            <a:normAutofit fontScale="90000"/>
          </a:bodyPr>
          <a:lstStyle/>
          <a:p>
            <a:endParaRPr lang="en-US" dirty="0"/>
          </a:p>
        </p:txBody>
      </p:sp>
      <p:pic>
        <p:nvPicPr>
          <p:cNvPr id="5" name="Content Placeholder 4">
            <a:extLst>
              <a:ext uri="{FF2B5EF4-FFF2-40B4-BE49-F238E27FC236}">
                <a16:creationId xmlns:a16="http://schemas.microsoft.com/office/drawing/2014/main" id="{03634D63-8588-4C91-89F4-4C6C95A18E0C}"/>
              </a:ext>
            </a:extLst>
          </p:cNvPr>
          <p:cNvPicPr>
            <a:picLocks noGrp="1" noChangeAspect="1"/>
          </p:cNvPicPr>
          <p:nvPr>
            <p:ph idx="1"/>
          </p:nvPr>
        </p:nvPicPr>
        <p:blipFill rotWithShape="1">
          <a:blip r:embed="rId2"/>
          <a:srcRect l="-1923" t="3332" r="1923" b="42259"/>
          <a:stretch/>
        </p:blipFill>
        <p:spPr>
          <a:xfrm>
            <a:off x="302840" y="1124744"/>
            <a:ext cx="8229600" cy="4392488"/>
          </a:xfrm>
        </p:spPr>
      </p:pic>
    </p:spTree>
    <p:extLst>
      <p:ext uri="{BB962C8B-B14F-4D97-AF65-F5344CB8AC3E}">
        <p14:creationId xmlns:p14="http://schemas.microsoft.com/office/powerpoint/2010/main" val="599977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32656"/>
            <a:ext cx="8229600" cy="1224136"/>
          </a:xfrm>
        </p:spPr>
        <p:txBody>
          <a:bodyPr>
            <a:noAutofit/>
          </a:bodyPr>
          <a:lstStyle/>
          <a:p>
            <a:br>
              <a:rPr lang="en-US" sz="4800" dirty="0">
                <a:solidFill>
                  <a:srgbClr val="EE009F"/>
                </a:solidFill>
                <a:latin typeface="Blackadder ITC" pitchFamily="82" charset="0"/>
              </a:rPr>
            </a:br>
            <a:br>
              <a:rPr lang="en-US" sz="4000" b="1" dirty="0">
                <a:solidFill>
                  <a:srgbClr val="EE009F"/>
                </a:solidFill>
                <a:latin typeface="Blackadder ITC" pitchFamily="82" charset="0"/>
              </a:rPr>
            </a:br>
            <a:r>
              <a:rPr lang="en-US" sz="4000" b="1" dirty="0">
                <a:solidFill>
                  <a:srgbClr val="EE009F"/>
                </a:solidFill>
                <a:latin typeface="Blackadder ITC" pitchFamily="82" charset="0"/>
              </a:rPr>
              <a:t>  </a:t>
            </a:r>
            <a:r>
              <a:rPr lang="en-US" sz="2800" b="1" dirty="0">
                <a:solidFill>
                  <a:srgbClr val="B730DC"/>
                </a:solidFill>
                <a:latin typeface="Algerian" pitchFamily="82" charset="0"/>
              </a:rPr>
              <a:t>2- Convergence -projection theory</a:t>
            </a:r>
            <a:br>
              <a:rPr lang="en-US" sz="4000" dirty="0">
                <a:solidFill>
                  <a:srgbClr val="EE009F"/>
                </a:solidFill>
                <a:latin typeface="Blackadder ITC" pitchFamily="82" charset="0"/>
              </a:rPr>
            </a:br>
            <a:endParaRPr lang="en-US" sz="4000" dirty="0">
              <a:solidFill>
                <a:srgbClr val="EE009F"/>
              </a:solidFill>
              <a:latin typeface="Blackadder ITC" pitchFamily="82" charset="0"/>
            </a:endParaRPr>
          </a:p>
        </p:txBody>
      </p:sp>
      <p:sp>
        <p:nvSpPr>
          <p:cNvPr id="3" name="عنصر نائب للمحتوى 2"/>
          <p:cNvSpPr>
            <a:spLocks noGrp="1"/>
          </p:cNvSpPr>
          <p:nvPr>
            <p:ph idx="1"/>
          </p:nvPr>
        </p:nvSpPr>
        <p:spPr>
          <a:xfrm>
            <a:off x="323528" y="1052736"/>
            <a:ext cx="8820472" cy="5328592"/>
          </a:xfrm>
        </p:spPr>
        <p:txBody>
          <a:bodyPr>
            <a:noAutofit/>
          </a:bodyPr>
          <a:lstStyle/>
          <a:p>
            <a:pPr algn="l" rtl="0"/>
            <a:r>
              <a:rPr lang="en-US" sz="3200" dirty="0">
                <a:latin typeface="Angsana New" pitchFamily="18" charset="-34"/>
                <a:cs typeface="Angsana New" pitchFamily="18" charset="-34"/>
              </a:rPr>
              <a:t>Pain from the viscera enters the spinal cord  and converge on the dorsal horn cell. </a:t>
            </a:r>
          </a:p>
          <a:p>
            <a:pPr algn="l" rtl="0"/>
            <a:r>
              <a:rPr lang="en-US" sz="3200" dirty="0">
                <a:latin typeface="Angsana New" pitchFamily="18" charset="-34"/>
                <a:cs typeface="Angsana New" pitchFamily="18" charset="-34"/>
              </a:rPr>
              <a:t>sensations from certain area of the skin (that originate from the same embryonic segment as that viscera) enter spinal cord and converge on the same dorsal horn cell. </a:t>
            </a:r>
          </a:p>
          <a:p>
            <a:pPr algn="l" rtl="0"/>
            <a:r>
              <a:rPr lang="en-US" sz="3200" dirty="0">
                <a:latin typeface="Angsana New" pitchFamily="18" charset="-34"/>
                <a:cs typeface="Angsana New" pitchFamily="18" charset="-34"/>
              </a:rPr>
              <a:t>Now pain sensation reach sensory cortex from this neuron, the cortex will project pain sensation as if it originate from the skin and not from the viscera because usually the skin is that organ which is always exposed to trauma and most pain that reach the cortex is coming from it.</a:t>
            </a:r>
          </a:p>
          <a:p>
            <a:pPr algn="l" rtl="0"/>
            <a:endParaRPr lang="en-US" dirty="0">
              <a:latin typeface="Angsana New" pitchFamily="18" charset="-34"/>
              <a:cs typeface="Angsana New" pitchFamily="18" charset="-34"/>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to="" calcmode="lin" valueType="num">
                                      <p:cBhvr>
                                        <p:cTn id="20"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13F12-ED49-4774-A9D7-BE0E29D2C034}"/>
              </a:ext>
            </a:extLst>
          </p:cNvPr>
          <p:cNvSpPr>
            <a:spLocks noGrp="1"/>
          </p:cNvSpPr>
          <p:nvPr>
            <p:ph type="title"/>
          </p:nvPr>
        </p:nvSpPr>
        <p:spPr>
          <a:xfrm>
            <a:off x="457200" y="704088"/>
            <a:ext cx="8229600" cy="276640"/>
          </a:xfrm>
        </p:spPr>
        <p:txBody>
          <a:bodyPr>
            <a:normAutofit fontScale="90000"/>
          </a:bodyPr>
          <a:lstStyle/>
          <a:p>
            <a:endParaRPr lang="en-US" dirty="0"/>
          </a:p>
        </p:txBody>
      </p:sp>
      <p:pic>
        <p:nvPicPr>
          <p:cNvPr id="5" name="Content Placeholder 4">
            <a:extLst>
              <a:ext uri="{FF2B5EF4-FFF2-40B4-BE49-F238E27FC236}">
                <a16:creationId xmlns:a16="http://schemas.microsoft.com/office/drawing/2014/main" id="{627A1FFD-B41E-419A-8EC6-808794FEBCB6}"/>
              </a:ext>
            </a:extLst>
          </p:cNvPr>
          <p:cNvPicPr>
            <a:picLocks noGrp="1" noChangeAspect="1"/>
          </p:cNvPicPr>
          <p:nvPr>
            <p:ph idx="1"/>
          </p:nvPr>
        </p:nvPicPr>
        <p:blipFill>
          <a:blip r:embed="rId2"/>
          <a:stretch>
            <a:fillRect/>
          </a:stretch>
        </p:blipFill>
        <p:spPr>
          <a:xfrm>
            <a:off x="323528" y="980728"/>
            <a:ext cx="3960440" cy="4824768"/>
          </a:xfrm>
        </p:spPr>
      </p:pic>
      <p:pic>
        <p:nvPicPr>
          <p:cNvPr id="6" name="Picture 5">
            <a:extLst>
              <a:ext uri="{FF2B5EF4-FFF2-40B4-BE49-F238E27FC236}">
                <a16:creationId xmlns:a16="http://schemas.microsoft.com/office/drawing/2014/main" id="{A8AD30A9-D2D7-453C-B677-88284991A0D7}"/>
              </a:ext>
            </a:extLst>
          </p:cNvPr>
          <p:cNvPicPr>
            <a:picLocks noChangeAspect="1"/>
          </p:cNvPicPr>
          <p:nvPr/>
        </p:nvPicPr>
        <p:blipFill>
          <a:blip r:embed="rId3"/>
          <a:stretch>
            <a:fillRect/>
          </a:stretch>
        </p:blipFill>
        <p:spPr>
          <a:xfrm>
            <a:off x="4572000" y="1124512"/>
            <a:ext cx="3960440" cy="4824768"/>
          </a:xfrm>
          <a:prstGeom prst="rect">
            <a:avLst/>
          </a:prstGeom>
        </p:spPr>
      </p:pic>
    </p:spTree>
    <p:extLst>
      <p:ext uri="{BB962C8B-B14F-4D97-AF65-F5344CB8AC3E}">
        <p14:creationId xmlns:p14="http://schemas.microsoft.com/office/powerpoint/2010/main" val="1681477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692696"/>
            <a:ext cx="8820472" cy="1872208"/>
          </a:xfrm>
        </p:spPr>
        <p:txBody>
          <a:bodyPr>
            <a:normAutofit fontScale="90000"/>
          </a:bodyPr>
          <a:lstStyle/>
          <a:p>
            <a:br>
              <a:rPr lang="en-US" b="1" dirty="0">
                <a:solidFill>
                  <a:srgbClr val="B730DC"/>
                </a:solidFill>
                <a:latin typeface="Algerian" pitchFamily="82" charset="0"/>
              </a:rPr>
            </a:br>
            <a:br>
              <a:rPr lang="en-US" b="1" dirty="0">
                <a:solidFill>
                  <a:srgbClr val="B730DC"/>
                </a:solidFill>
                <a:latin typeface="Algerian" pitchFamily="82" charset="0"/>
              </a:rPr>
            </a:br>
            <a:r>
              <a:rPr lang="en-US" b="1" dirty="0">
                <a:solidFill>
                  <a:srgbClr val="DA00DA"/>
                </a:solidFill>
                <a:latin typeface="Algerian" pitchFamily="82" charset="0"/>
              </a:rPr>
              <a:t>Pain control system</a:t>
            </a:r>
            <a:br>
              <a:rPr lang="en-US" dirty="0">
                <a:solidFill>
                  <a:srgbClr val="DA00DA"/>
                </a:solidFill>
                <a:latin typeface="Algerian" pitchFamily="82" charset="0"/>
              </a:rPr>
            </a:br>
            <a:r>
              <a:rPr lang="en-US" dirty="0">
                <a:solidFill>
                  <a:srgbClr val="DA00DA"/>
                </a:solidFill>
                <a:latin typeface="Algerian" pitchFamily="82" charset="0"/>
              </a:rPr>
              <a:t> 1- </a:t>
            </a:r>
            <a:r>
              <a:rPr lang="en-US" b="1" i="1" dirty="0">
                <a:solidFill>
                  <a:srgbClr val="DA00DA"/>
                </a:solidFill>
                <a:latin typeface="Algerian" pitchFamily="82" charset="0"/>
              </a:rPr>
              <a:t>Analgesia system </a:t>
            </a:r>
            <a:br>
              <a:rPr lang="en-US" dirty="0">
                <a:solidFill>
                  <a:srgbClr val="EE009F"/>
                </a:solidFill>
                <a:latin typeface="Algerian" pitchFamily="82" charset="0"/>
              </a:rPr>
            </a:br>
            <a:endParaRPr lang="en-US" dirty="0">
              <a:solidFill>
                <a:srgbClr val="EE009F"/>
              </a:solidFill>
              <a:latin typeface="Algerian" pitchFamily="82" charset="0"/>
            </a:endParaRPr>
          </a:p>
        </p:txBody>
      </p:sp>
      <p:sp>
        <p:nvSpPr>
          <p:cNvPr id="3" name="عنصر نائب للمحتوى 2"/>
          <p:cNvSpPr>
            <a:spLocks noGrp="1"/>
          </p:cNvSpPr>
          <p:nvPr>
            <p:ph idx="1"/>
          </p:nvPr>
        </p:nvSpPr>
        <p:spPr>
          <a:xfrm>
            <a:off x="179512" y="1772816"/>
            <a:ext cx="8964488" cy="4968552"/>
          </a:xfrm>
        </p:spPr>
        <p:txBody>
          <a:bodyPr>
            <a:noAutofit/>
          </a:bodyPr>
          <a:lstStyle/>
          <a:p>
            <a:pPr>
              <a:buFont typeface="Wingdings" panose="05000000000000000000" pitchFamily="2" charset="2"/>
              <a:buChar char="Ø"/>
            </a:pPr>
            <a:r>
              <a:rPr lang="en-US" dirty="0"/>
              <a:t>It is a physiological system composed of group of neurons at different levels in CNS stimulate each other by chemical transmitters to minimize the pain.</a:t>
            </a:r>
            <a:endParaRPr lang="en-US" sz="3600" dirty="0">
              <a:latin typeface="Angsana New" pitchFamily="18" charset="-34"/>
              <a:cs typeface="Angsana New" pitchFamily="18" charset="-34"/>
            </a:endParaRPr>
          </a:p>
          <a:p>
            <a:pPr>
              <a:buFont typeface="Wingdings" panose="05000000000000000000" pitchFamily="2" charset="2"/>
              <a:buChar char="Ø"/>
            </a:pPr>
            <a:r>
              <a:rPr lang="en-US" dirty="0"/>
              <a:t>This system is composed of :</a:t>
            </a:r>
          </a:p>
          <a:p>
            <a:pPr>
              <a:buFont typeface="Wingdings" panose="05000000000000000000" pitchFamily="2" charset="2"/>
              <a:buChar char="Ø"/>
            </a:pPr>
            <a:endParaRPr lang="en-US" sz="3600" dirty="0">
              <a:latin typeface="Angsana New" pitchFamily="18" charset="-34"/>
              <a:cs typeface="Angsana New" pitchFamily="18" charset="-34"/>
            </a:endParaRPr>
          </a:p>
        </p:txBody>
      </p:sp>
      <p:pic>
        <p:nvPicPr>
          <p:cNvPr id="5" name="Picture 4">
            <a:extLst>
              <a:ext uri="{FF2B5EF4-FFF2-40B4-BE49-F238E27FC236}">
                <a16:creationId xmlns:a16="http://schemas.microsoft.com/office/drawing/2014/main" id="{C85A97BB-F388-490D-B906-97FA54451DDD}"/>
              </a:ext>
            </a:extLst>
          </p:cNvPr>
          <p:cNvPicPr>
            <a:picLocks noChangeAspect="1"/>
          </p:cNvPicPr>
          <p:nvPr/>
        </p:nvPicPr>
        <p:blipFill>
          <a:blip r:embed="rId2"/>
          <a:stretch>
            <a:fillRect/>
          </a:stretch>
        </p:blipFill>
        <p:spPr>
          <a:xfrm>
            <a:off x="183205" y="3645024"/>
            <a:ext cx="8781283" cy="2952328"/>
          </a:xfrm>
          <a:prstGeom prst="rect">
            <a:avLst/>
          </a:prstGeo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6FDB647AE44DF4BAE5DC62529B122B1" ma:contentTypeVersion="2" ma:contentTypeDescription="Create a new document." ma:contentTypeScope="" ma:versionID="6df31d083b935f4239b1a9262f561734">
  <xsd:schema xmlns:xsd="http://www.w3.org/2001/XMLSchema" xmlns:xs="http://www.w3.org/2001/XMLSchema" xmlns:p="http://schemas.microsoft.com/office/2006/metadata/properties" xmlns:ns2="4900a897-af03-4fca-af40-02b01c647703" targetNamespace="http://schemas.microsoft.com/office/2006/metadata/properties" ma:root="true" ma:fieldsID="48658940dd6b0ec100a86ffd93d9bc59" ns2:_="">
    <xsd:import namespace="4900a897-af03-4fca-af40-02b01c64770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900a897-af03-4fca-af40-02b01c6477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EAD2055-1C3F-48CD-AD9F-07EC1A98A08A}">
  <ds:schemaRefs>
    <ds:schemaRef ds:uri="http://schemas.microsoft.com/sharepoint/v3/contenttype/forms"/>
  </ds:schemaRefs>
</ds:datastoreItem>
</file>

<file path=customXml/itemProps2.xml><?xml version="1.0" encoding="utf-8"?>
<ds:datastoreItem xmlns:ds="http://schemas.openxmlformats.org/officeDocument/2006/customXml" ds:itemID="{48A6A1A6-069F-47B6-A01B-E927DA389458}">
  <ds:schemaRefs>
    <ds:schemaRef ds:uri="http://schemas.microsoft.com/office/2006/metadata/contentType"/>
    <ds:schemaRef ds:uri="http://schemas.microsoft.com/office/2006/metadata/properties/metaAttributes"/>
    <ds:schemaRef ds:uri="http://www.w3.org/2000/xmlns/"/>
    <ds:schemaRef ds:uri="http://www.w3.org/2001/XMLSchema"/>
    <ds:schemaRef ds:uri="4900a897-af03-4fca-af40-02b01c647703"/>
  </ds:schemaRefs>
</ds:datastoreItem>
</file>

<file path=customXml/itemProps3.xml><?xml version="1.0" encoding="utf-8"?>
<ds:datastoreItem xmlns:ds="http://schemas.openxmlformats.org/officeDocument/2006/customXml" ds:itemID="{12E4DB91-15D2-4927-907B-491C3F0332FE}">
  <ds:schemaRefs>
    <ds:schemaRef ds:uri="http://schemas.microsoft.com/office/2006/metadata/properties"/>
    <ds:schemaRef ds:uri="http://www.w3.org/2000/xmlns/"/>
  </ds:schemaRefs>
</ds:datastoreItem>
</file>

<file path=docProps/app.xml><?xml version="1.0" encoding="utf-8"?>
<Properties xmlns="http://schemas.openxmlformats.org/officeDocument/2006/extended-properties" xmlns:vt="http://schemas.openxmlformats.org/officeDocument/2006/docPropsVTypes">
  <Template>Flow</Template>
  <TotalTime>1384</TotalTime>
  <Words>943</Words>
  <Application>Microsoft Office PowerPoint</Application>
  <PresentationFormat>On-screen Show (4:3)</PresentationFormat>
  <Paragraphs>70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PowerPoint Presentation</vt:lpstr>
      <vt:lpstr>                About viscera</vt:lpstr>
      <vt:lpstr>Visceral pain </vt:lpstr>
      <vt:lpstr>Referred pain: </vt:lpstr>
      <vt:lpstr> Mechanisms of referred pain</vt:lpstr>
      <vt:lpstr>PowerPoint Presentation</vt:lpstr>
      <vt:lpstr>    2- Convergence -projection theory </vt:lpstr>
      <vt:lpstr>PowerPoint Presentation</vt:lpstr>
      <vt:lpstr>  Pain control system  1- Analgesia system  </vt:lpstr>
      <vt:lpstr>  Mechanism of analgesia cascade </vt:lpstr>
      <vt:lpstr> 2- opiate system</vt:lpstr>
      <vt:lpstr>Gate theory of pain inhibition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Sensations</dc:title>
  <dc:creator>DR . NAGLAA</dc:creator>
  <cp:lastModifiedBy>Sanabil Hassanat</cp:lastModifiedBy>
  <cp:revision>100</cp:revision>
  <dcterms:created xsi:type="dcterms:W3CDTF">2011-09-17T20:28:07Z</dcterms:created>
  <dcterms:modified xsi:type="dcterms:W3CDTF">2021-12-16T05:24:40Z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0x01010036FDB647AE44DF4BAE5DC62529B122B1</vt:lpwstr>
  </property>
</Properties>
</file>