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86" r:id="rId4"/>
    <p:sldId id="287" r:id="rId5"/>
    <p:sldId id="288" r:id="rId6"/>
    <p:sldId id="289" r:id="rId7"/>
    <p:sldId id="290" r:id="rId8"/>
    <p:sldId id="302" r:id="rId9"/>
    <p:sldId id="291" r:id="rId10"/>
    <p:sldId id="297" r:id="rId11"/>
    <p:sldId id="298" r:id="rId12"/>
    <p:sldId id="303" r:id="rId13"/>
    <p:sldId id="301" r:id="rId14"/>
    <p:sldId id="296" r:id="rId15"/>
  </p:sldIdLst>
  <p:sldSz cx="9144000" cy="5143500" type="screen16x9"/>
  <p:notesSz cx="6858000" cy="9144000"/>
  <p:embeddedFontLst>
    <p:embeddedFont>
      <p:font typeface="Lexend Deca"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94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3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08011" y="2147556"/>
            <a:ext cx="7287818" cy="1159800"/>
          </a:xfrm>
          <a:prstGeom prst="rect">
            <a:avLst/>
          </a:prstGeom>
        </p:spPr>
        <p:txBody>
          <a:bodyPr spcFirstLastPara="1" wrap="square" lIns="0" tIns="0" rIns="0" bIns="0" anchor="ctr" anchorCtr="0">
            <a:noAutofit/>
          </a:bodyPr>
          <a:lstStyle/>
          <a:p>
            <a:pPr lvl="0" algn="ctr"/>
            <a:r>
              <a:rPr lang="en-US" sz="3200" dirty="0" smtClean="0">
                <a:solidFill>
                  <a:schemeClr val="tx1">
                    <a:lumMod val="90000"/>
                    <a:lumOff val="10000"/>
                  </a:schemeClr>
                </a:solidFill>
              </a:rPr>
              <a:t>14- Pathophysiology of Heart failure</a:t>
            </a: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2800" dirty="0" smtClean="0">
                <a:solidFill>
                  <a:schemeClr val="tx1">
                    <a:lumMod val="90000"/>
                    <a:lumOff val="10000"/>
                  </a:schemeClr>
                </a:solidFill>
              </a:rPr>
              <a:t>By</a:t>
            </a:r>
            <a:br>
              <a:rPr lang="en-US" sz="2800" dirty="0" smtClean="0">
                <a:solidFill>
                  <a:schemeClr val="tx1">
                    <a:lumMod val="90000"/>
                    <a:lumOff val="10000"/>
                  </a:schemeClr>
                </a:solidFill>
              </a:rPr>
            </a:br>
            <a:r>
              <a:rPr lang="en-US" sz="2800" dirty="0" smtClean="0">
                <a:solidFill>
                  <a:schemeClr val="tx1">
                    <a:lumMod val="90000"/>
                    <a:lumOff val="10000"/>
                  </a:schemeClr>
                </a:solidFill>
              </a:rPr>
              <a:t>Prof. Sherif W. Mansour</a:t>
            </a:r>
            <a:br>
              <a:rPr lang="en-US" sz="2800" dirty="0" smtClean="0">
                <a:solidFill>
                  <a:schemeClr val="tx1">
                    <a:lumMod val="90000"/>
                    <a:lumOff val="10000"/>
                  </a:schemeClr>
                </a:solidFill>
              </a:rPr>
            </a:b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1800" dirty="0" smtClean="0">
                <a:solidFill>
                  <a:schemeClr val="tx1">
                    <a:lumMod val="90000"/>
                    <a:lumOff val="10000"/>
                  </a:schemeClr>
                </a:solidFill>
              </a:rPr>
              <a:t>Physiology dpt., Mutah school of Medicine</a:t>
            </a:r>
            <a:r>
              <a:rPr lang="en" sz="1800" dirty="0" smtClean="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2300" y="0"/>
            <a:ext cx="8856984" cy="4096140"/>
          </a:xfrm>
        </p:spPr>
        <p:txBody>
          <a:bodyPr/>
          <a:lstStyle/>
          <a:p>
            <a:pPr marL="101600" indent="0" algn="ctr">
              <a:lnSpc>
                <a:spcPct val="150000"/>
              </a:lnSpc>
              <a:buNone/>
            </a:pP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Systemic Vascular Function</a:t>
            </a:r>
            <a:endParaRPr lang="en-US" sz="18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lnSpc>
                <a:spcPct val="150000"/>
              </a:lnSpc>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 -In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order to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for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reduced cardiac output during heart failure, feedback mechanisms within the body try to </a:t>
            </a: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maintain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normal arterial pressure by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constricting arterial resistance vessels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through activation of the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sympathetic adrenergic nervous system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thereby increasing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systemic vascular resistance</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p>
          <a:p>
            <a:pPr marL="101600" indent="0" algn="just">
              <a:lnSpc>
                <a:spcPct val="150000"/>
              </a:lnSpc>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-Veins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are also constricted to elevate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venous pressure</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Arterial baroreceptors</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are important components of this feedback system, especially in acute heart failure.  Humoral activation, particularly the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renin-angiotensin system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antidiuretic hormone</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(vasopressin) also contribute to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systemic vasoconstriction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lgn="just">
              <a:lnSpc>
                <a:spcPct val="150000"/>
              </a:lnSpc>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-Heightened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sympathetic activity</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and increased circulating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angiotensin II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and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increased vasopressin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contribute to an increase in systemic vascular resistance. </a:t>
            </a:r>
            <a:endPar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80340" indent="0" algn="just">
              <a:lnSpc>
                <a:spcPct val="150000"/>
              </a:lnSpc>
              <a:buNone/>
            </a:pPr>
            <a:endParaRPr lang="en-US" sz="1800" b="1"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83879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67494"/>
            <a:ext cx="8784976" cy="3880116"/>
          </a:xfrm>
        </p:spPr>
        <p:txBody>
          <a:bodyPr/>
          <a:lstStyle/>
          <a:p>
            <a:pPr marL="101600" indent="0" algn="ctr">
              <a:buNone/>
            </a:pP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Blood Volume</a:t>
            </a:r>
            <a:endParaRPr lang="en-US" sz="18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-In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heart failure, there is a compensatory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increase in </a:t>
            </a:r>
            <a:r>
              <a:rPr lang="en-US" sz="1800" b="1" u="sng" dirty="0">
                <a:solidFill>
                  <a:schemeClr val="tx1">
                    <a:lumMod val="90000"/>
                    <a:lumOff val="10000"/>
                  </a:schemeClr>
                </a:solidFill>
                <a:latin typeface="Times New Roman" panose="02020603050405020304" pitchFamily="18" charset="0"/>
                <a:cs typeface="Times New Roman" panose="02020603050405020304" pitchFamily="18" charset="0"/>
              </a:rPr>
              <a:t>blood volume</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that serves to increase ventricular </a:t>
            </a:r>
            <a:r>
              <a:rPr lang="en-US" sz="1800" b="1" u="sng" dirty="0">
                <a:solidFill>
                  <a:schemeClr val="tx1">
                    <a:lumMod val="90000"/>
                    <a:lumOff val="10000"/>
                  </a:schemeClr>
                </a:solidFill>
                <a:latin typeface="Times New Roman" panose="02020603050405020304" pitchFamily="18" charset="0"/>
                <a:cs typeface="Times New Roman" panose="02020603050405020304" pitchFamily="18" charset="0"/>
              </a:rPr>
              <a:t>preload</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and thereby enhance </a:t>
            </a:r>
            <a:r>
              <a:rPr lang="en-US" sz="1800" b="1" u="sng" dirty="0">
                <a:solidFill>
                  <a:schemeClr val="tx1">
                    <a:lumMod val="90000"/>
                    <a:lumOff val="10000"/>
                  </a:schemeClr>
                </a:solidFill>
                <a:latin typeface="Times New Roman" panose="02020603050405020304" pitchFamily="18" charset="0"/>
                <a:cs typeface="Times New Roman" panose="02020603050405020304" pitchFamily="18" charset="0"/>
              </a:rPr>
              <a:t>stroke volume</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by the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Frank-Starling mechanism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p>
          <a:p>
            <a:pPr marL="101600" indent="0" algn="just">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-Blood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volume is augmented by a number of factors.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Reduced renal perfusion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results in decreased urine output and retention of fluid. Furthermore, a combination of reduced renal perfusion and sympathetic activation of the kidneys stimulates the release of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renin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thereby activating the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renin-angiotensin system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This, in turn, enhances </a:t>
            </a:r>
            <a:r>
              <a:rPr lang="en-US" sz="1800" b="1" u="sng" dirty="0">
                <a:solidFill>
                  <a:schemeClr val="tx1">
                    <a:lumMod val="90000"/>
                    <a:lumOff val="10000"/>
                  </a:schemeClr>
                </a:solidFill>
                <a:latin typeface="Times New Roman" panose="02020603050405020304" pitchFamily="18" charset="0"/>
                <a:cs typeface="Times New Roman" panose="02020603050405020304" pitchFamily="18" charset="0"/>
              </a:rPr>
              <a:t>aldosterone</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secretion. There is also an increase in circulating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arginine vasopressin</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antidiuretic hormone</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that contributes to renal retention of water. The final outcome of humoral activation is an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increase in renal reabsorption of sodium</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800" b="1" dirty="0">
                <a:solidFill>
                  <a:schemeClr val="tx1">
                    <a:lumMod val="90000"/>
                    <a:lumOff val="10000"/>
                  </a:schemeClr>
                </a:solidFill>
                <a:latin typeface="Times New Roman" panose="02020603050405020304" pitchFamily="18" charset="0"/>
                <a:cs typeface="Times New Roman" panose="02020603050405020304" pitchFamily="18" charset="0"/>
              </a:rPr>
              <a:t>and water</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a:t>
            </a:r>
          </a:p>
          <a:p>
            <a:pPr marL="101600" indent="0" algn="just">
              <a:buNone/>
            </a:pPr>
            <a:r>
              <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resultant increase in blood volume helps to maintain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cardiac output</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however, the increased volume can be deleterious because it raises </a:t>
            </a:r>
            <a:r>
              <a:rPr lang="en-US" sz="1800" u="sng" dirty="0">
                <a:solidFill>
                  <a:schemeClr val="tx1">
                    <a:lumMod val="90000"/>
                    <a:lumOff val="10000"/>
                  </a:schemeClr>
                </a:solidFill>
                <a:latin typeface="Times New Roman" panose="02020603050405020304" pitchFamily="18" charset="0"/>
                <a:cs typeface="Times New Roman" panose="02020603050405020304" pitchFamily="18" charset="0"/>
              </a:rPr>
              <a:t>venous pressures</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which can lead to pulmonary and systemic </a:t>
            </a:r>
            <a:r>
              <a:rPr lang="en-US" sz="1800" b="1" u="sng" dirty="0">
                <a:solidFill>
                  <a:schemeClr val="tx1">
                    <a:lumMod val="90000"/>
                    <a:lumOff val="10000"/>
                  </a:schemeClr>
                </a:solidFill>
                <a:latin typeface="Times New Roman" panose="02020603050405020304" pitchFamily="18" charset="0"/>
                <a:cs typeface="Times New Roman" panose="02020603050405020304" pitchFamily="18" charset="0"/>
              </a:rPr>
              <a:t>edema</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When edema occurs in the lungs, this can result in </a:t>
            </a:r>
            <a:r>
              <a:rPr lang="en-US" sz="1800" b="1" u="sng" dirty="0">
                <a:solidFill>
                  <a:schemeClr val="tx1">
                    <a:lumMod val="90000"/>
                    <a:lumOff val="10000"/>
                  </a:schemeClr>
                </a:solidFill>
                <a:latin typeface="Times New Roman" panose="02020603050405020304" pitchFamily="18" charset="0"/>
                <a:cs typeface="Times New Roman" panose="02020603050405020304" pitchFamily="18" charset="0"/>
              </a:rPr>
              <a:t>exertional dyspnea</a:t>
            </a:r>
            <a:r>
              <a:rPr lang="en-US" sz="1800" dirty="0">
                <a:solidFill>
                  <a:schemeClr val="tx1">
                    <a:lumMod val="90000"/>
                    <a:lumOff val="10000"/>
                  </a:schemeClr>
                </a:solidFill>
                <a:latin typeface="Times New Roman" panose="02020603050405020304" pitchFamily="18" charset="0"/>
                <a:cs typeface="Times New Roman" panose="02020603050405020304" pitchFamily="18" charset="0"/>
              </a:rPr>
              <a:t> (shortness of breath during exertion). </a:t>
            </a:r>
            <a:endParaRPr lang="en-US" sz="18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buNone/>
            </a:pPr>
            <a:endParaRPr lang="en-US" sz="18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endParaRPr lang="en-US" sz="18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778884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67494"/>
            <a:ext cx="8784976" cy="3880116"/>
          </a:xfrm>
        </p:spPr>
        <p:txBody>
          <a:bodyPr/>
          <a:lstStyle/>
          <a:p>
            <a:pPr marL="101600" indent="0" algn="just">
              <a:buNone/>
            </a:pPr>
            <a:endParaRPr lang="en-US" sz="18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endParaRPr lang="en-US" sz="18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7504" y="123478"/>
            <a:ext cx="8784976" cy="4752528"/>
          </a:xfrm>
          <a:prstGeom prst="rect">
            <a:avLst/>
          </a:prstGeom>
        </p:spPr>
      </p:pic>
    </p:spTree>
    <p:extLst>
      <p:ext uri="{BB962C8B-B14F-4D97-AF65-F5344CB8AC3E}">
        <p14:creationId xmlns:p14="http://schemas.microsoft.com/office/powerpoint/2010/main" val="172130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95486"/>
            <a:ext cx="8424936" cy="3155100"/>
          </a:xfrm>
        </p:spPr>
        <p:txBody>
          <a:bodyPr/>
          <a:lstStyle/>
          <a:p>
            <a:pPr marL="0" indent="0" algn="just">
              <a:lnSpc>
                <a:spcPct val="107000"/>
              </a:lnSpc>
              <a:spcBef>
                <a:spcPts val="0"/>
              </a:spcBef>
              <a:spcAft>
                <a:spcPts val="800"/>
              </a:spcAft>
              <a:buNone/>
            </a:pPr>
            <a:r>
              <a:rPr lang="en-US" sz="18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-Therefore</a:t>
            </a: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 systemic responses (vascular constriction and increased blood volume) help to compensate for the loss of cardiac performance; however, these compensatory responses cause a large </a:t>
            </a:r>
            <a:r>
              <a:rPr lang="en-US" sz="18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increase</a:t>
            </a: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in venous pressure that can lead to </a:t>
            </a:r>
            <a:r>
              <a:rPr lang="en-US" sz="18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edema</a:t>
            </a: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8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0" indent="0" algn="just">
              <a:lnSpc>
                <a:spcPct val="107000"/>
              </a:lnSpc>
              <a:spcBef>
                <a:spcPts val="0"/>
              </a:spcBef>
              <a:spcAft>
                <a:spcPts val="800"/>
              </a:spcAft>
              <a:buNone/>
            </a:pP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sz="18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Furthermore</a:t>
            </a: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 increase in systemic vascular resistance increases the </a:t>
            </a:r>
            <a:r>
              <a:rPr lang="en-US" sz="18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afterload</a:t>
            </a: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on the </a:t>
            </a:r>
            <a:r>
              <a:rPr lang="en-US" sz="18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left ventricle</a:t>
            </a: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which can further depress its output.</a:t>
            </a:r>
            <a:endParaRPr lang="en-US" sz="18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US" sz="18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800" smtClean="0"/>
              <a:t>13</a:t>
            </a:fld>
            <a:endParaRPr lang="en" sz="180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7544" y="1779662"/>
            <a:ext cx="8280920" cy="3240360"/>
          </a:xfrm>
          <a:prstGeom prst="rect">
            <a:avLst/>
          </a:prstGeom>
        </p:spPr>
      </p:pic>
    </p:spTree>
    <p:extLst>
      <p:ext uri="{BB962C8B-B14F-4D97-AF65-F5344CB8AC3E}">
        <p14:creationId xmlns:p14="http://schemas.microsoft.com/office/powerpoint/2010/main" val="3831252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rPr>
              <a:t>Thank You</a:t>
            </a:r>
            <a:endParaRPr lang="en-US"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74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ext Placeholder 2"/>
          <p:cNvSpPr>
            <a:spLocks noGrp="1"/>
          </p:cNvSpPr>
          <p:nvPr>
            <p:ph type="body" idx="1"/>
          </p:nvPr>
        </p:nvSpPr>
        <p:spPr>
          <a:xfrm>
            <a:off x="576263" y="1059582"/>
            <a:ext cx="7900034" cy="3155100"/>
          </a:xfrm>
        </p:spPr>
        <p:txBody>
          <a:bodyPr/>
          <a:lstStyle/>
          <a:p>
            <a:pPr marL="0" indent="0" algn="just">
              <a:lnSpc>
                <a:spcPct val="107000"/>
              </a:lnSpc>
              <a:spcBef>
                <a:spcPts val="0"/>
              </a:spcBef>
              <a:spcAft>
                <a:spcPts val="800"/>
              </a:spcAft>
              <a:buNone/>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Cardiac dysfunction precipitates changes in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vascular function</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blood volume</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and </a:t>
            </a:r>
            <a:r>
              <a:rPr lang="en-US" b="1"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neuro-humoral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status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These changes serve as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compensatory mechanisms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to help maintain cardiac output (primarily by </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the Frank-Starling Law)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and arterial blood </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pressure. </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However, these </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compensatory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changes over months and years can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worsen</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cardiac function. Therefore, some of the most effective treatments for chronic heart failure involve modulating non-cardiac factors such as arterial and venous pressures by </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administering Vasodilator</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and </a:t>
            </a:r>
            <a:r>
              <a:rPr lang="en-US" dirty="0" err="1"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diureticis</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lumMod val="90000"/>
                  <a:lumOff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7584" y="555527"/>
            <a:ext cx="7416823" cy="4194324"/>
          </a:xfrm>
          <a:prstGeom prst="rect">
            <a:avLst/>
          </a:prstGeom>
        </p:spPr>
      </p:pic>
      <p:sp>
        <p:nvSpPr>
          <p:cNvPr id="3" name="Text Placeholder 2"/>
          <p:cNvSpPr>
            <a:spLocks noGrp="1"/>
          </p:cNvSpPr>
          <p:nvPr>
            <p:ph type="body" idx="1"/>
          </p:nvPr>
        </p:nvSpPr>
        <p:spPr>
          <a:xfrm>
            <a:off x="179105" y="123478"/>
            <a:ext cx="8928992" cy="3155100"/>
          </a:xfrm>
        </p:spPr>
        <p:txBody>
          <a:bodyPr/>
          <a:lstStyle/>
          <a:p>
            <a:endParaRPr lang="en-US" sz="1600" dirty="0">
              <a:solidFill>
                <a:schemeClr val="bg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674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19" y="195486"/>
            <a:ext cx="8776255" cy="4464496"/>
          </a:xfrm>
        </p:spPr>
        <p:txBody>
          <a:bodyPr/>
          <a:lstStyle/>
          <a:p>
            <a:pPr marL="0" indent="0" algn="ctr">
              <a:lnSpc>
                <a:spcPts val="1690"/>
              </a:lnSpc>
              <a:spcBef>
                <a:spcPts val="0"/>
              </a:spcBef>
              <a:buNone/>
            </a:pP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Cardiac and Vascular Changes Accompanying Heart Failure</a:t>
            </a:r>
            <a:endParaRPr lang="en-US"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Bef>
                <a:spcPts val="300"/>
              </a:spcBef>
              <a:buNone/>
            </a:pPr>
            <a:r>
              <a:rPr lang="en-US" sz="18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Cardiac</a:t>
            </a:r>
            <a:endParaRPr lang="en-US" sz="18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Decreased stroke volume &amp; cardiac output</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Increased end-diastolic pressure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Ventricular dilation or hypertrophy</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Impaired filling (diastolic dysfunction)</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Reduced ejection fraction (systolic dysfunction)</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Bef>
                <a:spcPts val="300"/>
              </a:spcBef>
              <a:buNone/>
            </a:pPr>
            <a:r>
              <a:rPr lang="en-US" sz="18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Vascular</a:t>
            </a:r>
            <a:endParaRPr lang="en-US" sz="18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Increased systemic vascular resistance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Decresed</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aterial</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pressure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Impaired arterial pressure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Impaired organ perfusion</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Decreased venous compliance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60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Increased venous pressure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marR="95250" lvl="0" indent="0" algn="just">
              <a:lnSpc>
                <a:spcPct val="107000"/>
              </a:lnSpc>
              <a:spcBef>
                <a:spcPts val="0"/>
              </a:spcBef>
              <a:spcAft>
                <a:spcPts val="750"/>
              </a:spcAft>
              <a:buSzPts val="1000"/>
              <a:buNone/>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Increased blood volume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endParaRPr lang="en-US" sz="16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2707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67494"/>
            <a:ext cx="8784976" cy="4600196"/>
          </a:xfrm>
        </p:spPr>
        <p:txBody>
          <a:bodyPr/>
          <a:lstStyle/>
          <a:p>
            <a:pPr marL="0" indent="0" algn="just">
              <a:lnSpc>
                <a:spcPct val="107000"/>
              </a:lnSpc>
              <a:spcBef>
                <a:spcPts val="0"/>
              </a:spcBef>
              <a:spcAft>
                <a:spcPts val="800"/>
              </a:spcAft>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Overall, the changes in cardiac function associated with heart failure result in a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decrease </a:t>
            </a:r>
            <a:r>
              <a:rPr lang="en-US" sz="1600" b="1"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 C.O</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This results from a decline in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S.V</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that is due to systolic dysfunction, diastolic dysfunction, or a combination of the two.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Briefly, </a:t>
            </a:r>
            <a:r>
              <a:rPr lang="en-US" sz="1600" b="1"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Systolic dysfunction</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results from a loss of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intrinsic </a:t>
            </a:r>
            <a:r>
              <a:rPr lang="en-US" sz="1600" dirty="0" err="1"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inotropy</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contractility).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Systolic dysfunction can also result from the loss of viable, contracting muscle as occurs following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acute myocardial infarction.</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Diastolic </a:t>
            </a:r>
            <a:r>
              <a:rPr lang="en-US" sz="1600" b="1" dirty="0" err="1"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dysfuncion</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refers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to the diastolic properties of the ventricle and occurs when the ventricle becomes less compliant (i.e., "stiffer"), which impairs ventricular filling. Reduced filling of the ventricle results in less ejection of blood. Both systolic and diastolic dysfunction result in a higher ventricular end-diastolic pressure, which serves as a compensatory mechanism by utilizing the Frank-Starling mechanism to augment stroke volume. In some types of heart failure (e.g., dilated cardiomyopathy), the ventricle dilates anatomically, which helps to normalize the preload pressures by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accommodating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the increase in filled volume.</a:t>
            </a:r>
            <a:endParaRPr lang="en-US" sz="16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01600" indent="0">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Therapeutic</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interventions to improve cardiac function in heart failure include the use of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rPr>
              <a:t>cardio-stimulatory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drugs (e.g., beta-agonists and digitalis) that stimulate heart rate and contractility, and vasodilator drugs that reduce ventricular afterload and thereby enhance stroke volume.</a:t>
            </a:r>
            <a:endParaRPr lang="en-US" sz="1600" dirty="0">
              <a:solidFill>
                <a:schemeClr val="tx1">
                  <a:lumMod val="90000"/>
                  <a:lumOff val="10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95423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1470"/>
            <a:ext cx="8856984" cy="3155100"/>
          </a:xfrm>
        </p:spPr>
        <p:txBody>
          <a:bodyPr/>
          <a:lstStyle/>
          <a:p>
            <a:pPr marL="0" indent="0" algn="ctr">
              <a:lnSpc>
                <a:spcPts val="1690"/>
              </a:lnSpc>
              <a:buNone/>
            </a:pPr>
            <a:r>
              <a:rPr lang="en-US" b="1"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Neurohumoral</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Status</a:t>
            </a:r>
            <a:endParaRPr lang="en-US"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ts val="1690"/>
              </a:lnSpc>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ts val="1690"/>
              </a:lnSpc>
              <a:spcBef>
                <a:spcPts val="0"/>
              </a:spcBef>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Compensatory Mechanisms During Heart Failure</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Bef>
                <a:spcPts val="300"/>
              </a:spcBef>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Cardiac</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Frank-Starling mechanism</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Chronic ventricular dilation or hypertrophy</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Tachycardia</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Bef>
                <a:spcPts val="300"/>
              </a:spcBef>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Autonomic Nerves</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Increased sympathetic adrenergic activity</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Reduced vagal activity to heart</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Bef>
                <a:spcPts val="300"/>
              </a:spcBef>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Hormones</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Renin-angiotensin-aldosterone system</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Vasopressin (antidiuretic hormone)</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Circulating </a:t>
            </a: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catecholamines</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marR="95250" lvl="0" indent="-342900" algn="just">
              <a:lnSpc>
                <a:spcPct val="107000"/>
              </a:lnSpc>
              <a:spcBef>
                <a:spcPts val="0"/>
              </a:spcBef>
              <a:spcAft>
                <a:spcPts val="750"/>
              </a:spcAft>
              <a:buSzPts val="1000"/>
              <a:buFont typeface="Symbol" panose="05050102010706020507" pitchFamily="18" charset="2"/>
              <a:buChar char=""/>
              <a:tabLst>
                <a:tab pos="457200" algn="l"/>
              </a:tabLst>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Natriuretic peptides</a:t>
            </a:r>
            <a:endParaRPr lang="en-US" sz="120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US" sz="1600" b="1" dirty="0">
              <a:solidFill>
                <a:schemeClr val="tx1">
                  <a:lumMod val="90000"/>
                  <a:lumOff val="10000"/>
                </a:schemeClr>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435965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 y="12931"/>
            <a:ext cx="9036496" cy="3155100"/>
          </a:xfrm>
        </p:spPr>
        <p:txBody>
          <a:bodyPr/>
          <a:lstStyle/>
          <a:p>
            <a:pPr>
              <a:lnSpc>
                <a:spcPct val="150000"/>
              </a:lnSpc>
            </a:pP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lnSpc>
                <a:spcPct val="150000"/>
              </a:lnSpc>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err="1" smtClean="0">
                <a:solidFill>
                  <a:schemeClr val="tx1">
                    <a:lumMod val="90000"/>
                    <a:lumOff val="10000"/>
                  </a:schemeClr>
                </a:solidFill>
                <a:latin typeface="Times New Roman" panose="02020603050405020304" pitchFamily="18" charset="0"/>
                <a:cs typeface="Times New Roman" panose="02020603050405020304" pitchFamily="18" charset="0"/>
              </a:rPr>
              <a:t>Neurohumoral</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responses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occur during heart failure. These include activation of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sympathetic nerves</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and the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renin-angiotensin system</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increased release of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antidiuretic hormone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(vasopressin) and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atrial natriuretic peptide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 net effect of these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neuro-humoral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responses is to produce </a:t>
            </a:r>
            <a:r>
              <a:rPr lang="en-US" sz="1600" u="sng" dirty="0">
                <a:solidFill>
                  <a:schemeClr val="tx1">
                    <a:lumMod val="90000"/>
                    <a:lumOff val="10000"/>
                  </a:schemeClr>
                </a:solidFill>
                <a:latin typeface="Times New Roman" panose="02020603050405020304" pitchFamily="18" charset="0"/>
                <a:cs typeface="Times New Roman" panose="02020603050405020304" pitchFamily="18" charset="0"/>
              </a:rPr>
              <a:t>arterial vasoconstriction</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(to help maintain arterial pressure), venous constriction (to increase </a:t>
            </a:r>
            <a:r>
              <a:rPr lang="en-US" sz="1600" u="sng" dirty="0">
                <a:solidFill>
                  <a:schemeClr val="tx1">
                    <a:lumMod val="90000"/>
                    <a:lumOff val="10000"/>
                  </a:schemeClr>
                </a:solidFill>
                <a:latin typeface="Times New Roman" panose="02020603050405020304" pitchFamily="18" charset="0"/>
                <a:cs typeface="Times New Roman" panose="02020603050405020304" pitchFamily="18" charset="0"/>
              </a:rPr>
              <a:t>venous pressure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increased </a:t>
            </a:r>
            <a:r>
              <a:rPr lang="en-US" sz="1600" u="sng" dirty="0">
                <a:solidFill>
                  <a:schemeClr val="tx1">
                    <a:lumMod val="90000"/>
                    <a:lumOff val="10000"/>
                  </a:schemeClr>
                </a:solidFill>
                <a:latin typeface="Times New Roman" panose="02020603050405020304" pitchFamily="18" charset="0"/>
                <a:cs typeface="Times New Roman" panose="02020603050405020304" pitchFamily="18" charset="0"/>
              </a:rPr>
              <a:t>blood volume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to increase ventricular filling. </a:t>
            </a:r>
          </a:p>
          <a:p>
            <a:pPr marL="101600" indent="0" algn="just">
              <a:lnSpc>
                <a:spcPct val="150000"/>
              </a:lnSpc>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In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general</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these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neurohumoral</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responses can be viewed as compensatory mechanisms, but they can also aggravate heart failure by increasing ventricular </a:t>
            </a:r>
            <a:r>
              <a:rPr lang="en-US" sz="1600" u="sng" dirty="0">
                <a:solidFill>
                  <a:schemeClr val="tx1">
                    <a:lumMod val="90000"/>
                    <a:lumOff val="10000"/>
                  </a:schemeClr>
                </a:solidFill>
                <a:latin typeface="Times New Roman" panose="02020603050405020304" pitchFamily="18" charset="0"/>
                <a:cs typeface="Times New Roman" panose="02020603050405020304" pitchFamily="18" charset="0"/>
              </a:rPr>
              <a:t>afterload</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(which depresses stroke volume) and increasing </a:t>
            </a:r>
            <a:r>
              <a:rPr lang="en-US" sz="1600" u="sng" dirty="0">
                <a:solidFill>
                  <a:schemeClr val="tx1">
                    <a:lumMod val="90000"/>
                    <a:lumOff val="10000"/>
                  </a:schemeClr>
                </a:solidFill>
                <a:latin typeface="Times New Roman" panose="02020603050405020304" pitchFamily="18" charset="0"/>
                <a:cs typeface="Times New Roman" panose="02020603050405020304" pitchFamily="18" charset="0"/>
              </a:rPr>
              <a:t>preload</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to the point where pulmonary or systemic congestion and </a:t>
            </a:r>
            <a:r>
              <a:rPr lang="en-US" sz="1600" u="sng" dirty="0">
                <a:solidFill>
                  <a:schemeClr val="tx1">
                    <a:lumMod val="90000"/>
                    <a:lumOff val="10000"/>
                  </a:schemeClr>
                </a:solidFill>
                <a:latin typeface="Times New Roman" panose="02020603050405020304" pitchFamily="18" charset="0"/>
                <a:cs typeface="Times New Roman" panose="02020603050405020304" pitchFamily="18" charset="0"/>
              </a:rPr>
              <a:t>edema</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occur. Therefore, it is important to understand the pathophysiology of heart failure because it serves as the rationale for therapeutic intervention.</a:t>
            </a:r>
          </a:p>
          <a:p>
            <a:pPr marL="0" indent="0" algn="justLow">
              <a:lnSpc>
                <a:spcPct val="150000"/>
              </a:lnSpc>
              <a:buNone/>
            </a:pPr>
            <a:endParaRPr lang="en-US" sz="16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722250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 y="12931"/>
            <a:ext cx="9036496" cy="3155100"/>
          </a:xfrm>
        </p:spPr>
        <p:txBody>
          <a:bodyPr/>
          <a:lstStyle/>
          <a:p>
            <a:pPr>
              <a:lnSpc>
                <a:spcPct val="150000"/>
              </a:lnSpc>
            </a:pP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5486"/>
            <a:ext cx="8784976" cy="4752528"/>
          </a:xfrm>
          <a:prstGeom prst="rect">
            <a:avLst/>
          </a:prstGeom>
        </p:spPr>
      </p:pic>
    </p:spTree>
    <p:extLst>
      <p:ext uri="{BB962C8B-B14F-4D97-AF65-F5344CB8AC3E}">
        <p14:creationId xmlns:p14="http://schemas.microsoft.com/office/powerpoint/2010/main" val="1271420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627534"/>
            <a:ext cx="8352928" cy="4752528"/>
          </a:xfrm>
          <a:ln>
            <a:noFill/>
          </a:ln>
        </p:spPr>
        <p:txBody>
          <a:bodyPr/>
          <a:lstStyle/>
          <a:p>
            <a:pPr marL="101600" indent="0">
              <a:lnSpc>
                <a:spcPct val="150000"/>
              </a:lnSpc>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-There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is also evidence that other factors such as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nitric oxide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600" b="1" u="sng" dirty="0" smtClean="0">
                <a:solidFill>
                  <a:schemeClr val="tx1">
                    <a:lumMod val="90000"/>
                    <a:lumOff val="10000"/>
                  </a:schemeClr>
                </a:solidFill>
                <a:latin typeface="Times New Roman" panose="02020603050405020304" pitchFamily="18" charset="0"/>
                <a:cs typeface="Times New Roman" panose="02020603050405020304" pitchFamily="18" charset="0"/>
              </a:rPr>
              <a:t>endothelin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(both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of which are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increased</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in heart failure) may play a role in the pathogenesis of heart failure.</a:t>
            </a:r>
          </a:p>
          <a:p>
            <a:pPr marL="101600" indent="0">
              <a:lnSpc>
                <a:spcPct val="150000"/>
              </a:lnSpc>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-Some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drug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treatments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for heart failure involve attenuating the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neuro-humoral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changes. For example, certain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beta-blockers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have been shown to provide significant long-term benefit, quite likely because they block the effects of excessive sympathetic activation on the heart.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Angiotensin-converting enzyme inhibitors</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angiotensin receptor blockers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aldosterone </a:t>
            </a:r>
            <a:r>
              <a:rPr lang="en-US" sz="1600" b="1" u="sng" dirty="0" smtClean="0">
                <a:solidFill>
                  <a:schemeClr val="tx1">
                    <a:lumMod val="90000"/>
                    <a:lumOff val="10000"/>
                  </a:schemeClr>
                </a:solidFill>
                <a:latin typeface="Times New Roman" panose="02020603050405020304" pitchFamily="18" charset="0"/>
                <a:cs typeface="Times New Roman" panose="02020603050405020304" pitchFamily="18" charset="0"/>
              </a:rPr>
              <a:t>receptor </a:t>
            </a: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antagonists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are commonly used to treat heart failure by inhibiting the actions of the renin-angiotensin-aldosterone system.</a:t>
            </a:r>
          </a:p>
          <a:p>
            <a:pPr marL="0" indent="0" algn="justLow">
              <a:lnSpc>
                <a:spcPct val="150000"/>
              </a:lnSpc>
              <a:buNone/>
            </a:pPr>
            <a:endParaRPr lang="en-US" sz="16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515104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285</Words>
  <Application>Microsoft Office PowerPoint</Application>
  <PresentationFormat>On-screen Show (16:9)</PresentationFormat>
  <Paragraphs>66</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Lexend Deca</vt:lpstr>
      <vt:lpstr>Muli</vt:lpstr>
      <vt:lpstr>Arial</vt:lpstr>
      <vt:lpstr>Times New Roman</vt:lpstr>
      <vt:lpstr>Symbol</vt:lpstr>
      <vt:lpstr>Calibri</vt:lpstr>
      <vt:lpstr>Aliena template</vt:lpstr>
      <vt:lpstr>14- Pathophysiology of Heart failure  By Prof. Sherif W. Mansour  Physiology dpt., Mutah school of Medicine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doubleclick</cp:lastModifiedBy>
  <cp:revision>30</cp:revision>
  <dcterms:modified xsi:type="dcterms:W3CDTF">2020-11-14T08:05:48Z</dcterms:modified>
</cp:coreProperties>
</file>