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8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87" r:id="rId9"/>
    <p:sldId id="262" r:id="rId10"/>
    <p:sldId id="263" r:id="rId11"/>
    <p:sldId id="264" r:id="rId12"/>
    <p:sldId id="288" r:id="rId13"/>
    <p:sldId id="265" r:id="rId14"/>
    <p:sldId id="289" r:id="rId15"/>
    <p:sldId id="266" r:id="rId16"/>
    <p:sldId id="296" r:id="rId17"/>
    <p:sldId id="298" r:id="rId18"/>
    <p:sldId id="297" r:id="rId19"/>
    <p:sldId id="268" r:id="rId20"/>
    <p:sldId id="269" r:id="rId21"/>
    <p:sldId id="290" r:id="rId22"/>
    <p:sldId id="270" r:id="rId23"/>
    <p:sldId id="291" r:id="rId24"/>
    <p:sldId id="294" r:id="rId25"/>
    <p:sldId id="300" r:id="rId26"/>
    <p:sldId id="301" r:id="rId27"/>
    <p:sldId id="302" r:id="rId28"/>
    <p:sldId id="303" r:id="rId29"/>
    <p:sldId id="30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F919"/>
    <a:srgbClr val="0000FF"/>
    <a:srgbClr val="1CF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C8B9E-BE1E-4EFC-93F3-3A042397816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78AEE-B793-4079-A29D-D93CD78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6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5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5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9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7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9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2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7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B2B62-C436-4B2B-AC76-D211AFEC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5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7727" y="433678"/>
            <a:ext cx="9377218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PERIPHRAL NERVOUS SYSTEM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6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3600" b="1" i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ORBIT CAVITY &amp; LACRIMAL APPARATUS </a:t>
            </a:r>
          </a:p>
          <a:p>
            <a:pPr algn="ctr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6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College of Medicine / University of  </a:t>
            </a:r>
            <a:r>
              <a:rPr lang="en-US" sz="3600" b="1" i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Mutah</a:t>
            </a:r>
          </a:p>
          <a:p>
            <a:pPr algn="ctr"/>
            <a:r>
              <a:rPr lang="en-US" sz="3600" b="1" i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2023-2024</a:t>
            </a:r>
            <a:endParaRPr lang="en-US" sz="36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ctr"/>
            <a:endParaRPr lang="en-US" sz="36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ctr"/>
            <a:endParaRPr lang="en-US" sz="36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696856" y="5991225"/>
            <a:ext cx="5973617" cy="365125"/>
          </a:xfrm>
        </p:spPr>
        <p:txBody>
          <a:bodyPr/>
          <a:lstStyle/>
          <a:p>
            <a:r>
              <a:rPr lang="en-US" sz="3600" b="1" i="1" dirty="0" smtClean="0">
                <a:solidFill>
                  <a:srgbClr val="24F919"/>
                </a:solidFill>
                <a:latin typeface="Candara" panose="020E0502030303020204" pitchFamily="34" charset="0"/>
              </a:rPr>
              <a:t>Wednesday 28 February 2024</a:t>
            </a:r>
            <a:endParaRPr lang="en-US" sz="3600" b="1" i="1" dirty="0">
              <a:solidFill>
                <a:srgbClr val="24F919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23363" y="337552"/>
            <a:ext cx="3105728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63673" y="99039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1635" y="199971"/>
            <a:ext cx="452583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10</a:t>
            </a:fld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5727850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Openings into the Orbital Cavity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3007930"/>
            <a:ext cx="65174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Infraorbital groove and canal: </a:t>
            </a:r>
            <a:r>
              <a:rPr lang="en-GB" sz="2800" b="1" i="1" dirty="0">
                <a:latin typeface="Candara" panose="020E0502030303020204" pitchFamily="34" charset="0"/>
              </a:rPr>
              <a:t>in the orbital plate of the maxilla, they transmit the infraorbital nerve and blood vessels.</a:t>
            </a:r>
          </a:p>
          <a:p>
            <a:pPr>
              <a:buFont typeface="Wingdings" pitchFamily="2" charset="2"/>
              <a:buChar char="q"/>
            </a:pPr>
            <a:endParaRPr lang="en-GB" sz="28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Nasolacrimal canal: </a:t>
            </a:r>
            <a:r>
              <a:rPr lang="en-GB" sz="2800" b="1" i="1" dirty="0">
                <a:latin typeface="Candara" panose="020E0502030303020204" pitchFamily="34" charset="0"/>
              </a:rPr>
              <a:t>Located anteriorly on the medial wall; it communicates with the inferior meatus of the nose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It transmits the nasolacrimal duct</a:t>
            </a:r>
            <a:r>
              <a:rPr lang="en-GB" sz="2800" b="1" i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02677"/>
            <a:ext cx="12044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Orbital opening: </a:t>
            </a:r>
            <a:r>
              <a:rPr lang="en-GB" sz="2800" b="1" i="1" dirty="0">
                <a:latin typeface="Candara" panose="020E0502030303020204" pitchFamily="34" charset="0"/>
              </a:rPr>
              <a:t>About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one sixth of the eye </a:t>
            </a:r>
            <a:r>
              <a:rPr lang="en-GB" sz="2800" b="1" i="1" dirty="0">
                <a:latin typeface="Candara" panose="020E0502030303020204" pitchFamily="34" charset="0"/>
              </a:rPr>
              <a:t>is exposed; the remainder is protected by the walls of the orbit.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32748"/>
            <a:ext cx="12127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Supraorbital notch (Foramen): </a:t>
            </a:r>
            <a:r>
              <a:rPr lang="en-GB" sz="2800" b="1" i="1" dirty="0">
                <a:latin typeface="Candara" panose="020E0502030303020204" pitchFamily="34" charset="0"/>
              </a:rPr>
              <a:t>It transmits the supraorbital nerve and blood vessels</a:t>
            </a:r>
          </a:p>
        </p:txBody>
      </p:sp>
      <p:pic>
        <p:nvPicPr>
          <p:cNvPr id="9" name="Picture 3" descr="https://droualb.faculty.mjc.edu/Lecture%20Notes/Unit%202/FG06_15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035" y="2223773"/>
            <a:ext cx="5096165" cy="452022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8300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14635" y="6492875"/>
            <a:ext cx="3078019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81715" y="6492875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6018" y="6550314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11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572785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Openings into the Orbital Cavity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9282" t="25000" r="31479" b="31250"/>
          <a:stretch>
            <a:fillRect/>
          </a:stretch>
        </p:blipFill>
        <p:spPr bwMode="auto">
          <a:xfrm>
            <a:off x="4931067" y="1801092"/>
            <a:ext cx="7086867" cy="444251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714773"/>
            <a:ext cx="12015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Inferior orbital fissure: </a:t>
            </a:r>
            <a:r>
              <a:rPr lang="en-GB" sz="2800" b="1" i="1" dirty="0">
                <a:latin typeface="Candara" panose="020E0502030303020204" pitchFamily="34" charset="0"/>
              </a:rPr>
              <a:t>it communicates with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pterygopalatine fossa</a:t>
            </a:r>
            <a:r>
              <a:rPr lang="en-GB" sz="2800" b="1" i="1" dirty="0">
                <a:latin typeface="Candara" panose="020E0502030303020204" pitchFamily="34" charset="0"/>
              </a:rPr>
              <a:t>. It transmits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maxillary nerve </a:t>
            </a:r>
            <a:r>
              <a:rPr lang="en-GB" sz="2800" b="1" i="1" dirty="0">
                <a:latin typeface="Candara" panose="020E0502030303020204" pitchFamily="34" charset="0"/>
              </a:rPr>
              <a:t>and its zygomatic branch,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ophthalmic vein, </a:t>
            </a:r>
            <a:r>
              <a:rPr lang="en-GB" sz="2800" b="1" i="1" dirty="0">
                <a:latin typeface="Candara" panose="020E0502030303020204" pitchFamily="34" charset="0"/>
              </a:rPr>
              <a:t>and sympathetic nerves.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218" y="3458463"/>
            <a:ext cx="4329546" cy="224676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Optic canal: </a:t>
            </a:r>
            <a:r>
              <a:rPr lang="en-GB" sz="2800" b="1" i="1" dirty="0">
                <a:latin typeface="Candara" panose="020E0502030303020204" pitchFamily="34" charset="0"/>
              </a:rPr>
              <a:t>it communicates with the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middle cranial fossa</a:t>
            </a:r>
            <a:r>
              <a:rPr lang="en-GB" sz="2800" b="1" i="1" dirty="0">
                <a:latin typeface="Candara" panose="020E0502030303020204" pitchFamily="34" charset="0"/>
              </a:rPr>
              <a:t>. It transmits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optic nerve</a:t>
            </a:r>
            <a:r>
              <a:rPr lang="en-GB" sz="2800" b="1" i="1" dirty="0">
                <a:latin typeface="Candara" panose="020E0502030303020204" pitchFamily="34" charset="0"/>
              </a:rPr>
              <a:t> and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ophthalmic artery</a:t>
            </a:r>
            <a:r>
              <a:rPr lang="en-GB" sz="2800" b="1" i="1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6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4812" y="6485655"/>
            <a:ext cx="32004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85212" y="6485655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5655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12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49" y="762830"/>
            <a:ext cx="12091295" cy="181588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Superior orbital fissure: </a:t>
            </a:r>
            <a:r>
              <a:rPr lang="en-GB" sz="2800" i="1" dirty="0">
                <a:latin typeface="Candara" panose="020E0502030303020204" pitchFamily="34" charset="0"/>
              </a:rPr>
              <a:t>it </a:t>
            </a:r>
            <a:r>
              <a:rPr lang="en-GB" sz="2800" b="1" i="1" dirty="0">
                <a:latin typeface="Candara" panose="020E0502030303020204" pitchFamily="34" charset="0"/>
              </a:rPr>
              <a:t>communicates with the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middle cranial fossa</a:t>
            </a:r>
            <a:r>
              <a:rPr lang="en-GB" sz="2800" i="1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  <a:r>
              <a:rPr lang="en-GB" sz="2800" i="1" dirty="0">
                <a:latin typeface="Candara" panose="020E0502030303020204" pitchFamily="34" charset="0"/>
              </a:rPr>
              <a:t>It transmits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lacrimal nerve</a:t>
            </a:r>
            <a:r>
              <a:rPr lang="en-GB" sz="2800" b="1" i="1" dirty="0">
                <a:latin typeface="Candara" panose="020E0502030303020204" pitchFamily="34" charset="0"/>
              </a:rPr>
              <a:t>, 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frontal nerve</a:t>
            </a:r>
            <a:r>
              <a:rPr lang="en-GB" sz="2800" b="1" i="1" dirty="0">
                <a:latin typeface="Candara" panose="020E0502030303020204" pitchFamily="34" charset="0"/>
              </a:rPr>
              <a:t>, 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trochlear nerve</a:t>
            </a:r>
            <a:r>
              <a:rPr lang="en-GB" sz="2800" b="1" i="1" dirty="0">
                <a:latin typeface="Candara" panose="020E0502030303020204" pitchFamily="34" charset="0"/>
              </a:rPr>
              <a:t>, 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</a:t>
            </a:r>
            <a:r>
              <a:rPr lang="en-GB" sz="2800" b="1" i="1" dirty="0"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abducent nerve</a:t>
            </a:r>
            <a:r>
              <a:rPr lang="en-GB" sz="2800" b="1" i="1" dirty="0">
                <a:latin typeface="Candara" panose="020E0502030303020204" pitchFamily="34" charset="0"/>
              </a:rPr>
              <a:t>, 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nasociliary nerve</a:t>
            </a:r>
            <a:r>
              <a:rPr lang="en-GB" sz="2800" b="1" i="1" dirty="0">
                <a:latin typeface="Candara" panose="020E0502030303020204" pitchFamily="34" charset="0"/>
              </a:rPr>
              <a:t>, and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ophthalmic vein</a:t>
            </a:r>
            <a:r>
              <a:rPr lang="en-GB" sz="2800" i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572785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Openings into the Orbital Cavity </a:t>
            </a:r>
          </a:p>
        </p:txBody>
      </p:sp>
      <p:sp>
        <p:nvSpPr>
          <p:cNvPr id="7" name="AutoShape 2" descr="Diagrammatic representation of the right superior orbital fissure with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iagrammatic representation of the right superior orbital fissure with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16" y="2697878"/>
            <a:ext cx="5462265" cy="3675783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/>
          <a:stretch/>
        </p:blipFill>
        <p:spPr>
          <a:xfrm>
            <a:off x="189042" y="2697878"/>
            <a:ext cx="3996170" cy="3719391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</p:spTree>
    <p:extLst>
      <p:ext uri="{BB962C8B-B14F-4D97-AF65-F5344CB8AC3E}">
        <p14:creationId xmlns:p14="http://schemas.microsoft.com/office/powerpoint/2010/main" val="24291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05954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3611" y="6062938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13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44" y="33906"/>
            <a:ext cx="3934090" cy="646331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44" y="735338"/>
            <a:ext cx="12135255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Optic Nerve :</a:t>
            </a:r>
            <a:r>
              <a:rPr lang="en-GB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2800" b="1" i="1" dirty="0">
                <a:latin typeface="Candara" panose="020E0502030303020204" pitchFamily="34" charset="0"/>
              </a:rPr>
              <a:t>enters the orbit from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middle cranial fossa </a:t>
            </a:r>
            <a:r>
              <a:rPr lang="en-GB" sz="2800" b="1" i="1" dirty="0">
                <a:latin typeface="Candara" panose="020E0502030303020204" pitchFamily="34" charset="0"/>
              </a:rPr>
              <a:t>by passing through the optic canal . It is accompanied by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ophthalmic artery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09" y="1772254"/>
            <a:ext cx="12066437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Lacrimal Nerve: </a:t>
            </a:r>
            <a:r>
              <a:rPr lang="en-GB" sz="2800" b="1" i="1" dirty="0">
                <a:latin typeface="Candara" panose="020E0502030303020204" pitchFamily="34" charset="0"/>
              </a:rPr>
              <a:t>arises from the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 </a:t>
            </a:r>
            <a:r>
              <a:rPr lang="en-GB" sz="2800" b="1" i="1" dirty="0">
                <a:latin typeface="Candara" panose="020E0502030303020204" pitchFamily="34" charset="0"/>
              </a:rPr>
              <a:t>of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</a:t>
            </a:r>
            <a:r>
              <a:rPr lang="en-GB" sz="2800" b="1" i="1" dirty="0">
                <a:latin typeface="Candara" panose="020E0502030303020204" pitchFamily="34" charset="0"/>
              </a:rPr>
              <a:t>.  It 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upper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 </a:t>
            </a:r>
          </a:p>
        </p:txBody>
      </p:sp>
      <p:pic>
        <p:nvPicPr>
          <p:cNvPr id="2050" name="Picture 2" descr="JaypeeDigital | eBook R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91" y="2891220"/>
            <a:ext cx="6157664" cy="3830255"/>
          </a:xfrm>
          <a:prstGeom prst="rect">
            <a:avLst/>
          </a:prstGeom>
          <a:noFill/>
          <a:ln w="7620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0562" y="6485654"/>
            <a:ext cx="317814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22090" y="6485653"/>
            <a:ext cx="4114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8309" y="6485654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14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26" y="752220"/>
            <a:ext cx="12005947" cy="138499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Frontal Nerve : </a:t>
            </a:r>
            <a:r>
              <a:rPr lang="en-GB" sz="2800" b="1" i="1" dirty="0">
                <a:latin typeface="Candara" panose="020E0502030303020204" pitchFamily="34" charset="0"/>
              </a:rPr>
              <a:t>from the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 </a:t>
            </a:r>
            <a:r>
              <a:rPr lang="en-GB" sz="2800" b="1" i="1" dirty="0">
                <a:latin typeface="Candara" panose="020E0502030303020204" pitchFamily="34" charset="0"/>
              </a:rPr>
              <a:t>of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 </a:t>
            </a:r>
            <a:r>
              <a:rPr lang="en-GB" sz="2800" b="1" i="1" dirty="0">
                <a:latin typeface="Candara" panose="020E0502030303020204" pitchFamily="34" charset="0"/>
              </a:rPr>
              <a:t>.</a:t>
            </a:r>
          </a:p>
          <a:p>
            <a:r>
              <a:rPr lang="en-GB" sz="2800" b="1" i="1" dirty="0">
                <a:latin typeface="Candara" panose="020E0502030303020204" pitchFamily="34" charset="0"/>
              </a:rPr>
              <a:t> It 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upper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fissure. It divides into the </a:t>
            </a: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supratrochlear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2800" b="1" i="1" dirty="0">
                <a:latin typeface="Candara" panose="020E0502030303020204" pitchFamily="34" charset="0"/>
              </a:rPr>
              <a:t>and </a:t>
            </a: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supraorbital nerves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44" y="33906"/>
            <a:ext cx="3934090" cy="646331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036" y="2312332"/>
            <a:ext cx="6600855" cy="41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32018" y="6479761"/>
            <a:ext cx="3114964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48091" y="6492875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9145" y="128229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15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529699"/>
            <a:ext cx="11875655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Trochlear Nerve </a:t>
            </a:r>
            <a:r>
              <a:rPr lang="en-GB" sz="2800" b="1" i="1" dirty="0">
                <a:latin typeface="Candara" panose="020E0502030303020204" pitchFamily="34" charset="0"/>
              </a:rPr>
              <a:t>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GB" sz="2800" b="1" i="1" dirty="0">
                <a:latin typeface="Candara" panose="020E0502030303020204" pitchFamily="34" charset="0"/>
              </a:rPr>
              <a:t>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upper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fissure. It runs forward and supplies </a:t>
            </a:r>
            <a:r>
              <a:rPr lang="en-GB" sz="28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superior oblique muscle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0"/>
            <a:ext cx="3653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99" y="1496927"/>
            <a:ext cx="11875655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Oculomotor Nerve </a:t>
            </a:r>
            <a:r>
              <a:rPr lang="en-GB" sz="2800" b="1" i="1" dirty="0">
                <a:latin typeface="Candara" panose="020E0502030303020204" pitchFamily="34" charset="0"/>
              </a:rPr>
              <a:t>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lower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198" y="2464155"/>
            <a:ext cx="11875655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Nasociliary Nerve </a:t>
            </a:r>
            <a:r>
              <a:rPr lang="en-GB" sz="2800" b="1" i="1" dirty="0">
                <a:latin typeface="Candara" panose="020E0502030303020204" pitchFamily="34" charset="0"/>
              </a:rPr>
              <a:t>arises from the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</a:t>
            </a:r>
            <a:r>
              <a:rPr lang="en-GB" sz="2800" b="1" i="1" dirty="0">
                <a:latin typeface="Candara" panose="020E0502030303020204" pitchFamily="34" charset="0"/>
              </a:rPr>
              <a:t>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V.</a:t>
            </a:r>
            <a:r>
              <a:rPr lang="en-GB" sz="2800" b="1" i="1" dirty="0">
                <a:latin typeface="Candara" panose="020E0502030303020204" pitchFamily="34" charset="0"/>
              </a:rPr>
              <a:t> It 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lower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98" y="3762495"/>
            <a:ext cx="5290129" cy="1815882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Abducent Nerve </a:t>
            </a:r>
            <a:r>
              <a:rPr lang="en-GB" sz="2800" b="1" i="1" dirty="0">
                <a:latin typeface="Candara" panose="020E0502030303020204" pitchFamily="34" charset="0"/>
              </a:rPr>
              <a:t>enters the orbit through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lower part </a:t>
            </a:r>
            <a:r>
              <a:rPr lang="en-GB" sz="2800" b="1" i="1" dirty="0">
                <a:latin typeface="Candara" panose="020E0502030303020204" pitchFamily="34" charset="0"/>
              </a:rPr>
              <a:t>of the superior orbital fissure. It supplies </a:t>
            </a:r>
            <a:r>
              <a:rPr lang="en-GB" sz="28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lateral rectus muscle</a:t>
            </a:r>
          </a:p>
        </p:txBody>
      </p:sp>
      <p:pic>
        <p:nvPicPr>
          <p:cNvPr id="1026" name="Picture 2" descr="Diagrammatic representation of the right superior orbital fissure with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8" y="3510979"/>
            <a:ext cx="4886035" cy="3288014"/>
          </a:xfrm>
          <a:prstGeom prst="rect">
            <a:avLst/>
          </a:prstGeom>
          <a:noFill/>
          <a:ln w="5715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041073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5575" y="6047205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404091" y="5682080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16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26" y="796176"/>
            <a:ext cx="12108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"/>
              <a:tabLst>
                <a:tab pos="228600" algn="l"/>
                <a:tab pos="457200" algn="l"/>
                <a:tab pos="1498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Type: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it is a small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parasympathetic ganglion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(size of the pin's head). 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228600" algn="l"/>
                <a:tab pos="457200" algn="l"/>
                <a:tab pos="1498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Site: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in the posterior part of the orbit (near the apex).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228600" algn="l"/>
                <a:tab pos="457200" algn="l"/>
                <a:tab pos="1498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Relations :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it lies between optic nerve (medially) and lateral rectus (laterally)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717" y="149845"/>
            <a:ext cx="3289683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Ciliary Ganglion </a:t>
            </a:r>
          </a:p>
        </p:txBody>
      </p:sp>
      <p:sp>
        <p:nvSpPr>
          <p:cNvPr id="7" name="AutoShape 2" descr="Illustration of ciliary ganglion and innervations to the muscles of the...  |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49147"/>
            <a:ext cx="7015306" cy="4572328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</p:spTree>
    <p:extLst>
      <p:ext uri="{BB962C8B-B14F-4D97-AF65-F5344CB8AC3E}">
        <p14:creationId xmlns:p14="http://schemas.microsoft.com/office/powerpoint/2010/main" val="59604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105727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720" y="6097732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505693" y="6612370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17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691" y="455226"/>
            <a:ext cx="119426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"/>
              <a:tabLst>
                <a:tab pos="228600" algn="l"/>
                <a:tab pos="457200" algn="l"/>
                <a:tab pos="1498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Roots: </a:t>
            </a:r>
          </a:p>
          <a:p>
            <a:pPr>
              <a:tabLst>
                <a:tab pos="276225" algn="l"/>
                <a:tab pos="1498600" algn="l"/>
              </a:tabLst>
            </a:pP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1- Sensory root: From </a:t>
            </a:r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nasociliary nerve.</a:t>
            </a:r>
          </a:p>
          <a:p>
            <a:pPr>
              <a:tabLst>
                <a:tab pos="276225" algn="l"/>
                <a:tab pos="1498600" algn="l"/>
              </a:tabLst>
            </a:pP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2- Sympathetic root: from the </a:t>
            </a:r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sympathetic plexus around the </a:t>
            </a:r>
            <a:r>
              <a:rPr lang="en-US" sz="2800" b="1" dirty="0" smtClean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ophthalmic Art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.  3-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Parasympathetic root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  <a:endParaRPr lang="en-US" sz="2800" b="1" dirty="0"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2020–2021 BCSC Basic and Clinical Science Course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3" y="1884218"/>
            <a:ext cx="7039004" cy="4837257"/>
          </a:xfrm>
          <a:prstGeom prst="rect">
            <a:avLst/>
          </a:prstGeom>
          <a:noFill/>
          <a:ln w="5715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4691" y="2355968"/>
            <a:ext cx="46782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Preganglionic fibers arise from the </a:t>
            </a:r>
            <a:r>
              <a:rPr lang="en-US" sz="2800" b="1" dirty="0" err="1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Edinger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Westphal nucleus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→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Oculomotor nerve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→ </a:t>
            </a:r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nerve to inferior oblique muscle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→ relay in the ganglion.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197927" y="116009"/>
            <a:ext cx="3289683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Ciliary Ganglion </a:t>
            </a:r>
          </a:p>
        </p:txBody>
      </p:sp>
    </p:spTree>
    <p:extLst>
      <p:ext uri="{BB962C8B-B14F-4D97-AF65-F5344CB8AC3E}">
        <p14:creationId xmlns:p14="http://schemas.microsoft.com/office/powerpoint/2010/main" val="392591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010072" y="332338"/>
            <a:ext cx="3089563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24273" y="71452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18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44501"/>
            <a:ext cx="118317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  <a:tab pos="1498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Branches: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8-10 short ciliary </a:t>
            </a:r>
            <a:r>
              <a:rPr lang="en-US" sz="2800" b="1" dirty="0" smtClean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nerves supply:</a:t>
            </a:r>
            <a:endParaRPr lang="en-US" sz="2800" b="1" dirty="0" smtClean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498600" algn="l"/>
              </a:tabLst>
            </a:pP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1) Parasympathetic fibers to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sphincter pupillae and ciliary muscles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1498600" algn="l"/>
              </a:tabLst>
            </a:pP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2) Sympathetic Fibers to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dilator pupillae muscle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and blood 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vessels</a:t>
            </a:r>
          </a:p>
          <a:p>
            <a:pPr>
              <a:tabLst>
                <a:tab pos="1498600" algn="l"/>
              </a:tabLst>
            </a:pP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) Sensory to the </a:t>
            </a: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cornea ,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iris and choroid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18" y="152955"/>
            <a:ext cx="3289683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Ciliary Ganglion </a:t>
            </a:r>
          </a:p>
        </p:txBody>
      </p:sp>
      <p:pic>
        <p:nvPicPr>
          <p:cNvPr id="3074" name="Picture 2" descr="Long Ciliary Ne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78" y="2762206"/>
            <a:ext cx="6918621" cy="3959269"/>
          </a:xfrm>
          <a:prstGeom prst="rect">
            <a:avLst/>
          </a:prstGeom>
          <a:noFill/>
          <a:ln w="5715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62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25237" y="6504126"/>
            <a:ext cx="3072507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5638" y="6504126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chemeClr val="accent2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04126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chemeClr val="accent2"/>
                </a:solidFill>
                <a:latin typeface="Candara" panose="020E0502030303020204" pitchFamily="34" charset="0"/>
              </a:rPr>
              <a:t>19</a:t>
            </a:fld>
            <a:endParaRPr lang="en-US" sz="1800" b="1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76200"/>
            <a:ext cx="5352473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Blood Vessels of the Orbit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95" y="770807"/>
            <a:ext cx="118248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Ophthalmic Artery </a:t>
            </a:r>
          </a:p>
          <a:p>
            <a:pPr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is a branch of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internal carotid artery </a:t>
            </a:r>
            <a:r>
              <a:rPr lang="en-GB" sz="2800" b="1" i="1" dirty="0">
                <a:latin typeface="Candara" panose="020E0502030303020204" pitchFamily="34" charset="0"/>
              </a:rPr>
              <a:t>after that vessel emerges from the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cavernous sinus</a:t>
            </a:r>
            <a:r>
              <a:rPr lang="en-GB" sz="2800" b="1" i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It enters the orbit through the optic canal with </a:t>
            </a:r>
            <a:r>
              <a:rPr lang="en-GB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the optic nerve. </a:t>
            </a:r>
          </a:p>
        </p:txBody>
      </p:sp>
      <p:pic>
        <p:nvPicPr>
          <p:cNvPr id="10" name="Picture 2" descr="http://www.retinareference.com/anatomy/arte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010" y="2890982"/>
            <a:ext cx="5747914" cy="341875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1392" y="2810344"/>
            <a:ext cx="626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It runs forward and crosses the optic nerve to reach the medial wall of the orbit.</a:t>
            </a:r>
          </a:p>
          <a:p>
            <a:pPr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 It gives off numerous branches, which accompany the nerves in the orbital cavity. </a:t>
            </a:r>
          </a:p>
        </p:txBody>
      </p:sp>
    </p:spTree>
    <p:extLst>
      <p:ext uri="{BB962C8B-B14F-4D97-AF65-F5344CB8AC3E}">
        <p14:creationId xmlns:p14="http://schemas.microsoft.com/office/powerpoint/2010/main" val="436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965" y="154959"/>
            <a:ext cx="3446328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Region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98800" y="1974330"/>
            <a:ext cx="54280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orbits </a:t>
            </a:r>
            <a:r>
              <a:rPr lang="en-GB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are a pair of bony cavities that contain the 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eyeballs</a:t>
            </a:r>
            <a:r>
              <a:rPr lang="en-GB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; their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associated muscles</a:t>
            </a:r>
            <a:r>
              <a:rPr lang="en-GB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, nerves, vessels, and fat; and most of the lacrimal apparatus.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2797" t="33333" r="32064" b="15625"/>
          <a:stretch>
            <a:fillRect/>
          </a:stretch>
        </p:blipFill>
        <p:spPr bwMode="auto">
          <a:xfrm>
            <a:off x="5735782" y="1720725"/>
            <a:ext cx="6123366" cy="500074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725296"/>
            <a:ext cx="11950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region </a:t>
            </a:r>
            <a:r>
              <a:rPr lang="en-GB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is the area of the face overlying the orbit and eyeball and includes the upper and lower eyelids and lacrimal apparatus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8800" y="6356350"/>
            <a:ext cx="3050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667327" y="6060785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762526" y="-27604"/>
            <a:ext cx="334818" cy="365125"/>
          </a:xfrm>
        </p:spPr>
        <p:txBody>
          <a:bodyPr/>
          <a:lstStyle/>
          <a:p>
            <a:fld id="{AF9B2B62-C436-4B2B-AC76-D211AFEC1761}" type="slidenum">
              <a:rPr lang="en-US" sz="180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fld>
            <a:endParaRPr lang="en-US" sz="18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800" y="4380225"/>
            <a:ext cx="5366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opening </a:t>
            </a:r>
            <a:r>
              <a:rPr lang="en-GB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is guarded by two thin, movable folds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, the eyelids</a:t>
            </a:r>
          </a:p>
        </p:txBody>
      </p:sp>
    </p:spTree>
    <p:extLst>
      <p:ext uri="{BB962C8B-B14F-4D97-AF65-F5344CB8AC3E}">
        <p14:creationId xmlns:p14="http://schemas.microsoft.com/office/powerpoint/2010/main" val="12320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504126"/>
            <a:ext cx="3041073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04126"/>
            <a:ext cx="4114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04126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chemeClr val="accent2"/>
                </a:solidFill>
                <a:latin typeface="Candara" panose="020E0502030303020204" pitchFamily="34" charset="0"/>
              </a:rPr>
              <a:t>20</a:t>
            </a:fld>
            <a:endParaRPr lang="en-US" sz="1800" b="1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https://classconnection.s3.amazonaws.com/167/flashcards/1546167/png/screen_shot_2012-05-09_at_113918_pm1336563570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7618" y="910228"/>
            <a:ext cx="5425073" cy="541538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7844" y="731715"/>
            <a:ext cx="64053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ndara" panose="020E0502030303020204" pitchFamily="34" charset="0"/>
              </a:rPr>
              <a:t>■■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central artery of the retina </a:t>
            </a:r>
            <a:r>
              <a:rPr lang="en-GB" sz="2800" b="1" dirty="0">
                <a:latin typeface="Candara" panose="020E0502030303020204" pitchFamily="34" charset="0"/>
              </a:rPr>
              <a:t>is a small branch that pierces the meningeal sheaths of </a:t>
            </a:r>
            <a:r>
              <a:rPr lang="en-GB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the optic nerve </a:t>
            </a:r>
            <a:r>
              <a:rPr lang="en-GB" sz="2800" b="1" dirty="0">
                <a:latin typeface="Candara" panose="020E0502030303020204" pitchFamily="34" charset="0"/>
              </a:rPr>
              <a:t>to gain entrance to the nerve and enters the eyeball at the center of </a:t>
            </a:r>
            <a:r>
              <a:rPr lang="en-GB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the optic disc</a:t>
            </a:r>
            <a:r>
              <a:rPr lang="en-GB" sz="2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.</a:t>
            </a:r>
          </a:p>
          <a:p>
            <a:r>
              <a:rPr lang="en-GB" sz="2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 </a:t>
            </a:r>
            <a:endParaRPr lang="en-GB" sz="2800" b="1" dirty="0">
              <a:latin typeface="Candara" panose="020E0502030303020204" pitchFamily="34" charset="0"/>
            </a:endParaRPr>
          </a:p>
          <a:p>
            <a:r>
              <a:rPr lang="en-GB" sz="2800" b="1" dirty="0">
                <a:latin typeface="Candara" panose="020E0502030303020204" pitchFamily="34" charset="0"/>
              </a:rPr>
              <a:t>■■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muscular branches </a:t>
            </a:r>
          </a:p>
          <a:p>
            <a:endParaRPr lang="en-GB" sz="2800" b="1" dirty="0"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85384"/>
            <a:ext cx="7165744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Branches of the Ophthalmic Artery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37182"/>
            <a:ext cx="6781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latin typeface="Candara" panose="020E0502030303020204" pitchFamily="34" charset="0"/>
              </a:rPr>
              <a:t>■■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lacrimal artery </a:t>
            </a:r>
            <a:r>
              <a:rPr lang="en-GB" sz="2800" b="1" i="1" dirty="0">
                <a:latin typeface="Candara" panose="020E0502030303020204" pitchFamily="34" charset="0"/>
              </a:rPr>
              <a:t>to the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lacrimal gland </a:t>
            </a:r>
          </a:p>
        </p:txBody>
      </p:sp>
    </p:spTree>
    <p:extLst>
      <p:ext uri="{BB962C8B-B14F-4D97-AF65-F5344CB8AC3E}">
        <p14:creationId xmlns:p14="http://schemas.microsoft.com/office/powerpoint/2010/main" val="32835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21002"/>
            <a:ext cx="32004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11766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21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90" y="731715"/>
            <a:ext cx="11859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ndara" panose="020E0502030303020204" pitchFamily="34" charset="0"/>
              </a:rPr>
              <a:t>■■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ciliary arteries </a:t>
            </a:r>
            <a:r>
              <a:rPr lang="en-GB" sz="2800" b="1" dirty="0">
                <a:latin typeface="Candara" panose="020E0502030303020204" pitchFamily="34" charset="0"/>
              </a:rPr>
              <a:t>can be divided into </a:t>
            </a: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anterior </a:t>
            </a:r>
            <a:r>
              <a:rPr lang="en-GB" sz="2800" b="1" dirty="0">
                <a:latin typeface="Candara" panose="020E0502030303020204" pitchFamily="34" charset="0"/>
              </a:rPr>
              <a:t>and </a:t>
            </a: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posterior groups</a:t>
            </a:r>
            <a:r>
              <a:rPr lang="en-GB" sz="2800" b="1" dirty="0">
                <a:latin typeface="Candara" panose="020E0502030303020204" pitchFamily="34" charset="0"/>
              </a:rPr>
              <a:t>. The former group enters the eyeball near the </a:t>
            </a:r>
            <a:r>
              <a:rPr lang="en-GB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corneoscleral junction</a:t>
            </a:r>
            <a:r>
              <a:rPr lang="en-GB" sz="2800" b="1" dirty="0">
                <a:latin typeface="Candara" panose="020E0502030303020204" pitchFamily="34" charset="0"/>
              </a:rPr>
              <a:t>; the latter group enters near the optic nerve.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5384"/>
            <a:ext cx="7165744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Branches of the Ophthalmic Artery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070" y="2159037"/>
            <a:ext cx="6336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Candara" panose="020E0502030303020204" pitchFamily="34" charset="0"/>
              </a:rPr>
              <a:t>■■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supratrochlear and supraorbital arteries</a:t>
            </a:r>
            <a:r>
              <a:rPr lang="en-GB" sz="2800" b="1" dirty="0">
                <a:latin typeface="Candara" panose="020E0502030303020204" pitchFamily="34" charset="0"/>
              </a:rPr>
              <a:t> are distributed to the skin of the forehead</a:t>
            </a:r>
            <a:endParaRPr lang="en-US" sz="2800" dirty="0"/>
          </a:p>
        </p:txBody>
      </p:sp>
      <p:pic>
        <p:nvPicPr>
          <p:cNvPr id="3074" name="Picture 2" descr="2020–2021 BCSC Basic and Clinical Science Course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91" y="2016998"/>
            <a:ext cx="5440217" cy="4180598"/>
          </a:xfrm>
          <a:prstGeom prst="rect">
            <a:avLst/>
          </a:prstGeom>
          <a:noFill/>
          <a:ln w="7620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3: Interpolated Paramedian Forehead Flaps | Pocket Denti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" y="3526370"/>
            <a:ext cx="5019963" cy="2829980"/>
          </a:xfrm>
          <a:prstGeom prst="rect">
            <a:avLst/>
          </a:prstGeom>
          <a:noFill/>
          <a:ln w="5715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2464" y="6185080"/>
            <a:ext cx="32159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76383" y="5942086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chemeClr val="accent2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13163" y="6492875"/>
            <a:ext cx="438355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chemeClr val="accent2"/>
                </a:solidFill>
                <a:latin typeface="Candara" panose="020E0502030303020204" pitchFamily="34" charset="0"/>
              </a:rPr>
              <a:t>22</a:t>
            </a:fld>
            <a:endParaRPr lang="en-US" sz="1800" b="1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73605"/>
            <a:ext cx="11849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ophthalmic vein </a:t>
            </a:r>
            <a:r>
              <a:rPr lang="en-GB" sz="2800" b="1" dirty="0">
                <a:latin typeface="Candara" panose="020E0502030303020204" pitchFamily="34" charset="0"/>
              </a:rPr>
              <a:t>communicates in front with </a:t>
            </a: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facial vein</a:t>
            </a:r>
            <a:endParaRPr lang="en-GB" sz="28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ophthalmic vein </a:t>
            </a:r>
            <a:r>
              <a:rPr lang="en-GB" sz="2800" b="1" dirty="0">
                <a:latin typeface="Candara" panose="020E0502030303020204" pitchFamily="34" charset="0"/>
              </a:rPr>
              <a:t>communicates through the inferior orbital fissure with the </a:t>
            </a: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pterygoid venous plexus</a:t>
            </a:r>
            <a:r>
              <a:rPr lang="en-GB" sz="2800" b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GB" sz="2800" b="1" dirty="0">
                <a:latin typeface="Candara" panose="020E0502030303020204" pitchFamily="34" charset="0"/>
              </a:rPr>
              <a:t>Both veins pass  backward through the superior orbital fissure and drain into </a:t>
            </a:r>
            <a:r>
              <a:rPr lang="en-GB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 cavernous sinus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855" y="88830"/>
            <a:ext cx="3348417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33CC"/>
                </a:solidFill>
                <a:latin typeface="Candara" panose="020E0502030303020204" pitchFamily="34" charset="0"/>
              </a:rPr>
              <a:t>Ophthalmic Veins </a:t>
            </a:r>
          </a:p>
        </p:txBody>
      </p:sp>
      <p:pic>
        <p:nvPicPr>
          <p:cNvPr id="7" name="Picture 2" descr="http://www.aao.org/image.axd?id=0919b8e8-9524-4dc3-990b-5dd578a086a1&amp;t=63565424603020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5709" y="2643290"/>
            <a:ext cx="6156952" cy="399621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034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5145" y="6467183"/>
            <a:ext cx="3200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</a:rPr>
              <a:t>Wednesday 28 February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75545" y="6467183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</a:rPr>
              <a:t>Dr. Aiman AL Maathidy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671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B2B62-C436-4B2B-AC76-D211AFEC176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9291"/>
            <a:ext cx="4108817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Lacrimal Apparatus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86" y="951517"/>
            <a:ext cx="3389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(1) Lacrimal </a:t>
            </a:r>
            <a:r>
              <a:rPr kumimoji="0" lang="en-GB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Gland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07188"/>
            <a:ext cx="5844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gland is consist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orbital  part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Small palpebral part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It is situated above the eyeball in the anterior and upper part of the orbit posterior to the orbital </a:t>
            </a:r>
            <a:r>
              <a:rPr kumimoji="0" lang="en-GB" sz="28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septum</a:t>
            </a:r>
            <a:endParaRPr kumimoji="0" lang="en-GB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40" y="267854"/>
            <a:ext cx="6287062" cy="4733071"/>
          </a:xfrm>
          <a:prstGeom prst="rect">
            <a:avLst/>
          </a:prstGeom>
          <a:ln w="76200">
            <a:solidFill>
              <a:srgbClr val="24F91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8801" y="5238013"/>
            <a:ext cx="11992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  <a:defRPr/>
            </a:pPr>
            <a:r>
              <a:rPr lang="en-GB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The gland opens into the lateral part of the superior fornix of the conjunctiva by </a:t>
            </a:r>
            <a:r>
              <a:rPr lang="en-GB" sz="2800" b="1" dirty="0">
                <a:solidFill>
                  <a:srgbClr val="00B0F0"/>
                </a:solidFill>
                <a:latin typeface="Candara" panose="020E0502030303020204" pitchFamily="34" charset="0"/>
              </a:rPr>
              <a:t>12 ducts.</a:t>
            </a:r>
          </a:p>
        </p:txBody>
      </p:sp>
    </p:spTree>
    <p:extLst>
      <p:ext uri="{BB962C8B-B14F-4D97-AF65-F5344CB8AC3E}">
        <p14:creationId xmlns:p14="http://schemas.microsoft.com/office/powerpoint/2010/main" val="24362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38100" y="350429"/>
            <a:ext cx="3143222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49331" y="90680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20800" y="6406986"/>
            <a:ext cx="48491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24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594" y="0"/>
            <a:ext cx="123859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The nerve supply of </a:t>
            </a:r>
            <a:r>
              <a:rPr lang="en-US" sz="3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lacrimal </a:t>
            </a:r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gland </a:t>
            </a:r>
            <a:r>
              <a:rPr lang="en-US" sz="3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Sensory: Lacrimal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branch of ophthalmic nerve</a:t>
            </a:r>
            <a:endParaRPr lang="en-US" sz="2800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Sympathetic</a:t>
            </a: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fibers: 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from the superior cervical sympathetic </a:t>
            </a: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ganglion</a:t>
            </a:r>
            <a:endParaRPr lang="en-US" sz="2800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4" descr="https://classconnection.s3.amazonaws.com/720/flashcards/1137720/jpg/881135489326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109" y="3236292"/>
            <a:ext cx="7483213" cy="353581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12594" y="1420410"/>
            <a:ext cx="11868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Vasoconstrictive, postsynaptic sympathetic fibers—brought from t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he superior cervical ganglion</a:t>
            </a:r>
            <a:r>
              <a:rPr lang="en-US" sz="2800" b="1" dirty="0">
                <a:latin typeface="Candara" panose="020E0502030303020204" pitchFamily="34" charset="0"/>
              </a:rPr>
              <a:t> by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internal carotid plexus </a:t>
            </a:r>
            <a:r>
              <a:rPr lang="en-US" sz="2800" b="1" dirty="0">
                <a:latin typeface="Candara" panose="020E0502030303020204" pitchFamily="34" charset="0"/>
              </a:rPr>
              <a:t>and </a:t>
            </a:r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deep petrosal nerve—join </a:t>
            </a:r>
            <a:r>
              <a:rPr lang="en-US" sz="2800" b="1" dirty="0">
                <a:latin typeface="Candara" panose="020E0502030303020204" pitchFamily="34" charset="0"/>
              </a:rPr>
              <a:t>the parasympathetic fibers to form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the nerve of the pterygoid canal </a:t>
            </a:r>
            <a:r>
              <a:rPr lang="en-US" sz="2800" b="1" dirty="0">
                <a:latin typeface="Candara" panose="020E0502030303020204" pitchFamily="34" charset="0"/>
              </a:rPr>
              <a:t>and traverse the pterygopalatine ganglion. </a:t>
            </a:r>
          </a:p>
        </p:txBody>
      </p:sp>
    </p:spTree>
    <p:extLst>
      <p:ext uri="{BB962C8B-B14F-4D97-AF65-F5344CB8AC3E}">
        <p14:creationId xmlns:p14="http://schemas.microsoft.com/office/powerpoint/2010/main" val="8678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244" y="6189680"/>
            <a:ext cx="3103538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17683" y="5923478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09963" y="6455882"/>
            <a:ext cx="459509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25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244" y="63099"/>
            <a:ext cx="370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00FF"/>
                </a:solidFill>
                <a:latin typeface="Candara" panose="020E0502030303020204" pitchFamily="34" charset="0"/>
              </a:rPr>
              <a:t>Parasympathetic.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36" y="538366"/>
            <a:ext cx="121573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The presynaptic parasympathetic secretomotor fibers are conveyed from the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facial nerve </a:t>
            </a: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by </a:t>
            </a:r>
            <a:r>
              <a:rPr lang="en-US" sz="2800" b="1" dirty="0">
                <a:solidFill>
                  <a:srgbClr val="ED7D31"/>
                </a:solidFill>
                <a:latin typeface="Candara" panose="020E0502030303020204" pitchFamily="34" charset="0"/>
              </a:rPr>
              <a:t>the greater petrosal nerve </a:t>
            </a: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and then by the </a:t>
            </a:r>
            <a:r>
              <a:rPr lang="en-US" sz="2800" b="1" dirty="0">
                <a:solidFill>
                  <a:srgbClr val="ED7D31"/>
                </a:solidFill>
                <a:latin typeface="Candara" panose="020E0502030303020204" pitchFamily="34" charset="0"/>
              </a:rPr>
              <a:t>nerve of the pterygoid canal </a:t>
            </a: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to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the pterygopalatine ganglion</a:t>
            </a:r>
            <a:r>
              <a:rPr lang="en-US" sz="2800" b="1" dirty="0">
                <a:solidFill>
                  <a:prstClr val="black"/>
                </a:solidFill>
                <a:latin typeface="Candara" panose="020E0502030303020204" pitchFamily="34" charset="0"/>
              </a:rPr>
              <a:t>, where they synapse with the cell body of the postsynaptic fiber. </a:t>
            </a:r>
          </a:p>
        </p:txBody>
      </p:sp>
      <p:pic>
        <p:nvPicPr>
          <p:cNvPr id="7" name="Picture 4" descr="https://classconnection.s3.amazonaws.com/720/flashcards/1137720/jpg/881135489326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972" y="2354248"/>
            <a:ext cx="7971718" cy="376663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1088" y="2791835"/>
            <a:ext cx="3728987" cy="279576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13410" indent="-342900">
              <a:lnSpc>
                <a:spcPct val="122000"/>
              </a:lnSpc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 postganglionic 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fibers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join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zygomaticotemporal nerve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and enter the lacrimal nerve to supply the gland.</a:t>
            </a:r>
            <a:endParaRPr lang="en-US" sz="20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31677" y="171969"/>
            <a:ext cx="311785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26527" y="171969"/>
            <a:ext cx="3582918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14594" y="171968"/>
            <a:ext cx="421623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26</a:t>
            </a:fld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72" y="26881"/>
            <a:ext cx="67898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49860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(2) Conjunctival sac: </a:t>
            </a:r>
            <a:endParaRPr lang="en-US" sz="3200" b="1" dirty="0" smtClean="0">
              <a:solidFill>
                <a:srgbClr val="FF0000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conjunctiva is a membrane which lines the eye lids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and is reflected to cover the anterior part of the eye ball (except the cornea) </a:t>
            </a:r>
            <a:endParaRPr lang="en-US" sz="2800" b="1" dirty="0" smtClean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lines of reflection of the conjunctiva from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upper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lower lid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on to the eye ball are called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superior fornix and inferior </a:t>
            </a: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fornix.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98" y="4058754"/>
            <a:ext cx="7576741" cy="2693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77" y="537092"/>
            <a:ext cx="5204305" cy="34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10782" y="279400"/>
            <a:ext cx="3133436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85013" y="0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27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2" descr="Conjunctiva: Anatomy, Function &amp; Common Condi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3" y="1598632"/>
            <a:ext cx="4455390" cy="4973330"/>
          </a:xfrm>
          <a:prstGeom prst="rect">
            <a:avLst/>
          </a:prstGeom>
          <a:noFill/>
          <a:ln w="57150">
            <a:solidFill>
              <a:srgbClr val="24F91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4525"/>
            <a:ext cx="11545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When the eye lids are closed, the space between them and the eye ball is called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conjunctival sac.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750"/>
            <a:ext cx="3773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49860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(2) Conjunctival sac: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56" y="2107070"/>
            <a:ext cx="6456224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004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smtClean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C00000"/>
                </a:solidFill>
                <a:latin typeface="Candara" panose="020E0502030303020204" pitchFamily="34" charset="0"/>
              </a:rPr>
              <a:t>28</a:t>
            </a:fld>
            <a:endParaRPr lang="en-US" sz="1800" b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363" y="161604"/>
            <a:ext cx="118502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498600" algn="l"/>
              </a:tabLst>
            </a:pP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(3) Lacrimal canaliculi </a:t>
            </a:r>
            <a:endParaRPr lang="en-US" sz="2800" b="1" dirty="0" smtClean="0">
              <a:solidFill>
                <a:srgbClr val="FF0000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lacrimal </a:t>
            </a:r>
            <a:r>
              <a:rPr lang="en-US" sz="2800" b="1" dirty="0" err="1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puncti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are 2 minute openings presents in the medial ends of the margins of the upper and lower eye 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lids.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These </a:t>
            </a:r>
            <a:r>
              <a:rPr lang="en-US" sz="2800" b="1" dirty="0" err="1">
                <a:latin typeface="Candara" panose="020E0502030303020204" pitchFamily="34" charset="0"/>
                <a:ea typeface="Times New Roman" panose="02020603050405020304" pitchFamily="18" charset="0"/>
              </a:rPr>
              <a:t>puncti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lead to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2 canaliculi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opening in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lacrimal sac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9" y="1989808"/>
            <a:ext cx="5037359" cy="4220755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17" y="2457194"/>
            <a:ext cx="5704640" cy="3752610"/>
          </a:xfrm>
          <a:prstGeom prst="rect">
            <a:avLst/>
          </a:prstGeom>
          <a:ln w="76200">
            <a:solidFill>
              <a:srgbClr val="24F919"/>
            </a:solidFill>
          </a:ln>
        </p:spPr>
      </p:pic>
    </p:spTree>
    <p:extLst>
      <p:ext uri="{BB962C8B-B14F-4D97-AF65-F5344CB8AC3E}">
        <p14:creationId xmlns:p14="http://schemas.microsoft.com/office/powerpoint/2010/main" val="9338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83425" y="315494"/>
            <a:ext cx="3085303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94073" y="42203"/>
            <a:ext cx="4114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2327" y="52700"/>
            <a:ext cx="4826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C00000"/>
                </a:solidFill>
                <a:latin typeface="Candara" panose="020E0502030303020204" pitchFamily="34" charset="0"/>
              </a:rPr>
              <a:t>29</a:t>
            </a:fld>
            <a:endParaRPr lang="en-US" sz="1800" b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309" y="126437"/>
            <a:ext cx="119795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Both" startAt="4"/>
              <a:tabLst>
                <a:tab pos="1498600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lacrimal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sac: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lies in the lacrimal groove. </a:t>
            </a:r>
            <a:endParaRPr lang="en-US" sz="2800" b="1" dirty="0" smtClean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1498600" algn="l"/>
              </a:tabLst>
            </a:pP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lacrimal duct </a:t>
            </a:r>
            <a:r>
              <a:rPr lang="en-US" sz="28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{</a:t>
            </a:r>
            <a:r>
              <a:rPr lang="en-GB" sz="2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is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about </a:t>
            </a:r>
            <a:r>
              <a:rPr lang="en-GB" sz="2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1.3 cm} </a:t>
            </a:r>
            <a:r>
              <a:rPr lang="en-US" sz="28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arises 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from the sac and passes through the nasolacrimal canal to open in the inferior meatus of the nose.</a:t>
            </a:r>
          </a:p>
          <a:p>
            <a:pPr marL="457200" lvl="0" indent="-457200" algn="justLow">
              <a:buFont typeface="Wingdings" panose="05000000000000000000" pitchFamily="2" charset="2"/>
              <a:buChar char="q"/>
              <a:tabLst>
                <a:tab pos="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Circulation of the tear</a:t>
            </a:r>
          </a:p>
          <a:p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 tears → conjunctival sac → lacrimal </a:t>
            </a:r>
            <a:r>
              <a:rPr lang="en-US" sz="2800" b="1" dirty="0" err="1">
                <a:latin typeface="Candara" panose="020E0502030303020204" pitchFamily="34" charset="0"/>
                <a:ea typeface="Times New Roman" panose="02020603050405020304" pitchFamily="18" charset="0"/>
              </a:rPr>
              <a:t>puncti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 → lacrimal canaliculi → lacrimal sac → </a:t>
            </a:r>
            <a:r>
              <a:rPr lang="en-US" sz="2800" b="1" dirty="0" err="1">
                <a:latin typeface="Candara" panose="020E0502030303020204" pitchFamily="34" charset="0"/>
                <a:ea typeface="Times New Roman" panose="02020603050405020304" pitchFamily="18" charset="0"/>
              </a:rPr>
              <a:t>naso</a:t>
            </a:r>
            <a:r>
              <a:rPr lang="en-US" sz="2800" b="1" dirty="0">
                <a:latin typeface="Candara" panose="020E0502030303020204" pitchFamily="34" charset="0"/>
                <a:ea typeface="Times New Roman" panose="02020603050405020304" pitchFamily="18" charset="0"/>
              </a:rPr>
              <a:t>-lacrimal canal → inferior meatus of the nose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749" y="3006259"/>
            <a:ext cx="4719178" cy="3747027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2" y="3004564"/>
            <a:ext cx="4059529" cy="3748722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</p:spTree>
    <p:extLst>
      <p:ext uri="{BB962C8B-B14F-4D97-AF65-F5344CB8AC3E}">
        <p14:creationId xmlns:p14="http://schemas.microsoft.com/office/powerpoint/2010/main" val="9499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513362"/>
            <a:ext cx="3105727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06455" y="6468906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13362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3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27" y="769080"/>
            <a:ext cx="12025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latin typeface="Candara" panose="020E0502030303020204" pitchFamily="34" charset="0"/>
              </a:rPr>
              <a:t>The orbits are bilateral bony cavities in the facial skeleton that resemble hollow quadrangular pyramids with their bases directed </a:t>
            </a:r>
            <a:r>
              <a:rPr lang="en-GB" sz="28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anterolaterally</a:t>
            </a:r>
            <a:r>
              <a:rPr lang="en-GB" sz="2800" b="1" i="1" dirty="0">
                <a:latin typeface="Candara" panose="020E0502030303020204" pitchFamily="34" charset="0"/>
              </a:rPr>
              <a:t> and their apices, </a:t>
            </a:r>
            <a:r>
              <a:rPr lang="en-GB" sz="28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posteromedially</a:t>
            </a:r>
            <a:r>
              <a:rPr lang="en-GB" sz="2800" b="1" i="1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409" y="79735"/>
            <a:ext cx="1279517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358004" y="2258645"/>
            <a:ext cx="11444283" cy="406573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72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28 February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2B62-C436-4B2B-AC76-D211AFEC1761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12265891" cy="6858000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8726E08-08AB-4DDE-849C-CC9B19955E88}"/>
              </a:ext>
            </a:extLst>
          </p:cNvPr>
          <p:cNvSpPr txBox="1">
            <a:spLocks/>
          </p:cNvSpPr>
          <p:nvPr/>
        </p:nvSpPr>
        <p:spPr>
          <a:xfrm>
            <a:off x="291523" y="3572825"/>
            <a:ext cx="7189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Wednesday 28 </a:t>
            </a:r>
            <a:r>
              <a:rPr lang="en-US" sz="4400" b="1" i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February 2024</a:t>
            </a:r>
            <a:endParaRPr lang="en-US" sz="44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81921A-C176-4080-A282-DA83293B025E}"/>
              </a:ext>
            </a:extLst>
          </p:cNvPr>
          <p:cNvSpPr txBox="1">
            <a:spLocks/>
          </p:cNvSpPr>
          <p:nvPr/>
        </p:nvSpPr>
        <p:spPr>
          <a:xfrm>
            <a:off x="845623" y="3009942"/>
            <a:ext cx="4888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  <p:extLst>
      <p:ext uri="{BB962C8B-B14F-4D97-AF65-F5344CB8AC3E}">
        <p14:creationId xmlns:p14="http://schemas.microsoft.com/office/powerpoint/2010/main" val="18753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5762" y="6464519"/>
            <a:ext cx="3133437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53873" y="6461556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90891" y="6492875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54" y="664513"/>
            <a:ext cx="12041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latin typeface="Candara" panose="020E0502030303020204" pitchFamily="34" charset="0"/>
              </a:rPr>
              <a:t>medial walls of the two orbits, separated by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ethmoidal sinuses </a:t>
            </a:r>
            <a:r>
              <a:rPr lang="en-GB" sz="2800" b="1" i="1" dirty="0">
                <a:latin typeface="Candara" panose="020E0502030303020204" pitchFamily="34" charset="0"/>
              </a:rPr>
              <a:t>and the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upper parts of the nasal cavity</a:t>
            </a:r>
            <a:r>
              <a:rPr lang="en-GB" sz="2800" b="1" i="1" dirty="0">
                <a:latin typeface="Candara" panose="020E0502030303020204" pitchFamily="34" charset="0"/>
              </a:rPr>
              <a:t>, are nearly parallel, whereas their lateral walls are approximately at a right (90°) angle.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09" y="79735"/>
            <a:ext cx="1279517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167409" y="2216727"/>
            <a:ext cx="11574280" cy="411191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47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02854" y="6356350"/>
            <a:ext cx="3172691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75546" y="6356350"/>
            <a:ext cx="4114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546" y="6356350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5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4298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>
                <a:latin typeface="Candara" panose="020E0502030303020204" pitchFamily="34" charset="0"/>
              </a:rPr>
              <a:t>Consequently,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(orbital axes) </a:t>
            </a:r>
            <a:r>
              <a:rPr lang="en-GB" sz="2800" b="1" i="1" dirty="0">
                <a:latin typeface="Candara" panose="020E0502030303020204" pitchFamily="34" charset="0"/>
              </a:rPr>
              <a:t>diverge at approximately 45°.</a:t>
            </a:r>
          </a:p>
          <a:p>
            <a:pPr>
              <a:buFont typeface="Wingdings" pitchFamily="2" charset="2"/>
              <a:buChar char="ü"/>
            </a:pPr>
            <a:r>
              <a:rPr lang="en-GB" sz="2800" b="1" i="1" dirty="0">
                <a:latin typeface="Candara" panose="020E0502030303020204" pitchFamily="34" charset="0"/>
              </a:rPr>
              <a:t> The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optical axes </a:t>
            </a:r>
            <a:r>
              <a:rPr lang="en-GB" sz="2800" b="1" i="1" dirty="0">
                <a:latin typeface="Candara" panose="020E0502030303020204" pitchFamily="34" charset="0"/>
              </a:rPr>
              <a:t>(the direction or line of sight) for the two eyeballs, are parallel, (“looking straight ahead”), </a:t>
            </a:r>
          </a:p>
          <a:p>
            <a:pPr>
              <a:buFont typeface="Wingdings" pitchFamily="2" charset="2"/>
              <a:buChar char="ü"/>
            </a:pP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orbits </a:t>
            </a:r>
            <a:r>
              <a:rPr lang="en-GB" sz="2800" b="1" i="1" dirty="0">
                <a:latin typeface="Candara" panose="020E0502030303020204" pitchFamily="34" charset="0"/>
              </a:rPr>
              <a:t>anterior to them contain and protect the eyeballs which include the: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9523"/>
            <a:ext cx="1234633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1089595" y="2450181"/>
            <a:ext cx="10735164" cy="381380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29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29325" y="6467182"/>
            <a:ext cx="3068784" cy="365125"/>
          </a:xfrm>
          <a:ln w="9525">
            <a:solidFill>
              <a:schemeClr val="tx1"/>
            </a:solidFill>
          </a:ln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</a:rPr>
              <a:t>Wednesday 28 February 2024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83563" y="6467182"/>
            <a:ext cx="2860961" cy="365125"/>
          </a:xfrm>
          <a:ln w="9525">
            <a:solidFill>
              <a:schemeClr val="tx1"/>
            </a:solidFill>
          </a:ln>
        </p:spPr>
        <p:txBody>
          <a:bodyPr/>
          <a:lstStyle/>
          <a:p>
            <a:r>
              <a:rPr lang="en-US" sz="1800" b="1" smtClean="0">
                <a:solidFill>
                  <a:srgbClr val="FF0000"/>
                </a:solidFill>
              </a:rPr>
              <a:t>Dr. Aiman AL Maathidy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00873" y="6467182"/>
            <a:ext cx="344052" cy="365125"/>
          </a:xfrm>
          <a:ln w="9525">
            <a:solidFill>
              <a:schemeClr val="tx1"/>
            </a:solidFill>
          </a:ln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</a:rPr>
              <a:t>6</a:t>
            </a:fld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601" y="1157734"/>
            <a:ext cx="67981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Eyelids, ..controlling exposure of the anterior eyeball.</a:t>
            </a:r>
          </a:p>
          <a:p>
            <a:pPr algn="l"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Extraocular muscles, which position the eyeballs and raise the superior eyelids.</a:t>
            </a:r>
          </a:p>
          <a:p>
            <a:pPr algn="l"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Nerves and vessels</a:t>
            </a:r>
          </a:p>
          <a:p>
            <a:pPr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Orbital fascia</a:t>
            </a:r>
            <a:r>
              <a:rPr lang="en-GB" sz="2800" b="1" i="1" dirty="0" smtClean="0">
                <a:latin typeface="Candara" panose="020E0502030303020204" pitchFamily="34" charset="0"/>
              </a:rPr>
              <a:t>.</a:t>
            </a:r>
            <a:r>
              <a:rPr lang="en-US" sz="2800" dirty="0"/>
              <a:t> </a:t>
            </a:r>
            <a:r>
              <a:rPr lang="en-US" sz="2800" b="1" dirty="0">
                <a:latin typeface="Candara" panose="020E0502030303020204" pitchFamily="34" charset="0"/>
              </a:rPr>
              <a:t>surrounding the eyeballs and muscles</a:t>
            </a:r>
            <a:endParaRPr lang="en-GB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GB" sz="2800" b="1" i="1" dirty="0">
                <a:latin typeface="Candara" panose="020E0502030303020204" pitchFamily="34" charset="0"/>
              </a:rPr>
              <a:t>Mucous membrane (conjunctiva) lining the eyelids</a:t>
            </a:r>
          </a:p>
        </p:txBody>
      </p:sp>
      <p:pic>
        <p:nvPicPr>
          <p:cNvPr id="6" name="Picture 2" descr="http://magic-of-eyes.weebly.com/uploads/1/0/9/4/10946773/157181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7309" y="742277"/>
            <a:ext cx="5523346" cy="496543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7018" y="5716582"/>
            <a:ext cx="12034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0070C0"/>
                </a:solidFill>
                <a:latin typeface="Candara" panose="020E0502030303020204" pitchFamily="34" charset="0"/>
              </a:rPr>
              <a:t>All space within the orbits not occupied by these structures is filled with </a:t>
            </a:r>
            <a:r>
              <a:rPr lang="en-GB" sz="2800" b="1" i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orbital fat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883" y="157502"/>
            <a:ext cx="1234633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596" y="224983"/>
            <a:ext cx="7536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The orbits and orbital region </a:t>
            </a:r>
            <a:r>
              <a:rPr lang="en-US" sz="2800" b="1" dirty="0" smtClean="0">
                <a:latin typeface="Candara" panose="020E0502030303020204" pitchFamily="34" charset="0"/>
              </a:rPr>
              <a:t>include </a:t>
            </a:r>
            <a:r>
              <a:rPr lang="en-US" sz="2800" b="1" dirty="0">
                <a:latin typeface="Candara" panose="020E0502030303020204" pitchFamily="34" charset="0"/>
              </a:rPr>
              <a:t>the:</a:t>
            </a:r>
          </a:p>
        </p:txBody>
      </p:sp>
    </p:spTree>
    <p:extLst>
      <p:ext uri="{BB962C8B-B14F-4D97-AF65-F5344CB8AC3E}">
        <p14:creationId xmlns:p14="http://schemas.microsoft.com/office/powerpoint/2010/main" val="27755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90327" y="96360"/>
            <a:ext cx="3091872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20166" y="107970"/>
            <a:ext cx="4114800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3308" y="80943"/>
            <a:ext cx="2743200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7</a:t>
            </a:fld>
            <a:endParaRPr lang="en-US" sz="1800" b="1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753"/>
            <a:ext cx="11864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quadrangular pyramidal orbit </a:t>
            </a:r>
            <a:r>
              <a:rPr lang="en-GB" sz="2800" b="1" i="1" dirty="0">
                <a:latin typeface="Candara" panose="020E0502030303020204" pitchFamily="34" charset="0"/>
              </a:rPr>
              <a:t>has a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base, four walls</a:t>
            </a:r>
            <a:r>
              <a:rPr lang="en-GB" sz="2800" b="1" i="1" dirty="0">
                <a:latin typeface="Candara" panose="020E0502030303020204" pitchFamily="34" charset="0"/>
              </a:rPr>
              <a:t>, and an </a:t>
            </a: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apex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907" y="76200"/>
            <a:ext cx="1279517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399" y="1134289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base</a:t>
            </a:r>
            <a:endParaRPr lang="en-GB" sz="2800" i="1" dirty="0"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15" y="1806711"/>
            <a:ext cx="51862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above </a:t>
            </a:r>
            <a:r>
              <a:rPr lang="en-GB" sz="2800" b="1" i="1" dirty="0">
                <a:latin typeface="Candara" panose="020E0502030303020204" pitchFamily="34" charset="0"/>
              </a:rPr>
              <a:t>by the frontal bone</a:t>
            </a:r>
            <a:r>
              <a:rPr lang="en-GB" sz="2800" b="1" i="1" dirty="0" smtClean="0">
                <a:latin typeface="Candara" panose="020E0502030303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lateral margin </a:t>
            </a:r>
            <a:r>
              <a:rPr lang="en-GB" sz="2800" b="1" i="1" dirty="0">
                <a:latin typeface="Candara" panose="020E0502030303020204" pitchFamily="34" charset="0"/>
              </a:rPr>
              <a:t>the processes of the frontal and zygomatic bones</a:t>
            </a:r>
            <a:r>
              <a:rPr lang="en-GB" sz="2800" b="1" i="1" dirty="0" smtClean="0">
                <a:latin typeface="Candara" panose="020E0502030303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inferior margin </a:t>
            </a:r>
            <a:r>
              <a:rPr lang="en-GB" sz="2800" b="1" i="1" dirty="0">
                <a:latin typeface="Candara" panose="020E0502030303020204" pitchFamily="34" charset="0"/>
              </a:rPr>
              <a:t>is the zygomatic bone and the maxilla</a:t>
            </a:r>
            <a:r>
              <a:rPr lang="en-GB" sz="2800" b="1" i="1" dirty="0" smtClean="0">
                <a:latin typeface="Candara" panose="020E0502030303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medial margin </a:t>
            </a:r>
            <a:r>
              <a:rPr lang="en-GB" sz="2800" b="1" i="1" dirty="0">
                <a:latin typeface="Candara" panose="020E0502030303020204" pitchFamily="34" charset="0"/>
              </a:rPr>
              <a:t>the processes of the maxilla and the frontal bone.</a:t>
            </a:r>
          </a:p>
        </p:txBody>
      </p:sp>
      <p:pic>
        <p:nvPicPr>
          <p:cNvPr id="9" name="Picture 2" descr="https://droualb.faculty.mjc.edu/Course%20Materials/Elementary%20Anatomy%20and%20Physiology%2050/Lecture%20outlines/05_11Figure-L.jpg"/>
          <p:cNvPicPr>
            <a:picLocks noChangeAspect="1" noChangeArrowheads="1"/>
          </p:cNvPicPr>
          <p:nvPr/>
        </p:nvPicPr>
        <p:blipFill rotWithShape="1">
          <a:blip r:embed="rId2" cstate="print"/>
          <a:srcRect b="29188"/>
          <a:stretch/>
        </p:blipFill>
        <p:spPr bwMode="auto">
          <a:xfrm>
            <a:off x="5151650" y="1448658"/>
            <a:ext cx="6917897" cy="425796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236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869" y="107970"/>
            <a:ext cx="1279517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869" y="852993"/>
            <a:ext cx="11938003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apex </a:t>
            </a:r>
            <a:r>
              <a:rPr lang="en-GB" sz="2800" b="1" i="1" dirty="0">
                <a:latin typeface="Candara" panose="020E0502030303020204" pitchFamily="34" charset="0"/>
              </a:rPr>
              <a:t>is at </a:t>
            </a:r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optic canal </a:t>
            </a:r>
            <a:r>
              <a:rPr lang="en-GB" sz="2800" b="1" i="1" dirty="0">
                <a:latin typeface="Candara" panose="020E0502030303020204" pitchFamily="34" charset="0"/>
              </a:rPr>
              <a:t>in </a:t>
            </a:r>
            <a:r>
              <a:rPr lang="en-GB" sz="28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lesser wing of the sphenoid</a:t>
            </a:r>
            <a:r>
              <a:rPr lang="en-GB" sz="2800" b="1" i="1" dirty="0">
                <a:latin typeface="Candara" panose="020E0502030303020204" pitchFamily="34" charset="0"/>
              </a:rPr>
              <a:t> just medial to the superior orbital fissure.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/>
          <a:stretch/>
        </p:blipFill>
        <p:spPr>
          <a:xfrm>
            <a:off x="6921317" y="1967348"/>
            <a:ext cx="5095192" cy="4742293"/>
          </a:xfrm>
          <a:prstGeom prst="rect">
            <a:avLst/>
          </a:prstGeom>
          <a:ln w="57150">
            <a:solidFill>
              <a:srgbClr val="24F919"/>
            </a:solidFill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078018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70869" y="6076662"/>
            <a:ext cx="4114800" cy="365125"/>
          </a:xfrm>
        </p:spPr>
        <p:txBody>
          <a:bodyPr/>
          <a:lstStyle/>
          <a:p>
            <a:r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958108" y="5715578"/>
            <a:ext cx="445655" cy="365125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0000FF"/>
                </a:solidFill>
                <a:latin typeface="Candara" panose="020E0502030303020204" pitchFamily="34" charset="0"/>
              </a:rPr>
              <a:t>8</a:t>
            </a:fld>
            <a:endParaRPr lang="en-US" sz="1800" b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85600" y="114875"/>
            <a:ext cx="316345" cy="376092"/>
          </a:xfrm>
        </p:spPr>
        <p:txBody>
          <a:bodyPr/>
          <a:lstStyle/>
          <a:p>
            <a:fld id="{AF9B2B62-C436-4B2B-AC76-D211AFEC1761}" type="slidenum">
              <a:rPr lang="en-US" sz="1800" b="1" smtClean="0">
                <a:solidFill>
                  <a:srgbClr val="FF0000"/>
                </a:solidFill>
                <a:latin typeface="Candara" panose="020E0502030303020204" pitchFamily="34" charset="0"/>
              </a:rPr>
              <a:t>9</a:t>
            </a:fld>
            <a:endParaRPr 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 descr="https://classconnection.s3.amazonaws.com/815/flashcards/80815/jpg/labeled_orbit_(eye_socket)1316049066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927" y="1707039"/>
            <a:ext cx="10111511" cy="507101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7759" y="105206"/>
            <a:ext cx="1234633" cy="584775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09" y="653037"/>
            <a:ext cx="4285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wall (roof)        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medial walls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72836" y="653037"/>
            <a:ext cx="5161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wall (orbital floor) </a:t>
            </a:r>
          </a:p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lateral wall 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8072583" y="-8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4473" y="297437"/>
            <a:ext cx="3131127" cy="3651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28 February 2024</a:t>
            </a:r>
            <a:endParaRPr lang="en-US" sz="1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E090476C205B40BEB90D54A355FBA4" ma:contentTypeVersion="4" ma:contentTypeDescription="Create a new document." ma:contentTypeScope="" ma:versionID="bdb36fdab0f5e32ea252bfc34d8c8ce6">
  <xsd:schema xmlns:xsd="http://www.w3.org/2001/XMLSchema" xmlns:xs="http://www.w3.org/2001/XMLSchema" xmlns:p="http://schemas.microsoft.com/office/2006/metadata/properties" xmlns:ns2="5d056ef9-223c-4978-8043-6a60b442cc71" targetNamespace="http://schemas.microsoft.com/office/2006/metadata/properties" ma:root="true" ma:fieldsID="41c21a76feb2e04b75033ad6117a6d9c" ns2:_="">
    <xsd:import namespace="5d056ef9-223c-4978-8043-6a60b442c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56ef9-223c-4978-8043-6a60b442c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9B45D0-5454-4FA0-ACCB-63583759AA9F}"/>
</file>

<file path=customXml/itemProps2.xml><?xml version="1.0" encoding="utf-8"?>
<ds:datastoreItem xmlns:ds="http://schemas.openxmlformats.org/officeDocument/2006/customXml" ds:itemID="{D0F3E0FF-7EC7-45DF-9B56-0DC8247737EC}"/>
</file>

<file path=customXml/itemProps3.xml><?xml version="1.0" encoding="utf-8"?>
<ds:datastoreItem xmlns:ds="http://schemas.openxmlformats.org/officeDocument/2006/customXml" ds:itemID="{21E0A4AA-FBF6-4E5F-B569-DA97B10F6A2F}"/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1800</Words>
  <Application>Microsoft Office PowerPoint</Application>
  <PresentationFormat>Widescreen</PresentationFormat>
  <Paragraphs>216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Candara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67</cp:revision>
  <dcterms:created xsi:type="dcterms:W3CDTF">2023-02-16T19:00:59Z</dcterms:created>
  <dcterms:modified xsi:type="dcterms:W3CDTF">2024-02-26T12:50:34Z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0x010100EDE090476C205B40BEB90D54A355FBA4</vt:lpwstr>
  </property>
</Properties>
</file>