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6" r:id="rId21"/>
    <p:sldId id="282"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1CE25-C38A-4C90-A2C3-5C49900A54BE}" type="datetimeFigureOut">
              <a:rPr lang="en-US" smtClean="0"/>
              <a:t>11/13/2022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700B63-CB65-4991-AA6C-DE779011AC7E}" type="slidenum">
              <a:rPr lang="en-US" smtClean="0"/>
              <a:t>‹#›</a:t>
            </a:fld>
            <a:endParaRPr lang="en-US"/>
          </a:p>
        </p:txBody>
      </p:sp>
    </p:spTree>
    <p:extLst>
      <p:ext uri="{BB962C8B-B14F-4D97-AF65-F5344CB8AC3E}">
        <p14:creationId xmlns:p14="http://schemas.microsoft.com/office/powerpoint/2010/main" val="3951990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00B63-CB65-4991-AA6C-DE779011AC7E}" type="slidenum">
              <a:rPr lang="en-US" smtClean="0"/>
              <a:t>17</a:t>
            </a:fld>
            <a:endParaRPr lang="en-US"/>
          </a:p>
        </p:txBody>
      </p:sp>
    </p:spTree>
    <p:extLst>
      <p:ext uri="{BB962C8B-B14F-4D97-AF65-F5344CB8AC3E}">
        <p14:creationId xmlns:p14="http://schemas.microsoft.com/office/powerpoint/2010/main" val="590878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708B5E4-BB94-42BB-8148-D30966A27C7C}" type="datetimeFigureOut">
              <a:rPr lang="en-US" smtClean="0"/>
              <a:t>11/13/2022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934872E-DA2F-4396-82EE-AA29DFFB6BA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5701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708B5E4-BB94-42BB-8148-D30966A27C7C}"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4872E-DA2F-4396-82EE-AA29DFFB6BAC}" type="slidenum">
              <a:rPr lang="en-US" smtClean="0"/>
              <a:t>‹#›</a:t>
            </a:fld>
            <a:endParaRPr lang="en-US"/>
          </a:p>
        </p:txBody>
      </p:sp>
    </p:spTree>
    <p:extLst>
      <p:ext uri="{BB962C8B-B14F-4D97-AF65-F5344CB8AC3E}">
        <p14:creationId xmlns:p14="http://schemas.microsoft.com/office/powerpoint/2010/main" val="206389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08B5E4-BB94-42BB-8148-D30966A27C7C}"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4872E-DA2F-4396-82EE-AA29DFFB6BA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3015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08B5E4-BB94-42BB-8148-D30966A27C7C}"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4872E-DA2F-4396-82EE-AA29DFFB6BA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7551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08B5E4-BB94-42BB-8148-D30966A27C7C}"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4872E-DA2F-4396-82EE-AA29DFFB6BAC}" type="slidenum">
              <a:rPr lang="en-US" smtClean="0"/>
              <a:t>‹#›</a:t>
            </a:fld>
            <a:endParaRPr lang="en-US"/>
          </a:p>
        </p:txBody>
      </p:sp>
    </p:spTree>
    <p:extLst>
      <p:ext uri="{BB962C8B-B14F-4D97-AF65-F5344CB8AC3E}">
        <p14:creationId xmlns:p14="http://schemas.microsoft.com/office/powerpoint/2010/main" val="2431250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08B5E4-BB94-42BB-8148-D30966A27C7C}"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4872E-DA2F-4396-82EE-AA29DFFB6BA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9913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08B5E4-BB94-42BB-8148-D30966A27C7C}"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4872E-DA2F-4396-82EE-AA29DFFB6BA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1672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08B5E4-BB94-42BB-8148-D30966A27C7C}"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4872E-DA2F-4396-82EE-AA29DFFB6BA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8535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08B5E4-BB94-42BB-8148-D30966A27C7C}"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4872E-DA2F-4396-82EE-AA29DFFB6BA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014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08B5E4-BB94-42BB-8148-D30966A27C7C}"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4872E-DA2F-4396-82EE-AA29DFFB6BAC}" type="slidenum">
              <a:rPr lang="en-US" smtClean="0"/>
              <a:t>‹#›</a:t>
            </a:fld>
            <a:endParaRPr lang="en-US"/>
          </a:p>
        </p:txBody>
      </p:sp>
    </p:spTree>
    <p:extLst>
      <p:ext uri="{BB962C8B-B14F-4D97-AF65-F5344CB8AC3E}">
        <p14:creationId xmlns:p14="http://schemas.microsoft.com/office/powerpoint/2010/main" val="185832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08B5E4-BB94-42BB-8148-D30966A27C7C}"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4872E-DA2F-4396-82EE-AA29DFFB6BA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77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08B5E4-BB94-42BB-8148-D30966A27C7C}"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4872E-DA2F-4396-82EE-AA29DFFB6BAC}" type="slidenum">
              <a:rPr lang="en-US" smtClean="0"/>
              <a:t>‹#›</a:t>
            </a:fld>
            <a:endParaRPr lang="en-US"/>
          </a:p>
        </p:txBody>
      </p:sp>
    </p:spTree>
    <p:extLst>
      <p:ext uri="{BB962C8B-B14F-4D97-AF65-F5344CB8AC3E}">
        <p14:creationId xmlns:p14="http://schemas.microsoft.com/office/powerpoint/2010/main" val="84297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08B5E4-BB94-42BB-8148-D30966A27C7C}" type="datetimeFigureOut">
              <a:rPr lang="en-US" smtClean="0"/>
              <a:t>11/13/2022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4872E-DA2F-4396-82EE-AA29DFFB6BA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2399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08B5E4-BB94-42BB-8148-D30966A27C7C}" type="datetimeFigureOut">
              <a:rPr lang="en-US" smtClean="0"/>
              <a:t>11/13/2022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4872E-DA2F-4396-82EE-AA29DFFB6BA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526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8B5E4-BB94-42BB-8148-D30966A27C7C}" type="datetimeFigureOut">
              <a:rPr lang="en-US" smtClean="0"/>
              <a:t>11/13/2022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4872E-DA2F-4396-82EE-AA29DFFB6BAC}" type="slidenum">
              <a:rPr lang="en-US" smtClean="0"/>
              <a:t>‹#›</a:t>
            </a:fld>
            <a:endParaRPr lang="en-US"/>
          </a:p>
        </p:txBody>
      </p:sp>
    </p:spTree>
    <p:extLst>
      <p:ext uri="{BB962C8B-B14F-4D97-AF65-F5344CB8AC3E}">
        <p14:creationId xmlns:p14="http://schemas.microsoft.com/office/powerpoint/2010/main" val="59159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708B5E4-BB94-42BB-8148-D30966A27C7C}"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4872E-DA2F-4396-82EE-AA29DFFB6BA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979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708B5E4-BB94-42BB-8148-D30966A27C7C}"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4872E-DA2F-4396-82EE-AA29DFFB6BAC}" type="slidenum">
              <a:rPr lang="en-US" smtClean="0"/>
              <a:t>‹#›</a:t>
            </a:fld>
            <a:endParaRPr lang="en-US"/>
          </a:p>
        </p:txBody>
      </p:sp>
    </p:spTree>
    <p:extLst>
      <p:ext uri="{BB962C8B-B14F-4D97-AF65-F5344CB8AC3E}">
        <p14:creationId xmlns:p14="http://schemas.microsoft.com/office/powerpoint/2010/main" val="3646505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08B5E4-BB94-42BB-8148-D30966A27C7C}" type="datetimeFigureOut">
              <a:rPr lang="en-US" smtClean="0"/>
              <a:t>11/13/2022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34872E-DA2F-4396-82EE-AA29DFFB6BAC}" type="slidenum">
              <a:rPr lang="en-US" smtClean="0"/>
              <a:t>‹#›</a:t>
            </a:fld>
            <a:endParaRPr lang="en-US"/>
          </a:p>
        </p:txBody>
      </p:sp>
    </p:spTree>
    <p:extLst>
      <p:ext uri="{BB962C8B-B14F-4D97-AF65-F5344CB8AC3E}">
        <p14:creationId xmlns:p14="http://schemas.microsoft.com/office/powerpoint/2010/main" val="3969449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a:solidFill>
                  <a:srgbClr val="FF0000"/>
                </a:solidFill>
                <a:latin typeface="Times New Roman" panose="02020603050405020304" pitchFamily="18" charset="0"/>
                <a:cs typeface="Times New Roman" panose="02020603050405020304" pitchFamily="18" charset="0"/>
              </a:rPr>
              <a:t>Serological tests </a:t>
            </a:r>
            <a:r>
              <a:rPr lang="en-US" sz="2800" b="1" dirty="0" smtClean="0">
                <a:solidFill>
                  <a:srgbClr val="FF0000"/>
                </a:solidFill>
                <a:latin typeface="Times New Roman" panose="02020603050405020304" pitchFamily="18" charset="0"/>
                <a:cs typeface="Times New Roman" panose="02020603050405020304" pitchFamily="18" charset="0"/>
              </a:rPr>
              <a:t>2</a:t>
            </a:r>
            <a:r>
              <a:rPr lang="en-US" sz="2800" b="1" dirty="0">
                <a:solidFill>
                  <a:srgbClr val="FF0000"/>
                </a:solidFill>
                <a:latin typeface="Times New Roman" panose="02020603050405020304" pitchFamily="18" charset="0"/>
                <a:cs typeface="Times New Roman" panose="02020603050405020304" pitchFamily="18" charset="0"/>
              </a:rPr>
              <a:t/>
            </a: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(Antigen antibody interactions)</a:t>
            </a: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Lab </a:t>
            </a:r>
            <a:r>
              <a:rPr lang="en-US" sz="2800" b="1" dirty="0" smtClean="0">
                <a:solidFill>
                  <a:srgbClr val="FF0000"/>
                </a:solidFill>
                <a:latin typeface="Times New Roman" panose="02020603050405020304" pitchFamily="18" charset="0"/>
                <a:cs typeface="Times New Roman" panose="02020603050405020304" pitchFamily="18" charset="0"/>
              </a:rPr>
              <a:t>3</a:t>
            </a:r>
            <a:endParaRPr lang="en-US" dirty="0"/>
          </a:p>
        </p:txBody>
      </p:sp>
      <p:sp>
        <p:nvSpPr>
          <p:cNvPr id="3" name="Subtitle 2"/>
          <p:cNvSpPr>
            <a:spLocks noGrp="1"/>
          </p:cNvSpPr>
          <p:nvPr>
            <p:ph type="subTitle" idx="1"/>
          </p:nvPr>
        </p:nvSpPr>
        <p:spPr>
          <a:xfrm>
            <a:off x="2692398" y="3657596"/>
            <a:ext cx="7102766" cy="1676403"/>
          </a:xfrm>
        </p:spPr>
        <p:txBody>
          <a:bodyPr>
            <a:normAutofit fontScale="92500" lnSpcReduction="10000"/>
          </a:bodyPr>
          <a:lstStyle/>
          <a:p>
            <a:pPr lvl="0">
              <a:buClr>
                <a:srgbClr val="83992A"/>
              </a:buClr>
            </a:pPr>
            <a:r>
              <a:rPr lang="en-US" sz="2000" b="1" dirty="0">
                <a:solidFill>
                  <a:prstClr val="black"/>
                </a:solidFill>
                <a:latin typeface="Times New Roman" panose="02020603050405020304" pitchFamily="18" charset="0"/>
                <a:cs typeface="Times New Roman" panose="02020603050405020304" pitchFamily="18" charset="0"/>
              </a:rPr>
              <a:t>Samer Alqaraleh,</a:t>
            </a:r>
          </a:p>
          <a:p>
            <a:pPr lvl="0">
              <a:buClr>
                <a:srgbClr val="83992A"/>
              </a:buClr>
            </a:pPr>
            <a:r>
              <a:rPr lang="en-US" sz="2000" b="1" dirty="0">
                <a:solidFill>
                  <a:prstClr val="black"/>
                </a:solidFill>
                <a:latin typeface="Times New Roman" panose="02020603050405020304" pitchFamily="18" charset="0"/>
                <a:cs typeface="Times New Roman" panose="02020603050405020304" pitchFamily="18" charset="0"/>
              </a:rPr>
              <a:t>PhD. </a:t>
            </a:r>
            <a:r>
              <a:rPr lang="en-US" sz="2000" b="1" dirty="0" err="1">
                <a:solidFill>
                  <a:prstClr val="black"/>
                </a:solidFill>
                <a:latin typeface="Times New Roman" panose="02020603050405020304" pitchFamily="18" charset="0"/>
                <a:cs typeface="Times New Roman" panose="02020603050405020304" pitchFamily="18" charset="0"/>
              </a:rPr>
              <a:t>Nanobiotechnology</a:t>
            </a:r>
            <a:endParaRPr lang="en-US" sz="2000" b="1" dirty="0">
              <a:solidFill>
                <a:prstClr val="black"/>
              </a:solidFill>
              <a:latin typeface="Times New Roman" panose="02020603050405020304" pitchFamily="18" charset="0"/>
              <a:cs typeface="Times New Roman" panose="02020603050405020304" pitchFamily="18" charset="0"/>
            </a:endParaRPr>
          </a:p>
          <a:p>
            <a:pPr lvl="0">
              <a:buClr>
                <a:srgbClr val="83992A"/>
              </a:buClr>
            </a:pPr>
            <a:r>
              <a:rPr lang="en-US" sz="2000" b="1" dirty="0">
                <a:solidFill>
                  <a:prstClr val="black"/>
                </a:solidFill>
                <a:latin typeface="Times New Roman" panose="02020603050405020304" pitchFamily="18" charset="0"/>
                <a:cs typeface="Times New Roman" panose="02020603050405020304" pitchFamily="18" charset="0"/>
              </a:rPr>
              <a:t>Faculty of Medicine, </a:t>
            </a:r>
            <a:r>
              <a:rPr lang="en-US" sz="2000" b="1" dirty="0" err="1">
                <a:solidFill>
                  <a:prstClr val="black"/>
                </a:solidFill>
                <a:latin typeface="Times New Roman" panose="02020603050405020304" pitchFamily="18" charset="0"/>
                <a:cs typeface="Times New Roman" panose="02020603050405020304" pitchFamily="18" charset="0"/>
              </a:rPr>
              <a:t>Mutah</a:t>
            </a:r>
            <a:r>
              <a:rPr lang="en-US" sz="2000" b="1" dirty="0">
                <a:solidFill>
                  <a:prstClr val="black"/>
                </a:solidFill>
                <a:latin typeface="Times New Roman" panose="02020603050405020304" pitchFamily="18" charset="0"/>
                <a:cs typeface="Times New Roman" panose="02020603050405020304" pitchFamily="18" charset="0"/>
              </a:rPr>
              <a:t> university</a:t>
            </a:r>
          </a:p>
          <a:p>
            <a:pPr lvl="0">
              <a:buClr>
                <a:srgbClr val="83992A"/>
              </a:buClr>
            </a:pPr>
            <a:r>
              <a:rPr lang="en-US" sz="2000" b="1" dirty="0">
                <a:solidFill>
                  <a:prstClr val="black"/>
                </a:solidFill>
                <a:latin typeface="Times New Roman" panose="02020603050405020304" pitchFamily="18" charset="0"/>
                <a:cs typeface="Times New Roman" panose="02020603050405020304" pitchFamily="18" charset="0"/>
              </a:rPr>
              <a:t>Immunology, 2nd year students</a:t>
            </a:r>
          </a:p>
          <a:p>
            <a:pPr lvl="0">
              <a:buClr>
                <a:srgbClr val="83992A"/>
              </a:buClr>
            </a:pPr>
            <a:endParaRPr lang="en-US" sz="2400" b="1" dirty="0">
              <a:solidFill>
                <a:prstClr val="black"/>
              </a:solidFill>
              <a:latin typeface="Times New Roman" panose="02020603050405020304" pitchFamily="18" charset="0"/>
              <a:cs typeface="Times New Roman" panose="02020603050405020304" pitchFamily="18" charset="0"/>
            </a:endParaRPr>
          </a:p>
          <a:p>
            <a:pPr lvl="0">
              <a:buClr>
                <a:srgbClr val="83992A"/>
              </a:buClr>
            </a:pPr>
            <a:endParaRPr lang="en-US" sz="2400" b="1" dirty="0">
              <a:solidFill>
                <a:prstClr val="black"/>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56983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4545" y="601665"/>
            <a:ext cx="7332606" cy="5646735"/>
          </a:xfrm>
          <a:prstGeom prst="rect">
            <a:avLst/>
          </a:prstGeom>
        </p:spPr>
      </p:pic>
    </p:spTree>
    <p:extLst>
      <p:ext uri="{BB962C8B-B14F-4D97-AF65-F5344CB8AC3E}">
        <p14:creationId xmlns:p14="http://schemas.microsoft.com/office/powerpoint/2010/main" val="3429112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32357" y="659089"/>
            <a:ext cx="5339740" cy="4328547"/>
          </a:xfrm>
          <a:prstGeom prst="rect">
            <a:avLst/>
          </a:prstGeom>
        </p:spPr>
      </p:pic>
      <p:pic>
        <p:nvPicPr>
          <p:cNvPr id="4" name="Picture 3"/>
          <p:cNvPicPr>
            <a:picLocks noChangeAspect="1"/>
          </p:cNvPicPr>
          <p:nvPr/>
        </p:nvPicPr>
        <p:blipFill>
          <a:blip r:embed="rId3"/>
          <a:stretch>
            <a:fillRect/>
          </a:stretch>
        </p:blipFill>
        <p:spPr>
          <a:xfrm>
            <a:off x="789106" y="659089"/>
            <a:ext cx="4033248" cy="4328547"/>
          </a:xfrm>
          <a:prstGeom prst="rect">
            <a:avLst/>
          </a:prstGeom>
        </p:spPr>
      </p:pic>
      <p:cxnSp>
        <p:nvCxnSpPr>
          <p:cNvPr id="6" name="Straight Arrow Connector 5"/>
          <p:cNvCxnSpPr/>
          <p:nvPr/>
        </p:nvCxnSpPr>
        <p:spPr>
          <a:xfrm>
            <a:off x="2895600" y="3034145"/>
            <a:ext cx="1149927" cy="21751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1585597" y="3796145"/>
            <a:ext cx="118512" cy="16486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2895600" y="1025236"/>
            <a:ext cx="1149927" cy="5403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4114800" y="3671455"/>
            <a:ext cx="707554" cy="5957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4094905" y="840570"/>
            <a:ext cx="971420" cy="369332"/>
          </a:xfrm>
          <a:prstGeom prst="rect">
            <a:avLst/>
          </a:prstGeom>
          <a:noFill/>
        </p:spPr>
        <p:txBody>
          <a:bodyPr wrap="none" rtlCol="0">
            <a:spAutoFit/>
          </a:bodyPr>
          <a:lstStyle/>
          <a:p>
            <a:r>
              <a:rPr lang="en-US" b="1" dirty="0" smtClean="0"/>
              <a:t>Serum 1</a:t>
            </a:r>
            <a:endParaRPr lang="en-US" b="1" dirty="0"/>
          </a:p>
        </p:txBody>
      </p:sp>
      <p:sp>
        <p:nvSpPr>
          <p:cNvPr id="18" name="TextBox 17"/>
          <p:cNvSpPr txBox="1"/>
          <p:nvPr/>
        </p:nvSpPr>
        <p:spPr>
          <a:xfrm>
            <a:off x="4891627" y="4267200"/>
            <a:ext cx="989053" cy="369332"/>
          </a:xfrm>
          <a:prstGeom prst="rect">
            <a:avLst/>
          </a:prstGeom>
          <a:noFill/>
        </p:spPr>
        <p:txBody>
          <a:bodyPr wrap="none" rtlCol="0">
            <a:spAutoFit/>
          </a:bodyPr>
          <a:lstStyle/>
          <a:p>
            <a:r>
              <a:rPr lang="en-US" b="1" dirty="0" smtClean="0"/>
              <a:t>Serum 3</a:t>
            </a:r>
            <a:endParaRPr lang="en-US" b="1" dirty="0"/>
          </a:p>
        </p:txBody>
      </p:sp>
      <p:sp>
        <p:nvSpPr>
          <p:cNvPr id="19" name="TextBox 18"/>
          <p:cNvSpPr txBox="1"/>
          <p:nvPr/>
        </p:nvSpPr>
        <p:spPr>
          <a:xfrm>
            <a:off x="4239491" y="5320145"/>
            <a:ext cx="965329" cy="369332"/>
          </a:xfrm>
          <a:prstGeom prst="rect">
            <a:avLst/>
          </a:prstGeom>
          <a:noFill/>
        </p:spPr>
        <p:txBody>
          <a:bodyPr wrap="none" rtlCol="0">
            <a:spAutoFit/>
          </a:bodyPr>
          <a:lstStyle/>
          <a:p>
            <a:r>
              <a:rPr lang="en-US" b="1" dirty="0" smtClean="0"/>
              <a:t>Antigen</a:t>
            </a:r>
            <a:endParaRPr lang="en-US" b="1" dirty="0"/>
          </a:p>
        </p:txBody>
      </p:sp>
      <p:sp>
        <p:nvSpPr>
          <p:cNvPr id="20" name="TextBox 19"/>
          <p:cNvSpPr txBox="1"/>
          <p:nvPr/>
        </p:nvSpPr>
        <p:spPr>
          <a:xfrm>
            <a:off x="1375206" y="5689477"/>
            <a:ext cx="989053" cy="369332"/>
          </a:xfrm>
          <a:prstGeom prst="rect">
            <a:avLst/>
          </a:prstGeom>
          <a:noFill/>
        </p:spPr>
        <p:txBody>
          <a:bodyPr wrap="none" rtlCol="0">
            <a:spAutoFit/>
          </a:bodyPr>
          <a:lstStyle/>
          <a:p>
            <a:r>
              <a:rPr lang="en-US" b="1" dirty="0" smtClean="0"/>
              <a:t>Serum</a:t>
            </a:r>
            <a:r>
              <a:rPr lang="en-US" dirty="0" smtClean="0"/>
              <a:t> 2</a:t>
            </a:r>
            <a:endParaRPr lang="en-US" dirty="0"/>
          </a:p>
        </p:txBody>
      </p:sp>
    </p:spTree>
    <p:extLst>
      <p:ext uri="{BB962C8B-B14F-4D97-AF65-F5344CB8AC3E}">
        <p14:creationId xmlns:p14="http://schemas.microsoft.com/office/powerpoint/2010/main" val="4226893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581" y="789709"/>
            <a:ext cx="10612583" cy="4955203"/>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Principle of </a:t>
            </a:r>
            <a:r>
              <a:rPr lang="en-US" sz="3200" b="1" dirty="0" err="1" smtClean="0">
                <a:solidFill>
                  <a:srgbClr val="FF0000"/>
                </a:solidFill>
                <a:latin typeface="Times New Roman" panose="02020603050405020304" pitchFamily="18" charset="0"/>
                <a:cs typeface="Times New Roman" panose="02020603050405020304" pitchFamily="18" charset="0"/>
              </a:rPr>
              <a:t>Immunoelectrophoresis</a:t>
            </a:r>
            <a:endParaRPr lang="en-US" sz="3200" b="1" dirty="0" smtClean="0">
              <a:solidFill>
                <a:srgbClr val="FF0000"/>
              </a:solidFill>
              <a:latin typeface="Times New Roman" panose="02020603050405020304" pitchFamily="18" charset="0"/>
              <a:cs typeface="Times New Roman" panose="02020603050405020304" pitchFamily="18" charset="0"/>
            </a:endParaRPr>
          </a:p>
          <a:p>
            <a:endParaRPr lang="en-US" sz="3200" b="1" dirty="0" smtClean="0">
              <a:solidFill>
                <a:srgbClr val="FF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When an electric current is applied to a slide layered with gel, the antigen mixture placed in wells is separated into individual antigen components according to their charge and size. </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Following electrophoresis, the separated antigens are reacted with specific antisera placed in troughs parallel to the electrophoretic migration, and diffusion is allowed to occur. Antiserum present in the trough moves toward the antigen components resulting in the formation of separate precipitin lines in 18-24 </a:t>
            </a:r>
            <a:r>
              <a:rPr lang="en-US" sz="2800" dirty="0" err="1" smtClean="0">
                <a:latin typeface="Times New Roman" panose="02020603050405020304" pitchFamily="18" charset="0"/>
                <a:cs typeface="Times New Roman" panose="02020603050405020304" pitchFamily="18" charset="0"/>
              </a:rPr>
              <a:t>hrs</a:t>
            </a:r>
            <a:r>
              <a:rPr lang="en-US" sz="2800" dirty="0" smtClean="0">
                <a:latin typeface="Times New Roman" panose="02020603050405020304" pitchFamily="18" charset="0"/>
                <a:cs typeface="Times New Roman" panose="02020603050405020304" pitchFamily="18" charset="0"/>
              </a:rPr>
              <a:t>, each indicating reaction between individual proteins with their antibody.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8573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1273" y="665018"/>
            <a:ext cx="9869714" cy="5181600"/>
          </a:xfrm>
          <a:prstGeom prst="rect">
            <a:avLst/>
          </a:prstGeom>
        </p:spPr>
      </p:pic>
    </p:spTree>
    <p:extLst>
      <p:ext uri="{BB962C8B-B14F-4D97-AF65-F5344CB8AC3E}">
        <p14:creationId xmlns:p14="http://schemas.microsoft.com/office/powerpoint/2010/main" val="1232407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79273" y="555841"/>
            <a:ext cx="4488872" cy="5818147"/>
          </a:xfrm>
          <a:prstGeom prst="rect">
            <a:avLst/>
          </a:prstGeom>
        </p:spPr>
      </p:pic>
    </p:spTree>
    <p:extLst>
      <p:ext uri="{BB962C8B-B14F-4D97-AF65-F5344CB8AC3E}">
        <p14:creationId xmlns:p14="http://schemas.microsoft.com/office/powerpoint/2010/main" val="3678262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45127"/>
            <a:ext cx="8485906" cy="720435"/>
          </a:xfrm>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Neutralization </a:t>
            </a:r>
            <a:r>
              <a:rPr lang="en-US" dirty="0">
                <a:latin typeface="Times New Roman" panose="02020603050405020304" pitchFamily="18" charset="0"/>
                <a:cs typeface="Times New Roman" panose="02020603050405020304" pitchFamily="18" charset="0"/>
              </a:rPr>
              <a:t>Tests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3200" dirty="0">
                <a:latin typeface="Times New Roman" panose="02020603050405020304" pitchFamily="18" charset="0"/>
                <a:cs typeface="Times New Roman" panose="02020603050405020304" pitchFamily="18" charset="0"/>
              </a:rPr>
              <a:t>Neutralization is an antigen–antibody reaction in which the biological effects of viruses and toxins are neutralized by homologous antibodies known as neutralizing antibodies. These tests are broadly of two types</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 virus neutralization </a:t>
            </a:r>
            <a:r>
              <a:rPr lang="en-US" sz="3200" dirty="0" smtClean="0">
                <a:latin typeface="Times New Roman" panose="02020603050405020304" pitchFamily="18" charset="0"/>
                <a:cs typeface="Times New Roman" panose="02020603050405020304" pitchFamily="18" charset="0"/>
              </a:rPr>
              <a:t>tests</a:t>
            </a:r>
          </a:p>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(b) toxin neutralization tests</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4657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Virus </a:t>
            </a:r>
            <a:r>
              <a:rPr lang="en-US" b="1" dirty="0">
                <a:latin typeface="Times New Roman" panose="02020603050405020304" pitchFamily="18" charset="0"/>
                <a:cs typeface="Times New Roman" panose="02020603050405020304" pitchFamily="18" charset="0"/>
              </a:rPr>
              <a:t>neutralization tests</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1988896"/>
            <a:ext cx="9899071" cy="4051686"/>
          </a:xfrm>
        </p:spPr>
        <p:txBody>
          <a:bodyPr>
            <a:normAutofit lnSpcReduction="10000"/>
          </a:bodyPr>
          <a:lstStyle/>
          <a:p>
            <a:r>
              <a:rPr lang="en-US" dirty="0">
                <a:latin typeface="Times New Roman" panose="02020603050405020304" pitchFamily="18" charset="0"/>
                <a:cs typeface="Times New Roman" panose="02020603050405020304" pitchFamily="18" charset="0"/>
              </a:rPr>
              <a:t>Neutralization of viruses by their specific antibodies are called virus neutralization tests. Inoculation of viruses in cell </a:t>
            </a:r>
            <a:r>
              <a:rPr lang="en-US" dirty="0" smtClean="0">
                <a:latin typeface="Times New Roman" panose="02020603050405020304" pitchFamily="18" charset="0"/>
                <a:cs typeface="Times New Roman" panose="02020603050405020304" pitchFamily="18" charset="0"/>
              </a:rPr>
              <a:t>cultures</a:t>
            </a:r>
            <a:r>
              <a:rPr lang="en-US" dirty="0">
                <a:latin typeface="Times New Roman" panose="02020603050405020304" pitchFamily="18" charset="0"/>
                <a:cs typeface="Times New Roman" panose="02020603050405020304" pitchFamily="18" charset="0"/>
              </a:rPr>
              <a:t>, eggs, and animals results in the replication and growth of viruses. When virus-specific neutralizing antibodies are injected into these systems, replication and growth of viruses is inhibited</a:t>
            </a:r>
            <a:r>
              <a:rPr lang="en-US" dirty="0" smtClean="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Viral </a:t>
            </a:r>
            <a:r>
              <a:rPr lang="en-US" b="1" dirty="0" err="1">
                <a:latin typeface="Times New Roman" panose="02020603050405020304" pitchFamily="18" charset="0"/>
                <a:cs typeface="Times New Roman" panose="02020603050405020304" pitchFamily="18" charset="0"/>
              </a:rPr>
              <a:t>hemagglutination</a:t>
            </a:r>
            <a:r>
              <a:rPr lang="en-US" b="1" dirty="0">
                <a:latin typeface="Times New Roman" panose="02020603050405020304" pitchFamily="18" charset="0"/>
                <a:cs typeface="Times New Roman" panose="02020603050405020304" pitchFamily="18" charset="0"/>
              </a:rPr>
              <a:t> inhibition </a:t>
            </a:r>
            <a:r>
              <a:rPr lang="en-US" dirty="0">
                <a:latin typeface="Times New Roman" panose="02020603050405020304" pitchFamily="18" charset="0"/>
                <a:cs typeface="Times New Roman" panose="02020603050405020304" pitchFamily="18" charset="0"/>
              </a:rPr>
              <a:t>test is an example of </a:t>
            </a:r>
            <a:r>
              <a:rPr lang="en-US" dirty="0" smtClean="0">
                <a:latin typeface="Times New Roman" panose="02020603050405020304" pitchFamily="18" charset="0"/>
                <a:cs typeface="Times New Roman" panose="02020603050405020304" pitchFamily="18" charset="0"/>
              </a:rPr>
              <a:t>virus neutralization </a:t>
            </a:r>
            <a:r>
              <a:rPr lang="en-US" dirty="0">
                <a:latin typeface="Times New Roman" panose="02020603050405020304" pitchFamily="18" charset="0"/>
                <a:cs typeface="Times New Roman" panose="02020603050405020304" pitchFamily="18" charset="0"/>
              </a:rPr>
              <a:t>test frequently used in the diagnosis of viral infections, such as influenza, mumps, and measles. If patient’s serum contains antibodies against certain viruses that have the property of agglutinating the red blood cells, these antibodies react with the viruses and inhibit the agglutination of the red blood cells.</a:t>
            </a:r>
          </a:p>
        </p:txBody>
      </p:sp>
    </p:spTree>
    <p:extLst>
      <p:ext uri="{BB962C8B-B14F-4D97-AF65-F5344CB8AC3E}">
        <p14:creationId xmlns:p14="http://schemas.microsoft.com/office/powerpoint/2010/main" val="1290614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Toxin neutralization tests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Toxin neutralization tests are based on the principle that </a:t>
            </a:r>
            <a:r>
              <a:rPr lang="en-US" dirty="0" smtClean="0">
                <a:latin typeface="Times New Roman" panose="02020603050405020304" pitchFamily="18" charset="0"/>
                <a:cs typeface="Times New Roman" panose="02020603050405020304" pitchFamily="18" charset="0"/>
              </a:rPr>
              <a:t>biological </a:t>
            </a:r>
            <a:r>
              <a:rPr lang="en-US" dirty="0">
                <a:latin typeface="Times New Roman" panose="02020603050405020304" pitchFamily="18" charset="0"/>
                <a:cs typeface="Times New Roman" panose="02020603050405020304" pitchFamily="18" charset="0"/>
              </a:rPr>
              <a:t>action of toxin is neutralized on reacting with specific neutralizing antibodies called antitoxins. Examples of </a:t>
            </a:r>
            <a:r>
              <a:rPr lang="en-US" dirty="0" smtClean="0">
                <a:latin typeface="Times New Roman" panose="02020603050405020304" pitchFamily="18" charset="0"/>
                <a:cs typeface="Times New Roman" panose="02020603050405020304" pitchFamily="18" charset="0"/>
              </a:rPr>
              <a:t>neutralization </a:t>
            </a:r>
            <a:r>
              <a:rPr lang="en-US" dirty="0">
                <a:latin typeface="Times New Roman" panose="02020603050405020304" pitchFamily="18" charset="0"/>
                <a:cs typeface="Times New Roman" panose="02020603050405020304" pitchFamily="18" charset="0"/>
              </a:rPr>
              <a:t>tests include</a:t>
            </a:r>
            <a:r>
              <a:rPr lang="en-US" dirty="0" smtClean="0">
                <a:latin typeface="Times New Roman" panose="02020603050405020304" pitchFamily="18" charset="0"/>
                <a:cs typeface="Times New Roman" panose="02020603050405020304" pitchFamily="18" charset="0"/>
              </a:rPr>
              <a:t>:</a:t>
            </a:r>
          </a:p>
          <a:p>
            <a:r>
              <a:rPr lang="en-US" b="1" i="1" dirty="0">
                <a:latin typeface="Times New Roman" panose="02020603050405020304" pitchFamily="18" charset="0"/>
                <a:cs typeface="Times New Roman" panose="02020603050405020304" pitchFamily="18" charset="0"/>
              </a:rPr>
              <a:t>In </a:t>
            </a:r>
            <a:r>
              <a:rPr lang="en-US" b="1" i="1" dirty="0" smtClean="0">
                <a:latin typeface="Times New Roman" panose="02020603050405020304" pitchFamily="18" charset="0"/>
                <a:cs typeface="Times New Roman" panose="02020603050405020304" pitchFamily="18" charset="0"/>
              </a:rPr>
              <a:t>vivo</a:t>
            </a:r>
            <a:r>
              <a:rPr lang="en-US" dirty="0" smtClean="0">
                <a:latin typeface="Times New Roman" panose="02020603050405020304" pitchFamily="18" charset="0"/>
                <a:cs typeface="Times New Roman" panose="02020603050405020304" pitchFamily="18" charset="0"/>
              </a:rPr>
              <a:t>— </a:t>
            </a:r>
            <a:r>
              <a:rPr lang="en-US" u="sng" dirty="0" smtClean="0">
                <a:solidFill>
                  <a:srgbClr val="FF0000"/>
                </a:solidFill>
                <a:latin typeface="Times New Roman" panose="02020603050405020304" pitchFamily="18" charset="0"/>
                <a:cs typeface="Times New Roman" panose="02020603050405020304" pitchFamily="18" charset="0"/>
              </a:rPr>
              <a:t>Schick </a:t>
            </a:r>
            <a:r>
              <a:rPr lang="en-US" u="sng" dirty="0">
                <a:solidFill>
                  <a:srgbClr val="FF0000"/>
                </a:solidFill>
                <a:latin typeface="Times New Roman" panose="02020603050405020304" pitchFamily="18" charset="0"/>
                <a:cs typeface="Times New Roman" panose="02020603050405020304" pitchFamily="18" charset="0"/>
              </a:rPr>
              <a:t>test </a:t>
            </a:r>
            <a:r>
              <a:rPr lang="en-US" dirty="0">
                <a:latin typeface="Times New Roman" panose="02020603050405020304" pitchFamily="18" charset="0"/>
                <a:cs typeface="Times New Roman" panose="02020603050405020304" pitchFamily="18" charset="0"/>
              </a:rPr>
              <a:t>to demonstrate immunity </a:t>
            </a:r>
            <a:r>
              <a:rPr lang="en-US" u="sng" dirty="0" smtClean="0">
                <a:solidFill>
                  <a:srgbClr val="FF0000"/>
                </a:solidFill>
                <a:latin typeface="Times New Roman" panose="02020603050405020304" pitchFamily="18" charset="0"/>
                <a:cs typeface="Times New Roman" panose="02020603050405020304" pitchFamily="18" charset="0"/>
              </a:rPr>
              <a:t>against diphtheria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Clostridium </a:t>
            </a:r>
            <a:r>
              <a:rPr lang="en-US" i="1" dirty="0" err="1">
                <a:latin typeface="Times New Roman" panose="02020603050405020304" pitchFamily="18" charset="0"/>
                <a:cs typeface="Times New Roman" panose="02020603050405020304" pitchFamily="18" charset="0"/>
              </a:rPr>
              <a:t>welchii</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toxin neutralization test in guinea pig or mice</a:t>
            </a:r>
            <a:r>
              <a:rPr lang="en-US" dirty="0" smtClean="0">
                <a:latin typeface="Times New Roman" panose="02020603050405020304" pitchFamily="18" charset="0"/>
                <a:cs typeface="Times New Roman" panose="02020603050405020304" pitchFamily="18" charset="0"/>
              </a:rPr>
              <a:t>.</a:t>
            </a:r>
          </a:p>
          <a:p>
            <a:r>
              <a:rPr lang="en-US" b="1" i="1" dirty="0">
                <a:latin typeface="Times New Roman" panose="02020603050405020304" pitchFamily="18" charset="0"/>
                <a:cs typeface="Times New Roman" panose="02020603050405020304" pitchFamily="18" charset="0"/>
              </a:rPr>
              <a:t>In vitro</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a:t>
            </a:r>
            <a:r>
              <a:rPr lang="en-US" dirty="0" smtClean="0">
                <a:latin typeface="Times New Roman" panose="02020603050405020304" pitchFamily="18" charset="0"/>
                <a:cs typeface="Times New Roman" panose="02020603050405020304" pitchFamily="18" charset="0"/>
              </a:rPr>
              <a:t>anti-</a:t>
            </a:r>
            <a:r>
              <a:rPr lang="en-US" dirty="0" err="1" smtClean="0">
                <a:latin typeface="Times New Roman" panose="02020603050405020304" pitchFamily="18" charset="0"/>
                <a:cs typeface="Times New Roman" panose="02020603050405020304" pitchFamily="18" charset="0"/>
              </a:rPr>
              <a:t>streptolysin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 test and (b) </a:t>
            </a:r>
            <a:r>
              <a:rPr lang="en-US" u="sng" dirty="0" err="1">
                <a:latin typeface="Times New Roman" panose="02020603050405020304" pitchFamily="18" charset="0"/>
                <a:cs typeface="Times New Roman" panose="02020603050405020304" pitchFamily="18" charset="0"/>
              </a:rPr>
              <a:t>Nagler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reaction used </a:t>
            </a:r>
            <a:r>
              <a:rPr lang="en-US" dirty="0">
                <a:latin typeface="Times New Roman" panose="02020603050405020304" pitchFamily="18" charset="0"/>
                <a:cs typeface="Times New Roman" panose="02020603050405020304" pitchFamily="18" charset="0"/>
              </a:rPr>
              <a:t>for rapid detection of </a:t>
            </a:r>
            <a:r>
              <a:rPr lang="en-US" i="1" u="sng" dirty="0">
                <a:latin typeface="Times New Roman" panose="02020603050405020304" pitchFamily="18" charset="0"/>
                <a:cs typeface="Times New Roman" panose="02020603050405020304" pitchFamily="18" charset="0"/>
              </a:rPr>
              <a:t>C. </a:t>
            </a:r>
            <a:r>
              <a:rPr lang="en-US" i="1" u="sng" dirty="0" err="1">
                <a:latin typeface="Times New Roman" panose="02020603050405020304" pitchFamily="18" charset="0"/>
                <a:cs typeface="Times New Roman" panose="02020603050405020304" pitchFamily="18" charset="0"/>
              </a:rPr>
              <a:t>welchii</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27659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545" y="789709"/>
            <a:ext cx="10474037" cy="5324535"/>
          </a:xfrm>
          <a:prstGeom prst="rect">
            <a:avLst/>
          </a:prstGeom>
        </p:spPr>
        <p:txBody>
          <a:bodyPr wrap="square">
            <a:spAutoFit/>
          </a:bodyPr>
          <a:lstStyle/>
          <a:p>
            <a:pPr algn="ctr"/>
            <a:r>
              <a:rPr lang="en-US" sz="2800" b="1" dirty="0" smtClean="0">
                <a:latin typeface="Times New Roman" panose="02020603050405020304" pitchFamily="18" charset="0"/>
                <a:cs typeface="Times New Roman" panose="02020603050405020304" pitchFamily="18" charset="0"/>
              </a:rPr>
              <a:t>Immunofluorescence</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property of certain dyes absorbing light rays at one particular wavelength (ultraviolet light) and emitting them at a different wavelength (visible light) is known as fluorescence. Fluorescent dyes, such as fluorescein </a:t>
            </a:r>
            <a:r>
              <a:rPr lang="en-US" sz="2400" dirty="0" err="1" smtClean="0">
                <a:latin typeface="Times New Roman" panose="02020603050405020304" pitchFamily="18" charset="0"/>
                <a:cs typeface="Times New Roman" panose="02020603050405020304" pitchFamily="18" charset="0"/>
              </a:rPr>
              <a:t>isothiocyanate</a:t>
            </a:r>
            <a:r>
              <a:rPr lang="en-US" sz="2400" dirty="0" smtClean="0">
                <a:latin typeface="Times New Roman" panose="02020603050405020304" pitchFamily="18" charset="0"/>
                <a:cs typeface="Times New Roman" panose="02020603050405020304" pitchFamily="18" charset="0"/>
              </a:rPr>
              <a:t> and </a:t>
            </a:r>
            <a:r>
              <a:rPr lang="en-US" sz="2400" dirty="0" err="1" smtClean="0">
                <a:latin typeface="Times New Roman" panose="02020603050405020304" pitchFamily="18" charset="0"/>
                <a:cs typeface="Times New Roman" panose="02020603050405020304" pitchFamily="18" charset="0"/>
              </a:rPr>
              <a:t>lissamine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rhodamine</a:t>
            </a:r>
            <a:r>
              <a:rPr lang="en-US" sz="2400" dirty="0" smtClean="0">
                <a:latin typeface="Times New Roman" panose="02020603050405020304" pitchFamily="18" charset="0"/>
                <a:cs typeface="Times New Roman" panose="02020603050405020304" pitchFamily="18" charset="0"/>
              </a:rPr>
              <a:t>, can be tagged with antibody molecules. They emit blue-green and orange-red fluorescence, respectively under ultraviolet (UV) rays in the fluorescence microscope. This forms the basis of the immunological test. Immunofluorescence tests have wide applications in research and diagnostics. These tests are broadly of two types:</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1.        Direct immunofluorescence test</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2.        Indirect immunofluorescence test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2438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00799" y="623064"/>
            <a:ext cx="4232228" cy="5639189"/>
          </a:xfrm>
          <a:prstGeom prst="rect">
            <a:avLst/>
          </a:prstGeom>
        </p:spPr>
      </p:pic>
      <p:sp>
        <p:nvSpPr>
          <p:cNvPr id="3" name="Rectangle 2"/>
          <p:cNvSpPr/>
          <p:nvPr/>
        </p:nvSpPr>
        <p:spPr>
          <a:xfrm>
            <a:off x="581891" y="736845"/>
            <a:ext cx="6096000" cy="2246769"/>
          </a:xfrm>
          <a:prstGeom prst="rect">
            <a:avLst/>
          </a:prstGeom>
        </p:spPr>
        <p:txBody>
          <a:bodyPr>
            <a:spAutoFit/>
          </a:bodyPr>
          <a:lstStyle/>
          <a:p>
            <a:r>
              <a:rPr lang="en-US" sz="2800" b="1" dirty="0" smtClean="0">
                <a:latin typeface="Times New Roman" panose="02020603050405020304" pitchFamily="18" charset="0"/>
                <a:cs typeface="Times New Roman" panose="02020603050405020304" pitchFamily="18" charset="0"/>
              </a:rPr>
              <a:t>Direct immunofluorescence </a:t>
            </a:r>
            <a:r>
              <a:rPr lang="en-US" sz="2800" dirty="0" smtClean="0">
                <a:latin typeface="Times New Roman" panose="02020603050405020304" pitchFamily="18" charset="0"/>
                <a:cs typeface="Times New Roman" panose="02020603050405020304" pitchFamily="18" charset="0"/>
              </a:rPr>
              <a:t>test is widely used for detection of bacteria, parasites, viruses, fungi, or other antigens in CSF, blood, stool, urine, tissues, and other specimens.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824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24945" y="609599"/>
            <a:ext cx="5946746" cy="4029846"/>
          </a:xfrm>
          <a:prstGeom prst="rect">
            <a:avLst/>
          </a:prstGeom>
        </p:spPr>
      </p:pic>
      <p:pic>
        <p:nvPicPr>
          <p:cNvPr id="3" name="Picture 2"/>
          <p:cNvPicPr>
            <a:picLocks noChangeAspect="1"/>
          </p:cNvPicPr>
          <p:nvPr/>
        </p:nvPicPr>
        <p:blipFill>
          <a:blip r:embed="rId3"/>
          <a:stretch>
            <a:fillRect/>
          </a:stretch>
        </p:blipFill>
        <p:spPr>
          <a:xfrm>
            <a:off x="654071" y="609599"/>
            <a:ext cx="4970874" cy="4029846"/>
          </a:xfrm>
          <a:prstGeom prst="rect">
            <a:avLst/>
          </a:prstGeom>
        </p:spPr>
      </p:pic>
    </p:spTree>
    <p:extLst>
      <p:ext uri="{BB962C8B-B14F-4D97-AF65-F5344CB8AC3E}">
        <p14:creationId xmlns:p14="http://schemas.microsoft.com/office/powerpoint/2010/main" val="1068371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418" y="872837"/>
            <a:ext cx="10515600" cy="3416320"/>
          </a:xfrm>
          <a:prstGeom prst="rect">
            <a:avLst/>
          </a:prstGeom>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Indirect immunofluorescence test</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Indirect immunofluorescence is a two-stage process.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F</a:t>
            </a:r>
            <a:r>
              <a:rPr lang="en-US" sz="2400" b="1" dirty="0" smtClean="0">
                <a:latin typeface="Times New Roman" panose="02020603050405020304" pitchFamily="18" charset="0"/>
                <a:cs typeface="Times New Roman" panose="02020603050405020304" pitchFamily="18" charset="0"/>
              </a:rPr>
              <a:t>irst stage</a:t>
            </a:r>
            <a:r>
              <a:rPr lang="en-US" sz="2400" dirty="0" smtClean="0">
                <a:latin typeface="Times New Roman" panose="02020603050405020304" pitchFamily="18" charset="0"/>
                <a:cs typeface="Times New Roman" panose="02020603050405020304" pitchFamily="18" charset="0"/>
              </a:rPr>
              <a:t>, a known antigen is fixed on a slide. Then the patient’s serum to be tested is applied to the slide, followed by careful washing. If the patient’s serum contains antibody against the antigen, it will combine with antigen on the slide.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t>
            </a:r>
            <a:r>
              <a:rPr lang="en-US" sz="2400" b="1" dirty="0" smtClean="0">
                <a:latin typeface="Times New Roman" panose="02020603050405020304" pitchFamily="18" charset="0"/>
                <a:cs typeface="Times New Roman" panose="02020603050405020304" pitchFamily="18" charset="0"/>
              </a:rPr>
              <a:t>econd stage</a:t>
            </a:r>
            <a:r>
              <a:rPr lang="en-US" sz="2400" dirty="0" smtClean="0">
                <a:latin typeface="Times New Roman" panose="02020603050405020304" pitchFamily="18" charset="0"/>
                <a:cs typeface="Times New Roman" panose="02020603050405020304" pitchFamily="18" charset="0"/>
              </a:rPr>
              <a:t>, the combination of antibody with antigen can be detected by addition of a fluorescent dye-labeled antibody to human IgG, which is examined by a fluorescence microscope.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7327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128" y="2436858"/>
            <a:ext cx="9601196" cy="1303867"/>
          </a:xfrm>
        </p:spPr>
        <p:txBody>
          <a:bodyPr>
            <a:noAutofit/>
          </a:bodyPr>
          <a:lstStyle/>
          <a:p>
            <a:r>
              <a:rPr lang="en-US" sz="9600" dirty="0" smtClean="0">
                <a:solidFill>
                  <a:srgbClr val="FF0000"/>
                </a:solidFill>
                <a:latin typeface="Times New Roman" panose="02020603050405020304" pitchFamily="18" charset="0"/>
                <a:cs typeface="Times New Roman" panose="02020603050405020304" pitchFamily="18" charset="0"/>
              </a:rPr>
              <a:t>Lab 4</a:t>
            </a:r>
            <a:endParaRPr lang="en-US" sz="9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8882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3" y="955963"/>
            <a:ext cx="10446327" cy="4216539"/>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Enzyme Immunoassays</a:t>
            </a:r>
          </a:p>
          <a:p>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Enzyme immunoassays (EIAs) can be used for detection of either antigens or antibodies in serum and other body fluids of the patient. </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In EIA techniques, antigen or antibody labeled with enzymes are used. Alkaline phosphatase, horseradish peroxidase, and galactosidase are the enzymes used in the EIA tests.</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commonly used EIAs are enzyme-linked immunosorbent assays (ELISAs).</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These assays involve the use of an immunosorbent specific to either the antigen or antibody. Following the antigen–antibody reaction, chromogenic substrate specific to the enzyme peroxidase, alkaline phosphatase, etc.) is added.</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reaction is detected by reading the optical density. </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Usually, a standard curve based on known concentrations of antigen or antibody is prepared from which the unknown quantities are calculated.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233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545" y="1039091"/>
            <a:ext cx="10404764" cy="1569660"/>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There are different types of ELISA</a:t>
            </a:r>
          </a:p>
          <a:p>
            <a:pPr marL="457200" indent="-457200">
              <a:buAutoNum type="alphaLcParenBoth"/>
            </a:pPr>
            <a:r>
              <a:rPr lang="en-US" sz="2400" dirty="0" smtClean="0">
                <a:latin typeface="Times New Roman" panose="02020603050405020304" pitchFamily="18" charset="0"/>
                <a:cs typeface="Times New Roman" panose="02020603050405020304" pitchFamily="18" charset="0"/>
              </a:rPr>
              <a:t>indirect ELISA,</a:t>
            </a:r>
          </a:p>
          <a:p>
            <a:r>
              <a:rPr lang="en-US" sz="2400" dirty="0" smtClean="0">
                <a:latin typeface="Times New Roman" panose="02020603050405020304" pitchFamily="18" charset="0"/>
                <a:cs typeface="Times New Roman" panose="02020603050405020304" pitchFamily="18" charset="0"/>
              </a:rPr>
              <a:t>(b) sandwich ELISA,</a:t>
            </a:r>
          </a:p>
          <a:p>
            <a:r>
              <a:rPr lang="en-US" sz="2400" dirty="0" smtClean="0">
                <a:latin typeface="Times New Roman" panose="02020603050405020304" pitchFamily="18" charset="0"/>
                <a:cs typeface="Times New Roman" panose="02020603050405020304" pitchFamily="18" charset="0"/>
              </a:rPr>
              <a:t>(c) competitive ELISA</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2128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7417" y="725161"/>
            <a:ext cx="10432473" cy="5343807"/>
          </a:xfrm>
          <a:prstGeom prst="rect">
            <a:avLst/>
          </a:prstGeom>
        </p:spPr>
      </p:pic>
    </p:spTree>
    <p:extLst>
      <p:ext uri="{BB962C8B-B14F-4D97-AF65-F5344CB8AC3E}">
        <p14:creationId xmlns:p14="http://schemas.microsoft.com/office/powerpoint/2010/main" val="2297678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7967" y="886691"/>
            <a:ext cx="10253378" cy="4976535"/>
          </a:xfrm>
          <a:prstGeom prst="rect">
            <a:avLst/>
          </a:prstGeom>
        </p:spPr>
      </p:pic>
    </p:spTree>
    <p:extLst>
      <p:ext uri="{BB962C8B-B14F-4D97-AF65-F5344CB8AC3E}">
        <p14:creationId xmlns:p14="http://schemas.microsoft.com/office/powerpoint/2010/main" val="3805887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982" y="789708"/>
            <a:ext cx="10487891" cy="5078313"/>
          </a:xfrm>
          <a:prstGeom prst="rect">
            <a:avLst/>
          </a:prstGeom>
        </p:spPr>
        <p:txBody>
          <a:bodyPr wrap="square">
            <a:spAutoFit/>
          </a:bodyPr>
          <a:lstStyle/>
          <a:p>
            <a:r>
              <a:rPr lang="en-US" b="1" dirty="0" smtClean="0">
                <a:solidFill>
                  <a:srgbClr val="FF0000"/>
                </a:solidFill>
                <a:latin typeface="Times New Roman" panose="02020603050405020304" pitchFamily="18" charset="0"/>
                <a:cs typeface="Times New Roman" panose="02020603050405020304" pitchFamily="18" charset="0"/>
              </a:rPr>
              <a:t>Competitive ELISA</a:t>
            </a:r>
            <a:r>
              <a:rPr lang="en-US" dirty="0" smtClean="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a:t>
            </a:r>
            <a:r>
              <a:rPr lang="en-US" dirty="0" smtClean="0">
                <a:latin typeface="Times New Roman" panose="02020603050405020304" pitchFamily="18" charset="0"/>
                <a:cs typeface="Times New Roman" panose="02020603050405020304" pitchFamily="18" charset="0"/>
              </a:rPr>
              <a:t>sed for the estimation of antibodies present in a specimen, such as serum.</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Principle of the test is that two specific antibodies, one conjugated with enzyme and the other present in test serum (if serum is positive for antibodies), are used.</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Competition occurs between the two antibodies for the same antigen. </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Appearance of color indicates a negative test (absence of antibodies), while the absence of color indicates a positive test (presence of antibodies).</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this test, the </a:t>
            </a:r>
            <a:r>
              <a:rPr lang="en-US" dirty="0" err="1" smtClean="0">
                <a:latin typeface="Times New Roman" panose="02020603050405020304" pitchFamily="18" charset="0"/>
                <a:cs typeface="Times New Roman" panose="02020603050405020304" pitchFamily="18" charset="0"/>
              </a:rPr>
              <a:t>microtiter</a:t>
            </a:r>
            <a:r>
              <a:rPr lang="en-US" dirty="0" smtClean="0">
                <a:latin typeface="Times New Roman" panose="02020603050405020304" pitchFamily="18" charset="0"/>
                <a:cs typeface="Times New Roman" panose="02020603050405020304" pitchFamily="18" charset="0"/>
              </a:rPr>
              <a:t> wells are coated with HIV antigen. </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sera to be tested are added to these wells and incubated at 37°C and then washed. </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If antibodies are present in the test serum, antigen–antibody reaction occurs. </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antigen– antibody reaction is detected by adding enzyme-labeled-specific HIV antibodies. </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 positive test, no antigen is left for these antibodies to act. </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Hence, the antibodies remain free and are washed away during the process of washing.</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When substrate is added, no enzyme is available to act on it.</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Therefore, positive result indicates no color reaction. In a negative test, in which no antibodies are present in the serum, antigen in the coated wells is available to combine with enzyme-conjugated antibodies and the enzyme acts on the substrate to produce color.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571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89461" y="692727"/>
            <a:ext cx="8265408" cy="5500254"/>
          </a:xfrm>
          <a:prstGeom prst="rect">
            <a:avLst/>
          </a:prstGeom>
        </p:spPr>
      </p:pic>
    </p:spTree>
    <p:extLst>
      <p:ext uri="{BB962C8B-B14F-4D97-AF65-F5344CB8AC3E}">
        <p14:creationId xmlns:p14="http://schemas.microsoft.com/office/powerpoint/2010/main" val="2781517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3500" y="747712"/>
            <a:ext cx="9525000" cy="5362575"/>
          </a:xfrm>
          <a:prstGeom prst="rect">
            <a:avLst/>
          </a:prstGeom>
        </p:spPr>
      </p:pic>
    </p:spTree>
    <p:extLst>
      <p:ext uri="{BB962C8B-B14F-4D97-AF65-F5344CB8AC3E}">
        <p14:creationId xmlns:p14="http://schemas.microsoft.com/office/powerpoint/2010/main" val="604280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86365" y="597652"/>
            <a:ext cx="6541548" cy="5664601"/>
          </a:xfrm>
          <a:prstGeom prst="rect">
            <a:avLst/>
          </a:prstGeom>
        </p:spPr>
      </p:pic>
    </p:spTree>
    <p:extLst>
      <p:ext uri="{BB962C8B-B14F-4D97-AF65-F5344CB8AC3E}">
        <p14:creationId xmlns:p14="http://schemas.microsoft.com/office/powerpoint/2010/main" val="2969507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3221" y="762001"/>
            <a:ext cx="8779294" cy="5500254"/>
          </a:xfrm>
          <a:prstGeom prst="rect">
            <a:avLst/>
          </a:prstGeom>
        </p:spPr>
      </p:pic>
    </p:spTree>
    <p:extLst>
      <p:ext uri="{BB962C8B-B14F-4D97-AF65-F5344CB8AC3E}">
        <p14:creationId xmlns:p14="http://schemas.microsoft.com/office/powerpoint/2010/main" val="186779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Precipitation Reaction Types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058168"/>
            <a:ext cx="10106889" cy="4148668"/>
          </a:xfrm>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They are of mainly three </a:t>
            </a:r>
            <a:r>
              <a:rPr lang="en-US" dirty="0" smtClean="0">
                <a:latin typeface="Times New Roman" panose="02020603050405020304" pitchFamily="18" charset="0"/>
                <a:cs typeface="Times New Roman" panose="02020603050405020304" pitchFamily="18" charset="0"/>
              </a:rPr>
              <a:t>types:</a:t>
            </a:r>
          </a:p>
          <a:p>
            <a:pPr marL="457200" indent="-457200">
              <a:buFont typeface="+mj-lt"/>
              <a:buAutoNum type="arabicPeriod"/>
            </a:pPr>
            <a:r>
              <a:rPr lang="en-US" dirty="0" smtClean="0">
                <a:solidFill>
                  <a:srgbClr val="FF0000"/>
                </a:solidFill>
                <a:latin typeface="Times New Roman" panose="02020603050405020304" pitchFamily="18" charset="0"/>
                <a:cs typeface="Times New Roman" panose="02020603050405020304" pitchFamily="18" charset="0"/>
              </a:rPr>
              <a:t>Precipitation </a:t>
            </a:r>
            <a:r>
              <a:rPr lang="en-US" dirty="0">
                <a:solidFill>
                  <a:srgbClr val="FF0000"/>
                </a:solidFill>
                <a:latin typeface="Times New Roman" panose="02020603050405020304" pitchFamily="18" charset="0"/>
                <a:cs typeface="Times New Roman" panose="02020603050405020304" pitchFamily="18" charset="0"/>
              </a:rPr>
              <a:t>in </a:t>
            </a:r>
            <a:r>
              <a:rPr lang="en-US" dirty="0" smtClean="0">
                <a:solidFill>
                  <a:srgbClr val="FF0000"/>
                </a:solidFill>
                <a:latin typeface="Times New Roman" panose="02020603050405020304" pitchFamily="18" charset="0"/>
                <a:cs typeface="Times New Roman" panose="02020603050405020304" pitchFamily="18" charset="0"/>
              </a:rPr>
              <a:t>Solution</a:t>
            </a:r>
          </a:p>
          <a:p>
            <a:pPr marL="457200" indent="-457200">
              <a:buFont typeface="+mj-lt"/>
              <a:buAutoNum type="alphaLcParen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Ring Test.</a:t>
            </a:r>
          </a:p>
          <a:p>
            <a:pPr marL="457200" indent="-457200">
              <a:buFont typeface="+mj-lt"/>
              <a:buAutoNum type="alphaLcParenR"/>
            </a:pPr>
            <a:r>
              <a:rPr lang="en-US" dirty="0" smtClean="0">
                <a:latin typeface="Times New Roman" panose="02020603050405020304" pitchFamily="18" charset="0"/>
                <a:cs typeface="Times New Roman" panose="02020603050405020304" pitchFamily="18" charset="0"/>
              </a:rPr>
              <a:t>Slide Test.</a:t>
            </a:r>
          </a:p>
          <a:p>
            <a:pPr marL="457200" indent="-457200">
              <a:buFont typeface="+mj-lt"/>
              <a:buAutoNum type="alphaLcParenR"/>
            </a:pPr>
            <a:r>
              <a:rPr lang="en-US" dirty="0" smtClean="0">
                <a:latin typeface="Times New Roman" panose="02020603050405020304" pitchFamily="18" charset="0"/>
                <a:cs typeface="Times New Roman" panose="02020603050405020304" pitchFamily="18" charset="0"/>
              </a:rPr>
              <a:t>Tube </a:t>
            </a:r>
            <a:r>
              <a:rPr lang="en-US" dirty="0">
                <a:latin typeface="Times New Roman" panose="02020603050405020304" pitchFamily="18" charset="0"/>
                <a:cs typeface="Times New Roman" panose="02020603050405020304" pitchFamily="18" charset="0"/>
              </a:rPr>
              <a:t>Test</a:t>
            </a:r>
          </a:p>
          <a:p>
            <a:pPr marL="457200" indent="-457200">
              <a:buAutoNum type="arabicPeriod" startAt="2"/>
            </a:pPr>
            <a:r>
              <a:rPr lang="en-US" dirty="0" smtClean="0">
                <a:solidFill>
                  <a:srgbClr val="FF0000"/>
                </a:solidFill>
                <a:latin typeface="Times New Roman" panose="02020603050405020304" pitchFamily="18" charset="0"/>
                <a:cs typeface="Times New Roman" panose="02020603050405020304" pitchFamily="18" charset="0"/>
              </a:rPr>
              <a:t>Precipitation </a:t>
            </a:r>
            <a:r>
              <a:rPr lang="en-US" dirty="0">
                <a:solidFill>
                  <a:srgbClr val="FF0000"/>
                </a:solidFill>
                <a:latin typeface="Times New Roman" panose="02020603050405020304" pitchFamily="18" charset="0"/>
                <a:cs typeface="Times New Roman" panose="02020603050405020304" pitchFamily="18" charset="0"/>
              </a:rPr>
              <a:t>in </a:t>
            </a:r>
            <a:r>
              <a:rPr lang="en-US" dirty="0" smtClean="0">
                <a:solidFill>
                  <a:srgbClr val="FF0000"/>
                </a:solidFill>
                <a:latin typeface="Times New Roman" panose="02020603050405020304" pitchFamily="18" charset="0"/>
                <a:cs typeface="Times New Roman" panose="02020603050405020304" pitchFamily="18" charset="0"/>
              </a:rPr>
              <a:t>Agar.</a:t>
            </a:r>
          </a:p>
          <a:p>
            <a:pPr marL="457200" indent="-457200">
              <a:buFont typeface="+mj-lt"/>
              <a:buAutoNum type="alphaLcParenR"/>
            </a:pPr>
            <a:r>
              <a:rPr lang="en-US" dirty="0" smtClean="0">
                <a:latin typeface="Times New Roman" panose="02020603050405020304" pitchFamily="18" charset="0"/>
                <a:cs typeface="Times New Roman" panose="02020603050405020304" pitchFamily="18" charset="0"/>
              </a:rPr>
              <a:t>Single </a:t>
            </a:r>
            <a:r>
              <a:rPr lang="en-US" dirty="0">
                <a:latin typeface="Times New Roman" panose="02020603050405020304" pitchFamily="18" charset="0"/>
                <a:cs typeface="Times New Roman" panose="02020603050405020304" pitchFamily="18" charset="0"/>
              </a:rPr>
              <a:t>diffusion immunodiffusion test (Mancini test)</a:t>
            </a:r>
          </a:p>
          <a:p>
            <a:pPr marL="457200" indent="-457200">
              <a:buFont typeface="+mj-lt"/>
              <a:buAutoNum type="alphaLcParenR"/>
            </a:pPr>
            <a:r>
              <a:rPr lang="en-US" dirty="0">
                <a:latin typeface="Times New Roman" panose="02020603050405020304" pitchFamily="18" charset="0"/>
                <a:cs typeface="Times New Roman" panose="02020603050405020304" pitchFamily="18" charset="0"/>
              </a:rPr>
              <a:t>Double </a:t>
            </a:r>
            <a:r>
              <a:rPr lang="en-US" dirty="0" smtClean="0">
                <a:latin typeface="Times New Roman" panose="02020603050405020304" pitchFamily="18" charset="0"/>
                <a:cs typeface="Times New Roman" panose="02020603050405020304" pitchFamily="18" charset="0"/>
              </a:rPr>
              <a:t>diffusion immunodiffusion </a:t>
            </a:r>
            <a:r>
              <a:rPr lang="en-US" dirty="0">
                <a:latin typeface="Times New Roman" panose="02020603050405020304" pitchFamily="18" charset="0"/>
                <a:cs typeface="Times New Roman" panose="02020603050405020304" pitchFamily="18" charset="0"/>
              </a:rPr>
              <a:t>test (</a:t>
            </a:r>
            <a:r>
              <a:rPr lang="en-US" dirty="0" err="1">
                <a:latin typeface="Times New Roman" panose="02020603050405020304" pitchFamily="18" charset="0"/>
                <a:cs typeface="Times New Roman" panose="02020603050405020304" pitchFamily="18" charset="0"/>
              </a:rPr>
              <a:t>Ouchterlony</a:t>
            </a:r>
            <a:r>
              <a:rPr lang="en-US" dirty="0">
                <a:latin typeface="Times New Roman" panose="02020603050405020304" pitchFamily="18" charset="0"/>
                <a:cs typeface="Times New Roman" panose="02020603050405020304" pitchFamily="18" charset="0"/>
              </a:rPr>
              <a:t> test)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solidFill>
                  <a:srgbClr val="FF0000"/>
                </a:solidFill>
                <a:latin typeface="Times New Roman" panose="02020603050405020304" pitchFamily="18" charset="0"/>
                <a:cs typeface="Times New Roman" panose="02020603050405020304" pitchFamily="18" charset="0"/>
              </a:rPr>
              <a:t>3.   Precipitation </a:t>
            </a:r>
            <a:r>
              <a:rPr lang="en-US" dirty="0">
                <a:solidFill>
                  <a:srgbClr val="FF0000"/>
                </a:solidFill>
                <a:latin typeface="Times New Roman" panose="02020603050405020304" pitchFamily="18" charset="0"/>
                <a:cs typeface="Times New Roman" panose="02020603050405020304" pitchFamily="18" charset="0"/>
              </a:rPr>
              <a:t>in Agar in an electric field (</a:t>
            </a:r>
            <a:r>
              <a:rPr lang="en-US" dirty="0" err="1" smtClean="0">
                <a:solidFill>
                  <a:srgbClr val="FF0000"/>
                </a:solidFill>
                <a:latin typeface="Times New Roman" panose="02020603050405020304" pitchFamily="18" charset="0"/>
                <a:cs typeface="Times New Roman" panose="02020603050405020304" pitchFamily="18" charset="0"/>
              </a:rPr>
              <a:t>mmunoelectrophoresis</a:t>
            </a:r>
            <a:r>
              <a:rPr lang="en-US" dirty="0" smtClean="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1367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94364" y="772795"/>
            <a:ext cx="7897091" cy="5556652"/>
          </a:xfrm>
          <a:prstGeom prst="rect">
            <a:avLst/>
          </a:prstGeom>
        </p:spPr>
      </p:pic>
      <p:sp>
        <p:nvSpPr>
          <p:cNvPr id="4" name="TextBox 3"/>
          <p:cNvSpPr txBox="1"/>
          <p:nvPr/>
        </p:nvSpPr>
        <p:spPr>
          <a:xfrm>
            <a:off x="831273" y="772795"/>
            <a:ext cx="1233030" cy="584775"/>
          </a:xfrm>
          <a:prstGeom prst="rect">
            <a:avLst/>
          </a:prstGeom>
          <a:noFill/>
        </p:spPr>
        <p:txBody>
          <a:bodyPr wrap="none" rtlCol="0">
            <a:spAutoFit/>
          </a:bodyPr>
          <a:lstStyle/>
          <a:p>
            <a:r>
              <a:rPr lang="en-US" sz="3200" dirty="0" smtClean="0">
                <a:latin typeface="Times New Roman" panose="02020603050405020304" pitchFamily="18" charset="0"/>
                <a:cs typeface="Times New Roman" panose="02020603050405020304" pitchFamily="18" charset="0"/>
              </a:rPr>
              <a:t>Single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736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1999" y="676307"/>
            <a:ext cx="5857153" cy="5599802"/>
          </a:xfrm>
          <a:prstGeom prst="rect">
            <a:avLst/>
          </a:prstGeom>
        </p:spPr>
      </p:pic>
      <p:sp>
        <p:nvSpPr>
          <p:cNvPr id="3" name="TextBox 2"/>
          <p:cNvSpPr txBox="1"/>
          <p:nvPr/>
        </p:nvSpPr>
        <p:spPr>
          <a:xfrm>
            <a:off x="1482436" y="1025236"/>
            <a:ext cx="1659429" cy="646331"/>
          </a:xfrm>
          <a:prstGeom prst="rect">
            <a:avLst/>
          </a:prstGeom>
          <a:noFill/>
        </p:spPr>
        <p:txBody>
          <a:bodyPr wrap="none" rtlCol="0">
            <a:spAutoFit/>
          </a:bodyPr>
          <a:lstStyle/>
          <a:p>
            <a:r>
              <a:rPr lang="en-US" sz="3600" smtClean="0">
                <a:latin typeface="Times New Roman" panose="02020603050405020304" pitchFamily="18" charset="0"/>
                <a:cs typeface="Times New Roman" panose="02020603050405020304" pitchFamily="18" charset="0"/>
              </a:rPr>
              <a:t>Double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1693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1228</TotalTime>
  <Words>1049</Words>
  <Application>Microsoft Office PowerPoint</Application>
  <PresentationFormat>Widescreen</PresentationFormat>
  <Paragraphs>78</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Garamond</vt:lpstr>
      <vt:lpstr>Times New Roman</vt:lpstr>
      <vt:lpstr>Organic</vt:lpstr>
      <vt:lpstr>Serological tests 2 (Antigen antibody interactions) Lab 3</vt:lpstr>
      <vt:lpstr>PowerPoint Presentation</vt:lpstr>
      <vt:lpstr>PowerPoint Presentation</vt:lpstr>
      <vt:lpstr>PowerPoint Presentation</vt:lpstr>
      <vt:lpstr>PowerPoint Presentation</vt:lpstr>
      <vt:lpstr>PowerPoint Presentation</vt:lpstr>
      <vt:lpstr>Precipitation Reaction Types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Neutralization Tests  </vt:lpstr>
      <vt:lpstr>Virus neutralization tests </vt:lpstr>
      <vt:lpstr>Toxin neutralization tests</vt:lpstr>
      <vt:lpstr>PowerPoint Presentation</vt:lpstr>
      <vt:lpstr>PowerPoint Presentation</vt:lpstr>
      <vt:lpstr>PowerPoint Presentation</vt:lpstr>
      <vt:lpstr>Lab 4</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Serological tests 2 (Antigen antibody interactions) Lab 3</dc:title>
  <dc:creator>Samer Alqaraleh</dc:creator>
  <cp:lastModifiedBy>Samer Alqaraleh</cp:lastModifiedBy>
  <cp:revision>41</cp:revision>
  <dcterms:created xsi:type="dcterms:W3CDTF">2022-10-30T23:32:07Z</dcterms:created>
  <dcterms:modified xsi:type="dcterms:W3CDTF">2022-11-13T17:15:04Z</dcterms:modified>
</cp:coreProperties>
</file>