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45.jpg" ContentType="image/jpeg"/>
  <Override PartName="/ppt/media/image56.jpg" ContentType="image/jpeg"/>
  <Override PartName="/ppt/media/image5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5"/>
  </p:notesMasterIdLst>
  <p:sldIdLst>
    <p:sldId id="299" r:id="rId2"/>
    <p:sldId id="256" r:id="rId3"/>
    <p:sldId id="257" r:id="rId4"/>
    <p:sldId id="258" r:id="rId5"/>
    <p:sldId id="264" r:id="rId6"/>
    <p:sldId id="259" r:id="rId7"/>
    <p:sldId id="262" r:id="rId8"/>
    <p:sldId id="263" r:id="rId9"/>
    <p:sldId id="302" r:id="rId10"/>
    <p:sldId id="303" r:id="rId11"/>
    <p:sldId id="265" r:id="rId12"/>
    <p:sldId id="300" r:id="rId13"/>
    <p:sldId id="260" r:id="rId14"/>
    <p:sldId id="261" r:id="rId15"/>
    <p:sldId id="266" r:id="rId16"/>
    <p:sldId id="267" r:id="rId17"/>
    <p:sldId id="268" r:id="rId18"/>
    <p:sldId id="269" r:id="rId19"/>
    <p:sldId id="301" r:id="rId20"/>
    <p:sldId id="270" r:id="rId21"/>
    <p:sldId id="271" r:id="rId22"/>
    <p:sldId id="272" r:id="rId23"/>
    <p:sldId id="273" r:id="rId24"/>
    <p:sldId id="274" r:id="rId25"/>
    <p:sldId id="275" r:id="rId26"/>
    <p:sldId id="276" r:id="rId27"/>
    <p:sldId id="277" r:id="rId28"/>
    <p:sldId id="278" r:id="rId29"/>
    <p:sldId id="279" r:id="rId30"/>
    <p:sldId id="280" r:id="rId31"/>
    <p:sldId id="283" r:id="rId32"/>
    <p:sldId id="281" r:id="rId33"/>
    <p:sldId id="282" r:id="rId34"/>
    <p:sldId id="284" r:id="rId35"/>
    <p:sldId id="285" r:id="rId36"/>
    <p:sldId id="287" r:id="rId37"/>
    <p:sldId id="286" r:id="rId38"/>
    <p:sldId id="288" r:id="rId39"/>
    <p:sldId id="293" r:id="rId40"/>
    <p:sldId id="294" r:id="rId41"/>
    <p:sldId id="295" r:id="rId42"/>
    <p:sldId id="296" r:id="rId43"/>
    <p:sldId id="29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63"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FDC53-CF7F-4F57-8D0A-CA996341E846}" type="datetimeFigureOut">
              <a:rPr lang="en-US" smtClean="0"/>
              <a:t>7/20/2024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58978C-6E77-4E8E-992B-C8156AF11646}" type="slidenum">
              <a:rPr lang="en-US" smtClean="0"/>
              <a:t>‹#›</a:t>
            </a:fld>
            <a:endParaRPr lang="en-US"/>
          </a:p>
        </p:txBody>
      </p:sp>
    </p:spTree>
    <p:extLst>
      <p:ext uri="{BB962C8B-B14F-4D97-AF65-F5344CB8AC3E}">
        <p14:creationId xmlns:p14="http://schemas.microsoft.com/office/powerpoint/2010/main" val="1545583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58978C-6E77-4E8E-992B-C8156AF11646}" type="slidenum">
              <a:rPr lang="en-US" smtClean="0"/>
              <a:t>6</a:t>
            </a:fld>
            <a:endParaRPr lang="en-US"/>
          </a:p>
        </p:txBody>
      </p:sp>
    </p:spTree>
    <p:extLst>
      <p:ext uri="{BB962C8B-B14F-4D97-AF65-F5344CB8AC3E}">
        <p14:creationId xmlns:p14="http://schemas.microsoft.com/office/powerpoint/2010/main" val="36094083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F9E5ADC-19F6-4A58-949D-74E6C15F1023}" type="datetimeFigureOut">
              <a:rPr lang="en-US" smtClean="0"/>
              <a:t>7/20/2024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A58B2505-E337-403A-B11C-96CBCB9AE361}"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0020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9E5ADC-19F6-4A58-949D-74E6C15F1023}" type="datetimeFigureOut">
              <a:rPr lang="en-US" smtClean="0"/>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B2505-E337-403A-B11C-96CBCB9AE361}" type="slidenum">
              <a:rPr lang="en-US" smtClean="0"/>
              <a:t>‹#›</a:t>
            </a:fld>
            <a:endParaRPr lang="en-US"/>
          </a:p>
        </p:txBody>
      </p:sp>
    </p:spTree>
    <p:extLst>
      <p:ext uri="{BB962C8B-B14F-4D97-AF65-F5344CB8AC3E}">
        <p14:creationId xmlns:p14="http://schemas.microsoft.com/office/powerpoint/2010/main" val="474972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E5ADC-19F6-4A58-949D-74E6C15F1023}" type="datetimeFigureOut">
              <a:rPr lang="en-US" smtClean="0"/>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B2505-E337-403A-B11C-96CBCB9AE361}"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8937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E5ADC-19F6-4A58-949D-74E6C15F1023}" type="datetimeFigureOut">
              <a:rPr lang="en-US" smtClean="0"/>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B2505-E337-403A-B11C-96CBCB9AE361}"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4513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E5ADC-19F6-4A58-949D-74E6C15F1023}" type="datetimeFigureOut">
              <a:rPr lang="en-US" smtClean="0"/>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B2505-E337-403A-B11C-96CBCB9AE361}" type="slidenum">
              <a:rPr lang="en-US" smtClean="0"/>
              <a:t>‹#›</a:t>
            </a:fld>
            <a:endParaRPr lang="en-US"/>
          </a:p>
        </p:txBody>
      </p:sp>
    </p:spTree>
    <p:extLst>
      <p:ext uri="{BB962C8B-B14F-4D97-AF65-F5344CB8AC3E}">
        <p14:creationId xmlns:p14="http://schemas.microsoft.com/office/powerpoint/2010/main" val="1229081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E5ADC-19F6-4A58-949D-74E6C15F1023}" type="datetimeFigureOut">
              <a:rPr lang="en-US" smtClean="0"/>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B2505-E337-403A-B11C-96CBCB9AE361}"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9559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E5ADC-19F6-4A58-949D-74E6C15F1023}" type="datetimeFigureOut">
              <a:rPr lang="en-US" smtClean="0"/>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B2505-E337-403A-B11C-96CBCB9AE361}"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5490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E5ADC-19F6-4A58-949D-74E6C15F1023}" type="datetimeFigureOut">
              <a:rPr lang="en-US" smtClean="0"/>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B2505-E337-403A-B11C-96CBCB9AE361}"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5244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E5ADC-19F6-4A58-949D-74E6C15F1023}" type="datetimeFigureOut">
              <a:rPr lang="en-US" smtClean="0"/>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B2505-E337-403A-B11C-96CBCB9AE361}"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3460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00" b="1" i="0">
                <a:solidFill>
                  <a:srgbClr val="562213"/>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90050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E5ADC-19F6-4A58-949D-74E6C15F1023}" type="datetimeFigureOut">
              <a:rPr lang="en-US" smtClean="0"/>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B2505-E337-403A-B11C-96CBCB9AE361}" type="slidenum">
              <a:rPr lang="en-US" smtClean="0"/>
              <a:t>‹#›</a:t>
            </a:fld>
            <a:endParaRPr lang="en-US"/>
          </a:p>
        </p:txBody>
      </p:sp>
    </p:spTree>
    <p:extLst>
      <p:ext uri="{BB962C8B-B14F-4D97-AF65-F5344CB8AC3E}">
        <p14:creationId xmlns:p14="http://schemas.microsoft.com/office/powerpoint/2010/main" val="1147447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E5ADC-19F6-4A58-949D-74E6C15F1023}" type="datetimeFigureOut">
              <a:rPr lang="en-US" smtClean="0"/>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B2505-E337-403A-B11C-96CBCB9AE361}"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4658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9E5ADC-19F6-4A58-949D-74E6C15F1023}" type="datetimeFigureOut">
              <a:rPr lang="en-US" smtClean="0"/>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B2505-E337-403A-B11C-96CBCB9AE361}" type="slidenum">
              <a:rPr lang="en-US" smtClean="0"/>
              <a:t>‹#›</a:t>
            </a:fld>
            <a:endParaRPr lang="en-US"/>
          </a:p>
        </p:txBody>
      </p:sp>
    </p:spTree>
    <p:extLst>
      <p:ext uri="{BB962C8B-B14F-4D97-AF65-F5344CB8AC3E}">
        <p14:creationId xmlns:p14="http://schemas.microsoft.com/office/powerpoint/2010/main" val="3354535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9E5ADC-19F6-4A58-949D-74E6C15F1023}" type="datetimeFigureOut">
              <a:rPr lang="en-US" smtClean="0"/>
              <a:t>7/20/2024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8B2505-E337-403A-B11C-96CBCB9AE361}"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7207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9E5ADC-19F6-4A58-949D-74E6C15F1023}" type="datetimeFigureOut">
              <a:rPr lang="en-US" smtClean="0"/>
              <a:t>7/20/2024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8B2505-E337-403A-B11C-96CBCB9AE361}"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1971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9E5ADC-19F6-4A58-949D-74E6C15F1023}" type="datetimeFigureOut">
              <a:rPr lang="en-US" smtClean="0"/>
              <a:t>7/20/2024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8B2505-E337-403A-B11C-96CBCB9AE361}" type="slidenum">
              <a:rPr lang="en-US" smtClean="0"/>
              <a:t>‹#›</a:t>
            </a:fld>
            <a:endParaRPr lang="en-US"/>
          </a:p>
        </p:txBody>
      </p:sp>
    </p:spTree>
    <p:extLst>
      <p:ext uri="{BB962C8B-B14F-4D97-AF65-F5344CB8AC3E}">
        <p14:creationId xmlns:p14="http://schemas.microsoft.com/office/powerpoint/2010/main" val="2854640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9E5ADC-19F6-4A58-949D-74E6C15F1023}" type="datetimeFigureOut">
              <a:rPr lang="en-US" smtClean="0"/>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B2505-E337-403A-B11C-96CBCB9AE361}"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07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9E5ADC-19F6-4A58-949D-74E6C15F1023}" type="datetimeFigureOut">
              <a:rPr lang="en-US" smtClean="0"/>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B2505-E337-403A-B11C-96CBCB9AE361}" type="slidenum">
              <a:rPr lang="en-US" smtClean="0"/>
              <a:t>‹#›</a:t>
            </a:fld>
            <a:endParaRPr lang="en-US"/>
          </a:p>
        </p:txBody>
      </p:sp>
    </p:spTree>
    <p:extLst>
      <p:ext uri="{BB962C8B-B14F-4D97-AF65-F5344CB8AC3E}">
        <p14:creationId xmlns:p14="http://schemas.microsoft.com/office/powerpoint/2010/main" val="2562932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F9E5ADC-19F6-4A58-949D-74E6C15F1023}" type="datetimeFigureOut">
              <a:rPr lang="en-US" smtClean="0"/>
              <a:t>7/20/2024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58B2505-E337-403A-B11C-96CBCB9AE361}" type="slidenum">
              <a:rPr lang="en-US" smtClean="0"/>
              <a:t>‹#›</a:t>
            </a:fld>
            <a:endParaRPr lang="en-US"/>
          </a:p>
        </p:txBody>
      </p:sp>
    </p:spTree>
    <p:extLst>
      <p:ext uri="{BB962C8B-B14F-4D97-AF65-F5344CB8AC3E}">
        <p14:creationId xmlns:p14="http://schemas.microsoft.com/office/powerpoint/2010/main" val="27080086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en.wikipedia.org/wiki/Mediastinum" TargetMode="External"/><Relationship Id="rId2" Type="http://schemas.openxmlformats.org/officeDocument/2006/relationships/hyperlink" Target="https://en.wikipedia.org/wiki/Superior_vena_cava_syndrome" TargetMode="External"/><Relationship Id="rId1" Type="http://schemas.openxmlformats.org/officeDocument/2006/relationships/slideLayout" Target="../slideLayouts/slideLayout18.xml"/><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png"/><Relationship Id="rId7" Type="http://schemas.openxmlformats.org/officeDocument/2006/relationships/image" Target="../media/image52.jp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jpg"/><Relationship Id="rId4" Type="http://schemas.openxmlformats.org/officeDocument/2006/relationships/image" Target="../media/image49.png"/><Relationship Id="rId9" Type="http://schemas.openxmlformats.org/officeDocument/2006/relationships/image" Target="../media/image54.jpg"/></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A2E6B-D5B4-EB53-CB2E-4C9DF27EFC37}"/>
              </a:ext>
            </a:extLst>
          </p:cNvPr>
          <p:cNvSpPr>
            <a:spLocks noGrp="1"/>
          </p:cNvSpPr>
          <p:nvPr>
            <p:ph type="ctrTitle"/>
          </p:nvPr>
        </p:nvSpPr>
        <p:spPr/>
        <p:txBody>
          <a:bodyPr/>
          <a:lstStyle/>
          <a:p>
            <a:r>
              <a:rPr lang="en-US" dirty="0"/>
              <a:t>Neck examination </a:t>
            </a:r>
          </a:p>
        </p:txBody>
      </p:sp>
      <p:sp>
        <p:nvSpPr>
          <p:cNvPr id="5" name="Subtitle 4">
            <a:extLst>
              <a:ext uri="{FF2B5EF4-FFF2-40B4-BE49-F238E27FC236}">
                <a16:creationId xmlns:a16="http://schemas.microsoft.com/office/drawing/2014/main" id="{5C606B57-20F0-8DE5-50A8-6490B12088BB}"/>
              </a:ext>
            </a:extLst>
          </p:cNvPr>
          <p:cNvSpPr>
            <a:spLocks noGrp="1"/>
          </p:cNvSpPr>
          <p:nvPr>
            <p:ph type="subTitle" idx="1"/>
          </p:nvPr>
        </p:nvSpPr>
        <p:spPr/>
        <p:txBody>
          <a:bodyPr>
            <a:normAutofit/>
          </a:bodyPr>
          <a:lstStyle/>
          <a:p>
            <a:r>
              <a:rPr lang="en-US" sz="2400" b="1" u="sng" dirty="0"/>
              <a:t>Dr. Ahmad Oudeh, MD, F.A.C.S.</a:t>
            </a:r>
          </a:p>
        </p:txBody>
      </p:sp>
    </p:spTree>
    <p:extLst>
      <p:ext uri="{BB962C8B-B14F-4D97-AF65-F5344CB8AC3E}">
        <p14:creationId xmlns:p14="http://schemas.microsoft.com/office/powerpoint/2010/main" val="218706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197DB9-CF50-5674-62C7-A92B06533D1D}"/>
              </a:ext>
            </a:extLst>
          </p:cNvPr>
          <p:cNvSpPr>
            <a:spLocks noGrp="1"/>
          </p:cNvSpPr>
          <p:nvPr>
            <p:ph type="title"/>
          </p:nvPr>
        </p:nvSpPr>
        <p:spPr/>
        <p:txBody>
          <a:bodyPr/>
          <a:lstStyle/>
          <a:p>
            <a:r>
              <a:rPr lang="en-US" dirty="0"/>
              <a:t>Adding Head and Face region</a:t>
            </a:r>
          </a:p>
        </p:txBody>
      </p:sp>
      <p:sp>
        <p:nvSpPr>
          <p:cNvPr id="3" name="Content Placeholder 2">
            <a:extLst>
              <a:ext uri="{FF2B5EF4-FFF2-40B4-BE49-F238E27FC236}">
                <a16:creationId xmlns:a16="http://schemas.microsoft.com/office/drawing/2014/main" id="{E765785C-7A60-2029-27A8-BD794A6481B3}"/>
              </a:ext>
            </a:extLst>
          </p:cNvPr>
          <p:cNvSpPr>
            <a:spLocks noGrp="1"/>
          </p:cNvSpPr>
          <p:nvPr>
            <p:ph idx="1"/>
          </p:nvPr>
        </p:nvSpPr>
        <p:spPr/>
        <p:txBody>
          <a:bodyPr/>
          <a:lstStyle/>
          <a:p>
            <a:r>
              <a:rPr lang="en-US" dirty="0"/>
              <a:t>Level VIII: Parotid Group including preauricular group</a:t>
            </a:r>
          </a:p>
          <a:p>
            <a:endParaRPr lang="en-US" dirty="0"/>
          </a:p>
          <a:p>
            <a:r>
              <a:rPr lang="en-US" dirty="0"/>
              <a:t>Level IX: Buccofacial Group</a:t>
            </a:r>
          </a:p>
          <a:p>
            <a:endParaRPr lang="en-US" dirty="0"/>
          </a:p>
          <a:p>
            <a:r>
              <a:rPr lang="en-US" dirty="0"/>
              <a:t>Level X: Retroauricular and Occipital Group</a:t>
            </a:r>
          </a:p>
        </p:txBody>
      </p:sp>
    </p:spTree>
    <p:extLst>
      <p:ext uri="{BB962C8B-B14F-4D97-AF65-F5344CB8AC3E}">
        <p14:creationId xmlns:p14="http://schemas.microsoft.com/office/powerpoint/2010/main" val="513641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BEFC4BEC-6ACC-A283-3BC9-E885D6E26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82" y="247650"/>
            <a:ext cx="4245398" cy="3936461"/>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4">
            <a:extLst>
              <a:ext uri="{FF2B5EF4-FFF2-40B4-BE49-F238E27FC236}">
                <a16:creationId xmlns:a16="http://schemas.microsoft.com/office/drawing/2014/main" id="{FD08079F-2DB1-3F36-40B9-51AAC027E390}"/>
              </a:ext>
            </a:extLst>
          </p:cNvPr>
          <p:cNvPicPr>
            <a:picLocks noChangeAspect="1"/>
          </p:cNvPicPr>
          <p:nvPr/>
        </p:nvPicPr>
        <p:blipFill rotWithShape="1">
          <a:blip r:embed="rId3"/>
          <a:srcRect l="60953" t="43743" r="2679" b="17512"/>
          <a:stretch/>
        </p:blipFill>
        <p:spPr>
          <a:xfrm>
            <a:off x="5953125" y="457200"/>
            <a:ext cx="5719765" cy="3936461"/>
          </a:xfrm>
          <a:prstGeom prst="rect">
            <a:avLst/>
          </a:prstGeom>
        </p:spPr>
      </p:pic>
      <p:pic>
        <p:nvPicPr>
          <p:cNvPr id="8" name="Picture 7">
            <a:extLst>
              <a:ext uri="{FF2B5EF4-FFF2-40B4-BE49-F238E27FC236}">
                <a16:creationId xmlns:a16="http://schemas.microsoft.com/office/drawing/2014/main" id="{44B9B519-2841-CAFC-CFB8-154EEE3283B5}"/>
              </a:ext>
            </a:extLst>
          </p:cNvPr>
          <p:cNvPicPr>
            <a:picLocks noChangeAspect="1"/>
          </p:cNvPicPr>
          <p:nvPr/>
        </p:nvPicPr>
        <p:blipFill rotWithShape="1">
          <a:blip r:embed="rId4"/>
          <a:srcRect l="29766" t="42573" r="40703" b="23111"/>
          <a:stretch/>
        </p:blipFill>
        <p:spPr>
          <a:xfrm>
            <a:off x="945356" y="4184111"/>
            <a:ext cx="3600450" cy="2352223"/>
          </a:xfrm>
          <a:prstGeom prst="rect">
            <a:avLst/>
          </a:prstGeom>
        </p:spPr>
      </p:pic>
    </p:spTree>
    <p:extLst>
      <p:ext uri="{BB962C8B-B14F-4D97-AF65-F5344CB8AC3E}">
        <p14:creationId xmlns:p14="http://schemas.microsoft.com/office/powerpoint/2010/main" val="1198422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d and neck region - Knowledge @ AMBOSS">
            <a:extLst>
              <a:ext uri="{FF2B5EF4-FFF2-40B4-BE49-F238E27FC236}">
                <a16:creationId xmlns:a16="http://schemas.microsoft.com/office/drawing/2014/main" id="{14450830-F3C4-A314-5A37-3CB402DF0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524" y="485774"/>
            <a:ext cx="6197051" cy="5846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178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AB913-3590-313C-13A2-CDC928808B5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750552D-377E-3320-DDFE-C27B7BC2F8AF}"/>
              </a:ext>
            </a:extLst>
          </p:cNvPr>
          <p:cNvPicPr>
            <a:picLocks noGrp="1" noChangeAspect="1"/>
          </p:cNvPicPr>
          <p:nvPr>
            <p:ph idx="1"/>
          </p:nvPr>
        </p:nvPicPr>
        <p:blipFill rotWithShape="1">
          <a:blip r:embed="rId2"/>
          <a:srcRect l="61218" t="31436" r="8277" b="18613"/>
          <a:stretch/>
        </p:blipFill>
        <p:spPr>
          <a:xfrm>
            <a:off x="3294597" y="982132"/>
            <a:ext cx="5932113" cy="4940791"/>
          </a:xfrm>
        </p:spPr>
      </p:pic>
    </p:spTree>
    <p:extLst>
      <p:ext uri="{BB962C8B-B14F-4D97-AF65-F5344CB8AC3E}">
        <p14:creationId xmlns:p14="http://schemas.microsoft.com/office/powerpoint/2010/main" val="1004383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48614-7580-FA1C-D6F7-BAD9158E0A25}"/>
              </a:ext>
            </a:extLst>
          </p:cNvPr>
          <p:cNvSpPr>
            <a:spLocks noGrp="1"/>
          </p:cNvSpPr>
          <p:nvPr>
            <p:ph type="title"/>
          </p:nvPr>
        </p:nvSpPr>
        <p:spPr/>
        <p:txBody>
          <a:bodyPr/>
          <a:lstStyle/>
          <a:p>
            <a:r>
              <a:rPr lang="en-US" dirty="0"/>
              <a:t>Infectious/Tonsillitis </a:t>
            </a:r>
          </a:p>
        </p:txBody>
      </p:sp>
      <p:sp>
        <p:nvSpPr>
          <p:cNvPr id="7" name="Content Placeholder 6">
            <a:extLst>
              <a:ext uri="{FF2B5EF4-FFF2-40B4-BE49-F238E27FC236}">
                <a16:creationId xmlns:a16="http://schemas.microsoft.com/office/drawing/2014/main" id="{E9F7E364-6AA7-6BFF-253A-91D71C2F7A1A}"/>
              </a:ext>
            </a:extLst>
          </p:cNvPr>
          <p:cNvSpPr>
            <a:spLocks noGrp="1"/>
          </p:cNvSpPr>
          <p:nvPr>
            <p:ph idx="1"/>
          </p:nvPr>
        </p:nvSpPr>
        <p:spPr/>
        <p:txBody>
          <a:bodyPr>
            <a:normAutofit fontScale="55000" lnSpcReduction="20000"/>
          </a:bodyPr>
          <a:lstStyle/>
          <a:p>
            <a:r>
              <a:rPr lang="en-US" sz="2800" b="0" i="1" dirty="0">
                <a:solidFill>
                  <a:srgbClr val="233F94"/>
                </a:solidFill>
                <a:effectLst/>
                <a:latin typeface="Univers-CondensedLightOblique"/>
              </a:rPr>
              <a:t>Position </a:t>
            </a:r>
            <a:r>
              <a:rPr lang="en-US" sz="2800" b="0" i="0" dirty="0">
                <a:solidFill>
                  <a:srgbClr val="231F20"/>
                </a:solidFill>
                <a:effectLst/>
                <a:latin typeface="Minion-Regular"/>
              </a:rPr>
              <a:t>Lymph from the tonsils drains to the </a:t>
            </a:r>
            <a:r>
              <a:rPr lang="en-US" sz="2800" b="0" i="0" u="sng" dirty="0">
                <a:solidFill>
                  <a:srgbClr val="231F20"/>
                </a:solidFill>
                <a:effectLst/>
                <a:latin typeface="Minion-Regular"/>
              </a:rPr>
              <a:t>upper deep cervical lymph glands</a:t>
            </a:r>
            <a:r>
              <a:rPr lang="en-US" sz="2800" b="0" i="0" dirty="0">
                <a:solidFill>
                  <a:srgbClr val="231F20"/>
                </a:solidFill>
                <a:effectLst/>
                <a:latin typeface="Minion-Regular"/>
              </a:rPr>
              <a:t>. The gland just below and deep to the angle of the mandible is often called the </a:t>
            </a:r>
            <a:r>
              <a:rPr lang="en-US" sz="2800" b="1" i="0" dirty="0">
                <a:solidFill>
                  <a:srgbClr val="231F20"/>
                </a:solidFill>
                <a:effectLst/>
                <a:latin typeface="Minion-Bold"/>
              </a:rPr>
              <a:t>tonsillar gland</a:t>
            </a:r>
            <a:r>
              <a:rPr lang="en-US" sz="2800" b="0" i="0" dirty="0">
                <a:solidFill>
                  <a:srgbClr val="231F20"/>
                </a:solidFill>
                <a:effectLst/>
                <a:latin typeface="Minion-Regular"/>
              </a:rPr>
              <a:t>. This gland and those just below it are likely to be enlarged.</a:t>
            </a:r>
          </a:p>
          <a:p>
            <a:r>
              <a:rPr lang="en-US" sz="2800" b="0" i="1" dirty="0">
                <a:solidFill>
                  <a:srgbClr val="233F94"/>
                </a:solidFill>
                <a:effectLst/>
                <a:latin typeface="Univers-CondensedLightOblique"/>
              </a:rPr>
              <a:t>Tenderness </a:t>
            </a:r>
            <a:r>
              <a:rPr lang="en-US" sz="2800" b="0" i="0" dirty="0">
                <a:solidFill>
                  <a:srgbClr val="231F20"/>
                </a:solidFill>
                <a:effectLst/>
                <a:latin typeface="Minion-Regular"/>
              </a:rPr>
              <a:t>If the infection is active, the enlarged glands will be tender.</a:t>
            </a:r>
          </a:p>
          <a:p>
            <a:r>
              <a:rPr lang="en-US" sz="2800" b="0" i="1" dirty="0">
                <a:solidFill>
                  <a:srgbClr val="233F94"/>
                </a:solidFill>
                <a:effectLst/>
                <a:latin typeface="Univers-CondensedLightOblique"/>
              </a:rPr>
              <a:t>Shape and size </a:t>
            </a:r>
            <a:r>
              <a:rPr lang="en-US" sz="2800" b="0" i="0" dirty="0">
                <a:solidFill>
                  <a:srgbClr val="231F20"/>
                </a:solidFill>
                <a:effectLst/>
                <a:latin typeface="Minion-Regular"/>
              </a:rPr>
              <a:t>The tonsillar gland is usually spherical and approximately 1–2 cm in diameter. It is rarely bigger than this. The glands below it are usually smaller, even when inflamed.</a:t>
            </a:r>
          </a:p>
          <a:p>
            <a:r>
              <a:rPr lang="en-US" sz="2800" b="0" i="1" dirty="0">
                <a:solidFill>
                  <a:srgbClr val="233F94"/>
                </a:solidFill>
                <a:effectLst/>
                <a:latin typeface="Univers-CondensedLightOblique"/>
              </a:rPr>
              <a:t>Composition and relations </a:t>
            </a:r>
            <a:r>
              <a:rPr lang="en-US" sz="2800" b="0" i="0" dirty="0">
                <a:solidFill>
                  <a:srgbClr val="231F20"/>
                </a:solidFill>
                <a:effectLst/>
                <a:latin typeface="Minion-Regular"/>
              </a:rPr>
              <a:t>Each gland is firm in consistence, solid and discrete, not fixed but not very mobile.</a:t>
            </a:r>
          </a:p>
          <a:p>
            <a:r>
              <a:rPr lang="en-US" sz="2800" b="0" i="1" dirty="0">
                <a:solidFill>
                  <a:srgbClr val="233F94"/>
                </a:solidFill>
                <a:effectLst/>
                <a:latin typeface="Univers-CondensedLightOblique"/>
              </a:rPr>
              <a:t>Local tissues </a:t>
            </a:r>
            <a:r>
              <a:rPr lang="en-US" sz="2800" b="0" i="0" dirty="0">
                <a:solidFill>
                  <a:srgbClr val="231F20"/>
                </a:solidFill>
                <a:effectLst/>
                <a:latin typeface="Minion-Regular"/>
              </a:rPr>
              <a:t>The tonsils are likely to be enlarged and hyperemic. Pus may be seen exuding from the surface crypts.</a:t>
            </a:r>
          </a:p>
          <a:p>
            <a:r>
              <a:rPr lang="en-US" sz="2800" b="0" i="0" dirty="0">
                <a:solidFill>
                  <a:srgbClr val="231F20"/>
                </a:solidFill>
                <a:effectLst/>
                <a:latin typeface="Minion-Regular"/>
              </a:rPr>
              <a:t>The glands on the other side of the neck are often just as large but may not have been noticed by the parents.</a:t>
            </a:r>
          </a:p>
          <a:p>
            <a:r>
              <a:rPr lang="en-US" sz="2800" b="0" i="1" dirty="0">
                <a:solidFill>
                  <a:srgbClr val="233F94"/>
                </a:solidFill>
                <a:effectLst/>
                <a:latin typeface="Univers-CondensedLightOblique"/>
              </a:rPr>
              <a:t>General examination </a:t>
            </a:r>
            <a:r>
              <a:rPr lang="en-US" sz="2800" b="0" i="0" dirty="0">
                <a:solidFill>
                  <a:srgbClr val="231F20"/>
                </a:solidFill>
                <a:effectLst/>
                <a:latin typeface="Minion-Regular"/>
              </a:rPr>
              <a:t>Look for the presence of enlarged lymph glands elsewhere. None should be enlarged.</a:t>
            </a:r>
          </a:p>
          <a:p>
            <a:r>
              <a:rPr lang="en-US" sz="2800" b="0" i="0" dirty="0">
                <a:solidFill>
                  <a:srgbClr val="231F20"/>
                </a:solidFill>
                <a:effectLst/>
                <a:latin typeface="Minion-Regular"/>
              </a:rPr>
              <a:t>Recurrent chest infections may have damaged the lungs – look for collapsed lobes, bronchiectasis and lung abscess. However, these are rare complications nowadays.</a:t>
            </a:r>
            <a:endParaRPr lang="en-US" dirty="0"/>
          </a:p>
        </p:txBody>
      </p:sp>
    </p:spTree>
    <p:extLst>
      <p:ext uri="{BB962C8B-B14F-4D97-AF65-F5344CB8AC3E}">
        <p14:creationId xmlns:p14="http://schemas.microsoft.com/office/powerpoint/2010/main" val="304106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7B4450-D882-DE67-68AD-D7DE5DDF27A4}"/>
              </a:ext>
            </a:extLst>
          </p:cNvPr>
          <p:cNvPicPr>
            <a:picLocks noChangeAspect="1"/>
          </p:cNvPicPr>
          <p:nvPr/>
        </p:nvPicPr>
        <p:blipFill rotWithShape="1">
          <a:blip r:embed="rId2"/>
          <a:srcRect l="39492" t="22070" r="40703" b="12273"/>
          <a:stretch/>
        </p:blipFill>
        <p:spPr>
          <a:xfrm>
            <a:off x="1071564" y="588325"/>
            <a:ext cx="2871786" cy="5352740"/>
          </a:xfrm>
          <a:prstGeom prst="rect">
            <a:avLst/>
          </a:prstGeom>
        </p:spPr>
      </p:pic>
      <p:pic>
        <p:nvPicPr>
          <p:cNvPr id="5" name="Picture 4">
            <a:extLst>
              <a:ext uri="{FF2B5EF4-FFF2-40B4-BE49-F238E27FC236}">
                <a16:creationId xmlns:a16="http://schemas.microsoft.com/office/drawing/2014/main" id="{789376F0-711A-7355-AB0F-66FCB83C51D0}"/>
              </a:ext>
            </a:extLst>
          </p:cNvPr>
          <p:cNvPicPr>
            <a:picLocks noChangeAspect="1"/>
          </p:cNvPicPr>
          <p:nvPr/>
        </p:nvPicPr>
        <p:blipFill rotWithShape="1">
          <a:blip r:embed="rId3"/>
          <a:srcRect l="38437" t="21911" r="17148" b="10189"/>
          <a:stretch/>
        </p:blipFill>
        <p:spPr>
          <a:xfrm>
            <a:off x="4686300" y="165008"/>
            <a:ext cx="6972300" cy="5992906"/>
          </a:xfrm>
          <a:prstGeom prst="rect">
            <a:avLst/>
          </a:prstGeom>
        </p:spPr>
      </p:pic>
    </p:spTree>
    <p:extLst>
      <p:ext uri="{BB962C8B-B14F-4D97-AF65-F5344CB8AC3E}">
        <p14:creationId xmlns:p14="http://schemas.microsoft.com/office/powerpoint/2010/main" val="3823786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957A8E-467D-E6E6-DA08-9C1FD015EA43}"/>
              </a:ext>
            </a:extLst>
          </p:cNvPr>
          <p:cNvPicPr>
            <a:picLocks noChangeAspect="1"/>
          </p:cNvPicPr>
          <p:nvPr/>
        </p:nvPicPr>
        <p:blipFill rotWithShape="1">
          <a:blip r:embed="rId2"/>
          <a:srcRect l="62109" t="30199" r="19726" b="32491"/>
          <a:stretch/>
        </p:blipFill>
        <p:spPr>
          <a:xfrm>
            <a:off x="857249" y="1355518"/>
            <a:ext cx="4271960" cy="4292280"/>
          </a:xfrm>
          <a:prstGeom prst="rect">
            <a:avLst/>
          </a:prstGeom>
        </p:spPr>
      </p:pic>
      <p:pic>
        <p:nvPicPr>
          <p:cNvPr id="5" name="Picture 4">
            <a:extLst>
              <a:ext uri="{FF2B5EF4-FFF2-40B4-BE49-F238E27FC236}">
                <a16:creationId xmlns:a16="http://schemas.microsoft.com/office/drawing/2014/main" id="{F1553662-18B5-4E43-8604-FE88EBA65776}"/>
              </a:ext>
            </a:extLst>
          </p:cNvPr>
          <p:cNvPicPr>
            <a:picLocks noChangeAspect="1"/>
          </p:cNvPicPr>
          <p:nvPr/>
        </p:nvPicPr>
        <p:blipFill rotWithShape="1">
          <a:blip r:embed="rId3"/>
          <a:srcRect l="62109" t="35201" r="19727" b="20819"/>
          <a:stretch/>
        </p:blipFill>
        <p:spPr>
          <a:xfrm>
            <a:off x="6636541" y="1410656"/>
            <a:ext cx="4271960" cy="4844657"/>
          </a:xfrm>
          <a:prstGeom prst="rect">
            <a:avLst/>
          </a:prstGeom>
        </p:spPr>
      </p:pic>
      <p:sp>
        <p:nvSpPr>
          <p:cNvPr id="7" name="TextBox 6">
            <a:extLst>
              <a:ext uri="{FF2B5EF4-FFF2-40B4-BE49-F238E27FC236}">
                <a16:creationId xmlns:a16="http://schemas.microsoft.com/office/drawing/2014/main" id="{D0874A2C-361D-678F-5647-063C06DEC317}"/>
              </a:ext>
            </a:extLst>
          </p:cNvPr>
          <p:cNvSpPr txBox="1"/>
          <p:nvPr/>
        </p:nvSpPr>
        <p:spPr>
          <a:xfrm>
            <a:off x="2290093" y="703089"/>
            <a:ext cx="6093618" cy="923330"/>
          </a:xfrm>
          <a:prstGeom prst="rect">
            <a:avLst/>
          </a:prstGeom>
          <a:noFill/>
        </p:spPr>
        <p:txBody>
          <a:bodyPr wrap="square">
            <a:spAutoFit/>
          </a:bodyPr>
          <a:lstStyle/>
          <a:p>
            <a:pPr algn="ctr"/>
            <a:r>
              <a:rPr lang="en-US" sz="1800" b="1" i="0" dirty="0">
                <a:solidFill>
                  <a:srgbClr val="231F20"/>
                </a:solidFill>
                <a:effectLst/>
                <a:latin typeface="Arial" panose="020B0604020202020204" pitchFamily="34" charset="0"/>
                <a:cs typeface="Arial" panose="020B0604020202020204" pitchFamily="34" charset="0"/>
              </a:rPr>
              <a:t>Sites of primary neoplasms that metastasize to the cervical lymph glands</a:t>
            </a:r>
            <a:r>
              <a:rPr lang="en-US" b="1" dirty="0">
                <a:latin typeface="Arial" panose="020B0604020202020204" pitchFamily="34" charset="0"/>
                <a:cs typeface="Arial" panose="020B0604020202020204" pitchFamily="34" charset="0"/>
              </a:rPr>
              <a:t>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727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A604-A159-DF86-A37A-307D0164BEA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E64B391-7A31-7521-26B3-044E56F62F77}"/>
              </a:ext>
            </a:extLst>
          </p:cNvPr>
          <p:cNvPicPr>
            <a:picLocks noGrp="1" noChangeAspect="1"/>
          </p:cNvPicPr>
          <p:nvPr>
            <p:ph idx="1"/>
          </p:nvPr>
        </p:nvPicPr>
        <p:blipFill rotWithShape="1">
          <a:blip r:embed="rId2"/>
          <a:srcRect l="39908" t="47648" r="40154" b="18497"/>
          <a:stretch/>
        </p:blipFill>
        <p:spPr>
          <a:xfrm>
            <a:off x="3016746" y="1035581"/>
            <a:ext cx="5069978" cy="4840287"/>
          </a:xfrm>
        </p:spPr>
      </p:pic>
    </p:spTree>
    <p:extLst>
      <p:ext uri="{BB962C8B-B14F-4D97-AF65-F5344CB8AC3E}">
        <p14:creationId xmlns:p14="http://schemas.microsoft.com/office/powerpoint/2010/main" val="3152304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E323-4189-8305-EA2D-3D2886B98D05}"/>
              </a:ext>
            </a:extLst>
          </p:cNvPr>
          <p:cNvSpPr>
            <a:spLocks noGrp="1"/>
          </p:cNvSpPr>
          <p:nvPr>
            <p:ph type="title"/>
          </p:nvPr>
        </p:nvSpPr>
        <p:spPr/>
        <p:txBody>
          <a:bodyPr>
            <a:normAutofit fontScale="90000"/>
          </a:bodyPr>
          <a:lstStyle/>
          <a:p>
            <a:br>
              <a:rPr lang="en-US" b="1" dirty="0">
                <a:solidFill>
                  <a:srgbClr val="233F94"/>
                </a:solidFill>
                <a:latin typeface="HelveticaNeue-BoldCond"/>
              </a:rPr>
            </a:br>
            <a:r>
              <a:rPr lang="en-US" b="1" dirty="0">
                <a:solidFill>
                  <a:srgbClr val="233F94"/>
                </a:solidFill>
                <a:latin typeface="HelveticaNeue-BoldCond"/>
              </a:rPr>
              <a:t>Branchial cyst </a:t>
            </a:r>
            <a:br>
              <a:rPr lang="en-US" dirty="0"/>
            </a:br>
            <a:endParaRPr lang="en-US" dirty="0"/>
          </a:p>
        </p:txBody>
      </p:sp>
      <p:sp>
        <p:nvSpPr>
          <p:cNvPr id="3" name="Content Placeholder 2">
            <a:extLst>
              <a:ext uri="{FF2B5EF4-FFF2-40B4-BE49-F238E27FC236}">
                <a16:creationId xmlns:a16="http://schemas.microsoft.com/office/drawing/2014/main" id="{12C9C843-EB9C-0124-D175-5E425D35855D}"/>
              </a:ext>
            </a:extLst>
          </p:cNvPr>
          <p:cNvSpPr>
            <a:spLocks noGrp="1"/>
          </p:cNvSpPr>
          <p:nvPr>
            <p:ph idx="1"/>
          </p:nvPr>
        </p:nvSpPr>
        <p:spPr/>
        <p:txBody>
          <a:bodyPr>
            <a:normAutofit lnSpcReduction="10000"/>
          </a:bodyPr>
          <a:lstStyle/>
          <a:p>
            <a:r>
              <a:rPr lang="en-US" sz="1800" dirty="0">
                <a:solidFill>
                  <a:srgbClr val="231F20"/>
                </a:solidFill>
                <a:latin typeface="Minion-Regular"/>
              </a:rPr>
              <a:t>Branchial cleft anomalies form due to the incomplete involution of branchial cleft structures. Around the fourth week of gestation.</a:t>
            </a:r>
          </a:p>
          <a:p>
            <a:r>
              <a:rPr lang="en-US" sz="1800" dirty="0">
                <a:solidFill>
                  <a:srgbClr val="231F20"/>
                </a:solidFill>
                <a:latin typeface="Minion-Regular"/>
              </a:rPr>
              <a:t>The most common type of branchial cleft cyst arises from the second cleft.</a:t>
            </a:r>
          </a:p>
          <a:p>
            <a:r>
              <a:rPr lang="en-US" sz="1800" dirty="0">
                <a:solidFill>
                  <a:srgbClr val="231F20"/>
                </a:solidFill>
                <a:latin typeface="Minion-Regular"/>
              </a:rPr>
              <a:t>Branchial cleft anomalies present in one of three forms: cysts, sinuses, or fistulae. </a:t>
            </a:r>
          </a:p>
          <a:p>
            <a:r>
              <a:rPr lang="en-US" sz="1800" dirty="0">
                <a:solidFill>
                  <a:srgbClr val="231F20"/>
                </a:solidFill>
                <a:latin typeface="Minion-Regular"/>
              </a:rPr>
              <a:t>Cysts have an epithelial lining without external openings, and as such, may be asymptomatic and only noticed incidentally. Such cysts may not present until adulthood. </a:t>
            </a:r>
          </a:p>
          <a:p>
            <a:r>
              <a:rPr lang="en-US" sz="1800" dirty="0">
                <a:solidFill>
                  <a:srgbClr val="231F20"/>
                </a:solidFill>
                <a:latin typeface="Minion-Regular"/>
              </a:rPr>
              <a:t>Sinus tracts may communicate either externally with skin as a visible punctum or internally with the pharynx or larynx, where the punctate opening will be visible only on endoscopy. </a:t>
            </a:r>
          </a:p>
          <a:p>
            <a:r>
              <a:rPr lang="en-US" sz="1800" dirty="0">
                <a:solidFill>
                  <a:srgbClr val="231F20"/>
                </a:solidFill>
                <a:latin typeface="Minion-Regular"/>
              </a:rPr>
              <a:t>Branchial cleft fistulae are true communications connecting the pharynx or larynx with the external skin.</a:t>
            </a:r>
          </a:p>
        </p:txBody>
      </p:sp>
    </p:spTree>
    <p:extLst>
      <p:ext uri="{BB962C8B-B14F-4D97-AF65-F5344CB8AC3E}">
        <p14:creationId xmlns:p14="http://schemas.microsoft.com/office/powerpoint/2010/main" val="190163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0B50-0E06-ADC4-561A-A8D13623F6D9}"/>
              </a:ext>
            </a:extLst>
          </p:cNvPr>
          <p:cNvSpPr>
            <a:spLocks noGrp="1"/>
          </p:cNvSpPr>
          <p:nvPr>
            <p:ph type="title"/>
          </p:nvPr>
        </p:nvSpPr>
        <p:spPr/>
        <p:txBody>
          <a:bodyPr/>
          <a:lstStyle/>
          <a:p>
            <a:r>
              <a:rPr lang="en-US" sz="4400" b="1" i="0" dirty="0">
                <a:solidFill>
                  <a:srgbClr val="233F94"/>
                </a:solidFill>
                <a:effectLst/>
                <a:latin typeface="HelveticaNeue-BoldCond"/>
              </a:rPr>
              <a:t>History</a:t>
            </a:r>
            <a:endParaRPr lang="en-US" dirty="0"/>
          </a:p>
        </p:txBody>
      </p:sp>
      <p:sp>
        <p:nvSpPr>
          <p:cNvPr id="3" name="Content Placeholder 2">
            <a:extLst>
              <a:ext uri="{FF2B5EF4-FFF2-40B4-BE49-F238E27FC236}">
                <a16:creationId xmlns:a16="http://schemas.microsoft.com/office/drawing/2014/main" id="{D333B1D9-997F-C665-7883-9B8AEEF12500}"/>
              </a:ext>
            </a:extLst>
          </p:cNvPr>
          <p:cNvSpPr>
            <a:spLocks noGrp="1"/>
          </p:cNvSpPr>
          <p:nvPr>
            <p:ph idx="1"/>
          </p:nvPr>
        </p:nvSpPr>
        <p:spPr/>
        <p:txBody>
          <a:bodyPr>
            <a:normAutofit fontScale="62500" lnSpcReduction="20000"/>
          </a:bodyPr>
          <a:lstStyle/>
          <a:p>
            <a:r>
              <a:rPr lang="en-US" sz="2400" b="0" i="1" dirty="0">
                <a:solidFill>
                  <a:srgbClr val="233F94"/>
                </a:solidFill>
                <a:effectLst/>
                <a:latin typeface="Univers-CondensedLightOblique"/>
              </a:rPr>
              <a:t>Age </a:t>
            </a:r>
            <a:r>
              <a:rPr lang="en-US" sz="2400" b="0" i="0" dirty="0">
                <a:solidFill>
                  <a:srgbClr val="231F20"/>
                </a:solidFill>
                <a:effectLst/>
                <a:latin typeface="Minion-Regular"/>
              </a:rPr>
              <a:t>Although these cysts are present at birth, they may not distend and cause symptoms until adult life. The majority present between the ages of 15 and 25 years, but a number appear in the 40s and 50s.</a:t>
            </a:r>
          </a:p>
          <a:p>
            <a:r>
              <a:rPr lang="en-US" sz="2400" b="0" i="1" dirty="0">
                <a:solidFill>
                  <a:srgbClr val="233F94"/>
                </a:solidFill>
                <a:effectLst/>
                <a:latin typeface="Univers-CondensedLightOblique"/>
              </a:rPr>
              <a:t>Sex </a:t>
            </a:r>
            <a:r>
              <a:rPr lang="en-US" sz="2400" b="0" i="0" dirty="0">
                <a:solidFill>
                  <a:srgbClr val="231F20"/>
                </a:solidFill>
                <a:effectLst/>
                <a:latin typeface="Minion-Regular"/>
              </a:rPr>
              <a:t>Males and females are </a:t>
            </a:r>
            <a:r>
              <a:rPr lang="en-US" sz="2400" b="1" i="0" dirty="0">
                <a:solidFill>
                  <a:srgbClr val="231F20"/>
                </a:solidFill>
                <a:effectLst/>
                <a:latin typeface="Minion-Regular"/>
              </a:rPr>
              <a:t>equally</a:t>
            </a:r>
            <a:r>
              <a:rPr lang="en-US" sz="2400" b="0" i="0" dirty="0">
                <a:solidFill>
                  <a:srgbClr val="231F20"/>
                </a:solidFill>
                <a:effectLst/>
                <a:latin typeface="Minion-Regular"/>
              </a:rPr>
              <a:t> affected.</a:t>
            </a:r>
          </a:p>
          <a:p>
            <a:r>
              <a:rPr lang="en-US" i="1" dirty="0">
                <a:solidFill>
                  <a:srgbClr val="233F94"/>
                </a:solidFill>
                <a:latin typeface="Univers-CondensedLightOblique"/>
              </a:rPr>
              <a:t>Sympto</a:t>
            </a:r>
            <a:r>
              <a:rPr lang="en-US" sz="2400" b="0" i="1" dirty="0">
                <a:solidFill>
                  <a:srgbClr val="233F94"/>
                </a:solidFill>
                <a:effectLst/>
                <a:latin typeface="Univers-CondensedLightOblique"/>
              </a:rPr>
              <a:t>ms </a:t>
            </a:r>
            <a:r>
              <a:rPr lang="en-US" sz="2400" b="0" i="0" dirty="0">
                <a:solidFill>
                  <a:srgbClr val="231F20"/>
                </a:solidFill>
                <a:effectLst/>
                <a:latin typeface="Minion-Regular"/>
              </a:rPr>
              <a:t>The common presenting complaint is a </a:t>
            </a:r>
            <a:r>
              <a:rPr lang="en-US" sz="2400" b="1" i="0" dirty="0">
                <a:solidFill>
                  <a:srgbClr val="231F20"/>
                </a:solidFill>
                <a:effectLst/>
                <a:latin typeface="Minion-Bold"/>
              </a:rPr>
              <a:t>painless swelling </a:t>
            </a:r>
            <a:r>
              <a:rPr lang="en-US" sz="2400" b="0" i="0" dirty="0">
                <a:solidFill>
                  <a:srgbClr val="231F20"/>
                </a:solidFill>
                <a:effectLst/>
                <a:latin typeface="Minion-Regular"/>
              </a:rPr>
              <a:t>in the upper lateral part of the neck.</a:t>
            </a:r>
          </a:p>
          <a:p>
            <a:r>
              <a:rPr lang="en-US" sz="2400" b="0" i="0" dirty="0">
                <a:solidFill>
                  <a:srgbClr val="231F20"/>
                </a:solidFill>
                <a:effectLst/>
                <a:latin typeface="Minion-Regular"/>
              </a:rPr>
              <a:t>The lump may be painful when it first appears and later cause attacks of pain associated with an increase in the size of the swelling. The pain is usually caused by infection in the lymphoid tissue in the cyst wall.</a:t>
            </a:r>
          </a:p>
          <a:p>
            <a:r>
              <a:rPr lang="en-US" sz="2400" b="0" i="0" dirty="0">
                <a:solidFill>
                  <a:srgbClr val="231F20"/>
                </a:solidFill>
                <a:effectLst/>
                <a:latin typeface="Minion-Regular"/>
              </a:rPr>
              <a:t>A severe throbbing pain, exacerbated by moving the neck and opening the mouth, develops if the contents of the cyst become infected and purulent.</a:t>
            </a:r>
          </a:p>
          <a:p>
            <a:r>
              <a:rPr lang="en-US" sz="2400" b="0" i="1" dirty="0">
                <a:solidFill>
                  <a:srgbClr val="233F94"/>
                </a:solidFill>
                <a:effectLst/>
                <a:latin typeface="Univers-CondensedLightOblique"/>
              </a:rPr>
              <a:t>General effects </a:t>
            </a:r>
            <a:r>
              <a:rPr lang="en-US" sz="2400" b="0" i="0" dirty="0">
                <a:solidFill>
                  <a:srgbClr val="231F20"/>
                </a:solidFill>
                <a:effectLst/>
                <a:latin typeface="Minion-Regular"/>
              </a:rPr>
              <a:t>These cysts have no systemic effects and are not associated with any other congenital abnormality</a:t>
            </a:r>
            <a:r>
              <a:rPr lang="en-US" dirty="0"/>
              <a:t> </a:t>
            </a:r>
            <a:br>
              <a:rPr lang="en-US" dirty="0"/>
            </a:br>
            <a:br>
              <a:rPr lang="en-US" dirty="0"/>
            </a:br>
            <a:endParaRPr lang="en-US" dirty="0"/>
          </a:p>
          <a:p>
            <a:endParaRPr lang="en-US" dirty="0"/>
          </a:p>
        </p:txBody>
      </p:sp>
    </p:spTree>
    <p:extLst>
      <p:ext uri="{BB962C8B-B14F-4D97-AF65-F5344CB8AC3E}">
        <p14:creationId xmlns:p14="http://schemas.microsoft.com/office/powerpoint/2010/main" val="619996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5AE44-81B8-5CED-1BD4-68B6CF49A024}"/>
              </a:ext>
            </a:extLst>
          </p:cNvPr>
          <p:cNvSpPr>
            <a:spLocks noGrp="1"/>
          </p:cNvSpPr>
          <p:nvPr>
            <p:ph type="title"/>
          </p:nvPr>
        </p:nvSpPr>
        <p:spPr/>
        <p:txBody>
          <a:bodyPr>
            <a:normAutofit/>
          </a:bodyPr>
          <a:lstStyle/>
          <a:p>
            <a:pPr algn="ctr"/>
            <a:r>
              <a:rPr lang="en-US" sz="4000" b="1" dirty="0">
                <a:solidFill>
                  <a:srgbClr val="233F94"/>
                </a:solidFill>
                <a:latin typeface="HelveticaNeue-BoldCond"/>
              </a:rPr>
              <a:t>Neck</a:t>
            </a:r>
            <a:r>
              <a:rPr lang="en-US" sz="2800" b="1" dirty="0">
                <a:solidFill>
                  <a:srgbClr val="233F94"/>
                </a:solidFill>
                <a:latin typeface="Bahnschrift SemiBold" panose="020B0502040204020203" pitchFamily="34" charset="0"/>
              </a:rPr>
              <a:t> </a:t>
            </a:r>
            <a:r>
              <a:rPr lang="en-US" sz="4000" b="1" dirty="0">
                <a:solidFill>
                  <a:srgbClr val="233F94"/>
                </a:solidFill>
                <a:latin typeface="HelveticaNeue-BoldCond"/>
              </a:rPr>
              <a:t>swelling</a:t>
            </a:r>
            <a:r>
              <a:rPr lang="en-US" sz="2800" b="1" dirty="0">
                <a:solidFill>
                  <a:srgbClr val="233F94"/>
                </a:solidFill>
                <a:latin typeface="Bahnschrift SemiBold" panose="020B0502040204020203" pitchFamily="34" charset="0"/>
              </a:rPr>
              <a:t> </a:t>
            </a:r>
            <a:r>
              <a:rPr lang="en-US" sz="2800" dirty="0">
                <a:latin typeface="Bahnschrift SemiBold" panose="020B0502040204020203" pitchFamily="34" charset="0"/>
              </a:rPr>
              <a:t> </a:t>
            </a:r>
            <a:br>
              <a:rPr lang="en-US" sz="2800" dirty="0">
                <a:latin typeface="Bahnschrift SemiBold" panose="020B0502040204020203" pitchFamily="34" charset="0"/>
              </a:rPr>
            </a:br>
            <a:endParaRPr lang="en-US" sz="2800" dirty="0">
              <a:latin typeface="Bahnschrift SemiBold" panose="020B0502040204020203" pitchFamily="34" charset="0"/>
            </a:endParaRPr>
          </a:p>
        </p:txBody>
      </p:sp>
      <p:sp>
        <p:nvSpPr>
          <p:cNvPr id="3" name="Content Placeholder 2">
            <a:extLst>
              <a:ext uri="{FF2B5EF4-FFF2-40B4-BE49-F238E27FC236}">
                <a16:creationId xmlns:a16="http://schemas.microsoft.com/office/drawing/2014/main" id="{0E357064-7102-6381-98AB-51B3760A8323}"/>
              </a:ext>
            </a:extLst>
          </p:cNvPr>
          <p:cNvSpPr>
            <a:spLocks noGrp="1"/>
          </p:cNvSpPr>
          <p:nvPr>
            <p:ph idx="1"/>
          </p:nvPr>
        </p:nvSpPr>
        <p:spPr/>
        <p:txBody>
          <a:bodyPr>
            <a:normAutofit fontScale="92500" lnSpcReduction="10000"/>
          </a:bodyPr>
          <a:lstStyle/>
          <a:p>
            <a:r>
              <a:rPr lang="en-US" sz="1800" b="0" i="0" dirty="0">
                <a:solidFill>
                  <a:srgbClr val="231F20"/>
                </a:solidFill>
                <a:effectLst/>
                <a:latin typeface="Minion-Regular"/>
              </a:rPr>
              <a:t>The commonest cause of a swelling in the neck is lymph node enlargement (LNE)</a:t>
            </a:r>
          </a:p>
          <a:p>
            <a:r>
              <a:rPr lang="en-US" sz="1800" dirty="0">
                <a:solidFill>
                  <a:srgbClr val="231F20"/>
                </a:solidFill>
                <a:latin typeface="Minion-Regular"/>
              </a:rPr>
              <a:t>C</a:t>
            </a:r>
            <a:r>
              <a:rPr lang="en-US" sz="1800" b="0" i="0" dirty="0">
                <a:solidFill>
                  <a:srgbClr val="231F20"/>
                </a:solidFill>
                <a:effectLst/>
                <a:latin typeface="Minion-Regular"/>
              </a:rPr>
              <a:t>ommonest causes of enlarged lymph glands are infection and secondary tumor deposits.</a:t>
            </a:r>
          </a:p>
          <a:p>
            <a:r>
              <a:rPr lang="en-US" sz="1800" b="0" i="0" dirty="0">
                <a:solidFill>
                  <a:srgbClr val="231F20"/>
                </a:solidFill>
                <a:effectLst/>
                <a:latin typeface="Minion-Regular"/>
              </a:rPr>
              <a:t>Symptoms such as general malaise, fever and rigors and contact with people with infectious diseases may indicate an infective cause of the swelling.</a:t>
            </a:r>
          </a:p>
          <a:p>
            <a:r>
              <a:rPr lang="en-US" sz="1800" b="0" i="0" dirty="0">
                <a:solidFill>
                  <a:srgbClr val="231F20"/>
                </a:solidFill>
                <a:effectLst/>
                <a:latin typeface="Minion-Regular"/>
              </a:rPr>
              <a:t>Loss of appetite, loss of weight, pulmonary, alimentary or skeletal symptoms may suggest the site of a neoplasm.</a:t>
            </a:r>
          </a:p>
          <a:p>
            <a:r>
              <a:rPr lang="en-US" sz="1800" b="0" i="0" dirty="0">
                <a:solidFill>
                  <a:srgbClr val="231F20"/>
                </a:solidFill>
                <a:effectLst/>
                <a:latin typeface="Minion-Regular"/>
              </a:rPr>
              <a:t>Night sweat maybe associated with TB or malignancy. </a:t>
            </a:r>
          </a:p>
          <a:p>
            <a:r>
              <a:rPr lang="en-US" sz="1800" b="0" i="0" dirty="0">
                <a:solidFill>
                  <a:srgbClr val="231F20"/>
                </a:solidFill>
                <a:effectLst/>
                <a:latin typeface="Minion-Regular"/>
              </a:rPr>
              <a:t>Irritation of the skin that associated with enlarged cervical lymph glands is often seen with lymphoma.</a:t>
            </a:r>
            <a:r>
              <a:rPr lang="en-US" dirty="0"/>
              <a:t> </a:t>
            </a:r>
            <a:br>
              <a:rPr lang="en-US" dirty="0"/>
            </a:br>
            <a:br>
              <a:rPr lang="en-US" dirty="0"/>
            </a:br>
            <a:endParaRPr lang="en-US" dirty="0"/>
          </a:p>
        </p:txBody>
      </p:sp>
    </p:spTree>
    <p:extLst>
      <p:ext uri="{BB962C8B-B14F-4D97-AF65-F5344CB8AC3E}">
        <p14:creationId xmlns:p14="http://schemas.microsoft.com/office/powerpoint/2010/main" val="2251017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8A6BD-862E-0441-D729-89E9545DA92B}"/>
              </a:ext>
            </a:extLst>
          </p:cNvPr>
          <p:cNvSpPr>
            <a:spLocks noGrp="1"/>
          </p:cNvSpPr>
          <p:nvPr>
            <p:ph type="title"/>
          </p:nvPr>
        </p:nvSpPr>
        <p:spPr/>
        <p:txBody>
          <a:bodyPr/>
          <a:lstStyle/>
          <a:p>
            <a:r>
              <a:rPr lang="en-US" sz="4400" b="1" i="0" dirty="0">
                <a:solidFill>
                  <a:srgbClr val="233F94"/>
                </a:solidFill>
                <a:effectLst/>
                <a:latin typeface="HelveticaNeue-BoldCond"/>
              </a:rPr>
              <a:t>Examination</a:t>
            </a:r>
            <a:endParaRPr lang="en-US" dirty="0"/>
          </a:p>
        </p:txBody>
      </p:sp>
      <p:sp>
        <p:nvSpPr>
          <p:cNvPr id="3" name="Content Placeholder 2">
            <a:extLst>
              <a:ext uri="{FF2B5EF4-FFF2-40B4-BE49-F238E27FC236}">
                <a16:creationId xmlns:a16="http://schemas.microsoft.com/office/drawing/2014/main" id="{7318FF09-1BC0-BCEA-C456-4C90CA1703F8}"/>
              </a:ext>
            </a:extLst>
          </p:cNvPr>
          <p:cNvSpPr>
            <a:spLocks noGrp="1"/>
          </p:cNvSpPr>
          <p:nvPr>
            <p:ph idx="1"/>
          </p:nvPr>
        </p:nvSpPr>
        <p:spPr/>
        <p:txBody>
          <a:bodyPr>
            <a:normAutofit fontScale="77500" lnSpcReduction="20000"/>
          </a:bodyPr>
          <a:lstStyle/>
          <a:p>
            <a:r>
              <a:rPr lang="en-US" sz="1800" b="0" i="1" dirty="0">
                <a:solidFill>
                  <a:srgbClr val="233F94"/>
                </a:solidFill>
                <a:effectLst/>
                <a:latin typeface="Univers-CondensedLightOblique"/>
              </a:rPr>
              <a:t>Position </a:t>
            </a:r>
            <a:r>
              <a:rPr lang="en-US" sz="1800" b="0" i="0" dirty="0">
                <a:solidFill>
                  <a:srgbClr val="231F20"/>
                </a:solidFill>
                <a:effectLst/>
                <a:latin typeface="Minion-Regular"/>
              </a:rPr>
              <a:t>A branchial cyst lies behind the anterior edge of the upper third of the sternomastoid muscle, and bulges forwards. Very rarely, the cyst can bulge backwards behind the muscle.</a:t>
            </a:r>
          </a:p>
          <a:p>
            <a:r>
              <a:rPr lang="en-US" sz="1800" b="0" i="1" dirty="0">
                <a:solidFill>
                  <a:srgbClr val="233F94"/>
                </a:solidFill>
                <a:effectLst/>
                <a:latin typeface="Univers-CondensedLightOblique"/>
              </a:rPr>
              <a:t>Color and tenderness </a:t>
            </a:r>
            <a:r>
              <a:rPr lang="en-US" sz="1800" b="0" i="0" dirty="0">
                <a:solidFill>
                  <a:srgbClr val="231F20"/>
                </a:solidFill>
                <a:effectLst/>
                <a:latin typeface="Minion-Regular"/>
              </a:rPr>
              <a:t>The overlying skin may be reddened and the lump may be tender if the cyst is inflamed.</a:t>
            </a:r>
          </a:p>
          <a:p>
            <a:r>
              <a:rPr lang="en-US" sz="1800" b="0" i="1" dirty="0">
                <a:solidFill>
                  <a:srgbClr val="233F94"/>
                </a:solidFill>
                <a:effectLst/>
                <a:latin typeface="Univers-CondensedLightOblique"/>
              </a:rPr>
              <a:t>Shape </a:t>
            </a:r>
            <a:r>
              <a:rPr lang="en-US" sz="1800" b="0" i="0" dirty="0">
                <a:solidFill>
                  <a:srgbClr val="231F20"/>
                </a:solidFill>
                <a:effectLst/>
                <a:latin typeface="Minion-Regular"/>
              </a:rPr>
              <a:t>The cyst is usually ovoid, with its long axis running forwards and downwards.</a:t>
            </a:r>
          </a:p>
          <a:p>
            <a:r>
              <a:rPr lang="en-US" sz="1800" b="0" i="1" dirty="0">
                <a:solidFill>
                  <a:srgbClr val="233F94"/>
                </a:solidFill>
                <a:effectLst/>
                <a:latin typeface="Univers-CondensedLightOblique"/>
              </a:rPr>
              <a:t>Size </a:t>
            </a:r>
            <a:r>
              <a:rPr lang="en-US" sz="1800" b="0" i="0" dirty="0">
                <a:solidFill>
                  <a:srgbClr val="231F20"/>
                </a:solidFill>
                <a:effectLst/>
                <a:latin typeface="Minion-Regular"/>
              </a:rPr>
              <a:t>Most branchial cysts are between 5 and 10 cm long.</a:t>
            </a:r>
          </a:p>
          <a:p>
            <a:r>
              <a:rPr lang="en-US" sz="1800" b="0" i="1" dirty="0">
                <a:solidFill>
                  <a:srgbClr val="233F94"/>
                </a:solidFill>
                <a:effectLst/>
                <a:latin typeface="Univers-CondensedLightOblique"/>
              </a:rPr>
              <a:t>Surface </a:t>
            </a:r>
            <a:r>
              <a:rPr lang="en-US" sz="1800" b="0" i="0" dirty="0">
                <a:solidFill>
                  <a:srgbClr val="231F20"/>
                </a:solidFill>
                <a:effectLst/>
                <a:latin typeface="Minion-Regular"/>
              </a:rPr>
              <a:t>Their surface is smooth and the edge distinct. </a:t>
            </a:r>
          </a:p>
          <a:p>
            <a:r>
              <a:rPr lang="en-US" sz="1800" b="0" i="1" dirty="0">
                <a:solidFill>
                  <a:srgbClr val="233F94"/>
                </a:solidFill>
                <a:effectLst/>
                <a:latin typeface="Univers-CondensedLightOblique"/>
              </a:rPr>
              <a:t>Composition </a:t>
            </a:r>
            <a:r>
              <a:rPr lang="en-US" sz="1800" b="0" i="0" dirty="0">
                <a:solidFill>
                  <a:srgbClr val="231F20"/>
                </a:solidFill>
                <a:effectLst/>
                <a:latin typeface="Minion-Regular"/>
              </a:rPr>
              <a:t>The consistence varies with the tension of the cyst. Most cysts are hard, but a lax cyst feels soft. They are dull to percussion.</a:t>
            </a:r>
          </a:p>
          <a:p>
            <a:r>
              <a:rPr lang="en-US" sz="1800" b="0" i="0" dirty="0">
                <a:solidFill>
                  <a:srgbClr val="231F20"/>
                </a:solidFill>
                <a:effectLst/>
                <a:latin typeface="Minion-Regular"/>
              </a:rPr>
              <a:t>The lump </a:t>
            </a:r>
            <a:r>
              <a:rPr lang="en-US" sz="1800" b="1" i="0" dirty="0">
                <a:solidFill>
                  <a:srgbClr val="231F20"/>
                </a:solidFill>
                <a:effectLst/>
                <a:latin typeface="Minion-Bold"/>
              </a:rPr>
              <a:t>fluctuates</a:t>
            </a:r>
            <a:r>
              <a:rPr lang="en-US" sz="1800" b="0" i="0" dirty="0">
                <a:solidFill>
                  <a:srgbClr val="231F20"/>
                </a:solidFill>
                <a:effectLst/>
                <a:latin typeface="Minion-Regular"/>
              </a:rPr>
              <a:t>. This sign is not always easy to elicit, especially if the cyst is small and the sternomastoid muscle thick.</a:t>
            </a:r>
          </a:p>
          <a:p>
            <a:r>
              <a:rPr lang="en-US" sz="1800" b="0" i="0" dirty="0">
                <a:solidFill>
                  <a:srgbClr val="231F20"/>
                </a:solidFill>
                <a:effectLst/>
                <a:latin typeface="Minion-Regular"/>
              </a:rPr>
              <a:t>The lump is usually </a:t>
            </a:r>
            <a:r>
              <a:rPr lang="en-US" sz="1800" b="1" i="0" dirty="0">
                <a:solidFill>
                  <a:srgbClr val="231F20"/>
                </a:solidFill>
                <a:effectLst/>
                <a:latin typeface="Minion-Bold"/>
              </a:rPr>
              <a:t>opaque </a:t>
            </a:r>
            <a:r>
              <a:rPr lang="en-US" sz="1800" b="0" i="0" dirty="0">
                <a:solidFill>
                  <a:srgbClr val="231F20"/>
                </a:solidFill>
                <a:effectLst/>
                <a:latin typeface="Minion-Regular"/>
              </a:rPr>
              <a:t>because it contains desquamated epithelial cells that make its contents thick and white. Sometimes the fluid is golden yellow and shimmers with fat globules and cholesterol crystals secreted by the sebaceous glands in the epithelial lining. Such cysts may transilluminate.</a:t>
            </a:r>
          </a:p>
          <a:p>
            <a:r>
              <a:rPr lang="en-US" sz="1800" b="0" i="0" dirty="0">
                <a:solidFill>
                  <a:srgbClr val="231F20"/>
                </a:solidFill>
                <a:effectLst/>
                <a:latin typeface="Minion-Regular"/>
              </a:rPr>
              <a:t>The cyst cannot be reduced or compressed.</a:t>
            </a:r>
          </a:p>
        </p:txBody>
      </p:sp>
    </p:spTree>
    <p:extLst>
      <p:ext uri="{BB962C8B-B14F-4D97-AF65-F5344CB8AC3E}">
        <p14:creationId xmlns:p14="http://schemas.microsoft.com/office/powerpoint/2010/main" val="1931259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35F73-70C7-6AB8-2275-4D786F14AA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71E126-A672-2470-FAEE-416388FEF3B1}"/>
              </a:ext>
            </a:extLst>
          </p:cNvPr>
          <p:cNvSpPr>
            <a:spLocks noGrp="1"/>
          </p:cNvSpPr>
          <p:nvPr>
            <p:ph idx="1"/>
          </p:nvPr>
        </p:nvSpPr>
        <p:spPr/>
        <p:txBody>
          <a:bodyPr>
            <a:normAutofit fontScale="62500" lnSpcReduction="20000"/>
          </a:bodyPr>
          <a:lstStyle/>
          <a:p>
            <a:r>
              <a:rPr lang="en-US" sz="2800" b="0" i="1" dirty="0">
                <a:solidFill>
                  <a:srgbClr val="233F94"/>
                </a:solidFill>
                <a:effectLst/>
                <a:latin typeface="Univers-CondensedLightOblique"/>
              </a:rPr>
              <a:t>Relations </a:t>
            </a:r>
            <a:r>
              <a:rPr lang="en-US" sz="2800" b="0" i="0" dirty="0">
                <a:solidFill>
                  <a:srgbClr val="231F20"/>
                </a:solidFill>
                <a:effectLst/>
                <a:latin typeface="Minion-Regular"/>
              </a:rPr>
              <a:t>It is important to ascertain that the bulk of the mass is deep to the upper part of the</a:t>
            </a:r>
            <a:r>
              <a:rPr lang="en-US" dirty="0"/>
              <a:t> </a:t>
            </a:r>
            <a:r>
              <a:rPr lang="en-US" sz="2800" b="0" i="0" dirty="0">
                <a:solidFill>
                  <a:srgbClr val="231F20"/>
                </a:solidFill>
                <a:effectLst/>
                <a:latin typeface="Minion-Regular"/>
              </a:rPr>
              <a:t>sternomastoid muscle. It is not very mobile because it is closely tethered to the surrounding structures.</a:t>
            </a:r>
          </a:p>
          <a:p>
            <a:r>
              <a:rPr lang="en-US" sz="2800" b="0" i="1" dirty="0">
                <a:solidFill>
                  <a:srgbClr val="233F94"/>
                </a:solidFill>
                <a:effectLst/>
                <a:latin typeface="Univers-CondensedLightOblique"/>
              </a:rPr>
              <a:t>Lymph drainage </a:t>
            </a:r>
            <a:r>
              <a:rPr lang="en-US" sz="2800" b="0" i="0" dirty="0">
                <a:solidFill>
                  <a:srgbClr val="231F20"/>
                </a:solidFill>
                <a:effectLst/>
                <a:latin typeface="Minion-Regular"/>
              </a:rPr>
              <a:t>The local deep cervical lymph glands should not be enlarged. If they are palpable, you should reconsider your diagnosis in favor of an inflammatory process such as a tuberculous abscess rather than a branchial cyst. The other cystic lesions that are often operated upon as presumed branchial cysts are often secondary cystic lymph gland deposits from a </a:t>
            </a:r>
            <a:r>
              <a:rPr lang="en-US" sz="2800" b="0" i="0" u="sng" dirty="0">
                <a:solidFill>
                  <a:srgbClr val="231F20"/>
                </a:solidFill>
                <a:effectLst/>
                <a:latin typeface="Minion-Regular"/>
              </a:rPr>
              <a:t>papillary carcinoma of the thyroid</a:t>
            </a:r>
            <a:r>
              <a:rPr lang="en-US" sz="2800" b="0" i="0" dirty="0">
                <a:solidFill>
                  <a:srgbClr val="231F20"/>
                </a:solidFill>
                <a:effectLst/>
                <a:latin typeface="Minion-Regular"/>
              </a:rPr>
              <a:t>.</a:t>
            </a:r>
          </a:p>
          <a:p>
            <a:r>
              <a:rPr lang="en-US" sz="2800" b="0" i="1" dirty="0">
                <a:solidFill>
                  <a:srgbClr val="233F94"/>
                </a:solidFill>
                <a:effectLst/>
                <a:latin typeface="Univers-CondensedLightOblique"/>
              </a:rPr>
              <a:t>Local tissues </a:t>
            </a:r>
            <a:r>
              <a:rPr lang="en-US" sz="2800" b="0" i="0" dirty="0">
                <a:solidFill>
                  <a:srgbClr val="231F20"/>
                </a:solidFill>
                <a:effectLst/>
                <a:latin typeface="Minion-Regular"/>
              </a:rPr>
              <a:t>The local tissues should be normal.</a:t>
            </a:r>
          </a:p>
          <a:p>
            <a:r>
              <a:rPr lang="en-US" sz="2800" b="0" i="0" dirty="0">
                <a:solidFill>
                  <a:srgbClr val="231F20"/>
                </a:solidFill>
                <a:effectLst/>
                <a:latin typeface="Minion-Regular"/>
              </a:rPr>
              <a:t>If the cyst has turned into an abscess, the surrounding tissues will be edematous and the skin hot and red.</a:t>
            </a:r>
            <a:r>
              <a:rPr lang="en-US" dirty="0"/>
              <a:t> </a:t>
            </a:r>
            <a:br>
              <a:rPr lang="en-US" dirty="0"/>
            </a:br>
            <a:endParaRPr lang="en-US" dirty="0"/>
          </a:p>
          <a:p>
            <a:endParaRPr lang="en-US" dirty="0"/>
          </a:p>
        </p:txBody>
      </p:sp>
    </p:spTree>
    <p:extLst>
      <p:ext uri="{BB962C8B-B14F-4D97-AF65-F5344CB8AC3E}">
        <p14:creationId xmlns:p14="http://schemas.microsoft.com/office/powerpoint/2010/main" val="3681456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B988E8-7F17-1B66-8244-91DE9EB3DCBC}"/>
              </a:ext>
            </a:extLst>
          </p:cNvPr>
          <p:cNvPicPr>
            <a:picLocks noChangeAspect="1"/>
          </p:cNvPicPr>
          <p:nvPr/>
        </p:nvPicPr>
        <p:blipFill rotWithShape="1">
          <a:blip r:embed="rId2"/>
          <a:srcRect l="37058" t="27114" r="39243" b="14487"/>
          <a:stretch/>
        </p:blipFill>
        <p:spPr>
          <a:xfrm>
            <a:off x="1595311" y="642938"/>
            <a:ext cx="3805442" cy="5272087"/>
          </a:xfrm>
          <a:prstGeom prst="rect">
            <a:avLst/>
          </a:prstGeom>
        </p:spPr>
      </p:pic>
      <p:pic>
        <p:nvPicPr>
          <p:cNvPr id="5" name="Picture 4">
            <a:extLst>
              <a:ext uri="{FF2B5EF4-FFF2-40B4-BE49-F238E27FC236}">
                <a16:creationId xmlns:a16="http://schemas.microsoft.com/office/drawing/2014/main" id="{B0DA3ADC-DEB6-E826-A82A-E4D4478025F0}"/>
              </a:ext>
            </a:extLst>
          </p:cNvPr>
          <p:cNvPicPr>
            <a:picLocks noChangeAspect="1"/>
          </p:cNvPicPr>
          <p:nvPr/>
        </p:nvPicPr>
        <p:blipFill rotWithShape="1">
          <a:blip r:embed="rId2"/>
          <a:srcRect l="61875" t="27280" r="19024" b="38745"/>
          <a:stretch/>
        </p:blipFill>
        <p:spPr>
          <a:xfrm>
            <a:off x="6020998" y="826737"/>
            <a:ext cx="4786312" cy="4786312"/>
          </a:xfrm>
          <a:prstGeom prst="rect">
            <a:avLst/>
          </a:prstGeom>
        </p:spPr>
      </p:pic>
    </p:spTree>
    <p:extLst>
      <p:ext uri="{BB962C8B-B14F-4D97-AF65-F5344CB8AC3E}">
        <p14:creationId xmlns:p14="http://schemas.microsoft.com/office/powerpoint/2010/main" val="1164428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B966-354C-CCCA-3F5E-67520219EC2E}"/>
              </a:ext>
            </a:extLst>
          </p:cNvPr>
          <p:cNvSpPr>
            <a:spLocks noGrp="1"/>
          </p:cNvSpPr>
          <p:nvPr>
            <p:ph type="title"/>
          </p:nvPr>
        </p:nvSpPr>
        <p:spPr/>
        <p:txBody>
          <a:bodyPr>
            <a:normAutofit fontScale="90000"/>
          </a:bodyPr>
          <a:lstStyle/>
          <a:p>
            <a:br>
              <a:rPr lang="en-US" sz="4400" b="1" i="0" dirty="0">
                <a:solidFill>
                  <a:srgbClr val="233F94"/>
                </a:solidFill>
                <a:effectLst/>
                <a:latin typeface="HelveticaNeue-BoldCond"/>
              </a:rPr>
            </a:br>
            <a:r>
              <a:rPr lang="en-US" sz="4400" b="1" i="0" dirty="0">
                <a:solidFill>
                  <a:srgbClr val="233F94"/>
                </a:solidFill>
                <a:effectLst/>
                <a:latin typeface="HelveticaNeue-BoldCond"/>
              </a:rPr>
              <a:t>Carotid body tumor</a:t>
            </a:r>
            <a:br>
              <a:rPr lang="en-US" sz="4400" b="1" i="0" dirty="0">
                <a:solidFill>
                  <a:srgbClr val="233F94"/>
                </a:solidFill>
                <a:effectLst/>
                <a:latin typeface="HelveticaNeue-BoldCond"/>
              </a:rPr>
            </a:br>
            <a:endParaRPr lang="en-US" dirty="0"/>
          </a:p>
        </p:txBody>
      </p:sp>
      <p:sp>
        <p:nvSpPr>
          <p:cNvPr id="3" name="Content Placeholder 2">
            <a:extLst>
              <a:ext uri="{FF2B5EF4-FFF2-40B4-BE49-F238E27FC236}">
                <a16:creationId xmlns:a16="http://schemas.microsoft.com/office/drawing/2014/main" id="{2E022B44-9D49-B93C-C3E6-8BEFCDA0A001}"/>
              </a:ext>
            </a:extLst>
          </p:cNvPr>
          <p:cNvSpPr>
            <a:spLocks noGrp="1"/>
          </p:cNvSpPr>
          <p:nvPr>
            <p:ph idx="1"/>
          </p:nvPr>
        </p:nvSpPr>
        <p:spPr/>
        <p:txBody>
          <a:bodyPr>
            <a:normAutofit fontScale="92500" lnSpcReduction="10000"/>
          </a:bodyPr>
          <a:lstStyle/>
          <a:p>
            <a:r>
              <a:rPr lang="en-US" sz="1800" b="0" i="0" dirty="0">
                <a:solidFill>
                  <a:srgbClr val="231F20"/>
                </a:solidFill>
                <a:effectLst/>
                <a:latin typeface="Minion-Regular"/>
              </a:rPr>
              <a:t>This is a rare tumor of the chemoreceptor tissue in the carotid body. It is therefore a </a:t>
            </a:r>
            <a:r>
              <a:rPr lang="en-US" sz="1800" b="1" i="0" dirty="0" err="1">
                <a:solidFill>
                  <a:srgbClr val="231F20"/>
                </a:solidFill>
                <a:effectLst/>
                <a:latin typeface="Minion-Bold"/>
              </a:rPr>
              <a:t>chemodectoma</a:t>
            </a:r>
            <a:r>
              <a:rPr lang="en-US" sz="1800" b="0" i="0" dirty="0">
                <a:solidFill>
                  <a:srgbClr val="231F20"/>
                </a:solidFill>
                <a:effectLst/>
                <a:latin typeface="Minion-Regular"/>
              </a:rPr>
              <a:t>. It is usually benign, but can become quite large and, occasionally, malignant.</a:t>
            </a:r>
          </a:p>
          <a:p>
            <a:r>
              <a:rPr lang="en-US" sz="1800" b="1" i="0" dirty="0">
                <a:solidFill>
                  <a:srgbClr val="233F94"/>
                </a:solidFill>
                <a:effectLst/>
                <a:latin typeface="HelveticaNeue-BoldCond"/>
              </a:rPr>
              <a:t>History</a:t>
            </a:r>
          </a:p>
          <a:p>
            <a:r>
              <a:rPr lang="en-US" sz="1800" b="0" i="1" dirty="0">
                <a:solidFill>
                  <a:srgbClr val="233F94"/>
                </a:solidFill>
                <a:effectLst/>
                <a:latin typeface="Univers-CondensedLightOblique"/>
              </a:rPr>
              <a:t>Age </a:t>
            </a:r>
            <a:r>
              <a:rPr lang="en-US" sz="1800" b="0" i="0" dirty="0" err="1">
                <a:solidFill>
                  <a:srgbClr val="231F20"/>
                </a:solidFill>
                <a:effectLst/>
                <a:latin typeface="Minion-Regular"/>
              </a:rPr>
              <a:t>Chemodectomata</a:t>
            </a:r>
            <a:r>
              <a:rPr lang="en-US" sz="1800" b="0" i="0" dirty="0">
                <a:solidFill>
                  <a:srgbClr val="231F20"/>
                </a:solidFill>
                <a:effectLst/>
                <a:latin typeface="Minion-Regular"/>
              </a:rPr>
              <a:t> commonly appear in patients between the ages of 40 and 60 years.</a:t>
            </a:r>
          </a:p>
          <a:p>
            <a:r>
              <a:rPr lang="en-US" sz="1800" b="0" i="1" dirty="0">
                <a:solidFill>
                  <a:srgbClr val="233F94"/>
                </a:solidFill>
                <a:effectLst/>
                <a:latin typeface="Univers-CondensedLightOblique"/>
              </a:rPr>
              <a:t>Symptoms </a:t>
            </a:r>
            <a:r>
              <a:rPr lang="en-US" sz="1800" b="0" i="0" dirty="0">
                <a:solidFill>
                  <a:srgbClr val="231F20"/>
                </a:solidFill>
                <a:effectLst/>
                <a:latin typeface="Minion-Regular"/>
              </a:rPr>
              <a:t>The common presentation is a </a:t>
            </a:r>
            <a:r>
              <a:rPr lang="en-US" sz="1800" b="1" i="0" dirty="0">
                <a:solidFill>
                  <a:srgbClr val="231F20"/>
                </a:solidFill>
                <a:effectLst/>
                <a:latin typeface="Minion-Bold"/>
              </a:rPr>
              <a:t>painless</a:t>
            </a:r>
            <a:r>
              <a:rPr lang="en-US" sz="1800" b="0" i="0" dirty="0">
                <a:solidFill>
                  <a:srgbClr val="231F20"/>
                </a:solidFill>
                <a:effectLst/>
                <a:latin typeface="Minion-Regular"/>
              </a:rPr>
              <a:t>, </a:t>
            </a:r>
            <a:r>
              <a:rPr lang="en-US" sz="1800" b="1" i="0" dirty="0">
                <a:solidFill>
                  <a:srgbClr val="231F20"/>
                </a:solidFill>
                <a:effectLst/>
                <a:latin typeface="Minion-Bold"/>
              </a:rPr>
              <a:t>slowly growing lump</a:t>
            </a:r>
            <a:r>
              <a:rPr lang="en-US" sz="1800" b="0" i="0" dirty="0">
                <a:solidFill>
                  <a:srgbClr val="231F20"/>
                </a:solidFill>
                <a:effectLst/>
                <a:latin typeface="Minion-Regular"/>
              </a:rPr>
              <a:t>. The patient may notice that the lump pulsates, and may also suffer from symptoms of </a:t>
            </a:r>
            <a:r>
              <a:rPr lang="en-US" sz="1800" b="1" i="0" dirty="0">
                <a:solidFill>
                  <a:srgbClr val="231F20"/>
                </a:solidFill>
                <a:effectLst/>
                <a:latin typeface="Minion-Bold"/>
              </a:rPr>
              <a:t>transient cerebral ischemia </a:t>
            </a:r>
            <a:r>
              <a:rPr lang="en-US" sz="1800" b="0" i="0" dirty="0">
                <a:solidFill>
                  <a:srgbClr val="231F20"/>
                </a:solidFill>
                <a:effectLst/>
                <a:latin typeface="Minion-Regular"/>
              </a:rPr>
              <a:t>(blackouts, transient paralysis or paranesthesia). These symptoms are unusual because the increasing compression of the carotid artery by the tumor is a very slow process.</a:t>
            </a:r>
          </a:p>
          <a:p>
            <a:r>
              <a:rPr lang="en-US" sz="1800" b="0" i="1" dirty="0">
                <a:solidFill>
                  <a:srgbClr val="233F94"/>
                </a:solidFill>
                <a:effectLst/>
                <a:latin typeface="Univers-CondensedLightOblique"/>
              </a:rPr>
              <a:t>Development </a:t>
            </a:r>
            <a:r>
              <a:rPr lang="en-US" sz="1800" b="0" i="0" dirty="0">
                <a:solidFill>
                  <a:srgbClr val="231F20"/>
                </a:solidFill>
                <a:effectLst/>
                <a:latin typeface="Minion-Regular"/>
              </a:rPr>
              <a:t>The lump grows so slowly that many patients ignore it for many years.</a:t>
            </a:r>
          </a:p>
          <a:p>
            <a:r>
              <a:rPr lang="en-US" sz="1800" b="0" i="1" dirty="0">
                <a:solidFill>
                  <a:srgbClr val="233F94"/>
                </a:solidFill>
                <a:effectLst/>
                <a:latin typeface="Univers-CondensedLightOblique"/>
              </a:rPr>
              <a:t>Multiplicity </a:t>
            </a:r>
            <a:r>
              <a:rPr lang="en-US" sz="1800" b="0" i="0" dirty="0">
                <a:solidFill>
                  <a:srgbClr val="231F20"/>
                </a:solidFill>
                <a:effectLst/>
                <a:latin typeface="Minion-Regular"/>
              </a:rPr>
              <a:t>Carotid body tumors may be bilateral.</a:t>
            </a:r>
          </a:p>
        </p:txBody>
      </p:sp>
    </p:spTree>
    <p:extLst>
      <p:ext uri="{BB962C8B-B14F-4D97-AF65-F5344CB8AC3E}">
        <p14:creationId xmlns:p14="http://schemas.microsoft.com/office/powerpoint/2010/main" val="1494785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71282-4568-AD10-686A-88619977EDB0}"/>
              </a:ext>
            </a:extLst>
          </p:cNvPr>
          <p:cNvSpPr>
            <a:spLocks noGrp="1"/>
          </p:cNvSpPr>
          <p:nvPr>
            <p:ph type="title"/>
          </p:nvPr>
        </p:nvSpPr>
        <p:spPr/>
        <p:txBody>
          <a:bodyPr/>
          <a:lstStyle/>
          <a:p>
            <a:r>
              <a:rPr lang="en-US" sz="4400" b="1" i="0" dirty="0">
                <a:solidFill>
                  <a:srgbClr val="233F94"/>
                </a:solidFill>
                <a:effectLst/>
                <a:latin typeface="HelveticaNeue-BoldCond"/>
              </a:rPr>
              <a:t>Examination</a:t>
            </a:r>
            <a:endParaRPr lang="en-US" dirty="0"/>
          </a:p>
        </p:txBody>
      </p:sp>
      <p:sp>
        <p:nvSpPr>
          <p:cNvPr id="3" name="Content Placeholder 2">
            <a:extLst>
              <a:ext uri="{FF2B5EF4-FFF2-40B4-BE49-F238E27FC236}">
                <a16:creationId xmlns:a16="http://schemas.microsoft.com/office/drawing/2014/main" id="{8678F21A-3FE4-6B59-A33A-B861180B4A50}"/>
              </a:ext>
            </a:extLst>
          </p:cNvPr>
          <p:cNvSpPr>
            <a:spLocks noGrp="1"/>
          </p:cNvSpPr>
          <p:nvPr>
            <p:ph idx="1"/>
          </p:nvPr>
        </p:nvSpPr>
        <p:spPr/>
        <p:txBody>
          <a:bodyPr>
            <a:normAutofit fontScale="62500" lnSpcReduction="20000"/>
          </a:bodyPr>
          <a:lstStyle/>
          <a:p>
            <a:r>
              <a:rPr lang="en-US" sz="2800" b="0" i="0" dirty="0">
                <a:solidFill>
                  <a:srgbClr val="231F20"/>
                </a:solidFill>
                <a:effectLst/>
                <a:latin typeface="Minion-Regular"/>
              </a:rPr>
              <a:t>Always be especially gentle when palpating a lump close to the bifurcation of the carotid artery. Pressure in this area can induce a vasovagal attack.</a:t>
            </a:r>
            <a:endParaRPr lang="en-US" sz="2800" b="0" i="1" dirty="0">
              <a:solidFill>
                <a:srgbClr val="233F94"/>
              </a:solidFill>
              <a:effectLst/>
              <a:latin typeface="Univers-CondensedLightOblique"/>
            </a:endParaRPr>
          </a:p>
          <a:p>
            <a:r>
              <a:rPr lang="en-US" sz="2800" b="0" i="1" dirty="0">
                <a:solidFill>
                  <a:srgbClr val="233F94"/>
                </a:solidFill>
                <a:effectLst/>
                <a:latin typeface="Univers-CondensedLightOblique"/>
              </a:rPr>
              <a:t>Position </a:t>
            </a:r>
            <a:r>
              <a:rPr lang="en-US" sz="2800" b="0" i="0" dirty="0">
                <a:solidFill>
                  <a:srgbClr val="231F20"/>
                </a:solidFill>
                <a:effectLst/>
                <a:latin typeface="Minion-Regular"/>
              </a:rPr>
              <a:t>The carotid bifurcation is at, or just below, the level of the hyoid bone. </a:t>
            </a:r>
          </a:p>
          <a:p>
            <a:pPr marL="0" indent="0">
              <a:buNone/>
            </a:pPr>
            <a:r>
              <a:rPr lang="en-US" sz="2800" b="0" i="0" dirty="0">
                <a:solidFill>
                  <a:srgbClr val="231F20"/>
                </a:solidFill>
                <a:effectLst/>
                <a:latin typeface="Futura-Light"/>
              </a:rPr>
              <a:t>     - A carotid body tumor should be level with the hyoid cartilage</a:t>
            </a:r>
          </a:p>
          <a:p>
            <a:pPr marL="0" indent="0">
              <a:buNone/>
            </a:pPr>
            <a:r>
              <a:rPr lang="en-US" sz="2800" b="0" i="0" dirty="0">
                <a:solidFill>
                  <a:srgbClr val="231F20"/>
                </a:solidFill>
                <a:effectLst/>
                <a:latin typeface="Futura-Light"/>
              </a:rPr>
              <a:t>     - The external carotid artery may cross the surface of the tumor</a:t>
            </a:r>
          </a:p>
          <a:p>
            <a:r>
              <a:rPr lang="en-US" sz="2800" b="0" i="0" dirty="0">
                <a:solidFill>
                  <a:srgbClr val="233F94"/>
                </a:solidFill>
                <a:effectLst/>
                <a:latin typeface="BemboAR-SemBld"/>
              </a:rPr>
              <a:t>Cervical lymphadenopathy and other neck swellings</a:t>
            </a:r>
          </a:p>
          <a:p>
            <a:r>
              <a:rPr lang="en-US" sz="2800" b="0" i="1" dirty="0">
                <a:solidFill>
                  <a:srgbClr val="233F94"/>
                </a:solidFill>
                <a:effectLst/>
                <a:latin typeface="Univers-CondensedLightOblique"/>
              </a:rPr>
              <a:t>Tenderness, color and temperature </a:t>
            </a:r>
            <a:r>
              <a:rPr lang="en-US" sz="2800" b="0" i="0" dirty="0">
                <a:solidFill>
                  <a:srgbClr val="231F20"/>
                </a:solidFill>
                <a:effectLst/>
                <a:latin typeface="Minion-Regular"/>
              </a:rPr>
              <a:t>These tumors are not tender or hot, and the overlying skin should be normal.</a:t>
            </a:r>
          </a:p>
          <a:p>
            <a:r>
              <a:rPr lang="en-US" sz="2800" b="0" i="1" dirty="0">
                <a:solidFill>
                  <a:srgbClr val="233F94"/>
                </a:solidFill>
                <a:effectLst/>
                <a:latin typeface="Univers-CondensedLightOblique"/>
              </a:rPr>
              <a:t>Shape </a:t>
            </a:r>
            <a:r>
              <a:rPr lang="en-US" sz="2800" b="0" i="0" dirty="0">
                <a:solidFill>
                  <a:srgbClr val="231F20"/>
                </a:solidFill>
                <a:effectLst/>
                <a:latin typeface="Minion-Regular"/>
              </a:rPr>
              <a:t>The lump is initially spherical but, as it grows, it becomes irregular in shape, often narrower at its lower end, where it is caught at the bifurcation of the common carotid artery.</a:t>
            </a:r>
          </a:p>
          <a:p>
            <a:endParaRPr lang="en-US" dirty="0"/>
          </a:p>
        </p:txBody>
      </p:sp>
    </p:spTree>
    <p:extLst>
      <p:ext uri="{BB962C8B-B14F-4D97-AF65-F5344CB8AC3E}">
        <p14:creationId xmlns:p14="http://schemas.microsoft.com/office/powerpoint/2010/main" val="1881948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DE2ED-A4AF-F77E-18C1-D46A0F5CA0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A56317-4788-E165-C7FB-7EA897F413AE}"/>
              </a:ext>
            </a:extLst>
          </p:cNvPr>
          <p:cNvSpPr>
            <a:spLocks noGrp="1"/>
          </p:cNvSpPr>
          <p:nvPr>
            <p:ph idx="1"/>
          </p:nvPr>
        </p:nvSpPr>
        <p:spPr/>
        <p:txBody>
          <a:bodyPr>
            <a:normAutofit fontScale="47500" lnSpcReduction="20000"/>
          </a:bodyPr>
          <a:lstStyle/>
          <a:p>
            <a:endParaRPr lang="en-US" sz="2800" b="0" i="0" dirty="0">
              <a:solidFill>
                <a:srgbClr val="231F20"/>
              </a:solidFill>
              <a:effectLst/>
              <a:latin typeface="Minion-Regular"/>
            </a:endParaRPr>
          </a:p>
          <a:p>
            <a:r>
              <a:rPr lang="en-US" sz="2800" b="0" i="1" dirty="0">
                <a:solidFill>
                  <a:srgbClr val="233F94"/>
                </a:solidFill>
                <a:effectLst/>
                <a:latin typeface="Univers-CondensedLightOblique"/>
              </a:rPr>
              <a:t>Size </a:t>
            </a:r>
            <a:r>
              <a:rPr lang="en-US" sz="2800" b="0" i="0" dirty="0">
                <a:solidFill>
                  <a:srgbClr val="231F20"/>
                </a:solidFill>
                <a:effectLst/>
                <a:latin typeface="Minion-Regular"/>
              </a:rPr>
              <a:t>Carotid body tumors may vary from 2–3 cm to 10 cm in diameter.</a:t>
            </a:r>
          </a:p>
          <a:p>
            <a:r>
              <a:rPr lang="en-US" sz="2800" b="0" i="1" dirty="0">
                <a:solidFill>
                  <a:srgbClr val="233F94"/>
                </a:solidFill>
                <a:effectLst/>
                <a:latin typeface="Univers-CondensedLightOblique"/>
              </a:rPr>
              <a:t>Composition </a:t>
            </a:r>
            <a:r>
              <a:rPr lang="en-US" sz="2800" b="0" i="0" dirty="0">
                <a:solidFill>
                  <a:srgbClr val="231F20"/>
                </a:solidFill>
                <a:effectLst/>
                <a:latin typeface="Minion-Regular"/>
              </a:rPr>
              <a:t>The majority of these tumors are </a:t>
            </a:r>
            <a:r>
              <a:rPr lang="en-US" sz="2800" b="1" i="0" dirty="0">
                <a:solidFill>
                  <a:srgbClr val="231F20"/>
                </a:solidFill>
                <a:effectLst/>
                <a:latin typeface="Minion-Bold"/>
              </a:rPr>
              <a:t>solid </a:t>
            </a:r>
            <a:r>
              <a:rPr lang="en-US" sz="2800" b="0" i="0" dirty="0">
                <a:solidFill>
                  <a:srgbClr val="231F20"/>
                </a:solidFill>
                <a:effectLst/>
                <a:latin typeface="Minion-Regular"/>
              </a:rPr>
              <a:t>and </a:t>
            </a:r>
            <a:r>
              <a:rPr lang="en-US" sz="2800" b="1" i="0" dirty="0">
                <a:solidFill>
                  <a:srgbClr val="231F20"/>
                </a:solidFill>
                <a:effectLst/>
                <a:latin typeface="Minion-Bold"/>
              </a:rPr>
              <a:t>hard</a:t>
            </a:r>
            <a:r>
              <a:rPr lang="en-US" sz="2800" b="0" i="0" dirty="0">
                <a:solidFill>
                  <a:srgbClr val="231F20"/>
                </a:solidFill>
                <a:effectLst/>
                <a:latin typeface="Minion-Regular"/>
              </a:rPr>
              <a:t>. They are dull to percussion and do not fluctuate. They are often called </a:t>
            </a:r>
            <a:r>
              <a:rPr lang="en-US" sz="2800" b="1" i="0" dirty="0">
                <a:solidFill>
                  <a:srgbClr val="231F20"/>
                </a:solidFill>
                <a:effectLst/>
                <a:latin typeface="Minion-Bold"/>
              </a:rPr>
              <a:t>potato tumors </a:t>
            </a:r>
            <a:r>
              <a:rPr lang="en-US" sz="2800" b="0" i="0" dirty="0">
                <a:solidFill>
                  <a:srgbClr val="231F20"/>
                </a:solidFill>
                <a:effectLst/>
                <a:latin typeface="Minion-Regular"/>
              </a:rPr>
              <a:t>because of their consistence and shape.</a:t>
            </a:r>
          </a:p>
          <a:p>
            <a:r>
              <a:rPr lang="en-US" sz="2800" b="0" i="0" dirty="0">
                <a:solidFill>
                  <a:srgbClr val="231F20"/>
                </a:solidFill>
                <a:effectLst/>
                <a:latin typeface="Minion-Regular"/>
              </a:rPr>
              <a:t>Sometimes these tumors </a:t>
            </a:r>
            <a:r>
              <a:rPr lang="en-US" sz="2800" b="1" i="0" dirty="0">
                <a:solidFill>
                  <a:srgbClr val="231F20"/>
                </a:solidFill>
                <a:effectLst/>
                <a:latin typeface="Minion-Bold"/>
              </a:rPr>
              <a:t>pulsate</a:t>
            </a:r>
            <a:r>
              <a:rPr lang="en-US" sz="2800" b="0" i="0" dirty="0">
                <a:solidFill>
                  <a:srgbClr val="231F20"/>
                </a:solidFill>
                <a:effectLst/>
                <a:latin typeface="Minion-Regular"/>
              </a:rPr>
              <a:t>. This is either a transmitted pulsation from the adjacent carotid artery, or a palpable external carotid artery running over the superficial aspect of the lump, or a true expansile pulsation from a soft or very vascular tumor.</a:t>
            </a:r>
          </a:p>
          <a:p>
            <a:r>
              <a:rPr lang="en-US" sz="2800" b="0" i="0" dirty="0">
                <a:solidFill>
                  <a:srgbClr val="231F20"/>
                </a:solidFill>
                <a:effectLst/>
                <a:latin typeface="Minion-Regular"/>
              </a:rPr>
              <a:t>It is surprising that in spite of their vascularity most of these tumors are hard. Those which are soft and very vascular not only have an expansile pulsation, but can also be </a:t>
            </a:r>
            <a:r>
              <a:rPr lang="en-US" sz="2800" b="1" i="0" dirty="0">
                <a:solidFill>
                  <a:srgbClr val="231F20"/>
                </a:solidFill>
                <a:effectLst/>
                <a:latin typeface="Minion-Bold"/>
              </a:rPr>
              <a:t>compressed</a:t>
            </a:r>
            <a:r>
              <a:rPr lang="en-US" sz="2800" b="0" i="0" dirty="0">
                <a:solidFill>
                  <a:srgbClr val="231F20"/>
                </a:solidFill>
                <a:effectLst/>
                <a:latin typeface="Minion-Regular"/>
              </a:rPr>
              <a:t>.</a:t>
            </a:r>
          </a:p>
          <a:p>
            <a:r>
              <a:rPr lang="en-US" sz="2800" b="0" i="1" dirty="0">
                <a:solidFill>
                  <a:srgbClr val="233F94"/>
                </a:solidFill>
                <a:effectLst/>
                <a:latin typeface="Univers-CondensedLightOblique"/>
              </a:rPr>
              <a:t>Relations </a:t>
            </a:r>
            <a:r>
              <a:rPr lang="en-US" sz="2800" b="0" i="0" dirty="0">
                <a:solidFill>
                  <a:srgbClr val="231F20"/>
                </a:solidFill>
                <a:effectLst/>
                <a:latin typeface="Minion-Regular"/>
              </a:rPr>
              <a:t>The lump is deep to the cervical fascia and beneath the anterior edge of the sternomastoid muscle.</a:t>
            </a:r>
          </a:p>
          <a:p>
            <a:r>
              <a:rPr lang="en-US" sz="2800" b="0" i="0" dirty="0">
                <a:solidFill>
                  <a:srgbClr val="231F20"/>
                </a:solidFill>
                <a:effectLst/>
                <a:latin typeface="Minion-Regular"/>
              </a:rPr>
              <a:t>The common carotid artery can be felt below the mass, and the external carotid artery may pass over its superficial surface. Without this close relationship to the arteries, this tumor is indistinguishable from an enlarged lymph gland. Because of their intimate relationship with the carotid arteries, these tumors can be moved from side to side but not up and down.</a:t>
            </a:r>
            <a:r>
              <a:rPr lang="en-US" dirty="0"/>
              <a:t> </a:t>
            </a:r>
            <a:br>
              <a:rPr lang="en-US" dirty="0"/>
            </a:br>
            <a:endParaRPr lang="en-US" dirty="0"/>
          </a:p>
          <a:p>
            <a:endParaRPr lang="en-US" dirty="0"/>
          </a:p>
        </p:txBody>
      </p:sp>
    </p:spTree>
    <p:extLst>
      <p:ext uri="{BB962C8B-B14F-4D97-AF65-F5344CB8AC3E}">
        <p14:creationId xmlns:p14="http://schemas.microsoft.com/office/powerpoint/2010/main" val="3527068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D288F4-CA04-ED61-A4DE-DCFC7AA94C03}"/>
              </a:ext>
            </a:extLst>
          </p:cNvPr>
          <p:cNvPicPr>
            <a:picLocks noChangeAspect="1"/>
          </p:cNvPicPr>
          <p:nvPr/>
        </p:nvPicPr>
        <p:blipFill rotWithShape="1">
          <a:blip r:embed="rId2"/>
          <a:srcRect l="60820" t="24571" r="18907" b="14358"/>
          <a:stretch/>
        </p:blipFill>
        <p:spPr>
          <a:xfrm>
            <a:off x="4013352" y="1121175"/>
            <a:ext cx="3400426" cy="4544430"/>
          </a:xfrm>
          <a:prstGeom prst="rect">
            <a:avLst/>
          </a:prstGeom>
        </p:spPr>
      </p:pic>
    </p:spTree>
    <p:extLst>
      <p:ext uri="{BB962C8B-B14F-4D97-AF65-F5344CB8AC3E}">
        <p14:creationId xmlns:p14="http://schemas.microsoft.com/office/powerpoint/2010/main" val="1953062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4CEC13-9F22-735C-7325-D75D4ADE3A9B}"/>
              </a:ext>
            </a:extLst>
          </p:cNvPr>
          <p:cNvPicPr>
            <a:picLocks noChangeAspect="1"/>
          </p:cNvPicPr>
          <p:nvPr/>
        </p:nvPicPr>
        <p:blipFill rotWithShape="1">
          <a:blip r:embed="rId2"/>
          <a:srcRect l="60117" t="58338" r="16797" b="15400"/>
          <a:stretch/>
        </p:blipFill>
        <p:spPr>
          <a:xfrm>
            <a:off x="1265199" y="1536394"/>
            <a:ext cx="5614987" cy="3591312"/>
          </a:xfrm>
          <a:prstGeom prst="rect">
            <a:avLst/>
          </a:prstGeom>
        </p:spPr>
      </p:pic>
      <p:pic>
        <p:nvPicPr>
          <p:cNvPr id="5" name="Picture 4">
            <a:extLst>
              <a:ext uri="{FF2B5EF4-FFF2-40B4-BE49-F238E27FC236}">
                <a16:creationId xmlns:a16="http://schemas.microsoft.com/office/drawing/2014/main" id="{F908D6E4-7982-D4BA-BEEE-E0CE661473CB}"/>
              </a:ext>
            </a:extLst>
          </p:cNvPr>
          <p:cNvPicPr>
            <a:picLocks noChangeAspect="1"/>
          </p:cNvPicPr>
          <p:nvPr/>
        </p:nvPicPr>
        <p:blipFill rotWithShape="1">
          <a:blip r:embed="rId3"/>
          <a:srcRect l="39375" t="27490" r="40234" b="16233"/>
          <a:stretch/>
        </p:blipFill>
        <p:spPr>
          <a:xfrm>
            <a:off x="7415213" y="968101"/>
            <a:ext cx="3171825" cy="4921797"/>
          </a:xfrm>
          <a:prstGeom prst="rect">
            <a:avLst/>
          </a:prstGeom>
        </p:spPr>
      </p:pic>
    </p:spTree>
    <p:extLst>
      <p:ext uri="{BB962C8B-B14F-4D97-AF65-F5344CB8AC3E}">
        <p14:creationId xmlns:p14="http://schemas.microsoft.com/office/powerpoint/2010/main" val="717416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2C367-3002-E839-35F3-56D88418BB0B}"/>
              </a:ext>
            </a:extLst>
          </p:cNvPr>
          <p:cNvPicPr>
            <a:picLocks noChangeAspect="1"/>
          </p:cNvPicPr>
          <p:nvPr/>
        </p:nvPicPr>
        <p:blipFill rotWithShape="1">
          <a:blip r:embed="rId2"/>
          <a:srcRect l="39023" t="30615" r="30626" b="36243"/>
          <a:stretch/>
        </p:blipFill>
        <p:spPr>
          <a:xfrm>
            <a:off x="1306553" y="1857375"/>
            <a:ext cx="5120137" cy="3143250"/>
          </a:xfrm>
          <a:prstGeom prst="rect">
            <a:avLst/>
          </a:prstGeom>
        </p:spPr>
      </p:pic>
      <p:pic>
        <p:nvPicPr>
          <p:cNvPr id="5" name="Picture 4">
            <a:extLst>
              <a:ext uri="{FF2B5EF4-FFF2-40B4-BE49-F238E27FC236}">
                <a16:creationId xmlns:a16="http://schemas.microsoft.com/office/drawing/2014/main" id="{850D0120-881A-2998-7A47-EB98FAD71792}"/>
              </a:ext>
            </a:extLst>
          </p:cNvPr>
          <p:cNvPicPr>
            <a:picLocks noChangeAspect="1"/>
          </p:cNvPicPr>
          <p:nvPr/>
        </p:nvPicPr>
        <p:blipFill rotWithShape="1">
          <a:blip r:embed="rId2"/>
          <a:srcRect l="39375" t="65424" r="40117" b="12720"/>
          <a:stretch/>
        </p:blipFill>
        <p:spPr>
          <a:xfrm>
            <a:off x="6555349" y="1944249"/>
            <a:ext cx="4729909" cy="3143250"/>
          </a:xfrm>
          <a:prstGeom prst="rect">
            <a:avLst/>
          </a:prstGeom>
        </p:spPr>
      </p:pic>
    </p:spTree>
    <p:extLst>
      <p:ext uri="{BB962C8B-B14F-4D97-AF65-F5344CB8AC3E}">
        <p14:creationId xmlns:p14="http://schemas.microsoft.com/office/powerpoint/2010/main" val="1577295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0F7BD-0823-4EB4-2DD1-44F6EFDFD150}"/>
              </a:ext>
            </a:extLst>
          </p:cNvPr>
          <p:cNvPicPr>
            <a:picLocks noChangeAspect="1"/>
          </p:cNvPicPr>
          <p:nvPr/>
        </p:nvPicPr>
        <p:blipFill rotWithShape="1">
          <a:blip r:embed="rId2"/>
          <a:srcRect l="59883" t="33742" r="18321" b="42913"/>
          <a:stretch/>
        </p:blipFill>
        <p:spPr>
          <a:xfrm>
            <a:off x="6603117" y="714161"/>
            <a:ext cx="4318397" cy="2600324"/>
          </a:xfrm>
          <a:prstGeom prst="rect">
            <a:avLst/>
          </a:prstGeom>
        </p:spPr>
      </p:pic>
      <p:pic>
        <p:nvPicPr>
          <p:cNvPr id="5" name="Picture 4">
            <a:extLst>
              <a:ext uri="{FF2B5EF4-FFF2-40B4-BE49-F238E27FC236}">
                <a16:creationId xmlns:a16="http://schemas.microsoft.com/office/drawing/2014/main" id="{79824682-197A-9C35-BA07-5F8050B2FF98}"/>
              </a:ext>
            </a:extLst>
          </p:cNvPr>
          <p:cNvPicPr>
            <a:picLocks noChangeAspect="1"/>
          </p:cNvPicPr>
          <p:nvPr/>
        </p:nvPicPr>
        <p:blipFill rotWithShape="1">
          <a:blip r:embed="rId3"/>
          <a:srcRect l="39375" t="27488" r="19141" b="25405"/>
          <a:stretch/>
        </p:blipFill>
        <p:spPr>
          <a:xfrm>
            <a:off x="6394251" y="3469206"/>
            <a:ext cx="5057775" cy="2545832"/>
          </a:xfrm>
          <a:prstGeom prst="rect">
            <a:avLst/>
          </a:prstGeom>
        </p:spPr>
      </p:pic>
      <p:pic>
        <p:nvPicPr>
          <p:cNvPr id="7" name="Picture 6">
            <a:extLst>
              <a:ext uri="{FF2B5EF4-FFF2-40B4-BE49-F238E27FC236}">
                <a16:creationId xmlns:a16="http://schemas.microsoft.com/office/drawing/2014/main" id="{DC518F9F-6230-BCFC-A89F-6A8CC39AE4EA}"/>
              </a:ext>
            </a:extLst>
          </p:cNvPr>
          <p:cNvPicPr>
            <a:picLocks noChangeAspect="1"/>
          </p:cNvPicPr>
          <p:nvPr/>
        </p:nvPicPr>
        <p:blipFill rotWithShape="1">
          <a:blip r:embed="rId4"/>
          <a:srcRect l="60586" t="33325" r="19258" b="15816"/>
          <a:stretch/>
        </p:blipFill>
        <p:spPr>
          <a:xfrm>
            <a:off x="1601985" y="1018336"/>
            <a:ext cx="3398640" cy="4821327"/>
          </a:xfrm>
          <a:prstGeom prst="rect">
            <a:avLst/>
          </a:prstGeom>
        </p:spPr>
      </p:pic>
    </p:spTree>
    <p:extLst>
      <p:ext uri="{BB962C8B-B14F-4D97-AF65-F5344CB8AC3E}">
        <p14:creationId xmlns:p14="http://schemas.microsoft.com/office/powerpoint/2010/main" val="1151983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28E1-938C-FF74-8DDC-E33E9DEAAE68}"/>
              </a:ext>
            </a:extLst>
          </p:cNvPr>
          <p:cNvSpPr>
            <a:spLocks noGrp="1"/>
          </p:cNvSpPr>
          <p:nvPr>
            <p:ph type="title"/>
          </p:nvPr>
        </p:nvSpPr>
        <p:spPr/>
        <p:txBody>
          <a:bodyPr>
            <a:normAutofit fontScale="90000"/>
          </a:bodyPr>
          <a:lstStyle/>
          <a:p>
            <a:r>
              <a:rPr lang="en-US" sz="4400" b="1" i="0" dirty="0">
                <a:solidFill>
                  <a:srgbClr val="233F94"/>
                </a:solidFill>
                <a:effectLst/>
                <a:latin typeface="HelveticaNeue-BoldCond"/>
              </a:rPr>
              <a:t>Head and neck symptoms</a:t>
            </a:r>
            <a:br>
              <a:rPr lang="en-US" sz="4400" b="1" i="0" dirty="0">
                <a:solidFill>
                  <a:srgbClr val="233F94"/>
                </a:solidFill>
                <a:effectLst/>
                <a:latin typeface="HelveticaNeue-BoldCond"/>
              </a:rPr>
            </a:br>
            <a:endParaRPr lang="en-US" dirty="0"/>
          </a:p>
        </p:txBody>
      </p:sp>
      <p:sp>
        <p:nvSpPr>
          <p:cNvPr id="3" name="Content Placeholder 2">
            <a:extLst>
              <a:ext uri="{FF2B5EF4-FFF2-40B4-BE49-F238E27FC236}">
                <a16:creationId xmlns:a16="http://schemas.microsoft.com/office/drawing/2014/main" id="{396FFE94-7F25-A3ED-5153-E4033A9B6C49}"/>
              </a:ext>
            </a:extLst>
          </p:cNvPr>
          <p:cNvSpPr>
            <a:spLocks noGrp="1"/>
          </p:cNvSpPr>
          <p:nvPr>
            <p:ph idx="1"/>
          </p:nvPr>
        </p:nvSpPr>
        <p:spPr/>
        <p:txBody>
          <a:bodyPr/>
          <a:lstStyle/>
          <a:p>
            <a:r>
              <a:rPr lang="en-US" sz="1800" b="0" i="0" dirty="0">
                <a:solidFill>
                  <a:srgbClr val="231F20"/>
                </a:solidFill>
                <a:effectLst/>
                <a:latin typeface="Minion-Regular"/>
              </a:rPr>
              <a:t>Ask about: pain in the mouth</a:t>
            </a:r>
            <a:r>
              <a:rPr lang="en-US" sz="1800" dirty="0">
                <a:solidFill>
                  <a:srgbClr val="231F20"/>
                </a:solidFill>
                <a:latin typeface="Minion-Regular"/>
              </a:rPr>
              <a:t> (</a:t>
            </a:r>
            <a:r>
              <a:rPr lang="en-US" sz="1800" b="0" i="0" dirty="0">
                <a:solidFill>
                  <a:srgbClr val="231F20"/>
                </a:solidFill>
                <a:effectLst/>
                <a:latin typeface="Minion-Regular"/>
              </a:rPr>
              <a:t>sore throats or ulceration); nasal discharge, dysphagia, changes in the voice and difficulty with breathing; and lumps or ulcers on the skin of the head and face that have changed size or begun to bleed.</a:t>
            </a:r>
          </a:p>
          <a:p>
            <a:r>
              <a:rPr lang="en-US" sz="1800" b="0" i="0" dirty="0">
                <a:solidFill>
                  <a:srgbClr val="231F20"/>
                </a:solidFill>
                <a:effectLst/>
                <a:latin typeface="Minion-Regular"/>
              </a:rPr>
              <a:t>The skin, mouth, nose, larynx and pharynx are common sites for neoplasms, and although head and neck</a:t>
            </a:r>
          </a:p>
          <a:p>
            <a:r>
              <a:rPr lang="en-US" sz="1800" dirty="0">
                <a:solidFill>
                  <a:srgbClr val="231F20"/>
                </a:solidFill>
                <a:latin typeface="Minion-Regular"/>
              </a:rPr>
              <a:t>C</a:t>
            </a:r>
            <a:r>
              <a:rPr lang="en-US" sz="1800" b="0" i="0" dirty="0">
                <a:solidFill>
                  <a:srgbClr val="231F20"/>
                </a:solidFill>
                <a:effectLst/>
                <a:latin typeface="Minion-Regular"/>
              </a:rPr>
              <a:t>ancers commonly present with metastases in lymph glands, are not usually associated with the symptoms of distant metastases such as general malaise and loss of weight.</a:t>
            </a:r>
            <a:r>
              <a:rPr lang="en-US" dirty="0"/>
              <a:t> </a:t>
            </a:r>
            <a:br>
              <a:rPr lang="en-US" dirty="0"/>
            </a:br>
            <a:endParaRPr lang="en-US" dirty="0"/>
          </a:p>
        </p:txBody>
      </p:sp>
    </p:spTree>
    <p:extLst>
      <p:ext uri="{BB962C8B-B14F-4D97-AF65-F5344CB8AC3E}">
        <p14:creationId xmlns:p14="http://schemas.microsoft.com/office/powerpoint/2010/main" val="2436429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BAFF-FC7B-6457-73B4-DEB476A632F0}"/>
              </a:ext>
            </a:extLst>
          </p:cNvPr>
          <p:cNvSpPr>
            <a:spLocks noGrp="1"/>
          </p:cNvSpPr>
          <p:nvPr>
            <p:ph type="title"/>
          </p:nvPr>
        </p:nvSpPr>
        <p:spPr/>
        <p:txBody>
          <a:bodyPr>
            <a:noAutofit/>
          </a:bodyPr>
          <a:lstStyle/>
          <a:p>
            <a:br>
              <a:rPr lang="en-US" sz="3200" b="1" i="0" dirty="0">
                <a:solidFill>
                  <a:srgbClr val="233F94"/>
                </a:solidFill>
                <a:effectLst/>
                <a:latin typeface="HelveticaNeue-BoldCond"/>
              </a:rPr>
            </a:br>
            <a:r>
              <a:rPr lang="en-US" sz="3200" b="1" i="0" dirty="0">
                <a:solidFill>
                  <a:srgbClr val="233F94"/>
                </a:solidFill>
                <a:effectLst/>
                <a:latin typeface="HelveticaNeue-BoldCond"/>
              </a:rPr>
              <a:t>Thyroglossal cyst</a:t>
            </a:r>
            <a:r>
              <a:rPr lang="en-US" sz="6600" b="1" dirty="0"/>
              <a:t> </a:t>
            </a:r>
            <a:br>
              <a:rPr lang="en-US" sz="6600" b="1" dirty="0"/>
            </a:br>
            <a:endParaRPr lang="en-US" sz="6600" b="1" dirty="0"/>
          </a:p>
        </p:txBody>
      </p:sp>
      <p:sp>
        <p:nvSpPr>
          <p:cNvPr id="3" name="Content Placeholder 2">
            <a:extLst>
              <a:ext uri="{FF2B5EF4-FFF2-40B4-BE49-F238E27FC236}">
                <a16:creationId xmlns:a16="http://schemas.microsoft.com/office/drawing/2014/main" id="{E3A43766-D139-6276-505D-929C65B32D71}"/>
              </a:ext>
            </a:extLst>
          </p:cNvPr>
          <p:cNvSpPr>
            <a:spLocks noGrp="1"/>
          </p:cNvSpPr>
          <p:nvPr>
            <p:ph idx="1"/>
          </p:nvPr>
        </p:nvSpPr>
        <p:spPr>
          <a:xfrm>
            <a:off x="884149" y="2110513"/>
            <a:ext cx="4914709" cy="4351338"/>
          </a:xfrm>
        </p:spPr>
        <p:txBody>
          <a:bodyPr>
            <a:normAutofit fontScale="85000" lnSpcReduction="10000"/>
          </a:bodyPr>
          <a:lstStyle/>
          <a:p>
            <a:pPr>
              <a:lnSpc>
                <a:spcPct val="150000"/>
              </a:lnSpc>
            </a:pPr>
            <a:endParaRPr lang="en-US" dirty="0"/>
          </a:p>
          <a:p>
            <a:pPr>
              <a:lnSpc>
                <a:spcPct val="150000"/>
              </a:lnSpc>
            </a:pPr>
            <a:r>
              <a:rPr lang="en-US" dirty="0"/>
              <a:t>The thyroid gland develops from the lower portion of the thyroglossal duct, which begins at the foramen caecum at the base of the tongue and passes down to the pyramidal lobe of the isthmus of the thyroid gland. If a portion of this duct remains patent, it can form a thyroglossal cyst. </a:t>
            </a:r>
            <a:br>
              <a:rPr lang="en-US" dirty="0"/>
            </a:br>
            <a:endParaRPr lang="en-US" dirty="0"/>
          </a:p>
        </p:txBody>
      </p:sp>
      <p:pic>
        <p:nvPicPr>
          <p:cNvPr id="5" name="Picture 4">
            <a:extLst>
              <a:ext uri="{FF2B5EF4-FFF2-40B4-BE49-F238E27FC236}">
                <a16:creationId xmlns:a16="http://schemas.microsoft.com/office/drawing/2014/main" id="{A814C5ED-EB6F-D1D9-6BB5-B7D40E8715D7}"/>
              </a:ext>
            </a:extLst>
          </p:cNvPr>
          <p:cNvPicPr>
            <a:picLocks noChangeAspect="1"/>
          </p:cNvPicPr>
          <p:nvPr/>
        </p:nvPicPr>
        <p:blipFill rotWithShape="1">
          <a:blip r:embed="rId2"/>
          <a:srcRect l="60352" t="56694" r="17620" b="13961"/>
          <a:stretch/>
        </p:blipFill>
        <p:spPr>
          <a:xfrm>
            <a:off x="6328301" y="2546247"/>
            <a:ext cx="4500014" cy="3370467"/>
          </a:xfrm>
          <a:prstGeom prst="rect">
            <a:avLst/>
          </a:prstGeom>
        </p:spPr>
      </p:pic>
    </p:spTree>
    <p:extLst>
      <p:ext uri="{BB962C8B-B14F-4D97-AF65-F5344CB8AC3E}">
        <p14:creationId xmlns:p14="http://schemas.microsoft.com/office/powerpoint/2010/main" val="1855758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51026" y="369951"/>
            <a:ext cx="9489948" cy="893063"/>
          </a:xfrm>
          <a:prstGeom prst="rect">
            <a:avLst/>
          </a:prstGeom>
        </p:spPr>
      </p:pic>
      <p:pic>
        <p:nvPicPr>
          <p:cNvPr id="4" name="object 4"/>
          <p:cNvPicPr/>
          <p:nvPr/>
        </p:nvPicPr>
        <p:blipFill>
          <a:blip r:embed="rId3" cstate="print"/>
          <a:stretch>
            <a:fillRect/>
          </a:stretch>
        </p:blipFill>
        <p:spPr>
          <a:xfrm>
            <a:off x="3108960" y="1482610"/>
            <a:ext cx="6780657" cy="479882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93164-0503-1F4E-A195-F2E24AEEC547}"/>
              </a:ext>
            </a:extLst>
          </p:cNvPr>
          <p:cNvSpPr>
            <a:spLocks noGrp="1"/>
          </p:cNvSpPr>
          <p:nvPr>
            <p:ph type="title"/>
          </p:nvPr>
        </p:nvSpPr>
        <p:spPr>
          <a:xfrm>
            <a:off x="1295402" y="982132"/>
            <a:ext cx="9601196" cy="59853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247BACFF-B763-7D40-2280-87C70490692B}"/>
              </a:ext>
            </a:extLst>
          </p:cNvPr>
          <p:cNvSpPr>
            <a:spLocks noGrp="1"/>
          </p:cNvSpPr>
          <p:nvPr>
            <p:ph idx="1"/>
          </p:nvPr>
        </p:nvSpPr>
        <p:spPr>
          <a:xfrm>
            <a:off x="1026594" y="2113740"/>
            <a:ext cx="5015798" cy="4351338"/>
          </a:xfrm>
        </p:spPr>
        <p:txBody>
          <a:bodyPr>
            <a:normAutofit fontScale="92500" lnSpcReduction="20000"/>
          </a:bodyPr>
          <a:lstStyle/>
          <a:p>
            <a:r>
              <a:rPr lang="en-US" sz="1800" b="1" i="0" dirty="0">
                <a:solidFill>
                  <a:srgbClr val="233F94"/>
                </a:solidFill>
                <a:effectLst/>
                <a:latin typeface="HelveticaNeue-BoldCond"/>
              </a:rPr>
              <a:t>History</a:t>
            </a:r>
          </a:p>
          <a:p>
            <a:r>
              <a:rPr lang="en-US" sz="1800" b="0" i="1" dirty="0">
                <a:solidFill>
                  <a:srgbClr val="233F94"/>
                </a:solidFill>
                <a:effectLst/>
                <a:latin typeface="Univers-CondensedLightOblique"/>
              </a:rPr>
              <a:t>Age </a:t>
            </a:r>
            <a:r>
              <a:rPr lang="en-US" sz="1800" b="0" i="0" dirty="0">
                <a:solidFill>
                  <a:srgbClr val="231F20"/>
                </a:solidFill>
                <a:effectLst/>
                <a:latin typeface="Minion-Regular"/>
              </a:rPr>
              <a:t>Thyroglossal cysts appear at any age, but the majority are seen in patients between 15 and 30 years old.</a:t>
            </a:r>
          </a:p>
          <a:p>
            <a:r>
              <a:rPr lang="en-US" sz="1800" b="0" i="1" dirty="0">
                <a:solidFill>
                  <a:srgbClr val="233F94"/>
                </a:solidFill>
                <a:effectLst/>
                <a:latin typeface="Univers-CondensedLightOblique"/>
              </a:rPr>
              <a:t>Sex </a:t>
            </a:r>
            <a:r>
              <a:rPr lang="en-US" sz="1800" b="0" i="0" dirty="0">
                <a:solidFill>
                  <a:srgbClr val="231F20"/>
                </a:solidFill>
                <a:effectLst/>
                <a:latin typeface="Minion-Regular"/>
              </a:rPr>
              <a:t>They are more common in women than in men.</a:t>
            </a:r>
          </a:p>
          <a:p>
            <a:r>
              <a:rPr lang="en-US" sz="1800" b="0" i="1" dirty="0">
                <a:solidFill>
                  <a:srgbClr val="233F94"/>
                </a:solidFill>
                <a:effectLst/>
                <a:latin typeface="Univers-CondensedLightOblique"/>
              </a:rPr>
              <a:t>Symptoms </a:t>
            </a:r>
            <a:r>
              <a:rPr lang="en-US" sz="1800" b="0" i="0" dirty="0">
                <a:solidFill>
                  <a:srgbClr val="231F20"/>
                </a:solidFill>
                <a:effectLst/>
                <a:latin typeface="Minion-Regular"/>
              </a:rPr>
              <a:t>The commonest symptom is a </a:t>
            </a:r>
            <a:r>
              <a:rPr lang="en-US" sz="1800" b="1" i="0" dirty="0">
                <a:solidFill>
                  <a:srgbClr val="231F20"/>
                </a:solidFill>
                <a:effectLst/>
                <a:latin typeface="Minion-Bold"/>
              </a:rPr>
              <a:t>painless lump </a:t>
            </a:r>
            <a:r>
              <a:rPr lang="en-US" sz="1800" b="0" i="0" dirty="0">
                <a:solidFill>
                  <a:srgbClr val="231F20"/>
                </a:solidFill>
                <a:effectLst/>
                <a:latin typeface="Minion-Regular"/>
              </a:rPr>
              <a:t>in a prominent and noticeable part of the neck. </a:t>
            </a:r>
            <a:r>
              <a:rPr lang="en-US" sz="1800" b="1" i="0" dirty="0">
                <a:solidFill>
                  <a:srgbClr val="231F20"/>
                </a:solidFill>
                <a:effectLst/>
                <a:latin typeface="Minion-Bold"/>
              </a:rPr>
              <a:t>Pain</a:t>
            </a:r>
            <a:r>
              <a:rPr lang="en-US" sz="1800" b="0" i="0" dirty="0">
                <a:solidFill>
                  <a:srgbClr val="231F20"/>
                </a:solidFill>
                <a:effectLst/>
                <a:latin typeface="Minion-Regular"/>
              </a:rPr>
              <a:t>, </a:t>
            </a:r>
            <a:r>
              <a:rPr lang="en-US" sz="1800" b="1" i="0" dirty="0">
                <a:solidFill>
                  <a:srgbClr val="231F20"/>
                </a:solidFill>
                <a:effectLst/>
                <a:latin typeface="Minion-Bold"/>
              </a:rPr>
              <a:t>tenderness </a:t>
            </a:r>
            <a:r>
              <a:rPr lang="en-US" sz="1800" b="0" i="0" dirty="0">
                <a:solidFill>
                  <a:srgbClr val="231F20"/>
                </a:solidFill>
                <a:effectLst/>
                <a:latin typeface="Minion-Regular"/>
              </a:rPr>
              <a:t>and an </a:t>
            </a:r>
            <a:r>
              <a:rPr lang="en-US" sz="1800" b="1" i="0" dirty="0">
                <a:solidFill>
                  <a:srgbClr val="231F20"/>
                </a:solidFill>
                <a:effectLst/>
                <a:latin typeface="Minion-Bold"/>
              </a:rPr>
              <a:t>increase in size </a:t>
            </a:r>
            <a:r>
              <a:rPr lang="en-US" sz="1800" b="0" i="0" dirty="0">
                <a:solidFill>
                  <a:srgbClr val="231F20"/>
                </a:solidFill>
                <a:effectLst/>
                <a:latin typeface="Minion-Regular"/>
              </a:rPr>
              <a:t>occur only if the cyst becomes infected.</a:t>
            </a:r>
          </a:p>
          <a:p>
            <a:r>
              <a:rPr lang="en-US" sz="1800" b="0" i="1" dirty="0">
                <a:solidFill>
                  <a:srgbClr val="233F94"/>
                </a:solidFill>
                <a:effectLst/>
                <a:latin typeface="Univers-CondensedLightOblique"/>
              </a:rPr>
              <a:t>Duration of symptoms </a:t>
            </a:r>
            <a:r>
              <a:rPr lang="en-US" sz="1800" b="0" i="0" dirty="0">
                <a:solidFill>
                  <a:srgbClr val="231F20"/>
                </a:solidFill>
                <a:effectLst/>
                <a:latin typeface="Minion-Regular"/>
              </a:rPr>
              <a:t>The lump may have been present for many years before an increase in its size causes the patient to complain.</a:t>
            </a:r>
          </a:p>
          <a:p>
            <a:r>
              <a:rPr lang="en-US" sz="1800" b="0" i="1" dirty="0">
                <a:solidFill>
                  <a:srgbClr val="233F94"/>
                </a:solidFill>
                <a:effectLst/>
                <a:latin typeface="Univers-CondensedLightOblique"/>
              </a:rPr>
              <a:t>Systemic symptoms </a:t>
            </a:r>
            <a:r>
              <a:rPr lang="en-US" sz="1800" b="0" i="0" dirty="0">
                <a:solidFill>
                  <a:srgbClr val="231F20"/>
                </a:solidFill>
                <a:effectLst/>
                <a:latin typeface="Minion-Regular"/>
              </a:rPr>
              <a:t>There are no systemic symptoms associated with this condition.</a:t>
            </a:r>
            <a:r>
              <a:rPr lang="en-US" dirty="0"/>
              <a:t> </a:t>
            </a:r>
            <a:br>
              <a:rPr lang="en-US" dirty="0"/>
            </a:br>
            <a:endParaRPr lang="en-US" dirty="0"/>
          </a:p>
        </p:txBody>
      </p:sp>
      <p:pic>
        <p:nvPicPr>
          <p:cNvPr id="5" name="Picture 4">
            <a:extLst>
              <a:ext uri="{FF2B5EF4-FFF2-40B4-BE49-F238E27FC236}">
                <a16:creationId xmlns:a16="http://schemas.microsoft.com/office/drawing/2014/main" id="{142F4BFD-36C8-223D-A52F-93EF58C1D05F}"/>
              </a:ext>
            </a:extLst>
          </p:cNvPr>
          <p:cNvPicPr>
            <a:picLocks noChangeAspect="1"/>
          </p:cNvPicPr>
          <p:nvPr/>
        </p:nvPicPr>
        <p:blipFill rotWithShape="1">
          <a:blip r:embed="rId2"/>
          <a:srcRect l="34101" t="33117" r="40430" b="22070"/>
          <a:stretch/>
        </p:blipFill>
        <p:spPr>
          <a:xfrm>
            <a:off x="6678773" y="2573186"/>
            <a:ext cx="3933824" cy="3340547"/>
          </a:xfrm>
          <a:prstGeom prst="rect">
            <a:avLst/>
          </a:prstGeom>
        </p:spPr>
      </p:pic>
    </p:spTree>
    <p:extLst>
      <p:ext uri="{BB962C8B-B14F-4D97-AF65-F5344CB8AC3E}">
        <p14:creationId xmlns:p14="http://schemas.microsoft.com/office/powerpoint/2010/main" val="2998998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39C0-8C50-5B84-FEED-A021BCE62DD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C1F39F5-D8F2-EF5F-9949-3EDE39A25150}"/>
              </a:ext>
            </a:extLst>
          </p:cNvPr>
          <p:cNvPicPr>
            <a:picLocks noGrp="1" noChangeAspect="1"/>
          </p:cNvPicPr>
          <p:nvPr>
            <p:ph idx="1"/>
          </p:nvPr>
        </p:nvPicPr>
        <p:blipFill rotWithShape="1">
          <a:blip r:embed="rId2"/>
          <a:srcRect l="60689" t="25267" r="24372" b="16717"/>
          <a:stretch/>
        </p:blipFill>
        <p:spPr>
          <a:xfrm>
            <a:off x="3744017" y="794931"/>
            <a:ext cx="4817427" cy="5378420"/>
          </a:xfrm>
        </p:spPr>
      </p:pic>
    </p:spTree>
    <p:extLst>
      <p:ext uri="{BB962C8B-B14F-4D97-AF65-F5344CB8AC3E}">
        <p14:creationId xmlns:p14="http://schemas.microsoft.com/office/powerpoint/2010/main" val="186075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65D0A3-8C74-DB45-ABB8-70C289576D3B}"/>
              </a:ext>
            </a:extLst>
          </p:cNvPr>
          <p:cNvPicPr>
            <a:picLocks noChangeAspect="1"/>
          </p:cNvPicPr>
          <p:nvPr/>
        </p:nvPicPr>
        <p:blipFill rotWithShape="1">
          <a:blip r:embed="rId2"/>
          <a:srcRect l="44414" t="27698" r="23945" b="26239"/>
          <a:stretch/>
        </p:blipFill>
        <p:spPr>
          <a:xfrm>
            <a:off x="2245293" y="927036"/>
            <a:ext cx="7429498" cy="5003927"/>
          </a:xfrm>
          <a:prstGeom prst="rect">
            <a:avLst/>
          </a:prstGeom>
        </p:spPr>
      </p:pic>
    </p:spTree>
    <p:extLst>
      <p:ext uri="{BB962C8B-B14F-4D97-AF65-F5344CB8AC3E}">
        <p14:creationId xmlns:p14="http://schemas.microsoft.com/office/powerpoint/2010/main" val="673576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B04AC-A9C5-3D43-605E-9A92056F592F}"/>
              </a:ext>
            </a:extLst>
          </p:cNvPr>
          <p:cNvPicPr>
            <a:picLocks noChangeAspect="1"/>
          </p:cNvPicPr>
          <p:nvPr/>
        </p:nvPicPr>
        <p:blipFill rotWithShape="1">
          <a:blip r:embed="rId2"/>
          <a:srcRect l="13360" t="23944" r="53711" b="16860"/>
          <a:stretch/>
        </p:blipFill>
        <p:spPr>
          <a:xfrm>
            <a:off x="1006299" y="680055"/>
            <a:ext cx="10141110" cy="5481805"/>
          </a:xfrm>
          <a:prstGeom prst="rect">
            <a:avLst/>
          </a:prstGeom>
        </p:spPr>
      </p:pic>
    </p:spTree>
    <p:extLst>
      <p:ext uri="{BB962C8B-B14F-4D97-AF65-F5344CB8AC3E}">
        <p14:creationId xmlns:p14="http://schemas.microsoft.com/office/powerpoint/2010/main" val="1807352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F81B4-D4DD-12DB-6D4B-792F2D2186CD}"/>
              </a:ext>
            </a:extLst>
          </p:cNvPr>
          <p:cNvPicPr>
            <a:picLocks noChangeAspect="1"/>
          </p:cNvPicPr>
          <p:nvPr/>
        </p:nvPicPr>
        <p:blipFill rotWithShape="1">
          <a:blip r:embed="rId2"/>
          <a:srcRect l="61055" t="57712" r="19141" b="18318"/>
          <a:stretch/>
        </p:blipFill>
        <p:spPr>
          <a:xfrm>
            <a:off x="827094" y="785813"/>
            <a:ext cx="5268905" cy="5200650"/>
          </a:xfrm>
          <a:prstGeom prst="rect">
            <a:avLst/>
          </a:prstGeom>
        </p:spPr>
      </p:pic>
      <p:pic>
        <p:nvPicPr>
          <p:cNvPr id="4" name="Picture 3">
            <a:extLst>
              <a:ext uri="{FF2B5EF4-FFF2-40B4-BE49-F238E27FC236}">
                <a16:creationId xmlns:a16="http://schemas.microsoft.com/office/drawing/2014/main" id="{93DA3396-6CF5-41F4-F462-9E9D73306EF1}"/>
              </a:ext>
            </a:extLst>
          </p:cNvPr>
          <p:cNvPicPr>
            <a:picLocks noChangeAspect="1"/>
          </p:cNvPicPr>
          <p:nvPr/>
        </p:nvPicPr>
        <p:blipFill rotWithShape="1">
          <a:blip r:embed="rId3"/>
          <a:srcRect l="39609" t="60005" r="40352" b="18943"/>
          <a:stretch/>
        </p:blipFill>
        <p:spPr>
          <a:xfrm>
            <a:off x="6335968" y="785813"/>
            <a:ext cx="4967670" cy="5200650"/>
          </a:xfrm>
          <a:prstGeom prst="rect">
            <a:avLst/>
          </a:prstGeom>
        </p:spPr>
      </p:pic>
    </p:spTree>
    <p:extLst>
      <p:ext uri="{BB962C8B-B14F-4D97-AF65-F5344CB8AC3E}">
        <p14:creationId xmlns:p14="http://schemas.microsoft.com/office/powerpoint/2010/main" val="1506637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E4391-3656-76E8-CE41-F14317CD9C86}"/>
              </a:ext>
            </a:extLst>
          </p:cNvPr>
          <p:cNvPicPr>
            <a:picLocks noChangeAspect="1"/>
          </p:cNvPicPr>
          <p:nvPr/>
        </p:nvPicPr>
        <p:blipFill rotWithShape="1">
          <a:blip r:embed="rId2"/>
          <a:srcRect l="39141" t="41662" r="16914" b="15192"/>
          <a:stretch/>
        </p:blipFill>
        <p:spPr>
          <a:xfrm>
            <a:off x="2771775" y="657428"/>
            <a:ext cx="7473249" cy="5286172"/>
          </a:xfrm>
          <a:prstGeom prst="rect">
            <a:avLst/>
          </a:prstGeom>
        </p:spPr>
      </p:pic>
    </p:spTree>
    <p:extLst>
      <p:ext uri="{BB962C8B-B14F-4D97-AF65-F5344CB8AC3E}">
        <p14:creationId xmlns:p14="http://schemas.microsoft.com/office/powerpoint/2010/main" val="4078260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2236" y="664791"/>
            <a:ext cx="10838168" cy="5276381"/>
          </a:xfrm>
          <a:prstGeom prst="rect">
            <a:avLst/>
          </a:prstGeom>
        </p:spPr>
        <p:txBody>
          <a:bodyPr vert="horz" wrap="square" lIns="0" tIns="12700" rIns="0" bIns="0" rtlCol="0">
            <a:spAutoFit/>
          </a:bodyPr>
          <a:lstStyle/>
          <a:p>
            <a:pPr marL="295910" indent="-283845">
              <a:lnSpc>
                <a:spcPts val="3595"/>
              </a:lnSpc>
              <a:spcBef>
                <a:spcPts val="100"/>
              </a:spcBef>
              <a:buClr>
                <a:srgbClr val="3891A7"/>
              </a:buClr>
              <a:buSzPct val="80000"/>
              <a:buFont typeface="Segoe UI Symbol"/>
              <a:buChar char="⚫"/>
              <a:tabLst>
                <a:tab pos="296545" algn="l"/>
              </a:tabLst>
            </a:pPr>
            <a:endParaRPr lang="en-US" sz="2000" b="1" spc="10" dirty="0">
              <a:latin typeface="Trebuchet MS"/>
              <a:cs typeface="Trebuchet MS"/>
            </a:endParaRPr>
          </a:p>
          <a:p>
            <a:pPr marL="295910" indent="-283845">
              <a:lnSpc>
                <a:spcPts val="3595"/>
              </a:lnSpc>
              <a:spcBef>
                <a:spcPts val="100"/>
              </a:spcBef>
              <a:buClr>
                <a:srgbClr val="3891A7"/>
              </a:buClr>
              <a:buSzPct val="80000"/>
              <a:buFont typeface="Segoe UI Symbol"/>
              <a:buChar char="⚫"/>
              <a:tabLst>
                <a:tab pos="296545" algn="l"/>
              </a:tabLst>
            </a:pPr>
            <a:r>
              <a:rPr sz="2000" b="1" spc="10" dirty="0">
                <a:latin typeface="Trebuchet MS"/>
                <a:cs typeface="Trebuchet MS"/>
              </a:rPr>
              <a:t>Thyroid</a:t>
            </a:r>
            <a:r>
              <a:rPr sz="2000" b="1" spc="-95" dirty="0">
                <a:latin typeface="Trebuchet MS"/>
                <a:cs typeface="Trebuchet MS"/>
              </a:rPr>
              <a:t> </a:t>
            </a:r>
            <a:r>
              <a:rPr sz="2000" b="1" spc="-25" dirty="0">
                <a:latin typeface="Trebuchet MS"/>
                <a:cs typeface="Trebuchet MS"/>
              </a:rPr>
              <a:t>Inspection:</a:t>
            </a:r>
            <a:endParaRPr sz="2000" dirty="0">
              <a:latin typeface="Trebuchet MS"/>
              <a:cs typeface="Trebuchet MS"/>
            </a:endParaRPr>
          </a:p>
          <a:p>
            <a:pPr marL="570230" marR="5080" lvl="1" indent="-238125">
              <a:lnSpc>
                <a:spcPts val="2500"/>
              </a:lnSpc>
              <a:spcBef>
                <a:spcPts val="595"/>
              </a:spcBef>
              <a:buClr>
                <a:srgbClr val="3891A7"/>
              </a:buClr>
              <a:buFont typeface="Verdana"/>
              <a:buChar char="◦"/>
              <a:tabLst>
                <a:tab pos="570865" algn="l"/>
              </a:tabLst>
            </a:pPr>
            <a:r>
              <a:rPr sz="2000" spc="10" dirty="0">
                <a:latin typeface="Trebuchet MS"/>
                <a:cs typeface="Trebuchet MS"/>
              </a:rPr>
              <a:t>Inspect</a:t>
            </a:r>
            <a:r>
              <a:rPr sz="2000" spc="-75" dirty="0">
                <a:latin typeface="Trebuchet MS"/>
                <a:cs typeface="Trebuchet MS"/>
              </a:rPr>
              <a:t> </a:t>
            </a:r>
            <a:r>
              <a:rPr sz="2000" spc="-30" dirty="0">
                <a:latin typeface="Trebuchet MS"/>
                <a:cs typeface="Trebuchet MS"/>
              </a:rPr>
              <a:t>thyroid</a:t>
            </a:r>
            <a:r>
              <a:rPr sz="2000" spc="-65" dirty="0">
                <a:latin typeface="Trebuchet MS"/>
                <a:cs typeface="Trebuchet MS"/>
              </a:rPr>
              <a:t> </a:t>
            </a:r>
            <a:r>
              <a:rPr sz="2000" dirty="0">
                <a:latin typeface="Trebuchet MS"/>
                <a:cs typeface="Trebuchet MS"/>
              </a:rPr>
              <a:t>gland</a:t>
            </a:r>
            <a:r>
              <a:rPr sz="2000" spc="-70" dirty="0">
                <a:latin typeface="Trebuchet MS"/>
                <a:cs typeface="Trebuchet MS"/>
              </a:rPr>
              <a:t> </a:t>
            </a:r>
            <a:r>
              <a:rPr sz="2000" spc="35" dirty="0">
                <a:latin typeface="Trebuchet MS"/>
                <a:cs typeface="Trebuchet MS"/>
              </a:rPr>
              <a:t>from</a:t>
            </a:r>
            <a:r>
              <a:rPr sz="2000" spc="-95" dirty="0">
                <a:latin typeface="Trebuchet MS"/>
                <a:cs typeface="Trebuchet MS"/>
              </a:rPr>
              <a:t> </a:t>
            </a:r>
            <a:r>
              <a:rPr sz="2000" spc="-25" dirty="0">
                <a:latin typeface="Trebuchet MS"/>
                <a:cs typeface="Trebuchet MS"/>
              </a:rPr>
              <a:t>front</a:t>
            </a:r>
            <a:r>
              <a:rPr sz="2000" spc="-75" dirty="0">
                <a:latin typeface="Trebuchet MS"/>
                <a:cs typeface="Trebuchet MS"/>
              </a:rPr>
              <a:t> </a:t>
            </a:r>
            <a:r>
              <a:rPr sz="2000" spc="-5" dirty="0">
                <a:latin typeface="Trebuchet MS"/>
                <a:cs typeface="Trebuchet MS"/>
              </a:rPr>
              <a:t>and</a:t>
            </a:r>
            <a:r>
              <a:rPr sz="2000" spc="-80" dirty="0">
                <a:latin typeface="Trebuchet MS"/>
                <a:cs typeface="Trebuchet MS"/>
              </a:rPr>
              <a:t> </a:t>
            </a:r>
            <a:r>
              <a:rPr sz="2000" spc="-30" dirty="0">
                <a:latin typeface="Trebuchet MS"/>
                <a:cs typeface="Trebuchet MS"/>
              </a:rPr>
              <a:t>side</a:t>
            </a:r>
            <a:r>
              <a:rPr sz="2000" spc="-80" dirty="0">
                <a:latin typeface="Trebuchet MS"/>
                <a:cs typeface="Trebuchet MS"/>
              </a:rPr>
              <a:t> </a:t>
            </a:r>
            <a:r>
              <a:rPr sz="2000" spc="-30" dirty="0">
                <a:latin typeface="Trebuchet MS"/>
                <a:cs typeface="Trebuchet MS"/>
              </a:rPr>
              <a:t>(scars,</a:t>
            </a:r>
            <a:r>
              <a:rPr sz="2000" spc="-335" dirty="0">
                <a:latin typeface="Trebuchet MS"/>
                <a:cs typeface="Trebuchet MS"/>
              </a:rPr>
              <a:t> </a:t>
            </a:r>
            <a:r>
              <a:rPr sz="2000" spc="-25" dirty="0">
                <a:latin typeface="Trebuchet MS"/>
                <a:cs typeface="Trebuchet MS"/>
              </a:rPr>
              <a:t>thyroid</a:t>
            </a:r>
            <a:r>
              <a:rPr sz="2000" spc="-90" dirty="0">
                <a:latin typeface="Trebuchet MS"/>
                <a:cs typeface="Trebuchet MS"/>
              </a:rPr>
              <a:t> </a:t>
            </a:r>
            <a:r>
              <a:rPr sz="2000" spc="35" dirty="0">
                <a:latin typeface="Trebuchet MS"/>
                <a:cs typeface="Trebuchet MS"/>
              </a:rPr>
              <a:t>lumps </a:t>
            </a:r>
            <a:r>
              <a:rPr sz="2000" spc="-770" dirty="0">
                <a:latin typeface="Trebuchet MS"/>
                <a:cs typeface="Trebuchet MS"/>
              </a:rPr>
              <a:t> </a:t>
            </a:r>
            <a:r>
              <a:rPr sz="2000" spc="-5" dirty="0">
                <a:latin typeface="Trebuchet MS"/>
                <a:cs typeface="Trebuchet MS"/>
              </a:rPr>
              <a:t>and</a:t>
            </a:r>
            <a:r>
              <a:rPr sz="2000" spc="-100" dirty="0">
                <a:latin typeface="Trebuchet MS"/>
                <a:cs typeface="Trebuchet MS"/>
              </a:rPr>
              <a:t> </a:t>
            </a:r>
            <a:r>
              <a:rPr sz="2000" spc="15" dirty="0">
                <a:latin typeface="Trebuchet MS"/>
                <a:cs typeface="Trebuchet MS"/>
              </a:rPr>
              <a:t>lymph</a:t>
            </a:r>
            <a:r>
              <a:rPr sz="2000" spc="-95" dirty="0">
                <a:latin typeface="Trebuchet MS"/>
                <a:cs typeface="Trebuchet MS"/>
              </a:rPr>
              <a:t> </a:t>
            </a:r>
            <a:r>
              <a:rPr sz="2000" spc="5" dirty="0">
                <a:latin typeface="Trebuchet MS"/>
                <a:cs typeface="Trebuchet MS"/>
              </a:rPr>
              <a:t>nodes)</a:t>
            </a:r>
            <a:endParaRPr sz="2000" dirty="0">
              <a:latin typeface="Trebuchet MS"/>
              <a:cs typeface="Trebuchet MS"/>
            </a:endParaRPr>
          </a:p>
          <a:p>
            <a:pPr marL="570230" marR="712470" lvl="1" indent="-238125">
              <a:lnSpc>
                <a:spcPct val="80000"/>
              </a:lnSpc>
              <a:spcBef>
                <a:spcPts val="620"/>
              </a:spcBef>
              <a:buClr>
                <a:srgbClr val="3891A7"/>
              </a:buClr>
              <a:buFont typeface="Verdana"/>
              <a:buChar char="◦"/>
              <a:tabLst>
                <a:tab pos="570865" algn="l"/>
              </a:tabLst>
            </a:pPr>
            <a:r>
              <a:rPr sz="2000" dirty="0">
                <a:latin typeface="Trebuchet MS"/>
                <a:cs typeface="Trebuchet MS"/>
              </a:rPr>
              <a:t>ask</a:t>
            </a:r>
            <a:r>
              <a:rPr sz="2000" spc="-90" dirty="0">
                <a:latin typeface="Trebuchet MS"/>
                <a:cs typeface="Trebuchet MS"/>
              </a:rPr>
              <a:t> </a:t>
            </a:r>
            <a:r>
              <a:rPr sz="2000" spc="-15" dirty="0">
                <a:latin typeface="Trebuchet MS"/>
                <a:cs typeface="Trebuchet MS"/>
              </a:rPr>
              <a:t>patient</a:t>
            </a:r>
            <a:r>
              <a:rPr sz="2000" spc="-100" dirty="0">
                <a:latin typeface="Trebuchet MS"/>
                <a:cs typeface="Trebuchet MS"/>
              </a:rPr>
              <a:t> </a:t>
            </a:r>
            <a:r>
              <a:rPr sz="2000" spc="50" dirty="0">
                <a:latin typeface="Trebuchet MS"/>
                <a:cs typeface="Trebuchet MS"/>
              </a:rPr>
              <a:t>to</a:t>
            </a:r>
            <a:r>
              <a:rPr sz="2000" spc="-60" dirty="0">
                <a:latin typeface="Trebuchet MS"/>
                <a:cs typeface="Trebuchet MS"/>
              </a:rPr>
              <a:t> </a:t>
            </a:r>
            <a:r>
              <a:rPr sz="2000" spc="-30" dirty="0">
                <a:latin typeface="Trebuchet MS"/>
                <a:cs typeface="Trebuchet MS"/>
              </a:rPr>
              <a:t>swallow</a:t>
            </a:r>
            <a:r>
              <a:rPr sz="2000" spc="-95" dirty="0">
                <a:latin typeface="Trebuchet MS"/>
                <a:cs typeface="Trebuchet MS"/>
              </a:rPr>
              <a:t> </a:t>
            </a:r>
            <a:r>
              <a:rPr sz="2000" spc="5" dirty="0">
                <a:latin typeface="Trebuchet MS"/>
                <a:cs typeface="Trebuchet MS"/>
              </a:rPr>
              <a:t>glass</a:t>
            </a:r>
            <a:r>
              <a:rPr sz="2000" spc="-70" dirty="0">
                <a:latin typeface="Trebuchet MS"/>
                <a:cs typeface="Trebuchet MS"/>
              </a:rPr>
              <a:t> </a:t>
            </a:r>
            <a:r>
              <a:rPr sz="2000" spc="-55" dirty="0">
                <a:latin typeface="Trebuchet MS"/>
                <a:cs typeface="Trebuchet MS"/>
              </a:rPr>
              <a:t>of</a:t>
            </a:r>
            <a:r>
              <a:rPr sz="2000" spc="-60" dirty="0">
                <a:latin typeface="Trebuchet MS"/>
                <a:cs typeface="Trebuchet MS"/>
              </a:rPr>
              <a:t> </a:t>
            </a:r>
            <a:r>
              <a:rPr sz="2000" dirty="0">
                <a:latin typeface="Trebuchet MS"/>
                <a:cs typeface="Trebuchet MS"/>
              </a:rPr>
              <a:t>water</a:t>
            </a:r>
            <a:r>
              <a:rPr sz="2000" spc="-80" dirty="0">
                <a:latin typeface="Trebuchet MS"/>
                <a:cs typeface="Trebuchet MS"/>
              </a:rPr>
              <a:t> </a:t>
            </a:r>
            <a:r>
              <a:rPr sz="2000" spc="-5" dirty="0">
                <a:latin typeface="Trebuchet MS"/>
                <a:cs typeface="Trebuchet MS"/>
              </a:rPr>
              <a:t>and</a:t>
            </a:r>
            <a:r>
              <a:rPr sz="2000" spc="-85" dirty="0">
                <a:latin typeface="Trebuchet MS"/>
                <a:cs typeface="Trebuchet MS"/>
              </a:rPr>
              <a:t> </a:t>
            </a:r>
            <a:r>
              <a:rPr sz="2000" spc="-15" dirty="0">
                <a:latin typeface="Trebuchet MS"/>
                <a:cs typeface="Trebuchet MS"/>
              </a:rPr>
              <a:t>stick</a:t>
            </a:r>
            <a:r>
              <a:rPr sz="2000" spc="-85" dirty="0">
                <a:latin typeface="Trebuchet MS"/>
                <a:cs typeface="Trebuchet MS"/>
              </a:rPr>
              <a:t> </a:t>
            </a:r>
            <a:r>
              <a:rPr sz="2000" spc="25" dirty="0">
                <a:latin typeface="Trebuchet MS"/>
                <a:cs typeface="Trebuchet MS"/>
              </a:rPr>
              <a:t>out</a:t>
            </a:r>
            <a:r>
              <a:rPr sz="2000" spc="-80" dirty="0">
                <a:latin typeface="Trebuchet MS"/>
                <a:cs typeface="Trebuchet MS"/>
              </a:rPr>
              <a:t> </a:t>
            </a:r>
            <a:r>
              <a:rPr sz="2000" spc="20" dirty="0">
                <a:latin typeface="Trebuchet MS"/>
                <a:cs typeface="Trebuchet MS"/>
              </a:rPr>
              <a:t>tongue </a:t>
            </a:r>
            <a:r>
              <a:rPr sz="2000" spc="-765" dirty="0">
                <a:latin typeface="Trebuchet MS"/>
                <a:cs typeface="Trebuchet MS"/>
              </a:rPr>
              <a:t> </a:t>
            </a:r>
            <a:r>
              <a:rPr sz="2000" spc="20" dirty="0">
                <a:latin typeface="Trebuchet MS"/>
                <a:cs typeface="Trebuchet MS"/>
              </a:rPr>
              <a:t>(looking</a:t>
            </a:r>
            <a:r>
              <a:rPr sz="2000" spc="-105" dirty="0">
                <a:latin typeface="Trebuchet MS"/>
                <a:cs typeface="Trebuchet MS"/>
              </a:rPr>
              <a:t> </a:t>
            </a:r>
            <a:r>
              <a:rPr sz="2000" spc="-30" dirty="0">
                <a:latin typeface="Trebuchet MS"/>
                <a:cs typeface="Trebuchet MS"/>
              </a:rPr>
              <a:t>for</a:t>
            </a:r>
            <a:r>
              <a:rPr sz="2000" spc="-65" dirty="0">
                <a:latin typeface="Trebuchet MS"/>
                <a:cs typeface="Trebuchet MS"/>
              </a:rPr>
              <a:t> </a:t>
            </a:r>
            <a:r>
              <a:rPr sz="2000" spc="-25" dirty="0">
                <a:latin typeface="Trebuchet MS"/>
                <a:cs typeface="Trebuchet MS"/>
              </a:rPr>
              <a:t>swelling</a:t>
            </a:r>
            <a:r>
              <a:rPr sz="2000" b="1" spc="-25" dirty="0">
                <a:latin typeface="Trebuchet MS"/>
                <a:cs typeface="Trebuchet MS"/>
              </a:rPr>
              <a:t>)</a:t>
            </a:r>
            <a:endParaRPr sz="2000" dirty="0">
              <a:latin typeface="Trebuchet MS"/>
              <a:cs typeface="Trebuchet MS"/>
            </a:endParaRPr>
          </a:p>
          <a:p>
            <a:pPr marL="295910" indent="-283845">
              <a:lnSpc>
                <a:spcPts val="3460"/>
              </a:lnSpc>
              <a:buClr>
                <a:srgbClr val="3891A7"/>
              </a:buClr>
              <a:buSzPct val="80000"/>
              <a:buFont typeface="Segoe UI Symbol"/>
              <a:buChar char="⚫"/>
              <a:tabLst>
                <a:tab pos="296545" algn="l"/>
              </a:tabLst>
            </a:pPr>
            <a:r>
              <a:rPr sz="2000" b="1" spc="10" dirty="0">
                <a:latin typeface="Trebuchet MS"/>
                <a:cs typeface="Trebuchet MS"/>
              </a:rPr>
              <a:t>Thyroid</a:t>
            </a:r>
            <a:r>
              <a:rPr sz="2000" b="1" spc="-95" dirty="0">
                <a:latin typeface="Trebuchet MS"/>
                <a:cs typeface="Trebuchet MS"/>
              </a:rPr>
              <a:t> </a:t>
            </a:r>
            <a:r>
              <a:rPr sz="2000" b="1" spc="-25" dirty="0">
                <a:latin typeface="Trebuchet MS"/>
                <a:cs typeface="Trebuchet MS"/>
              </a:rPr>
              <a:t>Palpation:</a:t>
            </a:r>
            <a:endParaRPr sz="2000" dirty="0">
              <a:latin typeface="Trebuchet MS"/>
              <a:cs typeface="Trebuchet MS"/>
            </a:endParaRPr>
          </a:p>
          <a:p>
            <a:pPr marL="570230" lvl="1" indent="-238125">
              <a:lnSpc>
                <a:spcPts val="3105"/>
              </a:lnSpc>
              <a:buClr>
                <a:srgbClr val="3891A7"/>
              </a:buClr>
              <a:buFont typeface="Verdana"/>
              <a:buChar char="◦"/>
              <a:tabLst>
                <a:tab pos="570865" algn="l"/>
              </a:tabLst>
            </a:pPr>
            <a:r>
              <a:rPr sz="2000" spc="130" dirty="0">
                <a:latin typeface="Trebuchet MS"/>
                <a:cs typeface="Trebuchet MS"/>
              </a:rPr>
              <a:t>Ask</a:t>
            </a:r>
            <a:r>
              <a:rPr sz="2000" spc="-80" dirty="0">
                <a:latin typeface="Trebuchet MS"/>
                <a:cs typeface="Trebuchet MS"/>
              </a:rPr>
              <a:t> </a:t>
            </a:r>
            <a:r>
              <a:rPr sz="2000" spc="-125" dirty="0">
                <a:latin typeface="Trebuchet MS"/>
                <a:cs typeface="Trebuchet MS"/>
              </a:rPr>
              <a:t>if</a:t>
            </a:r>
            <a:r>
              <a:rPr sz="2000" spc="-70" dirty="0">
                <a:latin typeface="Trebuchet MS"/>
                <a:cs typeface="Trebuchet MS"/>
              </a:rPr>
              <a:t> </a:t>
            </a:r>
            <a:r>
              <a:rPr sz="2000" spc="-10" dirty="0">
                <a:latin typeface="Trebuchet MS"/>
                <a:cs typeface="Trebuchet MS"/>
              </a:rPr>
              <a:t>a</a:t>
            </a:r>
            <a:r>
              <a:rPr sz="2000" spc="-60" dirty="0">
                <a:latin typeface="Trebuchet MS"/>
                <a:cs typeface="Trebuchet MS"/>
              </a:rPr>
              <a:t>ny</a:t>
            </a:r>
            <a:r>
              <a:rPr sz="2000" spc="-85" dirty="0">
                <a:latin typeface="Trebuchet MS"/>
                <a:cs typeface="Trebuchet MS"/>
              </a:rPr>
              <a:t> </a:t>
            </a:r>
            <a:r>
              <a:rPr sz="2000" spc="-25" dirty="0">
                <a:latin typeface="Trebuchet MS"/>
                <a:cs typeface="Trebuchet MS"/>
              </a:rPr>
              <a:t>pain</a:t>
            </a:r>
            <a:r>
              <a:rPr sz="2000" spc="-80" dirty="0">
                <a:latin typeface="Trebuchet MS"/>
                <a:cs typeface="Trebuchet MS"/>
              </a:rPr>
              <a:t> </a:t>
            </a:r>
            <a:r>
              <a:rPr sz="2000" spc="-85" dirty="0">
                <a:latin typeface="Trebuchet MS"/>
                <a:cs typeface="Trebuchet MS"/>
              </a:rPr>
              <a:t>bef</a:t>
            </a:r>
            <a:r>
              <a:rPr sz="2000" spc="70" dirty="0">
                <a:latin typeface="Trebuchet MS"/>
                <a:cs typeface="Trebuchet MS"/>
              </a:rPr>
              <a:t>o</a:t>
            </a:r>
            <a:r>
              <a:rPr sz="2000" dirty="0">
                <a:latin typeface="Trebuchet MS"/>
                <a:cs typeface="Trebuchet MS"/>
              </a:rPr>
              <a:t>r</a:t>
            </a:r>
            <a:r>
              <a:rPr sz="2000" spc="-60" dirty="0">
                <a:latin typeface="Trebuchet MS"/>
                <a:cs typeface="Trebuchet MS"/>
              </a:rPr>
              <a:t>e</a:t>
            </a:r>
            <a:r>
              <a:rPr sz="2000" spc="-75" dirty="0">
                <a:latin typeface="Trebuchet MS"/>
                <a:cs typeface="Trebuchet MS"/>
              </a:rPr>
              <a:t> </a:t>
            </a:r>
            <a:r>
              <a:rPr sz="2000" spc="-15" dirty="0">
                <a:latin typeface="Trebuchet MS"/>
                <a:cs typeface="Trebuchet MS"/>
              </a:rPr>
              <a:t>palpat</a:t>
            </a:r>
            <a:r>
              <a:rPr sz="2000" spc="-25" dirty="0">
                <a:latin typeface="Trebuchet MS"/>
                <a:cs typeface="Trebuchet MS"/>
              </a:rPr>
              <a:t>i</a:t>
            </a:r>
            <a:r>
              <a:rPr sz="2000" spc="25" dirty="0">
                <a:latin typeface="Trebuchet MS"/>
                <a:cs typeface="Trebuchet MS"/>
              </a:rPr>
              <a:t>on</a:t>
            </a:r>
            <a:endParaRPr sz="2000" dirty="0">
              <a:latin typeface="Trebuchet MS"/>
              <a:cs typeface="Trebuchet MS"/>
            </a:endParaRPr>
          </a:p>
          <a:p>
            <a:pPr marL="570230" lvl="1" indent="-238125">
              <a:lnSpc>
                <a:spcPts val="3095"/>
              </a:lnSpc>
              <a:buClr>
                <a:srgbClr val="3891A7"/>
              </a:buClr>
              <a:buFont typeface="Verdana"/>
              <a:buChar char="◦"/>
              <a:tabLst>
                <a:tab pos="570865" algn="l"/>
              </a:tabLst>
            </a:pPr>
            <a:r>
              <a:rPr sz="2000" spc="50" dirty="0">
                <a:latin typeface="Trebuchet MS"/>
                <a:cs typeface="Trebuchet MS"/>
              </a:rPr>
              <a:t>Stand</a:t>
            </a:r>
            <a:r>
              <a:rPr sz="2000" spc="-95" dirty="0">
                <a:latin typeface="Trebuchet MS"/>
                <a:cs typeface="Trebuchet MS"/>
              </a:rPr>
              <a:t> </a:t>
            </a:r>
            <a:r>
              <a:rPr sz="2000" spc="-25" dirty="0">
                <a:latin typeface="Trebuchet MS"/>
                <a:cs typeface="Trebuchet MS"/>
              </a:rPr>
              <a:t>behind</a:t>
            </a:r>
            <a:r>
              <a:rPr sz="2000" spc="-55" dirty="0">
                <a:latin typeface="Trebuchet MS"/>
                <a:cs typeface="Trebuchet MS"/>
              </a:rPr>
              <a:t> </a:t>
            </a:r>
            <a:r>
              <a:rPr sz="2000" spc="-20" dirty="0">
                <a:latin typeface="Trebuchet MS"/>
                <a:cs typeface="Trebuchet MS"/>
              </a:rPr>
              <a:t>patient</a:t>
            </a:r>
            <a:r>
              <a:rPr sz="2000" spc="-75" dirty="0">
                <a:latin typeface="Trebuchet MS"/>
                <a:cs typeface="Trebuchet MS"/>
              </a:rPr>
              <a:t> </a:t>
            </a:r>
            <a:r>
              <a:rPr sz="2000" spc="-10" dirty="0">
                <a:latin typeface="Trebuchet MS"/>
                <a:cs typeface="Trebuchet MS"/>
              </a:rPr>
              <a:t>and</a:t>
            </a:r>
            <a:r>
              <a:rPr sz="2000" spc="-65" dirty="0">
                <a:latin typeface="Trebuchet MS"/>
                <a:cs typeface="Trebuchet MS"/>
              </a:rPr>
              <a:t> </a:t>
            </a:r>
            <a:r>
              <a:rPr sz="2000" spc="-20" dirty="0">
                <a:latin typeface="Trebuchet MS"/>
                <a:cs typeface="Trebuchet MS"/>
              </a:rPr>
              <a:t>correctly</a:t>
            </a:r>
            <a:r>
              <a:rPr sz="2000" spc="-100" dirty="0">
                <a:latin typeface="Trebuchet MS"/>
                <a:cs typeface="Trebuchet MS"/>
              </a:rPr>
              <a:t> </a:t>
            </a:r>
            <a:r>
              <a:rPr sz="2000" spc="-10" dirty="0">
                <a:latin typeface="Trebuchet MS"/>
                <a:cs typeface="Trebuchet MS"/>
              </a:rPr>
              <a:t>locate</a:t>
            </a:r>
            <a:r>
              <a:rPr sz="2000" spc="-90" dirty="0">
                <a:latin typeface="Trebuchet MS"/>
                <a:cs typeface="Trebuchet MS"/>
              </a:rPr>
              <a:t> </a:t>
            </a:r>
            <a:r>
              <a:rPr sz="2000" spc="-25" dirty="0">
                <a:latin typeface="Trebuchet MS"/>
                <a:cs typeface="Trebuchet MS"/>
              </a:rPr>
              <a:t>thyroid</a:t>
            </a:r>
            <a:r>
              <a:rPr sz="2000" spc="-90" dirty="0">
                <a:latin typeface="Trebuchet MS"/>
                <a:cs typeface="Trebuchet MS"/>
              </a:rPr>
              <a:t> </a:t>
            </a:r>
            <a:r>
              <a:rPr sz="2000" spc="5" dirty="0">
                <a:latin typeface="Trebuchet MS"/>
                <a:cs typeface="Trebuchet MS"/>
              </a:rPr>
              <a:t>gland</a:t>
            </a:r>
            <a:endParaRPr sz="2000" dirty="0">
              <a:latin typeface="Trebuchet MS"/>
              <a:cs typeface="Trebuchet MS"/>
            </a:endParaRPr>
          </a:p>
          <a:p>
            <a:pPr marL="570230" marR="1482090" lvl="1" indent="-238125">
              <a:lnSpc>
                <a:spcPct val="80000"/>
              </a:lnSpc>
              <a:spcBef>
                <a:spcPts val="610"/>
              </a:spcBef>
              <a:buClr>
                <a:srgbClr val="3891A7"/>
              </a:buClr>
              <a:buFont typeface="Verdana"/>
              <a:buChar char="◦"/>
              <a:tabLst>
                <a:tab pos="570865" algn="l"/>
              </a:tabLst>
            </a:pPr>
            <a:r>
              <a:rPr sz="2000" spc="100" dirty="0">
                <a:latin typeface="Trebuchet MS"/>
                <a:cs typeface="Trebuchet MS"/>
              </a:rPr>
              <a:t>Use</a:t>
            </a:r>
            <a:r>
              <a:rPr sz="2000" spc="-90" dirty="0">
                <a:latin typeface="Trebuchet MS"/>
                <a:cs typeface="Trebuchet MS"/>
              </a:rPr>
              <a:t> </a:t>
            </a:r>
            <a:r>
              <a:rPr sz="2000" spc="10" dirty="0">
                <a:latin typeface="Trebuchet MS"/>
                <a:cs typeface="Trebuchet MS"/>
              </a:rPr>
              <a:t>middle</a:t>
            </a:r>
            <a:r>
              <a:rPr sz="2000" spc="-114" dirty="0">
                <a:latin typeface="Trebuchet MS"/>
                <a:cs typeface="Trebuchet MS"/>
              </a:rPr>
              <a:t> </a:t>
            </a:r>
            <a:r>
              <a:rPr sz="2000" spc="-5" dirty="0">
                <a:latin typeface="Trebuchet MS"/>
                <a:cs typeface="Trebuchet MS"/>
              </a:rPr>
              <a:t>and</a:t>
            </a:r>
            <a:r>
              <a:rPr sz="2000" spc="-90" dirty="0">
                <a:latin typeface="Trebuchet MS"/>
                <a:cs typeface="Trebuchet MS"/>
              </a:rPr>
              <a:t> </a:t>
            </a:r>
            <a:r>
              <a:rPr sz="2000" spc="-30" dirty="0">
                <a:latin typeface="Trebuchet MS"/>
                <a:cs typeface="Trebuchet MS"/>
              </a:rPr>
              <a:t>index</a:t>
            </a:r>
            <a:r>
              <a:rPr sz="2000" spc="-90" dirty="0">
                <a:latin typeface="Trebuchet MS"/>
                <a:cs typeface="Trebuchet MS"/>
              </a:rPr>
              <a:t> </a:t>
            </a:r>
            <a:r>
              <a:rPr sz="2000" spc="-30" dirty="0">
                <a:latin typeface="Trebuchet MS"/>
                <a:cs typeface="Trebuchet MS"/>
              </a:rPr>
              <a:t>fingers</a:t>
            </a:r>
            <a:r>
              <a:rPr sz="2000" spc="-85" dirty="0">
                <a:latin typeface="Trebuchet MS"/>
                <a:cs typeface="Trebuchet MS"/>
              </a:rPr>
              <a:t> </a:t>
            </a:r>
            <a:r>
              <a:rPr sz="2000" spc="-55" dirty="0">
                <a:latin typeface="Trebuchet MS"/>
                <a:cs typeface="Trebuchet MS"/>
              </a:rPr>
              <a:t>of</a:t>
            </a:r>
            <a:r>
              <a:rPr sz="2000" spc="-70" dirty="0">
                <a:latin typeface="Trebuchet MS"/>
                <a:cs typeface="Trebuchet MS"/>
              </a:rPr>
              <a:t> </a:t>
            </a:r>
            <a:r>
              <a:rPr sz="2000" spc="20" dirty="0">
                <a:latin typeface="Trebuchet MS"/>
                <a:cs typeface="Trebuchet MS"/>
              </a:rPr>
              <a:t>both</a:t>
            </a:r>
            <a:r>
              <a:rPr sz="2000" spc="-90" dirty="0">
                <a:latin typeface="Trebuchet MS"/>
                <a:cs typeface="Trebuchet MS"/>
              </a:rPr>
              <a:t> </a:t>
            </a:r>
            <a:r>
              <a:rPr sz="2000" spc="-10" dirty="0">
                <a:latin typeface="Trebuchet MS"/>
                <a:cs typeface="Trebuchet MS"/>
              </a:rPr>
              <a:t>hands</a:t>
            </a:r>
            <a:r>
              <a:rPr sz="2000" spc="-100" dirty="0">
                <a:latin typeface="Trebuchet MS"/>
                <a:cs typeface="Trebuchet MS"/>
              </a:rPr>
              <a:t> </a:t>
            </a:r>
            <a:r>
              <a:rPr sz="2000" spc="50" dirty="0">
                <a:latin typeface="Trebuchet MS"/>
                <a:cs typeface="Trebuchet MS"/>
              </a:rPr>
              <a:t>to</a:t>
            </a:r>
            <a:r>
              <a:rPr sz="2000" spc="-60" dirty="0">
                <a:latin typeface="Trebuchet MS"/>
                <a:cs typeface="Trebuchet MS"/>
              </a:rPr>
              <a:t> </a:t>
            </a:r>
            <a:r>
              <a:rPr sz="2000" spc="-15" dirty="0">
                <a:latin typeface="Trebuchet MS"/>
                <a:cs typeface="Trebuchet MS"/>
              </a:rPr>
              <a:t>assess </a:t>
            </a:r>
            <a:r>
              <a:rPr sz="2000" spc="-770" dirty="0">
                <a:latin typeface="Trebuchet MS"/>
                <a:cs typeface="Trebuchet MS"/>
              </a:rPr>
              <a:t> </a:t>
            </a:r>
            <a:r>
              <a:rPr sz="2000" spc="60" dirty="0">
                <a:latin typeface="Trebuchet MS"/>
                <a:cs typeface="Trebuchet MS"/>
              </a:rPr>
              <a:t>symmetry</a:t>
            </a:r>
            <a:r>
              <a:rPr sz="2000" spc="-110" dirty="0">
                <a:latin typeface="Trebuchet MS"/>
                <a:cs typeface="Trebuchet MS"/>
              </a:rPr>
              <a:t> </a:t>
            </a:r>
            <a:r>
              <a:rPr sz="2000" spc="-55" dirty="0">
                <a:latin typeface="Trebuchet MS"/>
                <a:cs typeface="Trebuchet MS"/>
              </a:rPr>
              <a:t>of</a:t>
            </a:r>
            <a:r>
              <a:rPr sz="2000" spc="-65" dirty="0">
                <a:latin typeface="Trebuchet MS"/>
                <a:cs typeface="Trebuchet MS"/>
              </a:rPr>
              <a:t> </a:t>
            </a:r>
            <a:r>
              <a:rPr sz="2000" spc="-25" dirty="0">
                <a:latin typeface="Trebuchet MS"/>
                <a:cs typeface="Trebuchet MS"/>
              </a:rPr>
              <a:t>thyroid</a:t>
            </a:r>
            <a:r>
              <a:rPr sz="2000" spc="-95" dirty="0">
                <a:latin typeface="Trebuchet MS"/>
                <a:cs typeface="Trebuchet MS"/>
              </a:rPr>
              <a:t> </a:t>
            </a:r>
            <a:r>
              <a:rPr sz="2000" spc="5" dirty="0">
                <a:latin typeface="Trebuchet MS"/>
                <a:cs typeface="Trebuchet MS"/>
              </a:rPr>
              <a:t>gland</a:t>
            </a:r>
            <a:r>
              <a:rPr sz="2000" spc="-95" dirty="0">
                <a:latin typeface="Trebuchet MS"/>
                <a:cs typeface="Trebuchet MS"/>
              </a:rPr>
              <a:t> </a:t>
            </a:r>
            <a:r>
              <a:rPr sz="2000" spc="-10" dirty="0">
                <a:latin typeface="Trebuchet MS"/>
                <a:cs typeface="Trebuchet MS"/>
              </a:rPr>
              <a:t>lobes</a:t>
            </a:r>
            <a:endParaRPr sz="2000" dirty="0">
              <a:latin typeface="Trebuchet MS"/>
              <a:cs typeface="Trebuchet MS"/>
            </a:endParaRPr>
          </a:p>
          <a:p>
            <a:pPr marL="588645">
              <a:lnSpc>
                <a:spcPct val="100000"/>
              </a:lnSpc>
              <a:spcBef>
                <a:spcPts val="20"/>
              </a:spcBef>
              <a:tabLst>
                <a:tab pos="817244" algn="l"/>
              </a:tabLst>
            </a:pPr>
            <a:r>
              <a:rPr sz="2000" spc="-509" dirty="0">
                <a:solidFill>
                  <a:srgbClr val="FDB809"/>
                </a:solidFill>
                <a:latin typeface="Segoe UI Symbol"/>
                <a:cs typeface="Segoe UI Symbol"/>
              </a:rPr>
              <a:t>🞄	</a:t>
            </a:r>
            <a:r>
              <a:rPr sz="2000" spc="-15" dirty="0">
                <a:latin typeface="Trebuchet MS"/>
                <a:cs typeface="Trebuchet MS"/>
              </a:rPr>
              <a:t>If</a:t>
            </a:r>
            <a:r>
              <a:rPr sz="2000" spc="-60" dirty="0">
                <a:latin typeface="Trebuchet MS"/>
                <a:cs typeface="Trebuchet MS"/>
              </a:rPr>
              <a:t> </a:t>
            </a:r>
            <a:r>
              <a:rPr sz="2000" spc="-25" dirty="0">
                <a:latin typeface="Trebuchet MS"/>
                <a:cs typeface="Trebuchet MS"/>
              </a:rPr>
              <a:t>thyroid </a:t>
            </a:r>
            <a:r>
              <a:rPr sz="2000" spc="-35" dirty="0">
                <a:latin typeface="Trebuchet MS"/>
                <a:cs typeface="Trebuchet MS"/>
              </a:rPr>
              <a:t>swelling</a:t>
            </a:r>
            <a:r>
              <a:rPr sz="2000" spc="-55" dirty="0">
                <a:latin typeface="Trebuchet MS"/>
                <a:cs typeface="Trebuchet MS"/>
              </a:rPr>
              <a:t> </a:t>
            </a:r>
            <a:r>
              <a:rPr sz="2000" spc="-15" dirty="0">
                <a:latin typeface="Trebuchet MS"/>
                <a:cs typeface="Trebuchet MS"/>
              </a:rPr>
              <a:t>?global</a:t>
            </a:r>
            <a:r>
              <a:rPr sz="2000" spc="-35" dirty="0">
                <a:latin typeface="Trebuchet MS"/>
                <a:cs typeface="Trebuchet MS"/>
              </a:rPr>
              <a:t> </a:t>
            </a:r>
            <a:r>
              <a:rPr sz="2000" spc="50" dirty="0">
                <a:latin typeface="Trebuchet MS"/>
                <a:cs typeface="Trebuchet MS"/>
              </a:rPr>
              <a:t>or</a:t>
            </a:r>
            <a:r>
              <a:rPr sz="2000" spc="-60" dirty="0">
                <a:latin typeface="Trebuchet MS"/>
                <a:cs typeface="Trebuchet MS"/>
              </a:rPr>
              <a:t> </a:t>
            </a:r>
            <a:r>
              <a:rPr sz="2000" spc="-25" dirty="0">
                <a:latin typeface="Trebuchet MS"/>
                <a:cs typeface="Trebuchet MS"/>
              </a:rPr>
              <a:t>unilateral</a:t>
            </a:r>
            <a:endParaRPr sz="2000" dirty="0">
              <a:latin typeface="Trebuchet MS"/>
              <a:cs typeface="Trebuchet MS"/>
            </a:endParaRPr>
          </a:p>
          <a:p>
            <a:pPr marL="588645">
              <a:lnSpc>
                <a:spcPts val="2620"/>
              </a:lnSpc>
              <a:tabLst>
                <a:tab pos="817244" algn="l"/>
                <a:tab pos="3243580" algn="l"/>
              </a:tabLst>
            </a:pPr>
            <a:r>
              <a:rPr sz="2000" spc="-509" dirty="0">
                <a:solidFill>
                  <a:srgbClr val="FDB809"/>
                </a:solidFill>
                <a:latin typeface="Segoe UI Symbol"/>
                <a:cs typeface="Segoe UI Symbol"/>
              </a:rPr>
              <a:t>🞄	</a:t>
            </a:r>
            <a:r>
              <a:rPr sz="2000" spc="-20" dirty="0">
                <a:latin typeface="Trebuchet MS"/>
                <a:cs typeface="Trebuchet MS"/>
              </a:rPr>
              <a:t>If</a:t>
            </a:r>
            <a:r>
              <a:rPr sz="2000" spc="-45" dirty="0">
                <a:latin typeface="Trebuchet MS"/>
                <a:cs typeface="Trebuchet MS"/>
              </a:rPr>
              <a:t> </a:t>
            </a:r>
            <a:r>
              <a:rPr sz="2000" spc="-25" dirty="0">
                <a:latin typeface="Trebuchet MS"/>
                <a:cs typeface="Trebuchet MS"/>
              </a:rPr>
              <a:t>thyroid</a:t>
            </a:r>
            <a:r>
              <a:rPr sz="2000" spc="-15" dirty="0">
                <a:latin typeface="Trebuchet MS"/>
                <a:cs typeface="Trebuchet MS"/>
              </a:rPr>
              <a:t> </a:t>
            </a:r>
            <a:r>
              <a:rPr sz="2000" spc="25" dirty="0">
                <a:latin typeface="Trebuchet MS"/>
                <a:cs typeface="Trebuchet MS"/>
              </a:rPr>
              <a:t>lump(s)	</a:t>
            </a:r>
            <a:r>
              <a:rPr sz="2000" spc="-35" dirty="0">
                <a:latin typeface="Trebuchet MS"/>
                <a:cs typeface="Trebuchet MS"/>
              </a:rPr>
              <a:t>?unilateral</a:t>
            </a:r>
            <a:r>
              <a:rPr sz="2000" spc="-45" dirty="0">
                <a:latin typeface="Trebuchet MS"/>
                <a:cs typeface="Trebuchet MS"/>
              </a:rPr>
              <a:t> </a:t>
            </a:r>
            <a:r>
              <a:rPr sz="2000" spc="45" dirty="0">
                <a:latin typeface="Trebuchet MS"/>
                <a:cs typeface="Trebuchet MS"/>
              </a:rPr>
              <a:t>or</a:t>
            </a:r>
            <a:r>
              <a:rPr sz="2000" spc="-55" dirty="0">
                <a:latin typeface="Trebuchet MS"/>
                <a:cs typeface="Trebuchet MS"/>
              </a:rPr>
              <a:t> </a:t>
            </a:r>
            <a:r>
              <a:rPr sz="2000" dirty="0">
                <a:latin typeface="Trebuchet MS"/>
                <a:cs typeface="Trebuchet MS"/>
              </a:rPr>
              <a:t>multi-nodular</a:t>
            </a:r>
          </a:p>
          <a:p>
            <a:pPr marL="570230" lvl="1" indent="-238125">
              <a:lnSpc>
                <a:spcPts val="3090"/>
              </a:lnSpc>
              <a:buClr>
                <a:srgbClr val="3891A7"/>
              </a:buClr>
              <a:buFont typeface="Verdana"/>
              <a:buChar char="◦"/>
              <a:tabLst>
                <a:tab pos="570865" algn="l"/>
              </a:tabLst>
            </a:pPr>
            <a:r>
              <a:rPr sz="2000" spc="130" dirty="0">
                <a:latin typeface="Trebuchet MS"/>
                <a:cs typeface="Trebuchet MS"/>
              </a:rPr>
              <a:t>Ask</a:t>
            </a:r>
            <a:r>
              <a:rPr sz="2000" spc="-75" dirty="0">
                <a:latin typeface="Trebuchet MS"/>
                <a:cs typeface="Trebuchet MS"/>
              </a:rPr>
              <a:t> </a:t>
            </a:r>
            <a:r>
              <a:rPr sz="2000" spc="-15" dirty="0">
                <a:latin typeface="Trebuchet MS"/>
                <a:cs typeface="Trebuchet MS"/>
              </a:rPr>
              <a:t>patient</a:t>
            </a:r>
            <a:r>
              <a:rPr sz="2000" spc="-75" dirty="0">
                <a:latin typeface="Trebuchet MS"/>
                <a:cs typeface="Trebuchet MS"/>
              </a:rPr>
              <a:t> </a:t>
            </a:r>
            <a:r>
              <a:rPr sz="2000" spc="50" dirty="0">
                <a:latin typeface="Trebuchet MS"/>
                <a:cs typeface="Trebuchet MS"/>
              </a:rPr>
              <a:t>to</a:t>
            </a:r>
            <a:r>
              <a:rPr sz="2000" spc="-105" dirty="0">
                <a:latin typeface="Trebuchet MS"/>
                <a:cs typeface="Trebuchet MS"/>
              </a:rPr>
              <a:t> </a:t>
            </a:r>
            <a:r>
              <a:rPr sz="2000" spc="-5" dirty="0">
                <a:latin typeface="Trebuchet MS"/>
                <a:cs typeface="Trebuchet MS"/>
              </a:rPr>
              <a:t>drink</a:t>
            </a:r>
            <a:r>
              <a:rPr sz="2000" spc="-95" dirty="0">
                <a:latin typeface="Trebuchet MS"/>
                <a:cs typeface="Trebuchet MS"/>
              </a:rPr>
              <a:t> </a:t>
            </a:r>
            <a:r>
              <a:rPr sz="2000" spc="5" dirty="0">
                <a:latin typeface="Trebuchet MS"/>
                <a:cs typeface="Trebuchet MS"/>
              </a:rPr>
              <a:t>glass</a:t>
            </a:r>
            <a:r>
              <a:rPr sz="2000" spc="-75" dirty="0">
                <a:latin typeface="Trebuchet MS"/>
                <a:cs typeface="Trebuchet MS"/>
              </a:rPr>
              <a:t> </a:t>
            </a:r>
            <a:r>
              <a:rPr sz="2000" spc="-55" dirty="0">
                <a:latin typeface="Trebuchet MS"/>
                <a:cs typeface="Trebuchet MS"/>
              </a:rPr>
              <a:t>of</a:t>
            </a:r>
            <a:r>
              <a:rPr sz="2000" spc="-65" dirty="0">
                <a:latin typeface="Trebuchet MS"/>
                <a:cs typeface="Trebuchet MS"/>
              </a:rPr>
              <a:t> </a:t>
            </a:r>
            <a:r>
              <a:rPr sz="2000" dirty="0">
                <a:latin typeface="Trebuchet MS"/>
                <a:cs typeface="Trebuchet MS"/>
              </a:rPr>
              <a:t>water</a:t>
            </a:r>
            <a:r>
              <a:rPr sz="2000" spc="-85" dirty="0">
                <a:latin typeface="Trebuchet MS"/>
                <a:cs typeface="Trebuchet MS"/>
              </a:rPr>
              <a:t> </a:t>
            </a:r>
            <a:r>
              <a:rPr sz="2000" spc="-5" dirty="0">
                <a:latin typeface="Trebuchet MS"/>
                <a:cs typeface="Trebuchet MS"/>
              </a:rPr>
              <a:t>and</a:t>
            </a:r>
            <a:r>
              <a:rPr sz="2000" spc="-85" dirty="0">
                <a:latin typeface="Trebuchet MS"/>
                <a:cs typeface="Trebuchet MS"/>
              </a:rPr>
              <a:t> </a:t>
            </a:r>
            <a:r>
              <a:rPr sz="2000" spc="-15" dirty="0">
                <a:latin typeface="Trebuchet MS"/>
                <a:cs typeface="Trebuchet MS"/>
              </a:rPr>
              <a:t>stick</a:t>
            </a:r>
            <a:r>
              <a:rPr sz="2000" spc="-85" dirty="0">
                <a:latin typeface="Trebuchet MS"/>
                <a:cs typeface="Trebuchet MS"/>
              </a:rPr>
              <a:t> </a:t>
            </a:r>
            <a:r>
              <a:rPr sz="2000" spc="20" dirty="0">
                <a:latin typeface="Trebuchet MS"/>
                <a:cs typeface="Trebuchet MS"/>
              </a:rPr>
              <a:t>out</a:t>
            </a:r>
            <a:r>
              <a:rPr sz="2000" spc="-75" dirty="0">
                <a:latin typeface="Trebuchet MS"/>
                <a:cs typeface="Trebuchet MS"/>
              </a:rPr>
              <a:t> </a:t>
            </a:r>
            <a:r>
              <a:rPr sz="2000" spc="20" dirty="0">
                <a:latin typeface="Trebuchet MS"/>
                <a:cs typeface="Trebuchet MS"/>
              </a:rPr>
              <a:t>tongue</a:t>
            </a:r>
            <a:endParaRPr sz="2000" dirty="0">
              <a:latin typeface="Trebuchet MS"/>
              <a:cs typeface="Trebuchet MS"/>
            </a:endParaRPr>
          </a:p>
          <a:p>
            <a:pPr marL="570230" lvl="1" indent="-238125">
              <a:lnSpc>
                <a:spcPts val="3095"/>
              </a:lnSpc>
              <a:buClr>
                <a:srgbClr val="3891A7"/>
              </a:buClr>
              <a:buFont typeface="Verdana"/>
              <a:buChar char="◦"/>
              <a:tabLst>
                <a:tab pos="570865" algn="l"/>
              </a:tabLst>
            </a:pPr>
            <a:r>
              <a:rPr sz="2000" spc="65" dirty="0">
                <a:latin typeface="Trebuchet MS"/>
                <a:cs typeface="Trebuchet MS"/>
              </a:rPr>
              <a:t>Check</a:t>
            </a:r>
            <a:r>
              <a:rPr sz="2000" spc="-114" dirty="0">
                <a:latin typeface="Trebuchet MS"/>
                <a:cs typeface="Trebuchet MS"/>
              </a:rPr>
              <a:t> </a:t>
            </a:r>
            <a:r>
              <a:rPr sz="2000" spc="-30" dirty="0">
                <a:latin typeface="Trebuchet MS"/>
                <a:cs typeface="Trebuchet MS"/>
              </a:rPr>
              <a:t>for</a:t>
            </a:r>
            <a:r>
              <a:rPr sz="2000" spc="-80" dirty="0">
                <a:latin typeface="Trebuchet MS"/>
                <a:cs typeface="Trebuchet MS"/>
              </a:rPr>
              <a:t> </a:t>
            </a:r>
            <a:r>
              <a:rPr sz="2000" spc="-25" dirty="0">
                <a:latin typeface="Trebuchet MS"/>
                <a:cs typeface="Trebuchet MS"/>
              </a:rPr>
              <a:t>palpable</a:t>
            </a:r>
            <a:r>
              <a:rPr sz="2000" spc="-130" dirty="0">
                <a:latin typeface="Trebuchet MS"/>
                <a:cs typeface="Trebuchet MS"/>
              </a:rPr>
              <a:t> </a:t>
            </a:r>
            <a:r>
              <a:rPr sz="2000" spc="-20" dirty="0">
                <a:latin typeface="Trebuchet MS"/>
                <a:cs typeface="Trebuchet MS"/>
              </a:rPr>
              <a:t>thrills</a:t>
            </a:r>
            <a:endParaRPr sz="2000" dirty="0">
              <a:latin typeface="Trebuchet MS"/>
              <a:cs typeface="Trebuchet MS"/>
            </a:endParaRPr>
          </a:p>
          <a:p>
            <a:pPr marL="570230" lvl="1" indent="-238125">
              <a:lnSpc>
                <a:spcPts val="3110"/>
              </a:lnSpc>
              <a:buClr>
                <a:srgbClr val="3891A7"/>
              </a:buClr>
              <a:buFont typeface="Verdana"/>
              <a:buChar char="◦"/>
              <a:tabLst>
                <a:tab pos="570865" algn="l"/>
              </a:tabLst>
            </a:pPr>
            <a:r>
              <a:rPr sz="2000" spc="65" dirty="0">
                <a:latin typeface="Trebuchet MS"/>
                <a:cs typeface="Trebuchet MS"/>
              </a:rPr>
              <a:t>Check</a:t>
            </a:r>
            <a:r>
              <a:rPr sz="2000" spc="-105" dirty="0">
                <a:latin typeface="Trebuchet MS"/>
                <a:cs typeface="Trebuchet MS"/>
              </a:rPr>
              <a:t> </a:t>
            </a:r>
            <a:r>
              <a:rPr sz="2000" spc="-30" dirty="0">
                <a:latin typeface="Trebuchet MS"/>
                <a:cs typeface="Trebuchet MS"/>
              </a:rPr>
              <a:t>for</a:t>
            </a:r>
            <a:r>
              <a:rPr sz="2000" spc="-75" dirty="0">
                <a:latin typeface="Trebuchet MS"/>
                <a:cs typeface="Trebuchet MS"/>
              </a:rPr>
              <a:t> </a:t>
            </a:r>
            <a:r>
              <a:rPr sz="2000" spc="-20" dirty="0">
                <a:latin typeface="Trebuchet MS"/>
                <a:cs typeface="Trebuchet MS"/>
              </a:rPr>
              <a:t>cervical</a:t>
            </a:r>
            <a:r>
              <a:rPr sz="2000" spc="-100" dirty="0">
                <a:latin typeface="Trebuchet MS"/>
                <a:cs typeface="Trebuchet MS"/>
              </a:rPr>
              <a:t> </a:t>
            </a:r>
            <a:r>
              <a:rPr sz="2000" spc="-10" dirty="0">
                <a:latin typeface="Trebuchet MS"/>
                <a:cs typeface="Trebuchet MS"/>
              </a:rPr>
              <a:t>lymphadenopathy</a:t>
            </a:r>
            <a:endParaRPr sz="2000" dirty="0">
              <a:latin typeface="Trebuchet MS"/>
              <a:cs typeface="Trebuchet M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33094" y="485978"/>
            <a:ext cx="4267581" cy="1323439"/>
          </a:xfrm>
        </p:spPr>
        <p:txBody>
          <a:bodyPr/>
          <a:lstStyle/>
          <a:p>
            <a:r>
              <a:rPr lang="en-US" b="0" dirty="0"/>
              <a:t>Pemberton's sign</a:t>
            </a:r>
            <a:br>
              <a:rPr lang="en-US" b="0" dirty="0"/>
            </a:br>
            <a:endParaRPr lang="en-US" dirty="0"/>
          </a:p>
        </p:txBody>
      </p:sp>
      <p:sp>
        <p:nvSpPr>
          <p:cNvPr id="6" name="Content Placeholder 5"/>
          <p:cNvSpPr>
            <a:spLocks noGrp="1"/>
          </p:cNvSpPr>
          <p:nvPr>
            <p:ph sz="half" idx="2"/>
          </p:nvPr>
        </p:nvSpPr>
        <p:spPr>
          <a:xfrm>
            <a:off x="409385" y="1318826"/>
            <a:ext cx="5219700" cy="3994940"/>
          </a:xfrm>
        </p:spPr>
        <p:txBody>
          <a:bodyPr/>
          <a:lstStyle/>
          <a:p>
            <a:r>
              <a:rPr lang="en-US" dirty="0"/>
              <a:t>Tests the </a:t>
            </a:r>
            <a:r>
              <a:rPr lang="en-US" b="0" dirty="0"/>
              <a:t>presence of latent pressure in the thoracic inlet</a:t>
            </a:r>
          </a:p>
          <a:p>
            <a:r>
              <a:rPr lang="en-US" b="0" dirty="0"/>
              <a:t>Positive Pemberton's sign :facial congestion and cyanosis, as well as respiratory distress after 1 min.</a:t>
            </a:r>
          </a:p>
          <a:p>
            <a:r>
              <a:rPr lang="en-US" b="0" dirty="0"/>
              <a:t>Indicative of </a:t>
            </a:r>
            <a:r>
              <a:rPr lang="en-US" b="0" dirty="0">
                <a:hlinkClick r:id="rId2" tooltip="Superior vena cava syndrome"/>
              </a:rPr>
              <a:t>superior vena cava syndrome</a:t>
            </a:r>
            <a:r>
              <a:rPr lang="en-US" b="0" dirty="0"/>
              <a:t> (SVC), commonly the result of a </a:t>
            </a:r>
            <a:r>
              <a:rPr lang="en-US" b="0" dirty="0" err="1">
                <a:hlinkClick r:id="rId3" tooltip="Mediastinum"/>
              </a:rPr>
              <a:t>mediastinum</a:t>
            </a:r>
            <a:r>
              <a:rPr lang="en-US" b="0" dirty="0" err="1"/>
              <a:t>al</a:t>
            </a:r>
            <a:r>
              <a:rPr lang="en-US" b="0" dirty="0"/>
              <a:t> mass. Although the sign is most commonly described in patients with substernal goiters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494" y="638926"/>
            <a:ext cx="5877306" cy="4964632"/>
          </a:xfrm>
          <a:prstGeom prst="rect">
            <a:avLst/>
          </a:prstGeom>
        </p:spPr>
      </p:pic>
    </p:spTree>
    <p:extLst>
      <p:ext uri="{BB962C8B-B14F-4D97-AF65-F5344CB8AC3E}">
        <p14:creationId xmlns:p14="http://schemas.microsoft.com/office/powerpoint/2010/main" val="3148789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B420-6C97-997A-71A2-514ABA0F6869}"/>
              </a:ext>
            </a:extLst>
          </p:cNvPr>
          <p:cNvSpPr>
            <a:spLocks noGrp="1"/>
          </p:cNvSpPr>
          <p:nvPr>
            <p:ph type="title"/>
          </p:nvPr>
        </p:nvSpPr>
        <p:spPr/>
        <p:txBody>
          <a:bodyPr/>
          <a:lstStyle/>
          <a:p>
            <a:endParaRPr lang="en-US"/>
          </a:p>
        </p:txBody>
      </p:sp>
      <p:graphicFrame>
        <p:nvGraphicFramePr>
          <p:cNvPr id="4" name="Table 4">
            <a:extLst>
              <a:ext uri="{FF2B5EF4-FFF2-40B4-BE49-F238E27FC236}">
                <a16:creationId xmlns:a16="http://schemas.microsoft.com/office/drawing/2014/main" id="{E85FA920-FF7D-C6C6-2950-415D7BFD862C}"/>
              </a:ext>
            </a:extLst>
          </p:cNvPr>
          <p:cNvGraphicFramePr>
            <a:graphicFrameLocks noGrp="1"/>
          </p:cNvGraphicFramePr>
          <p:nvPr>
            <p:ph idx="1"/>
            <p:extLst>
              <p:ext uri="{D42A27DB-BD31-4B8C-83A1-F6EECF244321}">
                <p14:modId xmlns:p14="http://schemas.microsoft.com/office/powerpoint/2010/main" val="3318509577"/>
              </p:ext>
            </p:extLst>
          </p:nvPr>
        </p:nvGraphicFramePr>
        <p:xfrm>
          <a:off x="852488" y="1130935"/>
          <a:ext cx="5133975" cy="4596130"/>
        </p:xfrm>
        <a:graphic>
          <a:graphicData uri="http://schemas.openxmlformats.org/drawingml/2006/table">
            <a:tbl>
              <a:tblPr firstRow="1" bandRow="1">
                <a:tableStyleId>{5C22544A-7EE6-4342-B048-85BDC9FD1C3A}</a:tableStyleId>
              </a:tblPr>
              <a:tblGrid>
                <a:gridCol w="5133975">
                  <a:extLst>
                    <a:ext uri="{9D8B030D-6E8A-4147-A177-3AD203B41FA5}">
                      <a16:colId xmlns:a16="http://schemas.microsoft.com/office/drawing/2014/main" val="722200112"/>
                    </a:ext>
                  </a:extLst>
                </a:gridCol>
              </a:tblGrid>
              <a:tr h="789305">
                <a:tc>
                  <a:txBody>
                    <a:bodyPr/>
                    <a:lstStyle/>
                    <a:p>
                      <a:r>
                        <a:rPr lang="en-US" sz="1800" b="1" i="0" kern="1200" dirty="0">
                          <a:solidFill>
                            <a:schemeClr val="lt1"/>
                          </a:solidFill>
                          <a:effectLst/>
                          <a:latin typeface="+mn-lt"/>
                          <a:ea typeface="+mn-ea"/>
                          <a:cs typeface="+mn-cs"/>
                        </a:rPr>
                        <a:t>The examination of swellings in the neck</a:t>
                      </a:r>
                    </a:p>
                  </a:txBody>
                  <a:tcPr/>
                </a:tc>
                <a:extLst>
                  <a:ext uri="{0D108BD9-81ED-4DB2-BD59-A6C34878D82A}">
                    <a16:rowId xmlns:a16="http://schemas.microsoft.com/office/drawing/2014/main" val="3771960464"/>
                  </a:ext>
                </a:extLst>
              </a:tr>
              <a:tr h="789305">
                <a:tc>
                  <a:txBody>
                    <a:bodyPr/>
                    <a:lstStyle/>
                    <a:p>
                      <a:r>
                        <a:rPr lang="en-US" sz="1800" b="1" i="0" kern="1200" dirty="0">
                          <a:solidFill>
                            <a:schemeClr val="dk1"/>
                          </a:solidFill>
                          <a:effectLst/>
                          <a:latin typeface="+mn-lt"/>
                          <a:ea typeface="+mn-ea"/>
                          <a:cs typeface="+mn-cs"/>
                        </a:rPr>
                        <a:t>Site</a:t>
                      </a:r>
                      <a:r>
                        <a:rPr lang="en-US" dirty="0"/>
                        <a:t> (Which Triangle and what level and group) </a:t>
                      </a:r>
                      <a:br>
                        <a:rPr lang="en-US" dirty="0"/>
                      </a:br>
                      <a:endParaRPr lang="en-US" dirty="0"/>
                    </a:p>
                  </a:txBody>
                  <a:tcPr/>
                </a:tc>
                <a:extLst>
                  <a:ext uri="{0D108BD9-81ED-4DB2-BD59-A6C34878D82A}">
                    <a16:rowId xmlns:a16="http://schemas.microsoft.com/office/drawing/2014/main" val="3386714634"/>
                  </a:ext>
                </a:extLst>
              </a:tr>
              <a:tr h="789305">
                <a:tc>
                  <a:txBody>
                    <a:bodyPr/>
                    <a:lstStyle/>
                    <a:p>
                      <a:r>
                        <a:rPr lang="en-US" sz="1800" b="1" i="0" kern="1200" dirty="0">
                          <a:solidFill>
                            <a:schemeClr val="dk1"/>
                          </a:solidFill>
                          <a:effectLst/>
                          <a:latin typeface="+mn-lt"/>
                          <a:ea typeface="+mn-ea"/>
                          <a:cs typeface="+mn-cs"/>
                        </a:rPr>
                        <a:t>Relation to muscles</a:t>
                      </a:r>
                    </a:p>
                    <a:p>
                      <a:r>
                        <a:rPr lang="en-US" sz="1800" b="0" i="0" kern="1200" dirty="0">
                          <a:solidFill>
                            <a:schemeClr val="dk1"/>
                          </a:solidFill>
                          <a:effectLst/>
                          <a:latin typeface="+mn-lt"/>
                          <a:ea typeface="+mn-ea"/>
                          <a:cs typeface="+mn-cs"/>
                        </a:rPr>
                        <a:t>Always feel lumps in the neck with the muscles relaxed and then with them contracted.</a:t>
                      </a:r>
                      <a:r>
                        <a:rPr lang="en-US" dirty="0"/>
                        <a:t> </a:t>
                      </a:r>
                    </a:p>
                  </a:txBody>
                  <a:tcPr/>
                </a:tc>
                <a:extLst>
                  <a:ext uri="{0D108BD9-81ED-4DB2-BD59-A6C34878D82A}">
                    <a16:rowId xmlns:a16="http://schemas.microsoft.com/office/drawing/2014/main" val="1511994239"/>
                  </a:ext>
                </a:extLst>
              </a:tr>
              <a:tr h="789305">
                <a:tc>
                  <a:txBody>
                    <a:bodyPr/>
                    <a:lstStyle/>
                    <a:p>
                      <a:r>
                        <a:rPr lang="en-US" sz="1800" b="1" i="0" kern="1200" dirty="0">
                          <a:solidFill>
                            <a:schemeClr val="dk1"/>
                          </a:solidFill>
                          <a:effectLst/>
                          <a:latin typeface="+mn-lt"/>
                          <a:ea typeface="+mn-ea"/>
                          <a:cs typeface="+mn-cs"/>
                        </a:rPr>
                        <a:t>Relation to the trachea</a:t>
                      </a:r>
                    </a:p>
                    <a:p>
                      <a:r>
                        <a:rPr lang="en-US" sz="1800" b="0" i="0" kern="1200" dirty="0">
                          <a:solidFill>
                            <a:schemeClr val="dk1"/>
                          </a:solidFill>
                          <a:effectLst/>
                          <a:latin typeface="+mn-lt"/>
                          <a:ea typeface="+mn-ea"/>
                          <a:cs typeface="+mn-cs"/>
                        </a:rPr>
                        <a:t>Assess the relationship to the trachea of every lump in the neck by watching to see if it moves with the trachea during swallowing.</a:t>
                      </a:r>
                      <a:r>
                        <a:rPr lang="en-US" dirty="0"/>
                        <a:t> </a:t>
                      </a:r>
                    </a:p>
                  </a:txBody>
                  <a:tcPr/>
                </a:tc>
                <a:extLst>
                  <a:ext uri="{0D108BD9-81ED-4DB2-BD59-A6C34878D82A}">
                    <a16:rowId xmlns:a16="http://schemas.microsoft.com/office/drawing/2014/main" val="1113737092"/>
                  </a:ext>
                </a:extLst>
              </a:tr>
              <a:tr h="789305">
                <a:tc>
                  <a:txBody>
                    <a:bodyPr/>
                    <a:lstStyle/>
                    <a:p>
                      <a:r>
                        <a:rPr lang="en-US" sz="1800" b="1" i="0" kern="1200" dirty="0">
                          <a:solidFill>
                            <a:schemeClr val="dk1"/>
                          </a:solidFill>
                          <a:effectLst/>
                          <a:latin typeface="+mn-lt"/>
                          <a:ea typeface="+mn-ea"/>
                          <a:cs typeface="+mn-cs"/>
                        </a:rPr>
                        <a:t>Relation to the hyoid bone</a:t>
                      </a:r>
                    </a:p>
                    <a:p>
                      <a:r>
                        <a:rPr lang="en-US" sz="1800" b="0" i="0" kern="1200" dirty="0">
                          <a:solidFill>
                            <a:schemeClr val="dk1"/>
                          </a:solidFill>
                          <a:effectLst/>
                          <a:latin typeface="+mn-lt"/>
                          <a:ea typeface="+mn-ea"/>
                          <a:cs typeface="+mn-cs"/>
                        </a:rPr>
                        <a:t>If the swelling in the neck moves as the tongue protrudes, it must be fixed to the hyoid bone.</a:t>
                      </a:r>
                      <a:r>
                        <a:rPr lang="en-US" dirty="0"/>
                        <a:t> </a:t>
                      </a:r>
                    </a:p>
                  </a:txBody>
                  <a:tcPr/>
                </a:tc>
                <a:extLst>
                  <a:ext uri="{0D108BD9-81ED-4DB2-BD59-A6C34878D82A}">
                    <a16:rowId xmlns:a16="http://schemas.microsoft.com/office/drawing/2014/main" val="1518452893"/>
                  </a:ext>
                </a:extLst>
              </a:tr>
            </a:tbl>
          </a:graphicData>
        </a:graphic>
      </p:graphicFrame>
      <p:pic>
        <p:nvPicPr>
          <p:cNvPr id="5" name="Picture 4">
            <a:extLst>
              <a:ext uri="{FF2B5EF4-FFF2-40B4-BE49-F238E27FC236}">
                <a16:creationId xmlns:a16="http://schemas.microsoft.com/office/drawing/2014/main" id="{FB6F45CF-C708-24EF-2214-09B01CCD3315}"/>
              </a:ext>
            </a:extLst>
          </p:cNvPr>
          <p:cNvPicPr>
            <a:picLocks noChangeAspect="1"/>
          </p:cNvPicPr>
          <p:nvPr/>
        </p:nvPicPr>
        <p:blipFill rotWithShape="1">
          <a:blip r:embed="rId2"/>
          <a:srcRect l="40664" t="20193" r="13867" b="6033"/>
          <a:stretch/>
        </p:blipFill>
        <p:spPr>
          <a:xfrm>
            <a:off x="5986463" y="1130935"/>
            <a:ext cx="5465238" cy="4985501"/>
          </a:xfrm>
          <a:prstGeom prst="rect">
            <a:avLst/>
          </a:prstGeom>
        </p:spPr>
      </p:pic>
    </p:spTree>
    <p:extLst>
      <p:ext uri="{BB962C8B-B14F-4D97-AF65-F5344CB8AC3E}">
        <p14:creationId xmlns:p14="http://schemas.microsoft.com/office/powerpoint/2010/main" val="7586591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idx="1"/>
          </p:nvPr>
        </p:nvSpPr>
        <p:spPr/>
        <p:txBody>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385" y="1353731"/>
            <a:ext cx="10053228" cy="3860800"/>
          </a:xfrm>
          <a:prstGeom prst="rect">
            <a:avLst/>
          </a:prstGeom>
        </p:spPr>
      </p:pic>
    </p:spTree>
    <p:extLst>
      <p:ext uri="{BB962C8B-B14F-4D97-AF65-F5344CB8AC3E}">
        <p14:creationId xmlns:p14="http://schemas.microsoft.com/office/powerpoint/2010/main" val="1879052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13408" y="370515"/>
            <a:ext cx="8666480" cy="5736186"/>
          </a:xfrm>
          <a:prstGeom prst="rect">
            <a:avLst/>
          </a:prstGeom>
        </p:spPr>
        <p:txBody>
          <a:bodyPr vert="horz" wrap="square" lIns="0" tIns="102870" rIns="0" bIns="0" rtlCol="0">
            <a:spAutoFit/>
          </a:bodyPr>
          <a:lstStyle/>
          <a:p>
            <a:pPr marL="295910" indent="-283845">
              <a:lnSpc>
                <a:spcPct val="100000"/>
              </a:lnSpc>
              <a:spcBef>
                <a:spcPts val="810"/>
              </a:spcBef>
              <a:buClr>
                <a:srgbClr val="3891A7"/>
              </a:buClr>
              <a:buSzPct val="79687"/>
              <a:buFont typeface="Segoe UI Symbol"/>
              <a:buChar char="⚫"/>
              <a:tabLst>
                <a:tab pos="296545" algn="l"/>
              </a:tabLst>
            </a:pPr>
            <a:r>
              <a:rPr sz="3200" b="1" spc="15" dirty="0">
                <a:latin typeface="Trebuchet MS"/>
                <a:cs typeface="Trebuchet MS"/>
              </a:rPr>
              <a:t>Thyroid</a:t>
            </a:r>
            <a:r>
              <a:rPr sz="3200" b="1" spc="-130" dirty="0">
                <a:latin typeface="Trebuchet MS"/>
                <a:cs typeface="Trebuchet MS"/>
              </a:rPr>
              <a:t> </a:t>
            </a:r>
            <a:r>
              <a:rPr sz="3200" b="1" spc="-50" dirty="0">
                <a:latin typeface="Trebuchet MS"/>
                <a:cs typeface="Trebuchet MS"/>
              </a:rPr>
              <a:t>Percussion:</a:t>
            </a:r>
            <a:endParaRPr sz="3200" dirty="0">
              <a:latin typeface="Trebuchet MS"/>
              <a:cs typeface="Trebuchet MS"/>
            </a:endParaRPr>
          </a:p>
          <a:p>
            <a:pPr marL="570230" lvl="1" indent="-238125">
              <a:lnSpc>
                <a:spcPct val="100000"/>
              </a:lnSpc>
              <a:spcBef>
                <a:spcPts val="620"/>
              </a:spcBef>
              <a:buClr>
                <a:srgbClr val="3891A7"/>
              </a:buClr>
              <a:buFont typeface="Verdana"/>
              <a:buChar char="◦"/>
              <a:tabLst>
                <a:tab pos="570865" algn="l"/>
              </a:tabLst>
            </a:pPr>
            <a:r>
              <a:rPr sz="2800" b="1" spc="-35" dirty="0">
                <a:latin typeface="Trebuchet MS"/>
                <a:cs typeface="Trebuchet MS"/>
              </a:rPr>
              <a:t>check</a:t>
            </a:r>
            <a:r>
              <a:rPr sz="2800" b="1" spc="-70" dirty="0">
                <a:latin typeface="Trebuchet MS"/>
                <a:cs typeface="Trebuchet MS"/>
              </a:rPr>
              <a:t> </a:t>
            </a:r>
            <a:r>
              <a:rPr sz="2800" b="1" spc="-35" dirty="0">
                <a:latin typeface="Trebuchet MS"/>
                <a:cs typeface="Trebuchet MS"/>
              </a:rPr>
              <a:t>for</a:t>
            </a:r>
            <a:r>
              <a:rPr sz="2800" b="1" spc="-60" dirty="0">
                <a:latin typeface="Trebuchet MS"/>
                <a:cs typeface="Trebuchet MS"/>
              </a:rPr>
              <a:t> </a:t>
            </a:r>
            <a:r>
              <a:rPr sz="2800" b="1" spc="-55" dirty="0">
                <a:latin typeface="Trebuchet MS"/>
                <a:cs typeface="Trebuchet MS"/>
              </a:rPr>
              <a:t>any</a:t>
            </a:r>
            <a:r>
              <a:rPr sz="2800" b="1" spc="-65" dirty="0">
                <a:latin typeface="Trebuchet MS"/>
                <a:cs typeface="Trebuchet MS"/>
              </a:rPr>
              <a:t> </a:t>
            </a:r>
            <a:r>
              <a:rPr sz="2800" b="1" spc="-30" dirty="0">
                <a:latin typeface="Trebuchet MS"/>
                <a:cs typeface="Trebuchet MS"/>
              </a:rPr>
              <a:t>thyroid</a:t>
            </a:r>
            <a:r>
              <a:rPr sz="2800" b="1" spc="-55" dirty="0">
                <a:latin typeface="Trebuchet MS"/>
                <a:cs typeface="Trebuchet MS"/>
              </a:rPr>
              <a:t> </a:t>
            </a:r>
            <a:r>
              <a:rPr sz="2800" b="1" dirty="0">
                <a:latin typeface="Trebuchet MS"/>
                <a:cs typeface="Trebuchet MS"/>
              </a:rPr>
              <a:t>gland</a:t>
            </a:r>
            <a:r>
              <a:rPr sz="2800" b="1" spc="-55" dirty="0">
                <a:latin typeface="Trebuchet MS"/>
                <a:cs typeface="Trebuchet MS"/>
              </a:rPr>
              <a:t> </a:t>
            </a:r>
            <a:r>
              <a:rPr sz="2800" b="1" spc="5" dirty="0">
                <a:latin typeface="Trebuchet MS"/>
                <a:cs typeface="Trebuchet MS"/>
              </a:rPr>
              <a:t>enlargement</a:t>
            </a:r>
            <a:endParaRPr sz="2800" dirty="0">
              <a:latin typeface="Trebuchet MS"/>
              <a:cs typeface="Trebuchet MS"/>
            </a:endParaRPr>
          </a:p>
          <a:p>
            <a:pPr marL="588645">
              <a:lnSpc>
                <a:spcPct val="100000"/>
              </a:lnSpc>
              <a:spcBef>
                <a:spcPts val="595"/>
              </a:spcBef>
            </a:pPr>
            <a:r>
              <a:rPr sz="2400" spc="-1535" dirty="0">
                <a:solidFill>
                  <a:srgbClr val="FDB809"/>
                </a:solidFill>
                <a:latin typeface="Segoe UI Symbol"/>
                <a:cs typeface="Segoe UI Symbol"/>
              </a:rPr>
              <a:t>🞄</a:t>
            </a:r>
            <a:r>
              <a:rPr sz="2400" spc="270" dirty="0">
                <a:solidFill>
                  <a:srgbClr val="FDB809"/>
                </a:solidFill>
                <a:latin typeface="Segoe UI Symbol"/>
                <a:cs typeface="Segoe UI Symbol"/>
              </a:rPr>
              <a:t> </a:t>
            </a:r>
            <a:r>
              <a:rPr sz="2400" b="1" spc="5" dirty="0">
                <a:latin typeface="Trebuchet MS"/>
                <a:cs typeface="Trebuchet MS"/>
              </a:rPr>
              <a:t>s</a:t>
            </a:r>
            <a:r>
              <a:rPr sz="2400" b="1" spc="-5" dirty="0">
                <a:latin typeface="Trebuchet MS"/>
                <a:cs typeface="Trebuchet MS"/>
              </a:rPr>
              <a:t>t</a:t>
            </a:r>
            <a:r>
              <a:rPr sz="2400" b="1" spc="-10" dirty="0">
                <a:latin typeface="Trebuchet MS"/>
                <a:cs typeface="Trebuchet MS"/>
              </a:rPr>
              <a:t>ernocl</a:t>
            </a:r>
            <a:r>
              <a:rPr sz="2400" b="1" spc="-100" dirty="0">
                <a:latin typeface="Trebuchet MS"/>
                <a:cs typeface="Trebuchet MS"/>
              </a:rPr>
              <a:t>a</a:t>
            </a:r>
            <a:r>
              <a:rPr sz="2400" b="1" spc="-35" dirty="0">
                <a:latin typeface="Trebuchet MS"/>
                <a:cs typeface="Trebuchet MS"/>
              </a:rPr>
              <a:t>vicul</a:t>
            </a:r>
            <a:r>
              <a:rPr sz="2400" b="1" spc="-55" dirty="0">
                <a:latin typeface="Trebuchet MS"/>
                <a:cs typeface="Trebuchet MS"/>
              </a:rPr>
              <a:t>a</a:t>
            </a:r>
            <a:r>
              <a:rPr sz="2400" b="1" spc="50" dirty="0">
                <a:latin typeface="Trebuchet MS"/>
                <a:cs typeface="Trebuchet MS"/>
              </a:rPr>
              <a:t>r</a:t>
            </a:r>
            <a:r>
              <a:rPr sz="2400" b="1" spc="-65" dirty="0">
                <a:latin typeface="Trebuchet MS"/>
                <a:cs typeface="Trebuchet MS"/>
              </a:rPr>
              <a:t> </a:t>
            </a:r>
            <a:r>
              <a:rPr sz="2400" b="1" spc="15" dirty="0">
                <a:latin typeface="Trebuchet MS"/>
                <a:cs typeface="Trebuchet MS"/>
              </a:rPr>
              <a:t>ed</a:t>
            </a:r>
            <a:r>
              <a:rPr sz="2400" b="1" spc="-35" dirty="0">
                <a:latin typeface="Trebuchet MS"/>
                <a:cs typeface="Trebuchet MS"/>
              </a:rPr>
              <a:t>g</a:t>
            </a:r>
            <a:r>
              <a:rPr sz="2400" b="1" spc="-55" dirty="0">
                <a:latin typeface="Trebuchet MS"/>
                <a:cs typeface="Trebuchet MS"/>
              </a:rPr>
              <a:t>e </a:t>
            </a:r>
            <a:r>
              <a:rPr sz="2400" b="1" spc="45" dirty="0">
                <a:latin typeface="Trebuchet MS"/>
                <a:cs typeface="Trebuchet MS"/>
              </a:rPr>
              <a:t>to</a:t>
            </a:r>
            <a:r>
              <a:rPr sz="2400" b="1" spc="-70" dirty="0">
                <a:latin typeface="Trebuchet MS"/>
                <a:cs typeface="Trebuchet MS"/>
              </a:rPr>
              <a:t> </a:t>
            </a:r>
            <a:r>
              <a:rPr sz="2400" b="1" spc="5" dirty="0">
                <a:latin typeface="Trebuchet MS"/>
                <a:cs typeface="Trebuchet MS"/>
              </a:rPr>
              <a:t>r</a:t>
            </a:r>
            <a:r>
              <a:rPr sz="2400" b="1" spc="-20" dirty="0">
                <a:latin typeface="Trebuchet MS"/>
                <a:cs typeface="Trebuchet MS"/>
              </a:rPr>
              <a:t>e</a:t>
            </a:r>
            <a:r>
              <a:rPr sz="2400" b="1" spc="-25" dirty="0">
                <a:latin typeface="Trebuchet MS"/>
                <a:cs typeface="Trebuchet MS"/>
              </a:rPr>
              <a:t>t</a:t>
            </a:r>
            <a:r>
              <a:rPr sz="2400" b="1" spc="-10" dirty="0">
                <a:latin typeface="Trebuchet MS"/>
                <a:cs typeface="Trebuchet MS"/>
              </a:rPr>
              <a:t>r</a:t>
            </a:r>
            <a:r>
              <a:rPr sz="2400" b="1" spc="25" dirty="0">
                <a:latin typeface="Trebuchet MS"/>
                <a:cs typeface="Trebuchet MS"/>
              </a:rPr>
              <a:t>os</a:t>
            </a:r>
            <a:r>
              <a:rPr sz="2400" b="1" spc="10" dirty="0">
                <a:latin typeface="Trebuchet MS"/>
                <a:cs typeface="Trebuchet MS"/>
              </a:rPr>
              <a:t>t</a:t>
            </a:r>
            <a:r>
              <a:rPr sz="2400" b="1" spc="-20" dirty="0">
                <a:latin typeface="Trebuchet MS"/>
                <a:cs typeface="Trebuchet MS"/>
              </a:rPr>
              <a:t>ernal</a:t>
            </a:r>
            <a:r>
              <a:rPr sz="2400" b="1" spc="-75" dirty="0">
                <a:latin typeface="Trebuchet MS"/>
                <a:cs typeface="Trebuchet MS"/>
              </a:rPr>
              <a:t> </a:t>
            </a:r>
            <a:r>
              <a:rPr sz="2400" b="1" spc="25" dirty="0">
                <a:latin typeface="Trebuchet MS"/>
                <a:cs typeface="Trebuchet MS"/>
              </a:rPr>
              <a:t>a</a:t>
            </a:r>
            <a:r>
              <a:rPr sz="2400" b="1" spc="-30" dirty="0">
                <a:latin typeface="Trebuchet MS"/>
                <a:cs typeface="Trebuchet MS"/>
              </a:rPr>
              <a:t>rea</a:t>
            </a:r>
            <a:endParaRPr sz="2400" dirty="0">
              <a:latin typeface="Trebuchet MS"/>
              <a:cs typeface="Trebuchet MS"/>
            </a:endParaRPr>
          </a:p>
          <a:p>
            <a:pPr marL="295910" indent="-283845">
              <a:lnSpc>
                <a:spcPct val="100000"/>
              </a:lnSpc>
              <a:spcBef>
                <a:spcPts val="565"/>
              </a:spcBef>
              <a:buClr>
                <a:srgbClr val="3891A7"/>
              </a:buClr>
              <a:buSzPct val="79687"/>
              <a:buFont typeface="Segoe UI Symbol"/>
              <a:buChar char="⚫"/>
              <a:tabLst>
                <a:tab pos="296545" algn="l"/>
              </a:tabLst>
            </a:pPr>
            <a:r>
              <a:rPr sz="3200" b="1" spc="340" dirty="0">
                <a:latin typeface="Trebuchet MS"/>
                <a:cs typeface="Trebuchet MS"/>
              </a:rPr>
              <a:t>T</a:t>
            </a:r>
            <a:r>
              <a:rPr sz="3200" b="1" spc="-135" dirty="0">
                <a:latin typeface="Trebuchet MS"/>
                <a:cs typeface="Trebuchet MS"/>
              </a:rPr>
              <a:t>h</a:t>
            </a:r>
            <a:r>
              <a:rPr sz="3200" b="1" spc="-5" dirty="0">
                <a:latin typeface="Trebuchet MS"/>
                <a:cs typeface="Trebuchet MS"/>
              </a:rPr>
              <a:t>y</a:t>
            </a:r>
            <a:r>
              <a:rPr sz="3200" b="1" spc="-85" dirty="0">
                <a:latin typeface="Trebuchet MS"/>
                <a:cs typeface="Trebuchet MS"/>
              </a:rPr>
              <a:t>r</a:t>
            </a:r>
            <a:r>
              <a:rPr sz="3200" b="1" dirty="0">
                <a:latin typeface="Trebuchet MS"/>
                <a:cs typeface="Trebuchet MS"/>
              </a:rPr>
              <a:t>oi</a:t>
            </a:r>
            <a:r>
              <a:rPr sz="3200" b="1" spc="5" dirty="0">
                <a:latin typeface="Trebuchet MS"/>
                <a:cs typeface="Trebuchet MS"/>
              </a:rPr>
              <a:t>d</a:t>
            </a:r>
            <a:r>
              <a:rPr sz="3200" b="1" spc="-434" dirty="0">
                <a:latin typeface="Trebuchet MS"/>
                <a:cs typeface="Trebuchet MS"/>
              </a:rPr>
              <a:t> </a:t>
            </a:r>
            <a:r>
              <a:rPr sz="3200" b="1" dirty="0">
                <a:latin typeface="Trebuchet MS"/>
                <a:cs typeface="Trebuchet MS"/>
              </a:rPr>
              <a:t>Auscultation:</a:t>
            </a:r>
            <a:endParaRPr sz="3200" dirty="0">
              <a:latin typeface="Trebuchet MS"/>
              <a:cs typeface="Trebuchet MS"/>
            </a:endParaRPr>
          </a:p>
          <a:p>
            <a:pPr marL="570230" lvl="1" indent="-238125">
              <a:lnSpc>
                <a:spcPct val="100000"/>
              </a:lnSpc>
              <a:spcBef>
                <a:spcPts val="615"/>
              </a:spcBef>
              <a:buClr>
                <a:srgbClr val="3891A7"/>
              </a:buClr>
              <a:buFont typeface="Verdana"/>
              <a:buChar char="◦"/>
              <a:tabLst>
                <a:tab pos="570865" algn="l"/>
              </a:tabLst>
            </a:pPr>
            <a:r>
              <a:rPr sz="2800" b="1" spc="-40" dirty="0">
                <a:latin typeface="Trebuchet MS"/>
                <a:cs typeface="Trebuchet MS"/>
              </a:rPr>
              <a:t>listen</a:t>
            </a:r>
            <a:r>
              <a:rPr sz="2800" b="1" spc="-50" dirty="0">
                <a:latin typeface="Trebuchet MS"/>
                <a:cs typeface="Trebuchet MS"/>
              </a:rPr>
              <a:t> </a:t>
            </a:r>
            <a:r>
              <a:rPr sz="2800" b="1" spc="-35" dirty="0">
                <a:latin typeface="Trebuchet MS"/>
                <a:cs typeface="Trebuchet MS"/>
              </a:rPr>
              <a:t>for</a:t>
            </a:r>
            <a:r>
              <a:rPr sz="2800" b="1" spc="-60" dirty="0">
                <a:latin typeface="Trebuchet MS"/>
                <a:cs typeface="Trebuchet MS"/>
              </a:rPr>
              <a:t> </a:t>
            </a:r>
            <a:r>
              <a:rPr sz="2800" b="1" spc="-10" dirty="0">
                <a:latin typeface="Trebuchet MS"/>
                <a:cs typeface="Trebuchet MS"/>
              </a:rPr>
              <a:t>carotid</a:t>
            </a:r>
            <a:r>
              <a:rPr sz="2800" b="1" spc="-55" dirty="0">
                <a:latin typeface="Trebuchet MS"/>
                <a:cs typeface="Trebuchet MS"/>
              </a:rPr>
              <a:t> </a:t>
            </a:r>
            <a:r>
              <a:rPr sz="2800" b="1" spc="-10" dirty="0">
                <a:latin typeface="Trebuchet MS"/>
                <a:cs typeface="Trebuchet MS"/>
              </a:rPr>
              <a:t>bruits</a:t>
            </a:r>
            <a:r>
              <a:rPr sz="2800" b="1" spc="-45" dirty="0">
                <a:latin typeface="Trebuchet MS"/>
                <a:cs typeface="Trebuchet MS"/>
              </a:rPr>
              <a:t> </a:t>
            </a:r>
            <a:r>
              <a:rPr sz="2800" b="1" spc="-40" dirty="0">
                <a:latin typeface="Trebuchet MS"/>
                <a:cs typeface="Trebuchet MS"/>
              </a:rPr>
              <a:t>bilaterally</a:t>
            </a:r>
            <a:endParaRPr sz="2800" dirty="0">
              <a:latin typeface="Trebuchet MS"/>
              <a:cs typeface="Trebuchet MS"/>
            </a:endParaRPr>
          </a:p>
          <a:p>
            <a:pPr marL="295910" indent="-283845">
              <a:lnSpc>
                <a:spcPct val="100000"/>
              </a:lnSpc>
              <a:spcBef>
                <a:spcPts val="590"/>
              </a:spcBef>
              <a:buClr>
                <a:srgbClr val="3891A7"/>
              </a:buClr>
              <a:buSzPct val="79687"/>
              <a:buFont typeface="Segoe UI Symbol"/>
              <a:buChar char="⚫"/>
              <a:tabLst>
                <a:tab pos="296545" algn="l"/>
              </a:tabLst>
            </a:pPr>
            <a:r>
              <a:rPr sz="3200" b="1" spc="60" dirty="0">
                <a:latin typeface="Trebuchet MS"/>
                <a:cs typeface="Trebuchet MS"/>
              </a:rPr>
              <a:t>Extra</a:t>
            </a:r>
            <a:r>
              <a:rPr sz="3200" b="1" spc="-130" dirty="0">
                <a:latin typeface="Trebuchet MS"/>
                <a:cs typeface="Trebuchet MS"/>
              </a:rPr>
              <a:t> </a:t>
            </a:r>
            <a:r>
              <a:rPr sz="3200" b="1" spc="-5" dirty="0">
                <a:latin typeface="Trebuchet MS"/>
                <a:cs typeface="Trebuchet MS"/>
              </a:rPr>
              <a:t>considerations</a:t>
            </a:r>
            <a:endParaRPr sz="3200" dirty="0">
              <a:latin typeface="Trebuchet MS"/>
              <a:cs typeface="Trebuchet MS"/>
            </a:endParaRPr>
          </a:p>
          <a:p>
            <a:pPr marL="570230" lvl="1" indent="-238125">
              <a:lnSpc>
                <a:spcPct val="100000"/>
              </a:lnSpc>
              <a:spcBef>
                <a:spcPts val="615"/>
              </a:spcBef>
              <a:buClr>
                <a:srgbClr val="3891A7"/>
              </a:buClr>
              <a:buFont typeface="Verdana"/>
              <a:buChar char="◦"/>
              <a:tabLst>
                <a:tab pos="570865" algn="l"/>
              </a:tabLst>
            </a:pPr>
            <a:r>
              <a:rPr sz="2800" b="1" spc="-35" dirty="0">
                <a:latin typeface="Trebuchet MS"/>
                <a:cs typeface="Trebuchet MS"/>
              </a:rPr>
              <a:t>check</a:t>
            </a:r>
            <a:r>
              <a:rPr sz="2800" b="1" spc="-100" dirty="0">
                <a:latin typeface="Trebuchet MS"/>
                <a:cs typeface="Trebuchet MS"/>
              </a:rPr>
              <a:t> </a:t>
            </a:r>
            <a:r>
              <a:rPr sz="2800" b="1" spc="-75" dirty="0">
                <a:latin typeface="Trebuchet MS"/>
                <a:cs typeface="Trebuchet MS"/>
              </a:rPr>
              <a:t>reflexes</a:t>
            </a:r>
            <a:endParaRPr lang="en-US" sz="2800" b="1" spc="-75" dirty="0">
              <a:latin typeface="Trebuchet MS"/>
              <a:cs typeface="Trebuchet MS"/>
            </a:endParaRPr>
          </a:p>
          <a:p>
            <a:pPr marL="570230" lvl="1" indent="-238125">
              <a:lnSpc>
                <a:spcPct val="100000"/>
              </a:lnSpc>
              <a:spcBef>
                <a:spcPts val="615"/>
              </a:spcBef>
              <a:buClr>
                <a:srgbClr val="3891A7"/>
              </a:buClr>
              <a:buFont typeface="Verdana"/>
              <a:buChar char="◦"/>
              <a:tabLst>
                <a:tab pos="570865" algn="l"/>
              </a:tabLst>
            </a:pPr>
            <a:r>
              <a:rPr lang="en-US" sz="2800" b="1" spc="-75" dirty="0">
                <a:latin typeface="Trebuchet MS"/>
                <a:cs typeface="Trebuchet MS"/>
              </a:rPr>
              <a:t>Proximal muscle weakness</a:t>
            </a:r>
            <a:endParaRPr sz="2800" dirty="0">
              <a:latin typeface="Trebuchet MS"/>
              <a:cs typeface="Trebuchet MS"/>
            </a:endParaRPr>
          </a:p>
          <a:p>
            <a:pPr marL="570230" lvl="1" indent="-238125">
              <a:lnSpc>
                <a:spcPct val="100000"/>
              </a:lnSpc>
              <a:spcBef>
                <a:spcPts val="600"/>
              </a:spcBef>
              <a:buClr>
                <a:srgbClr val="3891A7"/>
              </a:buClr>
              <a:buFont typeface="Verdana"/>
              <a:buChar char="◦"/>
              <a:tabLst>
                <a:tab pos="570865" algn="l"/>
              </a:tabLst>
            </a:pPr>
            <a:r>
              <a:rPr sz="2800" b="1" spc="-15" dirty="0">
                <a:latin typeface="Trebuchet MS"/>
                <a:cs typeface="Trebuchet MS"/>
              </a:rPr>
              <a:t>consider</a:t>
            </a:r>
            <a:r>
              <a:rPr sz="2800" b="1" spc="-40" dirty="0">
                <a:latin typeface="Trebuchet MS"/>
                <a:cs typeface="Trebuchet MS"/>
              </a:rPr>
              <a:t> </a:t>
            </a:r>
            <a:r>
              <a:rPr sz="2800" b="1" spc="-20" dirty="0">
                <a:latin typeface="Trebuchet MS"/>
                <a:cs typeface="Trebuchet MS"/>
              </a:rPr>
              <a:t>checking</a:t>
            </a:r>
            <a:r>
              <a:rPr sz="2800" b="1" spc="-65" dirty="0">
                <a:latin typeface="Trebuchet MS"/>
                <a:cs typeface="Trebuchet MS"/>
              </a:rPr>
              <a:t> </a:t>
            </a:r>
            <a:r>
              <a:rPr sz="2800" b="1" spc="-30" dirty="0">
                <a:latin typeface="Trebuchet MS"/>
                <a:cs typeface="Trebuchet MS"/>
              </a:rPr>
              <a:t>for</a:t>
            </a:r>
            <a:r>
              <a:rPr sz="2800" b="1" spc="-55" dirty="0">
                <a:latin typeface="Trebuchet MS"/>
                <a:cs typeface="Trebuchet MS"/>
              </a:rPr>
              <a:t> </a:t>
            </a:r>
            <a:r>
              <a:rPr sz="2800" b="1" spc="5" dirty="0">
                <a:latin typeface="Trebuchet MS"/>
                <a:cs typeface="Trebuchet MS"/>
              </a:rPr>
              <a:t>cardiomegaly</a:t>
            </a:r>
            <a:endParaRPr sz="2800" dirty="0">
              <a:latin typeface="Trebuchet MS"/>
              <a:cs typeface="Trebuchet MS"/>
            </a:endParaRPr>
          </a:p>
          <a:p>
            <a:pPr marL="570230" lvl="1" indent="-238125">
              <a:lnSpc>
                <a:spcPct val="100000"/>
              </a:lnSpc>
              <a:spcBef>
                <a:spcPts val="600"/>
              </a:spcBef>
              <a:buClr>
                <a:srgbClr val="3891A7"/>
              </a:buClr>
              <a:buFont typeface="Verdana"/>
              <a:buChar char="◦"/>
              <a:tabLst>
                <a:tab pos="570865" algn="l"/>
              </a:tabLst>
            </a:pPr>
            <a:r>
              <a:rPr sz="2800" b="1" spc="-10" dirty="0">
                <a:latin typeface="Trebuchet MS"/>
                <a:cs typeface="Trebuchet MS"/>
              </a:rPr>
              <a:t>consider</a:t>
            </a:r>
            <a:r>
              <a:rPr sz="2800" b="1" spc="-40" dirty="0">
                <a:latin typeface="Trebuchet MS"/>
                <a:cs typeface="Trebuchet MS"/>
              </a:rPr>
              <a:t> </a:t>
            </a:r>
            <a:r>
              <a:rPr sz="2800" b="1" spc="-20" dirty="0">
                <a:latin typeface="Trebuchet MS"/>
                <a:cs typeface="Trebuchet MS"/>
              </a:rPr>
              <a:t>checking</a:t>
            </a:r>
            <a:r>
              <a:rPr sz="2800" b="1" spc="-65" dirty="0">
                <a:latin typeface="Trebuchet MS"/>
                <a:cs typeface="Trebuchet MS"/>
              </a:rPr>
              <a:t> </a:t>
            </a:r>
            <a:r>
              <a:rPr sz="2800" b="1" spc="-35" dirty="0">
                <a:latin typeface="Trebuchet MS"/>
                <a:cs typeface="Trebuchet MS"/>
              </a:rPr>
              <a:t>for</a:t>
            </a:r>
            <a:r>
              <a:rPr sz="2800" b="1" spc="-60" dirty="0">
                <a:latin typeface="Trebuchet MS"/>
                <a:cs typeface="Trebuchet MS"/>
              </a:rPr>
              <a:t> </a:t>
            </a:r>
            <a:r>
              <a:rPr sz="2800" b="1" spc="-30" dirty="0">
                <a:latin typeface="Trebuchet MS"/>
                <a:cs typeface="Trebuchet MS"/>
              </a:rPr>
              <a:t>pleural</a:t>
            </a:r>
            <a:r>
              <a:rPr sz="2800" b="1" spc="-35" dirty="0">
                <a:latin typeface="Trebuchet MS"/>
                <a:cs typeface="Trebuchet MS"/>
              </a:rPr>
              <a:t> </a:t>
            </a:r>
            <a:r>
              <a:rPr sz="2800" b="1" spc="-70" dirty="0">
                <a:latin typeface="Trebuchet MS"/>
                <a:cs typeface="Trebuchet MS"/>
              </a:rPr>
              <a:t>effusion</a:t>
            </a:r>
            <a:r>
              <a:rPr sz="2800" b="1" spc="-20" dirty="0">
                <a:latin typeface="Trebuchet MS"/>
                <a:cs typeface="Trebuchet MS"/>
              </a:rPr>
              <a:t> </a:t>
            </a:r>
            <a:r>
              <a:rPr sz="2800" b="1" spc="-10" dirty="0">
                <a:latin typeface="Trebuchet MS"/>
                <a:cs typeface="Trebuchet MS"/>
              </a:rPr>
              <a:t>and</a:t>
            </a:r>
            <a:r>
              <a:rPr sz="2800" b="1" spc="-15" dirty="0">
                <a:latin typeface="Trebuchet MS"/>
                <a:cs typeface="Trebuchet MS"/>
              </a:rPr>
              <a:t> </a:t>
            </a:r>
            <a:r>
              <a:rPr sz="2800" b="1" spc="-30" dirty="0">
                <a:latin typeface="Trebuchet MS"/>
                <a:cs typeface="Trebuchet MS"/>
              </a:rPr>
              <a:t>ascites</a:t>
            </a:r>
            <a:endParaRPr sz="2800" dirty="0">
              <a:latin typeface="Trebuchet MS"/>
              <a:cs typeface="Trebuchet MS"/>
            </a:endParaRPr>
          </a:p>
          <a:p>
            <a:pPr marL="570230" lvl="1" indent="-238125">
              <a:lnSpc>
                <a:spcPct val="100000"/>
              </a:lnSpc>
              <a:spcBef>
                <a:spcPts val="600"/>
              </a:spcBef>
              <a:buClr>
                <a:srgbClr val="3891A7"/>
              </a:buClr>
              <a:buFont typeface="Verdana"/>
              <a:buChar char="◦"/>
              <a:tabLst>
                <a:tab pos="570865" algn="l"/>
              </a:tabLst>
            </a:pPr>
            <a:r>
              <a:rPr sz="2800" b="1" spc="-35" dirty="0">
                <a:latin typeface="Trebuchet MS"/>
                <a:cs typeface="Trebuchet MS"/>
              </a:rPr>
              <a:t>check</a:t>
            </a:r>
            <a:r>
              <a:rPr sz="2800" b="1" spc="-75" dirty="0">
                <a:latin typeface="Trebuchet MS"/>
                <a:cs typeface="Trebuchet MS"/>
              </a:rPr>
              <a:t> </a:t>
            </a:r>
            <a:r>
              <a:rPr sz="2800" b="1" spc="-35" dirty="0">
                <a:latin typeface="Trebuchet MS"/>
                <a:cs typeface="Trebuchet MS"/>
              </a:rPr>
              <a:t>for</a:t>
            </a:r>
            <a:r>
              <a:rPr sz="2800" b="1" spc="-60" dirty="0">
                <a:latin typeface="Trebuchet MS"/>
                <a:cs typeface="Trebuchet MS"/>
              </a:rPr>
              <a:t> </a:t>
            </a:r>
            <a:r>
              <a:rPr sz="2800" b="1" spc="-35" dirty="0">
                <a:latin typeface="Trebuchet MS"/>
                <a:cs typeface="Trebuchet MS"/>
              </a:rPr>
              <a:t>pretibial</a:t>
            </a:r>
            <a:r>
              <a:rPr sz="2800" b="1" spc="-45" dirty="0">
                <a:latin typeface="Trebuchet MS"/>
                <a:cs typeface="Trebuchet MS"/>
              </a:rPr>
              <a:t> </a:t>
            </a:r>
            <a:r>
              <a:rPr sz="2800" b="1" spc="-40" dirty="0">
                <a:latin typeface="Trebuchet MS"/>
                <a:cs typeface="Trebuchet MS"/>
              </a:rPr>
              <a:t>swelling</a:t>
            </a:r>
            <a:endParaRPr sz="2800" dirty="0">
              <a:latin typeface="Trebuchet MS"/>
              <a:cs typeface="Trebuchet M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4183" y="3556"/>
              <a:ext cx="1093470" cy="819785"/>
            </a:xfrm>
            <a:custGeom>
              <a:avLst/>
              <a:gdLst/>
              <a:ahLst/>
              <a:cxnLst/>
              <a:rect l="l" t="t" r="r" b="b"/>
              <a:pathLst>
                <a:path w="1093470" h="819785">
                  <a:moveTo>
                    <a:pt x="1093096" y="0"/>
                  </a:moveTo>
                  <a:lnTo>
                    <a:pt x="506" y="0"/>
                  </a:lnTo>
                  <a:lnTo>
                    <a:pt x="0" y="819404"/>
                  </a:lnTo>
                  <a:lnTo>
                    <a:pt x="55037" y="818401"/>
                  </a:lnTo>
                  <a:lnTo>
                    <a:pt x="108877" y="815423"/>
                  </a:lnTo>
                  <a:lnTo>
                    <a:pt x="161961" y="810518"/>
                  </a:lnTo>
                  <a:lnTo>
                    <a:pt x="214229" y="803732"/>
                  </a:lnTo>
                  <a:lnTo>
                    <a:pt x="265616" y="795113"/>
                  </a:lnTo>
                  <a:lnTo>
                    <a:pt x="316061" y="784707"/>
                  </a:lnTo>
                  <a:lnTo>
                    <a:pt x="365501" y="772562"/>
                  </a:lnTo>
                  <a:lnTo>
                    <a:pt x="413874" y="758723"/>
                  </a:lnTo>
                  <a:lnTo>
                    <a:pt x="461116" y="743239"/>
                  </a:lnTo>
                  <a:lnTo>
                    <a:pt x="507165" y="726156"/>
                  </a:lnTo>
                  <a:lnTo>
                    <a:pt x="551959" y="707521"/>
                  </a:lnTo>
                  <a:lnTo>
                    <a:pt x="595434" y="687382"/>
                  </a:lnTo>
                  <a:lnTo>
                    <a:pt x="637529" y="665784"/>
                  </a:lnTo>
                  <a:lnTo>
                    <a:pt x="678181" y="642775"/>
                  </a:lnTo>
                  <a:lnTo>
                    <a:pt x="717327" y="618403"/>
                  </a:lnTo>
                  <a:lnTo>
                    <a:pt x="754904" y="592713"/>
                  </a:lnTo>
                  <a:lnTo>
                    <a:pt x="790851" y="565754"/>
                  </a:lnTo>
                  <a:lnTo>
                    <a:pt x="825103" y="537571"/>
                  </a:lnTo>
                  <a:lnTo>
                    <a:pt x="857600" y="508212"/>
                  </a:lnTo>
                  <a:lnTo>
                    <a:pt x="888278" y="477724"/>
                  </a:lnTo>
                  <a:lnTo>
                    <a:pt x="917074" y="446154"/>
                  </a:lnTo>
                  <a:lnTo>
                    <a:pt x="943926" y="413549"/>
                  </a:lnTo>
                  <a:lnTo>
                    <a:pt x="968772" y="379956"/>
                  </a:lnTo>
                  <a:lnTo>
                    <a:pt x="991549" y="345421"/>
                  </a:lnTo>
                  <a:lnTo>
                    <a:pt x="1012193" y="309992"/>
                  </a:lnTo>
                  <a:lnTo>
                    <a:pt x="1030644" y="273715"/>
                  </a:lnTo>
                  <a:lnTo>
                    <a:pt x="1046837" y="236638"/>
                  </a:lnTo>
                  <a:lnTo>
                    <a:pt x="1060711" y="198808"/>
                  </a:lnTo>
                  <a:lnTo>
                    <a:pt x="1072203" y="160271"/>
                  </a:lnTo>
                  <a:lnTo>
                    <a:pt x="1081250" y="121075"/>
                  </a:lnTo>
                  <a:lnTo>
                    <a:pt x="1087789" y="81267"/>
                  </a:lnTo>
                  <a:lnTo>
                    <a:pt x="1091759" y="40892"/>
                  </a:lnTo>
                  <a:lnTo>
                    <a:pt x="1093096" y="0"/>
                  </a:lnTo>
                  <a:close/>
                </a:path>
              </a:pathLst>
            </a:custGeom>
            <a:solidFill>
              <a:srgbClr val="FDF9F4">
                <a:alpha val="32940"/>
              </a:srgbClr>
            </a:solidFill>
          </p:spPr>
          <p:txBody>
            <a:bodyPr wrap="square" lIns="0" tIns="0" rIns="0" bIns="0" rtlCol="0"/>
            <a:lstStyle/>
            <a:p>
              <a:endParaRPr/>
            </a:p>
          </p:txBody>
        </p:sp>
        <p:sp>
          <p:nvSpPr>
            <p:cNvPr id="5" name="object 5"/>
            <p:cNvSpPr/>
            <p:nvPr/>
          </p:nvSpPr>
          <p:spPr>
            <a:xfrm>
              <a:off x="4183" y="3556"/>
              <a:ext cx="1093470" cy="819785"/>
            </a:xfrm>
            <a:custGeom>
              <a:avLst/>
              <a:gdLst/>
              <a:ahLst/>
              <a:cxnLst/>
              <a:rect l="l" t="t" r="r" b="b"/>
              <a:pathLst>
                <a:path w="1093470" h="819785">
                  <a:moveTo>
                    <a:pt x="1093096" y="0"/>
                  </a:moveTo>
                  <a:lnTo>
                    <a:pt x="1091759" y="40892"/>
                  </a:lnTo>
                  <a:lnTo>
                    <a:pt x="1087790" y="81267"/>
                  </a:lnTo>
                  <a:lnTo>
                    <a:pt x="1081250" y="121075"/>
                  </a:lnTo>
                  <a:lnTo>
                    <a:pt x="1072203" y="160271"/>
                  </a:lnTo>
                  <a:lnTo>
                    <a:pt x="1060711" y="198808"/>
                  </a:lnTo>
                  <a:lnTo>
                    <a:pt x="1046837" y="236638"/>
                  </a:lnTo>
                  <a:lnTo>
                    <a:pt x="1030644" y="273715"/>
                  </a:lnTo>
                  <a:lnTo>
                    <a:pt x="1012194" y="309992"/>
                  </a:lnTo>
                  <a:lnTo>
                    <a:pt x="991549" y="345421"/>
                  </a:lnTo>
                  <a:lnTo>
                    <a:pt x="968772" y="379956"/>
                  </a:lnTo>
                  <a:lnTo>
                    <a:pt x="943927" y="413549"/>
                  </a:lnTo>
                  <a:lnTo>
                    <a:pt x="917074" y="446154"/>
                  </a:lnTo>
                  <a:lnTo>
                    <a:pt x="888278" y="477724"/>
                  </a:lnTo>
                  <a:lnTo>
                    <a:pt x="857600" y="508212"/>
                  </a:lnTo>
                  <a:lnTo>
                    <a:pt x="825104" y="537571"/>
                  </a:lnTo>
                  <a:lnTo>
                    <a:pt x="790851" y="565754"/>
                  </a:lnTo>
                  <a:lnTo>
                    <a:pt x="754904" y="592713"/>
                  </a:lnTo>
                  <a:lnTo>
                    <a:pt x="717327" y="618403"/>
                  </a:lnTo>
                  <a:lnTo>
                    <a:pt x="678181" y="642775"/>
                  </a:lnTo>
                  <a:lnTo>
                    <a:pt x="637529" y="665784"/>
                  </a:lnTo>
                  <a:lnTo>
                    <a:pt x="595434" y="687382"/>
                  </a:lnTo>
                  <a:lnTo>
                    <a:pt x="551959" y="707521"/>
                  </a:lnTo>
                  <a:lnTo>
                    <a:pt x="507165" y="726156"/>
                  </a:lnTo>
                  <a:lnTo>
                    <a:pt x="461116" y="743239"/>
                  </a:lnTo>
                  <a:lnTo>
                    <a:pt x="413874" y="758723"/>
                  </a:lnTo>
                  <a:lnTo>
                    <a:pt x="365502" y="772562"/>
                  </a:lnTo>
                  <a:lnTo>
                    <a:pt x="316062" y="784707"/>
                  </a:lnTo>
                  <a:lnTo>
                    <a:pt x="265617" y="795113"/>
                  </a:lnTo>
                  <a:lnTo>
                    <a:pt x="214229" y="803732"/>
                  </a:lnTo>
                  <a:lnTo>
                    <a:pt x="161961" y="810518"/>
                  </a:lnTo>
                  <a:lnTo>
                    <a:pt x="108877" y="815423"/>
                  </a:lnTo>
                  <a:lnTo>
                    <a:pt x="55037" y="818401"/>
                  </a:lnTo>
                  <a:lnTo>
                    <a:pt x="506" y="819404"/>
                  </a:lnTo>
                  <a:lnTo>
                    <a:pt x="337" y="819404"/>
                  </a:lnTo>
                  <a:lnTo>
                    <a:pt x="168" y="819404"/>
                  </a:lnTo>
                  <a:lnTo>
                    <a:pt x="0" y="819404"/>
                  </a:lnTo>
                  <a:lnTo>
                    <a:pt x="506" y="0"/>
                  </a:lnTo>
                  <a:lnTo>
                    <a:pt x="1093096" y="0"/>
                  </a:lnTo>
                  <a:close/>
                </a:path>
              </a:pathLst>
            </a:custGeom>
            <a:ln w="3175">
              <a:solidFill>
                <a:srgbClr val="D2C39E"/>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84404" y="6095"/>
              <a:ext cx="2351532" cy="1783079"/>
            </a:xfrm>
            <a:prstGeom prst="rect">
              <a:avLst/>
            </a:prstGeom>
          </p:spPr>
        </p:pic>
        <p:sp>
          <p:nvSpPr>
            <p:cNvPr id="7" name="object 7"/>
            <p:cNvSpPr/>
            <p:nvPr/>
          </p:nvSpPr>
          <p:spPr>
            <a:xfrm>
              <a:off x="225094" y="21081"/>
              <a:ext cx="2270125" cy="1702435"/>
            </a:xfrm>
            <a:custGeom>
              <a:avLst/>
              <a:gdLst/>
              <a:ahLst/>
              <a:cxnLst/>
              <a:rect l="l" t="t" r="r" b="b"/>
              <a:pathLst>
                <a:path w="2270125" h="1702435">
                  <a:moveTo>
                    <a:pt x="0" y="851154"/>
                  </a:moveTo>
                  <a:lnTo>
                    <a:pt x="1308" y="809919"/>
                  </a:lnTo>
                  <a:lnTo>
                    <a:pt x="5194" y="769190"/>
                  </a:lnTo>
                  <a:lnTo>
                    <a:pt x="11599" y="729012"/>
                  </a:lnTo>
                  <a:lnTo>
                    <a:pt x="20462" y="689429"/>
                  </a:lnTo>
                  <a:lnTo>
                    <a:pt x="31724" y="650486"/>
                  </a:lnTo>
                  <a:lnTo>
                    <a:pt x="45326" y="612227"/>
                  </a:lnTo>
                  <a:lnTo>
                    <a:pt x="61208" y="574698"/>
                  </a:lnTo>
                  <a:lnTo>
                    <a:pt x="79312" y="537942"/>
                  </a:lnTo>
                  <a:lnTo>
                    <a:pt x="99576" y="502004"/>
                  </a:lnTo>
                  <a:lnTo>
                    <a:pt x="121943" y="466930"/>
                  </a:lnTo>
                  <a:lnTo>
                    <a:pt x="146353" y="432763"/>
                  </a:lnTo>
                  <a:lnTo>
                    <a:pt x="172745" y="399548"/>
                  </a:lnTo>
                  <a:lnTo>
                    <a:pt x="201062" y="367330"/>
                  </a:lnTo>
                  <a:lnTo>
                    <a:pt x="231243" y="336153"/>
                  </a:lnTo>
                  <a:lnTo>
                    <a:pt x="263228" y="306062"/>
                  </a:lnTo>
                  <a:lnTo>
                    <a:pt x="296959" y="277102"/>
                  </a:lnTo>
                  <a:lnTo>
                    <a:pt x="332376" y="249316"/>
                  </a:lnTo>
                  <a:lnTo>
                    <a:pt x="369419" y="222751"/>
                  </a:lnTo>
                  <a:lnTo>
                    <a:pt x="408030" y="197450"/>
                  </a:lnTo>
                  <a:lnTo>
                    <a:pt x="448148" y="173458"/>
                  </a:lnTo>
                  <a:lnTo>
                    <a:pt x="489715" y="150820"/>
                  </a:lnTo>
                  <a:lnTo>
                    <a:pt x="532670" y="129580"/>
                  </a:lnTo>
                  <a:lnTo>
                    <a:pt x="576954" y="109783"/>
                  </a:lnTo>
                  <a:lnTo>
                    <a:pt x="622509" y="91473"/>
                  </a:lnTo>
                  <a:lnTo>
                    <a:pt x="669274" y="74695"/>
                  </a:lnTo>
                  <a:lnTo>
                    <a:pt x="717190" y="59494"/>
                  </a:lnTo>
                  <a:lnTo>
                    <a:pt x="766197" y="45914"/>
                  </a:lnTo>
                  <a:lnTo>
                    <a:pt x="816237" y="34001"/>
                  </a:lnTo>
                  <a:lnTo>
                    <a:pt x="867249" y="23797"/>
                  </a:lnTo>
                  <a:lnTo>
                    <a:pt x="919175" y="15349"/>
                  </a:lnTo>
                  <a:lnTo>
                    <a:pt x="971954" y="8701"/>
                  </a:lnTo>
                  <a:lnTo>
                    <a:pt x="1025528" y="3896"/>
                  </a:lnTo>
                  <a:lnTo>
                    <a:pt x="1079836" y="981"/>
                  </a:lnTo>
                  <a:lnTo>
                    <a:pt x="1134821" y="0"/>
                  </a:lnTo>
                  <a:lnTo>
                    <a:pt x="1189804" y="981"/>
                  </a:lnTo>
                  <a:lnTo>
                    <a:pt x="1244111" y="3896"/>
                  </a:lnTo>
                  <a:lnTo>
                    <a:pt x="1297683" y="8701"/>
                  </a:lnTo>
                  <a:lnTo>
                    <a:pt x="1350460" y="15349"/>
                  </a:lnTo>
                  <a:lnTo>
                    <a:pt x="1402384" y="23797"/>
                  </a:lnTo>
                  <a:lnTo>
                    <a:pt x="1453394" y="34001"/>
                  </a:lnTo>
                  <a:lnTo>
                    <a:pt x="1503431" y="45914"/>
                  </a:lnTo>
                  <a:lnTo>
                    <a:pt x="1552436" y="59494"/>
                  </a:lnTo>
                  <a:lnTo>
                    <a:pt x="1600349" y="74695"/>
                  </a:lnTo>
                  <a:lnTo>
                    <a:pt x="1647111" y="91473"/>
                  </a:lnTo>
                  <a:lnTo>
                    <a:pt x="1692663" y="109783"/>
                  </a:lnTo>
                  <a:lnTo>
                    <a:pt x="1736944" y="129580"/>
                  </a:lnTo>
                  <a:lnTo>
                    <a:pt x="1779896" y="150820"/>
                  </a:lnTo>
                  <a:lnTo>
                    <a:pt x="1821460" y="173458"/>
                  </a:lnTo>
                  <a:lnTo>
                    <a:pt x="1861575" y="197450"/>
                  </a:lnTo>
                  <a:lnTo>
                    <a:pt x="1900182" y="222751"/>
                  </a:lnTo>
                  <a:lnTo>
                    <a:pt x="1937223" y="249316"/>
                  </a:lnTo>
                  <a:lnTo>
                    <a:pt x="1972636" y="277102"/>
                  </a:lnTo>
                  <a:lnTo>
                    <a:pt x="2006364" y="306062"/>
                  </a:lnTo>
                  <a:lnTo>
                    <a:pt x="2038347" y="336153"/>
                  </a:lnTo>
                  <a:lnTo>
                    <a:pt x="2068525" y="367330"/>
                  </a:lnTo>
                  <a:lnTo>
                    <a:pt x="2096838" y="399548"/>
                  </a:lnTo>
                  <a:lnTo>
                    <a:pt x="2123228" y="432763"/>
                  </a:lnTo>
                  <a:lnTo>
                    <a:pt x="2147635" y="466930"/>
                  </a:lnTo>
                  <a:lnTo>
                    <a:pt x="2170000" y="502004"/>
                  </a:lnTo>
                  <a:lnTo>
                    <a:pt x="2190263" y="537942"/>
                  </a:lnTo>
                  <a:lnTo>
                    <a:pt x="2208364" y="574698"/>
                  </a:lnTo>
                  <a:lnTo>
                    <a:pt x="2224245" y="612227"/>
                  </a:lnTo>
                  <a:lnTo>
                    <a:pt x="2237845" y="650486"/>
                  </a:lnTo>
                  <a:lnTo>
                    <a:pt x="2249106" y="689429"/>
                  </a:lnTo>
                  <a:lnTo>
                    <a:pt x="2257968" y="729012"/>
                  </a:lnTo>
                  <a:lnTo>
                    <a:pt x="2264372" y="769190"/>
                  </a:lnTo>
                  <a:lnTo>
                    <a:pt x="2268257" y="809919"/>
                  </a:lnTo>
                  <a:lnTo>
                    <a:pt x="2269566" y="851154"/>
                  </a:lnTo>
                  <a:lnTo>
                    <a:pt x="2268257" y="892388"/>
                  </a:lnTo>
                  <a:lnTo>
                    <a:pt x="2264372" y="933116"/>
                  </a:lnTo>
                  <a:lnTo>
                    <a:pt x="2257968" y="973292"/>
                  </a:lnTo>
                  <a:lnTo>
                    <a:pt x="2249106" y="1012873"/>
                  </a:lnTo>
                  <a:lnTo>
                    <a:pt x="2237845" y="1051814"/>
                  </a:lnTo>
                  <a:lnTo>
                    <a:pt x="2224245" y="1090069"/>
                  </a:lnTo>
                  <a:lnTo>
                    <a:pt x="2208364" y="1127595"/>
                  </a:lnTo>
                  <a:lnTo>
                    <a:pt x="2190263" y="1164347"/>
                  </a:lnTo>
                  <a:lnTo>
                    <a:pt x="2170000" y="1200281"/>
                  </a:lnTo>
                  <a:lnTo>
                    <a:pt x="2147635" y="1235351"/>
                  </a:lnTo>
                  <a:lnTo>
                    <a:pt x="2123228" y="1269513"/>
                  </a:lnTo>
                  <a:lnTo>
                    <a:pt x="2096838" y="1302723"/>
                  </a:lnTo>
                  <a:lnTo>
                    <a:pt x="2068525" y="1334936"/>
                  </a:lnTo>
                  <a:lnTo>
                    <a:pt x="2038347" y="1366107"/>
                  </a:lnTo>
                  <a:lnTo>
                    <a:pt x="2006364" y="1396193"/>
                  </a:lnTo>
                  <a:lnTo>
                    <a:pt x="1972636" y="1425148"/>
                  </a:lnTo>
                  <a:lnTo>
                    <a:pt x="1937223" y="1452927"/>
                  </a:lnTo>
                  <a:lnTo>
                    <a:pt x="1900182" y="1479487"/>
                  </a:lnTo>
                  <a:lnTo>
                    <a:pt x="1861575" y="1504782"/>
                  </a:lnTo>
                  <a:lnTo>
                    <a:pt x="1821460" y="1528769"/>
                  </a:lnTo>
                  <a:lnTo>
                    <a:pt x="1779896" y="1551402"/>
                  </a:lnTo>
                  <a:lnTo>
                    <a:pt x="1736944" y="1572636"/>
                  </a:lnTo>
                  <a:lnTo>
                    <a:pt x="1692663" y="1592429"/>
                  </a:lnTo>
                  <a:lnTo>
                    <a:pt x="1647111" y="1610734"/>
                  </a:lnTo>
                  <a:lnTo>
                    <a:pt x="1600349" y="1627507"/>
                  </a:lnTo>
                  <a:lnTo>
                    <a:pt x="1552436" y="1642704"/>
                  </a:lnTo>
                  <a:lnTo>
                    <a:pt x="1503431" y="1656280"/>
                  </a:lnTo>
                  <a:lnTo>
                    <a:pt x="1453394" y="1668190"/>
                  </a:lnTo>
                  <a:lnTo>
                    <a:pt x="1402384" y="1678390"/>
                  </a:lnTo>
                  <a:lnTo>
                    <a:pt x="1350460" y="1686836"/>
                  </a:lnTo>
                  <a:lnTo>
                    <a:pt x="1297683" y="1693482"/>
                  </a:lnTo>
                  <a:lnTo>
                    <a:pt x="1244111" y="1698285"/>
                  </a:lnTo>
                  <a:lnTo>
                    <a:pt x="1189804" y="1701199"/>
                  </a:lnTo>
                  <a:lnTo>
                    <a:pt x="1134821" y="1702181"/>
                  </a:lnTo>
                  <a:lnTo>
                    <a:pt x="1079836" y="1701199"/>
                  </a:lnTo>
                  <a:lnTo>
                    <a:pt x="1025528" y="1698285"/>
                  </a:lnTo>
                  <a:lnTo>
                    <a:pt x="971954" y="1693482"/>
                  </a:lnTo>
                  <a:lnTo>
                    <a:pt x="919175" y="1686836"/>
                  </a:lnTo>
                  <a:lnTo>
                    <a:pt x="867249" y="1678390"/>
                  </a:lnTo>
                  <a:lnTo>
                    <a:pt x="816237" y="1668190"/>
                  </a:lnTo>
                  <a:lnTo>
                    <a:pt x="766197" y="1656280"/>
                  </a:lnTo>
                  <a:lnTo>
                    <a:pt x="717190" y="1642704"/>
                  </a:lnTo>
                  <a:lnTo>
                    <a:pt x="669274" y="1627507"/>
                  </a:lnTo>
                  <a:lnTo>
                    <a:pt x="622509" y="1610734"/>
                  </a:lnTo>
                  <a:lnTo>
                    <a:pt x="576954" y="1592429"/>
                  </a:lnTo>
                  <a:lnTo>
                    <a:pt x="532670" y="1572636"/>
                  </a:lnTo>
                  <a:lnTo>
                    <a:pt x="489715" y="1551402"/>
                  </a:lnTo>
                  <a:lnTo>
                    <a:pt x="448148" y="1528769"/>
                  </a:lnTo>
                  <a:lnTo>
                    <a:pt x="408030" y="1504782"/>
                  </a:lnTo>
                  <a:lnTo>
                    <a:pt x="369419" y="1479487"/>
                  </a:lnTo>
                  <a:lnTo>
                    <a:pt x="332376" y="1452927"/>
                  </a:lnTo>
                  <a:lnTo>
                    <a:pt x="296959" y="1425148"/>
                  </a:lnTo>
                  <a:lnTo>
                    <a:pt x="263228" y="1396193"/>
                  </a:lnTo>
                  <a:lnTo>
                    <a:pt x="231243" y="1366107"/>
                  </a:lnTo>
                  <a:lnTo>
                    <a:pt x="201062" y="1334936"/>
                  </a:lnTo>
                  <a:lnTo>
                    <a:pt x="172745" y="1302723"/>
                  </a:lnTo>
                  <a:lnTo>
                    <a:pt x="146353" y="1269513"/>
                  </a:lnTo>
                  <a:lnTo>
                    <a:pt x="121943" y="1235351"/>
                  </a:lnTo>
                  <a:lnTo>
                    <a:pt x="99576" y="1200281"/>
                  </a:lnTo>
                  <a:lnTo>
                    <a:pt x="79312" y="1164347"/>
                  </a:lnTo>
                  <a:lnTo>
                    <a:pt x="61208" y="1127595"/>
                  </a:lnTo>
                  <a:lnTo>
                    <a:pt x="45326" y="1090069"/>
                  </a:lnTo>
                  <a:lnTo>
                    <a:pt x="31724" y="1051814"/>
                  </a:lnTo>
                  <a:lnTo>
                    <a:pt x="20462" y="1012873"/>
                  </a:lnTo>
                  <a:lnTo>
                    <a:pt x="11599" y="973292"/>
                  </a:lnTo>
                  <a:lnTo>
                    <a:pt x="5194" y="933116"/>
                  </a:lnTo>
                  <a:lnTo>
                    <a:pt x="1308" y="892388"/>
                  </a:lnTo>
                  <a:lnTo>
                    <a:pt x="0" y="851154"/>
                  </a:lnTo>
                  <a:close/>
                </a:path>
              </a:pathLst>
            </a:custGeom>
            <a:ln w="27305">
              <a:solidFill>
                <a:srgbClr val="FFF6DB"/>
              </a:solidFill>
            </a:ln>
          </p:spPr>
          <p:txBody>
            <a:bodyPr wrap="square" lIns="0" tIns="0" rIns="0" bIns="0" rtlCol="0"/>
            <a:lstStyle/>
            <a:p>
              <a:endParaRPr/>
            </a:p>
          </p:txBody>
        </p:sp>
        <p:pic>
          <p:nvPicPr>
            <p:cNvPr id="8" name="object 8"/>
            <p:cNvPicPr/>
            <p:nvPr/>
          </p:nvPicPr>
          <p:blipFill>
            <a:blip r:embed="rId4" cstate="print"/>
            <a:stretch>
              <a:fillRect/>
            </a:stretch>
          </p:blipFill>
          <p:spPr>
            <a:xfrm>
              <a:off x="298704" y="966216"/>
              <a:ext cx="1399032" cy="1309115"/>
            </a:xfrm>
            <a:prstGeom prst="rect">
              <a:avLst/>
            </a:prstGeom>
          </p:spPr>
        </p:pic>
        <p:pic>
          <p:nvPicPr>
            <p:cNvPr id="9" name="object 9"/>
            <p:cNvPicPr/>
            <p:nvPr/>
          </p:nvPicPr>
          <p:blipFill>
            <a:blip r:embed="rId5" cstate="print"/>
            <a:stretch>
              <a:fillRect/>
            </a:stretch>
          </p:blipFill>
          <p:spPr>
            <a:xfrm>
              <a:off x="314455" y="970376"/>
              <a:ext cx="1359705" cy="1272029"/>
            </a:xfrm>
            <a:prstGeom prst="rect">
              <a:avLst/>
            </a:prstGeom>
          </p:spPr>
        </p:pic>
        <p:sp>
          <p:nvSpPr>
            <p:cNvPr id="10" name="object 10"/>
            <p:cNvSpPr/>
            <p:nvPr/>
          </p:nvSpPr>
          <p:spPr>
            <a:xfrm>
              <a:off x="314455" y="970376"/>
              <a:ext cx="1360170" cy="1272540"/>
            </a:xfrm>
            <a:custGeom>
              <a:avLst/>
              <a:gdLst/>
              <a:ahLst/>
              <a:cxnLst/>
              <a:rect l="l" t="t" r="r" b="b"/>
              <a:pathLst>
                <a:path w="1360170" h="1272539">
                  <a:moveTo>
                    <a:pt x="93303" y="167797"/>
                  </a:moveTo>
                  <a:lnTo>
                    <a:pt x="120579" y="136936"/>
                  </a:lnTo>
                  <a:lnTo>
                    <a:pt x="150484" y="109224"/>
                  </a:lnTo>
                  <a:lnTo>
                    <a:pt x="182840" y="84652"/>
                  </a:lnTo>
                  <a:lnTo>
                    <a:pt x="217465" y="63214"/>
                  </a:lnTo>
                  <a:lnTo>
                    <a:pt x="254180" y="44903"/>
                  </a:lnTo>
                  <a:lnTo>
                    <a:pt x="292805" y="29711"/>
                  </a:lnTo>
                  <a:lnTo>
                    <a:pt x="333161" y="17632"/>
                  </a:lnTo>
                  <a:lnTo>
                    <a:pt x="375066" y="8659"/>
                  </a:lnTo>
                  <a:lnTo>
                    <a:pt x="418341" y="2783"/>
                  </a:lnTo>
                  <a:lnTo>
                    <a:pt x="462807" y="0"/>
                  </a:lnTo>
                  <a:lnTo>
                    <a:pt x="508283" y="300"/>
                  </a:lnTo>
                  <a:lnTo>
                    <a:pt x="554590" y="3677"/>
                  </a:lnTo>
                  <a:lnTo>
                    <a:pt x="601547" y="10125"/>
                  </a:lnTo>
                  <a:lnTo>
                    <a:pt x="648974" y="19635"/>
                  </a:lnTo>
                  <a:lnTo>
                    <a:pt x="696693" y="32201"/>
                  </a:lnTo>
                  <a:lnTo>
                    <a:pt x="744522" y="47817"/>
                  </a:lnTo>
                  <a:lnTo>
                    <a:pt x="792281" y="66473"/>
                  </a:lnTo>
                  <a:lnTo>
                    <a:pt x="839792" y="88165"/>
                  </a:lnTo>
                  <a:lnTo>
                    <a:pt x="886873" y="112884"/>
                  </a:lnTo>
                  <a:lnTo>
                    <a:pt x="933345" y="140623"/>
                  </a:lnTo>
                  <a:lnTo>
                    <a:pt x="979029" y="171376"/>
                  </a:lnTo>
                  <a:lnTo>
                    <a:pt x="1023743" y="205135"/>
                  </a:lnTo>
                  <a:lnTo>
                    <a:pt x="1066579" y="241258"/>
                  </a:lnTo>
                  <a:lnTo>
                    <a:pt x="1106698" y="278990"/>
                  </a:lnTo>
                  <a:lnTo>
                    <a:pt x="1144053" y="318159"/>
                  </a:lnTo>
                  <a:lnTo>
                    <a:pt x="1178597" y="358591"/>
                  </a:lnTo>
                  <a:lnTo>
                    <a:pt x="1210285" y="400111"/>
                  </a:lnTo>
                  <a:lnTo>
                    <a:pt x="1239068" y="442547"/>
                  </a:lnTo>
                  <a:lnTo>
                    <a:pt x="1264900" y="485723"/>
                  </a:lnTo>
                  <a:lnTo>
                    <a:pt x="1287734" y="529467"/>
                  </a:lnTo>
                  <a:lnTo>
                    <a:pt x="1307524" y="573605"/>
                  </a:lnTo>
                  <a:lnTo>
                    <a:pt x="1324222" y="617963"/>
                  </a:lnTo>
                  <a:lnTo>
                    <a:pt x="1337782" y="662367"/>
                  </a:lnTo>
                  <a:lnTo>
                    <a:pt x="1348158" y="706643"/>
                  </a:lnTo>
                  <a:lnTo>
                    <a:pt x="1355301" y="750618"/>
                  </a:lnTo>
                  <a:lnTo>
                    <a:pt x="1359166" y="794118"/>
                  </a:lnTo>
                  <a:lnTo>
                    <a:pt x="1359705" y="836970"/>
                  </a:lnTo>
                  <a:lnTo>
                    <a:pt x="1356873" y="878999"/>
                  </a:lnTo>
                  <a:lnTo>
                    <a:pt x="1350621" y="920031"/>
                  </a:lnTo>
                  <a:lnTo>
                    <a:pt x="1340904" y="959894"/>
                  </a:lnTo>
                  <a:lnTo>
                    <a:pt x="1327674" y="998412"/>
                  </a:lnTo>
                  <a:lnTo>
                    <a:pt x="1310884" y="1035413"/>
                  </a:lnTo>
                  <a:lnTo>
                    <a:pt x="1290489" y="1070723"/>
                  </a:lnTo>
                  <a:lnTo>
                    <a:pt x="1266440" y="1104168"/>
                  </a:lnTo>
                  <a:lnTo>
                    <a:pt x="1239158" y="1135044"/>
                  </a:lnTo>
                  <a:lnTo>
                    <a:pt x="1209247" y="1162770"/>
                  </a:lnTo>
                  <a:lnTo>
                    <a:pt x="1176887" y="1187352"/>
                  </a:lnTo>
                  <a:lnTo>
                    <a:pt x="1142258" y="1208798"/>
                  </a:lnTo>
                  <a:lnTo>
                    <a:pt x="1105540" y="1227115"/>
                  </a:lnTo>
                  <a:lnTo>
                    <a:pt x="1066913" y="1242311"/>
                  </a:lnTo>
                  <a:lnTo>
                    <a:pt x="1026556" y="1254393"/>
                  </a:lnTo>
                  <a:lnTo>
                    <a:pt x="984649" y="1263368"/>
                  </a:lnTo>
                  <a:lnTo>
                    <a:pt x="941373" y="1269245"/>
                  </a:lnTo>
                  <a:lnTo>
                    <a:pt x="896906" y="1272029"/>
                  </a:lnTo>
                  <a:lnTo>
                    <a:pt x="851429" y="1271729"/>
                  </a:lnTo>
                  <a:lnTo>
                    <a:pt x="805122" y="1268351"/>
                  </a:lnTo>
                  <a:lnTo>
                    <a:pt x="758165" y="1261904"/>
                  </a:lnTo>
                  <a:lnTo>
                    <a:pt x="710737" y="1252394"/>
                  </a:lnTo>
                  <a:lnTo>
                    <a:pt x="663018" y="1239830"/>
                  </a:lnTo>
                  <a:lnTo>
                    <a:pt x="615188" y="1224218"/>
                  </a:lnTo>
                  <a:lnTo>
                    <a:pt x="567427" y="1205565"/>
                  </a:lnTo>
                  <a:lnTo>
                    <a:pt x="519915" y="1183880"/>
                  </a:lnTo>
                  <a:lnTo>
                    <a:pt x="472831" y="1159169"/>
                  </a:lnTo>
                  <a:lnTo>
                    <a:pt x="426356" y="1131440"/>
                  </a:lnTo>
                  <a:lnTo>
                    <a:pt x="380668" y="1100700"/>
                  </a:lnTo>
                  <a:lnTo>
                    <a:pt x="335949" y="1066957"/>
                  </a:lnTo>
                  <a:lnTo>
                    <a:pt x="293118" y="1030833"/>
                  </a:lnTo>
                  <a:lnTo>
                    <a:pt x="253003" y="993099"/>
                  </a:lnTo>
                  <a:lnTo>
                    <a:pt x="215650" y="953926"/>
                  </a:lnTo>
                  <a:lnTo>
                    <a:pt x="181107" y="913491"/>
                  </a:lnTo>
                  <a:lnTo>
                    <a:pt x="149421" y="871965"/>
                  </a:lnTo>
                  <a:lnTo>
                    <a:pt x="120638" y="829525"/>
                  </a:lnTo>
                  <a:lnTo>
                    <a:pt x="94806" y="786342"/>
                  </a:lnTo>
                  <a:lnTo>
                    <a:pt x="71971" y="742593"/>
                  </a:lnTo>
                  <a:lnTo>
                    <a:pt x="52181" y="698449"/>
                  </a:lnTo>
                  <a:lnTo>
                    <a:pt x="35482" y="654086"/>
                  </a:lnTo>
                  <a:lnTo>
                    <a:pt x="21921" y="609678"/>
                  </a:lnTo>
                  <a:lnTo>
                    <a:pt x="11545" y="565397"/>
                  </a:lnTo>
                  <a:lnTo>
                    <a:pt x="4402" y="521419"/>
                  </a:lnTo>
                  <a:lnTo>
                    <a:pt x="538" y="477917"/>
                  </a:lnTo>
                  <a:lnTo>
                    <a:pt x="0" y="435066"/>
                  </a:lnTo>
                  <a:lnTo>
                    <a:pt x="2834" y="393038"/>
                  </a:lnTo>
                  <a:lnTo>
                    <a:pt x="9089" y="352009"/>
                  </a:lnTo>
                  <a:lnTo>
                    <a:pt x="18810" y="312152"/>
                  </a:lnTo>
                  <a:lnTo>
                    <a:pt x="32045" y="273641"/>
                  </a:lnTo>
                  <a:lnTo>
                    <a:pt x="48841" y="236650"/>
                  </a:lnTo>
                  <a:lnTo>
                    <a:pt x="69245" y="201353"/>
                  </a:lnTo>
                  <a:lnTo>
                    <a:pt x="93303" y="167924"/>
                  </a:lnTo>
                  <a:close/>
                </a:path>
                <a:path w="1360170" h="1272539">
                  <a:moveTo>
                    <a:pt x="195284" y="249204"/>
                  </a:moveTo>
                  <a:lnTo>
                    <a:pt x="173370" y="280735"/>
                  </a:lnTo>
                  <a:lnTo>
                    <a:pt x="142806" y="350493"/>
                  </a:lnTo>
                  <a:lnTo>
                    <a:pt x="134000" y="388214"/>
                  </a:lnTo>
                  <a:lnTo>
                    <a:pt x="129405" y="427492"/>
                  </a:lnTo>
                  <a:lnTo>
                    <a:pt x="128945" y="468077"/>
                  </a:lnTo>
                  <a:lnTo>
                    <a:pt x="132541" y="509714"/>
                  </a:lnTo>
                  <a:lnTo>
                    <a:pt x="140113" y="552151"/>
                  </a:lnTo>
                  <a:lnTo>
                    <a:pt x="151585" y="595136"/>
                  </a:lnTo>
                  <a:lnTo>
                    <a:pt x="166877" y="638416"/>
                  </a:lnTo>
                  <a:lnTo>
                    <a:pt x="185911" y="681739"/>
                  </a:lnTo>
                  <a:lnTo>
                    <a:pt x="208609" y="724852"/>
                  </a:lnTo>
                  <a:lnTo>
                    <a:pt x="234892" y="767502"/>
                  </a:lnTo>
                  <a:lnTo>
                    <a:pt x="264682" y="809437"/>
                  </a:lnTo>
                  <a:lnTo>
                    <a:pt x="297900" y="850405"/>
                  </a:lnTo>
                  <a:lnTo>
                    <a:pt x="334469" y="890152"/>
                  </a:lnTo>
                  <a:lnTo>
                    <a:pt x="374309" y="928427"/>
                  </a:lnTo>
                  <a:lnTo>
                    <a:pt x="417343" y="964976"/>
                  </a:lnTo>
                  <a:lnTo>
                    <a:pt x="462523" y="998836"/>
                  </a:lnTo>
                  <a:lnTo>
                    <a:pt x="508676" y="1029197"/>
                  </a:lnTo>
                  <a:lnTo>
                    <a:pt x="555540" y="1056040"/>
                  </a:lnTo>
                  <a:lnTo>
                    <a:pt x="602850" y="1079344"/>
                  </a:lnTo>
                  <a:lnTo>
                    <a:pt x="650343" y="1099089"/>
                  </a:lnTo>
                  <a:lnTo>
                    <a:pt x="697756" y="1115255"/>
                  </a:lnTo>
                  <a:lnTo>
                    <a:pt x="744824" y="1127821"/>
                  </a:lnTo>
                  <a:lnTo>
                    <a:pt x="791285" y="1136769"/>
                  </a:lnTo>
                  <a:lnTo>
                    <a:pt x="836874" y="1142077"/>
                  </a:lnTo>
                  <a:lnTo>
                    <a:pt x="881328" y="1143726"/>
                  </a:lnTo>
                  <a:lnTo>
                    <a:pt x="924383" y="1141695"/>
                  </a:lnTo>
                  <a:lnTo>
                    <a:pt x="965776" y="1135965"/>
                  </a:lnTo>
                  <a:lnTo>
                    <a:pt x="1005242" y="1126515"/>
                  </a:lnTo>
                  <a:lnTo>
                    <a:pt x="1042519" y="1113324"/>
                  </a:lnTo>
                  <a:lnTo>
                    <a:pt x="1077343" y="1096374"/>
                  </a:lnTo>
                  <a:lnTo>
                    <a:pt x="1109450" y="1075643"/>
                  </a:lnTo>
                  <a:lnTo>
                    <a:pt x="1164459" y="1022761"/>
                  </a:lnTo>
                  <a:lnTo>
                    <a:pt x="1186381" y="991249"/>
                  </a:lnTo>
                  <a:lnTo>
                    <a:pt x="1216956" y="921525"/>
                  </a:lnTo>
                  <a:lnTo>
                    <a:pt x="1225767" y="883818"/>
                  </a:lnTo>
                  <a:lnTo>
                    <a:pt x="1230364" y="844552"/>
                  </a:lnTo>
                  <a:lnTo>
                    <a:pt x="1230825" y="803978"/>
                  </a:lnTo>
                  <a:lnTo>
                    <a:pt x="1227231" y="762349"/>
                  </a:lnTo>
                  <a:lnTo>
                    <a:pt x="1219658" y="719919"/>
                  </a:lnTo>
                  <a:lnTo>
                    <a:pt x="1208185" y="676940"/>
                  </a:lnTo>
                  <a:lnTo>
                    <a:pt x="1192891" y="633664"/>
                  </a:lnTo>
                  <a:lnTo>
                    <a:pt x="1173854" y="590345"/>
                  </a:lnTo>
                  <a:lnTo>
                    <a:pt x="1151153" y="547235"/>
                  </a:lnTo>
                  <a:lnTo>
                    <a:pt x="1124866" y="504587"/>
                  </a:lnTo>
                  <a:lnTo>
                    <a:pt x="1095071" y="462653"/>
                  </a:lnTo>
                  <a:lnTo>
                    <a:pt x="1061848" y="421686"/>
                  </a:lnTo>
                  <a:lnTo>
                    <a:pt x="1025273" y="381939"/>
                  </a:lnTo>
                  <a:lnTo>
                    <a:pt x="985427" y="343665"/>
                  </a:lnTo>
                  <a:lnTo>
                    <a:pt x="942387" y="307116"/>
                  </a:lnTo>
                  <a:lnTo>
                    <a:pt x="897207" y="273255"/>
                  </a:lnTo>
                  <a:lnTo>
                    <a:pt x="851053" y="242891"/>
                  </a:lnTo>
                  <a:lnTo>
                    <a:pt x="804188" y="216043"/>
                  </a:lnTo>
                  <a:lnTo>
                    <a:pt x="756876" y="192732"/>
                  </a:lnTo>
                  <a:lnTo>
                    <a:pt x="709381" y="172979"/>
                  </a:lnTo>
                  <a:lnTo>
                    <a:pt x="661967" y="156804"/>
                  </a:lnTo>
                  <a:lnTo>
                    <a:pt x="614896" y="144228"/>
                  </a:lnTo>
                  <a:lnTo>
                    <a:pt x="568434" y="135270"/>
                  </a:lnTo>
                  <a:lnTo>
                    <a:pt x="522844" y="129951"/>
                  </a:lnTo>
                  <a:lnTo>
                    <a:pt x="478389" y="128292"/>
                  </a:lnTo>
                  <a:lnTo>
                    <a:pt x="435334" y="130312"/>
                  </a:lnTo>
                  <a:lnTo>
                    <a:pt x="393942" y="136033"/>
                  </a:lnTo>
                  <a:lnTo>
                    <a:pt x="354476" y="145474"/>
                  </a:lnTo>
                  <a:lnTo>
                    <a:pt x="317201" y="158657"/>
                  </a:lnTo>
                  <a:lnTo>
                    <a:pt x="282381" y="175600"/>
                  </a:lnTo>
                  <a:lnTo>
                    <a:pt x="250279" y="196326"/>
                  </a:lnTo>
                  <a:lnTo>
                    <a:pt x="221159" y="220854"/>
                  </a:lnTo>
                  <a:lnTo>
                    <a:pt x="195284" y="249204"/>
                  </a:lnTo>
                  <a:close/>
                </a:path>
              </a:pathLst>
            </a:custGeom>
            <a:ln w="7349">
              <a:solidFill>
                <a:srgbClr val="C6B791"/>
              </a:solidFill>
            </a:ln>
          </p:spPr>
          <p:txBody>
            <a:bodyPr wrap="square" lIns="0" tIns="0" rIns="0" bIns="0" rtlCol="0"/>
            <a:lstStyle/>
            <a:p>
              <a:endParaRPr/>
            </a:p>
          </p:txBody>
        </p:sp>
        <p:sp>
          <p:nvSpPr>
            <p:cNvPr id="11" name="object 11"/>
            <p:cNvSpPr/>
            <p:nvPr/>
          </p:nvSpPr>
          <p:spPr>
            <a:xfrm>
              <a:off x="1350517" y="0"/>
              <a:ext cx="10841990" cy="6858000"/>
            </a:xfrm>
            <a:custGeom>
              <a:avLst/>
              <a:gdLst/>
              <a:ahLst/>
              <a:cxnLst/>
              <a:rect l="l" t="t" r="r" b="b"/>
              <a:pathLst>
                <a:path w="10841990" h="6858000">
                  <a:moveTo>
                    <a:pt x="10841482" y="0"/>
                  </a:moveTo>
                  <a:lnTo>
                    <a:pt x="0" y="0"/>
                  </a:lnTo>
                  <a:lnTo>
                    <a:pt x="0" y="6858000"/>
                  </a:lnTo>
                  <a:lnTo>
                    <a:pt x="10841482" y="6858000"/>
                  </a:lnTo>
                  <a:lnTo>
                    <a:pt x="10841482" y="0"/>
                  </a:lnTo>
                  <a:close/>
                </a:path>
              </a:pathLst>
            </a:custGeom>
            <a:solidFill>
              <a:srgbClr val="FFFFFF"/>
            </a:solidFill>
          </p:spPr>
          <p:txBody>
            <a:bodyPr wrap="square" lIns="0" tIns="0" rIns="0" bIns="0" rtlCol="0"/>
            <a:lstStyle/>
            <a:p>
              <a:endParaRPr/>
            </a:p>
          </p:txBody>
        </p:sp>
        <p:pic>
          <p:nvPicPr>
            <p:cNvPr id="12" name="object 12"/>
            <p:cNvPicPr/>
            <p:nvPr/>
          </p:nvPicPr>
          <p:blipFill>
            <a:blip r:embed="rId6" cstate="print"/>
            <a:stretch>
              <a:fillRect/>
            </a:stretch>
          </p:blipFill>
          <p:spPr>
            <a:xfrm>
              <a:off x="1274063" y="0"/>
              <a:ext cx="179831" cy="6857999"/>
            </a:xfrm>
            <a:prstGeom prst="rect">
              <a:avLst/>
            </a:prstGeom>
          </p:spPr>
        </p:pic>
        <p:sp>
          <p:nvSpPr>
            <p:cNvPr id="13" name="object 13"/>
            <p:cNvSpPr/>
            <p:nvPr/>
          </p:nvSpPr>
          <p:spPr>
            <a:xfrm>
              <a:off x="1353311" y="0"/>
              <a:ext cx="97790" cy="6858000"/>
            </a:xfrm>
            <a:custGeom>
              <a:avLst/>
              <a:gdLst/>
              <a:ahLst/>
              <a:cxnLst/>
              <a:rect l="l" t="t" r="r" b="b"/>
              <a:pathLst>
                <a:path w="97790" h="6858000">
                  <a:moveTo>
                    <a:pt x="97536" y="0"/>
                  </a:moveTo>
                  <a:lnTo>
                    <a:pt x="0" y="0"/>
                  </a:lnTo>
                  <a:lnTo>
                    <a:pt x="0" y="6858000"/>
                  </a:lnTo>
                  <a:lnTo>
                    <a:pt x="97536" y="6858000"/>
                  </a:lnTo>
                  <a:lnTo>
                    <a:pt x="97536" y="0"/>
                  </a:lnTo>
                  <a:close/>
                </a:path>
              </a:pathLst>
            </a:custGeom>
            <a:solidFill>
              <a:srgbClr val="FFFFFF"/>
            </a:solidFill>
          </p:spPr>
          <p:txBody>
            <a:bodyPr wrap="square" lIns="0" tIns="0" rIns="0" bIns="0" rtlCol="0"/>
            <a:lstStyle/>
            <a:p>
              <a:endParaRPr/>
            </a:p>
          </p:txBody>
        </p:sp>
        <p:pic>
          <p:nvPicPr>
            <p:cNvPr id="14" name="object 14"/>
            <p:cNvPicPr/>
            <p:nvPr/>
          </p:nvPicPr>
          <p:blipFill>
            <a:blip r:embed="rId7" cstate="print"/>
            <a:stretch>
              <a:fillRect/>
            </a:stretch>
          </p:blipFill>
          <p:spPr>
            <a:xfrm>
              <a:off x="858837" y="3491268"/>
              <a:ext cx="3857498" cy="2908046"/>
            </a:xfrm>
            <a:prstGeom prst="rect">
              <a:avLst/>
            </a:prstGeom>
          </p:spPr>
        </p:pic>
        <p:pic>
          <p:nvPicPr>
            <p:cNvPr id="15" name="object 15"/>
            <p:cNvPicPr/>
            <p:nvPr/>
          </p:nvPicPr>
          <p:blipFill>
            <a:blip r:embed="rId8" cstate="print"/>
            <a:stretch>
              <a:fillRect/>
            </a:stretch>
          </p:blipFill>
          <p:spPr>
            <a:xfrm>
              <a:off x="6352666" y="3469576"/>
              <a:ext cx="4018534" cy="2868549"/>
            </a:xfrm>
            <a:prstGeom prst="rect">
              <a:avLst/>
            </a:prstGeom>
          </p:spPr>
        </p:pic>
        <p:pic>
          <p:nvPicPr>
            <p:cNvPr id="16" name="object 16"/>
            <p:cNvPicPr/>
            <p:nvPr/>
          </p:nvPicPr>
          <p:blipFill>
            <a:blip r:embed="rId9" cstate="print"/>
            <a:stretch>
              <a:fillRect/>
            </a:stretch>
          </p:blipFill>
          <p:spPr>
            <a:xfrm>
              <a:off x="6308344" y="352933"/>
              <a:ext cx="4183253" cy="3098673"/>
            </a:xfrm>
            <a:prstGeom prst="rect">
              <a:avLst/>
            </a:prstGeom>
          </p:spPr>
        </p:pic>
        <p:pic>
          <p:nvPicPr>
            <p:cNvPr id="17" name="object 17"/>
            <p:cNvPicPr/>
            <p:nvPr/>
          </p:nvPicPr>
          <p:blipFill>
            <a:blip r:embed="rId10" cstate="print"/>
            <a:stretch>
              <a:fillRect/>
            </a:stretch>
          </p:blipFill>
          <p:spPr>
            <a:xfrm>
              <a:off x="842213" y="291465"/>
              <a:ext cx="3678047" cy="2895091"/>
            </a:xfrm>
            <a:prstGeom prst="rect">
              <a:avLst/>
            </a:prstGeom>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5401" y="823185"/>
            <a:ext cx="9601196" cy="1303867"/>
          </a:xfrm>
        </p:spPr>
        <p:txBody>
          <a:bodyPr>
            <a:normAutofit/>
          </a:bodyPr>
          <a:lstStyle/>
          <a:p>
            <a:r>
              <a:rPr lang="en-US" dirty="0"/>
              <a:t>Pretibial Myxedema in Graves disease</a:t>
            </a:r>
          </a:p>
        </p:txBody>
      </p:sp>
      <p:sp>
        <p:nvSpPr>
          <p:cNvPr id="7" name="Content Placeholder 6">
            <a:extLst>
              <a:ext uri="{FF2B5EF4-FFF2-40B4-BE49-F238E27FC236}">
                <a16:creationId xmlns:a16="http://schemas.microsoft.com/office/drawing/2014/main" id="{C419EA5B-B2BD-F5BF-FB5B-D9C7DA4B01B1}"/>
              </a:ext>
            </a:extLst>
          </p:cNvPr>
          <p:cNvSpPr>
            <a:spLocks noGrp="1"/>
          </p:cNvSpPr>
          <p:nvPr>
            <p:ph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714" y="2454489"/>
            <a:ext cx="4776811" cy="342137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454489"/>
            <a:ext cx="3715803" cy="3421379"/>
          </a:xfrm>
          <a:prstGeom prst="rect">
            <a:avLst/>
          </a:prstGeom>
        </p:spPr>
      </p:pic>
    </p:spTree>
    <p:extLst>
      <p:ext uri="{BB962C8B-B14F-4D97-AF65-F5344CB8AC3E}">
        <p14:creationId xmlns:p14="http://schemas.microsoft.com/office/powerpoint/2010/main" val="3068715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ck - wikiRadiography">
            <a:extLst>
              <a:ext uri="{FF2B5EF4-FFF2-40B4-BE49-F238E27FC236}">
                <a16:creationId xmlns:a16="http://schemas.microsoft.com/office/drawing/2014/main" id="{4DA02760-0E2F-499F-0EB8-FCCA49EA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325" y="654655"/>
            <a:ext cx="6991350" cy="5548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907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3F3B2B-17CE-3A91-D21A-7E5158D77098}"/>
              </a:ext>
            </a:extLst>
          </p:cNvPr>
          <p:cNvPicPr>
            <a:picLocks noChangeAspect="1"/>
          </p:cNvPicPr>
          <p:nvPr/>
        </p:nvPicPr>
        <p:blipFill rotWithShape="1">
          <a:blip r:embed="rId3"/>
          <a:srcRect l="24961" r="25117" b="12065"/>
          <a:stretch/>
        </p:blipFill>
        <p:spPr>
          <a:xfrm>
            <a:off x="471488" y="415174"/>
            <a:ext cx="6086475" cy="6027652"/>
          </a:xfrm>
          <a:prstGeom prst="rect">
            <a:avLst/>
          </a:prstGeom>
        </p:spPr>
      </p:pic>
      <p:pic>
        <p:nvPicPr>
          <p:cNvPr id="6" name="Picture 5">
            <a:extLst>
              <a:ext uri="{FF2B5EF4-FFF2-40B4-BE49-F238E27FC236}">
                <a16:creationId xmlns:a16="http://schemas.microsoft.com/office/drawing/2014/main" id="{53FE6080-40CA-13F8-8093-217C00EEEF17}"/>
              </a:ext>
            </a:extLst>
          </p:cNvPr>
          <p:cNvPicPr>
            <a:picLocks noChangeAspect="1"/>
          </p:cNvPicPr>
          <p:nvPr/>
        </p:nvPicPr>
        <p:blipFill rotWithShape="1">
          <a:blip r:embed="rId4"/>
          <a:srcRect l="32696" t="1" r="23945" b="14358"/>
          <a:stretch/>
        </p:blipFill>
        <p:spPr>
          <a:xfrm>
            <a:off x="6434136" y="415174"/>
            <a:ext cx="5286376" cy="6027652"/>
          </a:xfrm>
          <a:prstGeom prst="rect">
            <a:avLst/>
          </a:prstGeom>
        </p:spPr>
      </p:pic>
    </p:spTree>
    <p:extLst>
      <p:ext uri="{BB962C8B-B14F-4D97-AF65-F5344CB8AC3E}">
        <p14:creationId xmlns:p14="http://schemas.microsoft.com/office/powerpoint/2010/main" val="3459187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7305F7-D157-7EF8-0264-2212E4266822}"/>
              </a:ext>
            </a:extLst>
          </p:cNvPr>
          <p:cNvPicPr>
            <a:picLocks noChangeAspect="1"/>
          </p:cNvPicPr>
          <p:nvPr/>
        </p:nvPicPr>
        <p:blipFill rotWithShape="1">
          <a:blip r:embed="rId2"/>
          <a:srcRect l="21563" t="15191" r="22070" b="7896"/>
          <a:stretch/>
        </p:blipFill>
        <p:spPr>
          <a:xfrm>
            <a:off x="143610" y="185739"/>
            <a:ext cx="5114189" cy="3530674"/>
          </a:xfrm>
          <a:prstGeom prst="rect">
            <a:avLst/>
          </a:prstGeom>
        </p:spPr>
      </p:pic>
      <p:pic>
        <p:nvPicPr>
          <p:cNvPr id="5" name="Picture 4">
            <a:extLst>
              <a:ext uri="{FF2B5EF4-FFF2-40B4-BE49-F238E27FC236}">
                <a16:creationId xmlns:a16="http://schemas.microsoft.com/office/drawing/2014/main" id="{23953A17-97C6-0362-2260-5F36C5766846}"/>
              </a:ext>
            </a:extLst>
          </p:cNvPr>
          <p:cNvPicPr>
            <a:picLocks noChangeAspect="1"/>
          </p:cNvPicPr>
          <p:nvPr/>
        </p:nvPicPr>
        <p:blipFill rotWithShape="1">
          <a:blip r:embed="rId3"/>
          <a:srcRect l="32813" t="14774" r="6250" b="24571"/>
          <a:stretch/>
        </p:blipFill>
        <p:spPr>
          <a:xfrm>
            <a:off x="5586413" y="257204"/>
            <a:ext cx="5442802" cy="3459208"/>
          </a:xfrm>
          <a:prstGeom prst="rect">
            <a:avLst/>
          </a:prstGeom>
        </p:spPr>
      </p:pic>
      <p:pic>
        <p:nvPicPr>
          <p:cNvPr id="7" name="Picture 6">
            <a:extLst>
              <a:ext uri="{FF2B5EF4-FFF2-40B4-BE49-F238E27FC236}">
                <a16:creationId xmlns:a16="http://schemas.microsoft.com/office/drawing/2014/main" id="{C6029175-E8BF-3C76-E947-185AFF83EBF6}"/>
              </a:ext>
            </a:extLst>
          </p:cNvPr>
          <p:cNvPicPr>
            <a:picLocks noChangeAspect="1"/>
          </p:cNvPicPr>
          <p:nvPr/>
        </p:nvPicPr>
        <p:blipFill rotWithShape="1">
          <a:blip r:embed="rId4"/>
          <a:srcRect l="28124" t="27072" r="24649" b="21236"/>
          <a:stretch/>
        </p:blipFill>
        <p:spPr>
          <a:xfrm>
            <a:off x="143611" y="3614542"/>
            <a:ext cx="5114189" cy="3243457"/>
          </a:xfrm>
          <a:prstGeom prst="rect">
            <a:avLst/>
          </a:prstGeom>
        </p:spPr>
      </p:pic>
      <p:pic>
        <p:nvPicPr>
          <p:cNvPr id="9" name="Picture 8">
            <a:extLst>
              <a:ext uri="{FF2B5EF4-FFF2-40B4-BE49-F238E27FC236}">
                <a16:creationId xmlns:a16="http://schemas.microsoft.com/office/drawing/2014/main" id="{78A5238E-6218-4837-865F-222FF0A04791}"/>
              </a:ext>
            </a:extLst>
          </p:cNvPr>
          <p:cNvPicPr>
            <a:picLocks noChangeAspect="1"/>
          </p:cNvPicPr>
          <p:nvPr/>
        </p:nvPicPr>
        <p:blipFill rotWithShape="1">
          <a:blip r:embed="rId5"/>
          <a:srcRect l="32039" t="38365" r="19727" b="11439"/>
          <a:stretch/>
        </p:blipFill>
        <p:spPr>
          <a:xfrm>
            <a:off x="5524500" y="3716412"/>
            <a:ext cx="5504715" cy="3151505"/>
          </a:xfrm>
          <a:prstGeom prst="rect">
            <a:avLst/>
          </a:prstGeom>
        </p:spPr>
      </p:pic>
    </p:spTree>
    <p:extLst>
      <p:ext uri="{BB962C8B-B14F-4D97-AF65-F5344CB8AC3E}">
        <p14:creationId xmlns:p14="http://schemas.microsoft.com/office/powerpoint/2010/main" val="142977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D39229-8282-B5A4-F1B8-47E151B98509}"/>
              </a:ext>
            </a:extLst>
          </p:cNvPr>
          <p:cNvPicPr>
            <a:picLocks noChangeAspect="1"/>
          </p:cNvPicPr>
          <p:nvPr/>
        </p:nvPicPr>
        <p:blipFill rotWithShape="1">
          <a:blip r:embed="rId2"/>
          <a:srcRect l="13008" t="34159" r="43750" b="18735"/>
          <a:stretch/>
        </p:blipFill>
        <p:spPr>
          <a:xfrm>
            <a:off x="1678277" y="1285876"/>
            <a:ext cx="7744834" cy="4743448"/>
          </a:xfrm>
          <a:prstGeom prst="rect">
            <a:avLst/>
          </a:prstGeom>
        </p:spPr>
      </p:pic>
    </p:spTree>
    <p:extLst>
      <p:ext uri="{BB962C8B-B14F-4D97-AF65-F5344CB8AC3E}">
        <p14:creationId xmlns:p14="http://schemas.microsoft.com/office/powerpoint/2010/main" val="700007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66156-9BDF-C27D-605D-943090635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33" y="2503170"/>
            <a:ext cx="3424428" cy="3424428"/>
          </a:xfrm>
          <a:prstGeom prst="rect">
            <a:avLst/>
          </a:prstGeom>
        </p:spPr>
      </p:pic>
      <p:sp>
        <p:nvSpPr>
          <p:cNvPr id="7" name="Title 6">
            <a:extLst>
              <a:ext uri="{FF2B5EF4-FFF2-40B4-BE49-F238E27FC236}">
                <a16:creationId xmlns:a16="http://schemas.microsoft.com/office/drawing/2014/main" id="{308089D3-6CEB-C5DC-ED70-64B9A5CC3C54}"/>
              </a:ext>
            </a:extLst>
          </p:cNvPr>
          <p:cNvSpPr>
            <a:spLocks noGrp="1"/>
          </p:cNvSpPr>
          <p:nvPr>
            <p:ph type="title"/>
          </p:nvPr>
        </p:nvSpPr>
        <p:spPr/>
        <p:txBody>
          <a:bodyPr/>
          <a:lstStyle/>
          <a:p>
            <a:r>
              <a:rPr lang="en-US" dirty="0"/>
              <a:t>Neck Levels and Groups</a:t>
            </a:r>
          </a:p>
        </p:txBody>
      </p:sp>
      <p:sp>
        <p:nvSpPr>
          <p:cNvPr id="8" name="Content Placeholder 7">
            <a:extLst>
              <a:ext uri="{FF2B5EF4-FFF2-40B4-BE49-F238E27FC236}">
                <a16:creationId xmlns:a16="http://schemas.microsoft.com/office/drawing/2014/main" id="{8586B580-459E-5ABB-CF2D-35EFF36D5B8D}"/>
              </a:ext>
            </a:extLst>
          </p:cNvPr>
          <p:cNvSpPr>
            <a:spLocks noGrp="1"/>
          </p:cNvSpPr>
          <p:nvPr>
            <p:ph sz="half" idx="1"/>
          </p:nvPr>
        </p:nvSpPr>
        <p:spPr/>
        <p:txBody>
          <a:bodyPr>
            <a:normAutofit fontScale="85000" lnSpcReduction="20000"/>
          </a:bodyPr>
          <a:lstStyle/>
          <a:p>
            <a:endParaRPr lang="en-US"/>
          </a:p>
        </p:txBody>
      </p:sp>
      <p:sp>
        <p:nvSpPr>
          <p:cNvPr id="6" name="Content Placeholder 5">
            <a:extLst>
              <a:ext uri="{FF2B5EF4-FFF2-40B4-BE49-F238E27FC236}">
                <a16:creationId xmlns:a16="http://schemas.microsoft.com/office/drawing/2014/main" id="{781302CA-419D-A5E8-69DE-5C9F24F00C44}"/>
              </a:ext>
            </a:extLst>
          </p:cNvPr>
          <p:cNvSpPr>
            <a:spLocks noGrp="1"/>
          </p:cNvSpPr>
          <p:nvPr>
            <p:ph sz="half" idx="2"/>
          </p:nvPr>
        </p:nvSpPr>
        <p:spPr/>
        <p:txBody>
          <a:bodyPr>
            <a:normAutofit fontScale="85000" lnSpcReduction="20000"/>
          </a:bodyPr>
          <a:lstStyle/>
          <a:p>
            <a:r>
              <a:rPr lang="en-US" dirty="0"/>
              <a:t>IA, IB: Submental, Submandibular</a:t>
            </a:r>
          </a:p>
          <a:p>
            <a:r>
              <a:rPr lang="en-US" dirty="0"/>
              <a:t>II: Upper Jugular Group</a:t>
            </a:r>
          </a:p>
          <a:p>
            <a:r>
              <a:rPr lang="en-US" dirty="0"/>
              <a:t>III: Middle Jugular Group</a:t>
            </a:r>
          </a:p>
          <a:p>
            <a:r>
              <a:rPr lang="en-US" dirty="0"/>
              <a:t>IV: Lower Jugular Group</a:t>
            </a:r>
          </a:p>
          <a:p>
            <a:r>
              <a:rPr lang="en-US" dirty="0"/>
              <a:t>V: Posterior Triangle Group</a:t>
            </a:r>
          </a:p>
          <a:p>
            <a:r>
              <a:rPr lang="en-US" dirty="0"/>
              <a:t>VI: Anterior Compartment Group (</a:t>
            </a:r>
            <a:r>
              <a:rPr lang="en-US" dirty="0" err="1"/>
              <a:t>Pretracheal</a:t>
            </a:r>
            <a:r>
              <a:rPr lang="en-US" dirty="0"/>
              <a:t>)</a:t>
            </a:r>
          </a:p>
          <a:p>
            <a:r>
              <a:rPr lang="en-US" dirty="0"/>
              <a:t>VII: Prevertebral Compartment Group (Retropharyngeal and retrostyloid) </a:t>
            </a:r>
          </a:p>
        </p:txBody>
      </p:sp>
    </p:spTree>
    <p:extLst>
      <p:ext uri="{BB962C8B-B14F-4D97-AF65-F5344CB8AC3E}">
        <p14:creationId xmlns:p14="http://schemas.microsoft.com/office/powerpoint/2010/main" val="265401933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3040</TotalTime>
  <Words>2123</Words>
  <Application>Microsoft Office PowerPoint</Application>
  <PresentationFormat>Widescreen</PresentationFormat>
  <Paragraphs>134</Paragraphs>
  <Slides>43</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43</vt:i4>
      </vt:variant>
    </vt:vector>
  </HeadingPairs>
  <TitlesOfParts>
    <vt:vector size="57" baseType="lpstr">
      <vt:lpstr>Arial</vt:lpstr>
      <vt:lpstr>Bahnschrift SemiBold</vt:lpstr>
      <vt:lpstr>BemboAR-SemBld</vt:lpstr>
      <vt:lpstr>Calibri</vt:lpstr>
      <vt:lpstr>Futura-Light</vt:lpstr>
      <vt:lpstr>Garamond</vt:lpstr>
      <vt:lpstr>HelveticaNeue-BoldCond</vt:lpstr>
      <vt:lpstr>Minion-Bold</vt:lpstr>
      <vt:lpstr>Minion-Regular</vt:lpstr>
      <vt:lpstr>Segoe UI Symbol</vt:lpstr>
      <vt:lpstr>Trebuchet MS</vt:lpstr>
      <vt:lpstr>Univers-CondensedLightOblique</vt:lpstr>
      <vt:lpstr>Verdana</vt:lpstr>
      <vt:lpstr>Organic</vt:lpstr>
      <vt:lpstr>Neck examination </vt:lpstr>
      <vt:lpstr>Neck swelling   </vt:lpstr>
      <vt:lpstr>Head and neck symptoms </vt:lpstr>
      <vt:lpstr>PowerPoint Presentation</vt:lpstr>
      <vt:lpstr>PowerPoint Presentation</vt:lpstr>
      <vt:lpstr>PowerPoint Presentation</vt:lpstr>
      <vt:lpstr>PowerPoint Presentation</vt:lpstr>
      <vt:lpstr>PowerPoint Presentation</vt:lpstr>
      <vt:lpstr>Neck Levels and Groups</vt:lpstr>
      <vt:lpstr>Adding Head and Face region</vt:lpstr>
      <vt:lpstr>PowerPoint Presentation</vt:lpstr>
      <vt:lpstr>PowerPoint Presentation</vt:lpstr>
      <vt:lpstr>PowerPoint Presentation</vt:lpstr>
      <vt:lpstr>Infectious/Tonsillitis </vt:lpstr>
      <vt:lpstr>PowerPoint Presentation</vt:lpstr>
      <vt:lpstr>PowerPoint Presentation</vt:lpstr>
      <vt:lpstr>PowerPoint Presentation</vt:lpstr>
      <vt:lpstr> Branchial cyst  </vt:lpstr>
      <vt:lpstr>History</vt:lpstr>
      <vt:lpstr>Examination</vt:lpstr>
      <vt:lpstr>PowerPoint Presentation</vt:lpstr>
      <vt:lpstr>PowerPoint Presentation</vt:lpstr>
      <vt:lpstr> Carotid body tumor </vt:lpstr>
      <vt:lpstr>Examination</vt:lpstr>
      <vt:lpstr>PowerPoint Presentation</vt:lpstr>
      <vt:lpstr>PowerPoint Presentation</vt:lpstr>
      <vt:lpstr>PowerPoint Presentation</vt:lpstr>
      <vt:lpstr>PowerPoint Presentation</vt:lpstr>
      <vt:lpstr>PowerPoint Presentation</vt:lpstr>
      <vt:lpstr> Thyroglossal cyst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Pemberton's sign </vt:lpstr>
      <vt:lpstr>PowerPoint Presentation</vt:lpstr>
      <vt:lpstr>PowerPoint Presentation</vt:lpstr>
      <vt:lpstr>PowerPoint Presentation</vt:lpstr>
      <vt:lpstr>Pretibial Myxedema in Graves disease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Neck swelling</dc:title>
  <dc:creator>ACC</dc:creator>
  <cp:lastModifiedBy>Ahmad</cp:lastModifiedBy>
  <cp:revision>44</cp:revision>
  <dcterms:created xsi:type="dcterms:W3CDTF">2023-07-20T10:22:43Z</dcterms:created>
  <dcterms:modified xsi:type="dcterms:W3CDTF">2024-07-20T16:41:52Z</dcterms:modified>
</cp:coreProperties>
</file>