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9" r:id="rId3"/>
    <p:sldId id="300" r:id="rId4"/>
    <p:sldId id="260" r:id="rId5"/>
    <p:sldId id="261" r:id="rId6"/>
    <p:sldId id="257" r:id="rId7"/>
    <p:sldId id="258" r:id="rId8"/>
    <p:sldId id="259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302" r:id="rId29"/>
    <p:sldId id="287" r:id="rId30"/>
    <p:sldId id="282" r:id="rId31"/>
    <p:sldId id="288" r:id="rId32"/>
    <p:sldId id="289" r:id="rId33"/>
    <p:sldId id="290" r:id="rId34"/>
    <p:sldId id="298" r:id="rId3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6F215C-9460-4738-9C83-4DB6E4700C34}">
          <p14:sldIdLst>
            <p14:sldId id="256"/>
            <p14:sldId id="299"/>
            <p14:sldId id="300"/>
            <p14:sldId id="260"/>
            <p14:sldId id="261"/>
            <p14:sldId id="257"/>
            <p14:sldId id="258"/>
            <p14:sldId id="259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6"/>
            <p14:sldId id="302"/>
            <p14:sldId id="287"/>
            <p14:sldId id="282"/>
            <p14:sldId id="288"/>
            <p14:sldId id="289"/>
            <p14:sldId id="290"/>
          </p14:sldIdLst>
        </p14:section>
        <p14:section name="Untitled Section" id="{45E31FEF-DFCD-44ED-B950-05A47F2ABB16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64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881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9253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732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6306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111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414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6617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46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256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039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6D2E-E250-4B87-AAF4-FEB76354A6A1}" type="datetimeFigureOut">
              <a:rPr lang="ar-EG" smtClean="0"/>
              <a:t>16/01/1446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1C2EC-79E4-473A-81EA-EEDDFAB6EA5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245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Local chest examination</a:t>
            </a:r>
          </a:p>
        </p:txBody>
      </p:sp>
    </p:spTree>
    <p:extLst>
      <p:ext uri="{BB962C8B-B14F-4D97-AF65-F5344CB8AC3E}">
        <p14:creationId xmlns:p14="http://schemas.microsoft.com/office/powerpoint/2010/main" val="103693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Items </a:t>
            </a:r>
            <a:r>
              <a:rPr lang="en-US" dirty="0"/>
              <a:t>we should see and comment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/>
              <a:t>1-</a:t>
            </a:r>
            <a:r>
              <a:rPr lang="en-US" dirty="0">
                <a:solidFill>
                  <a:srgbClr val="C00000"/>
                </a:solidFill>
              </a:rPr>
              <a:t>chest movement </a:t>
            </a:r>
            <a:r>
              <a:rPr lang="en-US" dirty="0"/>
              <a:t>(rate ,</a:t>
            </a:r>
            <a:r>
              <a:rPr lang="en-US" dirty="0" err="1"/>
              <a:t>rythem</a:t>
            </a:r>
            <a:r>
              <a:rPr lang="en-US" dirty="0"/>
              <a:t> ,depth)</a:t>
            </a:r>
          </a:p>
          <a:p>
            <a:pPr marL="0" indent="0" algn="l" rtl="0">
              <a:buNone/>
            </a:pPr>
            <a:r>
              <a:rPr lang="en-US" dirty="0"/>
              <a:t>2-</a:t>
            </a:r>
            <a:r>
              <a:rPr lang="en-US" dirty="0">
                <a:solidFill>
                  <a:srgbClr val="FF0000"/>
                </a:solidFill>
              </a:rPr>
              <a:t>Shape of chest </a:t>
            </a:r>
            <a:r>
              <a:rPr lang="en-US" dirty="0"/>
              <a:t>:normal or abnormal</a:t>
            </a:r>
          </a:p>
          <a:p>
            <a:pPr marL="0" indent="0" algn="l" rtl="0">
              <a:buNone/>
            </a:pPr>
            <a:r>
              <a:rPr lang="en-US" dirty="0"/>
              <a:t>Abnormal shape either symmetrical( barrel ,pigeon </a:t>
            </a:r>
            <a:r>
              <a:rPr lang="en-US" dirty="0" err="1"/>
              <a:t>chest,funnel</a:t>
            </a:r>
            <a:r>
              <a:rPr lang="en-US" dirty="0"/>
              <a:t> chest or flat )</a:t>
            </a:r>
          </a:p>
          <a:p>
            <a:pPr marL="0" indent="0" algn="l" rtl="0">
              <a:buNone/>
            </a:pPr>
            <a:r>
              <a:rPr lang="en-US" dirty="0"/>
              <a:t>Asymmetrical (either bulge or retraction  )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50"/>
                </a:solidFill>
              </a:rPr>
              <a:t>3-Skin abnormalities</a:t>
            </a:r>
            <a:r>
              <a:rPr lang="en-US" dirty="0"/>
              <a:t> (scar ,pigmentation, dilated veins ,</a:t>
            </a:r>
            <a:r>
              <a:rPr lang="en-US" dirty="0" err="1"/>
              <a:t>swelling,sinus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4-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Pulsation</a:t>
            </a:r>
            <a:r>
              <a:rPr lang="en-US" dirty="0"/>
              <a:t> (apex of heart ,</a:t>
            </a:r>
            <a:r>
              <a:rPr lang="en-US" dirty="0" err="1"/>
              <a:t>epigastric</a:t>
            </a:r>
            <a:r>
              <a:rPr lang="en-US" dirty="0"/>
              <a:t> ,any visible pulsation)</a:t>
            </a:r>
          </a:p>
          <a:p>
            <a:pPr marL="0" indent="0" algn="l" rtl="0">
              <a:buNone/>
            </a:pPr>
            <a:r>
              <a:rPr lang="en-US" dirty="0"/>
              <a:t>5-</a:t>
            </a:r>
            <a:r>
              <a:rPr lang="en-US" dirty="0">
                <a:solidFill>
                  <a:srgbClr val="FF0000"/>
                </a:solidFill>
              </a:rPr>
              <a:t>Trachea</a:t>
            </a:r>
            <a:r>
              <a:rPr lang="en-US" dirty="0"/>
              <a:t> (centrality ,movement ,thyroid</a:t>
            </a: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529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Chest movement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 Normal chest expansion is about 4-6 cm. Generalized decrease of movement means expansion less than 2cm.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B050"/>
                </a:solidFill>
              </a:rPr>
              <a:t>Compare movement of the two sides while the patient is breathing quietly</a:t>
            </a:r>
            <a:r>
              <a:rPr lang="en-US" dirty="0"/>
              <a:t>. </a:t>
            </a:r>
          </a:p>
          <a:p>
            <a:pPr marL="0" indent="0" algn="l">
              <a:buNone/>
            </a:pPr>
            <a:r>
              <a:rPr lang="en-US" dirty="0"/>
              <a:t>Note abnormal inspiratory movements produced by </a:t>
            </a:r>
            <a:r>
              <a:rPr lang="en-US" dirty="0">
                <a:solidFill>
                  <a:srgbClr val="FF0000"/>
                </a:solidFill>
              </a:rPr>
              <a:t>contraction of the accessory muscles </a:t>
            </a:r>
            <a:r>
              <a:rPr lang="en-US" dirty="0"/>
              <a:t>of inspiration (</a:t>
            </a:r>
            <a:r>
              <a:rPr lang="en-US" dirty="0" err="1"/>
              <a:t>sternomastoids</a:t>
            </a:r>
            <a:r>
              <a:rPr lang="en-US" dirty="0"/>
              <a:t>, </a:t>
            </a:r>
            <a:r>
              <a:rPr lang="en-US" dirty="0" err="1"/>
              <a:t>scaleni</a:t>
            </a:r>
            <a:r>
              <a:rPr lang="en-US" dirty="0"/>
              <a:t> and trapezii).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Paradoxical movement </a:t>
            </a:r>
            <a:r>
              <a:rPr lang="en-US" dirty="0"/>
              <a:t>of the chest wall (</a:t>
            </a:r>
            <a:r>
              <a:rPr lang="en-US" dirty="0" err="1"/>
              <a:t>indrawing</a:t>
            </a:r>
            <a:r>
              <a:rPr lang="en-US" dirty="0"/>
              <a:t> of chest wall during inspiration) is seen in patients with double fractures of a series of ribs (</a:t>
            </a:r>
            <a:r>
              <a:rPr lang="en-US" dirty="0">
                <a:solidFill>
                  <a:schemeClr val="accent6"/>
                </a:solidFill>
              </a:rPr>
              <a:t>flail chest</a:t>
            </a:r>
            <a:r>
              <a:rPr lang="en-US" dirty="0"/>
              <a:t>).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663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       Shape of chest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Normal healthy chest the </a:t>
            </a:r>
            <a:r>
              <a:rPr lang="en-US" dirty="0" err="1"/>
              <a:t>antroposterior</a:t>
            </a:r>
            <a:r>
              <a:rPr lang="en-US" dirty="0"/>
              <a:t> diameter to transverse diameter is 5to 7 symmetrical deformity </a:t>
            </a:r>
          </a:p>
          <a:p>
            <a:pPr marL="0" indent="0" algn="l" rtl="0">
              <a:buNone/>
            </a:pPr>
            <a:r>
              <a:rPr lang="en-US" dirty="0"/>
              <a:t>  </a:t>
            </a:r>
            <a:r>
              <a:rPr lang="en-US" b="1" dirty="0" err="1">
                <a:solidFill>
                  <a:srgbClr val="FF0000"/>
                </a:solidFill>
              </a:rPr>
              <a:t>Pigon</a:t>
            </a:r>
            <a:r>
              <a:rPr lang="en-US" b="1" dirty="0">
                <a:solidFill>
                  <a:srgbClr val="FF0000"/>
                </a:solidFill>
              </a:rPr>
              <a:t> chest</a:t>
            </a:r>
            <a:r>
              <a:rPr lang="en-US" dirty="0"/>
              <a:t>, </a:t>
            </a:r>
            <a:r>
              <a:rPr lang="en-US" dirty="0" err="1"/>
              <a:t>pectus</a:t>
            </a:r>
            <a:r>
              <a:rPr lang="en-US" dirty="0"/>
              <a:t> </a:t>
            </a:r>
            <a:r>
              <a:rPr lang="en-US" dirty="0" err="1"/>
              <a:t>carniatum</a:t>
            </a:r>
            <a:r>
              <a:rPr lang="en-US" dirty="0"/>
              <a:t> cross section </a:t>
            </a:r>
            <a:r>
              <a:rPr lang="en-US" dirty="0" err="1"/>
              <a:t>traingolar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 err="1">
                <a:solidFill>
                  <a:srgbClr val="FF0000"/>
                </a:solidFill>
              </a:rPr>
              <a:t>Pectus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excavatum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sternum is endowed inside chest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Barrel shaped </a:t>
            </a:r>
            <a:r>
              <a:rPr lang="en-US" dirty="0"/>
              <a:t>nearly equal both diameters 1:1 ,ribs are more horizontal ,wide intercostal space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902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Asymmetrical abnormalities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>-Bulge</a:t>
            </a:r>
            <a:r>
              <a:rPr lang="en-US" dirty="0"/>
              <a:t> :</a:t>
            </a:r>
          </a:p>
          <a:p>
            <a:pPr algn="l" rtl="0"/>
            <a:r>
              <a:rPr lang="en-US" dirty="0"/>
              <a:t>Pneumothorax</a:t>
            </a:r>
          </a:p>
          <a:p>
            <a:pPr algn="l" rtl="0"/>
            <a:r>
              <a:rPr lang="en-US" dirty="0"/>
              <a:t>Pleural effusion</a:t>
            </a:r>
          </a:p>
          <a:p>
            <a:pPr algn="l" rtl="0"/>
            <a:r>
              <a:rPr lang="en-US" dirty="0"/>
              <a:t>2-</a:t>
            </a:r>
            <a:r>
              <a:rPr lang="en-US" dirty="0">
                <a:solidFill>
                  <a:srgbClr val="FF0000"/>
                </a:solidFill>
              </a:rPr>
              <a:t>Retraction</a:t>
            </a:r>
          </a:p>
          <a:p>
            <a:pPr algn="l" rtl="0"/>
            <a:r>
              <a:rPr lang="en-US" dirty="0"/>
              <a:t>Fibrosis</a:t>
            </a:r>
          </a:p>
          <a:p>
            <a:pPr algn="l" rtl="0"/>
            <a:r>
              <a:rPr lang="en-US" dirty="0"/>
              <a:t>Collapse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Inspection of the Back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Kyphosis</a:t>
            </a:r>
          </a:p>
          <a:p>
            <a:pPr algn="l" rtl="0"/>
            <a:r>
              <a:rPr lang="en-US" dirty="0"/>
              <a:t>Scoliosis-lateral curvature</a:t>
            </a:r>
          </a:p>
          <a:p>
            <a:pPr algn="l" rtl="0"/>
            <a:r>
              <a:rPr lang="en-US" dirty="0" err="1"/>
              <a:t>Kyphoscoliosis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5152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Trachea (Trail's sign)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Trachea if displaced we suspect that if prominence of </a:t>
            </a:r>
            <a:r>
              <a:rPr lang="en-US" dirty="0" err="1"/>
              <a:t>sternomastiod</a:t>
            </a:r>
            <a:r>
              <a:rPr lang="en-US" dirty="0"/>
              <a:t> tendon was inspected</a:t>
            </a:r>
          </a:p>
          <a:p>
            <a:pPr algn="l" rtl="0"/>
            <a:r>
              <a:rPr lang="en-US" dirty="0"/>
              <a:t>Shift of trachea either due to pulling to same side (</a:t>
            </a:r>
            <a:r>
              <a:rPr lang="en-US" dirty="0" err="1">
                <a:solidFill>
                  <a:srgbClr val="C00000"/>
                </a:solidFill>
              </a:rPr>
              <a:t>fibrosis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collapse</a:t>
            </a:r>
            <a:r>
              <a:rPr lang="en-US" dirty="0"/>
              <a:t>) or pushing to contralateral side (</a:t>
            </a:r>
            <a:r>
              <a:rPr lang="en-US" dirty="0">
                <a:solidFill>
                  <a:srgbClr val="0070C0"/>
                </a:solidFill>
              </a:rPr>
              <a:t>effusion</a:t>
            </a:r>
            <a:r>
              <a:rPr lang="en-US" dirty="0"/>
              <a:t> .</a:t>
            </a:r>
            <a:r>
              <a:rPr lang="en-US" dirty="0" err="1"/>
              <a:t>pnumothorax</a:t>
            </a:r>
            <a:r>
              <a:rPr lang="en-US" dirty="0"/>
              <a:t>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3975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Scar</a:t>
            </a:r>
            <a:r>
              <a:rPr lang="en-US" dirty="0"/>
              <a:t> (open heart operation Medline scar ,lobectomy oblique </a:t>
            </a:r>
            <a:r>
              <a:rPr lang="en-US" dirty="0" err="1"/>
              <a:t>scar,scars</a:t>
            </a:r>
            <a:r>
              <a:rPr lang="en-US" dirty="0"/>
              <a:t> of intercostal tube </a:t>
            </a:r>
          </a:p>
          <a:p>
            <a:pPr marL="0" indent="0" algn="l" rtl="0">
              <a:buNone/>
            </a:pPr>
            <a:r>
              <a:rPr lang="en-US" dirty="0"/>
              <a:t>insertion)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Sinus</a:t>
            </a:r>
            <a:r>
              <a:rPr lang="en-US" dirty="0"/>
              <a:t> :tuberculosis empyema</a:t>
            </a:r>
          </a:p>
          <a:p>
            <a:pPr marL="0" indent="0" algn="l">
              <a:buNone/>
            </a:pPr>
            <a:r>
              <a:rPr lang="ar-EG" dirty="0"/>
              <a:t>)</a:t>
            </a:r>
            <a:r>
              <a:rPr lang="en-US" dirty="0"/>
              <a:t>Pigmentation</a:t>
            </a:r>
          </a:p>
          <a:p>
            <a:pPr marL="0" indent="0" algn="l">
              <a:buNone/>
            </a:pPr>
            <a:r>
              <a:rPr lang="en-US" dirty="0"/>
              <a:t>Visible engorged veins (SVC obstruction)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0185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Check any pulsation in chest </a:t>
            </a:r>
          </a:p>
          <a:p>
            <a:pPr marL="0" indent="0" algn="l">
              <a:buNone/>
            </a:pPr>
            <a:r>
              <a:rPr lang="en-US" dirty="0"/>
              <a:t>Hold breathing and inspect pulsation in</a:t>
            </a:r>
          </a:p>
          <a:p>
            <a:pPr marL="0" indent="0" algn="l">
              <a:buNone/>
            </a:pPr>
            <a:r>
              <a:rPr lang="en-US" dirty="0" err="1"/>
              <a:t>Epigastric</a:t>
            </a:r>
            <a:r>
              <a:rPr lang="en-US" dirty="0"/>
              <a:t> area</a:t>
            </a:r>
          </a:p>
          <a:p>
            <a:pPr marL="0" indent="0" algn="l">
              <a:buNone/>
            </a:pPr>
            <a:r>
              <a:rPr lang="en-US" dirty="0"/>
              <a:t>Apex of heart fifth </a:t>
            </a:r>
            <a:r>
              <a:rPr lang="en-US" dirty="0" err="1"/>
              <a:t>midclavicular</a:t>
            </a:r>
            <a:r>
              <a:rPr lang="en-US" dirty="0"/>
              <a:t> line</a:t>
            </a:r>
          </a:p>
          <a:p>
            <a:pPr marL="0" indent="0" algn="l">
              <a:buNone/>
            </a:pPr>
            <a:r>
              <a:rPr lang="en-US" dirty="0"/>
              <a:t>Parasternal line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8635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It's confirmation of inspection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</a:rPr>
              <a:t>Items should be fulfilled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</a:rPr>
              <a:t>1- </a:t>
            </a:r>
            <a:r>
              <a:rPr lang="en-US" dirty="0">
                <a:solidFill>
                  <a:srgbClr val="FF0000"/>
                </a:solidFill>
              </a:rPr>
              <a:t>Chest movement (expansion)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</a:rPr>
              <a:t>2- TVF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</a:rPr>
              <a:t>3- </a:t>
            </a:r>
            <a:r>
              <a:rPr lang="en-US" dirty="0">
                <a:solidFill>
                  <a:schemeClr val="accent6"/>
                </a:solidFill>
              </a:rPr>
              <a:t>Pulsation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</a:rPr>
              <a:t>4- Tracheal position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</a:rPr>
              <a:t> 5- </a:t>
            </a:r>
            <a:r>
              <a:rPr lang="en-US" dirty="0">
                <a:solidFill>
                  <a:srgbClr val="C00000"/>
                </a:solidFill>
              </a:rPr>
              <a:t>Tender points </a:t>
            </a:r>
          </a:p>
          <a:p>
            <a:pPr marL="0" indent="0" algn="l">
              <a:buNone/>
            </a:pPr>
            <a:r>
              <a:rPr lang="en-US" dirty="0"/>
              <a:t>6-palpable sounds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4399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268760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Chest movement to be assessed in 2regions </a:t>
            </a:r>
            <a:r>
              <a:rPr lang="en-US" sz="2400" dirty="0" err="1"/>
              <a:t>anteriorely</a:t>
            </a:r>
            <a:r>
              <a:rPr lang="en-US" sz="2400" dirty="0"/>
              <a:t>  ,</a:t>
            </a:r>
            <a:r>
              <a:rPr lang="en-US" sz="2400" dirty="0" err="1">
                <a:solidFill>
                  <a:srgbClr val="FF0000"/>
                </a:solidFill>
              </a:rPr>
              <a:t>supramammery</a:t>
            </a:r>
            <a:r>
              <a:rPr lang="en-US" sz="2400" dirty="0">
                <a:solidFill>
                  <a:srgbClr val="FF0000"/>
                </a:solidFill>
              </a:rPr>
              <a:t>  area(upper chest</a:t>
            </a:r>
            <a:r>
              <a:rPr lang="en-US" sz="2400" dirty="0"/>
              <a:t>) </a:t>
            </a:r>
          </a:p>
          <a:p>
            <a:pPr algn="l"/>
            <a:r>
              <a:rPr lang="en-US" sz="2400" dirty="0"/>
              <a:t>Two hands gently putted on chest and observe their rise upward either symmetrical equal or not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Lower chest (</a:t>
            </a:r>
            <a:r>
              <a:rPr lang="en-US" sz="2400" dirty="0" err="1">
                <a:solidFill>
                  <a:srgbClr val="FF0000"/>
                </a:solidFill>
              </a:rPr>
              <a:t>inframmamry</a:t>
            </a:r>
            <a:r>
              <a:rPr lang="en-US" sz="2400" dirty="0">
                <a:solidFill>
                  <a:srgbClr val="FF0000"/>
                </a:solidFill>
              </a:rPr>
              <a:t>)put </a:t>
            </a:r>
            <a:r>
              <a:rPr lang="en-US" sz="2400" dirty="0"/>
              <a:t>both hands with fanning of fingers and both thumbs touching each other in midline an observe outward movement and distance of thumb from midline  ,less movement </a:t>
            </a:r>
            <a:endParaRPr lang="ar-EG" sz="2400" dirty="0"/>
          </a:p>
          <a:p>
            <a:pPr algn="l"/>
            <a:r>
              <a:rPr lang="en-US" sz="2400" dirty="0"/>
              <a:t>means that  diseased side 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Back of chest </a:t>
            </a:r>
            <a:r>
              <a:rPr lang="en-US" sz="2400" dirty="0"/>
              <a:t>,like lower chest examination we can take fold of skin in between both thumbs </a:t>
            </a:r>
            <a:r>
              <a:rPr lang="en-US" sz="2400" dirty="0" err="1"/>
              <a:t>invertebral</a:t>
            </a:r>
            <a:r>
              <a:rPr lang="en-US" sz="2400" dirty="0"/>
              <a:t> line  </a:t>
            </a:r>
          </a:p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39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30741"/>
            <a:ext cx="6876891" cy="2925579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552728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03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Important points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Before any </a:t>
            </a:r>
            <a:r>
              <a:rPr lang="en-US" dirty="0">
                <a:solidFill>
                  <a:srgbClr val="FF0000"/>
                </a:solidFill>
              </a:rPr>
              <a:t>local examination </a:t>
            </a:r>
            <a:r>
              <a:rPr lang="en-US" dirty="0"/>
              <a:t>after history we should know the system that will be examined .</a:t>
            </a:r>
          </a:p>
          <a:p>
            <a:pPr marL="0" indent="0" algn="l" rtl="0">
              <a:buNone/>
            </a:pPr>
            <a:r>
              <a:rPr lang="en-US" dirty="0"/>
              <a:t>This can be done  through surface anatomy of parts of system </a:t>
            </a:r>
          </a:p>
          <a:p>
            <a:pPr marL="0" indent="0" algn="l" rtl="0">
              <a:buNone/>
            </a:pPr>
            <a:r>
              <a:rPr lang="en-US" dirty="0"/>
              <a:t>In local chest examination there is </a:t>
            </a:r>
            <a:r>
              <a:rPr lang="en-US" dirty="0">
                <a:solidFill>
                  <a:srgbClr val="FF0000"/>
                </a:solidFill>
              </a:rPr>
              <a:t>landmark </a:t>
            </a:r>
            <a:r>
              <a:rPr lang="en-US" b="1" dirty="0">
                <a:solidFill>
                  <a:srgbClr val="FF0000"/>
                </a:solidFill>
              </a:rPr>
              <a:t>points ,lines and areas </a:t>
            </a:r>
            <a:r>
              <a:rPr lang="en-US" dirty="0"/>
              <a:t>it's mandatory to know it will to facilitate examination of patients </a:t>
            </a:r>
          </a:p>
          <a:p>
            <a:pPr marL="0" indent="0" algn="l" rtl="0">
              <a:buNone/>
            </a:pPr>
            <a:r>
              <a:rPr lang="en-US" dirty="0"/>
              <a:t>As 2lungs divided into lobes 3 on </a:t>
            </a:r>
            <a:r>
              <a:rPr lang="en-US" dirty="0" err="1"/>
              <a:t>rt</a:t>
            </a:r>
            <a:r>
              <a:rPr lang="en-US" dirty="0"/>
              <a:t> and 2 on </a:t>
            </a:r>
            <a:r>
              <a:rPr lang="en-US" dirty="0" err="1"/>
              <a:t>lt</a:t>
            </a:r>
            <a:r>
              <a:rPr lang="en-US" dirty="0"/>
              <a:t> through exact fissures   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0505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TVF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This sign </a:t>
            </a:r>
            <a:r>
              <a:rPr lang="en-US" dirty="0"/>
              <a:t>detects vibrations transmitted to the hand on the chest wall from the larynx    </a:t>
            </a:r>
          </a:p>
          <a:p>
            <a:pPr marL="0" indent="0" algn="l" rtl="0">
              <a:buNone/>
            </a:pPr>
            <a:r>
              <a:rPr lang="en-US" dirty="0"/>
              <a:t>It should be done with </a:t>
            </a:r>
            <a:r>
              <a:rPr lang="en-US" dirty="0">
                <a:solidFill>
                  <a:srgbClr val="FF0000"/>
                </a:solidFill>
              </a:rPr>
              <a:t>Palme of one hand , </a:t>
            </a:r>
            <a:r>
              <a:rPr lang="en-US" dirty="0"/>
              <a:t>bases of fingers is more acceptable part to detect  it ,and should be in comparative  manner ,area by area( </a:t>
            </a:r>
            <a:r>
              <a:rPr lang="en-US" dirty="0" err="1"/>
              <a:t>rt</a:t>
            </a:r>
            <a:r>
              <a:rPr lang="en-US" dirty="0"/>
              <a:t> and </a:t>
            </a:r>
            <a:r>
              <a:rPr lang="en-US" dirty="0" err="1"/>
              <a:t>lt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84269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Causes of increased TVF </a:t>
            </a:r>
          </a:p>
          <a:p>
            <a:pPr marL="0" indent="0" algn="l" rtl="0">
              <a:buNone/>
            </a:pPr>
            <a:r>
              <a:rPr lang="en-US" dirty="0"/>
              <a:t>•	Consolidation (</a:t>
            </a:r>
            <a:r>
              <a:rPr lang="en-US" dirty="0" err="1"/>
              <a:t>pnumonia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•	Cavitation(</a:t>
            </a:r>
            <a:r>
              <a:rPr lang="en-US" dirty="0" err="1"/>
              <a:t>cavitary</a:t>
            </a:r>
            <a:r>
              <a:rPr lang="en-US" dirty="0"/>
              <a:t> lesions ,TB)</a:t>
            </a:r>
          </a:p>
          <a:p>
            <a:pPr marL="0" indent="0" algn="l" rtl="0">
              <a:buNone/>
            </a:pPr>
            <a:r>
              <a:rPr lang="en-US" dirty="0"/>
              <a:t>•	Collapse with patent bronchus</a:t>
            </a:r>
          </a:p>
          <a:p>
            <a:pPr marL="0" indent="0" algn="l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9567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1563271"/>
            <a:ext cx="5598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Causes of decreased TVF</a:t>
            </a:r>
          </a:p>
          <a:p>
            <a:pPr algn="l" rtl="0"/>
            <a:r>
              <a:rPr lang="en-US" sz="3200" dirty="0"/>
              <a:t>•	Pleural effusion </a:t>
            </a:r>
          </a:p>
          <a:p>
            <a:pPr algn="l" rtl="0"/>
            <a:r>
              <a:rPr lang="en-US" sz="3200" dirty="0"/>
              <a:t>•	Pneumothorax</a:t>
            </a:r>
          </a:p>
          <a:p>
            <a:pPr algn="l" rtl="0"/>
            <a:r>
              <a:rPr lang="en-US" sz="3200" dirty="0"/>
              <a:t>•	Emphysema</a:t>
            </a:r>
          </a:p>
          <a:p>
            <a:pPr algn="l" rtl="0"/>
            <a:r>
              <a:rPr lang="en-US" sz="3200" dirty="0"/>
              <a:t>•	Thick chest wall(obesity)</a:t>
            </a:r>
          </a:p>
        </p:txBody>
      </p:sp>
    </p:spTree>
    <p:extLst>
      <p:ext uri="{BB962C8B-B14F-4D97-AF65-F5344CB8AC3E}">
        <p14:creationId xmlns:p14="http://schemas.microsoft.com/office/powerpoint/2010/main" val="143753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Pulsations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•	Apex of heart(5</a:t>
            </a:r>
            <a:r>
              <a:rPr lang="en-US" baseline="30000" dirty="0"/>
              <a:t>th</a:t>
            </a:r>
            <a:r>
              <a:rPr lang="en-US" dirty="0"/>
              <a:t> space in </a:t>
            </a:r>
            <a:r>
              <a:rPr lang="en-US" dirty="0" err="1"/>
              <a:t>midclavicular</a:t>
            </a:r>
            <a:r>
              <a:rPr lang="en-US" dirty="0"/>
              <a:t> line on </a:t>
            </a:r>
            <a:r>
              <a:rPr lang="en-US" dirty="0" err="1"/>
              <a:t>lt</a:t>
            </a:r>
            <a:r>
              <a:rPr lang="en-US" dirty="0"/>
              <a:t> side</a:t>
            </a:r>
          </a:p>
          <a:p>
            <a:pPr marL="0" indent="0" algn="l" rtl="0">
              <a:buNone/>
            </a:pPr>
            <a:r>
              <a:rPr lang="en-US" dirty="0"/>
              <a:t>•	Pulmonary area (</a:t>
            </a:r>
            <a:r>
              <a:rPr lang="en-US" dirty="0" err="1"/>
              <a:t>lt</a:t>
            </a:r>
            <a:r>
              <a:rPr lang="en-US" dirty="0"/>
              <a:t> 2d intercostal space by tips of finger)</a:t>
            </a:r>
          </a:p>
          <a:p>
            <a:pPr marL="0" indent="0" algn="l" rtl="0">
              <a:buNone/>
            </a:pPr>
            <a:r>
              <a:rPr lang="en-US" dirty="0"/>
              <a:t>•	</a:t>
            </a:r>
            <a:r>
              <a:rPr lang="en-US" dirty="0" err="1"/>
              <a:t>Epigastric</a:t>
            </a:r>
            <a:r>
              <a:rPr lang="en-US" dirty="0"/>
              <a:t> area(3 fingers used to detect direction of pulsation </a:t>
            </a:r>
            <a:r>
              <a:rPr lang="en-US" dirty="0" err="1"/>
              <a:t>rt</a:t>
            </a:r>
            <a:r>
              <a:rPr lang="en-US" dirty="0"/>
              <a:t> side of heart or aorta)</a:t>
            </a:r>
          </a:p>
          <a:p>
            <a:pPr marL="0" indent="0" algn="l" rtl="0">
              <a:buNone/>
            </a:pPr>
            <a:r>
              <a:rPr lang="en-US" dirty="0"/>
              <a:t>•	Lt parasternal (3rd and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lt</a:t>
            </a:r>
            <a:r>
              <a:rPr lang="en-US" dirty="0"/>
              <a:t> intercostal spaces)</a:t>
            </a:r>
          </a:p>
          <a:p>
            <a:pPr algn="l" rtl="0"/>
            <a:r>
              <a:rPr lang="en-US" dirty="0"/>
              <a:t>Any obvious pulsation in other site if palpable</a:t>
            </a: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192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Tracheal examination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Centrality</a:t>
            </a:r>
            <a:r>
              <a:rPr lang="en-US" dirty="0"/>
              <a:t> by index finger sliding on suprasternal notch then passing it between trachea and </a:t>
            </a:r>
            <a:r>
              <a:rPr lang="en-US" dirty="0" err="1"/>
              <a:t>sternomastoid</a:t>
            </a:r>
            <a:r>
              <a:rPr lang="en-US" dirty="0"/>
              <a:t> tendon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Tracheal length(</a:t>
            </a:r>
            <a:r>
              <a:rPr lang="en-US" dirty="0"/>
              <a:t>3fingerof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patient)</a:t>
            </a: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Tracheal tug </a:t>
            </a:r>
            <a:r>
              <a:rPr lang="en-US" dirty="0"/>
              <a:t>(sudden downward movement of the trachea , if with inspiration :</a:t>
            </a:r>
            <a:r>
              <a:rPr lang="en-US" dirty="0" err="1">
                <a:solidFill>
                  <a:srgbClr val="C00000"/>
                </a:solidFill>
              </a:rPr>
              <a:t>campbell</a:t>
            </a:r>
            <a:r>
              <a:rPr lang="en-US" dirty="0"/>
              <a:t> sign but if with pulse </a:t>
            </a:r>
            <a:r>
              <a:rPr lang="en-US" dirty="0" err="1">
                <a:solidFill>
                  <a:srgbClr val="C00000"/>
                </a:solidFill>
              </a:rPr>
              <a:t>oliver</a:t>
            </a:r>
            <a:r>
              <a:rPr lang="en-US" dirty="0">
                <a:solidFill>
                  <a:srgbClr val="C00000"/>
                </a:solidFill>
              </a:rPr>
              <a:t> sign</a:t>
            </a:r>
          </a:p>
          <a:p>
            <a:pPr marL="0" indent="0" algn="l" rtl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7043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Tender points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</a:rPr>
              <a:t>Gently touch </a:t>
            </a:r>
            <a:r>
              <a:rPr lang="en-US" sz="4000" dirty="0"/>
              <a:t>parts of chest to detect rib fracture ,</a:t>
            </a:r>
            <a:r>
              <a:rPr lang="en-US" sz="4000" dirty="0" err="1"/>
              <a:t>costochondritis</a:t>
            </a:r>
            <a:r>
              <a:rPr lang="en-US" sz="4000" dirty="0"/>
              <a:t> or muscular pain use tip of finger don’t press hard </a:t>
            </a:r>
            <a:endParaRPr lang="ar-EG" sz="4000" dirty="0"/>
          </a:p>
        </p:txBody>
      </p:sp>
    </p:spTree>
    <p:extLst>
      <p:ext uri="{BB962C8B-B14F-4D97-AF65-F5344CB8AC3E}">
        <p14:creationId xmlns:p14="http://schemas.microsoft.com/office/powerpoint/2010/main" val="1463823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Palpable sounds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Palpable sounds </a:t>
            </a:r>
          </a:p>
          <a:p>
            <a:pPr algn="l" rtl="0"/>
            <a:r>
              <a:rPr lang="en-US" dirty="0"/>
              <a:t>1-	Palpable rhonchi (</a:t>
            </a:r>
            <a:r>
              <a:rPr lang="en-US" dirty="0">
                <a:solidFill>
                  <a:srgbClr val="C00000"/>
                </a:solidFill>
              </a:rPr>
              <a:t>rhonchus fremitus</a:t>
            </a:r>
            <a:r>
              <a:rPr lang="en-US" dirty="0"/>
              <a:t>) put your hands on chest and ask patient to breath fast and deep </a:t>
            </a:r>
          </a:p>
          <a:p>
            <a:pPr algn="l" rtl="0"/>
            <a:r>
              <a:rPr lang="en-US" dirty="0"/>
              <a:t>2-	</a:t>
            </a:r>
            <a:r>
              <a:rPr lang="en-US" dirty="0">
                <a:solidFill>
                  <a:srgbClr val="C00000"/>
                </a:solidFill>
              </a:rPr>
              <a:t>Palpable crepitus </a:t>
            </a:r>
            <a:r>
              <a:rPr lang="en-US" dirty="0"/>
              <a:t>:in case of surgical </a:t>
            </a:r>
            <a:r>
              <a:rPr lang="en-US" dirty="0" err="1"/>
              <a:t>emphysems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09652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Types of percussion according to power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l" rtl="0"/>
            <a:r>
              <a:rPr lang="en-US" dirty="0"/>
              <a:t>Types of percussion according to power</a:t>
            </a: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1-light percussion  </a:t>
            </a:r>
            <a:r>
              <a:rPr lang="en-US" dirty="0"/>
              <a:t>chest prober and bare area of heart give note of 1-2cm from surface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2-Heavy or deep percussion </a:t>
            </a:r>
            <a:r>
              <a:rPr lang="en-US" dirty="0"/>
              <a:t>back of chest ,upper border of liver give note from 5-7cm </a:t>
            </a:r>
          </a:p>
          <a:p>
            <a:pPr marL="0" indent="0" algn="l" rtl="0">
              <a:buNone/>
            </a:pPr>
            <a:r>
              <a:rPr lang="en-US" dirty="0"/>
              <a:t>Then rest of chest to detect deep lesions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1190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percussion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Types of percussion  according to maneuver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1-direct percussion</a:t>
            </a:r>
            <a:r>
              <a:rPr lang="en-US" dirty="0"/>
              <a:t>. On sternum, </a:t>
            </a:r>
            <a:r>
              <a:rPr lang="en-US" dirty="0" err="1"/>
              <a:t>clavical</a:t>
            </a:r>
            <a:r>
              <a:rPr lang="en-US" dirty="0"/>
              <a:t>  and scapula using </a:t>
            </a:r>
            <a:r>
              <a:rPr lang="en-US" dirty="0" err="1"/>
              <a:t>plexor</a:t>
            </a:r>
            <a:r>
              <a:rPr lang="en-US" dirty="0"/>
              <a:t> which hit bone directly by same power   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2-Indirect percussion </a:t>
            </a:r>
            <a:r>
              <a:rPr lang="en-US" dirty="0"/>
              <a:t>via Plexor and Pleximeter all chest areas  like picture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4152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percussion notes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•	</a:t>
            </a:r>
            <a:r>
              <a:rPr lang="en-US" dirty="0">
                <a:solidFill>
                  <a:srgbClr val="C00000"/>
                </a:solidFill>
              </a:rPr>
              <a:t>Resonance</a:t>
            </a:r>
            <a:r>
              <a:rPr lang="en-US" dirty="0"/>
              <a:t> ……normal lung note</a:t>
            </a:r>
          </a:p>
          <a:p>
            <a:pPr algn="l" rtl="0"/>
            <a:r>
              <a:rPr lang="en-US" dirty="0"/>
              <a:t>•	</a:t>
            </a:r>
            <a:r>
              <a:rPr lang="en-US" dirty="0" err="1">
                <a:solidFill>
                  <a:srgbClr val="00B050"/>
                </a:solidFill>
              </a:rPr>
              <a:t>Hyperresonance</a:t>
            </a:r>
            <a:r>
              <a:rPr lang="en-US" dirty="0"/>
              <a:t> …….emphysema</a:t>
            </a:r>
          </a:p>
          <a:p>
            <a:pPr algn="l" rtl="0"/>
            <a:r>
              <a:rPr lang="en-US" dirty="0"/>
              <a:t>•	</a:t>
            </a:r>
            <a:r>
              <a:rPr lang="en-US" dirty="0" err="1">
                <a:solidFill>
                  <a:srgbClr val="FFC000"/>
                </a:solidFill>
              </a:rPr>
              <a:t>Tympannitic</a:t>
            </a:r>
            <a:r>
              <a:rPr lang="en-US" dirty="0">
                <a:solidFill>
                  <a:srgbClr val="FFC000"/>
                </a:solidFill>
              </a:rPr>
              <a:t> sound </a:t>
            </a:r>
            <a:r>
              <a:rPr lang="en-US" dirty="0"/>
              <a:t>…..tension pneumothorax, </a:t>
            </a:r>
            <a:r>
              <a:rPr lang="en-US" dirty="0" err="1"/>
              <a:t>troub's</a:t>
            </a:r>
            <a:r>
              <a:rPr lang="en-US" dirty="0"/>
              <a:t> area</a:t>
            </a:r>
          </a:p>
          <a:p>
            <a:pPr algn="l" rtl="0"/>
            <a:r>
              <a:rPr lang="en-US" dirty="0"/>
              <a:t>•	</a:t>
            </a:r>
            <a:r>
              <a:rPr lang="en-US" dirty="0">
                <a:solidFill>
                  <a:srgbClr val="00B050"/>
                </a:solidFill>
              </a:rPr>
              <a:t>Dullness</a:t>
            </a:r>
            <a:r>
              <a:rPr lang="en-US" dirty="0"/>
              <a:t>….consolidation ,fibrosis ,collapse </a:t>
            </a:r>
          </a:p>
          <a:p>
            <a:pPr algn="l" rtl="0"/>
            <a:r>
              <a:rPr lang="en-US" dirty="0"/>
              <a:t>•	</a:t>
            </a:r>
            <a:r>
              <a:rPr lang="en-US" dirty="0">
                <a:solidFill>
                  <a:srgbClr val="FF0000"/>
                </a:solidFill>
              </a:rPr>
              <a:t>Stony dullness</a:t>
            </a:r>
            <a:r>
              <a:rPr lang="en-US" dirty="0"/>
              <a:t>…..pleural effusion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7328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Oblique fissure from 2d thoracic spine (4</a:t>
            </a:r>
            <a:r>
              <a:rPr lang="en-US" baseline="30000" dirty="0"/>
              <a:t>th</a:t>
            </a:r>
            <a:r>
              <a:rPr lang="en-US" dirty="0"/>
              <a:t> thoracic vertebra)posteriorly to 6</a:t>
            </a:r>
            <a:r>
              <a:rPr lang="en-US" baseline="30000" dirty="0"/>
              <a:t>th</a:t>
            </a:r>
            <a:r>
              <a:rPr lang="en-US" dirty="0"/>
              <a:t> costochondral junction anterior separate upper lobe from lower lobe </a:t>
            </a:r>
          </a:p>
          <a:p>
            <a:pPr algn="l" rtl="0"/>
            <a:r>
              <a:rPr lang="en-US" dirty="0"/>
              <a:t>Transverse fissure on </a:t>
            </a:r>
            <a:r>
              <a:rPr lang="en-US" dirty="0" err="1"/>
              <a:t>rt</a:t>
            </a:r>
            <a:r>
              <a:rPr lang="en-US" dirty="0"/>
              <a:t> side with 4</a:t>
            </a:r>
            <a:r>
              <a:rPr lang="en-US" baseline="30000" dirty="0"/>
              <a:t>th</a:t>
            </a:r>
            <a:r>
              <a:rPr lang="en-US" dirty="0"/>
              <a:t> rib until meet oblique fissure in </a:t>
            </a:r>
            <a:r>
              <a:rPr lang="en-US" dirty="0" err="1"/>
              <a:t>midaxillary</a:t>
            </a:r>
            <a:r>
              <a:rPr lang="en-US" dirty="0"/>
              <a:t> it separate upper lobe from middle lobe on </a:t>
            </a:r>
            <a:r>
              <a:rPr lang="en-US" dirty="0" err="1"/>
              <a:t>rt</a:t>
            </a:r>
            <a:r>
              <a:rPr lang="en-US" dirty="0"/>
              <a:t> lung only</a:t>
            </a:r>
          </a:p>
          <a:p>
            <a:pPr algn="l" rtl="0"/>
            <a:r>
              <a:rPr lang="en-US" dirty="0"/>
              <a:t>Then lines as in pictures that it will judge our </a:t>
            </a:r>
            <a:r>
              <a:rPr lang="en-US" dirty="0" err="1"/>
              <a:t>manouver</a:t>
            </a:r>
            <a:r>
              <a:rPr lang="en-US" dirty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78225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Percussion</a:t>
            </a:r>
            <a:endParaRPr lang="ar-EG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There is rules of percussion</a:t>
            </a:r>
            <a:r>
              <a:rPr lang="en-US" dirty="0"/>
              <a:t>:</a:t>
            </a:r>
          </a:p>
          <a:p>
            <a:pPr algn="l" rtl="0"/>
            <a:r>
              <a:rPr lang="en-US" dirty="0"/>
              <a:t>1-	Should be done from </a:t>
            </a:r>
            <a:r>
              <a:rPr lang="en-US" dirty="0">
                <a:solidFill>
                  <a:srgbClr val="FF0000"/>
                </a:solidFill>
              </a:rPr>
              <a:t>resonant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dullness</a:t>
            </a:r>
          </a:p>
          <a:p>
            <a:pPr algn="l" rtl="0"/>
            <a:r>
              <a:rPr lang="en-US" dirty="0"/>
              <a:t>2-	</a:t>
            </a:r>
            <a:r>
              <a:rPr lang="en-US" dirty="0">
                <a:solidFill>
                  <a:srgbClr val="FF0000"/>
                </a:solidFill>
              </a:rPr>
              <a:t>Plexor</a:t>
            </a:r>
            <a:r>
              <a:rPr lang="en-US" dirty="0"/>
              <a:t> finger must be perpendicular to </a:t>
            </a:r>
            <a:r>
              <a:rPr lang="en-US" dirty="0" err="1">
                <a:solidFill>
                  <a:srgbClr val="00B050"/>
                </a:solidFill>
              </a:rPr>
              <a:t>pleximeter</a:t>
            </a:r>
            <a:r>
              <a:rPr lang="en-US" dirty="0"/>
              <a:t> and its movement should arise from wrist joint and hitting quickly </a:t>
            </a:r>
          </a:p>
          <a:p>
            <a:pPr algn="l" rtl="0"/>
            <a:r>
              <a:rPr lang="en-US" dirty="0"/>
              <a:t>3-	Pleximeter should be </a:t>
            </a:r>
            <a:r>
              <a:rPr lang="en-US" dirty="0">
                <a:solidFill>
                  <a:srgbClr val="00B050"/>
                </a:solidFill>
              </a:rPr>
              <a:t>parallel to percussed border </a:t>
            </a:r>
          </a:p>
          <a:p>
            <a:pPr algn="l" rtl="0"/>
            <a:r>
              <a:rPr lang="en-US" dirty="0"/>
              <a:t>4-	Percussion in intercostal spaces should be in lines  (</a:t>
            </a:r>
            <a:r>
              <a:rPr lang="en-US" dirty="0" err="1"/>
              <a:t>midclavicular</a:t>
            </a:r>
            <a:r>
              <a:rPr lang="en-US" dirty="0"/>
              <a:t>  ,</a:t>
            </a:r>
            <a:r>
              <a:rPr lang="en-US" dirty="0" err="1"/>
              <a:t>midaxillary</a:t>
            </a:r>
            <a:r>
              <a:rPr lang="en-US" dirty="0"/>
              <a:t> and infrascapular)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94595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Steps of  percussion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1-start with healthy side that you detect from inspection and palpation</a:t>
            </a:r>
          </a:p>
          <a:p>
            <a:pPr algn="l" rtl="0"/>
            <a:r>
              <a:rPr lang="en-US" dirty="0"/>
              <a:t>2-lung proper with light percussion</a:t>
            </a:r>
          </a:p>
          <a:p>
            <a:pPr algn="l" rtl="0"/>
            <a:r>
              <a:rPr lang="en-US" dirty="0"/>
              <a:t>3-upper border of liver deep percussion in 2 lines </a:t>
            </a:r>
          </a:p>
          <a:p>
            <a:pPr algn="l" rtl="0"/>
            <a:r>
              <a:rPr lang="en-US" dirty="0"/>
              <a:t>3-	Whole  lung space by space in comparative manner as in pictures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09529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04867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01689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48872" cy="604867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8918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>
            <a:extLst>
              <a:ext uri="{FF2B5EF4-FFF2-40B4-BE49-F238E27FC236}">
                <a16:creationId xmlns:a16="http://schemas.microsoft.com/office/drawing/2014/main" id="{185F9BDB-208A-0D1A-AB27-365E895FC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2348880"/>
            <a:ext cx="53285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i="1" dirty="0">
                <a:solidFill>
                  <a:srgbClr val="FFC000"/>
                </a:solidFill>
                <a:latin typeface="Algerian" pitchFamily="82" charset="0"/>
              </a:rPr>
              <a:t>Thank you</a:t>
            </a:r>
            <a:endParaRPr lang="ar-EG" sz="6000" b="1" i="1" dirty="0">
              <a:solidFill>
                <a:srgbClr val="FFC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1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fissure and lobes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603" y="2060848"/>
            <a:ext cx="3686175" cy="373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Surface marking of lung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78" y="1772816"/>
            <a:ext cx="422265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9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of lung lobes</a:t>
            </a:r>
            <a:endParaRPr lang="ar-E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5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lines</a:t>
            </a:r>
            <a:endParaRPr lang="ar-EG" dirty="0"/>
          </a:p>
        </p:txBody>
      </p:sp>
      <p:pic>
        <p:nvPicPr>
          <p:cNvPr id="4" name="Content Placeholder 3" descr="16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600994"/>
            <a:ext cx="59766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52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lines</a:t>
            </a:r>
            <a:endParaRPr lang="ar-EG" dirty="0"/>
          </a:p>
        </p:txBody>
      </p:sp>
      <p:pic>
        <p:nvPicPr>
          <p:cNvPr id="4" name="Content Placeholder 3" descr="16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615281"/>
            <a:ext cx="67687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83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lines</a:t>
            </a:r>
            <a:endParaRPr lang="ar-EG" dirty="0"/>
          </a:p>
        </p:txBody>
      </p:sp>
      <p:pic>
        <p:nvPicPr>
          <p:cNvPr id="4" name="Content Placeholder 3" descr="16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34344"/>
            <a:ext cx="640871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86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inspection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a. examination should be in </a:t>
            </a:r>
            <a:r>
              <a:rPr lang="en-US" dirty="0">
                <a:solidFill>
                  <a:srgbClr val="FF0000"/>
                </a:solidFill>
              </a:rPr>
              <a:t>good light</a:t>
            </a:r>
          </a:p>
          <a:p>
            <a:pPr marL="0" indent="0" algn="l">
              <a:buNone/>
            </a:pPr>
            <a:r>
              <a:rPr lang="en-US" dirty="0"/>
              <a:t>b. the chest should be </a:t>
            </a:r>
            <a:r>
              <a:rPr lang="en-US" dirty="0">
                <a:solidFill>
                  <a:srgbClr val="FF0000"/>
                </a:solidFill>
              </a:rPr>
              <a:t>naked</a:t>
            </a:r>
            <a:r>
              <a:rPr lang="en-US" dirty="0"/>
              <a:t>  completely until umbilicus</a:t>
            </a:r>
          </a:p>
          <a:p>
            <a:pPr marL="0" indent="0" algn="l">
              <a:buNone/>
            </a:pPr>
            <a:r>
              <a:rPr lang="en-US" dirty="0"/>
              <a:t>c. patient in </a:t>
            </a:r>
            <a:r>
              <a:rPr lang="en-US" dirty="0">
                <a:solidFill>
                  <a:srgbClr val="FF0000"/>
                </a:solidFill>
              </a:rPr>
              <a:t>supine position</a:t>
            </a:r>
          </a:p>
          <a:p>
            <a:pPr marL="0" indent="0" algn="l">
              <a:buNone/>
            </a:pPr>
            <a:r>
              <a:rPr lang="en-US" dirty="0"/>
              <a:t>d. inspection should be in  </a:t>
            </a:r>
            <a:r>
              <a:rPr lang="en-US" dirty="0">
                <a:solidFill>
                  <a:srgbClr val="FF0000"/>
                </a:solidFill>
              </a:rPr>
              <a:t>tangential   position </a:t>
            </a:r>
            <a:r>
              <a:rPr lang="en-US" dirty="0"/>
              <a:t>either from side to side or from the heel </a:t>
            </a:r>
          </a:p>
          <a:p>
            <a:pPr marL="0" indent="0" algn="l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74195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1150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Algerian</vt:lpstr>
      <vt:lpstr>Arial</vt:lpstr>
      <vt:lpstr>Calibri</vt:lpstr>
      <vt:lpstr>Office Theme</vt:lpstr>
      <vt:lpstr>Local chest examination</vt:lpstr>
      <vt:lpstr>Important points </vt:lpstr>
      <vt:lpstr>PowerPoint Presentation</vt:lpstr>
      <vt:lpstr>Oblique fissure and lobes</vt:lpstr>
      <vt:lpstr>Sites of lung lobes</vt:lpstr>
      <vt:lpstr>Anterior lines</vt:lpstr>
      <vt:lpstr>Posterior lines</vt:lpstr>
      <vt:lpstr>Lateral lines</vt:lpstr>
      <vt:lpstr>Rules of inspection</vt:lpstr>
      <vt:lpstr>Items we should see and comment</vt:lpstr>
      <vt:lpstr>Chest movement </vt:lpstr>
      <vt:lpstr>       Shape of chest</vt:lpstr>
      <vt:lpstr>Asymmetrical abnormalities </vt:lpstr>
      <vt:lpstr>Trachea (Trail's sign)</vt:lpstr>
      <vt:lpstr>Skin examination</vt:lpstr>
      <vt:lpstr>pulsation</vt:lpstr>
      <vt:lpstr>palpation</vt:lpstr>
      <vt:lpstr>PowerPoint Presentation</vt:lpstr>
      <vt:lpstr>PowerPoint Presentation</vt:lpstr>
      <vt:lpstr>TVF</vt:lpstr>
      <vt:lpstr>PowerPoint Presentation</vt:lpstr>
      <vt:lpstr>PowerPoint Presentation</vt:lpstr>
      <vt:lpstr> Pulsations</vt:lpstr>
      <vt:lpstr> Tracheal examination </vt:lpstr>
      <vt:lpstr> Tender points </vt:lpstr>
      <vt:lpstr> Palpable sounds </vt:lpstr>
      <vt:lpstr>Types of percussion according to power </vt:lpstr>
      <vt:lpstr>Types of percussion </vt:lpstr>
      <vt:lpstr>Types of percussion notes</vt:lpstr>
      <vt:lpstr>Percussion</vt:lpstr>
      <vt:lpstr>Steps of  percussion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</dc:title>
  <dc:creator>Dr saad Samra</dc:creator>
  <cp:lastModifiedBy>hp</cp:lastModifiedBy>
  <cp:revision>64</cp:revision>
  <dcterms:created xsi:type="dcterms:W3CDTF">2022-10-15T03:18:42Z</dcterms:created>
  <dcterms:modified xsi:type="dcterms:W3CDTF">2024-07-22T04:10:27Z</dcterms:modified>
</cp:coreProperties>
</file>