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s/slide38.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95" r:id="rId2"/>
    <p:sldId id="296" r:id="rId3"/>
    <p:sldId id="257" r:id="rId4"/>
    <p:sldId id="258" r:id="rId5"/>
    <p:sldId id="259" r:id="rId6"/>
    <p:sldId id="260" r:id="rId7"/>
    <p:sldId id="261" r:id="rId8"/>
    <p:sldId id="262" r:id="rId9"/>
    <p:sldId id="263" r:id="rId10"/>
    <p:sldId id="264" r:id="rId11"/>
    <p:sldId id="265" r:id="rId12"/>
    <p:sldId id="266" r:id="rId13"/>
    <p:sldId id="275" r:id="rId14"/>
    <p:sldId id="267" r:id="rId15"/>
    <p:sldId id="268" r:id="rId16"/>
    <p:sldId id="269" r:id="rId17"/>
    <p:sldId id="270" r:id="rId18"/>
    <p:sldId id="271" r:id="rId19"/>
    <p:sldId id="272" r:id="rId20"/>
    <p:sldId id="276" r:id="rId21"/>
    <p:sldId id="273" r:id="rId22"/>
    <p:sldId id="277" r:id="rId23"/>
    <p:sldId id="278" r:id="rId24"/>
    <p:sldId id="279" r:id="rId25"/>
    <p:sldId id="280" r:id="rId26"/>
    <p:sldId id="281" r:id="rId27"/>
    <p:sldId id="283" r:id="rId28"/>
    <p:sldId id="300" r:id="rId29"/>
    <p:sldId id="285" r:id="rId30"/>
    <p:sldId id="288" r:id="rId31"/>
    <p:sldId id="289" r:id="rId32"/>
    <p:sldId id="290" r:id="rId33"/>
    <p:sldId id="298" r:id="rId34"/>
    <p:sldId id="291" r:id="rId35"/>
    <p:sldId id="292" r:id="rId36"/>
    <p:sldId id="293" r:id="rId37"/>
    <p:sldId id="294" r:id="rId38"/>
    <p:sldId id="299" r:id="rId39"/>
    <p:sldId id="28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C636C-46A4-4520-BF16-08E78C507ED3}" type="datetimeFigureOut">
              <a:rPr lang="en-MY" smtClean="0"/>
              <a:t>11/8/2021</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81011-B93D-4FC0-8429-4C8CDCBFAEFA}" type="slidenum">
              <a:rPr lang="en-MY" smtClean="0"/>
              <a:t>‹#›</a:t>
            </a:fld>
            <a:endParaRPr lang="en-MY"/>
          </a:p>
        </p:txBody>
      </p:sp>
    </p:spTree>
    <p:extLst>
      <p:ext uri="{BB962C8B-B14F-4D97-AF65-F5344CB8AC3E}">
        <p14:creationId xmlns:p14="http://schemas.microsoft.com/office/powerpoint/2010/main" val="296065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875F975-0788-46F3-B790-D4078C28FD2E}" type="slidenum">
              <a:rPr lang="en-MY" smtClean="0"/>
              <a:t>39</a:t>
            </a:fld>
            <a:endParaRPr lang="en-MY"/>
          </a:p>
        </p:txBody>
      </p:sp>
    </p:spTree>
    <p:extLst>
      <p:ext uri="{BB962C8B-B14F-4D97-AF65-F5344CB8AC3E}">
        <p14:creationId xmlns:p14="http://schemas.microsoft.com/office/powerpoint/2010/main" val="256075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11/8/2021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94739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11/8/2021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59689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11/8/2021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53345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11/8/2021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4068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25553-BAEB-4A11-BC8C-C3E8B6BA47D1}" type="datetimeFigureOut">
              <a:rPr lang="en-MY" smtClean="0"/>
              <a:t>11/8/2021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186574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A25553-BAEB-4A11-BC8C-C3E8B6BA47D1}" type="datetimeFigureOut">
              <a:rPr lang="en-MY" smtClean="0"/>
              <a:t>11/8/2021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760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A25553-BAEB-4A11-BC8C-C3E8B6BA47D1}" type="datetimeFigureOut">
              <a:rPr lang="en-MY" smtClean="0"/>
              <a:t>11/8/2021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95639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A25553-BAEB-4A11-BC8C-C3E8B6BA47D1}" type="datetimeFigureOut">
              <a:rPr lang="en-MY" smtClean="0"/>
              <a:t>11/8/2021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4432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25553-BAEB-4A11-BC8C-C3E8B6BA47D1}" type="datetimeFigureOut">
              <a:rPr lang="en-MY" smtClean="0"/>
              <a:t>11/8/2021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22743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11/8/2021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96932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11/8/2021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961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25553-BAEB-4A11-BC8C-C3E8B6BA47D1}" type="datetimeFigureOut">
              <a:rPr lang="en-MY" smtClean="0"/>
              <a:t>11/8/2021</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9C39-BABE-4795-A54A-93B80BF92EB2}" type="slidenum">
              <a:rPr lang="en-MY" smtClean="0"/>
              <a:t>‹#›</a:t>
            </a:fld>
            <a:endParaRPr lang="en-MY"/>
          </a:p>
        </p:txBody>
      </p:sp>
    </p:spTree>
    <p:extLst>
      <p:ext uri="{BB962C8B-B14F-4D97-AF65-F5344CB8AC3E}">
        <p14:creationId xmlns:p14="http://schemas.microsoft.com/office/powerpoint/2010/main" val="2290428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http://www.statsoft.com/textbook/graphics/chi_chart.jpg" TargetMode="External"/><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microsoft.com/office/2007/relationships/hdphoto" Target="../media/hdphoto1.wdp"/><Relationship Id="rId5" Type="http://schemas.openxmlformats.org/officeDocument/2006/relationships/image" Target="../media/image2.jpeg"/><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6.png"/><Relationship Id="rId7" Type="http://schemas.openxmlformats.org/officeDocument/2006/relationships/image" Target="../media/image5.wmf"/><Relationship Id="rId12"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http://www.statsoft.com/textbook/graphics/chi_chart.jpg" TargetMode="External"/><Relationship Id="rId5" Type="http://schemas.openxmlformats.org/officeDocument/2006/relationships/image" Target="../media/image8.png"/><Relationship Id="rId10" Type="http://schemas.openxmlformats.org/officeDocument/2006/relationships/image" Target="../media/image3.jpeg"/><Relationship Id="rId4" Type="http://schemas.openxmlformats.org/officeDocument/2006/relationships/image" Target="../media/image7.png"/><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http://www.statsoft.com/textbook/graphics/chi_chart.jp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28.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6.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openxmlformats.org/officeDocument/2006/relationships/image" Target="../media/image11.wmf"/></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5.wmf"/><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dirty="0">
                <a:solidFill>
                  <a:srgbClr val="FFFFFF"/>
                </a:solidFill>
              </a:rPr>
              <a:t>DR. Waqar Al – Kubaisy</a:t>
            </a:r>
            <a:r>
              <a:rPr lang="nl-NL" sz="3600" dirty="0">
                <a:solidFill>
                  <a:srgbClr val="E8E818"/>
                </a:solidFill>
              </a:rPr>
              <a:t> </a:t>
            </a:r>
          </a:p>
          <a:p>
            <a:endParaRPr lang="nl-NL" sz="1800" dirty="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069" y="3429000"/>
            <a:ext cx="4783931"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126CCC58-0400-406E-B098-45320232D105}" type="slidenum">
              <a:rPr lang="ar-SA" sz="1400" smtClean="0">
                <a:solidFill>
                  <a:srgbClr val="000000"/>
                </a:solidFill>
              </a:rPr>
              <a:pPr eaLnBrk="1" hangingPunct="1"/>
              <a:t>1</a:t>
            </a:fld>
            <a:endParaRPr lang="en-US" sz="1400" smtClean="0">
              <a:solidFill>
                <a:srgbClr val="000000"/>
              </a:solidFill>
            </a:endParaRPr>
          </a:p>
        </p:txBody>
      </p:sp>
      <p:sp>
        <p:nvSpPr>
          <p:cNvPr id="2" name="Date Placeholder 1"/>
          <p:cNvSpPr>
            <a:spLocks noGrp="1"/>
          </p:cNvSpPr>
          <p:nvPr>
            <p:ph type="dt" sz="half" idx="10"/>
          </p:nvPr>
        </p:nvSpPr>
        <p:spPr/>
        <p:txBody>
          <a:bodyPr/>
          <a:lstStyle/>
          <a:p>
            <a:fld id="{C37514A2-4807-44AA-AED9-5773FF550EDD}" type="datetime1">
              <a:rPr lang="en-MY" smtClean="0"/>
              <a:t>11/8/2021</a:t>
            </a:fld>
            <a:endParaRPr lang="en-MY"/>
          </a:p>
        </p:txBody>
      </p:sp>
    </p:spTree>
    <p:extLst>
      <p:ext uri="{BB962C8B-B14F-4D97-AF65-F5344CB8AC3E}">
        <p14:creationId xmlns:p14="http://schemas.microsoft.com/office/powerpoint/2010/main" val="93270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63661"/>
            <a:ext cx="8928992" cy="6001643"/>
          </a:xfrm>
          <a:prstGeom prst="rect">
            <a:avLst/>
          </a:prstGeom>
        </p:spPr>
        <p:txBody>
          <a:bodyPr wrap="square">
            <a:spAutoFit/>
          </a:bodyPr>
          <a:lstStyle/>
          <a:p>
            <a:r>
              <a:rPr lang="en-MY" sz="2400" b="1" i="1" dirty="0" smtClean="0">
                <a:solidFill>
                  <a:schemeClr val="tx2"/>
                </a:solidFill>
                <a:cs typeface="Times New Roman" pitchFamily="18" charset="0"/>
              </a:rPr>
              <a:t>In t test </a:t>
            </a:r>
            <a:r>
              <a:rPr lang="en-MY" sz="2400" b="1" i="1" dirty="0" smtClean="0">
                <a:cs typeface="Times New Roman" pitchFamily="18" charset="0"/>
              </a:rPr>
              <a:t>the statistics technique is based on measurement of </a:t>
            </a:r>
            <a:r>
              <a:rPr lang="en-MY" sz="2400" b="1" i="1" dirty="0" smtClean="0">
                <a:solidFill>
                  <a:schemeClr val="tx2"/>
                </a:solidFill>
                <a:cs typeface="Times New Roman" pitchFamily="18" charset="0"/>
              </a:rPr>
              <a:t>continuous variable </a:t>
            </a:r>
            <a:r>
              <a:rPr lang="en-MY" sz="2400" i="1" dirty="0" smtClean="0">
                <a:cs typeface="Times New Roman" pitchFamily="18" charset="0"/>
              </a:rPr>
              <a:t>for </a:t>
            </a:r>
            <a:r>
              <a:rPr lang="en-MY" sz="2400" b="1" i="1" dirty="0" smtClean="0">
                <a:cs typeface="Times New Roman" pitchFamily="18" charset="0"/>
              </a:rPr>
              <a:t>single </a:t>
            </a:r>
            <a:r>
              <a:rPr lang="en-MY" sz="2400" b="1" i="1" dirty="0" smtClean="0">
                <a:solidFill>
                  <a:schemeClr val="tx2"/>
                </a:solidFill>
                <a:cs typeface="Times New Roman" pitchFamily="18" charset="0"/>
              </a:rPr>
              <a:t>population parameters </a:t>
            </a:r>
            <a:r>
              <a:rPr lang="en-MY" sz="2400" b="1" i="1" dirty="0" smtClean="0">
                <a:cs typeface="Times New Roman" pitchFamily="18" charset="0"/>
              </a:rPr>
              <a:t>was </a:t>
            </a:r>
            <a:r>
              <a:rPr lang="en-MY" sz="2400" b="1" i="1" dirty="0" smtClean="0">
                <a:solidFill>
                  <a:srgbClr val="FF0000"/>
                </a:solidFill>
                <a:cs typeface="Times New Roman" pitchFamily="18" charset="0"/>
              </a:rPr>
              <a:t>μ</a:t>
            </a:r>
            <a:r>
              <a:rPr lang="en-MY" sz="2400" i="1" dirty="0" smtClean="0">
                <a:cs typeface="Times New Roman" pitchFamily="18" charset="0"/>
              </a:rPr>
              <a:t> which was estimated by </a:t>
            </a:r>
            <a:r>
              <a:rPr lang="en-MY" sz="2400" b="1" i="1" dirty="0" smtClean="0">
                <a:solidFill>
                  <a:schemeClr val="accent1"/>
                </a:solidFill>
                <a:cs typeface="Times New Roman" pitchFamily="18" charset="0"/>
              </a:rPr>
              <a:t>sample mean  </a:t>
            </a:r>
            <a:r>
              <a:rPr lang="en-MY" sz="2400" dirty="0" smtClean="0">
                <a:cs typeface="Times New Roman" pitchFamily="18" charset="0"/>
              </a:rPr>
              <a:t>.</a:t>
            </a:r>
          </a:p>
          <a:p>
            <a:r>
              <a:rPr lang="en-MY" sz="2400" b="1" dirty="0" smtClean="0">
                <a:cs typeface="Times New Roman" pitchFamily="18" charset="0"/>
              </a:rPr>
              <a:t>When measurement is merely the presence or absence of certain condition</a:t>
            </a:r>
            <a:r>
              <a:rPr lang="en-MY" sz="2400" dirty="0" smtClean="0">
                <a:cs typeface="Times New Roman" pitchFamily="18" charset="0"/>
              </a:rPr>
              <a:t>, </a:t>
            </a:r>
            <a:r>
              <a:rPr lang="en-MY" sz="2400" b="1" dirty="0" smtClean="0">
                <a:solidFill>
                  <a:srgbClr val="0070C0"/>
                </a:solidFill>
                <a:cs typeface="Times New Roman" pitchFamily="18" charset="0"/>
              </a:rPr>
              <a:t>the population parameter </a:t>
            </a:r>
            <a:r>
              <a:rPr lang="en-MY" sz="2400" dirty="0" smtClean="0">
                <a:cs typeface="Times New Roman" pitchFamily="18" charset="0"/>
              </a:rPr>
              <a:t>is </a:t>
            </a:r>
            <a:r>
              <a:rPr lang="en-MY" sz="2400" b="1" dirty="0" smtClean="0">
                <a:solidFill>
                  <a:srgbClr val="FF0000"/>
                </a:solidFill>
                <a:cs typeface="Times New Roman" pitchFamily="18" charset="0"/>
              </a:rPr>
              <a:t>"P" </a:t>
            </a:r>
            <a:r>
              <a:rPr lang="en-MY" sz="2400" dirty="0" smtClean="0">
                <a:cs typeface="Times New Roman" pitchFamily="18" charset="0"/>
              </a:rPr>
              <a:t>: the </a:t>
            </a:r>
            <a:r>
              <a:rPr lang="en-MY" sz="2400" b="1" dirty="0" smtClean="0">
                <a:solidFill>
                  <a:srgbClr val="FF0000"/>
                </a:solidFill>
                <a:cs typeface="Times New Roman" pitchFamily="18" charset="0"/>
              </a:rPr>
              <a:t>proportion</a:t>
            </a:r>
            <a:r>
              <a:rPr lang="en-MY" sz="2400" b="1" dirty="0" smtClean="0">
                <a:solidFill>
                  <a:schemeClr val="tx2"/>
                </a:solidFill>
                <a:cs typeface="Times New Roman" pitchFamily="18" charset="0"/>
              </a:rPr>
              <a:t> of condition in population </a:t>
            </a:r>
            <a:r>
              <a:rPr lang="en-MY" sz="2400" dirty="0" smtClean="0">
                <a:cs typeface="Times New Roman" pitchFamily="18" charset="0"/>
              </a:rPr>
              <a:t>which is estimated by </a:t>
            </a:r>
            <a:r>
              <a:rPr lang="en-MY" sz="2400" b="1" dirty="0" smtClean="0">
                <a:solidFill>
                  <a:srgbClr val="0070C0"/>
                </a:solidFill>
                <a:cs typeface="Times New Roman" pitchFamily="18" charset="0"/>
              </a:rPr>
              <a:t>p</a:t>
            </a:r>
            <a:r>
              <a:rPr lang="en-MY" sz="2400" dirty="0" smtClean="0">
                <a:cs typeface="Times New Roman" pitchFamily="18" charset="0"/>
              </a:rPr>
              <a:t> ; the </a:t>
            </a:r>
            <a:r>
              <a:rPr lang="en-MY" sz="2400" dirty="0" smtClean="0">
                <a:solidFill>
                  <a:srgbClr val="FF0000"/>
                </a:solidFill>
                <a:cs typeface="Times New Roman" pitchFamily="18" charset="0"/>
              </a:rPr>
              <a:t>proportion</a:t>
            </a:r>
            <a:r>
              <a:rPr lang="en-MY" sz="2400" dirty="0" smtClean="0">
                <a:cs typeface="Times New Roman" pitchFamily="18" charset="0"/>
              </a:rPr>
              <a:t> of condition in the sample </a:t>
            </a:r>
            <a:r>
              <a:rPr lang="en-MY" sz="2400" b="1" dirty="0" smtClean="0">
                <a:cs typeface="Times New Roman" pitchFamily="18" charset="0"/>
              </a:rPr>
              <a:t>. So</a:t>
            </a:r>
          </a:p>
          <a:p>
            <a:r>
              <a:rPr lang="en-MY" sz="2400" dirty="0" smtClean="0">
                <a:cs typeface="Times New Roman" pitchFamily="18" charset="0"/>
              </a:rPr>
              <a:t>   </a:t>
            </a:r>
            <a:r>
              <a:rPr lang="en-MY" sz="2400" b="1" dirty="0" smtClean="0">
                <a:solidFill>
                  <a:srgbClr val="0070C0"/>
                </a:solidFill>
                <a:cs typeface="Times New Roman" pitchFamily="18" charset="0"/>
              </a:rPr>
              <a:t>testing hypothesis about population proportion "</a:t>
            </a:r>
            <a:r>
              <a:rPr lang="en-MY" sz="2400" b="1" dirty="0" smtClean="0">
                <a:solidFill>
                  <a:srgbClr val="FF0000"/>
                </a:solidFill>
                <a:cs typeface="Times New Roman" pitchFamily="18" charset="0"/>
              </a:rPr>
              <a:t>P" </a:t>
            </a:r>
            <a:r>
              <a:rPr lang="en-MY" sz="2400" b="1" dirty="0" smtClean="0">
                <a:solidFill>
                  <a:srgbClr val="0070C0"/>
                </a:solidFill>
                <a:cs typeface="Times New Roman" pitchFamily="18" charset="0"/>
              </a:rPr>
              <a:t>based on sample proportion </a:t>
            </a:r>
            <a:r>
              <a:rPr lang="en-MY" sz="2400" b="1" dirty="0" smtClean="0">
                <a:cs typeface="Times New Roman" pitchFamily="18" charset="0"/>
              </a:rPr>
              <a:t>P </a:t>
            </a:r>
          </a:p>
          <a:p>
            <a:r>
              <a:rPr lang="en-MY" sz="2400" dirty="0" smtClean="0">
                <a:cs typeface="Times New Roman" pitchFamily="18" charset="0"/>
              </a:rPr>
              <a:t>              </a:t>
            </a:r>
            <a:r>
              <a:rPr lang="en-MY" sz="2400" b="1" dirty="0" smtClean="0">
                <a:cs typeface="Times New Roman" pitchFamily="18" charset="0"/>
              </a:rPr>
              <a:t>is similar to testing hypothesis about μ </a:t>
            </a:r>
            <a:r>
              <a:rPr lang="en-MY" sz="2400" dirty="0" smtClean="0">
                <a:cs typeface="Times New Roman" pitchFamily="18" charset="0"/>
              </a:rPr>
              <a:t>.</a:t>
            </a:r>
          </a:p>
          <a:p>
            <a:r>
              <a:rPr lang="en-MY" sz="2400" b="1" dirty="0" smtClean="0">
                <a:cs typeface="Times New Roman" pitchFamily="18" charset="0"/>
              </a:rPr>
              <a:t>If the true population proportion of condition is </a:t>
            </a:r>
            <a:r>
              <a:rPr lang="en-MY" sz="2400" b="1" dirty="0" smtClean="0">
                <a:solidFill>
                  <a:srgbClr val="FF0000"/>
                </a:solidFill>
                <a:cs typeface="Times New Roman" pitchFamily="18" charset="0"/>
              </a:rPr>
              <a:t>Po</a:t>
            </a:r>
            <a:r>
              <a:rPr lang="en-MY" sz="2400" b="1" dirty="0" smtClean="0">
                <a:cs typeface="Times New Roman" pitchFamily="18" charset="0"/>
              </a:rPr>
              <a:t> and</a:t>
            </a:r>
          </a:p>
          <a:p>
            <a:r>
              <a:rPr lang="en-MY" sz="2400" dirty="0" smtClean="0">
                <a:cs typeface="Times New Roman" pitchFamily="18" charset="0"/>
              </a:rPr>
              <a:t>                   sample size is </a:t>
            </a:r>
            <a:r>
              <a:rPr lang="en-MY" sz="2400" b="1" dirty="0" smtClean="0">
                <a:cs typeface="Times New Roman" pitchFamily="18" charset="0"/>
              </a:rPr>
              <a:t>N</a:t>
            </a:r>
            <a:r>
              <a:rPr lang="en-MY" sz="2400" dirty="0" smtClean="0">
                <a:cs typeface="Times New Roman" pitchFamily="18" charset="0"/>
              </a:rPr>
              <a:t>, So</a:t>
            </a:r>
          </a:p>
          <a:p>
            <a:r>
              <a:rPr lang="en-MY" sz="2400" dirty="0" smtClean="0">
                <a:cs typeface="Times New Roman" pitchFamily="18" charset="0"/>
              </a:rPr>
              <a:t>          </a:t>
            </a:r>
            <a:r>
              <a:rPr lang="en-MY" sz="2400" b="1" dirty="0" smtClean="0">
                <a:cs typeface="Times New Roman" pitchFamily="18" charset="0"/>
              </a:rPr>
              <a:t>Po N</a:t>
            </a:r>
            <a:r>
              <a:rPr lang="en-MY" sz="2400" dirty="0" smtClean="0">
                <a:cs typeface="Times New Roman" pitchFamily="18" charset="0"/>
              </a:rPr>
              <a:t> = </a:t>
            </a:r>
            <a:r>
              <a:rPr lang="en-MY" sz="2400" b="1" dirty="0" smtClean="0">
                <a:cs typeface="Times New Roman" pitchFamily="18" charset="0"/>
              </a:rPr>
              <a:t>total No. of condition that expected </a:t>
            </a:r>
            <a:r>
              <a:rPr lang="en-MY" sz="2400" b="1" dirty="0" smtClean="0">
                <a:solidFill>
                  <a:srgbClr val="FF0000"/>
                </a:solidFill>
                <a:cs typeface="Times New Roman" pitchFamily="18" charset="0"/>
              </a:rPr>
              <a:t>(E) </a:t>
            </a:r>
            <a:r>
              <a:rPr lang="en-MY" sz="2400" dirty="0" smtClean="0">
                <a:cs typeface="Times New Roman" pitchFamily="18" charset="0"/>
              </a:rPr>
              <a:t>in population </a:t>
            </a:r>
            <a:r>
              <a:rPr lang="en-MY" sz="2400" dirty="0" smtClean="0"/>
              <a:t>.</a:t>
            </a:r>
            <a:endParaRPr lang="en-US" sz="2400" dirty="0" smtClean="0"/>
          </a:p>
          <a:p>
            <a:r>
              <a:rPr lang="en-MY" sz="2400" dirty="0" smtClean="0"/>
              <a:t> </a:t>
            </a:r>
            <a:r>
              <a:rPr lang="en-MY" sz="2400" b="1" dirty="0" smtClean="0">
                <a:cs typeface="Times New Roman" pitchFamily="18" charset="0"/>
              </a:rPr>
              <a:t>80% proportion of success .          </a:t>
            </a:r>
            <a:r>
              <a:rPr lang="en-MY" sz="2400" b="1" dirty="0">
                <a:cs typeface="Times New Roman" pitchFamily="18" charset="0"/>
              </a:rPr>
              <a:t>90% proportion of success </a:t>
            </a:r>
            <a:endParaRPr lang="en-MY" sz="2400" b="1" dirty="0" smtClean="0">
              <a:cs typeface="Times New Roman" pitchFamily="18" charset="0"/>
            </a:endParaRPr>
          </a:p>
          <a:p>
            <a:r>
              <a:rPr lang="en-MY" sz="2400" b="1" dirty="0" smtClean="0">
                <a:cs typeface="Times New Roman" pitchFamily="18" charset="0"/>
              </a:rPr>
              <a:t>    600 No. of student .                                  </a:t>
            </a:r>
          </a:p>
          <a:p>
            <a:r>
              <a:rPr lang="en-MY" sz="2400" b="1" dirty="0" smtClean="0">
                <a:cs typeface="Times New Roman" pitchFamily="18" charset="0"/>
              </a:rPr>
              <a:t>                                  Expected No.</a:t>
            </a:r>
            <a:r>
              <a:rPr lang="en-MY" sz="2400" b="1" dirty="0" smtClean="0">
                <a:solidFill>
                  <a:srgbClr val="FF0000"/>
                </a:solidFill>
                <a:cs typeface="Times New Roman" pitchFamily="18" charset="0"/>
              </a:rPr>
              <a:t> (E) </a:t>
            </a:r>
            <a:r>
              <a:rPr lang="en-MY" sz="2400" b="1" dirty="0" smtClean="0">
                <a:cs typeface="Times New Roman" pitchFamily="18" charset="0"/>
              </a:rPr>
              <a:t>.</a:t>
            </a:r>
            <a:endParaRPr lang="en-US" sz="2400" b="1" dirty="0">
              <a:cs typeface="Times New Roman" pitchFamily="18" charset="0"/>
            </a:endParaRPr>
          </a:p>
        </p:txBody>
      </p:sp>
      <p:sp>
        <p:nvSpPr>
          <p:cNvPr id="3" name="Date Placeholder 2"/>
          <p:cNvSpPr>
            <a:spLocks noGrp="1"/>
          </p:cNvSpPr>
          <p:nvPr>
            <p:ph type="dt" sz="half" idx="10"/>
          </p:nvPr>
        </p:nvSpPr>
        <p:spPr/>
        <p:txBody>
          <a:bodyPr/>
          <a:lstStyle/>
          <a:p>
            <a:fld id="{AF51F913-AF1E-4EBB-897B-7C3A60A53BD6}" type="datetime1">
              <a:rPr lang="en-MY" smtClean="0"/>
              <a:t>11/8/2021</a:t>
            </a:fld>
            <a:endParaRPr lang="en-MY" dirty="0"/>
          </a:p>
        </p:txBody>
      </p:sp>
      <p:sp>
        <p:nvSpPr>
          <p:cNvPr id="4" name="Slide Number Placeholder 3"/>
          <p:cNvSpPr>
            <a:spLocks noGrp="1"/>
          </p:cNvSpPr>
          <p:nvPr>
            <p:ph type="sldNum" sz="quarter" idx="12"/>
          </p:nvPr>
        </p:nvSpPr>
        <p:spPr/>
        <p:txBody>
          <a:bodyPr/>
          <a:lstStyle/>
          <a:p>
            <a:fld id="{A117291E-EE41-4EF1-9A0B-1F8C4C0EBB79}" type="slidenum">
              <a:rPr lang="en-MY" smtClean="0"/>
              <a:t>10</a:t>
            </a:fld>
            <a:endParaRPr lang="en-MY"/>
          </a:p>
        </p:txBody>
      </p:sp>
      <p:sp>
        <p:nvSpPr>
          <p:cNvPr id="5" name="Rectangle 4"/>
          <p:cNvSpPr/>
          <p:nvPr/>
        </p:nvSpPr>
        <p:spPr>
          <a:xfrm>
            <a:off x="755576" y="6165502"/>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8"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8120735" y="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23528" y="5631631"/>
            <a:ext cx="2149948" cy="461665"/>
          </a:xfrm>
          <a:prstGeom prst="rect">
            <a:avLst/>
          </a:prstGeom>
        </p:spPr>
        <p:txBody>
          <a:bodyPr wrap="none">
            <a:spAutoFit/>
          </a:bodyPr>
          <a:lstStyle/>
          <a:p>
            <a:r>
              <a:rPr lang="en-MY" sz="2400" b="1" dirty="0">
                <a:cs typeface="Times New Roman" pitchFamily="18" charset="0"/>
              </a:rPr>
              <a:t>600 x 0.8 = 480 </a:t>
            </a:r>
            <a:endParaRPr lang="en-MY" sz="2400" dirty="0"/>
          </a:p>
        </p:txBody>
      </p:sp>
      <p:sp>
        <p:nvSpPr>
          <p:cNvPr id="9" name="Rectangle 8"/>
          <p:cNvSpPr/>
          <p:nvPr/>
        </p:nvSpPr>
        <p:spPr>
          <a:xfrm>
            <a:off x="4932040" y="5446965"/>
            <a:ext cx="2304256" cy="461665"/>
          </a:xfrm>
          <a:prstGeom prst="rect">
            <a:avLst/>
          </a:prstGeom>
        </p:spPr>
        <p:txBody>
          <a:bodyPr wrap="square">
            <a:spAutoFit/>
          </a:bodyPr>
          <a:lstStyle/>
          <a:p>
            <a:r>
              <a:rPr lang="en-MY" sz="2400" b="1" dirty="0">
                <a:cs typeface="Times New Roman" pitchFamily="18" charset="0"/>
              </a:rPr>
              <a:t>600X 0.9 = 540</a:t>
            </a:r>
          </a:p>
        </p:txBody>
      </p:sp>
    </p:spTree>
    <p:extLst>
      <p:ext uri="{BB962C8B-B14F-4D97-AF65-F5344CB8AC3E}">
        <p14:creationId xmlns:p14="http://schemas.microsoft.com/office/powerpoint/2010/main" val="86300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17342" y="1362248"/>
            <a:ext cx="8763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2400" b="1" dirty="0">
                <a:solidFill>
                  <a:srgbClr val="00B050"/>
                </a:solidFill>
                <a:cs typeface="Times New Roman" pitchFamily="18" charset="0"/>
              </a:rPr>
              <a:t>We classify persons into categories such as </a:t>
            </a:r>
          </a:p>
          <a:p>
            <a:pPr rtl="0">
              <a:buFont typeface="Arial" pitchFamily="34" charset="0"/>
              <a:buChar char="•"/>
            </a:pPr>
            <a:r>
              <a:rPr lang="en-US" sz="2400" b="1" dirty="0">
                <a:solidFill>
                  <a:srgbClr val="002060"/>
                </a:solidFill>
                <a:cs typeface="Times New Roman" pitchFamily="18" charset="0"/>
              </a:rPr>
              <a:t>      male female  </a:t>
            </a:r>
          </a:p>
          <a:p>
            <a:pPr rtl="0">
              <a:buFont typeface="Arial" pitchFamily="34" charset="0"/>
              <a:buChar char="•"/>
            </a:pPr>
            <a:r>
              <a:rPr lang="en-US" sz="2400" b="1" dirty="0">
                <a:solidFill>
                  <a:srgbClr val="002060"/>
                </a:solidFill>
                <a:cs typeface="Times New Roman" pitchFamily="18" charset="0"/>
              </a:rPr>
              <a:t>         smoker not smoker</a:t>
            </a:r>
          </a:p>
          <a:p>
            <a:pPr rtl="0">
              <a:buFont typeface="Arial" pitchFamily="34" charset="0"/>
              <a:buChar char="•"/>
            </a:pPr>
            <a:r>
              <a:rPr lang="en-US" sz="2400" b="1" dirty="0">
                <a:solidFill>
                  <a:srgbClr val="002060"/>
                </a:solidFill>
                <a:cs typeface="Times New Roman" pitchFamily="18" charset="0"/>
              </a:rPr>
              <a:t>       Succeeded and not succeeded…. </a:t>
            </a:r>
            <a:r>
              <a:rPr lang="en-US" sz="2400" b="1" dirty="0" err="1">
                <a:solidFill>
                  <a:srgbClr val="002060"/>
                </a:solidFill>
                <a:cs typeface="Times New Roman" pitchFamily="18" charset="0"/>
              </a:rPr>
              <a:t>etc</a:t>
            </a:r>
            <a:r>
              <a:rPr lang="en-US" sz="2400" b="1" dirty="0">
                <a:solidFill>
                  <a:srgbClr val="002060"/>
                </a:solidFill>
                <a:cs typeface="Times New Roman" pitchFamily="18" charset="0"/>
              </a:rPr>
              <a:t> </a:t>
            </a:r>
            <a:r>
              <a:rPr lang="en-US" sz="2400" b="1" dirty="0">
                <a:solidFill>
                  <a:srgbClr val="00B050"/>
                </a:solidFill>
                <a:cs typeface="Times New Roman" pitchFamily="18" charset="0"/>
              </a:rPr>
              <a:t>then</a:t>
            </a:r>
          </a:p>
          <a:p>
            <a:pPr rtl="0">
              <a:buFont typeface="Arial" pitchFamily="34" charset="0"/>
              <a:buChar char="•"/>
            </a:pPr>
            <a:endParaRPr lang="en-US" sz="2400" b="1" dirty="0">
              <a:solidFill>
                <a:schemeClr val="bg1"/>
              </a:solidFill>
              <a:cs typeface="Times New Roman" pitchFamily="18" charset="0"/>
            </a:endParaRPr>
          </a:p>
          <a:p>
            <a:pPr rtl="0">
              <a:buFont typeface="Wingdings" pitchFamily="2" charset="2"/>
              <a:buChar char="Ø"/>
            </a:pPr>
            <a:r>
              <a:rPr lang="en-US" sz="2400" b="1" dirty="0">
                <a:solidFill>
                  <a:srgbClr val="00682F"/>
                </a:solidFill>
                <a:cs typeface="Times New Roman" pitchFamily="18" charset="0"/>
              </a:rPr>
              <a:t>count the number of observation fall in each category </a:t>
            </a:r>
          </a:p>
          <a:p>
            <a:r>
              <a:rPr lang="en-US" sz="2400" b="1" dirty="0">
                <a:solidFill>
                  <a:srgbClr val="002060"/>
                </a:solidFill>
                <a:cs typeface="Times New Roman" pitchFamily="18" charset="0"/>
              </a:rPr>
              <a:t>The result is </a:t>
            </a:r>
            <a:r>
              <a:rPr lang="en-US" sz="2400" b="1" dirty="0">
                <a:solidFill>
                  <a:srgbClr val="FF0000"/>
                </a:solidFill>
                <a:cs typeface="Times New Roman" pitchFamily="18" charset="0"/>
              </a:rPr>
              <a:t>frequency data </a:t>
            </a:r>
            <a:r>
              <a:rPr lang="en-US" sz="2400" b="1" dirty="0" smtClean="0">
                <a:solidFill>
                  <a:schemeClr val="bg1"/>
                </a:solidFill>
                <a:cs typeface="Times New Roman" pitchFamily="18" charset="0"/>
              </a:rPr>
              <a:t>r</a:t>
            </a:r>
            <a:endParaRPr lang="en-US" sz="2400" b="1" dirty="0">
              <a:solidFill>
                <a:schemeClr val="bg1"/>
              </a:solidFill>
              <a:cs typeface="Times New Roman" pitchFamily="18" charset="0"/>
            </a:endParaRPr>
          </a:p>
          <a:p>
            <a:r>
              <a:rPr lang="en-US" sz="2400" b="1" dirty="0">
                <a:solidFill>
                  <a:schemeClr val="bg1"/>
                </a:solidFill>
                <a:cs typeface="Times New Roman" pitchFamily="18" charset="0"/>
              </a:rPr>
              <a:t> </a:t>
            </a:r>
            <a:r>
              <a:rPr lang="en-US" sz="2400" b="1" dirty="0">
                <a:solidFill>
                  <a:srgbClr val="FF0000"/>
                </a:solidFill>
                <a:cs typeface="Times New Roman" pitchFamily="18" charset="0"/>
              </a:rPr>
              <a:t>enumerative data  </a:t>
            </a:r>
            <a:r>
              <a:rPr lang="en-US" sz="2400" b="1" dirty="0">
                <a:cs typeface="Times New Roman" pitchFamily="18" charset="0"/>
              </a:rPr>
              <a:t>because we </a:t>
            </a:r>
          </a:p>
          <a:p>
            <a:r>
              <a:rPr lang="en-US" sz="2400" b="1" dirty="0">
                <a:cs typeface="Times New Roman" pitchFamily="18" charset="0"/>
              </a:rPr>
              <a:t>                  enumerate the No. of person in each category   </a:t>
            </a:r>
          </a:p>
          <a:p>
            <a:r>
              <a:rPr lang="en-US" sz="2400" b="1" dirty="0">
                <a:solidFill>
                  <a:srgbClr val="FF0000"/>
                </a:solidFill>
                <a:cs typeface="Times New Roman" pitchFamily="18" charset="0"/>
              </a:rPr>
              <a:t>Categorical data , </a:t>
            </a:r>
            <a:r>
              <a:rPr lang="en-US" sz="2400" b="1" dirty="0">
                <a:solidFill>
                  <a:srgbClr val="000066"/>
                </a:solidFill>
                <a:cs typeface="Times New Roman" pitchFamily="18" charset="0"/>
              </a:rPr>
              <a:t>because we </a:t>
            </a:r>
          </a:p>
          <a:p>
            <a:r>
              <a:rPr lang="en-US" sz="2400" b="1" dirty="0">
                <a:solidFill>
                  <a:schemeClr val="bg1"/>
                </a:solidFill>
                <a:cs typeface="Times New Roman" pitchFamily="18" charset="0"/>
              </a:rPr>
              <a:t>                </a:t>
            </a:r>
            <a:r>
              <a:rPr lang="en-US" sz="2400" b="1" dirty="0">
                <a:solidFill>
                  <a:srgbClr val="0070C0"/>
                </a:solidFill>
                <a:cs typeface="Times New Roman" pitchFamily="18" charset="0"/>
              </a:rPr>
              <a:t>count the No. of person in each category</a:t>
            </a:r>
            <a:r>
              <a:rPr lang="en-US" sz="2400" b="1" dirty="0">
                <a:solidFill>
                  <a:schemeClr val="bg1"/>
                </a:solidFill>
                <a:cs typeface="Times New Roman" pitchFamily="18" charset="0"/>
              </a:rPr>
              <a:t>, </a:t>
            </a:r>
          </a:p>
        </p:txBody>
      </p:sp>
      <p:pic>
        <p:nvPicPr>
          <p:cNvPr id="2457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21767"/>
            <a:ext cx="1691679"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AutoShape 5"/>
          <p:cNvSpPr>
            <a:spLocks noChangeArrowheads="1"/>
          </p:cNvSpPr>
          <p:nvPr/>
        </p:nvSpPr>
        <p:spPr bwMode="auto">
          <a:xfrm>
            <a:off x="7010400" y="6372225"/>
            <a:ext cx="1738313" cy="485775"/>
          </a:xfrm>
          <a:custGeom>
            <a:avLst/>
            <a:gdLst>
              <a:gd name="T0" fmla="*/ 104921275 w 21600"/>
              <a:gd name="T1" fmla="*/ 0 h 21600"/>
              <a:gd name="T2" fmla="*/ 0 w 21600"/>
              <a:gd name="T3" fmla="*/ 5462449 h 21600"/>
              <a:gd name="T4" fmla="*/ 104921275 w 21600"/>
              <a:gd name="T5" fmla="*/ 10924876 h 21600"/>
              <a:gd name="T6" fmla="*/ 139894994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algn="ctr"/>
            <a:r>
              <a:rPr lang="en-US" sz="1800" b="1"/>
              <a:t>When measurement</a:t>
            </a:r>
          </a:p>
        </p:txBody>
      </p:sp>
      <p:sp>
        <p:nvSpPr>
          <p:cNvPr id="2" name="Date Placeholder 1"/>
          <p:cNvSpPr>
            <a:spLocks noGrp="1"/>
          </p:cNvSpPr>
          <p:nvPr>
            <p:ph type="dt" sz="half" idx="10"/>
          </p:nvPr>
        </p:nvSpPr>
        <p:spPr/>
        <p:txBody>
          <a:bodyPr/>
          <a:lstStyle/>
          <a:p>
            <a:fld id="{FEACB2EF-5B35-49B6-9D30-C93134826D18}"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11</a:t>
            </a:fld>
            <a:endParaRPr lang="en-MY"/>
          </a:p>
        </p:txBody>
      </p:sp>
      <p:graphicFrame>
        <p:nvGraphicFramePr>
          <p:cNvPr id="4" name="Table 3"/>
          <p:cNvGraphicFramePr>
            <a:graphicFrameLocks noGrp="1"/>
          </p:cNvGraphicFramePr>
          <p:nvPr>
            <p:extLst>
              <p:ext uri="{D42A27DB-BD31-4B8C-83A1-F6EECF244321}">
                <p14:modId xmlns:p14="http://schemas.microsoft.com/office/powerpoint/2010/main" val="35641508"/>
              </p:ext>
            </p:extLst>
          </p:nvPr>
        </p:nvGraphicFramePr>
        <p:xfrm>
          <a:off x="5093157" y="0"/>
          <a:ext cx="4037764" cy="1463040"/>
        </p:xfrm>
        <a:graphic>
          <a:graphicData uri="http://schemas.openxmlformats.org/drawingml/2006/table">
            <a:tbl>
              <a:tblPr firstRow="1" bandRow="1">
                <a:tableStyleId>{5C22544A-7EE6-4342-B048-85BDC9FD1C3A}</a:tableStyleId>
              </a:tblPr>
              <a:tblGrid>
                <a:gridCol w="1009441"/>
                <a:gridCol w="1009441"/>
                <a:gridCol w="1009441"/>
                <a:gridCol w="1009441"/>
              </a:tblGrid>
              <a:tr h="325851">
                <a:tc>
                  <a:txBody>
                    <a:bodyPr/>
                    <a:lstStyle/>
                    <a:p>
                      <a:endParaRPr lang="en-MY" dirty="0"/>
                    </a:p>
                  </a:txBody>
                  <a:tcPr/>
                </a:tc>
                <a:tc>
                  <a:txBody>
                    <a:bodyPr/>
                    <a:lstStyle/>
                    <a:p>
                      <a:r>
                        <a:rPr lang="en-US" dirty="0" smtClean="0"/>
                        <a:t>male</a:t>
                      </a:r>
                      <a:endParaRPr lang="en-MY" dirty="0"/>
                    </a:p>
                  </a:txBody>
                  <a:tcPr/>
                </a:tc>
                <a:tc>
                  <a:txBody>
                    <a:bodyPr/>
                    <a:lstStyle/>
                    <a:p>
                      <a:r>
                        <a:rPr lang="en-US" dirty="0" smtClean="0"/>
                        <a:t>female</a:t>
                      </a:r>
                      <a:endParaRPr lang="en-MY" dirty="0"/>
                    </a:p>
                  </a:txBody>
                  <a:tcPr/>
                </a:tc>
                <a:tc>
                  <a:txBody>
                    <a:bodyPr/>
                    <a:lstStyle/>
                    <a:p>
                      <a:r>
                        <a:rPr lang="en-US" dirty="0" smtClean="0"/>
                        <a:t>total</a:t>
                      </a:r>
                      <a:endParaRPr lang="en-MY" dirty="0"/>
                    </a:p>
                  </a:txBody>
                  <a:tcPr/>
                </a:tc>
              </a:tr>
              <a:tr h="325851">
                <a:tc>
                  <a:txBody>
                    <a:bodyPr/>
                    <a:lstStyle/>
                    <a:p>
                      <a:r>
                        <a:rPr lang="en-US" dirty="0" smtClean="0"/>
                        <a:t>Present </a:t>
                      </a:r>
                      <a:endParaRPr lang="en-MY" dirty="0"/>
                    </a:p>
                  </a:txBody>
                  <a:tcPr/>
                </a:tc>
                <a:tc>
                  <a:txBody>
                    <a:bodyPr/>
                    <a:lstStyle/>
                    <a:p>
                      <a:endParaRPr lang="en-MY" dirty="0"/>
                    </a:p>
                  </a:txBody>
                  <a:tcPr/>
                </a:tc>
                <a:tc>
                  <a:txBody>
                    <a:bodyPr/>
                    <a:lstStyle/>
                    <a:p>
                      <a:endParaRPr lang="en-MY" dirty="0"/>
                    </a:p>
                  </a:txBody>
                  <a:tcPr/>
                </a:tc>
                <a:tc>
                  <a:txBody>
                    <a:bodyPr/>
                    <a:lstStyle/>
                    <a:p>
                      <a:endParaRPr lang="en-MY"/>
                    </a:p>
                  </a:txBody>
                  <a:tcPr/>
                </a:tc>
              </a:tr>
              <a:tr h="325851">
                <a:tc>
                  <a:txBody>
                    <a:bodyPr/>
                    <a:lstStyle/>
                    <a:p>
                      <a:r>
                        <a:rPr lang="en-US" dirty="0" smtClean="0"/>
                        <a:t>Absent </a:t>
                      </a:r>
                      <a:endParaRPr lang="en-MY" dirty="0"/>
                    </a:p>
                  </a:txBody>
                  <a:tcPr/>
                </a:tc>
                <a:tc>
                  <a:txBody>
                    <a:bodyPr/>
                    <a:lstStyle/>
                    <a:p>
                      <a:endParaRPr lang="en-MY"/>
                    </a:p>
                  </a:txBody>
                  <a:tcPr/>
                </a:tc>
                <a:tc>
                  <a:txBody>
                    <a:bodyPr/>
                    <a:lstStyle/>
                    <a:p>
                      <a:endParaRPr lang="en-MY"/>
                    </a:p>
                  </a:txBody>
                  <a:tcPr/>
                </a:tc>
                <a:tc>
                  <a:txBody>
                    <a:bodyPr/>
                    <a:lstStyle/>
                    <a:p>
                      <a:endParaRPr lang="en-MY" dirty="0"/>
                    </a:p>
                  </a:txBody>
                  <a:tcPr/>
                </a:tc>
              </a:tr>
              <a:tr h="325851">
                <a:tc>
                  <a:txBody>
                    <a:bodyPr/>
                    <a:lstStyle/>
                    <a:p>
                      <a:r>
                        <a:rPr lang="en-US" dirty="0" smtClean="0"/>
                        <a:t>total</a:t>
                      </a:r>
                      <a:endParaRPr lang="en-MY" dirty="0"/>
                    </a:p>
                  </a:txBody>
                  <a:tcPr/>
                </a:tc>
                <a:tc>
                  <a:txBody>
                    <a:bodyPr/>
                    <a:lstStyle/>
                    <a:p>
                      <a:endParaRPr lang="en-MY"/>
                    </a:p>
                  </a:txBody>
                  <a:tcPr/>
                </a:tc>
                <a:tc>
                  <a:txBody>
                    <a:bodyPr/>
                    <a:lstStyle/>
                    <a:p>
                      <a:endParaRPr lang="en-MY" dirty="0"/>
                    </a:p>
                  </a:txBody>
                  <a:tcPr/>
                </a:tc>
                <a:tc>
                  <a:txBody>
                    <a:bodyPr/>
                    <a:lstStyle/>
                    <a:p>
                      <a:endParaRPr lang="en-MY" dirty="0"/>
                    </a:p>
                  </a:txBody>
                  <a:tcPr/>
                </a:tc>
              </a:tr>
            </a:tbl>
          </a:graphicData>
        </a:graphic>
      </p:graphicFrame>
    </p:spTree>
    <p:extLst>
      <p:ext uri="{BB962C8B-B14F-4D97-AF65-F5344CB8AC3E}">
        <p14:creationId xmlns:p14="http://schemas.microsoft.com/office/powerpoint/2010/main" val="248208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79512" y="304800"/>
            <a:ext cx="712879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cs typeface="Times New Roman" pitchFamily="18" charset="0"/>
              </a:rPr>
              <a:t>When measurement is</a:t>
            </a:r>
          </a:p>
          <a:p>
            <a:r>
              <a:rPr lang="en-US" sz="2400" b="1" dirty="0">
                <a:cs typeface="Times New Roman" pitchFamily="18" charset="0"/>
              </a:rPr>
              <a:t>  merely the presence or absence of certain condition</a:t>
            </a:r>
            <a:r>
              <a:rPr lang="en-US" sz="2400" b="1" dirty="0">
                <a:solidFill>
                  <a:schemeClr val="bg1"/>
                </a:solidFill>
                <a:cs typeface="Times New Roman" pitchFamily="18" charset="0"/>
              </a:rPr>
              <a:t>,</a:t>
            </a:r>
          </a:p>
          <a:p>
            <a:pPr rtl="0"/>
            <a:r>
              <a:rPr lang="en-US" sz="2400" b="1" dirty="0">
                <a:solidFill>
                  <a:srgbClr val="FF3300"/>
                </a:solidFill>
                <a:cs typeface="Times New Roman" pitchFamily="18" charset="0"/>
              </a:rPr>
              <a:t>      </a:t>
            </a:r>
            <a:r>
              <a:rPr lang="ru-RU" sz="2400" b="1" dirty="0">
                <a:solidFill>
                  <a:srgbClr val="FF3300"/>
                </a:solidFill>
                <a:cs typeface="Times New Roman" pitchFamily="18" charset="0"/>
              </a:rPr>
              <a:t>Х</a:t>
            </a:r>
            <a:r>
              <a:rPr lang="en-US" sz="2400" b="1" dirty="0">
                <a:solidFill>
                  <a:schemeClr val="bg1"/>
                </a:solidFill>
                <a:cs typeface="Times New Roman" pitchFamily="18" charset="0"/>
              </a:rPr>
              <a:t> </a:t>
            </a:r>
            <a:r>
              <a:rPr lang="en-US" sz="2400" b="1" dirty="0">
                <a:cs typeface="Times New Roman" pitchFamily="18" charset="0"/>
              </a:rPr>
              <a:t>Absolute No</a:t>
            </a:r>
          </a:p>
          <a:p>
            <a:pPr rtl="0">
              <a:buClr>
                <a:srgbClr val="00CC00"/>
              </a:buClr>
              <a:buFont typeface="Wingdings" pitchFamily="2" charset="2"/>
              <a:buChar char="ü"/>
            </a:pPr>
            <a:r>
              <a:rPr lang="en-US" sz="2400" b="1" dirty="0">
                <a:solidFill>
                  <a:schemeClr val="bg1"/>
                </a:solidFill>
                <a:cs typeface="Times New Roman" pitchFamily="18" charset="0"/>
              </a:rPr>
              <a:t> </a:t>
            </a:r>
            <a:r>
              <a:rPr lang="en-US" sz="2400" b="1" dirty="0">
                <a:solidFill>
                  <a:srgbClr val="0070C0"/>
                </a:solidFill>
                <a:cs typeface="Times New Roman" pitchFamily="18" charset="0"/>
              </a:rPr>
              <a:t>Proportion   </a:t>
            </a:r>
            <a:r>
              <a:rPr lang="en-US" sz="2400" b="1" dirty="0">
                <a:solidFill>
                  <a:schemeClr val="bg1"/>
                </a:solidFill>
                <a:cs typeface="Times New Roman" pitchFamily="18" charset="0"/>
              </a:rPr>
              <a:t> </a:t>
            </a:r>
          </a:p>
          <a:p>
            <a:endParaRPr lang="en-US" sz="2400" b="1" dirty="0">
              <a:solidFill>
                <a:schemeClr val="bg1"/>
              </a:solidFill>
              <a:cs typeface="Times New Roman" pitchFamily="18" charset="0"/>
            </a:endParaRPr>
          </a:p>
          <a:p>
            <a:r>
              <a:rPr lang="en-US" sz="2400" b="1" dirty="0">
                <a:solidFill>
                  <a:srgbClr val="009900"/>
                </a:solidFill>
                <a:cs typeface="Times New Roman" pitchFamily="18" charset="0"/>
              </a:rPr>
              <a:t> </a:t>
            </a:r>
            <a:r>
              <a:rPr lang="en-US" sz="2400" b="1" dirty="0">
                <a:solidFill>
                  <a:srgbClr val="0070C0"/>
                </a:solidFill>
                <a:cs typeface="Times New Roman" pitchFamily="18" charset="0"/>
              </a:rPr>
              <a:t>the population parameter is </a:t>
            </a:r>
          </a:p>
          <a:p>
            <a:r>
              <a:rPr lang="en-US" sz="2400" b="1" dirty="0">
                <a:solidFill>
                  <a:srgbClr val="00CC00"/>
                </a:solidFill>
                <a:cs typeface="Times New Roman" pitchFamily="18" charset="0"/>
              </a:rPr>
              <a:t> </a:t>
            </a:r>
            <a:r>
              <a:rPr lang="en-US" sz="2400" b="1" dirty="0">
                <a:solidFill>
                  <a:srgbClr val="FF0000"/>
                </a:solidFill>
                <a:cs typeface="Times New Roman" pitchFamily="18" charset="0"/>
              </a:rPr>
              <a:t>P:    </a:t>
            </a:r>
            <a:r>
              <a:rPr lang="en-US" sz="2400" b="1" dirty="0">
                <a:cs typeface="Times New Roman" pitchFamily="18" charset="0"/>
              </a:rPr>
              <a:t>:the</a:t>
            </a:r>
            <a:r>
              <a:rPr lang="en-US" sz="2400" b="1" dirty="0">
                <a:solidFill>
                  <a:schemeClr val="bg1"/>
                </a:solidFill>
                <a:cs typeface="Times New Roman" pitchFamily="18" charset="0"/>
              </a:rPr>
              <a:t> </a:t>
            </a:r>
            <a:r>
              <a:rPr lang="en-US" sz="2400" b="1" dirty="0">
                <a:cs typeface="Times New Roman" pitchFamily="18" charset="0"/>
              </a:rPr>
              <a:t>proportion of condition in population </a:t>
            </a:r>
          </a:p>
          <a:p>
            <a:r>
              <a:rPr lang="en-US" sz="2400" b="1" dirty="0">
                <a:solidFill>
                  <a:schemeClr val="bg1"/>
                </a:solidFill>
                <a:cs typeface="Times New Roman" pitchFamily="18" charset="0"/>
              </a:rPr>
              <a:t>            </a:t>
            </a:r>
            <a:r>
              <a:rPr lang="en-US" sz="2400" b="1" dirty="0">
                <a:cs typeface="Times New Roman" pitchFamily="18" charset="0"/>
              </a:rPr>
              <a:t>which is  estimated by</a:t>
            </a:r>
          </a:p>
          <a:p>
            <a:r>
              <a:rPr lang="en-US" sz="2400" b="1" dirty="0">
                <a:solidFill>
                  <a:srgbClr val="0070C0"/>
                </a:solidFill>
                <a:cs typeface="Times New Roman" pitchFamily="18" charset="0"/>
              </a:rPr>
              <a:t>P</a:t>
            </a:r>
            <a:r>
              <a:rPr lang="en-US" sz="2400" b="1" dirty="0">
                <a:solidFill>
                  <a:schemeClr val="bg1"/>
                </a:solidFill>
                <a:cs typeface="Times New Roman" pitchFamily="18" charset="0"/>
              </a:rPr>
              <a:t>:  </a:t>
            </a:r>
            <a:r>
              <a:rPr lang="en-US" sz="2400" b="1" dirty="0">
                <a:cs typeface="Times New Roman" pitchFamily="18" charset="0"/>
              </a:rPr>
              <a:t>the </a:t>
            </a:r>
            <a:r>
              <a:rPr lang="en-US" sz="2400" b="1" dirty="0">
                <a:solidFill>
                  <a:srgbClr val="0070C0"/>
                </a:solidFill>
                <a:cs typeface="Times New Roman" pitchFamily="18" charset="0"/>
              </a:rPr>
              <a:t>proportion of condition in the sample</a:t>
            </a:r>
          </a:p>
          <a:p>
            <a:r>
              <a:rPr lang="en-US" sz="2400" b="1" dirty="0">
                <a:solidFill>
                  <a:srgbClr val="C00000"/>
                </a:solidFill>
                <a:cs typeface="Times New Roman" pitchFamily="18" charset="0"/>
              </a:rPr>
              <a:t>                  So</a:t>
            </a:r>
          </a:p>
          <a:p>
            <a:endParaRPr lang="en-US" sz="2400" b="1" dirty="0">
              <a:solidFill>
                <a:schemeClr val="bg1"/>
              </a:solidFill>
              <a:cs typeface="Times New Roman" pitchFamily="18" charset="0"/>
            </a:endParaRPr>
          </a:p>
          <a:p>
            <a:r>
              <a:rPr lang="en-US" sz="2400" b="1" dirty="0">
                <a:cs typeface="Times New Roman" pitchFamily="18" charset="0"/>
              </a:rPr>
              <a:t>testing hypothesis about </a:t>
            </a:r>
            <a:r>
              <a:rPr lang="en-US" sz="2400" b="1" dirty="0">
                <a:solidFill>
                  <a:srgbClr val="0070C0"/>
                </a:solidFill>
                <a:cs typeface="Times New Roman" pitchFamily="18" charset="0"/>
              </a:rPr>
              <a:t>population proportion </a:t>
            </a:r>
            <a:r>
              <a:rPr lang="en-US" sz="2400" b="1" dirty="0">
                <a:solidFill>
                  <a:srgbClr val="FF0000"/>
                </a:solidFill>
                <a:cs typeface="Times New Roman" pitchFamily="18" charset="0"/>
              </a:rPr>
              <a:t>"P" </a:t>
            </a:r>
          </a:p>
          <a:p>
            <a:r>
              <a:rPr lang="en-US" sz="2400" b="1" dirty="0">
                <a:cs typeface="Times New Roman" pitchFamily="18" charset="0"/>
              </a:rPr>
              <a:t>         based on </a:t>
            </a:r>
            <a:r>
              <a:rPr lang="en-US" sz="2400" b="1" dirty="0">
                <a:solidFill>
                  <a:srgbClr val="0070C0"/>
                </a:solidFill>
                <a:cs typeface="Times New Roman" pitchFamily="18" charset="0"/>
              </a:rPr>
              <a:t>sample proportion     P </a:t>
            </a:r>
          </a:p>
          <a:p>
            <a:r>
              <a:rPr lang="en-US" sz="2400" b="1" dirty="0">
                <a:cs typeface="Times New Roman" pitchFamily="18" charset="0"/>
              </a:rPr>
              <a:t>     is similar to testing hypothesis about μ .</a:t>
            </a:r>
          </a:p>
        </p:txBody>
      </p:sp>
      <p:pic>
        <p:nvPicPr>
          <p:cNvPr id="25603"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13900"/>
            <a:ext cx="1381373" cy="119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AutoShape 5"/>
          <p:cNvSpPr>
            <a:spLocks noChangeArrowheads="1"/>
          </p:cNvSpPr>
          <p:nvPr/>
        </p:nvSpPr>
        <p:spPr bwMode="auto">
          <a:xfrm>
            <a:off x="76962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5" name="Rectangle 4"/>
          <p:cNvSpPr/>
          <p:nvPr/>
        </p:nvSpPr>
        <p:spPr>
          <a:xfrm>
            <a:off x="323528" y="5993470"/>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5B7D44EA-F9E1-4AB0-81D3-1A2C61660570}"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12</a:t>
            </a:fld>
            <a:endParaRPr lang="en-MY"/>
          </a:p>
        </p:txBody>
      </p:sp>
    </p:spTree>
    <p:extLst>
      <p:ext uri="{BB962C8B-B14F-4D97-AF65-F5344CB8AC3E}">
        <p14:creationId xmlns:p14="http://schemas.microsoft.com/office/powerpoint/2010/main" val="213675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568952" cy="3046988"/>
          </a:xfrm>
          <a:prstGeom prst="rect">
            <a:avLst/>
          </a:prstGeom>
        </p:spPr>
        <p:txBody>
          <a:bodyPr wrap="square">
            <a:spAutoFit/>
          </a:bodyPr>
          <a:lstStyle/>
          <a:p>
            <a:r>
              <a:rPr lang="en-MY" sz="2400" b="1" dirty="0" smtClean="0">
                <a:cs typeface="Times New Roman" pitchFamily="18" charset="0"/>
              </a:rPr>
              <a:t>Also classification could be more than 2 group, </a:t>
            </a:r>
          </a:p>
          <a:p>
            <a:r>
              <a:rPr lang="en-MY" sz="2400" b="1" dirty="0" smtClean="0">
                <a:cs typeface="Times New Roman" pitchFamily="18" charset="0"/>
              </a:rPr>
              <a:t>could be three, four, five ………. K groups .</a:t>
            </a: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Tumour stage  I    II    III  ……..</a:t>
            </a:r>
          </a:p>
          <a:p>
            <a:r>
              <a:rPr lang="en-MY" sz="2400" b="1" dirty="0" smtClean="0">
                <a:cs typeface="Times New Roman" pitchFamily="18" charset="0"/>
              </a:rPr>
              <a:t>           </a:t>
            </a:r>
          </a:p>
          <a:p>
            <a:r>
              <a:rPr lang="en-MY" sz="2400" b="1" dirty="0" smtClean="0">
                <a:cs typeface="Times New Roman" pitchFamily="18" charset="0"/>
              </a:rPr>
              <a:t>Nationality :</a:t>
            </a:r>
            <a:r>
              <a:rPr lang="en-US" sz="2400" dirty="0" smtClean="0"/>
              <a:t>Jordanian   Iraqi     Egyptian    Syrian</a:t>
            </a:r>
            <a:endParaRPr lang="en-MY" sz="2400" b="1" dirty="0" smtClean="0">
              <a:cs typeface="Times New Roman" pitchFamily="18" charset="0"/>
            </a:endParaRP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       In this case</a:t>
            </a:r>
            <a:endParaRPr lang="en-MY" sz="2400" b="1" dirty="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379644"/>
            <a:ext cx="5256584" cy="1129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FDB0B6DB-2F19-46BF-921A-50AA98E4CFD8}" type="datetime1">
              <a:rPr lang="en-MY" smtClean="0"/>
              <a:t>11/8/2021</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13</a:t>
            </a:fld>
            <a:endParaRPr lang="en-MY"/>
          </a:p>
        </p:txBody>
      </p:sp>
      <p:graphicFrame>
        <p:nvGraphicFramePr>
          <p:cNvPr id="6" name="Table 5"/>
          <p:cNvGraphicFramePr>
            <a:graphicFrameLocks noGrp="1"/>
          </p:cNvGraphicFramePr>
          <p:nvPr>
            <p:extLst>
              <p:ext uri="{D42A27DB-BD31-4B8C-83A1-F6EECF244321}">
                <p14:modId xmlns:p14="http://schemas.microsoft.com/office/powerpoint/2010/main" val="2474170861"/>
              </p:ext>
            </p:extLst>
          </p:nvPr>
        </p:nvGraphicFramePr>
        <p:xfrm>
          <a:off x="2555775" y="4797152"/>
          <a:ext cx="6192689" cy="1463040"/>
        </p:xfrm>
        <a:graphic>
          <a:graphicData uri="http://schemas.openxmlformats.org/drawingml/2006/table">
            <a:tbl>
              <a:tblPr firstRow="1" bandRow="1">
                <a:tableStyleId>{5C22544A-7EE6-4342-B048-85BDC9FD1C3A}</a:tableStyleId>
              </a:tblPr>
              <a:tblGrid>
                <a:gridCol w="1368153"/>
                <a:gridCol w="1368152"/>
                <a:gridCol w="720080"/>
                <a:gridCol w="792088"/>
                <a:gridCol w="1080522"/>
                <a:gridCol w="863694"/>
              </a:tblGrid>
              <a:tr h="325851">
                <a:tc>
                  <a:txBody>
                    <a:bodyPr/>
                    <a:lstStyle/>
                    <a:p>
                      <a:endParaRPr lang="en-MY" dirty="0"/>
                    </a:p>
                  </a:txBody>
                  <a:tcPr/>
                </a:tc>
                <a:tc>
                  <a:txBody>
                    <a:bodyPr/>
                    <a:lstStyle/>
                    <a:p>
                      <a:r>
                        <a:rPr lang="en-US" dirty="0" smtClean="0"/>
                        <a:t>Jordanian</a:t>
                      </a:r>
                      <a:endParaRPr lang="en-MY" dirty="0"/>
                    </a:p>
                  </a:txBody>
                  <a:tcPr/>
                </a:tc>
                <a:tc>
                  <a:txBody>
                    <a:bodyPr/>
                    <a:lstStyle/>
                    <a:p>
                      <a:r>
                        <a:rPr lang="en-US" dirty="0" smtClean="0"/>
                        <a:t>Iraqi</a:t>
                      </a:r>
                      <a:endParaRPr lang="en-MY" dirty="0"/>
                    </a:p>
                  </a:txBody>
                  <a:tcPr/>
                </a:tc>
                <a:tc>
                  <a:txBody>
                    <a:bodyPr/>
                    <a:lstStyle/>
                    <a:p>
                      <a:r>
                        <a:rPr lang="en-US" dirty="0" smtClean="0"/>
                        <a:t>Syrian</a:t>
                      </a:r>
                      <a:endParaRPr lang="en-MY" dirty="0"/>
                    </a:p>
                  </a:txBody>
                  <a:tcPr/>
                </a:tc>
                <a:tc>
                  <a:txBody>
                    <a:bodyPr/>
                    <a:lstStyle/>
                    <a:p>
                      <a:r>
                        <a:rPr lang="en-US" dirty="0" smtClean="0"/>
                        <a:t>Egyptian</a:t>
                      </a:r>
                      <a:endParaRPr lang="en-MY" dirty="0"/>
                    </a:p>
                  </a:txBody>
                  <a:tcPr/>
                </a:tc>
                <a:tc>
                  <a:txBody>
                    <a:bodyPr/>
                    <a:lstStyle/>
                    <a:p>
                      <a:r>
                        <a:rPr lang="en-US" dirty="0" smtClean="0"/>
                        <a:t>total</a:t>
                      </a:r>
                      <a:endParaRPr lang="en-MY" dirty="0"/>
                    </a:p>
                  </a:txBody>
                  <a:tcPr/>
                </a:tc>
              </a:tr>
              <a:tr h="325851">
                <a:tc>
                  <a:txBody>
                    <a:bodyPr/>
                    <a:lstStyle/>
                    <a:p>
                      <a:r>
                        <a:rPr lang="en-US" dirty="0" smtClean="0"/>
                        <a:t>smoker </a:t>
                      </a:r>
                      <a:endParaRPr lang="en-MY" dirty="0"/>
                    </a:p>
                  </a:txBody>
                  <a:tcPr/>
                </a:tc>
                <a:tc>
                  <a:txBody>
                    <a:bodyPr/>
                    <a:lstStyle/>
                    <a:p>
                      <a:endParaRPr lang="en-MY" dirty="0"/>
                    </a:p>
                  </a:txBody>
                  <a:tcPr/>
                </a:tc>
                <a:tc>
                  <a:txBody>
                    <a:bodyPr/>
                    <a:lstStyle/>
                    <a:p>
                      <a:endParaRPr lang="en-MY" dirty="0"/>
                    </a:p>
                  </a:txBody>
                  <a:tcPr/>
                </a:tc>
                <a:tc>
                  <a:txBody>
                    <a:bodyPr/>
                    <a:lstStyle/>
                    <a:p>
                      <a:endParaRPr lang="en-MY" dirty="0"/>
                    </a:p>
                  </a:txBody>
                  <a:tcPr/>
                </a:tc>
                <a:tc>
                  <a:txBody>
                    <a:bodyPr/>
                    <a:lstStyle/>
                    <a:p>
                      <a:endParaRPr lang="en-MY" dirty="0"/>
                    </a:p>
                  </a:txBody>
                  <a:tcPr/>
                </a:tc>
                <a:tc>
                  <a:txBody>
                    <a:bodyPr/>
                    <a:lstStyle/>
                    <a:p>
                      <a:endParaRPr lang="en-MY" dirty="0"/>
                    </a:p>
                  </a:txBody>
                  <a:tcPr/>
                </a:tc>
              </a:tr>
              <a:tr h="325851">
                <a:tc>
                  <a:txBody>
                    <a:bodyPr/>
                    <a:lstStyle/>
                    <a:p>
                      <a:r>
                        <a:rPr lang="en-US" dirty="0" smtClean="0"/>
                        <a:t>Not smoker </a:t>
                      </a:r>
                      <a:endParaRPr lang="en-MY" dirty="0"/>
                    </a:p>
                  </a:txBody>
                  <a:tcPr/>
                </a:tc>
                <a:tc>
                  <a:txBody>
                    <a:bodyPr/>
                    <a:lstStyle/>
                    <a:p>
                      <a:endParaRPr lang="en-MY"/>
                    </a:p>
                  </a:txBody>
                  <a:tcPr/>
                </a:tc>
                <a:tc>
                  <a:txBody>
                    <a:bodyPr/>
                    <a:lstStyle/>
                    <a:p>
                      <a:endParaRPr lang="en-MY"/>
                    </a:p>
                  </a:txBody>
                  <a:tcPr/>
                </a:tc>
                <a:tc>
                  <a:txBody>
                    <a:bodyPr/>
                    <a:lstStyle/>
                    <a:p>
                      <a:endParaRPr lang="en-MY" dirty="0"/>
                    </a:p>
                  </a:txBody>
                  <a:tcPr/>
                </a:tc>
                <a:tc>
                  <a:txBody>
                    <a:bodyPr/>
                    <a:lstStyle/>
                    <a:p>
                      <a:endParaRPr lang="en-MY" dirty="0"/>
                    </a:p>
                  </a:txBody>
                  <a:tcPr/>
                </a:tc>
                <a:tc>
                  <a:txBody>
                    <a:bodyPr/>
                    <a:lstStyle/>
                    <a:p>
                      <a:endParaRPr lang="en-MY" dirty="0"/>
                    </a:p>
                  </a:txBody>
                  <a:tcPr/>
                </a:tc>
              </a:tr>
              <a:tr h="325851">
                <a:tc>
                  <a:txBody>
                    <a:bodyPr/>
                    <a:lstStyle/>
                    <a:p>
                      <a:r>
                        <a:rPr lang="en-US" dirty="0" smtClean="0"/>
                        <a:t>total</a:t>
                      </a:r>
                      <a:endParaRPr lang="en-MY" dirty="0"/>
                    </a:p>
                  </a:txBody>
                  <a:tcPr/>
                </a:tc>
                <a:tc>
                  <a:txBody>
                    <a:bodyPr/>
                    <a:lstStyle/>
                    <a:p>
                      <a:endParaRPr lang="en-MY"/>
                    </a:p>
                  </a:txBody>
                  <a:tcPr/>
                </a:tc>
                <a:tc>
                  <a:txBody>
                    <a:bodyPr/>
                    <a:lstStyle/>
                    <a:p>
                      <a:endParaRPr lang="en-MY" dirty="0"/>
                    </a:p>
                  </a:txBody>
                  <a:tcPr/>
                </a:tc>
                <a:tc>
                  <a:txBody>
                    <a:bodyPr/>
                    <a:lstStyle/>
                    <a:p>
                      <a:endParaRPr lang="en-MY" dirty="0"/>
                    </a:p>
                  </a:txBody>
                  <a:tcPr/>
                </a:tc>
                <a:tc>
                  <a:txBody>
                    <a:bodyPr/>
                    <a:lstStyle/>
                    <a:p>
                      <a:endParaRPr lang="en-MY" dirty="0"/>
                    </a:p>
                  </a:txBody>
                  <a:tcPr/>
                </a:tc>
                <a:tc>
                  <a:txBody>
                    <a:bodyPr/>
                    <a:lstStyle/>
                    <a:p>
                      <a:endParaRPr lang="en-MY" dirty="0"/>
                    </a:p>
                  </a:txBody>
                  <a:tcPr/>
                </a:tc>
              </a:tr>
            </a:tbl>
          </a:graphicData>
        </a:graphic>
      </p:graphicFrame>
    </p:spTree>
    <p:extLst>
      <p:ext uri="{BB962C8B-B14F-4D97-AF65-F5344CB8AC3E}">
        <p14:creationId xmlns:p14="http://schemas.microsoft.com/office/powerpoint/2010/main" val="3713666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07504" y="569721"/>
            <a:ext cx="8666439"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rtl="0"/>
            <a:endParaRPr lang="en-US" sz="1000" dirty="0">
              <a:solidFill>
                <a:srgbClr val="66CCFF"/>
              </a:solidFill>
              <a:latin typeface="Times New Roman" pitchFamily="18" charset="0"/>
              <a:cs typeface="Times New Roman" pitchFamily="18" charset="0"/>
            </a:endParaRPr>
          </a:p>
          <a:p>
            <a:r>
              <a:rPr lang="en-US" sz="2400" b="1" dirty="0">
                <a:solidFill>
                  <a:srgbClr val="0070C0"/>
                </a:solidFill>
                <a:cs typeface="Times New Roman" pitchFamily="18" charset="0"/>
              </a:rPr>
              <a:t>The data consist of counting No. in each sample or group</a:t>
            </a:r>
          </a:p>
          <a:p>
            <a:r>
              <a:rPr lang="en-US" sz="2400" b="1" dirty="0">
                <a:solidFill>
                  <a:srgbClr val="00B050"/>
                </a:solidFill>
                <a:cs typeface="Times New Roman" pitchFamily="18" charset="0"/>
              </a:rPr>
              <a:t>The data consist</a:t>
            </a:r>
            <a:r>
              <a:rPr lang="en-US" sz="2400" b="1" i="1" dirty="0">
                <a:solidFill>
                  <a:srgbClr val="00B050"/>
                </a:solidFill>
                <a:cs typeface="Times New Roman" pitchFamily="18" charset="0"/>
              </a:rPr>
              <a:t> </a:t>
            </a:r>
            <a:r>
              <a:rPr lang="en-US" sz="2400" b="1" dirty="0">
                <a:solidFill>
                  <a:srgbClr val="00B050"/>
                </a:solidFill>
                <a:cs typeface="Times New Roman" pitchFamily="18" charset="0"/>
              </a:rPr>
              <a:t>of  </a:t>
            </a:r>
            <a:r>
              <a:rPr lang="en-US" sz="2400" b="1" dirty="0">
                <a:solidFill>
                  <a:srgbClr val="002060"/>
                </a:solidFill>
                <a:cs typeface="Times New Roman" pitchFamily="18" charset="0"/>
              </a:rPr>
              <a:t>proportion </a:t>
            </a:r>
            <a:r>
              <a:rPr lang="en-US" sz="2400" b="1" dirty="0">
                <a:solidFill>
                  <a:srgbClr val="00B050"/>
                </a:solidFill>
                <a:cs typeface="Times New Roman" pitchFamily="18" charset="0"/>
              </a:rPr>
              <a:t>of individuals</a:t>
            </a:r>
          </a:p>
          <a:p>
            <a:r>
              <a:rPr lang="en-US" sz="2400" b="1" i="1" dirty="0">
                <a:cs typeface="Times New Roman" pitchFamily="18" charset="0"/>
              </a:rPr>
              <a:t>    </a:t>
            </a:r>
            <a:r>
              <a:rPr lang="en-US" sz="2400" b="1" dirty="0">
                <a:cs typeface="Times New Roman" pitchFamily="18" charset="0"/>
              </a:rPr>
              <a:t>in </a:t>
            </a:r>
            <a:r>
              <a:rPr lang="en-US" sz="2400" b="1" dirty="0">
                <a:solidFill>
                  <a:srgbClr val="0070C0"/>
                </a:solidFill>
                <a:cs typeface="Times New Roman" pitchFamily="18" charset="0"/>
              </a:rPr>
              <a:t>each group </a:t>
            </a:r>
            <a:r>
              <a:rPr lang="en-US" sz="2400" b="1" dirty="0">
                <a:cs typeface="Times New Roman" pitchFamily="18" charset="0"/>
              </a:rPr>
              <a:t>or sample, </a:t>
            </a:r>
            <a:endParaRPr lang="en-US" sz="2400" dirty="0">
              <a:cs typeface="Times New Roman" pitchFamily="18" charset="0"/>
            </a:endParaRPr>
          </a:p>
          <a:p>
            <a:r>
              <a:rPr lang="en-US" sz="2400" dirty="0">
                <a:solidFill>
                  <a:srgbClr val="C00000"/>
                </a:solidFill>
                <a:cs typeface="Times New Roman" pitchFamily="18" charset="0"/>
              </a:rPr>
              <a:t>                 </a:t>
            </a:r>
            <a:r>
              <a:rPr lang="en-US" sz="2400" b="1" i="1" dirty="0">
                <a:solidFill>
                  <a:srgbClr val="C00000"/>
                </a:solidFill>
                <a:cs typeface="Times New Roman" pitchFamily="18" charset="0"/>
              </a:rPr>
              <a:t>So</a:t>
            </a:r>
          </a:p>
          <a:p>
            <a:r>
              <a:rPr lang="en-US" sz="2400" b="1" i="1" dirty="0">
                <a:solidFill>
                  <a:schemeClr val="bg1"/>
                </a:solidFill>
                <a:cs typeface="Times New Roman" pitchFamily="18" charset="0"/>
              </a:rPr>
              <a:t>   </a:t>
            </a:r>
            <a:r>
              <a:rPr lang="en-US" sz="2400" b="1" dirty="0">
                <a:solidFill>
                  <a:srgbClr val="0070C0"/>
                </a:solidFill>
                <a:cs typeface="Times New Roman" pitchFamily="18" charset="0"/>
              </a:rPr>
              <a:t>statistical inference are made in </a:t>
            </a:r>
            <a:r>
              <a:rPr lang="en-US" sz="2400" b="1" dirty="0">
                <a:solidFill>
                  <a:srgbClr val="FF0000"/>
                </a:solidFill>
                <a:cs typeface="Times New Roman" pitchFamily="18" charset="0"/>
              </a:rPr>
              <a:t>term of proportions</a:t>
            </a:r>
          </a:p>
          <a:p>
            <a:r>
              <a:rPr lang="en-US" sz="2400" b="1" dirty="0">
                <a:solidFill>
                  <a:srgbClr val="BFBFBF"/>
                </a:solidFill>
                <a:cs typeface="Times New Roman" pitchFamily="18" charset="0"/>
              </a:rPr>
              <a:t>      </a:t>
            </a:r>
            <a:r>
              <a:rPr lang="en-US" sz="2400" b="1" dirty="0">
                <a:cs typeface="Times New Roman" pitchFamily="18" charset="0"/>
              </a:rPr>
              <a:t>While statistical inference in</a:t>
            </a:r>
            <a:r>
              <a:rPr lang="en-US" sz="2400" dirty="0">
                <a:cs typeface="Times New Roman" pitchFamily="18" charset="0"/>
              </a:rPr>
              <a:t>  </a:t>
            </a:r>
            <a:r>
              <a:rPr lang="en-US" sz="2400" b="1" dirty="0">
                <a:solidFill>
                  <a:srgbClr val="0070C0"/>
                </a:solidFill>
                <a:cs typeface="Times New Roman" pitchFamily="18" charset="0"/>
              </a:rPr>
              <a:t>continuous</a:t>
            </a:r>
            <a:r>
              <a:rPr lang="en-US" sz="2400" b="1" dirty="0">
                <a:cs typeface="Times New Roman" pitchFamily="18" charset="0"/>
              </a:rPr>
              <a:t> data are </a:t>
            </a:r>
          </a:p>
          <a:p>
            <a:r>
              <a:rPr lang="en-US" sz="2400" b="1" dirty="0">
                <a:cs typeface="Times New Roman" pitchFamily="18" charset="0"/>
              </a:rPr>
              <a:t>      made in</a:t>
            </a:r>
            <a:r>
              <a:rPr lang="en-US" sz="2400" dirty="0">
                <a:cs typeface="Times New Roman" pitchFamily="18" charset="0"/>
              </a:rPr>
              <a:t> </a:t>
            </a:r>
            <a:r>
              <a:rPr lang="en-US" sz="2400" b="1" dirty="0">
                <a:cs typeface="Times New Roman" pitchFamily="18" charset="0"/>
              </a:rPr>
              <a:t>term of </a:t>
            </a:r>
            <a:r>
              <a:rPr lang="en-US" sz="2400" b="1" dirty="0">
                <a:solidFill>
                  <a:srgbClr val="0070C0"/>
                </a:solidFill>
                <a:cs typeface="Times New Roman" pitchFamily="18" charset="0"/>
              </a:rPr>
              <a:t>mean</a:t>
            </a:r>
            <a:r>
              <a:rPr lang="en-US" sz="2400" dirty="0">
                <a:solidFill>
                  <a:srgbClr val="0070C0"/>
                </a:solidFill>
                <a:cs typeface="Times New Roman" pitchFamily="18" charset="0"/>
              </a:rPr>
              <a:t> </a:t>
            </a:r>
            <a:r>
              <a:rPr lang="en-US" sz="2400" dirty="0">
                <a:solidFill>
                  <a:srgbClr val="66CCFF"/>
                </a:solidFill>
                <a:cs typeface="Times New Roman" pitchFamily="18" charset="0"/>
              </a:rPr>
              <a:t>.</a:t>
            </a:r>
          </a:p>
          <a:p>
            <a:pPr rtl="0"/>
            <a:endParaRPr lang="en-US" sz="2400" b="1" dirty="0">
              <a:solidFill>
                <a:schemeClr val="bg1"/>
              </a:solidFill>
              <a:cs typeface="Times New Roman" pitchFamily="18" charset="0"/>
            </a:endParaRPr>
          </a:p>
          <a:p>
            <a:pPr rtl="0"/>
            <a:r>
              <a:rPr lang="en-US" sz="2400" b="1" dirty="0" smtClean="0">
                <a:solidFill>
                  <a:srgbClr val="002060"/>
                </a:solidFill>
                <a:cs typeface="Times New Roman" pitchFamily="18" charset="0"/>
              </a:rPr>
              <a:t>The technique </a:t>
            </a:r>
            <a:r>
              <a:rPr lang="en-US" sz="2400" b="1" dirty="0">
                <a:cs typeface="Times New Roman" pitchFamily="18" charset="0"/>
              </a:rPr>
              <a:t>for </a:t>
            </a:r>
            <a:r>
              <a:rPr lang="en-US" sz="2400" b="1" dirty="0">
                <a:solidFill>
                  <a:srgbClr val="0070C0"/>
                </a:solidFill>
                <a:cs typeface="Times New Roman" pitchFamily="18" charset="0"/>
              </a:rPr>
              <a:t>testing hypothesis concerning enumerative</a:t>
            </a:r>
            <a:r>
              <a:rPr lang="en-US" sz="2400" b="1" dirty="0">
                <a:cs typeface="Times New Roman" pitchFamily="18" charset="0"/>
              </a:rPr>
              <a:t> ,</a:t>
            </a:r>
          </a:p>
          <a:p>
            <a:pPr rtl="0"/>
            <a:r>
              <a:rPr lang="en-US" sz="2400" b="1" dirty="0">
                <a:cs typeface="Times New Roman" pitchFamily="18" charset="0"/>
              </a:rPr>
              <a:t>Discrete, </a:t>
            </a:r>
          </a:p>
          <a:p>
            <a:pPr rtl="0"/>
            <a:r>
              <a:rPr lang="en-US" sz="2400" b="1" dirty="0">
                <a:cs typeface="Times New Roman" pitchFamily="18" charset="0"/>
              </a:rPr>
              <a:t>Categorical ,</a:t>
            </a:r>
          </a:p>
          <a:p>
            <a:pPr rtl="0"/>
            <a:r>
              <a:rPr lang="en-US" sz="2400" b="1" dirty="0">
                <a:cs typeface="Times New Roman" pitchFamily="18" charset="0"/>
              </a:rPr>
              <a:t>Qualitative</a:t>
            </a:r>
            <a:r>
              <a:rPr lang="en-US" sz="2400" dirty="0">
                <a:cs typeface="Times New Roman" pitchFamily="18" charset="0"/>
              </a:rPr>
              <a:t> </a:t>
            </a:r>
            <a:r>
              <a:rPr lang="en-US" sz="2400" b="1" dirty="0">
                <a:cs typeface="Times New Roman" pitchFamily="18" charset="0"/>
              </a:rPr>
              <a:t>data</a:t>
            </a:r>
          </a:p>
          <a:p>
            <a:pPr rtl="0"/>
            <a:r>
              <a:rPr lang="en-US" sz="2400" b="1" dirty="0">
                <a:cs typeface="Times New Roman" pitchFamily="18" charset="0"/>
              </a:rPr>
              <a:t>counting data </a:t>
            </a:r>
          </a:p>
        </p:txBody>
      </p:sp>
      <p:pic>
        <p:nvPicPr>
          <p:cNvPr id="2662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24617" y="304802"/>
            <a:ext cx="1319383" cy="819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5"/>
          <p:cNvSpPr>
            <a:spLocks noChangeArrowheads="1"/>
          </p:cNvSpPr>
          <p:nvPr/>
        </p:nvSpPr>
        <p:spPr bwMode="auto">
          <a:xfrm>
            <a:off x="3536156" y="4727575"/>
            <a:ext cx="4343400" cy="984250"/>
          </a:xfrm>
          <a:prstGeom prst="rect">
            <a:avLst/>
          </a:prstGeom>
          <a:solidFill>
            <a:srgbClr val="FFFF99"/>
          </a:solidFill>
          <a:ln w="38100">
            <a:solidFill>
              <a:srgbClr val="FF9900"/>
            </a:solidFill>
            <a:miter lim="800000"/>
            <a:headEnd/>
            <a:tailEnd/>
          </a:ln>
        </p:spPr>
        <p:txBody>
          <a:bodyPr>
            <a:spAutoFit/>
          </a:bodyPr>
          <a:lstStyle/>
          <a:p>
            <a:pPr rtl="0"/>
            <a:r>
              <a:rPr lang="en-US" sz="2800" b="1" dirty="0">
                <a:solidFill>
                  <a:srgbClr val="0F0135"/>
                </a:solidFill>
              </a:rPr>
              <a:t>is known as </a:t>
            </a:r>
          </a:p>
          <a:p>
            <a:pPr rtl="0"/>
            <a:r>
              <a:rPr lang="en-US" sz="2800" b="1" dirty="0">
                <a:solidFill>
                  <a:srgbClr val="0F0135"/>
                </a:solidFill>
              </a:rPr>
              <a:t>chi square (χ2) test</a:t>
            </a:r>
            <a:r>
              <a:rPr lang="en-US" sz="2800" b="1" dirty="0">
                <a:solidFill>
                  <a:srgbClr val="66CCFF"/>
                </a:solidFill>
              </a:rPr>
              <a:t> .</a:t>
            </a:r>
          </a:p>
        </p:txBody>
      </p:sp>
      <p:sp>
        <p:nvSpPr>
          <p:cNvPr id="26629" name="AutoShape 6"/>
          <p:cNvSpPr>
            <a:spLocks/>
          </p:cNvSpPr>
          <p:nvPr/>
        </p:nvSpPr>
        <p:spPr bwMode="auto">
          <a:xfrm>
            <a:off x="2819400" y="4191000"/>
            <a:ext cx="838200" cy="1520825"/>
          </a:xfrm>
          <a:prstGeom prst="rightBrace">
            <a:avLst>
              <a:gd name="adj1" fmla="val 17424"/>
              <a:gd name="adj2" fmla="val 50000"/>
            </a:avLst>
          </a:prstGeom>
          <a:noFill/>
          <a:ln w="38100">
            <a:solidFill>
              <a:srgbClr val="00CC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0" name="AutoShape 7"/>
          <p:cNvSpPr>
            <a:spLocks noChangeArrowheads="1"/>
          </p:cNvSpPr>
          <p:nvPr/>
        </p:nvSpPr>
        <p:spPr bwMode="auto">
          <a:xfrm>
            <a:off x="7391400" y="6248400"/>
            <a:ext cx="976313" cy="485775"/>
          </a:xfrm>
          <a:prstGeom prst="notched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AB4AAE07-B1B2-4AE9-AB34-421816B1A948}"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14</a:t>
            </a:fld>
            <a:endParaRPr lang="en-MY"/>
          </a:p>
        </p:txBody>
      </p:sp>
    </p:spTree>
    <p:extLst>
      <p:ext uri="{BB962C8B-B14F-4D97-AF65-F5344CB8AC3E}">
        <p14:creationId xmlns:p14="http://schemas.microsoft.com/office/powerpoint/2010/main" val="4045770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51520" y="1412776"/>
            <a:ext cx="889248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u="sng" strike="noStrike" cap="none" normalizeH="0" baseline="0" dirty="0" smtClean="0">
                <a:ln>
                  <a:noFill/>
                </a:ln>
                <a:solidFill>
                  <a:srgbClr val="FF0000"/>
                </a:solidFill>
                <a:effectLst/>
                <a:ea typeface="Times New Roman" pitchFamily="18" charset="0"/>
                <a:cs typeface="Times New Roman" pitchFamily="18" charset="0"/>
              </a:rPr>
              <a:t>Chi square (χ</a:t>
            </a:r>
            <a:r>
              <a:rPr kumimoji="0" lang="en-US" sz="2800" b="1" u="sng" strike="noStrike" cap="none" normalizeH="0" baseline="30000" dirty="0" smtClean="0">
                <a:ln>
                  <a:noFill/>
                </a:ln>
                <a:solidFill>
                  <a:srgbClr val="FF0000"/>
                </a:solidFill>
                <a:effectLst/>
                <a:ea typeface="Times New Roman" pitchFamily="18" charset="0"/>
                <a:cs typeface="Times New Roman" pitchFamily="18" charset="0"/>
              </a:rPr>
              <a:t>2</a:t>
            </a:r>
            <a:r>
              <a:rPr kumimoji="0" lang="en-US" sz="2800" b="1" u="sng" strike="noStrike" cap="none" normalizeH="0" baseline="0" dirty="0" smtClean="0">
                <a:ln>
                  <a:noFill/>
                </a:ln>
                <a:solidFill>
                  <a:srgbClr val="FF0000"/>
                </a:solidFill>
                <a:effectLst/>
                <a:ea typeface="Times New Roman" pitchFamily="18" charset="0"/>
                <a:cs typeface="Times New Roman" pitchFamily="18" charset="0"/>
              </a:rPr>
              <a:t>)</a:t>
            </a:r>
            <a:endParaRPr kumimoji="0" lang="en-US" sz="2800" b="0" u="none" strike="noStrike" cap="none" normalizeH="0" baseline="0" dirty="0" smtClean="0">
              <a:ln>
                <a:noFill/>
              </a:ln>
              <a:solidFill>
                <a:srgbClr val="FF0000"/>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ea typeface="Times New Roman" pitchFamily="18" charset="0"/>
                <a:cs typeface="Times New Roman" pitchFamily="18" charset="0"/>
              </a:rPr>
              <a:t>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It is the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sum</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 of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squared difference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between the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observed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(O)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and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expected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divided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by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expected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643509078"/>
              </p:ext>
            </p:extLst>
          </p:nvPr>
        </p:nvGraphicFramePr>
        <p:xfrm>
          <a:off x="3969674" y="3501009"/>
          <a:ext cx="2402525" cy="864096"/>
        </p:xfrm>
        <a:graphic>
          <a:graphicData uri="http://schemas.openxmlformats.org/presentationml/2006/ole">
            <mc:AlternateContent xmlns:mc="http://schemas.openxmlformats.org/markup-compatibility/2006">
              <mc:Choice xmlns:v="urn:schemas-microsoft-com:vml" Requires="v">
                <p:oleObj spid="_x0000_s1053"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9674" y="3501009"/>
                        <a:ext cx="2402525" cy="864096"/>
                      </a:xfrm>
                      <a:prstGeom prst="rect">
                        <a:avLst/>
                      </a:prstGeom>
                      <a:noFill/>
                    </p:spPr>
                  </p:pic>
                </p:oleObj>
              </mc:Fallback>
            </mc:AlternateContent>
          </a:graphicData>
        </a:graphic>
      </p:graphicFrame>
      <p:sp>
        <p:nvSpPr>
          <p:cNvPr id="4" name="Rectangle 3"/>
          <p:cNvSpPr>
            <a:spLocks noChangeArrowheads="1"/>
          </p:cNvSpPr>
          <p:nvPr/>
        </p:nvSpPr>
        <p:spPr bwMode="auto">
          <a:xfrm>
            <a:off x="0" y="942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Date Placeholder 4"/>
          <p:cNvSpPr>
            <a:spLocks noGrp="1"/>
          </p:cNvSpPr>
          <p:nvPr>
            <p:ph type="dt" sz="half" idx="10"/>
          </p:nvPr>
        </p:nvSpPr>
        <p:spPr/>
        <p:txBody>
          <a:bodyPr/>
          <a:lstStyle/>
          <a:p>
            <a:fld id="{D7BBB6C8-A753-4DAD-8F1C-367C6CABCBA1}" type="datetime1">
              <a:rPr lang="en-MY" smtClean="0"/>
              <a:t>11/8/2021</a:t>
            </a:fld>
            <a:endParaRPr lang="en-MY"/>
          </a:p>
        </p:txBody>
      </p:sp>
      <p:sp>
        <p:nvSpPr>
          <p:cNvPr id="6" name="Slide Number Placeholder 5"/>
          <p:cNvSpPr>
            <a:spLocks noGrp="1"/>
          </p:cNvSpPr>
          <p:nvPr>
            <p:ph type="sldNum" sz="quarter" idx="12"/>
          </p:nvPr>
        </p:nvSpPr>
        <p:spPr/>
        <p:txBody>
          <a:bodyPr/>
          <a:lstStyle/>
          <a:p>
            <a:fld id="{A117291E-EE41-4EF1-9A0B-1F8C4C0EBB79}" type="slidenum">
              <a:rPr lang="en-MY" smtClean="0"/>
              <a:t>15</a:t>
            </a:fld>
            <a:endParaRPr lang="en-MY"/>
          </a:p>
        </p:txBody>
      </p:sp>
      <p:sp>
        <p:nvSpPr>
          <p:cNvPr id="7" name="Rectangle 6"/>
          <p:cNvSpPr/>
          <p:nvPr/>
        </p:nvSpPr>
        <p:spPr>
          <a:xfrm>
            <a:off x="323528" y="5993470"/>
            <a:ext cx="7632848" cy="461665"/>
          </a:xfrm>
          <a:prstGeom prst="rect">
            <a:avLst/>
          </a:prstGeom>
          <a:blipFill>
            <a:blip r:embed="rId5">
              <a:extLst>
                <a:ext uri="{BEBA8EAE-BF5A-486C-A8C5-ECC9F3942E4B}">
                  <a14:imgProps xmlns:a14="http://schemas.microsoft.com/office/drawing/2010/main">
                    <a14:imgLayer r:embed="rId6">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9" name="Picture 4" descr="http://www.statsoft.com/textbook/graphics/chi_chart.jpg"/>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7380312" y="188640"/>
            <a:ext cx="1763688"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5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1" y="440726"/>
            <a:ext cx="9073009" cy="4893647"/>
          </a:xfrm>
          <a:prstGeom prst="rect">
            <a:avLst/>
          </a:prstGeom>
        </p:spPr>
        <p:txBody>
          <a:bodyPr wrap="square">
            <a:spAutoFit/>
          </a:bodyPr>
          <a:lstStyle/>
          <a:p>
            <a:r>
              <a:rPr lang="en-MY" dirty="0" smtClean="0"/>
              <a:t> </a:t>
            </a:r>
            <a:r>
              <a:rPr lang="en-MY" sz="2400" b="1" dirty="0" smtClean="0">
                <a:cs typeface="Times New Roman" pitchFamily="18" charset="0"/>
              </a:rPr>
              <a:t>So if the actual No. of subject with condition observed No</a:t>
            </a:r>
            <a:r>
              <a:rPr lang="en-MY" sz="2400" b="1" dirty="0" smtClean="0">
                <a:solidFill>
                  <a:srgbClr val="FF0000"/>
                </a:solidFill>
                <a:cs typeface="Times New Roman" pitchFamily="18" charset="0"/>
              </a:rPr>
              <a:t>.( O )</a:t>
            </a:r>
          </a:p>
          <a:p>
            <a:r>
              <a:rPr lang="en-MY" sz="2400" b="1" dirty="0" smtClean="0">
                <a:cs typeface="Times New Roman" pitchFamily="18" charset="0"/>
              </a:rPr>
              <a:t>        is </a:t>
            </a:r>
            <a:r>
              <a:rPr lang="en-MY" sz="2400" b="1" dirty="0" smtClean="0">
                <a:solidFill>
                  <a:srgbClr val="0070C0"/>
                </a:solidFill>
                <a:cs typeface="Times New Roman" pitchFamily="18" charset="0"/>
              </a:rPr>
              <a:t>close to the expected </a:t>
            </a:r>
            <a:r>
              <a:rPr lang="en-MY" sz="2400" b="1" dirty="0" smtClean="0">
                <a:solidFill>
                  <a:srgbClr val="FF0000"/>
                </a:solidFill>
                <a:cs typeface="Times New Roman" pitchFamily="18" charset="0"/>
              </a:rPr>
              <a:t>No. (E) </a:t>
            </a:r>
            <a:r>
              <a:rPr lang="en-MY" sz="2400" b="1" dirty="0" smtClean="0">
                <a:solidFill>
                  <a:srgbClr val="0070C0"/>
                </a:solidFill>
                <a:cs typeface="Times New Roman" pitchFamily="18" charset="0"/>
              </a:rPr>
              <a:t>then </a:t>
            </a:r>
          </a:p>
          <a:p>
            <a:r>
              <a:rPr lang="en-MY" sz="2400" b="1" dirty="0" smtClean="0">
                <a:cs typeface="Times New Roman" pitchFamily="18" charset="0"/>
              </a:rPr>
              <a:t>the </a:t>
            </a:r>
            <a:r>
              <a:rPr lang="en-MY" sz="2400" b="1" dirty="0" err="1" smtClean="0">
                <a:cs typeface="Times New Roman" pitchFamily="18" charset="0"/>
              </a:rPr>
              <a:t>Ho</a:t>
            </a:r>
            <a:r>
              <a:rPr lang="en-MY" sz="2400" b="1" dirty="0" smtClean="0">
                <a:cs typeface="Times New Roman" pitchFamily="18" charset="0"/>
              </a:rPr>
              <a:t> will be not rejected  </a:t>
            </a:r>
            <a:r>
              <a:rPr lang="en-MY" sz="2400" dirty="0" smtClean="0">
                <a:cs typeface="Times New Roman" pitchFamily="18" charset="0"/>
              </a:rPr>
              <a:t>(         ).</a:t>
            </a:r>
          </a:p>
          <a:p>
            <a:r>
              <a:rPr lang="en-MY" sz="2400" dirty="0" smtClean="0">
                <a:cs typeface="Times New Roman" pitchFamily="18" charset="0"/>
              </a:rPr>
              <a:t>                                                      </a:t>
            </a:r>
            <a:r>
              <a:rPr lang="en-MY" sz="2400" b="1" dirty="0" smtClean="0">
                <a:solidFill>
                  <a:srgbClr val="0070C0"/>
                </a:solidFill>
                <a:cs typeface="Times New Roman" pitchFamily="18" charset="0"/>
              </a:rPr>
              <a:t>This mean that P=Po . </a:t>
            </a:r>
          </a:p>
          <a:p>
            <a:endParaRPr lang="en-US" sz="2400" b="1" dirty="0" smtClean="0">
              <a:solidFill>
                <a:srgbClr val="0070C0"/>
              </a:solidFill>
              <a:latin typeface="Times New Roman" pitchFamily="18" charset="0"/>
              <a:cs typeface="Times New Roman" pitchFamily="18" charset="0"/>
            </a:endParaRPr>
          </a:p>
          <a:p>
            <a:r>
              <a:rPr lang="en-US" sz="2400" b="1" dirty="0" smtClean="0">
                <a:solidFill>
                  <a:srgbClr val="0070C0"/>
                </a:solidFill>
                <a:latin typeface="Times New Roman" pitchFamily="18" charset="0"/>
                <a:cs typeface="Times New Roman" pitchFamily="18" charset="0"/>
              </a:rPr>
              <a:t>Usually summation </a:t>
            </a:r>
            <a:endParaRPr lang="en-US" sz="2400" b="1" dirty="0">
              <a:solidFill>
                <a:srgbClr val="0070C0"/>
              </a:solidFill>
              <a:latin typeface="Times New Roman" pitchFamily="18" charset="0"/>
              <a:cs typeface="Times New Roman" pitchFamily="18" charset="0"/>
            </a:endParaRPr>
          </a:p>
          <a:p>
            <a:endParaRPr lang="en-US" sz="2400" b="1" dirty="0">
              <a:solidFill>
                <a:srgbClr val="0070C0"/>
              </a:solidFill>
              <a:latin typeface="Times New Roman" pitchFamily="18" charset="0"/>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MY" sz="2400" b="1" dirty="0" smtClean="0">
                <a:cs typeface="Times New Roman" pitchFamily="18" charset="0"/>
              </a:rPr>
              <a:t>To overcome this result, we </a:t>
            </a:r>
            <a:r>
              <a:rPr lang="en-MY" sz="2400" b="1" dirty="0" smtClean="0">
                <a:solidFill>
                  <a:schemeClr val="tx2"/>
                </a:solidFill>
                <a:cs typeface="Times New Roman" pitchFamily="18" charset="0"/>
              </a:rPr>
              <a:t>have to </a:t>
            </a:r>
            <a:r>
              <a:rPr lang="en-MY" sz="2400" b="1" dirty="0" smtClean="0">
                <a:solidFill>
                  <a:srgbClr val="FF0000"/>
                </a:solidFill>
                <a:cs typeface="Times New Roman" pitchFamily="18" charset="0"/>
              </a:rPr>
              <a:t>square</a:t>
            </a:r>
            <a:r>
              <a:rPr lang="en-MY" sz="2400" b="1" dirty="0" smtClean="0">
                <a:solidFill>
                  <a:schemeClr val="tx2"/>
                </a:solidFill>
                <a:cs typeface="Times New Roman" pitchFamily="18" charset="0"/>
              </a:rPr>
              <a:t> O-E </a:t>
            </a:r>
            <a:r>
              <a:rPr lang="en-MY" sz="2400" b="1" dirty="0" smtClean="0">
                <a:cs typeface="Times New Roman" pitchFamily="18" charset="0"/>
              </a:rPr>
              <a:t>make it as </a:t>
            </a:r>
            <a:r>
              <a:rPr lang="en-MY" sz="2400" b="1" dirty="0" smtClean="0">
                <a:solidFill>
                  <a:schemeClr val="tx2"/>
                </a:solidFill>
                <a:cs typeface="Times New Roman" pitchFamily="18" charset="0"/>
              </a:rPr>
              <a:t>(O-E)²</a:t>
            </a:r>
          </a:p>
          <a:p>
            <a:r>
              <a:rPr lang="en-MY" sz="2400" b="1" dirty="0">
                <a:cs typeface="Times New Roman" pitchFamily="18" charset="0"/>
              </a:rPr>
              <a:t> </a:t>
            </a:r>
            <a:r>
              <a:rPr lang="en-MY" sz="2400" b="1" dirty="0" smtClean="0">
                <a:cs typeface="Times New Roman" pitchFamily="18" charset="0"/>
              </a:rPr>
              <a:t>then</a:t>
            </a:r>
            <a:r>
              <a:rPr lang="en-MY" sz="2400" b="1" dirty="0" smtClean="0">
                <a:solidFill>
                  <a:srgbClr val="FF0000"/>
                </a:solidFill>
                <a:cs typeface="Times New Roman" pitchFamily="18" charset="0"/>
              </a:rPr>
              <a:t> divided </a:t>
            </a:r>
            <a:r>
              <a:rPr lang="en-MY" sz="2400" b="1" dirty="0" smtClean="0">
                <a:cs typeface="Times New Roman" pitchFamily="18" charset="0"/>
              </a:rPr>
              <a:t>by E</a:t>
            </a:r>
            <a:r>
              <a:rPr lang="en-MY" sz="2400" b="1" dirty="0" smtClean="0">
                <a:solidFill>
                  <a:srgbClr val="0070C0"/>
                </a:solidFill>
                <a:cs typeface="Times New Roman" pitchFamily="18" charset="0"/>
              </a:rPr>
              <a:t>                       for each cell .</a:t>
            </a:r>
          </a:p>
          <a:p>
            <a:endParaRPr lang="en-US" sz="2400" b="1" dirty="0">
              <a:solidFill>
                <a:srgbClr val="0070C0"/>
              </a:solidFill>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MY" sz="2400" b="1" dirty="0">
                <a:solidFill>
                  <a:srgbClr val="0070C0"/>
                </a:solidFill>
                <a:latin typeface="Times New Roman" pitchFamily="18" charset="0"/>
                <a:cs typeface="Times New Roman" pitchFamily="18" charset="0"/>
              </a:rPr>
              <a:t>Then we have to do the summation</a:t>
            </a:r>
            <a:endParaRPr lang="en-US" sz="2400" b="1" dirty="0">
              <a:solidFill>
                <a:srgbClr val="0070C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5784" y="2663325"/>
            <a:ext cx="1600231" cy="55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224" y="2492896"/>
            <a:ext cx="1728192" cy="69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220072" y="2545313"/>
            <a:ext cx="806123" cy="646331"/>
          </a:xfrm>
          <a:prstGeom prst="rect">
            <a:avLst/>
          </a:prstGeom>
        </p:spPr>
        <p:txBody>
          <a:bodyPr wrap="square">
            <a:spAutoFit/>
          </a:bodyPr>
          <a:lstStyle/>
          <a:p>
            <a:r>
              <a:rPr lang="en-US" sz="3600" b="1" dirty="0" smtClean="0"/>
              <a:t> </a:t>
            </a:r>
            <a:r>
              <a:rPr lang="en-US" sz="2800" b="1" dirty="0" smtClean="0">
                <a:solidFill>
                  <a:srgbClr val="FF0000"/>
                </a:solidFill>
              </a:rPr>
              <a:t>So </a:t>
            </a:r>
            <a:endParaRPr lang="en-US" sz="2800" b="1" dirty="0" smtClean="0">
              <a:solidFill>
                <a:srgbClr val="FF0000"/>
              </a:solidFill>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256" y="4132298"/>
            <a:ext cx="1224136" cy="644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0550" y="4629453"/>
            <a:ext cx="1152128" cy="704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 name="Object 4"/>
          <p:cNvGraphicFramePr>
            <a:graphicFrameLocks noChangeAspect="1"/>
          </p:cNvGraphicFramePr>
          <p:nvPr>
            <p:extLst>
              <p:ext uri="{D42A27DB-BD31-4B8C-83A1-F6EECF244321}">
                <p14:modId xmlns:p14="http://schemas.microsoft.com/office/powerpoint/2010/main" val="4292482881"/>
              </p:ext>
            </p:extLst>
          </p:nvPr>
        </p:nvGraphicFramePr>
        <p:xfrm>
          <a:off x="6567117" y="4466335"/>
          <a:ext cx="2397371" cy="868038"/>
        </p:xfrm>
        <a:graphic>
          <a:graphicData uri="http://schemas.openxmlformats.org/presentationml/2006/ole">
            <mc:AlternateContent xmlns:mc="http://schemas.openxmlformats.org/markup-compatibility/2006">
              <mc:Choice xmlns:v="urn:schemas-microsoft-com:vml" Requires="v">
                <p:oleObj spid="_x0000_s2092" name="Equation" r:id="rId6" imgW="1130300" imgH="419100" progId="Equation.3">
                  <p:embed/>
                </p:oleObj>
              </mc:Choice>
              <mc:Fallback>
                <p:oleObj name="Equation" r:id="rId6" imgW="1130300" imgH="4191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67117" y="4466335"/>
                        <a:ext cx="2397371" cy="868038"/>
                      </a:xfrm>
                      <a:prstGeom prst="rect">
                        <a:avLst/>
                      </a:prstGeom>
                      <a:noFill/>
                    </p:spPr>
                  </p:pic>
                </p:oleObj>
              </mc:Fallback>
            </mc:AlternateContent>
          </a:graphicData>
        </a:graphic>
      </p:graphicFrame>
      <p:sp>
        <p:nvSpPr>
          <p:cNvPr id="6" name="Rectangle 8"/>
          <p:cNvSpPr>
            <a:spLocks noChangeArrowheads="1"/>
          </p:cNvSpPr>
          <p:nvPr/>
        </p:nvSpPr>
        <p:spPr bwMode="auto">
          <a:xfrm>
            <a:off x="0" y="485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sp>
        <p:nvSpPr>
          <p:cNvPr id="7" name="Rectangle 6"/>
          <p:cNvSpPr/>
          <p:nvPr/>
        </p:nvSpPr>
        <p:spPr>
          <a:xfrm>
            <a:off x="296005" y="5256782"/>
            <a:ext cx="7735876" cy="461665"/>
          </a:xfrm>
          <a:prstGeom prst="rect">
            <a:avLst/>
          </a:prstGeom>
        </p:spPr>
        <p:txBody>
          <a:bodyPr wrap="square">
            <a:spAutoFit/>
          </a:bodyPr>
          <a:lstStyle/>
          <a:p>
            <a:r>
              <a:rPr lang="en-US" sz="2400" b="1" dirty="0">
                <a:latin typeface="Times New Roman" pitchFamily="18" charset="0"/>
                <a:cs typeface="Times New Roman" pitchFamily="18" charset="0"/>
              </a:rPr>
              <a:t> </a:t>
            </a:r>
            <a:r>
              <a:rPr lang="en-US" sz="2400" b="1" dirty="0">
                <a:cs typeface="Times New Roman" pitchFamily="18" charset="0"/>
              </a:rPr>
              <a:t>Therefore, χ</a:t>
            </a:r>
            <a:r>
              <a:rPr lang="en-US" sz="2400" b="1" baseline="30000" dirty="0">
                <a:cs typeface="Times New Roman" pitchFamily="18" charset="0"/>
              </a:rPr>
              <a:t>2</a:t>
            </a:r>
            <a:r>
              <a:rPr lang="en-US" sz="2400" b="1" dirty="0">
                <a:cs typeface="Times New Roman" pitchFamily="18" charset="0"/>
              </a:rPr>
              <a:t> is always </a:t>
            </a:r>
            <a:r>
              <a:rPr lang="en-US" sz="2400" b="1" dirty="0">
                <a:solidFill>
                  <a:srgbClr val="FF0000"/>
                </a:solidFill>
                <a:cs typeface="Times New Roman" pitchFamily="18" charset="0"/>
              </a:rPr>
              <a:t>UPPER ONE SIDED TEST</a:t>
            </a:r>
            <a:r>
              <a:rPr lang="en-US" sz="2400" dirty="0">
                <a:solidFill>
                  <a:srgbClr val="FF0000"/>
                </a:solidFill>
                <a:cs typeface="Times New Roman" pitchFamily="18" charset="0"/>
              </a:rPr>
              <a:t> </a:t>
            </a:r>
            <a:endParaRPr lang="en-MY" sz="2400" dirty="0">
              <a:solidFill>
                <a:srgbClr val="FF0000"/>
              </a:solidFill>
              <a:cs typeface="Times New Roman" pitchFamily="18" charset="0"/>
            </a:endParaRPr>
          </a:p>
        </p:txBody>
      </p:sp>
      <p:sp>
        <p:nvSpPr>
          <p:cNvPr id="8" name="Date Placeholder 7"/>
          <p:cNvSpPr>
            <a:spLocks noGrp="1"/>
          </p:cNvSpPr>
          <p:nvPr>
            <p:ph type="dt" sz="half" idx="10"/>
          </p:nvPr>
        </p:nvSpPr>
        <p:spPr/>
        <p:txBody>
          <a:bodyPr/>
          <a:lstStyle/>
          <a:p>
            <a:fld id="{FAFAC6EC-5696-4835-86A1-CFA08F12DBBC}" type="datetime1">
              <a:rPr lang="en-MY" smtClean="0"/>
              <a:t>11/8/2021</a:t>
            </a:fld>
            <a:endParaRPr lang="en-MY"/>
          </a:p>
        </p:txBody>
      </p:sp>
      <p:sp>
        <p:nvSpPr>
          <p:cNvPr id="9" name="Slide Number Placeholder 8"/>
          <p:cNvSpPr>
            <a:spLocks noGrp="1"/>
          </p:cNvSpPr>
          <p:nvPr>
            <p:ph type="sldNum" sz="quarter" idx="12"/>
          </p:nvPr>
        </p:nvSpPr>
        <p:spPr>
          <a:xfrm>
            <a:off x="7006807" y="6348162"/>
            <a:ext cx="2133600" cy="365125"/>
          </a:xfrm>
        </p:spPr>
        <p:txBody>
          <a:bodyPr/>
          <a:lstStyle/>
          <a:p>
            <a:fld id="{A117291E-EE41-4EF1-9A0B-1F8C4C0EBB79}" type="slidenum">
              <a:rPr lang="en-MY" smtClean="0"/>
              <a:t>16</a:t>
            </a:fld>
            <a:endParaRPr lang="en-MY" dirty="0"/>
          </a:p>
        </p:txBody>
      </p:sp>
      <p:sp>
        <p:nvSpPr>
          <p:cNvPr id="14" name="Rectangle 13"/>
          <p:cNvSpPr/>
          <p:nvPr/>
        </p:nvSpPr>
        <p:spPr>
          <a:xfrm>
            <a:off x="264670" y="6183090"/>
            <a:ext cx="7632848" cy="461665"/>
          </a:xfrm>
          <a:prstGeom prst="rect">
            <a:avLst/>
          </a:prstGeom>
          <a:blipFill>
            <a:blip r:embed="rId8">
              <a:extLst>
                <a:ext uri="{BEBA8EAE-BF5A-486C-A8C5-ECC9F3942E4B}">
                  <a14:imgProps xmlns:a14="http://schemas.microsoft.com/office/drawing/2010/main">
                    <a14:imgLayer r:embed="rId9">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5" name="Picture 4" descr="http://www.statsoft.com/textbook/graphics/chi_chart.jpg"/>
          <p:cNvPicPr>
            <a:picLocks noChangeAspect="1" noChangeArrowheads="1"/>
          </p:cNvPicPr>
          <p:nvPr/>
        </p:nvPicPr>
        <p:blipFill>
          <a:blip r:embed="rId10" r:link="rId11">
            <a:extLst>
              <a:ext uri="{28A0092B-C50C-407E-A947-70E740481C1C}">
                <a14:useLocalDpi xmlns:a14="http://schemas.microsoft.com/office/drawing/2010/main" val="0"/>
              </a:ext>
            </a:extLst>
          </a:blip>
          <a:srcRect/>
          <a:stretch>
            <a:fillRect/>
          </a:stretch>
        </p:blipFill>
        <p:spPr bwMode="auto">
          <a:xfrm>
            <a:off x="8210937" y="67898"/>
            <a:ext cx="891448" cy="83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Object 9"/>
          <p:cNvGraphicFramePr>
            <a:graphicFrameLocks noChangeAspect="1"/>
          </p:cNvGraphicFramePr>
          <p:nvPr>
            <p:extLst>
              <p:ext uri="{D42A27DB-BD31-4B8C-83A1-F6EECF244321}">
                <p14:modId xmlns:p14="http://schemas.microsoft.com/office/powerpoint/2010/main" val="4224235368"/>
              </p:ext>
            </p:extLst>
          </p:nvPr>
        </p:nvGraphicFramePr>
        <p:xfrm>
          <a:off x="7092280" y="1412776"/>
          <a:ext cx="1970087" cy="649287"/>
        </p:xfrm>
        <a:graphic>
          <a:graphicData uri="http://schemas.openxmlformats.org/presentationml/2006/ole">
            <mc:AlternateContent xmlns:mc="http://schemas.openxmlformats.org/markup-compatibility/2006">
              <mc:Choice xmlns:v="urn:schemas-microsoft-com:vml" Requires="v">
                <p:oleObj spid="_x0000_s2093" name="Equation" r:id="rId12" imgW="1130300" imgH="419100" progId="Equation.3">
                  <p:embed/>
                </p:oleObj>
              </mc:Choice>
              <mc:Fallback>
                <p:oleObj name="Equation" r:id="rId12" imgW="1130300" imgH="4191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2280" y="1412776"/>
                        <a:ext cx="1970087" cy="649287"/>
                      </a:xfrm>
                      <a:prstGeom prst="rect">
                        <a:avLst/>
                      </a:prstGeom>
                      <a:noFill/>
                      <a:ln>
                        <a:solidFill>
                          <a:srgbClr val="7030A0"/>
                        </a:solidFill>
                      </a:ln>
                    </p:spPr>
                  </p:pic>
                </p:oleObj>
              </mc:Fallback>
            </mc:AlternateContent>
          </a:graphicData>
        </a:graphic>
      </p:graphicFrame>
    </p:spTree>
    <p:extLst>
      <p:ext uri="{BB962C8B-B14F-4D97-AF65-F5344CB8AC3E}">
        <p14:creationId xmlns:p14="http://schemas.microsoft.com/office/powerpoint/2010/main" val="189567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001643"/>
          </a:xfrm>
          <a:prstGeom prst="rect">
            <a:avLst/>
          </a:prstGeom>
        </p:spPr>
        <p:txBody>
          <a:bodyPr wrap="square">
            <a:spAutoFit/>
          </a:bodyPr>
          <a:lstStyle/>
          <a:p>
            <a:r>
              <a:rPr lang="en-MY" sz="2400" b="1" dirty="0" smtClean="0">
                <a:cs typeface="Times New Roman" pitchFamily="18" charset="0"/>
              </a:rPr>
              <a:t>When</a:t>
            </a:r>
            <a:r>
              <a:rPr lang="en-MY" sz="2400" b="1" dirty="0" smtClean="0">
                <a:solidFill>
                  <a:schemeClr val="tx2"/>
                </a:solidFill>
                <a:cs typeface="Times New Roman" pitchFamily="18" charset="0"/>
              </a:rPr>
              <a:t> O </a:t>
            </a:r>
            <a:r>
              <a:rPr lang="en-MY" sz="2400" b="1" dirty="0" smtClean="0">
                <a:cs typeface="Times New Roman" pitchFamily="18" charset="0"/>
              </a:rPr>
              <a:t>and </a:t>
            </a:r>
            <a:r>
              <a:rPr lang="en-MY" sz="2400" b="1" dirty="0" smtClean="0">
                <a:solidFill>
                  <a:srgbClr val="FF0000"/>
                </a:solidFill>
                <a:cs typeface="Times New Roman" pitchFamily="18" charset="0"/>
              </a:rPr>
              <a:t>E </a:t>
            </a:r>
            <a:r>
              <a:rPr lang="en-MY" sz="2400" b="1" dirty="0" smtClean="0">
                <a:cs typeface="Times New Roman" pitchFamily="18" charset="0"/>
              </a:rPr>
              <a:t>are close together,</a:t>
            </a:r>
          </a:p>
          <a:p>
            <a:r>
              <a:rPr lang="en-MY" sz="2400" b="1" dirty="0" smtClean="0">
                <a:cs typeface="Times New Roman" pitchFamily="18" charset="0"/>
              </a:rPr>
              <a:t>          </a:t>
            </a:r>
            <a:r>
              <a:rPr lang="en-MY" sz="2400" b="1" dirty="0" smtClean="0">
                <a:solidFill>
                  <a:srgbClr val="0070C0"/>
                </a:solidFill>
                <a:cs typeface="Times New Roman" pitchFamily="18" charset="0"/>
              </a:rPr>
              <a:t>then the </a:t>
            </a:r>
          </a:p>
          <a:p>
            <a:r>
              <a:rPr lang="en-MY" sz="2400" b="1" dirty="0" smtClean="0">
                <a:cs typeface="Times New Roman" pitchFamily="18" charset="0"/>
              </a:rPr>
              <a:t>computed χ² </a:t>
            </a:r>
            <a:r>
              <a:rPr lang="en-MY" sz="2400" b="1" dirty="0" smtClean="0">
                <a:solidFill>
                  <a:srgbClr val="0070C0"/>
                </a:solidFill>
                <a:cs typeface="Times New Roman" pitchFamily="18" charset="0"/>
              </a:rPr>
              <a:t>is small            </a:t>
            </a:r>
            <a:r>
              <a:rPr lang="en-MY" sz="2400" dirty="0" smtClean="0">
                <a:cs typeface="Times New Roman" pitchFamily="18" charset="0"/>
              </a:rPr>
              <a:t>and </a:t>
            </a:r>
          </a:p>
          <a:p>
            <a:r>
              <a:rPr lang="en-MY" sz="2400" b="1" dirty="0" err="1" smtClean="0">
                <a:solidFill>
                  <a:srgbClr val="002060"/>
                </a:solidFill>
                <a:cs typeface="Times New Roman" pitchFamily="18" charset="0"/>
              </a:rPr>
              <a:t>Ho</a:t>
            </a:r>
            <a:r>
              <a:rPr lang="en-MY" sz="2400" dirty="0" smtClean="0">
                <a:cs typeface="Times New Roman" pitchFamily="18" charset="0"/>
              </a:rPr>
              <a:t> is </a:t>
            </a:r>
            <a:r>
              <a:rPr lang="en-MY" sz="2400" b="1" dirty="0" smtClean="0">
                <a:solidFill>
                  <a:srgbClr val="0070C0"/>
                </a:solidFill>
                <a:cs typeface="Times New Roman" pitchFamily="18" charset="0"/>
              </a:rPr>
              <a:t>not Rejected </a:t>
            </a:r>
            <a:r>
              <a:rPr lang="en-MY" sz="2400" dirty="0" smtClean="0">
                <a:cs typeface="Times New Roman" pitchFamily="18" charset="0"/>
              </a:rPr>
              <a:t>.</a:t>
            </a:r>
          </a:p>
          <a:p>
            <a:endParaRPr lang="en-MY" sz="2400" dirty="0" smtClean="0">
              <a:cs typeface="Times New Roman" pitchFamily="18" charset="0"/>
            </a:endParaRPr>
          </a:p>
          <a:p>
            <a:r>
              <a:rPr lang="en-MY" sz="2400" b="1" dirty="0" smtClean="0">
                <a:cs typeface="Times New Roman" pitchFamily="18" charset="0"/>
              </a:rPr>
              <a:t>When </a:t>
            </a:r>
            <a:r>
              <a:rPr lang="en-MY" sz="2400" b="1" dirty="0" smtClean="0">
                <a:solidFill>
                  <a:srgbClr val="002060"/>
                </a:solidFill>
                <a:cs typeface="Times New Roman" pitchFamily="18" charset="0"/>
              </a:rPr>
              <a:t>O</a:t>
            </a:r>
            <a:r>
              <a:rPr lang="en-MY" sz="2400" b="1" dirty="0" smtClean="0">
                <a:cs typeface="Times New Roman" pitchFamily="18" charset="0"/>
              </a:rPr>
              <a:t> and </a:t>
            </a:r>
            <a:r>
              <a:rPr lang="en-MY" sz="2400" b="1" dirty="0" smtClean="0">
                <a:solidFill>
                  <a:srgbClr val="FF0000"/>
                </a:solidFill>
                <a:cs typeface="Times New Roman" pitchFamily="18" charset="0"/>
              </a:rPr>
              <a:t>E</a:t>
            </a:r>
            <a:r>
              <a:rPr lang="en-MY" sz="2400" b="1" dirty="0" smtClean="0">
                <a:cs typeface="Times New Roman" pitchFamily="18" charset="0"/>
              </a:rPr>
              <a:t> values are far apart</a:t>
            </a:r>
          </a:p>
          <a:p>
            <a:r>
              <a:rPr lang="en-MY" sz="2400" b="1" dirty="0" smtClean="0">
                <a:cs typeface="Times New Roman" pitchFamily="18" charset="0"/>
              </a:rPr>
              <a:t>Then </a:t>
            </a:r>
            <a:r>
              <a:rPr lang="en-MY" sz="2400" b="1" dirty="0" smtClean="0">
                <a:solidFill>
                  <a:srgbClr val="0070C0"/>
                </a:solidFill>
                <a:cs typeface="Times New Roman" pitchFamily="18" charset="0"/>
              </a:rPr>
              <a:t>O-E</a:t>
            </a:r>
            <a:r>
              <a:rPr lang="en-MY" sz="2400" b="1" dirty="0" smtClean="0">
                <a:cs typeface="Times New Roman" pitchFamily="18" charset="0"/>
              </a:rPr>
              <a:t> is </a:t>
            </a:r>
            <a:r>
              <a:rPr lang="en-MY" sz="2400" b="1" dirty="0" smtClean="0">
                <a:solidFill>
                  <a:srgbClr val="002060"/>
                </a:solidFill>
                <a:cs typeface="Times New Roman" pitchFamily="18" charset="0"/>
              </a:rPr>
              <a:t>great</a:t>
            </a:r>
            <a:r>
              <a:rPr lang="en-MY" sz="2400" b="1" dirty="0" smtClean="0">
                <a:cs typeface="Times New Roman" pitchFamily="18" charset="0"/>
              </a:rPr>
              <a:t>, (</a:t>
            </a:r>
            <a:r>
              <a:rPr lang="en-MY" sz="2400" b="1" dirty="0" smtClean="0">
                <a:solidFill>
                  <a:srgbClr val="0070C0"/>
                </a:solidFill>
                <a:cs typeface="Times New Roman" pitchFamily="18" charset="0"/>
              </a:rPr>
              <a:t>O-E)²</a:t>
            </a:r>
            <a:r>
              <a:rPr lang="en-MY" sz="2400" b="1" dirty="0" smtClean="0">
                <a:cs typeface="Times New Roman" pitchFamily="18" charset="0"/>
              </a:rPr>
              <a:t>be </a:t>
            </a:r>
            <a:r>
              <a:rPr lang="en-MY" sz="2400" b="1" dirty="0" smtClean="0">
                <a:solidFill>
                  <a:srgbClr val="002060"/>
                </a:solidFill>
                <a:cs typeface="Times New Roman" pitchFamily="18" charset="0"/>
              </a:rPr>
              <a:t>more great</a:t>
            </a:r>
          </a:p>
          <a:p>
            <a:r>
              <a:rPr lang="en-MY" sz="2400" b="1" dirty="0" smtClean="0">
                <a:cs typeface="Times New Roman" pitchFamily="18" charset="0"/>
              </a:rPr>
              <a:t>This will lead to </a:t>
            </a:r>
            <a:r>
              <a:rPr lang="en-MY" sz="2400" b="1" dirty="0" smtClean="0">
                <a:solidFill>
                  <a:srgbClr val="FF0000"/>
                </a:solidFill>
                <a:cs typeface="Times New Roman" pitchFamily="18" charset="0"/>
              </a:rPr>
              <a:t>Reject</a:t>
            </a:r>
            <a:r>
              <a:rPr lang="en-MY" sz="2400" b="1" dirty="0" smtClean="0">
                <a:cs typeface="Times New Roman" pitchFamily="18" charset="0"/>
              </a:rPr>
              <a:t> </a:t>
            </a:r>
            <a:r>
              <a:rPr lang="en-MY" sz="2400" b="1" dirty="0" err="1" smtClean="0">
                <a:solidFill>
                  <a:srgbClr val="0070C0"/>
                </a:solidFill>
                <a:cs typeface="Times New Roman" pitchFamily="18" charset="0"/>
              </a:rPr>
              <a:t>Ho</a:t>
            </a:r>
            <a:r>
              <a:rPr lang="en-MY" sz="2400" b="1" dirty="0" smtClean="0">
                <a:solidFill>
                  <a:srgbClr val="0070C0"/>
                </a:solidFill>
                <a:cs typeface="Times New Roman" pitchFamily="18" charset="0"/>
              </a:rPr>
              <a:t> </a:t>
            </a:r>
            <a:r>
              <a:rPr lang="en-MY" sz="2400" dirty="0" smtClean="0">
                <a:cs typeface="Times New Roman" pitchFamily="18" charset="0"/>
              </a:rPr>
              <a:t>. </a:t>
            </a:r>
          </a:p>
          <a:p>
            <a:endParaRPr lang="en-MY" sz="2400" dirty="0" smtClean="0">
              <a:cs typeface="Times New Roman" pitchFamily="18" charset="0"/>
            </a:endParaRPr>
          </a:p>
          <a:p>
            <a:r>
              <a:rPr lang="en-MY" sz="2400" b="1" dirty="0" smtClean="0">
                <a:cs typeface="Times New Roman" pitchFamily="18" charset="0"/>
              </a:rPr>
              <a:t>In Enumerate (Discrete) value variable, </a:t>
            </a:r>
          </a:p>
          <a:p>
            <a:r>
              <a:rPr lang="en-MY" sz="2400" b="1" dirty="0" smtClean="0">
                <a:cs typeface="Times New Roman" pitchFamily="18" charset="0"/>
              </a:rPr>
              <a:t>we classified individuals into :</a:t>
            </a:r>
          </a:p>
          <a:p>
            <a:r>
              <a:rPr lang="en-MY" sz="2400" b="1" dirty="0" smtClean="0">
                <a:cs typeface="Times New Roman" pitchFamily="18" charset="0"/>
              </a:rPr>
              <a:t>      Those </a:t>
            </a:r>
            <a:r>
              <a:rPr lang="en-MY" sz="2400" b="1" dirty="0" smtClean="0">
                <a:solidFill>
                  <a:srgbClr val="0070C0"/>
                </a:solidFill>
                <a:cs typeface="Times New Roman" pitchFamily="18" charset="0"/>
              </a:rPr>
              <a:t>having the condition P1</a:t>
            </a:r>
          </a:p>
          <a:p>
            <a:r>
              <a:rPr lang="en-MY" sz="2400" dirty="0" smtClean="0">
                <a:cs typeface="Times New Roman" pitchFamily="18" charset="0"/>
              </a:rPr>
              <a:t>                       Those </a:t>
            </a:r>
            <a:r>
              <a:rPr lang="en-MY" sz="2400" b="1" dirty="0" smtClean="0">
                <a:cs typeface="Times New Roman" pitchFamily="18" charset="0"/>
              </a:rPr>
              <a:t>having no condition P2</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pSp>
        <p:nvGrpSpPr>
          <p:cNvPr id="3" name="Group 2"/>
          <p:cNvGrpSpPr>
            <a:grpSpLocks/>
          </p:cNvGrpSpPr>
          <p:nvPr/>
        </p:nvGrpSpPr>
        <p:grpSpPr bwMode="auto">
          <a:xfrm>
            <a:off x="5436097" y="116630"/>
            <a:ext cx="3380267" cy="2024599"/>
            <a:chOff x="4562" y="10082"/>
            <a:chExt cx="2921" cy="1802"/>
          </a:xfrm>
        </p:grpSpPr>
        <p:sp>
          <p:nvSpPr>
            <p:cNvPr id="4" name="Line 3"/>
            <p:cNvSpPr>
              <a:spLocks noChangeShapeType="1"/>
            </p:cNvSpPr>
            <p:nvPr/>
          </p:nvSpPr>
          <p:spPr bwMode="auto">
            <a:xfrm flipH="1">
              <a:off x="4617" y="11633"/>
              <a:ext cx="2866" cy="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nvGrpSpPr>
            <p:cNvPr id="5" name="Group 4"/>
            <p:cNvGrpSpPr>
              <a:grpSpLocks/>
            </p:cNvGrpSpPr>
            <p:nvPr/>
          </p:nvGrpSpPr>
          <p:grpSpPr bwMode="auto">
            <a:xfrm>
              <a:off x="4562" y="10660"/>
              <a:ext cx="2829" cy="921"/>
              <a:chOff x="4562" y="10660"/>
              <a:chExt cx="2829" cy="921"/>
            </a:xfrm>
          </p:grpSpPr>
          <p:sp>
            <p:nvSpPr>
              <p:cNvPr id="10" name="Freeform 5"/>
              <p:cNvSpPr>
                <a:spLocks/>
              </p:cNvSpPr>
              <p:nvPr/>
            </p:nvSpPr>
            <p:spPr bwMode="auto">
              <a:xfrm rot="-252321">
                <a:off x="4562" y="10766"/>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11" name="Freeform 6"/>
              <p:cNvSpPr>
                <a:spLocks/>
              </p:cNvSpPr>
              <p:nvPr/>
            </p:nvSpPr>
            <p:spPr bwMode="auto">
              <a:xfrm rot="21347679" flipH="1">
                <a:off x="5978" y="10660"/>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sp>
          <p:nvSpPr>
            <p:cNvPr id="6" name="Line 7"/>
            <p:cNvSpPr>
              <a:spLocks noChangeShapeType="1"/>
            </p:cNvSpPr>
            <p:nvPr/>
          </p:nvSpPr>
          <p:spPr bwMode="auto">
            <a:xfrm>
              <a:off x="4668" y="10082"/>
              <a:ext cx="0" cy="180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7" name="Freeform 8"/>
            <p:cNvSpPr>
              <a:spLocks/>
            </p:cNvSpPr>
            <p:nvPr/>
          </p:nvSpPr>
          <p:spPr bwMode="auto">
            <a:xfrm>
              <a:off x="7100" y="11386"/>
              <a:ext cx="1" cy="268"/>
            </a:xfrm>
            <a:custGeom>
              <a:avLst/>
              <a:gdLst>
                <a:gd name="T0" fmla="*/ 0 w 1"/>
                <a:gd name="T1" fmla="*/ 0 h 268"/>
                <a:gd name="T2" fmla="*/ 0 w 1"/>
                <a:gd name="T3" fmla="*/ 268 h 268"/>
              </a:gdLst>
              <a:ahLst/>
              <a:cxnLst>
                <a:cxn ang="0">
                  <a:pos x="T0" y="T1"/>
                </a:cxn>
                <a:cxn ang="0">
                  <a:pos x="T2" y="T3"/>
                </a:cxn>
              </a:cxnLst>
              <a:rect l="0" t="0" r="r" b="b"/>
              <a:pathLst>
                <a:path w="1" h="268">
                  <a:moveTo>
                    <a:pt x="0" y="0"/>
                  </a:moveTo>
                  <a:cubicBezTo>
                    <a:pt x="0" y="89"/>
                    <a:pt x="0" y="179"/>
                    <a:pt x="0" y="268"/>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8" name="AutoShape 9"/>
            <p:cNvSpPr>
              <a:spLocks noChangeArrowheads="1"/>
            </p:cNvSpPr>
            <p:nvPr/>
          </p:nvSpPr>
          <p:spPr bwMode="auto">
            <a:xfrm>
              <a:off x="6483" y="11338"/>
              <a:ext cx="180" cy="180"/>
            </a:xfrm>
            <a:prstGeom prst="star4">
              <a:avLst>
                <a:gd name="adj" fmla="val 12500"/>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pic>
        <p:nvPicPr>
          <p:cNvPr id="308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2924" y="4941168"/>
            <a:ext cx="3610755"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11"/>
          <p:cNvSpPr>
            <a:spLocks noGrp="1"/>
          </p:cNvSpPr>
          <p:nvPr>
            <p:ph type="dt" sz="half" idx="10"/>
          </p:nvPr>
        </p:nvSpPr>
        <p:spPr/>
        <p:txBody>
          <a:bodyPr/>
          <a:lstStyle/>
          <a:p>
            <a:fld id="{D39801FE-56AA-4143-86E0-5F2F8301F11F}" type="datetime1">
              <a:rPr lang="en-MY" smtClean="0"/>
              <a:t>11/8/2021</a:t>
            </a:fld>
            <a:endParaRPr lang="en-MY"/>
          </a:p>
        </p:txBody>
      </p:sp>
      <p:sp>
        <p:nvSpPr>
          <p:cNvPr id="13" name="Slide Number Placeholder 12"/>
          <p:cNvSpPr>
            <a:spLocks noGrp="1"/>
          </p:cNvSpPr>
          <p:nvPr>
            <p:ph type="sldNum" sz="quarter" idx="12"/>
          </p:nvPr>
        </p:nvSpPr>
        <p:spPr/>
        <p:txBody>
          <a:bodyPr/>
          <a:lstStyle/>
          <a:p>
            <a:fld id="{A117291E-EE41-4EF1-9A0B-1F8C4C0EBB79}" type="slidenum">
              <a:rPr lang="en-MY" smtClean="0"/>
              <a:t>17</a:t>
            </a:fld>
            <a:endParaRPr lang="en-MY"/>
          </a:p>
        </p:txBody>
      </p:sp>
      <p:sp>
        <p:nvSpPr>
          <p:cNvPr id="14" name="Rectangle 13"/>
          <p:cNvSpPr/>
          <p:nvPr/>
        </p:nvSpPr>
        <p:spPr>
          <a:xfrm>
            <a:off x="358806" y="6118275"/>
            <a:ext cx="7632848" cy="461665"/>
          </a:xfrm>
          <a:prstGeom prst="rect">
            <a:avLst/>
          </a:prstGeom>
          <a:blipFill>
            <a:blip r:embed="rId3">
              <a:extLst>
                <a:ext uri="{BEBA8EAE-BF5A-486C-A8C5-ECC9F3942E4B}">
                  <a14:imgProps xmlns:a14="http://schemas.microsoft.com/office/drawing/2010/main">
                    <a14:imgLayer r:embed="rId4">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7" name="Picture 4"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763286" y="97708"/>
            <a:ext cx="1239872" cy="883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Table 15"/>
          <p:cNvGraphicFramePr>
            <a:graphicFrameLocks noGrp="1"/>
          </p:cNvGraphicFramePr>
          <p:nvPr>
            <p:extLst>
              <p:ext uri="{D42A27DB-BD31-4B8C-83A1-F6EECF244321}">
                <p14:modId xmlns:p14="http://schemas.microsoft.com/office/powerpoint/2010/main" val="4049550654"/>
              </p:ext>
            </p:extLst>
          </p:nvPr>
        </p:nvGraphicFramePr>
        <p:xfrm>
          <a:off x="5364088" y="2996952"/>
          <a:ext cx="3753308" cy="1463040"/>
        </p:xfrm>
        <a:graphic>
          <a:graphicData uri="http://schemas.openxmlformats.org/drawingml/2006/table">
            <a:tbl>
              <a:tblPr firstRow="1" bandRow="1">
                <a:tableStyleId>{5C22544A-7EE6-4342-B048-85BDC9FD1C3A}</a:tableStyleId>
              </a:tblPr>
              <a:tblGrid>
                <a:gridCol w="1009441"/>
                <a:gridCol w="1009441"/>
                <a:gridCol w="1009441"/>
                <a:gridCol w="724985"/>
              </a:tblGrid>
              <a:tr h="325851">
                <a:tc>
                  <a:txBody>
                    <a:bodyPr/>
                    <a:lstStyle/>
                    <a:p>
                      <a:endParaRPr lang="en-MY" dirty="0"/>
                    </a:p>
                  </a:txBody>
                  <a:tcPr/>
                </a:tc>
                <a:tc>
                  <a:txBody>
                    <a:bodyPr/>
                    <a:lstStyle/>
                    <a:p>
                      <a:r>
                        <a:rPr lang="en-US" dirty="0" smtClean="0"/>
                        <a:t>male</a:t>
                      </a:r>
                      <a:endParaRPr lang="en-MY" dirty="0"/>
                    </a:p>
                  </a:txBody>
                  <a:tcPr/>
                </a:tc>
                <a:tc>
                  <a:txBody>
                    <a:bodyPr/>
                    <a:lstStyle/>
                    <a:p>
                      <a:r>
                        <a:rPr lang="en-US" dirty="0" smtClean="0"/>
                        <a:t>female</a:t>
                      </a:r>
                      <a:endParaRPr lang="en-MY" dirty="0"/>
                    </a:p>
                  </a:txBody>
                  <a:tcPr/>
                </a:tc>
                <a:tc>
                  <a:txBody>
                    <a:bodyPr/>
                    <a:lstStyle/>
                    <a:p>
                      <a:r>
                        <a:rPr lang="en-US" dirty="0" smtClean="0"/>
                        <a:t>total</a:t>
                      </a:r>
                      <a:endParaRPr lang="en-MY" dirty="0"/>
                    </a:p>
                  </a:txBody>
                  <a:tcPr/>
                </a:tc>
              </a:tr>
              <a:tr h="325851">
                <a:tc>
                  <a:txBody>
                    <a:bodyPr/>
                    <a:lstStyle/>
                    <a:p>
                      <a:r>
                        <a:rPr lang="en-US" dirty="0" smtClean="0"/>
                        <a:t>Present </a:t>
                      </a:r>
                      <a:endParaRPr lang="en-MY" dirty="0"/>
                    </a:p>
                  </a:txBody>
                  <a:tcPr/>
                </a:tc>
                <a:tc>
                  <a:txBody>
                    <a:bodyPr/>
                    <a:lstStyle/>
                    <a:p>
                      <a:endParaRPr lang="en-MY" dirty="0"/>
                    </a:p>
                  </a:txBody>
                  <a:tcPr/>
                </a:tc>
                <a:tc>
                  <a:txBody>
                    <a:bodyPr/>
                    <a:lstStyle/>
                    <a:p>
                      <a:endParaRPr lang="en-MY" dirty="0"/>
                    </a:p>
                  </a:txBody>
                  <a:tcPr/>
                </a:tc>
                <a:tc>
                  <a:txBody>
                    <a:bodyPr/>
                    <a:lstStyle/>
                    <a:p>
                      <a:endParaRPr lang="en-MY"/>
                    </a:p>
                  </a:txBody>
                  <a:tcPr/>
                </a:tc>
              </a:tr>
              <a:tr h="325851">
                <a:tc>
                  <a:txBody>
                    <a:bodyPr/>
                    <a:lstStyle/>
                    <a:p>
                      <a:r>
                        <a:rPr lang="en-US" dirty="0" smtClean="0"/>
                        <a:t>Absent </a:t>
                      </a:r>
                      <a:endParaRPr lang="en-MY" dirty="0"/>
                    </a:p>
                  </a:txBody>
                  <a:tcPr/>
                </a:tc>
                <a:tc>
                  <a:txBody>
                    <a:bodyPr/>
                    <a:lstStyle/>
                    <a:p>
                      <a:endParaRPr lang="en-MY"/>
                    </a:p>
                  </a:txBody>
                  <a:tcPr/>
                </a:tc>
                <a:tc>
                  <a:txBody>
                    <a:bodyPr/>
                    <a:lstStyle/>
                    <a:p>
                      <a:endParaRPr lang="en-MY"/>
                    </a:p>
                  </a:txBody>
                  <a:tcPr/>
                </a:tc>
                <a:tc>
                  <a:txBody>
                    <a:bodyPr/>
                    <a:lstStyle/>
                    <a:p>
                      <a:endParaRPr lang="en-MY" dirty="0"/>
                    </a:p>
                  </a:txBody>
                  <a:tcPr/>
                </a:tc>
              </a:tr>
              <a:tr h="325851">
                <a:tc>
                  <a:txBody>
                    <a:bodyPr/>
                    <a:lstStyle/>
                    <a:p>
                      <a:r>
                        <a:rPr lang="en-US" dirty="0" smtClean="0"/>
                        <a:t>total</a:t>
                      </a:r>
                      <a:endParaRPr lang="en-MY" dirty="0"/>
                    </a:p>
                  </a:txBody>
                  <a:tcPr/>
                </a:tc>
                <a:tc>
                  <a:txBody>
                    <a:bodyPr/>
                    <a:lstStyle/>
                    <a:p>
                      <a:endParaRPr lang="en-MY"/>
                    </a:p>
                  </a:txBody>
                  <a:tcPr/>
                </a:tc>
                <a:tc>
                  <a:txBody>
                    <a:bodyPr/>
                    <a:lstStyle/>
                    <a:p>
                      <a:endParaRPr lang="en-MY" dirty="0"/>
                    </a:p>
                  </a:txBody>
                  <a:tcPr/>
                </a:tc>
                <a:tc>
                  <a:txBody>
                    <a:bodyPr/>
                    <a:lstStyle/>
                    <a:p>
                      <a:endParaRPr lang="en-MY" dirty="0"/>
                    </a:p>
                  </a:txBody>
                  <a:tcPr/>
                </a:tc>
              </a:tr>
            </a:tbl>
          </a:graphicData>
        </a:graphic>
      </p:graphicFrame>
    </p:spTree>
    <p:extLst>
      <p:ext uri="{BB962C8B-B14F-4D97-AF65-F5344CB8AC3E}">
        <p14:creationId xmlns:p14="http://schemas.microsoft.com/office/powerpoint/2010/main" val="477950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684213" y="1052513"/>
            <a:ext cx="3240087" cy="2952750"/>
          </a:xfrm>
          <a:prstGeom prst="ellipse">
            <a:avLst/>
          </a:prstGeom>
          <a:solidFill>
            <a:srgbClr val="EBCDE1"/>
          </a:solidFill>
          <a:ln w="9525">
            <a:solidFill>
              <a:schemeClr val="tx1"/>
            </a:solidFill>
            <a:round/>
            <a:headEnd/>
            <a:tailEnd/>
          </a:ln>
        </p:spPr>
        <p:txBody>
          <a:bodyPr wrap="none" anchor="ctr"/>
          <a:lstStyle/>
          <a:p>
            <a:pPr algn="ctr" rtl="0"/>
            <a:r>
              <a:rPr lang="en-US" sz="6000" b="1" dirty="0">
                <a:solidFill>
                  <a:srgbClr val="FF3399"/>
                </a:solidFill>
              </a:rPr>
              <a:t>♀</a:t>
            </a:r>
          </a:p>
        </p:txBody>
      </p:sp>
      <p:sp>
        <p:nvSpPr>
          <p:cNvPr id="22531" name="Oval 3"/>
          <p:cNvSpPr>
            <a:spLocks noChangeArrowheads="1"/>
          </p:cNvSpPr>
          <p:nvPr/>
        </p:nvSpPr>
        <p:spPr bwMode="auto">
          <a:xfrm>
            <a:off x="5292725" y="1125538"/>
            <a:ext cx="3024188" cy="2881312"/>
          </a:xfrm>
          <a:prstGeom prst="ellipse">
            <a:avLst/>
          </a:prstGeom>
          <a:solidFill>
            <a:schemeClr val="accent5">
              <a:lumMod val="20000"/>
              <a:lumOff val="80000"/>
            </a:schemeClr>
          </a:solidFill>
          <a:ln w="9525">
            <a:solidFill>
              <a:schemeClr val="tx1"/>
            </a:solidFill>
            <a:round/>
            <a:headEnd/>
            <a:tailEnd/>
          </a:ln>
        </p:spPr>
        <p:txBody>
          <a:bodyPr wrap="none" anchor="ctr"/>
          <a:lstStyle/>
          <a:p>
            <a:pPr algn="ctr" rtl="0"/>
            <a:r>
              <a:rPr lang="en-US" sz="4800" dirty="0">
                <a:solidFill>
                  <a:srgbClr val="6600FF"/>
                </a:solidFill>
              </a:rPr>
              <a:t>♂</a:t>
            </a:r>
          </a:p>
        </p:txBody>
      </p:sp>
      <p:sp>
        <p:nvSpPr>
          <p:cNvPr id="22532" name="Rectangle 4"/>
          <p:cNvSpPr>
            <a:spLocks noChangeArrowheads="1"/>
          </p:cNvSpPr>
          <p:nvPr/>
        </p:nvSpPr>
        <p:spPr bwMode="auto">
          <a:xfrm>
            <a:off x="4276725" y="3246438"/>
            <a:ext cx="24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rtl="0"/>
            <a:r>
              <a:rPr lang="en-US" sz="1800" b="1"/>
              <a:t> </a:t>
            </a:r>
          </a:p>
        </p:txBody>
      </p:sp>
      <p:sp>
        <p:nvSpPr>
          <p:cNvPr id="22533" name="Rectangle 7"/>
          <p:cNvSpPr>
            <a:spLocks noChangeArrowheads="1"/>
          </p:cNvSpPr>
          <p:nvPr/>
        </p:nvSpPr>
        <p:spPr bwMode="auto">
          <a:xfrm>
            <a:off x="4479925" y="3244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rtl="0"/>
            <a:endParaRPr lang="en-US" sz="1800" b="1"/>
          </a:p>
        </p:txBody>
      </p:sp>
      <p:sp>
        <p:nvSpPr>
          <p:cNvPr id="22534" name="Rectangle 6"/>
          <p:cNvSpPr>
            <a:spLocks noChangeArrowheads="1"/>
          </p:cNvSpPr>
          <p:nvPr/>
        </p:nvSpPr>
        <p:spPr bwMode="auto">
          <a:xfrm>
            <a:off x="7010400" y="2438400"/>
            <a:ext cx="946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70</a:t>
            </a:r>
            <a:endParaRPr lang="en-US" sz="2400" b="1" dirty="0">
              <a:solidFill>
                <a:srgbClr val="000099"/>
              </a:solidFill>
            </a:endParaRPr>
          </a:p>
        </p:txBody>
      </p:sp>
      <p:sp>
        <p:nvSpPr>
          <p:cNvPr id="22535" name="Rectangle 6"/>
          <p:cNvSpPr>
            <a:spLocks noChangeArrowheads="1"/>
          </p:cNvSpPr>
          <p:nvPr/>
        </p:nvSpPr>
        <p:spPr bwMode="auto">
          <a:xfrm>
            <a:off x="1066800" y="2438400"/>
            <a:ext cx="12239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90</a:t>
            </a:r>
            <a:endParaRPr lang="en-US" sz="2400" b="1" dirty="0">
              <a:solidFill>
                <a:srgbClr val="000099"/>
              </a:solidFill>
            </a:endParaRPr>
          </a:p>
        </p:txBody>
      </p:sp>
      <p:pic>
        <p:nvPicPr>
          <p:cNvPr id="22536" name="Picture 4"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83476" y="116632"/>
            <a:ext cx="14224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Rectangle 9"/>
          <p:cNvSpPr>
            <a:spLocks noChangeArrowheads="1"/>
          </p:cNvSpPr>
          <p:nvPr/>
        </p:nvSpPr>
        <p:spPr bwMode="auto">
          <a:xfrm>
            <a:off x="1066800" y="3200400"/>
            <a:ext cx="7543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t>Numbers of students  who were succeeded</a:t>
            </a:r>
            <a:endParaRPr lang="en-US" sz="2800" dirty="0"/>
          </a:p>
        </p:txBody>
      </p:sp>
      <p:sp>
        <p:nvSpPr>
          <p:cNvPr id="22538" name="Rectangle 12"/>
          <p:cNvSpPr>
            <a:spLocks noChangeArrowheads="1"/>
          </p:cNvSpPr>
          <p:nvPr/>
        </p:nvSpPr>
        <p:spPr bwMode="auto">
          <a:xfrm>
            <a:off x="2051720" y="4891609"/>
            <a:ext cx="25202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t>cause could be</a:t>
            </a:r>
          </a:p>
        </p:txBody>
      </p:sp>
      <p:sp>
        <p:nvSpPr>
          <p:cNvPr id="22539" name="AutoShape 13"/>
          <p:cNvSpPr>
            <a:spLocks noChangeArrowheads="1"/>
          </p:cNvSpPr>
          <p:nvPr/>
        </p:nvSpPr>
        <p:spPr bwMode="auto">
          <a:xfrm rot="8485890">
            <a:off x="4307681" y="4662161"/>
            <a:ext cx="1062038" cy="884238"/>
          </a:xfrm>
          <a:custGeom>
            <a:avLst/>
            <a:gdLst>
              <a:gd name="T0" fmla="*/ 37300150 w 21600"/>
              <a:gd name="T1" fmla="*/ 0 h 21600"/>
              <a:gd name="T2" fmla="*/ 22379105 w 21600"/>
              <a:gd name="T3" fmla="*/ 10341572 h 21600"/>
              <a:gd name="T4" fmla="*/ 14918586 w 21600"/>
              <a:gd name="T5" fmla="*/ 15513177 h 21600"/>
              <a:gd name="T6" fmla="*/ 0 w 21600"/>
              <a:gd name="T7" fmla="*/ 25856430 h 21600"/>
              <a:gd name="T8" fmla="*/ 14918586 w 21600"/>
              <a:gd name="T9" fmla="*/ 36197999 h 21600"/>
              <a:gd name="T10" fmla="*/ 29839631 w 21600"/>
              <a:gd name="T11" fmla="*/ 31026396 h 21600"/>
              <a:gd name="T12" fmla="*/ 44758211 w 21600"/>
              <a:gd name="T13" fmla="*/ 20684822 h 21600"/>
              <a:gd name="T14" fmla="*/ 52218742 w 21600"/>
              <a:gd name="T15" fmla="*/ 10341572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40" name="Rectangle 12"/>
          <p:cNvSpPr>
            <a:spLocks noChangeArrowheads="1"/>
          </p:cNvSpPr>
          <p:nvPr/>
        </p:nvSpPr>
        <p:spPr bwMode="auto">
          <a:xfrm>
            <a:off x="5135810" y="5257801"/>
            <a:ext cx="1125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solidFill>
                  <a:srgbClr val="FF3300"/>
                </a:solidFill>
              </a:rPr>
              <a:t>?????</a:t>
            </a:r>
            <a:r>
              <a:rPr lang="en-US" dirty="0">
                <a:solidFill>
                  <a:srgbClr val="FF3300"/>
                </a:solidFill>
              </a:rPr>
              <a:t>?</a:t>
            </a:r>
          </a:p>
        </p:txBody>
      </p:sp>
      <p:sp>
        <p:nvSpPr>
          <p:cNvPr id="22541" name="Rectangle 13"/>
          <p:cNvSpPr>
            <a:spLocks noChangeArrowheads="1"/>
          </p:cNvSpPr>
          <p:nvPr/>
        </p:nvSpPr>
        <p:spPr bwMode="auto">
          <a:xfrm>
            <a:off x="5163344" y="4429944"/>
            <a:ext cx="2590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solidFill>
                  <a:srgbClr val="FF3300"/>
                </a:solidFill>
              </a:rPr>
              <a:t>????????</a:t>
            </a:r>
            <a:r>
              <a:rPr lang="en-US" dirty="0"/>
              <a:t>                 </a:t>
            </a:r>
          </a:p>
        </p:txBody>
      </p:sp>
      <p:sp>
        <p:nvSpPr>
          <p:cNvPr id="14" name="Rectangle 13"/>
          <p:cNvSpPr/>
          <p:nvPr/>
        </p:nvSpPr>
        <p:spPr>
          <a:xfrm>
            <a:off x="323528" y="5993470"/>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C7EE5749-C4E2-4E69-9491-3C49955C960C}"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18</a:t>
            </a:fld>
            <a:endParaRPr lang="en-MY"/>
          </a:p>
        </p:txBody>
      </p:sp>
    </p:spTree>
    <p:extLst>
      <p:ext uri="{BB962C8B-B14F-4D97-AF65-F5344CB8AC3E}">
        <p14:creationId xmlns:p14="http://schemas.microsoft.com/office/powerpoint/2010/main" val="1768050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82047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400" b="1" dirty="0">
                <a:cs typeface="Times New Roman" pitchFamily="18" charset="0"/>
              </a:rPr>
              <a:t>If the true population proportion of condition is  </a:t>
            </a:r>
            <a:endParaRPr lang="en-US" sz="2400" b="1" dirty="0" smtClean="0">
              <a:cs typeface="Times New Roman" pitchFamily="18" charset="0"/>
            </a:endParaRPr>
          </a:p>
          <a:p>
            <a:pPr algn="justLow" rtl="0"/>
            <a:r>
              <a:rPr lang="en-US" sz="2400" b="1" dirty="0" smtClean="0">
                <a:cs typeface="Times New Roman" pitchFamily="18" charset="0"/>
              </a:rPr>
              <a:t>   </a:t>
            </a:r>
            <a:r>
              <a:rPr lang="en-US" sz="2400" b="1" dirty="0">
                <a:cs typeface="Times New Roman" pitchFamily="18" charset="0"/>
              </a:rPr>
              <a:t>160/200  =</a:t>
            </a:r>
            <a:r>
              <a:rPr lang="en-US" sz="2400" b="1" dirty="0">
                <a:solidFill>
                  <a:srgbClr val="FF0000"/>
                </a:solidFill>
                <a:cs typeface="Times New Roman" pitchFamily="18" charset="0"/>
              </a:rPr>
              <a:t>0.8   </a:t>
            </a:r>
            <a:r>
              <a:rPr lang="en-US" sz="2400" b="1" dirty="0">
                <a:cs typeface="Times New Roman" pitchFamily="18" charset="0"/>
              </a:rPr>
              <a:t>                            40/200 = </a:t>
            </a:r>
            <a:r>
              <a:rPr lang="en-US" sz="2400" b="1" dirty="0">
                <a:solidFill>
                  <a:srgbClr val="FF0000"/>
                </a:solidFill>
                <a:cs typeface="Times New Roman" pitchFamily="18" charset="0"/>
              </a:rPr>
              <a:t>0.2</a:t>
            </a:r>
          </a:p>
          <a:p>
            <a:pPr algn="ctr" rtl="0"/>
            <a:r>
              <a:rPr lang="en-US" sz="2400" b="1" dirty="0">
                <a:solidFill>
                  <a:srgbClr val="FF0000"/>
                </a:solidFill>
                <a:cs typeface="Times New Roman" pitchFamily="18" charset="0"/>
              </a:rPr>
              <a:t>Po</a:t>
            </a:r>
            <a:r>
              <a:rPr lang="en-US" sz="2400" b="1" dirty="0">
                <a:cs typeface="Times New Roman" pitchFamily="18" charset="0"/>
              </a:rPr>
              <a:t>    =0.8          and</a:t>
            </a:r>
          </a:p>
          <a:p>
            <a:pPr algn="justLow" rtl="0"/>
            <a:r>
              <a:rPr lang="en-US" sz="2400" b="1" dirty="0" smtClean="0">
                <a:cs typeface="Times New Roman" pitchFamily="18" charset="0"/>
              </a:rPr>
              <a:t>    sample </a:t>
            </a:r>
            <a:r>
              <a:rPr lang="en-US" sz="2400" b="1" dirty="0">
                <a:cs typeface="Times New Roman" pitchFamily="18" charset="0"/>
              </a:rPr>
              <a:t>size is    N,               (200)     So</a:t>
            </a:r>
          </a:p>
          <a:p>
            <a:pPr algn="justLow" rtl="0"/>
            <a:r>
              <a:rPr lang="en-US" sz="2400" b="1" dirty="0" smtClean="0">
                <a:cs typeface="Times New Roman" pitchFamily="18" charset="0"/>
              </a:rPr>
              <a:t>     </a:t>
            </a:r>
            <a:r>
              <a:rPr lang="en-US" sz="2400" b="1" dirty="0">
                <a:cs typeface="Times New Roman" pitchFamily="18" charset="0"/>
              </a:rPr>
              <a:t>Po N =Total No. of condition that </a:t>
            </a:r>
            <a:r>
              <a:rPr lang="en-US" sz="2400" b="1" u="sng" dirty="0">
                <a:cs typeface="Times New Roman" pitchFamily="18" charset="0"/>
              </a:rPr>
              <a:t>expected (E)</a:t>
            </a:r>
          </a:p>
          <a:p>
            <a:pPr algn="justLow" rtl="0"/>
            <a:r>
              <a:rPr lang="en-US" sz="2400" b="1" dirty="0">
                <a:cs typeface="Times New Roman" pitchFamily="18" charset="0"/>
              </a:rPr>
              <a:t> in  </a:t>
            </a:r>
            <a:r>
              <a:rPr lang="en-US" sz="2400" b="1" u="sng" dirty="0">
                <a:cs typeface="Times New Roman" pitchFamily="18" charset="0"/>
              </a:rPr>
              <a:t>each</a:t>
            </a:r>
            <a:r>
              <a:rPr lang="en-US" sz="2400" b="1" dirty="0">
                <a:cs typeface="Times New Roman" pitchFamily="18" charset="0"/>
              </a:rPr>
              <a:t> population .</a:t>
            </a:r>
          </a:p>
          <a:p>
            <a:pPr algn="justLow" rtl="0"/>
            <a:r>
              <a:rPr lang="en-US" sz="2400" b="1" dirty="0">
                <a:cs typeface="Times New Roman" pitchFamily="18" charset="0"/>
              </a:rPr>
              <a:t> ♂   80X .8= </a:t>
            </a:r>
            <a:r>
              <a:rPr lang="en-US" sz="2400" b="1" dirty="0" smtClean="0">
                <a:cs typeface="Times New Roman" pitchFamily="18" charset="0"/>
              </a:rPr>
              <a:t>64                       </a:t>
            </a:r>
            <a:r>
              <a:rPr lang="en-US" sz="2400" b="1" dirty="0">
                <a:cs typeface="Times New Roman" pitchFamily="18" charset="0"/>
              </a:rPr>
              <a:t>80X.2 = </a:t>
            </a:r>
            <a:r>
              <a:rPr lang="en-US" sz="2400" b="1" dirty="0" smtClean="0">
                <a:cs typeface="Times New Roman" pitchFamily="18" charset="0"/>
              </a:rPr>
              <a:t>16  </a:t>
            </a:r>
            <a:endParaRPr lang="en-US" sz="2400" b="1" dirty="0">
              <a:cs typeface="Times New Roman" pitchFamily="18" charset="0"/>
            </a:endParaRPr>
          </a:p>
          <a:p>
            <a:pPr algn="justLow" rtl="0"/>
            <a:r>
              <a:rPr lang="en-US" sz="2400" b="1" dirty="0">
                <a:cs typeface="Times New Roman" pitchFamily="18" charset="0"/>
              </a:rPr>
              <a:t>♀   120X .</a:t>
            </a:r>
            <a:r>
              <a:rPr lang="en-US" sz="2400" b="1" dirty="0" smtClean="0">
                <a:cs typeface="Times New Roman" pitchFamily="18" charset="0"/>
              </a:rPr>
              <a:t>8=96                       120X.2=24</a:t>
            </a:r>
            <a:endParaRPr lang="en-US" sz="2400" b="1" dirty="0">
              <a:cs typeface="Times New Roman" pitchFamily="18" charset="0"/>
            </a:endParaRPr>
          </a:p>
        </p:txBody>
      </p:sp>
      <p:graphicFrame>
        <p:nvGraphicFramePr>
          <p:cNvPr id="219222" name="Group 86"/>
          <p:cNvGraphicFramePr>
            <a:graphicFrameLocks noGrp="1"/>
          </p:cNvGraphicFramePr>
          <p:nvPr>
            <p:extLst>
              <p:ext uri="{D42A27DB-BD31-4B8C-83A1-F6EECF244321}">
                <p14:modId xmlns:p14="http://schemas.microsoft.com/office/powerpoint/2010/main" val="841524364"/>
              </p:ext>
            </p:extLst>
          </p:nvPr>
        </p:nvGraphicFramePr>
        <p:xfrm>
          <a:off x="533400" y="228600"/>
          <a:ext cx="6846912" cy="2286001"/>
        </p:xfrm>
        <a:graphic>
          <a:graphicData uri="http://schemas.openxmlformats.org/drawingml/2006/table">
            <a:tbl>
              <a:tblPr/>
              <a:tblGrid>
                <a:gridCol w="2166392"/>
                <a:gridCol w="1872208"/>
                <a:gridCol w="1368152"/>
                <a:gridCol w="1440160"/>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148208"/>
            <a:ext cx="1264444" cy="7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19</a:t>
            </a:fld>
            <a:endParaRPr lang="en-MY"/>
          </a:p>
        </p:txBody>
      </p:sp>
    </p:spTree>
    <p:extLst>
      <p:ext uri="{BB962C8B-B14F-4D97-AF65-F5344CB8AC3E}">
        <p14:creationId xmlns:p14="http://schemas.microsoft.com/office/powerpoint/2010/main" val="338529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2060848"/>
            <a:ext cx="669674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Chi Square  </a:t>
            </a: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χ</a:t>
            </a:r>
            <a:r>
              <a:rPr lang="en-US" sz="48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2</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test</a:t>
            </a:r>
            <a:endParaRPr lang="en-MY"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E0C43D2C-05C1-4999-93E8-86C96E4B5933}" type="datetime1">
              <a:rPr lang="en-MY" smtClean="0"/>
              <a:t>11/8/2021</a:t>
            </a:fld>
            <a:endParaRPr lang="en-MY"/>
          </a:p>
        </p:txBody>
      </p:sp>
      <p:sp>
        <p:nvSpPr>
          <p:cNvPr id="7" name="Slide Number Placeholder 6"/>
          <p:cNvSpPr>
            <a:spLocks noGrp="1"/>
          </p:cNvSpPr>
          <p:nvPr>
            <p:ph type="sldNum" sz="quarter" idx="12"/>
          </p:nvPr>
        </p:nvSpPr>
        <p:spPr/>
        <p:txBody>
          <a:bodyPr/>
          <a:lstStyle/>
          <a:p>
            <a:fld id="{A117291E-EE41-4EF1-9A0B-1F8C4C0EBB79}" type="slidenum">
              <a:rPr lang="en-MY" smtClean="0"/>
              <a:t>2</a:t>
            </a:fld>
            <a:endParaRPr lang="en-MY"/>
          </a:p>
        </p:txBody>
      </p:sp>
      <p:sp>
        <p:nvSpPr>
          <p:cNvPr id="3" name="Rectangle 2"/>
          <p:cNvSpPr/>
          <p:nvPr/>
        </p:nvSpPr>
        <p:spPr>
          <a:xfrm>
            <a:off x="1475656" y="4797152"/>
            <a:ext cx="5268365" cy="523220"/>
          </a:xfrm>
          <a:prstGeom prst="rect">
            <a:avLst/>
          </a:prstGeom>
          <a:noFill/>
        </p:spPr>
        <p:txBody>
          <a:bodyPr wrap="none" lIns="91440" tIns="45720" rIns="91440" bIns="45720">
            <a:spAutoFit/>
          </a:bodyPr>
          <a:lstStyle/>
          <a:p>
            <a:pPr algn="ct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a:t>
            </a:r>
            <a:r>
              <a:rPr lang="en-MY" sz="28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Dr.</a:t>
            </a: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WAQAR    AL-KUBAISY </a:t>
            </a:r>
            <a:endParaRPr lang="en-MY"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86075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992841921"/>
              </p:ext>
            </p:extLst>
          </p:nvPr>
        </p:nvGraphicFramePr>
        <p:xfrm>
          <a:off x="304800" y="1556792"/>
          <a:ext cx="6427440" cy="2498724"/>
        </p:xfrm>
        <a:graphic>
          <a:graphicData uri="http://schemas.openxmlformats.org/drawingml/2006/table">
            <a:tbl>
              <a:tblPr/>
              <a:tblGrid>
                <a:gridCol w="2178968"/>
                <a:gridCol w="1584176"/>
                <a:gridCol w="1512168"/>
                <a:gridCol w="1152128"/>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7086600" cy="830997"/>
          </a:xfrm>
          <a:prstGeom prst="rect">
            <a:avLst/>
          </a:prstGeom>
          <a:solidFill>
            <a:schemeClr val="bg1"/>
          </a:solidFill>
          <a:ln w="9525">
            <a:solidFill>
              <a:schemeClr val="folHlink"/>
            </a:solidFill>
            <a:miter lim="800000"/>
            <a:headEnd/>
            <a:tailEnd/>
          </a:ln>
        </p:spPr>
        <p:txBody>
          <a:bodyPr>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11/8/2021</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20</a:t>
            </a:fld>
            <a:endParaRPr lang="en-MY"/>
          </a:p>
        </p:txBody>
      </p:sp>
    </p:spTree>
    <p:extLst>
      <p:ext uri="{BB962C8B-B14F-4D97-AF65-F5344CB8AC3E}">
        <p14:creationId xmlns:p14="http://schemas.microsoft.com/office/powerpoint/2010/main" val="23686478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21</a:t>
            </a:fld>
            <a:endParaRPr lang="en-MY"/>
          </a:p>
        </p:txBody>
      </p:sp>
      <p:sp>
        <p:nvSpPr>
          <p:cNvPr id="4" name="Rectangle 3"/>
          <p:cNvSpPr/>
          <p:nvPr/>
        </p:nvSpPr>
        <p:spPr>
          <a:xfrm>
            <a:off x="323528" y="260648"/>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923681818"/>
              </p:ext>
            </p:extLst>
          </p:nvPr>
        </p:nvGraphicFramePr>
        <p:xfrm>
          <a:off x="5054534" y="116632"/>
          <a:ext cx="4104456" cy="1750348"/>
        </p:xfrm>
        <a:graphic>
          <a:graphicData uri="http://schemas.openxmlformats.org/drawingml/2006/table">
            <a:tbl>
              <a:tblPr/>
              <a:tblGrid>
                <a:gridCol w="1512168"/>
                <a:gridCol w="1008112"/>
                <a:gridCol w="936104"/>
                <a:gridCol w="648072"/>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6" name="Rectangle 5"/>
          <p:cNvSpPr/>
          <p:nvPr/>
        </p:nvSpPr>
        <p:spPr>
          <a:xfrm>
            <a:off x="467544" y="2132856"/>
            <a:ext cx="8208912" cy="2677656"/>
          </a:xfrm>
          <a:prstGeom prst="rect">
            <a:avLst/>
          </a:prstGeom>
        </p:spPr>
        <p:txBody>
          <a:bodyPr wrap="square">
            <a:spAutoFit/>
          </a:bodyPr>
          <a:lstStyle/>
          <a:p>
            <a:pPr lvl="0">
              <a:lnSpc>
                <a:spcPct val="150000"/>
              </a:lnSpc>
            </a:pPr>
            <a:r>
              <a:rPr lang="en-MY" sz="2400" b="1" dirty="0" smtClean="0">
                <a:solidFill>
                  <a:prstClr val="black"/>
                </a:solidFill>
                <a:latin typeface="Times New Roman" pitchFamily="18" charset="0"/>
                <a:cs typeface="Times New Roman" pitchFamily="18" charset="0"/>
              </a:rPr>
              <a:t>X² =(70-64)²/64</a:t>
            </a:r>
            <a:r>
              <a:rPr lang="en-MY" sz="2400" b="1" dirty="0">
                <a:solidFill>
                  <a:prstClr val="black"/>
                </a:solidFill>
                <a:latin typeface="Times New Roman" pitchFamily="18" charset="0"/>
                <a:cs typeface="Times New Roman" pitchFamily="18" charset="0"/>
              </a:rPr>
              <a:t>+(90-96)²/96+(30-24)²/24+(</a:t>
            </a:r>
            <a:r>
              <a:rPr lang="en-MY" sz="2400" b="1" dirty="0" smtClean="0">
                <a:solidFill>
                  <a:prstClr val="black"/>
                </a:solidFill>
                <a:latin typeface="Times New Roman" pitchFamily="18" charset="0"/>
                <a:cs typeface="Times New Roman" pitchFamily="18" charset="0"/>
              </a:rPr>
              <a:t>10-16)²/16</a:t>
            </a:r>
          </a:p>
          <a:p>
            <a:pPr lvl="0">
              <a:lnSpc>
                <a:spcPct val="150000"/>
              </a:lnSpc>
            </a:pPr>
            <a:r>
              <a:rPr lang="en-US" sz="2400" b="1" dirty="0" smtClean="0">
                <a:solidFill>
                  <a:prstClr val="black"/>
                </a:solidFill>
                <a:latin typeface="Times New Roman" pitchFamily="18" charset="0"/>
                <a:cs typeface="Times New Roman" pitchFamily="18" charset="0"/>
              </a:rPr>
              <a:t>=36/64+36/96+36/24+36/16</a:t>
            </a:r>
          </a:p>
          <a:p>
            <a:pPr lvl="0">
              <a:lnSpc>
                <a:spcPct val="150000"/>
              </a:lnSpc>
            </a:pPr>
            <a:r>
              <a:rPr lang="en-US" sz="2400" b="1" dirty="0" smtClean="0">
                <a:solidFill>
                  <a:prstClr val="black"/>
                </a:solidFill>
                <a:latin typeface="Times New Roman" pitchFamily="18" charset="0"/>
                <a:cs typeface="Times New Roman" pitchFamily="18" charset="0"/>
              </a:rPr>
              <a:t>= 0.563+.375+1.5+2.25</a:t>
            </a:r>
          </a:p>
          <a:p>
            <a:pPr lvl="0">
              <a:lnSpc>
                <a:spcPct val="150000"/>
              </a:lnSpc>
            </a:pPr>
            <a:r>
              <a:rPr lang="en-US" sz="2400" b="1" dirty="0" smtClean="0">
                <a:solidFill>
                  <a:prstClr val="black"/>
                </a:solidFill>
                <a:latin typeface="Times New Roman" pitchFamily="18" charset="0"/>
                <a:cs typeface="Times New Roman" pitchFamily="18" charset="0"/>
              </a:rPr>
              <a:t>= 4.688   </a:t>
            </a:r>
            <a:endParaRPr lang="en-US" sz="2400" b="1" dirty="0">
              <a:solidFill>
                <a:prstClr val="black"/>
              </a:solidFill>
              <a:latin typeface="Times New Roman" pitchFamily="18" charset="0"/>
              <a:cs typeface="Times New Roman" pitchFamily="18" charset="0"/>
            </a:endParaRPr>
          </a:p>
          <a:p>
            <a:pPr lvl="0"/>
            <a:endParaRPr lang="en-MY"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00023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ChangeArrowheads="1"/>
          </p:cNvSpPr>
          <p:nvPr/>
        </p:nvSpPr>
        <p:spPr bwMode="auto">
          <a:xfrm>
            <a:off x="228600" y="534943"/>
            <a:ext cx="873588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en-US" sz="2400" b="1" u="sng" dirty="0" smtClean="0">
                <a:solidFill>
                  <a:srgbClr val="FF0000"/>
                </a:solidFill>
                <a:cs typeface="Times New Roman" pitchFamily="18" charset="0"/>
              </a:rPr>
              <a:t>Chi </a:t>
            </a:r>
            <a:r>
              <a:rPr lang="en-US" sz="2400" b="1" u="sng" dirty="0">
                <a:solidFill>
                  <a:srgbClr val="FF0000"/>
                </a:solidFill>
                <a:cs typeface="Times New Roman" pitchFamily="18" charset="0"/>
              </a:rPr>
              <a:t>square test denoted  </a:t>
            </a:r>
            <a:r>
              <a:rPr lang="en-US" sz="2400" b="1" u="sng" dirty="0" smtClean="0">
                <a:solidFill>
                  <a:srgbClr val="FF0000"/>
                </a:solidFill>
                <a:cs typeface="Times New Roman" pitchFamily="18" charset="0"/>
              </a:rPr>
              <a:t>X²</a:t>
            </a:r>
            <a:r>
              <a:rPr lang="en-US" sz="2400" dirty="0" smtClean="0">
                <a:solidFill>
                  <a:schemeClr val="bg1"/>
                </a:solidFill>
                <a:cs typeface="Times New Roman" pitchFamily="18" charset="0"/>
              </a:rPr>
              <a:t> </a:t>
            </a:r>
            <a:r>
              <a:rPr lang="en-US" sz="2400" dirty="0">
                <a:cs typeface="Times New Roman" pitchFamily="18" charset="0"/>
              </a:rPr>
              <a:t>This has two  common  applications</a:t>
            </a:r>
            <a:r>
              <a:rPr lang="en-US" sz="2400" dirty="0">
                <a:solidFill>
                  <a:schemeClr val="bg1"/>
                </a:solidFill>
                <a:cs typeface="Times New Roman" pitchFamily="18" charset="0"/>
              </a:rPr>
              <a:t>: </a:t>
            </a:r>
          </a:p>
          <a:p>
            <a:pPr rtl="0">
              <a:buClr>
                <a:schemeClr val="bg1"/>
              </a:buClr>
              <a:buFont typeface="Wingdings" pitchFamily="2" charset="2"/>
              <a:buNone/>
            </a:pPr>
            <a:r>
              <a:rPr lang="en-US" sz="2400" b="1" u="sng" dirty="0">
                <a:cs typeface="Times New Roman" pitchFamily="18" charset="0"/>
              </a:rPr>
              <a:t>first as test</a:t>
            </a:r>
            <a:r>
              <a:rPr lang="en-US" sz="2400" b="1" dirty="0">
                <a:cs typeface="Times New Roman" pitchFamily="18" charset="0"/>
              </a:rPr>
              <a:t> </a:t>
            </a:r>
          </a:p>
          <a:p>
            <a:pPr rtl="0">
              <a:buClr>
                <a:schemeClr val="bg1"/>
              </a:buClr>
              <a:buFont typeface="Wingdings" pitchFamily="2" charset="2"/>
              <a:buChar char="v"/>
            </a:pPr>
            <a:r>
              <a:rPr lang="en-US" sz="2400" b="1" dirty="0">
                <a:solidFill>
                  <a:srgbClr val="002060"/>
                </a:solidFill>
                <a:cs typeface="Times New Roman" pitchFamily="18" charset="0"/>
              </a:rPr>
              <a:t>whether two categorical </a:t>
            </a:r>
            <a:r>
              <a:rPr lang="en-US" sz="2400" b="1" dirty="0">
                <a:solidFill>
                  <a:schemeClr val="tx2"/>
                </a:solidFill>
                <a:cs typeface="Times New Roman" pitchFamily="18" charset="0"/>
              </a:rPr>
              <a:t>variables are</a:t>
            </a:r>
          </a:p>
          <a:p>
            <a:pPr rtl="0">
              <a:buClr>
                <a:schemeClr val="bg1"/>
              </a:buClr>
              <a:buFont typeface="Wingdings" pitchFamily="2" charset="2"/>
              <a:buNone/>
            </a:pPr>
            <a:r>
              <a:rPr lang="en-US" sz="2400" b="1" dirty="0">
                <a:solidFill>
                  <a:srgbClr val="002060"/>
                </a:solidFill>
                <a:cs typeface="Times New Roman" pitchFamily="18" charset="0"/>
              </a:rPr>
              <a:t>                             </a:t>
            </a:r>
            <a:r>
              <a:rPr lang="en-US" sz="2400" b="1" dirty="0">
                <a:solidFill>
                  <a:srgbClr val="0070C0"/>
                </a:solidFill>
                <a:cs typeface="Times New Roman" pitchFamily="18" charset="0"/>
              </a:rPr>
              <a:t>independent</a:t>
            </a:r>
            <a:r>
              <a:rPr lang="en-US" sz="2400" b="1" dirty="0">
                <a:solidFill>
                  <a:srgbClr val="002060"/>
                </a:solidFill>
                <a:cs typeface="Times New Roman" pitchFamily="18" charset="0"/>
              </a:rPr>
              <a:t>       or not</a:t>
            </a:r>
            <a:r>
              <a:rPr lang="en-US" sz="2400" dirty="0">
                <a:solidFill>
                  <a:srgbClr val="002060"/>
                </a:solidFill>
                <a:cs typeface="Times New Roman" pitchFamily="18" charset="0"/>
              </a:rPr>
              <a:t>; </a:t>
            </a:r>
          </a:p>
          <a:p>
            <a:pPr rtl="0">
              <a:buClr>
                <a:schemeClr val="bg1"/>
              </a:buClr>
              <a:buFont typeface="Wingdings" pitchFamily="2" charset="2"/>
              <a:buChar char="v"/>
            </a:pPr>
            <a:endParaRPr lang="en-US" sz="2400" dirty="0">
              <a:solidFill>
                <a:schemeClr val="bg1"/>
              </a:solidFill>
              <a:cs typeface="Times New Roman" pitchFamily="18" charset="0"/>
            </a:endParaRPr>
          </a:p>
          <a:p>
            <a:pPr rtl="0">
              <a:buClr>
                <a:schemeClr val="bg1"/>
              </a:buClr>
              <a:buFont typeface="Wingdings" pitchFamily="2" charset="2"/>
              <a:buNone/>
            </a:pPr>
            <a:r>
              <a:rPr lang="en-US" sz="2400" b="1" u="sng" dirty="0">
                <a:cs typeface="Times New Roman" pitchFamily="18" charset="0"/>
              </a:rPr>
              <a:t>second as</a:t>
            </a:r>
            <a:r>
              <a:rPr lang="en-US" sz="2400" dirty="0">
                <a:cs typeface="Times New Roman" pitchFamily="18" charset="0"/>
              </a:rPr>
              <a:t> a test of </a:t>
            </a:r>
          </a:p>
          <a:p>
            <a:pPr rtl="0">
              <a:buClr>
                <a:schemeClr val="bg1"/>
              </a:buClr>
              <a:buFont typeface="Wingdings" pitchFamily="2" charset="2"/>
              <a:buChar char="v"/>
            </a:pPr>
            <a:r>
              <a:rPr lang="en-US" sz="2400" b="1" dirty="0">
                <a:cs typeface="Times New Roman" pitchFamily="18" charset="0"/>
              </a:rPr>
              <a:t>whether </a:t>
            </a:r>
            <a:r>
              <a:rPr lang="en-US" sz="2400" b="1" dirty="0">
                <a:solidFill>
                  <a:srgbClr val="0070C0"/>
                </a:solidFill>
                <a:cs typeface="Times New Roman" pitchFamily="18" charset="0"/>
              </a:rPr>
              <a:t>two proportions </a:t>
            </a:r>
            <a:r>
              <a:rPr lang="en-US" sz="2400" b="1" dirty="0">
                <a:cs typeface="Times New Roman" pitchFamily="18" charset="0"/>
              </a:rPr>
              <a:t>are </a:t>
            </a:r>
            <a:r>
              <a:rPr lang="en-US" sz="2400" b="1" dirty="0">
                <a:solidFill>
                  <a:srgbClr val="0070C0"/>
                </a:solidFill>
                <a:cs typeface="Times New Roman" pitchFamily="18" charset="0"/>
              </a:rPr>
              <a:t>equal or not</a:t>
            </a:r>
          </a:p>
        </p:txBody>
      </p:sp>
      <p:pic>
        <p:nvPicPr>
          <p:cNvPr id="3077" name="Picture 2" descr="http://www.statsoft.com/textbook/graphics/chi_chart.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15163" y="1052735"/>
            <a:ext cx="1128837" cy="82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1"/>
          <p:cNvSpPr>
            <a:spLocks noChangeArrowheads="1"/>
          </p:cNvSpPr>
          <p:nvPr/>
        </p:nvSpPr>
        <p:spPr bwMode="auto">
          <a:xfrm>
            <a:off x="228600" y="4110870"/>
            <a:ext cx="6096000" cy="2123658"/>
          </a:xfrm>
          <a:prstGeom prst="rect">
            <a:avLst/>
          </a:prstGeom>
          <a:noFill/>
          <a:ln w="38100">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eaLnBrk="0" hangingPunct="0">
              <a:lnSpc>
                <a:spcPct val="70000"/>
              </a:lnSpc>
            </a:pPr>
            <a:r>
              <a:rPr lang="en-US" dirty="0">
                <a:solidFill>
                  <a:schemeClr val="bg1"/>
                </a:solidFill>
              </a:rPr>
              <a:t> </a:t>
            </a:r>
            <a:r>
              <a:rPr lang="en-US" sz="2400" b="1" dirty="0">
                <a:solidFill>
                  <a:srgbClr val="FF0000"/>
                </a:solidFill>
                <a:cs typeface="Times New Roman" pitchFamily="18" charset="0"/>
              </a:rPr>
              <a:t>Chi square be calculated</a:t>
            </a:r>
            <a:r>
              <a:rPr lang="en-US" sz="2400" dirty="0">
                <a:solidFill>
                  <a:srgbClr val="FF0000"/>
                </a:solidFill>
                <a:cs typeface="Times New Roman" pitchFamily="18" charset="0"/>
              </a:rPr>
              <a:t>  </a:t>
            </a:r>
            <a:r>
              <a:rPr lang="en-US" sz="2400" b="1" dirty="0">
                <a:solidFill>
                  <a:srgbClr val="0070C0"/>
                </a:solidFill>
                <a:cs typeface="Times New Roman" pitchFamily="18" charset="0"/>
              </a:rPr>
              <a:t>by</a:t>
            </a:r>
          </a:p>
          <a:p>
            <a:pPr eaLnBrk="0" hangingPunct="0">
              <a:lnSpc>
                <a:spcPct val="70000"/>
              </a:lnSpc>
            </a:pPr>
            <a:r>
              <a:rPr lang="en-US" sz="2400" dirty="0">
                <a:solidFill>
                  <a:srgbClr val="0070C0"/>
                </a:solidFill>
                <a:cs typeface="Times New Roman" pitchFamily="18" charset="0"/>
              </a:rPr>
              <a:t>                                    </a:t>
            </a:r>
            <a:r>
              <a:rPr lang="en-US" sz="2400" dirty="0" smtClean="0">
                <a:solidFill>
                  <a:srgbClr val="0070C0"/>
                </a:solidFill>
                <a:cs typeface="Times New Roman" pitchFamily="18" charset="0"/>
              </a:rPr>
              <a:t>    </a:t>
            </a:r>
            <a:r>
              <a:rPr lang="en-US" sz="2400" b="1" dirty="0" smtClean="0">
                <a:solidFill>
                  <a:srgbClr val="0070C0"/>
                </a:solidFill>
                <a:cs typeface="Times New Roman" pitchFamily="18" charset="0"/>
              </a:rPr>
              <a:t>²</a:t>
            </a:r>
            <a:r>
              <a:rPr lang="en-US" sz="2400" dirty="0" smtClean="0">
                <a:solidFill>
                  <a:srgbClr val="0070C0"/>
                </a:solidFill>
                <a:cs typeface="Times New Roman" pitchFamily="18" charset="0"/>
              </a:rPr>
              <a:t>  </a:t>
            </a:r>
            <a:endParaRPr lang="en-US" sz="2400" dirty="0">
              <a:solidFill>
                <a:srgbClr val="0070C0"/>
              </a:solidFill>
              <a:cs typeface="Times New Roman" pitchFamily="18" charset="0"/>
            </a:endParaRPr>
          </a:p>
          <a:p>
            <a:pPr eaLnBrk="0" hangingPunct="0">
              <a:lnSpc>
                <a:spcPct val="70000"/>
              </a:lnSpc>
            </a:pPr>
            <a:r>
              <a:rPr lang="en-US" sz="2400" b="1" dirty="0">
                <a:solidFill>
                  <a:srgbClr val="0070C0"/>
                </a:solidFill>
                <a:cs typeface="Times New Roman" pitchFamily="18" charset="0"/>
              </a:rPr>
              <a:t>(observed – Expected)  / Expected</a:t>
            </a:r>
            <a:r>
              <a:rPr lang="en-US" sz="2400" dirty="0">
                <a:solidFill>
                  <a:schemeClr val="bg1"/>
                </a:solidFill>
                <a:cs typeface="Times New Roman" pitchFamily="18" charset="0"/>
              </a:rPr>
              <a:t> </a:t>
            </a:r>
          </a:p>
          <a:p>
            <a:pPr eaLnBrk="0" hangingPunct="0">
              <a:lnSpc>
                <a:spcPct val="70000"/>
              </a:lnSpc>
            </a:pPr>
            <a:r>
              <a:rPr lang="en-US" sz="2400" dirty="0">
                <a:solidFill>
                  <a:srgbClr val="FFC000"/>
                </a:solidFill>
                <a:cs typeface="Times New Roman" pitchFamily="18" charset="0"/>
              </a:rPr>
              <a:t> </a:t>
            </a:r>
            <a:endParaRPr lang="en-US" sz="2400" b="1" dirty="0">
              <a:solidFill>
                <a:srgbClr val="FFC000"/>
              </a:solidFill>
              <a:cs typeface="Times New Roman" pitchFamily="18" charset="0"/>
            </a:endParaRPr>
          </a:p>
          <a:p>
            <a:pPr eaLnBrk="0" hangingPunct="0">
              <a:lnSpc>
                <a:spcPct val="70000"/>
              </a:lnSpc>
            </a:pPr>
            <a:r>
              <a:rPr lang="en-US" sz="2400" b="1" dirty="0">
                <a:solidFill>
                  <a:schemeClr val="accent2">
                    <a:lumMod val="75000"/>
                  </a:schemeClr>
                </a:solidFill>
                <a:cs typeface="Times New Roman" pitchFamily="18" charset="0"/>
              </a:rPr>
              <a:t>for each cell</a:t>
            </a:r>
            <a:r>
              <a:rPr lang="en-US" sz="2400" dirty="0">
                <a:solidFill>
                  <a:schemeClr val="accent2">
                    <a:lumMod val="75000"/>
                  </a:schemeClr>
                </a:solidFill>
                <a:cs typeface="Times New Roman" pitchFamily="18" charset="0"/>
              </a:rPr>
              <a:t> </a:t>
            </a:r>
          </a:p>
          <a:p>
            <a:pPr eaLnBrk="0" hangingPunct="0"/>
            <a:r>
              <a:rPr lang="en-US" sz="2400" b="1" dirty="0">
                <a:solidFill>
                  <a:srgbClr val="0070C0"/>
                </a:solidFill>
                <a:cs typeface="Times New Roman" pitchFamily="18" charset="0"/>
              </a:rPr>
              <a:t>in the contingency table and</a:t>
            </a:r>
            <a:r>
              <a:rPr lang="en-US" sz="2400" dirty="0">
                <a:solidFill>
                  <a:srgbClr val="0070C0"/>
                </a:solidFill>
                <a:cs typeface="Times New Roman" pitchFamily="18" charset="0"/>
              </a:rPr>
              <a:t> </a:t>
            </a:r>
          </a:p>
          <a:p>
            <a:pPr eaLnBrk="0" hangingPunct="0"/>
            <a:r>
              <a:rPr lang="en-US" sz="2400" b="1" dirty="0">
                <a:solidFill>
                  <a:srgbClr val="0070C0"/>
                </a:solidFill>
                <a:cs typeface="Times New Roman" pitchFamily="18" charset="0"/>
              </a:rPr>
              <a:t>then summing them</a:t>
            </a:r>
            <a:r>
              <a:rPr lang="en-US" sz="2400" dirty="0">
                <a:solidFill>
                  <a:schemeClr val="bg1"/>
                </a:solidFill>
                <a:cs typeface="Times New Roman" pitchFamily="18" charset="0"/>
              </a:rPr>
              <a:t> </a:t>
            </a:r>
          </a:p>
        </p:txBody>
      </p:sp>
      <p:graphicFrame>
        <p:nvGraphicFramePr>
          <p:cNvPr id="3074" name="Object 9"/>
          <p:cNvGraphicFramePr>
            <a:graphicFrameLocks noChangeAspect="1"/>
          </p:cNvGraphicFramePr>
          <p:nvPr>
            <p:extLst>
              <p:ext uri="{D42A27DB-BD31-4B8C-83A1-F6EECF244321}">
                <p14:modId xmlns:p14="http://schemas.microsoft.com/office/powerpoint/2010/main" val="1855423941"/>
              </p:ext>
            </p:extLst>
          </p:nvPr>
        </p:nvGraphicFramePr>
        <p:xfrm>
          <a:off x="5557889" y="5029200"/>
          <a:ext cx="3240088" cy="1066800"/>
        </p:xfrm>
        <a:graphic>
          <a:graphicData uri="http://schemas.openxmlformats.org/presentationml/2006/ole">
            <mc:AlternateContent xmlns:mc="http://schemas.openxmlformats.org/markup-compatibility/2006">
              <mc:Choice xmlns:v="urn:schemas-microsoft-com:vml" Requires="v">
                <p:oleObj spid="_x0000_s4123" name="Equation" r:id="rId5" imgW="1130300" imgH="419100" progId="Equation.3">
                  <p:embed/>
                </p:oleObj>
              </mc:Choice>
              <mc:Fallback>
                <p:oleObj name="Equation" r:id="rId5" imgW="11303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7889" y="5029200"/>
                        <a:ext cx="3240088" cy="1066800"/>
                      </a:xfrm>
                      <a:prstGeom prst="rect">
                        <a:avLst/>
                      </a:prstGeom>
                      <a:solidFill>
                        <a:srgbClr val="CCFFFF"/>
                      </a:solidFill>
                      <a:ln w="41275">
                        <a:solidFill>
                          <a:srgbClr val="FFFF00"/>
                        </a:solidFill>
                        <a:miter lim="800000"/>
                        <a:headEnd/>
                        <a:tailEnd/>
                      </a:ln>
                    </p:spPr>
                  </p:pic>
                </p:oleObj>
              </mc:Fallback>
            </mc:AlternateContent>
          </a:graphicData>
        </a:graphic>
      </p:graphicFrame>
      <p:sp>
        <p:nvSpPr>
          <p:cNvPr id="3079" name="AutoShape 6"/>
          <p:cNvSpPr>
            <a:spLocks noChangeArrowheads="1"/>
          </p:cNvSpPr>
          <p:nvPr/>
        </p:nvSpPr>
        <p:spPr bwMode="auto">
          <a:xfrm>
            <a:off x="6858000" y="6372225"/>
            <a:ext cx="1676400" cy="485775"/>
          </a:xfrm>
          <a:prstGeom prst="notchedRightArrow">
            <a:avLst>
              <a:gd name="adj1" fmla="val 50000"/>
              <a:gd name="adj2" fmla="val 86275"/>
            </a:avLst>
          </a:prstGeom>
          <a:solidFill>
            <a:schemeClr val="accent1"/>
          </a:solidFill>
          <a:ln w="9525">
            <a:solidFill>
              <a:schemeClr val="tx1"/>
            </a:solidFill>
            <a:miter lim="800000"/>
            <a:headEnd/>
            <a:tailEnd/>
          </a:ln>
        </p:spPr>
        <p:txBody>
          <a:bodyPr wrap="none" anchor="ctr"/>
          <a:lstStyle/>
          <a:p>
            <a:pPr algn="ctr"/>
            <a:r>
              <a:rPr lang="en-US" sz="1800" b="1">
                <a:solidFill>
                  <a:srgbClr val="00CCFF"/>
                </a:solidFill>
              </a:rPr>
              <a:t>contingency table</a:t>
            </a:r>
          </a:p>
        </p:txBody>
      </p:sp>
      <p:sp>
        <p:nvSpPr>
          <p:cNvPr id="2" name="Date Placeholder 1"/>
          <p:cNvSpPr>
            <a:spLocks noGrp="1"/>
          </p:cNvSpPr>
          <p:nvPr>
            <p:ph type="dt" sz="half" idx="10"/>
          </p:nvPr>
        </p:nvSpPr>
        <p:spPr/>
        <p:txBody>
          <a:bodyPr/>
          <a:lstStyle/>
          <a:p>
            <a:fld id="{3B5C3039-E18F-4E14-98B9-D589D475DC1A}"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22</a:t>
            </a:fld>
            <a:endParaRPr lang="en-MY"/>
          </a:p>
        </p:txBody>
      </p:sp>
    </p:spTree>
    <p:extLst>
      <p:ext uri="{BB962C8B-B14F-4D97-AF65-F5344CB8AC3E}">
        <p14:creationId xmlns:p14="http://schemas.microsoft.com/office/powerpoint/2010/main" val="4212615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0" y="260648"/>
            <a:ext cx="8991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2400" b="1" dirty="0">
                <a:cs typeface="Times New Roman" pitchFamily="18" charset="0"/>
              </a:rPr>
              <a:t>The chi square test is applied to</a:t>
            </a:r>
            <a:r>
              <a:rPr lang="en-US" sz="2400" b="1" dirty="0">
                <a:solidFill>
                  <a:srgbClr val="FF0000"/>
                </a:solidFill>
                <a:cs typeface="Times New Roman" pitchFamily="18" charset="0"/>
              </a:rPr>
              <a:t> frequency </a:t>
            </a:r>
            <a:r>
              <a:rPr lang="en-US" sz="2400" b="1" dirty="0">
                <a:cs typeface="Times New Roman" pitchFamily="18" charset="0"/>
              </a:rPr>
              <a:t>data in form of a </a:t>
            </a:r>
            <a:r>
              <a:rPr lang="en-US" sz="2400" b="1" dirty="0">
                <a:solidFill>
                  <a:srgbClr val="0070C0"/>
                </a:solidFill>
                <a:cs typeface="Times New Roman" pitchFamily="18" charset="0"/>
              </a:rPr>
              <a:t>contingency table  </a:t>
            </a:r>
          </a:p>
          <a:p>
            <a:pPr algn="ctr"/>
            <a:r>
              <a:rPr lang="en-US" sz="2400" b="1" dirty="0">
                <a:cs typeface="Times New Roman" pitchFamily="18" charset="0"/>
              </a:rPr>
              <a:t>i.e. a table of cross- tabulations)</a:t>
            </a:r>
          </a:p>
          <a:p>
            <a:r>
              <a:rPr lang="en-US" sz="2400" dirty="0">
                <a:solidFill>
                  <a:schemeClr val="bg1"/>
                </a:solidFill>
                <a:cs typeface="Times New Roman" pitchFamily="18" charset="0"/>
              </a:rPr>
              <a:t> </a:t>
            </a:r>
          </a:p>
          <a:p>
            <a:r>
              <a:rPr lang="en-US" sz="2800" dirty="0">
                <a:solidFill>
                  <a:schemeClr val="bg1"/>
                </a:solidFill>
                <a:cs typeface="Times New Roman" pitchFamily="18" charset="0"/>
              </a:rPr>
              <a:t>               </a:t>
            </a:r>
            <a:r>
              <a:rPr lang="en-US" sz="2800" b="1" dirty="0">
                <a:solidFill>
                  <a:srgbClr val="FFC000"/>
                </a:solidFill>
                <a:cs typeface="Times New Roman" pitchFamily="18" charset="0"/>
              </a:rPr>
              <a:t>with</a:t>
            </a:r>
            <a:r>
              <a:rPr lang="en-US" sz="2800" b="1" dirty="0">
                <a:solidFill>
                  <a:srgbClr val="FFFF00"/>
                </a:solidFill>
                <a:cs typeface="Times New Roman" pitchFamily="18" charset="0"/>
              </a:rPr>
              <a:t> </a:t>
            </a:r>
          </a:p>
          <a:p>
            <a:r>
              <a:rPr lang="en-US" sz="2800" b="1" dirty="0">
                <a:cs typeface="Times New Roman" pitchFamily="18" charset="0"/>
              </a:rPr>
              <a:t>the</a:t>
            </a:r>
            <a:r>
              <a:rPr lang="en-US" sz="2800" b="1" dirty="0">
                <a:solidFill>
                  <a:schemeClr val="bg1"/>
                </a:solidFill>
                <a:cs typeface="Times New Roman" pitchFamily="18" charset="0"/>
              </a:rPr>
              <a:t> </a:t>
            </a:r>
            <a:r>
              <a:rPr lang="en-US" sz="2800" b="1" dirty="0">
                <a:solidFill>
                  <a:srgbClr val="0070C0"/>
                </a:solidFill>
                <a:cs typeface="Times New Roman" pitchFamily="18" charset="0"/>
              </a:rPr>
              <a:t>rows represent </a:t>
            </a:r>
            <a:r>
              <a:rPr lang="en-US" sz="2800" b="1" dirty="0">
                <a:cs typeface="Times New Roman" pitchFamily="18" charset="0"/>
              </a:rPr>
              <a:t>categories of  </a:t>
            </a:r>
            <a:r>
              <a:rPr lang="en-US" sz="2800" b="1" dirty="0">
                <a:solidFill>
                  <a:srgbClr val="0070C0"/>
                </a:solidFill>
                <a:cs typeface="Times New Roman" pitchFamily="18" charset="0"/>
              </a:rPr>
              <a:t>one variable </a:t>
            </a:r>
            <a:r>
              <a:rPr lang="en-US" sz="2800" b="1" dirty="0">
                <a:cs typeface="Times New Roman" pitchFamily="18" charset="0"/>
              </a:rPr>
              <a:t>and </a:t>
            </a:r>
          </a:p>
          <a:p>
            <a:r>
              <a:rPr lang="en-US" sz="2800" b="1" dirty="0">
                <a:cs typeface="Times New Roman" pitchFamily="18" charset="0"/>
              </a:rPr>
              <a:t>the </a:t>
            </a:r>
            <a:r>
              <a:rPr lang="en-US" sz="2800" b="1" dirty="0">
                <a:solidFill>
                  <a:srgbClr val="00B050"/>
                </a:solidFill>
                <a:cs typeface="Times New Roman" pitchFamily="18" charset="0"/>
              </a:rPr>
              <a:t>columns</a:t>
            </a:r>
            <a:r>
              <a:rPr lang="en-US" sz="2800" b="1" dirty="0">
                <a:solidFill>
                  <a:srgbClr val="66FF33"/>
                </a:solidFill>
                <a:cs typeface="Times New Roman" pitchFamily="18" charset="0"/>
              </a:rPr>
              <a:t> </a:t>
            </a:r>
            <a:r>
              <a:rPr lang="en-US" sz="2800" b="1" dirty="0">
                <a:cs typeface="Times New Roman" pitchFamily="18" charset="0"/>
              </a:rPr>
              <a:t>categories of a </a:t>
            </a:r>
            <a:r>
              <a:rPr lang="en-US" sz="2800" b="1" dirty="0">
                <a:solidFill>
                  <a:srgbClr val="00B050"/>
                </a:solidFill>
                <a:cs typeface="Times New Roman" pitchFamily="18" charset="0"/>
              </a:rPr>
              <a:t>second variable</a:t>
            </a:r>
            <a:r>
              <a:rPr lang="en-US" sz="2800" dirty="0">
                <a:solidFill>
                  <a:schemeClr val="bg1"/>
                </a:solidFill>
                <a:cs typeface="Times New Roman" pitchFamily="18" charset="0"/>
              </a:rPr>
              <a:t>. </a:t>
            </a:r>
          </a:p>
          <a:p>
            <a:endParaRPr lang="en-US" sz="2400" dirty="0">
              <a:solidFill>
                <a:schemeClr val="bg1"/>
              </a:solidFill>
              <a:cs typeface="Times New Roman" pitchFamily="18" charset="0"/>
            </a:endParaRPr>
          </a:p>
          <a:p>
            <a:endParaRPr lang="en-US" sz="2400" dirty="0">
              <a:solidFill>
                <a:schemeClr val="bg1"/>
              </a:solidFill>
              <a:cs typeface="Times New Roman" pitchFamily="18" charset="0"/>
            </a:endParaRPr>
          </a:p>
          <a:p>
            <a:r>
              <a:rPr lang="en-US" sz="2800" b="1" dirty="0">
                <a:cs typeface="Times New Roman" pitchFamily="18" charset="0"/>
              </a:rPr>
              <a:t>The null hypothesis </a:t>
            </a:r>
          </a:p>
          <a:p>
            <a:r>
              <a:rPr lang="en-US" sz="2800" b="1" dirty="0">
                <a:solidFill>
                  <a:srgbClr val="0070C0"/>
                </a:solidFill>
                <a:cs typeface="Times New Roman" pitchFamily="18" charset="0"/>
              </a:rPr>
              <a:t>is that the two variables are </a:t>
            </a:r>
            <a:endParaRPr lang="en-US" sz="2800" b="1" dirty="0" smtClean="0">
              <a:solidFill>
                <a:srgbClr val="0070C0"/>
              </a:solidFill>
              <a:cs typeface="Times New Roman" pitchFamily="18" charset="0"/>
            </a:endParaRPr>
          </a:p>
          <a:p>
            <a:r>
              <a:rPr lang="en-US" sz="2800" b="1" dirty="0">
                <a:solidFill>
                  <a:srgbClr val="0070C0"/>
                </a:solidFill>
                <a:cs typeface="Times New Roman" pitchFamily="18" charset="0"/>
              </a:rPr>
              <a:t> </a:t>
            </a:r>
            <a:r>
              <a:rPr lang="en-US" sz="2800" b="1" dirty="0" smtClean="0">
                <a:solidFill>
                  <a:srgbClr val="0070C0"/>
                </a:solidFill>
                <a:cs typeface="Times New Roman" pitchFamily="18" charset="0"/>
              </a:rPr>
              <a:t>          unrelated</a:t>
            </a:r>
            <a:endParaRPr lang="en-US" sz="2800" b="1" dirty="0">
              <a:solidFill>
                <a:srgbClr val="0070C0"/>
              </a:solidFill>
            </a:endParaRPr>
          </a:p>
        </p:txBody>
      </p:sp>
      <p:pic>
        <p:nvPicPr>
          <p:cNvPr id="27651"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85240" y="692696"/>
            <a:ext cx="1381373"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5117" name="Group 61"/>
          <p:cNvGraphicFramePr>
            <a:graphicFrameLocks noGrp="1"/>
          </p:cNvGraphicFramePr>
          <p:nvPr>
            <p:extLst>
              <p:ext uri="{D42A27DB-BD31-4B8C-83A1-F6EECF244321}">
                <p14:modId xmlns:p14="http://schemas.microsoft.com/office/powerpoint/2010/main" val="446676244"/>
              </p:ext>
            </p:extLst>
          </p:nvPr>
        </p:nvGraphicFramePr>
        <p:xfrm>
          <a:off x="4860031" y="3344768"/>
          <a:ext cx="4271991" cy="2316480"/>
        </p:xfrm>
        <a:graphic>
          <a:graphicData uri="http://schemas.openxmlformats.org/drawingml/2006/table">
            <a:tbl>
              <a:tblPr/>
              <a:tblGrid>
                <a:gridCol w="1644208"/>
                <a:gridCol w="792088"/>
                <a:gridCol w="864096"/>
                <a:gridCol w="971599"/>
              </a:tblGrid>
              <a:tr h="360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r>
              <a:tr h="351194">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70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90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160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r>
              <a:tr h="69713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30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 40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r>
              <a:tr h="289912">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80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mn-lt"/>
                          <a:cs typeface="Arial" charset="0"/>
                        </a:rPr>
                        <a:t>120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200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 name="Date Placeholder 1"/>
          <p:cNvSpPr>
            <a:spLocks noGrp="1"/>
          </p:cNvSpPr>
          <p:nvPr>
            <p:ph type="dt" sz="half" idx="10"/>
          </p:nvPr>
        </p:nvSpPr>
        <p:spPr/>
        <p:txBody>
          <a:bodyPr/>
          <a:lstStyle/>
          <a:p>
            <a:fld id="{D0ABACA6-A74D-412B-9300-2802E82A3802}"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23</a:t>
            </a:fld>
            <a:endParaRPr lang="en-MY"/>
          </a:p>
        </p:txBody>
      </p:sp>
      <p:pic>
        <p:nvPicPr>
          <p:cNvPr id="8"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5191557"/>
            <a:ext cx="3610755" cy="111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2880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82047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400" b="1" dirty="0">
                <a:cs typeface="Times New Roman" pitchFamily="18" charset="0"/>
              </a:rPr>
              <a:t>If the true population proportion of condition is  </a:t>
            </a:r>
            <a:endParaRPr lang="en-US" sz="2400" b="1" dirty="0" smtClean="0">
              <a:cs typeface="Times New Roman" pitchFamily="18" charset="0"/>
            </a:endParaRPr>
          </a:p>
          <a:p>
            <a:pPr algn="justLow" rtl="0"/>
            <a:r>
              <a:rPr lang="en-US" sz="2400" b="1" dirty="0" smtClean="0">
                <a:cs typeface="Times New Roman" pitchFamily="18" charset="0"/>
              </a:rPr>
              <a:t>   </a:t>
            </a:r>
            <a:r>
              <a:rPr lang="en-US" sz="2400" b="1" dirty="0">
                <a:cs typeface="Times New Roman" pitchFamily="18" charset="0"/>
              </a:rPr>
              <a:t>160/200  =</a:t>
            </a:r>
            <a:r>
              <a:rPr lang="en-US" sz="2400" b="1" dirty="0">
                <a:solidFill>
                  <a:srgbClr val="FF0000"/>
                </a:solidFill>
                <a:cs typeface="Times New Roman" pitchFamily="18" charset="0"/>
              </a:rPr>
              <a:t>0.8   </a:t>
            </a:r>
            <a:r>
              <a:rPr lang="en-US" sz="2400" b="1" dirty="0">
                <a:cs typeface="Times New Roman" pitchFamily="18" charset="0"/>
              </a:rPr>
              <a:t>                            40/200 = </a:t>
            </a:r>
            <a:r>
              <a:rPr lang="en-US" sz="2400" b="1" dirty="0">
                <a:solidFill>
                  <a:srgbClr val="FF0000"/>
                </a:solidFill>
                <a:cs typeface="Times New Roman" pitchFamily="18" charset="0"/>
              </a:rPr>
              <a:t>0.2</a:t>
            </a:r>
          </a:p>
          <a:p>
            <a:pPr algn="ctr" rtl="0"/>
            <a:r>
              <a:rPr lang="en-US" sz="2400" b="1" dirty="0">
                <a:solidFill>
                  <a:srgbClr val="FF0000"/>
                </a:solidFill>
                <a:cs typeface="Times New Roman" pitchFamily="18" charset="0"/>
              </a:rPr>
              <a:t>Po</a:t>
            </a:r>
            <a:r>
              <a:rPr lang="en-US" sz="2400" b="1" dirty="0">
                <a:cs typeface="Times New Roman" pitchFamily="18" charset="0"/>
              </a:rPr>
              <a:t>    =0.8          and</a:t>
            </a:r>
          </a:p>
          <a:p>
            <a:pPr algn="justLow" rtl="0"/>
            <a:r>
              <a:rPr lang="en-US" sz="2400" b="1" dirty="0" smtClean="0">
                <a:cs typeface="Times New Roman" pitchFamily="18" charset="0"/>
              </a:rPr>
              <a:t>    sample </a:t>
            </a:r>
            <a:r>
              <a:rPr lang="en-US" sz="2400" b="1" dirty="0">
                <a:cs typeface="Times New Roman" pitchFamily="18" charset="0"/>
              </a:rPr>
              <a:t>size is    N,               (200)     So</a:t>
            </a:r>
          </a:p>
          <a:p>
            <a:pPr algn="justLow" rtl="0"/>
            <a:r>
              <a:rPr lang="en-US" sz="2400" b="1" dirty="0" smtClean="0">
                <a:cs typeface="Times New Roman" pitchFamily="18" charset="0"/>
              </a:rPr>
              <a:t>     </a:t>
            </a:r>
            <a:r>
              <a:rPr lang="en-US" sz="2400" b="1" dirty="0">
                <a:cs typeface="Times New Roman" pitchFamily="18" charset="0"/>
              </a:rPr>
              <a:t>Po N =Total No. of condition that </a:t>
            </a:r>
            <a:r>
              <a:rPr lang="en-US" sz="2400" b="1" u="sng" dirty="0">
                <a:cs typeface="Times New Roman" pitchFamily="18" charset="0"/>
              </a:rPr>
              <a:t>expected (E)</a:t>
            </a:r>
          </a:p>
          <a:p>
            <a:pPr algn="justLow" rtl="0"/>
            <a:r>
              <a:rPr lang="en-US" sz="2400" b="1" dirty="0">
                <a:cs typeface="Times New Roman" pitchFamily="18" charset="0"/>
              </a:rPr>
              <a:t> in  </a:t>
            </a:r>
            <a:r>
              <a:rPr lang="en-US" sz="2400" b="1" u="sng" dirty="0">
                <a:cs typeface="Times New Roman" pitchFamily="18" charset="0"/>
              </a:rPr>
              <a:t>each</a:t>
            </a:r>
            <a:r>
              <a:rPr lang="en-US" sz="2400" b="1" dirty="0">
                <a:cs typeface="Times New Roman" pitchFamily="18" charset="0"/>
              </a:rPr>
              <a:t> population .</a:t>
            </a:r>
          </a:p>
          <a:p>
            <a:pPr algn="justLow" rtl="0"/>
            <a:r>
              <a:rPr lang="en-US" sz="2400" b="1" dirty="0">
                <a:cs typeface="Times New Roman" pitchFamily="18" charset="0"/>
              </a:rPr>
              <a:t> ♂   80X .8=                        80X.2 =   </a:t>
            </a:r>
          </a:p>
          <a:p>
            <a:pPr algn="justLow" rtl="0"/>
            <a:r>
              <a:rPr lang="en-US" sz="2400" b="1" dirty="0">
                <a:cs typeface="Times New Roman" pitchFamily="18" charset="0"/>
              </a:rPr>
              <a:t>♀   120X .8=                       120X.2=</a:t>
            </a:r>
          </a:p>
        </p:txBody>
      </p:sp>
      <p:graphicFrame>
        <p:nvGraphicFramePr>
          <p:cNvPr id="219222" name="Group 86"/>
          <p:cNvGraphicFramePr>
            <a:graphicFrameLocks noGrp="1"/>
          </p:cNvGraphicFramePr>
          <p:nvPr>
            <p:extLst>
              <p:ext uri="{D42A27DB-BD31-4B8C-83A1-F6EECF244321}">
                <p14:modId xmlns:p14="http://schemas.microsoft.com/office/powerpoint/2010/main" val="3489428505"/>
              </p:ext>
            </p:extLst>
          </p:nvPr>
        </p:nvGraphicFramePr>
        <p:xfrm>
          <a:off x="533400" y="228600"/>
          <a:ext cx="6846912" cy="2286001"/>
        </p:xfrm>
        <a:graphic>
          <a:graphicData uri="http://schemas.openxmlformats.org/drawingml/2006/table">
            <a:tbl>
              <a:tblPr/>
              <a:tblGrid>
                <a:gridCol w="2166392"/>
                <a:gridCol w="1872208"/>
                <a:gridCol w="1368152"/>
                <a:gridCol w="1440160"/>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76200"/>
            <a:ext cx="1264444" cy="104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24</a:t>
            </a:fld>
            <a:endParaRPr lang="en-MY"/>
          </a:p>
        </p:txBody>
      </p:sp>
    </p:spTree>
    <p:extLst>
      <p:ext uri="{BB962C8B-B14F-4D97-AF65-F5344CB8AC3E}">
        <p14:creationId xmlns:p14="http://schemas.microsoft.com/office/powerpoint/2010/main" val="3270646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4213445175"/>
              </p:ext>
            </p:extLst>
          </p:nvPr>
        </p:nvGraphicFramePr>
        <p:xfrm>
          <a:off x="304800" y="1556792"/>
          <a:ext cx="6427440" cy="2498724"/>
        </p:xfrm>
        <a:graphic>
          <a:graphicData uri="http://schemas.openxmlformats.org/drawingml/2006/table">
            <a:tbl>
              <a:tblPr/>
              <a:tblGrid>
                <a:gridCol w="2178968"/>
                <a:gridCol w="1584176"/>
                <a:gridCol w="1512168"/>
                <a:gridCol w="1152128"/>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4483224" cy="830997"/>
          </a:xfrm>
          <a:prstGeom prst="rect">
            <a:avLst/>
          </a:prstGeom>
          <a:solidFill>
            <a:schemeClr val="bg1"/>
          </a:solidFill>
          <a:ln w="9525">
            <a:solidFill>
              <a:schemeClr val="folHlink"/>
            </a:solidFill>
            <a:miter lim="800000"/>
            <a:headEnd/>
            <a:tailEnd/>
          </a:ln>
        </p:spPr>
        <p:txBody>
          <a:bodyPr wrap="square">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11/8/2021</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25</a:t>
            </a:fld>
            <a:endParaRPr lang="en-MY"/>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3894" y="1848334"/>
            <a:ext cx="1600231" cy="55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9913" y="2842270"/>
            <a:ext cx="1728192" cy="69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79512" y="5313788"/>
            <a:ext cx="2539008" cy="523220"/>
          </a:xfrm>
          <a:prstGeom prst="rect">
            <a:avLst/>
          </a:prstGeom>
        </p:spPr>
        <p:txBody>
          <a:bodyPr wrap="square">
            <a:spAutoFit/>
          </a:bodyPr>
          <a:lstStyle/>
          <a:p>
            <a:r>
              <a:rPr lang="en-US" sz="2800" b="1" i="1" dirty="0">
                <a:solidFill>
                  <a:srgbClr val="0070C0"/>
                </a:solidFill>
                <a:latin typeface="Times New Roman" pitchFamily="18" charset="0"/>
                <a:cs typeface="Times New Roman" pitchFamily="18" charset="0"/>
              </a:rPr>
              <a:t>for each cell</a:t>
            </a:r>
            <a:r>
              <a:rPr lang="en-US" sz="2800" b="1" dirty="0">
                <a:solidFill>
                  <a:srgbClr val="0070C0"/>
                </a:solidFill>
                <a:latin typeface="Times New Roman" pitchFamily="18" charset="0"/>
                <a:cs typeface="Times New Roman" pitchFamily="18" charset="0"/>
              </a:rPr>
              <a:t> </a:t>
            </a:r>
            <a:r>
              <a:rPr lang="en-US" sz="2800" b="1" dirty="0">
                <a:solidFill>
                  <a:srgbClr val="CC0000"/>
                </a:solidFill>
                <a:latin typeface="Times New Roman" pitchFamily="18" charset="0"/>
                <a:cs typeface="Times New Roman" pitchFamily="18" charset="0"/>
              </a:rPr>
              <a:t>. </a:t>
            </a:r>
            <a:endParaRPr lang="en-MY" sz="2800" dirty="0"/>
          </a:p>
        </p:txBody>
      </p:sp>
    </p:spTree>
    <p:extLst>
      <p:ext uri="{BB962C8B-B14F-4D97-AF65-F5344CB8AC3E}">
        <p14:creationId xmlns:p14="http://schemas.microsoft.com/office/powerpoint/2010/main" val="51844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26</a:t>
            </a:fld>
            <a:endParaRPr lang="en-MY"/>
          </a:p>
        </p:txBody>
      </p:sp>
      <p:sp>
        <p:nvSpPr>
          <p:cNvPr id="4" name="Rectangle 3"/>
          <p:cNvSpPr/>
          <p:nvPr/>
        </p:nvSpPr>
        <p:spPr>
          <a:xfrm>
            <a:off x="323528" y="377369"/>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1770002688"/>
              </p:ext>
            </p:extLst>
          </p:nvPr>
        </p:nvGraphicFramePr>
        <p:xfrm>
          <a:off x="5054534" y="382508"/>
          <a:ext cx="4104456" cy="1750348"/>
        </p:xfrm>
        <a:graphic>
          <a:graphicData uri="http://schemas.openxmlformats.org/drawingml/2006/table">
            <a:tbl>
              <a:tblPr/>
              <a:tblGrid>
                <a:gridCol w="1512168"/>
                <a:gridCol w="1008112"/>
                <a:gridCol w="936104"/>
                <a:gridCol w="648072"/>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r>
            </a:tbl>
          </a:graphicData>
        </a:graphic>
      </p:graphicFrame>
      <p:sp>
        <p:nvSpPr>
          <p:cNvPr id="6" name="Rectangle 5"/>
          <p:cNvSpPr/>
          <p:nvPr/>
        </p:nvSpPr>
        <p:spPr>
          <a:xfrm>
            <a:off x="467544" y="2132856"/>
            <a:ext cx="8208912" cy="2677656"/>
          </a:xfrm>
          <a:prstGeom prst="rect">
            <a:avLst/>
          </a:prstGeom>
        </p:spPr>
        <p:txBody>
          <a:bodyPr wrap="square">
            <a:spAutoFit/>
          </a:bodyPr>
          <a:lstStyle/>
          <a:p>
            <a:pPr lvl="0">
              <a:lnSpc>
                <a:spcPct val="150000"/>
              </a:lnSpc>
            </a:pPr>
            <a:r>
              <a:rPr lang="en-MY" sz="2400" b="1" dirty="0" smtClean="0">
                <a:solidFill>
                  <a:prstClr val="black"/>
                </a:solidFill>
                <a:latin typeface="Times New Roman" pitchFamily="18" charset="0"/>
                <a:cs typeface="Times New Roman" pitchFamily="18" charset="0"/>
              </a:rPr>
              <a:t>X² =(70-64)²/64</a:t>
            </a:r>
            <a:r>
              <a:rPr lang="en-MY" sz="2400" b="1" dirty="0">
                <a:solidFill>
                  <a:prstClr val="black"/>
                </a:solidFill>
                <a:latin typeface="Times New Roman" pitchFamily="18" charset="0"/>
                <a:cs typeface="Times New Roman" pitchFamily="18" charset="0"/>
              </a:rPr>
              <a:t>+(90-96)²/96+(30-24)²/24+(</a:t>
            </a:r>
            <a:r>
              <a:rPr lang="en-MY" sz="2400" b="1" dirty="0" smtClean="0">
                <a:solidFill>
                  <a:prstClr val="black"/>
                </a:solidFill>
                <a:latin typeface="Times New Roman" pitchFamily="18" charset="0"/>
                <a:cs typeface="Times New Roman" pitchFamily="18" charset="0"/>
              </a:rPr>
              <a:t>10-16)²/16</a:t>
            </a:r>
          </a:p>
          <a:p>
            <a:pPr lvl="0">
              <a:lnSpc>
                <a:spcPct val="150000"/>
              </a:lnSpc>
            </a:pPr>
            <a:r>
              <a:rPr lang="en-US" sz="2400" b="1" dirty="0" smtClean="0">
                <a:solidFill>
                  <a:prstClr val="black"/>
                </a:solidFill>
                <a:latin typeface="Times New Roman" pitchFamily="18" charset="0"/>
                <a:cs typeface="Times New Roman" pitchFamily="18" charset="0"/>
              </a:rPr>
              <a:t>=36/64+36/96+36/24+36/16</a:t>
            </a:r>
          </a:p>
          <a:p>
            <a:pPr lvl="0">
              <a:lnSpc>
                <a:spcPct val="150000"/>
              </a:lnSpc>
            </a:pPr>
            <a:r>
              <a:rPr lang="en-US" sz="2400" b="1" dirty="0" smtClean="0">
                <a:solidFill>
                  <a:prstClr val="black"/>
                </a:solidFill>
                <a:latin typeface="Times New Roman" pitchFamily="18" charset="0"/>
                <a:cs typeface="Times New Roman" pitchFamily="18" charset="0"/>
              </a:rPr>
              <a:t>= 0.563+.375+1.5+2.25</a:t>
            </a:r>
          </a:p>
          <a:p>
            <a:pPr lvl="0">
              <a:lnSpc>
                <a:spcPct val="150000"/>
              </a:lnSpc>
            </a:pPr>
            <a:r>
              <a:rPr lang="en-US" sz="2400" b="1" dirty="0" smtClean="0">
                <a:solidFill>
                  <a:prstClr val="black"/>
                </a:solidFill>
                <a:latin typeface="Times New Roman" pitchFamily="18" charset="0"/>
                <a:cs typeface="Times New Roman" pitchFamily="18" charset="0"/>
              </a:rPr>
              <a:t>= 4.688    </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calculated X²</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computed</a:t>
            </a:r>
            <a:r>
              <a:rPr lang="en-MY" sz="2400" b="1" dirty="0">
                <a:solidFill>
                  <a:prstClr val="black"/>
                </a:solidFill>
                <a:latin typeface="Times New Roman" pitchFamily="18" charset="0"/>
                <a:cs typeface="Times New Roman" pitchFamily="18" charset="0"/>
              </a:rPr>
              <a:t> X²</a:t>
            </a:r>
            <a:r>
              <a:rPr lang="en-US" sz="2400" b="1" dirty="0" smtClean="0">
                <a:solidFill>
                  <a:prstClr val="black"/>
                </a:solidFill>
                <a:latin typeface="Times New Roman" pitchFamily="18" charset="0"/>
                <a:cs typeface="Times New Roman" pitchFamily="18" charset="0"/>
              </a:rPr>
              <a:t> )</a:t>
            </a:r>
            <a:endParaRPr lang="en-US" sz="2400" b="1" dirty="0">
              <a:solidFill>
                <a:prstClr val="black"/>
              </a:solidFill>
              <a:latin typeface="Times New Roman" pitchFamily="18" charset="0"/>
              <a:cs typeface="Times New Roman" pitchFamily="18" charset="0"/>
            </a:endParaRPr>
          </a:p>
          <a:p>
            <a:pPr lvl="0"/>
            <a:r>
              <a:rPr lang="en-US" sz="2400" b="1" dirty="0" smtClean="0">
                <a:solidFill>
                  <a:prstClr val="black"/>
                </a:solidFill>
                <a:latin typeface="Times New Roman" pitchFamily="18" charset="0"/>
                <a:cs typeface="Times New Roman" pitchFamily="18" charset="0"/>
              </a:rPr>
              <a:t>  </a:t>
            </a:r>
            <a:endParaRPr lang="en-MY" sz="2400" b="1" dirty="0">
              <a:solidFill>
                <a:prstClr val="black"/>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917543"/>
            <a:ext cx="2111499"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313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4" name="Group 2"/>
          <p:cNvGrpSpPr>
            <a:grpSpLocks/>
          </p:cNvGrpSpPr>
          <p:nvPr/>
        </p:nvGrpSpPr>
        <p:grpSpPr bwMode="auto">
          <a:xfrm>
            <a:off x="3581400" y="2362200"/>
            <a:ext cx="4032250" cy="3024188"/>
            <a:chOff x="3541" y="9182"/>
            <a:chExt cx="4848" cy="2340"/>
          </a:xfrm>
        </p:grpSpPr>
        <p:sp>
          <p:nvSpPr>
            <p:cNvPr id="5128" name="Line 3"/>
            <p:cNvSpPr>
              <a:spLocks noChangeShapeType="1"/>
            </p:cNvSpPr>
            <p:nvPr/>
          </p:nvSpPr>
          <p:spPr bwMode="auto">
            <a:xfrm flipH="1">
              <a:off x="3847" y="11196"/>
              <a:ext cx="4542" cy="1"/>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nvGrpSpPr>
            <p:cNvPr id="5129" name="Group 4"/>
            <p:cNvGrpSpPr>
              <a:grpSpLocks/>
            </p:cNvGrpSpPr>
            <p:nvPr/>
          </p:nvGrpSpPr>
          <p:grpSpPr bwMode="auto">
            <a:xfrm>
              <a:off x="3541" y="10155"/>
              <a:ext cx="4490" cy="1060"/>
              <a:chOff x="3420" y="11111"/>
              <a:chExt cx="3607" cy="1504"/>
            </a:xfrm>
          </p:grpSpPr>
          <p:sp>
            <p:nvSpPr>
              <p:cNvPr id="5131" name="Freeform 5"/>
              <p:cNvSpPr>
                <a:spLocks/>
              </p:cNvSpPr>
              <p:nvPr/>
            </p:nvSpPr>
            <p:spPr bwMode="auto">
              <a:xfrm>
                <a:off x="3420" y="11115"/>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Freeform 6"/>
              <p:cNvSpPr>
                <a:spLocks/>
              </p:cNvSpPr>
              <p:nvPr/>
            </p:nvSpPr>
            <p:spPr bwMode="auto">
              <a:xfrm flipH="1">
                <a:off x="5227" y="11111"/>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30" name="Line 7"/>
            <p:cNvSpPr>
              <a:spLocks noChangeShapeType="1"/>
            </p:cNvSpPr>
            <p:nvPr/>
          </p:nvSpPr>
          <p:spPr bwMode="auto">
            <a:xfrm>
              <a:off x="3929" y="9182"/>
              <a:ext cx="1" cy="2340"/>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sp>
        <p:nvSpPr>
          <p:cNvPr id="5125" name="Rectangle 8"/>
          <p:cNvSpPr>
            <a:spLocks noChangeArrowheads="1"/>
          </p:cNvSpPr>
          <p:nvPr/>
        </p:nvSpPr>
        <p:spPr bwMode="auto">
          <a:xfrm>
            <a:off x="304800" y="1905000"/>
            <a:ext cx="8496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800" b="1" dirty="0">
                <a:solidFill>
                  <a:srgbClr val="0070C0"/>
                </a:solidFill>
                <a:latin typeface="Times New Roman" pitchFamily="18" charset="0"/>
                <a:cs typeface="Times New Roman" pitchFamily="18" charset="0"/>
              </a:rPr>
              <a:t>Therefore, χ2 is always</a:t>
            </a:r>
            <a:r>
              <a:rPr lang="en-US" sz="2800" dirty="0">
                <a:solidFill>
                  <a:srgbClr val="0070C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UPPER ONE SIDED TEST </a:t>
            </a:r>
            <a:r>
              <a:rPr lang="en-US" sz="2800" b="1" dirty="0">
                <a:solidFill>
                  <a:srgbClr val="0070C0"/>
                </a:solidFill>
                <a:latin typeface="Times New Roman" pitchFamily="18" charset="0"/>
                <a:cs typeface="Times New Roman" pitchFamily="18" charset="0"/>
              </a:rPr>
              <a:t>. </a:t>
            </a:r>
          </a:p>
        </p:txBody>
      </p:sp>
      <p:graphicFrame>
        <p:nvGraphicFramePr>
          <p:cNvPr id="5122" name="Object 9"/>
          <p:cNvGraphicFramePr>
            <a:graphicFrameLocks noChangeAspect="1"/>
          </p:cNvGraphicFramePr>
          <p:nvPr>
            <p:extLst>
              <p:ext uri="{D42A27DB-BD31-4B8C-83A1-F6EECF244321}">
                <p14:modId xmlns:p14="http://schemas.microsoft.com/office/powerpoint/2010/main" val="2577759958"/>
              </p:ext>
            </p:extLst>
          </p:nvPr>
        </p:nvGraphicFramePr>
        <p:xfrm>
          <a:off x="1676400" y="304800"/>
          <a:ext cx="2989261" cy="1035968"/>
        </p:xfrm>
        <a:graphic>
          <a:graphicData uri="http://schemas.openxmlformats.org/presentationml/2006/ole">
            <mc:AlternateContent xmlns:mc="http://schemas.openxmlformats.org/markup-compatibility/2006">
              <mc:Choice xmlns:v="urn:schemas-microsoft-com:vml" Requires="v">
                <p:oleObj spid="_x0000_s6172"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04800"/>
                        <a:ext cx="2989261" cy="1035968"/>
                      </a:xfrm>
                      <a:prstGeom prst="rect">
                        <a:avLst/>
                      </a:prstGeom>
                      <a:solidFill>
                        <a:srgbClr val="CCFFFF"/>
                      </a:solidFill>
                      <a:ln w="41275">
                        <a:solidFill>
                          <a:srgbClr val="7030A0"/>
                        </a:solidFill>
                        <a:miter lim="800000"/>
                        <a:headEnd/>
                        <a:tailEnd/>
                      </a:ln>
                    </p:spPr>
                  </p:pic>
                </p:oleObj>
              </mc:Fallback>
            </mc:AlternateContent>
          </a:graphicData>
        </a:graphic>
      </p:graphicFrame>
      <p:sp>
        <p:nvSpPr>
          <p:cNvPr id="5127" name="Rectangle 13"/>
          <p:cNvSpPr>
            <a:spLocks noChangeArrowheads="1"/>
          </p:cNvSpPr>
          <p:nvPr/>
        </p:nvSpPr>
        <p:spPr bwMode="auto">
          <a:xfrm>
            <a:off x="457199" y="5257800"/>
            <a:ext cx="84169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solidFill>
                  <a:srgbClr val="0070C0"/>
                </a:solidFill>
                <a:latin typeface="Times New Roman" pitchFamily="18" charset="0"/>
                <a:cs typeface="Times New Roman" pitchFamily="18" charset="0"/>
              </a:rPr>
              <a:t>Comparing calculated χ2 with tabulated χ2 </a:t>
            </a:r>
          </a:p>
          <a:p>
            <a:r>
              <a:rPr lang="en-US" sz="2800" b="1" dirty="0">
                <a:solidFill>
                  <a:srgbClr val="0070C0"/>
                </a:solidFill>
                <a:latin typeface="Times New Roman" pitchFamily="18" charset="0"/>
                <a:cs typeface="Times New Roman" pitchFamily="18" charset="0"/>
              </a:rPr>
              <a:t>            in relation to critical region</a:t>
            </a:r>
            <a:r>
              <a:rPr lang="en-US" sz="2800" b="1" dirty="0">
                <a:solidFill>
                  <a:srgbClr val="FFFF00"/>
                </a:solidFill>
                <a:latin typeface="Times New Roman" pitchFamily="18" charset="0"/>
                <a:cs typeface="Times New Roman" pitchFamily="18" charset="0"/>
              </a:rPr>
              <a:t> </a:t>
            </a:r>
          </a:p>
          <a:p>
            <a:endParaRPr lang="en-US" sz="2800" b="1" u="sng" dirty="0">
              <a:solidFill>
                <a:srgbClr val="FFFF00"/>
              </a:solidFill>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34813383-8DA4-4F91-ACAB-09A7371A4834}"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27</a:t>
            </a:fld>
            <a:endParaRPr lang="en-MY"/>
          </a:p>
        </p:txBody>
      </p:sp>
    </p:spTree>
    <p:extLst>
      <p:ext uri="{BB962C8B-B14F-4D97-AF65-F5344CB8AC3E}">
        <p14:creationId xmlns:p14="http://schemas.microsoft.com/office/powerpoint/2010/main" val="2579639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extLst>
              <p:ext uri="{D42A27DB-BD31-4B8C-83A1-F6EECF244321}">
                <p14:modId xmlns:p14="http://schemas.microsoft.com/office/powerpoint/2010/main" val="2254361659"/>
              </p:ext>
            </p:extLst>
          </p:nvPr>
        </p:nvGraphicFramePr>
        <p:xfrm>
          <a:off x="304800" y="373063"/>
          <a:ext cx="3733800" cy="6485157"/>
        </p:xfrm>
        <a:graphic>
          <a:graphicData uri="http://schemas.openxmlformats.org/drawingml/2006/table">
            <a:tbl>
              <a:tblPr/>
              <a:tblGrid>
                <a:gridCol w="838200"/>
                <a:gridCol w="838200"/>
                <a:gridCol w="914400"/>
                <a:gridCol w="1143000"/>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875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4314" name="Group 234"/>
          <p:cNvGraphicFramePr>
            <a:graphicFrameLocks noGrp="1"/>
          </p:cNvGraphicFramePr>
          <p:nvPr>
            <p:extLst>
              <p:ext uri="{D42A27DB-BD31-4B8C-83A1-F6EECF244321}">
                <p14:modId xmlns:p14="http://schemas.microsoft.com/office/powerpoint/2010/main" val="2131025955"/>
              </p:ext>
            </p:extLst>
          </p:nvPr>
        </p:nvGraphicFramePr>
        <p:xfrm>
          <a:off x="4953000" y="304800"/>
          <a:ext cx="3816350" cy="6373806"/>
        </p:xfrm>
        <a:graphic>
          <a:graphicData uri="http://schemas.openxmlformats.org/drawingml/2006/table">
            <a:tbl>
              <a:tblPr/>
              <a:tblGrid>
                <a:gridCol w="1008062"/>
                <a:gridCol w="792163"/>
                <a:gridCol w="935037"/>
                <a:gridCol w="1081088"/>
              </a:tblGrid>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gridCol w="1160462"/>
                <a:gridCol w="1177925"/>
                <a:gridCol w="1260475"/>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19872" y="1241587"/>
            <a:ext cx="1707662" cy="12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28</a:t>
            </a:fld>
            <a:endParaRPr lang="en-MY"/>
          </a:p>
        </p:txBody>
      </p:sp>
    </p:spTree>
    <p:extLst>
      <p:ext uri="{BB962C8B-B14F-4D97-AF65-F5344CB8AC3E}">
        <p14:creationId xmlns:p14="http://schemas.microsoft.com/office/powerpoint/2010/main" val="1769298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extLst>
              <p:ext uri="{D42A27DB-BD31-4B8C-83A1-F6EECF244321}">
                <p14:modId xmlns:p14="http://schemas.microsoft.com/office/powerpoint/2010/main" val="4164449580"/>
              </p:ext>
            </p:extLst>
          </p:nvPr>
        </p:nvGraphicFramePr>
        <p:xfrm>
          <a:off x="381001" y="1499919"/>
          <a:ext cx="3974975" cy="1136993"/>
        </p:xfrm>
        <a:graphic>
          <a:graphicData uri="http://schemas.openxmlformats.org/presentationml/2006/ole">
            <mc:AlternateContent xmlns:mc="http://schemas.openxmlformats.org/markup-compatibility/2006">
              <mc:Choice xmlns:v="urn:schemas-microsoft-com:vml" Requires="v">
                <p:oleObj spid="_x0000_s8242" name="Equation" r:id="rId3" imgW="1143000" imgH="457200" progId="Equation.3">
                  <p:embed/>
                </p:oleObj>
              </mc:Choice>
              <mc:Fallback>
                <p:oleObj name="Equation" r:id="rId3" imgW="11430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1" y="1499919"/>
                        <a:ext cx="3974975" cy="1136993"/>
                      </a:xfrm>
                      <a:prstGeom prst="rect">
                        <a:avLst/>
                      </a:prstGeom>
                      <a:solidFill>
                        <a:schemeClr val="bg1"/>
                      </a:solidFill>
                    </p:spPr>
                  </p:pic>
                </p:oleObj>
              </mc:Fallback>
            </mc:AlternateContent>
          </a:graphicData>
        </a:graphic>
      </p:graphicFrame>
      <p:pic>
        <p:nvPicPr>
          <p:cNvPr id="7173" name="Picture 4"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9248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7"/>
          <p:cNvSpPr>
            <a:spLocks noChangeArrowheads="1"/>
          </p:cNvSpPr>
          <p:nvPr/>
        </p:nvSpPr>
        <p:spPr bwMode="auto">
          <a:xfrm>
            <a:off x="117948" y="176480"/>
            <a:ext cx="661429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u="sng" dirty="0">
                <a:solidFill>
                  <a:srgbClr val="FF0000"/>
                </a:solidFill>
                <a:cs typeface="Times New Roman" pitchFamily="18" charset="0"/>
              </a:rPr>
              <a:t>Chi square is</a:t>
            </a:r>
            <a:r>
              <a:rPr lang="en-US" sz="2800" b="1" dirty="0">
                <a:solidFill>
                  <a:srgbClr val="FF0000"/>
                </a:solidFill>
                <a:cs typeface="Times New Roman" pitchFamily="18" charset="0"/>
              </a:rPr>
              <a:t> </a:t>
            </a:r>
          </a:p>
          <a:p>
            <a:r>
              <a:rPr lang="en-US" sz="2400" b="1" dirty="0">
                <a:solidFill>
                  <a:srgbClr val="0070C0"/>
                </a:solidFill>
                <a:cs typeface="Times New Roman" pitchFamily="18" charset="0"/>
              </a:rPr>
              <a:t>used in testing difference in </a:t>
            </a:r>
            <a:r>
              <a:rPr lang="en-US" sz="2400" b="1" dirty="0" smtClean="0">
                <a:solidFill>
                  <a:srgbClr val="FF0000"/>
                </a:solidFill>
                <a:cs typeface="Times New Roman" pitchFamily="18" charset="0"/>
              </a:rPr>
              <a:t>proportions</a:t>
            </a:r>
            <a:endParaRPr lang="en-US" sz="2400" b="1" dirty="0">
              <a:cs typeface="Times New Roman" pitchFamily="18" charset="0"/>
            </a:endParaRPr>
          </a:p>
          <a:p>
            <a:r>
              <a:rPr lang="en-US" sz="2400" b="1" dirty="0">
                <a:cs typeface="Times New Roman" pitchFamily="18" charset="0"/>
              </a:rPr>
              <a:t>while t test is used in testing difference  </a:t>
            </a:r>
            <a:r>
              <a:rPr lang="en-US" sz="2400" b="1" dirty="0">
                <a:solidFill>
                  <a:srgbClr val="FF0000"/>
                </a:solidFill>
                <a:cs typeface="Times New Roman" pitchFamily="18" charset="0"/>
              </a:rPr>
              <a:t>in means </a:t>
            </a:r>
            <a:r>
              <a:rPr lang="en-US" sz="2800" b="1" dirty="0">
                <a:solidFill>
                  <a:schemeClr val="bg1"/>
                </a:solidFill>
                <a:latin typeface="Times New Roman" pitchFamily="18" charset="0"/>
                <a:cs typeface="Times New Roman" pitchFamily="18" charset="0"/>
              </a:rPr>
              <a:t>.</a:t>
            </a:r>
          </a:p>
        </p:txBody>
      </p:sp>
      <p:sp>
        <p:nvSpPr>
          <p:cNvPr id="7175" name="Rectangle 2"/>
          <p:cNvSpPr>
            <a:spLocks noChangeArrowheads="1"/>
          </p:cNvSpPr>
          <p:nvPr/>
        </p:nvSpPr>
        <p:spPr bwMode="auto">
          <a:xfrm>
            <a:off x="152400" y="2636912"/>
            <a:ext cx="8991600" cy="1692771"/>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rtl="0"/>
            <a:r>
              <a:rPr lang="en-US" sz="2800" b="1" u="sng" dirty="0">
                <a:solidFill>
                  <a:srgbClr val="C00000"/>
                </a:solidFill>
                <a:cs typeface="Times New Roman" pitchFamily="18" charset="0"/>
              </a:rPr>
              <a:t>Chi square (χ2)</a:t>
            </a:r>
            <a:endParaRPr lang="en-US" sz="2800" b="1" dirty="0">
              <a:solidFill>
                <a:srgbClr val="C00000"/>
              </a:solidFill>
              <a:cs typeface="Times New Roman" pitchFamily="18" charset="0"/>
            </a:endParaRPr>
          </a:p>
          <a:p>
            <a:pPr rtl="0"/>
            <a:r>
              <a:rPr lang="en-US" sz="2800" b="1" dirty="0">
                <a:latin typeface="Times New Roman" pitchFamily="18" charset="0"/>
                <a:cs typeface="Times New Roman" pitchFamily="18" charset="0"/>
              </a:rPr>
              <a:t>	</a:t>
            </a:r>
            <a:r>
              <a:rPr lang="en-US" sz="2400" b="1" dirty="0">
                <a:cs typeface="Times New Roman" pitchFamily="18" charset="0"/>
              </a:rPr>
              <a:t>It is the </a:t>
            </a:r>
            <a:r>
              <a:rPr lang="en-US" sz="2400" b="1" dirty="0">
                <a:solidFill>
                  <a:srgbClr val="0070C0"/>
                </a:solidFill>
                <a:cs typeface="Times New Roman" pitchFamily="18" charset="0"/>
              </a:rPr>
              <a:t>sum </a:t>
            </a:r>
            <a:r>
              <a:rPr lang="en-US" sz="2400" b="1" dirty="0">
                <a:cs typeface="Times New Roman" pitchFamily="18" charset="0"/>
              </a:rPr>
              <a:t>of the </a:t>
            </a:r>
            <a:r>
              <a:rPr lang="en-US" sz="2400" b="1" dirty="0">
                <a:solidFill>
                  <a:srgbClr val="FF0000"/>
                </a:solidFill>
                <a:cs typeface="Times New Roman" pitchFamily="18" charset="0"/>
              </a:rPr>
              <a:t>squared</a:t>
            </a:r>
            <a:r>
              <a:rPr lang="en-US" sz="2400" b="1" dirty="0">
                <a:solidFill>
                  <a:srgbClr val="0070C0"/>
                </a:solidFill>
                <a:cs typeface="Times New Roman" pitchFamily="18" charset="0"/>
              </a:rPr>
              <a:t> </a:t>
            </a:r>
            <a:r>
              <a:rPr lang="en-US" sz="2400" b="1" dirty="0">
                <a:solidFill>
                  <a:srgbClr val="00B050"/>
                </a:solidFill>
                <a:cs typeface="Times New Roman" pitchFamily="18" charset="0"/>
              </a:rPr>
              <a:t>difference</a:t>
            </a:r>
            <a:r>
              <a:rPr lang="en-US" sz="2400" b="1" dirty="0">
                <a:solidFill>
                  <a:srgbClr val="0070C0"/>
                </a:solidFill>
                <a:cs typeface="Times New Roman" pitchFamily="18" charset="0"/>
              </a:rPr>
              <a:t> </a:t>
            </a:r>
            <a:r>
              <a:rPr lang="en-US" sz="2400" b="1" dirty="0">
                <a:cs typeface="Times New Roman" pitchFamily="18" charset="0"/>
              </a:rPr>
              <a:t>between the </a:t>
            </a:r>
            <a:r>
              <a:rPr lang="en-US" sz="2400" b="1" dirty="0">
                <a:solidFill>
                  <a:srgbClr val="EA5CC5"/>
                </a:solidFill>
                <a:cs typeface="Times New Roman" pitchFamily="18" charset="0"/>
              </a:rPr>
              <a:t>observed </a:t>
            </a:r>
            <a:r>
              <a:rPr lang="en-US" sz="2400" b="1" dirty="0">
                <a:cs typeface="Times New Roman" pitchFamily="18" charset="0"/>
              </a:rPr>
              <a:t>frequency and </a:t>
            </a:r>
            <a:r>
              <a:rPr lang="en-US" sz="2400" b="1" dirty="0">
                <a:solidFill>
                  <a:schemeClr val="accent2"/>
                </a:solidFill>
                <a:cs typeface="Times New Roman" pitchFamily="18" charset="0"/>
              </a:rPr>
              <a:t>expected </a:t>
            </a:r>
            <a:r>
              <a:rPr lang="en-US" sz="2400" b="1" dirty="0">
                <a:cs typeface="Times New Roman" pitchFamily="18" charset="0"/>
              </a:rPr>
              <a:t>frequency, </a:t>
            </a:r>
            <a:r>
              <a:rPr lang="en-US" sz="2400" b="1" dirty="0">
                <a:solidFill>
                  <a:srgbClr val="65813F"/>
                </a:solidFill>
                <a:cs typeface="Times New Roman" pitchFamily="18" charset="0"/>
              </a:rPr>
              <a:t>divided</a:t>
            </a:r>
            <a:r>
              <a:rPr lang="en-US" sz="2400" b="1" dirty="0">
                <a:solidFill>
                  <a:srgbClr val="0070C0"/>
                </a:solidFill>
                <a:cs typeface="Times New Roman" pitchFamily="18" charset="0"/>
              </a:rPr>
              <a:t> </a:t>
            </a:r>
            <a:r>
              <a:rPr lang="en-US" sz="2400" b="1" dirty="0">
                <a:cs typeface="Times New Roman" pitchFamily="18" charset="0"/>
              </a:rPr>
              <a:t>by the</a:t>
            </a:r>
            <a:r>
              <a:rPr lang="en-US" sz="2400" b="1" dirty="0">
                <a:solidFill>
                  <a:srgbClr val="0070C0"/>
                </a:solidFill>
                <a:cs typeface="Times New Roman" pitchFamily="18" charset="0"/>
              </a:rPr>
              <a:t> </a:t>
            </a:r>
            <a:r>
              <a:rPr lang="en-US" sz="2400" b="1" dirty="0">
                <a:solidFill>
                  <a:srgbClr val="C00000"/>
                </a:solidFill>
                <a:cs typeface="Times New Roman" pitchFamily="18" charset="0"/>
              </a:rPr>
              <a:t>expected</a:t>
            </a:r>
            <a:r>
              <a:rPr lang="en-US" sz="2400" b="1" dirty="0">
                <a:solidFill>
                  <a:srgbClr val="0070C0"/>
                </a:solidFill>
                <a:cs typeface="Times New Roman" pitchFamily="18" charset="0"/>
              </a:rPr>
              <a:t> </a:t>
            </a:r>
            <a:r>
              <a:rPr lang="en-US" sz="2400" b="1" dirty="0">
                <a:cs typeface="Times New Roman" pitchFamily="18" charset="0"/>
              </a:rPr>
              <a:t>frequency </a:t>
            </a:r>
            <a:r>
              <a:rPr lang="en-US" sz="2400" b="1" dirty="0">
                <a:solidFill>
                  <a:schemeClr val="bg1"/>
                </a:solidFill>
                <a:cs typeface="Times New Roman" pitchFamily="18" charset="0"/>
              </a:rPr>
              <a:t>.</a:t>
            </a:r>
          </a:p>
        </p:txBody>
      </p:sp>
      <p:sp>
        <p:nvSpPr>
          <p:cNvPr id="7176" name="Rectangle 10"/>
          <p:cNvSpPr>
            <a:spLocks noChangeArrowheads="1"/>
          </p:cNvSpPr>
          <p:nvPr/>
        </p:nvSpPr>
        <p:spPr bwMode="auto">
          <a:xfrm>
            <a:off x="4564079" y="4797152"/>
            <a:ext cx="43434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dirty="0">
                <a:solidFill>
                  <a:srgbClr val="FF0000"/>
                </a:solidFill>
                <a:cs typeface="Times New Roman" pitchFamily="18" charset="0"/>
              </a:rPr>
              <a:t>Comparing </a:t>
            </a:r>
            <a:r>
              <a:rPr lang="en-US" sz="2400" b="1" dirty="0">
                <a:solidFill>
                  <a:srgbClr val="0070C0"/>
                </a:solidFill>
                <a:cs typeface="Times New Roman" pitchFamily="18" charset="0"/>
              </a:rPr>
              <a:t>calculated χ2 </a:t>
            </a:r>
            <a:r>
              <a:rPr lang="en-US" sz="2400" b="1" dirty="0">
                <a:solidFill>
                  <a:srgbClr val="00B050"/>
                </a:solidFill>
                <a:cs typeface="Times New Roman" pitchFamily="18" charset="0"/>
              </a:rPr>
              <a:t>with tabulated </a:t>
            </a:r>
            <a:r>
              <a:rPr lang="en-US" sz="2400" b="1" dirty="0">
                <a:solidFill>
                  <a:srgbClr val="0070C0"/>
                </a:solidFill>
                <a:cs typeface="Times New Roman" pitchFamily="18" charset="0"/>
              </a:rPr>
              <a:t>χ2</a:t>
            </a:r>
            <a:r>
              <a:rPr lang="en-US" sz="2400" b="1" dirty="0">
                <a:cs typeface="Times New Roman" pitchFamily="18" charset="0"/>
              </a:rPr>
              <a:t> </a:t>
            </a:r>
          </a:p>
          <a:p>
            <a:r>
              <a:rPr lang="en-US" sz="2400" b="1" dirty="0">
                <a:solidFill>
                  <a:srgbClr val="0070C0"/>
                </a:solidFill>
                <a:cs typeface="Times New Roman" pitchFamily="18" charset="0"/>
              </a:rPr>
              <a:t>in </a:t>
            </a:r>
            <a:r>
              <a:rPr lang="en-US" sz="2400" b="1" dirty="0">
                <a:cs typeface="Times New Roman" pitchFamily="18" charset="0"/>
              </a:rPr>
              <a:t>relation to critical region </a:t>
            </a:r>
            <a:r>
              <a:rPr lang="en-US" sz="2600" b="1" dirty="0">
                <a:solidFill>
                  <a:srgbClr val="0070C0"/>
                </a:solidFill>
                <a:latin typeface="Times New Roman" pitchFamily="18" charset="0"/>
                <a:cs typeface="Times New Roman" pitchFamily="18" charset="0"/>
              </a:rPr>
              <a:t>.</a:t>
            </a:r>
          </a:p>
        </p:txBody>
      </p:sp>
      <p:graphicFrame>
        <p:nvGraphicFramePr>
          <p:cNvPr id="7171" name="Object 4"/>
          <p:cNvGraphicFramePr>
            <a:graphicFrameLocks noChangeAspect="1"/>
          </p:cNvGraphicFramePr>
          <p:nvPr>
            <p:extLst>
              <p:ext uri="{D42A27DB-BD31-4B8C-83A1-F6EECF244321}">
                <p14:modId xmlns:p14="http://schemas.microsoft.com/office/powerpoint/2010/main" val="2274105860"/>
              </p:ext>
            </p:extLst>
          </p:nvPr>
        </p:nvGraphicFramePr>
        <p:xfrm>
          <a:off x="152400" y="4509120"/>
          <a:ext cx="3843536" cy="1008112"/>
        </p:xfrm>
        <a:graphic>
          <a:graphicData uri="http://schemas.openxmlformats.org/presentationml/2006/ole">
            <mc:AlternateContent xmlns:mc="http://schemas.openxmlformats.org/markup-compatibility/2006">
              <mc:Choice xmlns:v="urn:schemas-microsoft-com:vml" Requires="v">
                <p:oleObj spid="_x0000_s8243" name="Equation" r:id="rId7" imgW="1130300" imgH="419100" progId="Equation.3">
                  <p:embed/>
                </p:oleObj>
              </mc:Choice>
              <mc:Fallback>
                <p:oleObj name="Equation" r:id="rId7" imgW="11303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 y="4509120"/>
                        <a:ext cx="3843536" cy="1008112"/>
                      </a:xfrm>
                      <a:prstGeom prst="rect">
                        <a:avLst/>
                      </a:prstGeom>
                      <a:solidFill>
                        <a:srgbClr val="FFFF99"/>
                      </a:solidFill>
                      <a:ln w="38100">
                        <a:solidFill>
                          <a:srgbClr val="CC0099"/>
                        </a:solidFill>
                        <a:miter lim="800000"/>
                        <a:headEnd/>
                        <a:tailEnd/>
                      </a:ln>
                    </p:spPr>
                  </p:pic>
                </p:oleObj>
              </mc:Fallback>
            </mc:AlternateContent>
          </a:graphicData>
        </a:graphic>
      </p:graphicFrame>
      <p:sp>
        <p:nvSpPr>
          <p:cNvPr id="2" name="Date Placeholder 1"/>
          <p:cNvSpPr>
            <a:spLocks noGrp="1"/>
          </p:cNvSpPr>
          <p:nvPr>
            <p:ph type="dt" sz="half" idx="10"/>
          </p:nvPr>
        </p:nvSpPr>
        <p:spPr/>
        <p:txBody>
          <a:bodyPr/>
          <a:lstStyle/>
          <a:p>
            <a:fld id="{A29D6AB7-1994-4B5E-83A3-AF9892F0FB5F}"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29</a:t>
            </a:fld>
            <a:endParaRPr lang="en-MY"/>
          </a:p>
        </p:txBody>
      </p:sp>
    </p:spTree>
    <p:extLst>
      <p:ext uri="{BB962C8B-B14F-4D97-AF65-F5344CB8AC3E}">
        <p14:creationId xmlns:p14="http://schemas.microsoft.com/office/powerpoint/2010/main" val="407949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720" y="188640"/>
            <a:ext cx="89152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SPECIFIC LEARNING OUTCOMES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 completion of this lecture, you should be able to:</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basis for the use of Chi square tests on 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limitations of the Chi square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Carry out the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tests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the findings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from the Chi square tests of significance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degrees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 freedom and critical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values of Chi square statistics from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CONTENTS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basis for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use of Chi square tests on </a:t>
            </a:r>
            <a:r>
              <a:rPr kumimoji="0" lang="en-US" sz="24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limitations of the Chi square 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Calculation of Chi square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Interpretation of  the findings from the Chi square tests of significance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37229D6-6FAE-47FB-B33A-EAC25B8944E8}" type="datetime1">
              <a:rPr lang="en-MY" smtClean="0"/>
              <a:t>11/8/2021</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a:t>
            </a:fld>
            <a:endParaRPr lang="en-MY"/>
          </a:p>
        </p:txBody>
      </p:sp>
      <p:sp>
        <p:nvSpPr>
          <p:cNvPr id="6" name="Rectangle 5"/>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7"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961103" y="157837"/>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3487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07504" y="116632"/>
            <a:ext cx="903649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0070C0"/>
                </a:solidFill>
                <a:cs typeface="Times New Roman" pitchFamily="18" charset="0"/>
              </a:rPr>
              <a:t>If the variables display are Exposure and </a:t>
            </a:r>
            <a:r>
              <a:rPr lang="en-US" sz="2400" b="1" dirty="0">
                <a:solidFill>
                  <a:srgbClr val="FF0000"/>
                </a:solidFill>
                <a:cs typeface="Times New Roman" pitchFamily="18" charset="0"/>
              </a:rPr>
              <a:t>outcome. </a:t>
            </a:r>
          </a:p>
          <a:p>
            <a:r>
              <a:rPr lang="en-US" sz="2400" b="1" dirty="0">
                <a:solidFill>
                  <a:srgbClr val="0070C0"/>
                </a:solidFill>
                <a:cs typeface="Times New Roman" pitchFamily="18" charset="0"/>
              </a:rPr>
              <a:t>         Then</a:t>
            </a:r>
            <a:r>
              <a:rPr lang="en-US" sz="2400" dirty="0">
                <a:solidFill>
                  <a:srgbClr val="0070C0"/>
                </a:solidFill>
                <a:cs typeface="Times New Roman" pitchFamily="18" charset="0"/>
              </a:rPr>
              <a:t> </a:t>
            </a:r>
          </a:p>
          <a:p>
            <a:r>
              <a:rPr lang="en-US" sz="2400" dirty="0">
                <a:solidFill>
                  <a:srgbClr val="0070C0"/>
                </a:solidFill>
                <a:cs typeface="Times New Roman" pitchFamily="18" charset="0"/>
              </a:rPr>
              <a:t>   </a:t>
            </a:r>
            <a:r>
              <a:rPr lang="en-US" sz="2400" b="1" dirty="0">
                <a:cs typeface="Times New Roman" pitchFamily="18" charset="0"/>
              </a:rPr>
              <a:t>we usually we arrange the table with</a:t>
            </a:r>
            <a:r>
              <a:rPr lang="en-US" sz="2400" dirty="0">
                <a:cs typeface="Times New Roman" pitchFamily="18" charset="0"/>
              </a:rPr>
              <a:t> </a:t>
            </a:r>
          </a:p>
          <a:p>
            <a:r>
              <a:rPr lang="en-US" sz="2400" b="1" dirty="0">
                <a:solidFill>
                  <a:srgbClr val="0070C0"/>
                </a:solidFill>
                <a:cs typeface="Times New Roman" pitchFamily="18" charset="0"/>
              </a:rPr>
              <a:t>exposur</a:t>
            </a:r>
            <a:r>
              <a:rPr lang="en-US" sz="2400" b="1" dirty="0">
                <a:cs typeface="Times New Roman" pitchFamily="18" charset="0"/>
              </a:rPr>
              <a:t>e as the row </a:t>
            </a:r>
            <a:r>
              <a:rPr lang="en-US" sz="2400" b="1" dirty="0">
                <a:solidFill>
                  <a:srgbClr val="0070C0"/>
                </a:solidFill>
                <a:cs typeface="Times New Roman" pitchFamily="18" charset="0"/>
              </a:rPr>
              <a:t>variable </a:t>
            </a:r>
            <a:r>
              <a:rPr lang="en-US" sz="2400" b="1" dirty="0">
                <a:cs typeface="Times New Roman" pitchFamily="18" charset="0"/>
              </a:rPr>
              <a:t>and </a:t>
            </a:r>
          </a:p>
          <a:p>
            <a:r>
              <a:rPr lang="en-US" sz="2400" b="1" dirty="0">
                <a:solidFill>
                  <a:srgbClr val="FF0000"/>
                </a:solidFill>
                <a:cs typeface="Times New Roman" pitchFamily="18" charset="0"/>
              </a:rPr>
              <a:t>out come </a:t>
            </a:r>
            <a:r>
              <a:rPr lang="en-US" sz="2400" b="1" dirty="0">
                <a:cs typeface="Times New Roman" pitchFamily="18" charset="0"/>
              </a:rPr>
              <a:t>as the </a:t>
            </a:r>
            <a:r>
              <a:rPr lang="en-US" sz="2400" b="1" dirty="0">
                <a:solidFill>
                  <a:srgbClr val="FF0000"/>
                </a:solidFill>
                <a:cs typeface="Times New Roman" pitchFamily="18" charset="0"/>
              </a:rPr>
              <a:t>column</a:t>
            </a:r>
            <a:r>
              <a:rPr lang="en-US" sz="2400" b="1" dirty="0">
                <a:cs typeface="Times New Roman" pitchFamily="18" charset="0"/>
              </a:rPr>
              <a:t> variable </a:t>
            </a:r>
            <a:r>
              <a:rPr lang="en-US" sz="2400" dirty="0">
                <a:cs typeface="Times New Roman" pitchFamily="18" charset="0"/>
              </a:rPr>
              <a:t>.  </a:t>
            </a:r>
          </a:p>
          <a:p>
            <a:r>
              <a:rPr lang="en-US" sz="2400" b="1" dirty="0">
                <a:cs typeface="Times New Roman" pitchFamily="18" charset="0"/>
              </a:rPr>
              <a:t>and display %  corresponding the exposure variable </a:t>
            </a:r>
          </a:p>
        </p:txBody>
      </p:sp>
      <p:pic>
        <p:nvPicPr>
          <p:cNvPr id="30723"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21016" y="1138982"/>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9428" name="Group 36"/>
          <p:cNvGraphicFramePr>
            <a:graphicFrameLocks noGrp="1"/>
          </p:cNvGraphicFramePr>
          <p:nvPr>
            <p:extLst>
              <p:ext uri="{D42A27DB-BD31-4B8C-83A1-F6EECF244321}">
                <p14:modId xmlns:p14="http://schemas.microsoft.com/office/powerpoint/2010/main" val="1789041650"/>
              </p:ext>
            </p:extLst>
          </p:nvPr>
        </p:nvGraphicFramePr>
        <p:xfrm>
          <a:off x="457200" y="2636912"/>
          <a:ext cx="8291264" cy="1813560"/>
        </p:xfrm>
        <a:graphic>
          <a:graphicData uri="http://schemas.openxmlformats.org/drawingml/2006/table">
            <a:tbl>
              <a:tblPr rtl="1"/>
              <a:tblGrid>
                <a:gridCol w="1034846"/>
                <a:gridCol w="2985010"/>
                <a:gridCol w="2909852"/>
                <a:gridCol w="1361556"/>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 no small </a:t>
                      </a:r>
                      <a:r>
                        <a:rPr lang="en-US" sz="2200" b="1" dirty="0" smtClean="0">
                          <a:solidFill>
                            <a:srgbClr val="FF0000"/>
                          </a:solidFill>
                          <a:cs typeface="Times New Roman" pitchFamily="18" charset="0"/>
                        </a:rPr>
                        <a:t>birth weight</a:t>
                      </a:r>
                      <a:r>
                        <a:rPr lang="en-US" sz="2200" dirty="0" smtClean="0">
                          <a:solidFill>
                            <a:srgbClr val="FF0000"/>
                          </a:solidFill>
                          <a:cs typeface="Times New Roman" pitchFamily="18" charset="0"/>
                        </a:rPr>
                        <a:t> </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small birth weight</a:t>
                      </a:r>
                      <a:r>
                        <a:rPr lang="en-US" sz="2200" dirty="0" smtClean="0">
                          <a:solidFill>
                            <a:srgbClr val="FF0000"/>
                          </a:solidFill>
                          <a:cs typeface="Times New Roman" pitchFamily="18" charset="0"/>
                        </a:rPr>
                        <a:t> </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en-US" sz="2200" b="0" i="0" u="none" strike="noStrike" cap="none" normalizeH="0" baseline="0" dirty="0" smtClean="0">
                          <a:ln>
                            <a:noFill/>
                          </a:ln>
                          <a:solidFill>
                            <a:schemeClr val="tx1"/>
                          </a:solidFill>
                          <a:effectLst/>
                          <a:latin typeface="+mn-lt"/>
                          <a:cs typeface="Arial" charset="0"/>
                        </a:rPr>
                        <a:t>100 (62.5% ) </a:t>
                      </a:r>
                      <a:r>
                        <a:rPr kumimoji="0" lang="en-US" sz="2200" b="0" i="0" u="none" strike="noStrike" cap="none" normalizeH="0" baseline="0" dirty="0" smtClean="0">
                          <a:ln>
                            <a:noFill/>
                          </a:ln>
                          <a:solidFill>
                            <a:srgbClr val="FF0000"/>
                          </a:solidFill>
                          <a:effectLst/>
                          <a:latin typeface="+mn-lt"/>
                          <a:cs typeface="Arial" charset="0"/>
                        </a:rPr>
                        <a:t>53   </a:t>
                      </a:r>
                      <a:endParaRPr kumimoji="0" lang="en-US" sz="22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en-US" sz="2200" b="0" i="0" u="none" strike="noStrike" cap="none" normalizeH="0" baseline="0" dirty="0" smtClean="0">
                          <a:ln>
                            <a:noFill/>
                          </a:ln>
                          <a:solidFill>
                            <a:schemeClr val="tx1"/>
                          </a:solidFill>
                          <a:effectLst/>
                          <a:latin typeface="+mn-lt"/>
                          <a:cs typeface="Arial" charset="0"/>
                        </a:rPr>
                        <a:t>50 (16.7 )  </a:t>
                      </a:r>
                      <a:r>
                        <a:rPr kumimoji="0" lang="en-US" sz="2200" b="0" i="0" u="none" strike="noStrike" cap="none" normalizeH="0" baseline="0" dirty="0" smtClean="0">
                          <a:ln>
                            <a:noFill/>
                          </a:ln>
                          <a:solidFill>
                            <a:srgbClr val="FF0000"/>
                          </a:solidFill>
                          <a:effectLst/>
                          <a:latin typeface="+mn-lt"/>
                          <a:cs typeface="Arial" charset="0"/>
                        </a:rPr>
                        <a:t>99 </a:t>
                      </a:r>
                      <a:endParaRPr kumimoji="0" lang="en-US" sz="22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150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51" name="Rectangle 37"/>
          <p:cNvSpPr>
            <a:spLocks noChangeArrowheads="1"/>
          </p:cNvSpPr>
          <p:nvPr/>
        </p:nvSpPr>
        <p:spPr bwMode="auto">
          <a:xfrm>
            <a:off x="228600" y="4581128"/>
            <a:ext cx="866388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u="sng" dirty="0">
                <a:solidFill>
                  <a:srgbClr val="C00000"/>
                </a:solidFill>
              </a:rPr>
              <a:t>Example</a:t>
            </a:r>
            <a:r>
              <a:rPr lang="en-US" sz="2400" b="1" dirty="0">
                <a:solidFill>
                  <a:srgbClr val="C00000"/>
                </a:solidFill>
              </a:rPr>
              <a:t>  </a:t>
            </a:r>
          </a:p>
          <a:p>
            <a:r>
              <a:rPr lang="en-MY" sz="2400" b="1" dirty="0">
                <a:solidFill>
                  <a:schemeClr val="tx2"/>
                </a:solidFill>
                <a:cs typeface="Times New Roman" pitchFamily="18" charset="0"/>
              </a:rPr>
              <a:t>460 pregnant women  divided into two groups, 160 smoker  and 300 non smoked  during pregnancy, 100 smoker women, were born   small weight babies    while the non smokers, born  50 small birth weight babies </a:t>
            </a:r>
          </a:p>
        </p:txBody>
      </p:sp>
      <p:sp>
        <p:nvSpPr>
          <p:cNvPr id="2" name="Right Arrow 1"/>
          <p:cNvSpPr/>
          <p:nvPr/>
        </p:nvSpPr>
        <p:spPr>
          <a:xfrm>
            <a:off x="810039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Date Placeholder 2"/>
          <p:cNvSpPr>
            <a:spLocks noGrp="1"/>
          </p:cNvSpPr>
          <p:nvPr>
            <p:ph type="dt" sz="half" idx="10"/>
          </p:nvPr>
        </p:nvSpPr>
        <p:spPr/>
        <p:txBody>
          <a:bodyPr/>
          <a:lstStyle/>
          <a:p>
            <a:fld id="{F640DFEC-CD23-4F1D-8A46-50CA83A25978}" type="datetime1">
              <a:rPr lang="en-MY" smtClean="0"/>
              <a:t>11/8/2021</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30</a:t>
            </a:fld>
            <a:endParaRPr lang="en-MY"/>
          </a:p>
        </p:txBody>
      </p:sp>
    </p:spTree>
    <p:extLst>
      <p:ext uri="{BB962C8B-B14F-4D97-AF65-F5344CB8AC3E}">
        <p14:creationId xmlns:p14="http://schemas.microsoft.com/office/powerpoint/2010/main" val="985007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964488" cy="6217087"/>
          </a:xfrm>
          <a:prstGeom prst="rect">
            <a:avLst/>
          </a:prstGeom>
        </p:spPr>
        <p:txBody>
          <a:bodyPr wrap="square">
            <a:spAutoFit/>
          </a:bodyPr>
          <a:lstStyle/>
          <a:p>
            <a:r>
              <a:rPr lang="en-MY" sz="2400" b="1" dirty="0" smtClean="0">
                <a:solidFill>
                  <a:srgbClr val="FF0000"/>
                </a:solidFill>
                <a:cs typeface="Times New Roman" pitchFamily="18" charset="0"/>
              </a:rPr>
              <a:t>Data </a:t>
            </a:r>
          </a:p>
          <a:p>
            <a:r>
              <a:rPr lang="en-MY" sz="2200" dirty="0" smtClean="0">
                <a:cs typeface="Times New Roman" pitchFamily="18" charset="0"/>
              </a:rPr>
              <a:t>Qualitative data consist of sample of </a:t>
            </a:r>
            <a:r>
              <a:rPr kumimoji="0" lang="en-US" sz="2200" b="0" i="0" u="none" strike="noStrike" cap="none" normalizeH="0" baseline="0" dirty="0" smtClean="0">
                <a:ln>
                  <a:noFill/>
                </a:ln>
                <a:solidFill>
                  <a:schemeClr val="tx1"/>
                </a:solidFill>
                <a:effectLst/>
                <a:cs typeface="Arial" charset="0"/>
              </a:rPr>
              <a:t>460</a:t>
            </a:r>
            <a:r>
              <a:rPr kumimoji="0" lang="en-US" sz="2200" b="0" i="0" u="none" strike="noStrike" cap="none" normalizeH="0" dirty="0" smtClean="0">
                <a:ln>
                  <a:noFill/>
                </a:ln>
                <a:solidFill>
                  <a:schemeClr val="tx1"/>
                </a:solidFill>
                <a:effectLst/>
                <a:cs typeface="Arial" charset="0"/>
              </a:rPr>
              <a:t> </a:t>
            </a:r>
            <a:r>
              <a:rPr lang="en-MY" sz="2200" dirty="0" smtClean="0">
                <a:cs typeface="Times New Roman" pitchFamily="18" charset="0"/>
              </a:rPr>
              <a:t>pregnant </a:t>
            </a:r>
            <a:r>
              <a:rPr lang="en-MY" sz="2200" dirty="0">
                <a:cs typeface="Times New Roman" pitchFamily="18" charset="0"/>
              </a:rPr>
              <a:t>women  divided into two groups, 160 smoker  and 300 non smoked  during pregnancy, 100 smoker women, were born   small weight babies    while the non </a:t>
            </a:r>
            <a:r>
              <a:rPr lang="en-MY" sz="2200" dirty="0" smtClean="0">
                <a:cs typeface="Times New Roman" pitchFamily="18" charset="0"/>
              </a:rPr>
              <a:t>smokers, born  </a:t>
            </a:r>
            <a:r>
              <a:rPr lang="en-MY" sz="2200" dirty="0">
                <a:cs typeface="Times New Roman" pitchFamily="18" charset="0"/>
              </a:rPr>
              <a:t>50 small birth weight babies </a:t>
            </a:r>
          </a:p>
          <a:p>
            <a:endParaRPr lang="en-MY" sz="2200" dirty="0" smtClean="0">
              <a:cs typeface="Times New Roman" pitchFamily="18" charset="0"/>
            </a:endParaRPr>
          </a:p>
          <a:p>
            <a:r>
              <a:rPr lang="en-MY" sz="2200" b="1" dirty="0" smtClean="0">
                <a:solidFill>
                  <a:srgbClr val="FF0000"/>
                </a:solidFill>
                <a:cs typeface="Times New Roman" pitchFamily="18" charset="0"/>
              </a:rPr>
              <a:t>Assumption </a:t>
            </a:r>
          </a:p>
          <a:p>
            <a:r>
              <a:rPr lang="en-MY" sz="2200" b="1" dirty="0" smtClean="0">
                <a:cs typeface="Times New Roman" pitchFamily="18" charset="0"/>
              </a:rPr>
              <a:t>Two independent group of </a:t>
            </a:r>
            <a:r>
              <a:rPr lang="en-MY" sz="2200" dirty="0" smtClean="0">
                <a:cs typeface="Times New Roman" pitchFamily="18" charset="0"/>
              </a:rPr>
              <a:t>pregnant women </a:t>
            </a:r>
            <a:r>
              <a:rPr lang="en-MY" sz="2200" b="1" dirty="0" smtClean="0">
                <a:cs typeface="Times New Roman" pitchFamily="18" charset="0"/>
              </a:rPr>
              <a:t>chosen </a:t>
            </a:r>
            <a:r>
              <a:rPr lang="en-MY" sz="2200" dirty="0" smtClean="0">
                <a:cs typeface="Times New Roman" pitchFamily="18" charset="0"/>
              </a:rPr>
              <a:t>randomly from normal distribution population .</a:t>
            </a:r>
            <a:endParaRPr lang="en-MY" sz="2200" b="1" dirty="0" smtClean="0">
              <a:solidFill>
                <a:srgbClr val="FF0000"/>
              </a:solidFill>
              <a:cs typeface="Times New Roman" pitchFamily="18" charset="0"/>
            </a:endParaRPr>
          </a:p>
          <a:p>
            <a:r>
              <a:rPr lang="en-MY" sz="2200" b="1" dirty="0" smtClean="0">
                <a:solidFill>
                  <a:srgbClr val="FF0000"/>
                </a:solidFill>
                <a:cs typeface="Times New Roman" pitchFamily="18" charset="0"/>
              </a:rPr>
              <a:t>Formulation of Hypothesis</a:t>
            </a:r>
            <a:endParaRPr lang="en-MY" sz="2200" dirty="0" smtClean="0">
              <a:cs typeface="Times New Roman" pitchFamily="18" charset="0"/>
            </a:endParaRPr>
          </a:p>
          <a:p>
            <a:r>
              <a:rPr lang="en-MY" sz="2400" b="1" dirty="0" err="1" smtClean="0">
                <a:solidFill>
                  <a:srgbClr val="0070C0"/>
                </a:solidFill>
                <a:cs typeface="Times New Roman" pitchFamily="18" charset="0"/>
              </a:rPr>
              <a:t>Ho</a:t>
            </a:r>
            <a:endParaRPr lang="en-MY" sz="2400" b="1" dirty="0" smtClean="0">
              <a:solidFill>
                <a:srgbClr val="0070C0"/>
              </a:solidFill>
              <a:cs typeface="Times New Roman" pitchFamily="18" charset="0"/>
            </a:endParaRPr>
          </a:p>
          <a:p>
            <a:r>
              <a:rPr lang="en-MY" sz="2200" dirty="0" smtClean="0">
                <a:cs typeface="Times New Roman" pitchFamily="18" charset="0"/>
              </a:rPr>
              <a:t>       </a:t>
            </a:r>
            <a:r>
              <a:rPr lang="en-MY" sz="2200" b="1" dirty="0" smtClean="0">
                <a:cs typeface="Times New Roman" pitchFamily="18" charset="0"/>
              </a:rPr>
              <a:t>There is </a:t>
            </a:r>
            <a:r>
              <a:rPr lang="en-MY" sz="2200" b="1" dirty="0" smtClean="0">
                <a:solidFill>
                  <a:srgbClr val="0070C0"/>
                </a:solidFill>
                <a:cs typeface="Times New Roman" pitchFamily="18" charset="0"/>
              </a:rPr>
              <a:t>no significance </a:t>
            </a:r>
            <a:r>
              <a:rPr lang="en-MY" sz="2200" b="1" dirty="0" smtClean="0">
                <a:solidFill>
                  <a:srgbClr val="FF0000"/>
                </a:solidFill>
                <a:cs typeface="Times New Roman" pitchFamily="18" charset="0"/>
              </a:rPr>
              <a:t>difference</a:t>
            </a:r>
            <a:r>
              <a:rPr lang="en-MY" sz="2200" b="1" dirty="0" smtClean="0">
                <a:cs typeface="Times New Roman" pitchFamily="18" charset="0"/>
              </a:rPr>
              <a:t> in the </a:t>
            </a:r>
            <a:r>
              <a:rPr lang="en-MY" sz="2200" b="1" dirty="0" smtClean="0">
                <a:solidFill>
                  <a:srgbClr val="FF0000"/>
                </a:solidFill>
                <a:cs typeface="Times New Roman" pitchFamily="18" charset="0"/>
              </a:rPr>
              <a:t>proportion (rate</a:t>
            </a:r>
            <a:r>
              <a:rPr lang="en-MY" sz="2200" b="1" dirty="0" smtClean="0">
                <a:cs typeface="Times New Roman" pitchFamily="18" charset="0"/>
              </a:rPr>
              <a:t>) of </a:t>
            </a:r>
            <a:r>
              <a:rPr lang="en-US" sz="2200" b="1" dirty="0" smtClean="0">
                <a:cs typeface="Times New Roman" pitchFamily="18" charset="0"/>
              </a:rPr>
              <a:t>small birth weight babies</a:t>
            </a:r>
            <a:r>
              <a:rPr lang="en-MY" sz="2200" b="1" dirty="0" smtClean="0">
                <a:cs typeface="Times New Roman" pitchFamily="18" charset="0"/>
              </a:rPr>
              <a:t> between two groups .</a:t>
            </a:r>
          </a:p>
          <a:p>
            <a:r>
              <a:rPr lang="en-MY" sz="2200" dirty="0" smtClean="0">
                <a:cs typeface="Times New Roman" pitchFamily="18" charset="0"/>
              </a:rPr>
              <a:t>	 </a:t>
            </a:r>
            <a:r>
              <a:rPr lang="en-MY" sz="2200" b="1" dirty="0" smtClean="0">
                <a:solidFill>
                  <a:srgbClr val="002060"/>
                </a:solidFill>
                <a:cs typeface="Times New Roman" pitchFamily="18" charset="0"/>
              </a:rPr>
              <a:t>Group </a:t>
            </a:r>
            <a:r>
              <a:rPr lang="en-MY" sz="2200" dirty="0" smtClean="0">
                <a:cs typeface="Times New Roman" pitchFamily="18" charset="0"/>
              </a:rPr>
              <a:t>smoker women </a:t>
            </a:r>
            <a:r>
              <a:rPr lang="en-MY" sz="2200" b="1" dirty="0" smtClean="0">
                <a:solidFill>
                  <a:srgbClr val="002060"/>
                </a:solidFill>
                <a:cs typeface="Times New Roman" pitchFamily="18" charset="0"/>
              </a:rPr>
              <a:t>62.5%  &amp;  </a:t>
            </a:r>
          </a:p>
          <a:p>
            <a:r>
              <a:rPr lang="en-MY" sz="2200" b="1" dirty="0" smtClean="0">
                <a:solidFill>
                  <a:srgbClr val="002060"/>
                </a:solidFill>
                <a:cs typeface="Times New Roman" pitchFamily="18" charset="0"/>
              </a:rPr>
              <a:t>           Group non </a:t>
            </a:r>
            <a:r>
              <a:rPr lang="en-MY" sz="2200" dirty="0" smtClean="0">
                <a:cs typeface="Times New Roman" pitchFamily="18" charset="0"/>
              </a:rPr>
              <a:t>smoker women </a:t>
            </a:r>
            <a:r>
              <a:rPr lang="en-MY" sz="2200" b="1" dirty="0" smtClean="0">
                <a:solidFill>
                  <a:srgbClr val="002060"/>
                </a:solidFill>
                <a:cs typeface="Times New Roman" pitchFamily="18" charset="0"/>
              </a:rPr>
              <a:t>16.7% </a:t>
            </a:r>
          </a:p>
          <a:p>
            <a:r>
              <a:rPr lang="en-MY" sz="2200" b="1" dirty="0" smtClean="0">
                <a:cs typeface="Times New Roman" pitchFamily="18" charset="0"/>
              </a:rPr>
              <a:t>There is no </a:t>
            </a:r>
            <a:r>
              <a:rPr lang="en-MY" sz="2200" b="1" dirty="0" smtClean="0">
                <a:solidFill>
                  <a:schemeClr val="tx2"/>
                </a:solidFill>
                <a:cs typeface="Times New Roman" pitchFamily="18" charset="0"/>
              </a:rPr>
              <a:t>significance association </a:t>
            </a:r>
            <a:r>
              <a:rPr lang="en-MY" sz="2200" b="1" dirty="0" smtClean="0">
                <a:cs typeface="Times New Roman" pitchFamily="18" charset="0"/>
              </a:rPr>
              <a:t>between small birth weight babies  And smoking .</a:t>
            </a:r>
          </a:p>
          <a:p>
            <a:r>
              <a:rPr lang="en-MY" sz="2200" b="1" dirty="0" smtClean="0">
                <a:cs typeface="Times New Roman" pitchFamily="18" charset="0"/>
              </a:rPr>
              <a:t>P1 = P2 = P0 .</a:t>
            </a:r>
          </a:p>
        </p:txBody>
      </p:sp>
      <p:sp>
        <p:nvSpPr>
          <p:cNvPr id="3" name="Rectangle 2"/>
          <p:cNvSpPr/>
          <p:nvPr/>
        </p:nvSpPr>
        <p:spPr>
          <a:xfrm>
            <a:off x="179512" y="116632"/>
            <a:ext cx="9073008" cy="369332"/>
          </a:xfrm>
          <a:prstGeom prst="rect">
            <a:avLst/>
          </a:prstGeom>
        </p:spPr>
        <p:txBody>
          <a:bodyPr wrap="square">
            <a:spAutoFit/>
          </a:bodyPr>
          <a:lstStyle/>
          <a:p>
            <a:r>
              <a:rPr lang="en-US" b="1" dirty="0">
                <a:cs typeface="Times New Roman" pitchFamily="18" charset="0"/>
              </a:rPr>
              <a:t>The steps of inference in χ</a:t>
            </a:r>
            <a:r>
              <a:rPr lang="en-US" b="1" baseline="30000" dirty="0">
                <a:cs typeface="Times New Roman" pitchFamily="18" charset="0"/>
              </a:rPr>
              <a:t>2 </a:t>
            </a:r>
            <a:r>
              <a:rPr lang="en-US" b="1" dirty="0">
                <a:cs typeface="Times New Roman" pitchFamily="18" charset="0"/>
              </a:rPr>
              <a:t>just as that of t test, only the computing methodology is different </a:t>
            </a:r>
            <a:endParaRPr lang="en-MY" dirty="0"/>
          </a:p>
        </p:txBody>
      </p:sp>
    </p:spTree>
    <p:extLst>
      <p:ext uri="{BB962C8B-B14F-4D97-AF65-F5344CB8AC3E}">
        <p14:creationId xmlns:p14="http://schemas.microsoft.com/office/powerpoint/2010/main" val="5320015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370975"/>
          </a:xfrm>
          <a:prstGeom prst="rect">
            <a:avLst/>
          </a:prstGeom>
        </p:spPr>
        <p:txBody>
          <a:bodyPr wrap="square">
            <a:spAutoFit/>
          </a:bodyPr>
          <a:lstStyle/>
          <a:p>
            <a:r>
              <a:rPr lang="en-MY" sz="2400" b="1" dirty="0" smtClean="0">
                <a:solidFill>
                  <a:srgbClr val="FF0000"/>
                </a:solidFill>
                <a:cs typeface="Times New Roman" pitchFamily="18" charset="0"/>
              </a:rPr>
              <a:t>HA </a:t>
            </a:r>
          </a:p>
          <a:p>
            <a:r>
              <a:rPr lang="en-MY" sz="2400" dirty="0" smtClean="0">
                <a:cs typeface="Times New Roman" pitchFamily="18" charset="0"/>
              </a:rPr>
              <a:t>      There is a </a:t>
            </a:r>
            <a:r>
              <a:rPr lang="en-MY" sz="2400" dirty="0" smtClean="0">
                <a:solidFill>
                  <a:srgbClr val="FF0000"/>
                </a:solidFill>
                <a:cs typeface="Times New Roman" pitchFamily="18" charset="0"/>
              </a:rPr>
              <a:t>significance difference </a:t>
            </a:r>
            <a:r>
              <a:rPr lang="en-MY" sz="2400" dirty="0" smtClean="0">
                <a:cs typeface="Times New Roman" pitchFamily="18" charset="0"/>
              </a:rPr>
              <a:t>in the </a:t>
            </a:r>
            <a:r>
              <a:rPr lang="en-MY" sz="2400" b="1" dirty="0" smtClean="0">
                <a:solidFill>
                  <a:schemeClr val="accent1"/>
                </a:solidFill>
                <a:cs typeface="Times New Roman" pitchFamily="18" charset="0"/>
              </a:rPr>
              <a:t>low birth weight rate </a:t>
            </a:r>
            <a:r>
              <a:rPr lang="en-MY" sz="2400" dirty="0" smtClean="0">
                <a:cs typeface="Times New Roman" pitchFamily="18" charset="0"/>
              </a:rPr>
              <a:t>between two groups of women</a:t>
            </a:r>
          </a:p>
          <a:p>
            <a:r>
              <a:rPr lang="en-MY" sz="2400" dirty="0" smtClean="0">
                <a:cs typeface="Times New Roman" pitchFamily="18" charset="0"/>
              </a:rPr>
              <a:t>P1¬ ≠ P2 ≠ P0 .</a:t>
            </a:r>
          </a:p>
          <a:p>
            <a:r>
              <a:rPr lang="en-MY" sz="2400" dirty="0" smtClean="0">
                <a:cs typeface="Times New Roman" pitchFamily="18" charset="0"/>
              </a:rPr>
              <a:t>low birth weight rate is </a:t>
            </a:r>
            <a:r>
              <a:rPr lang="en-MY" sz="2400" b="1" dirty="0" smtClean="0">
                <a:cs typeface="Times New Roman" pitchFamily="18" charset="0"/>
              </a:rPr>
              <a:t>higher among smokers </a:t>
            </a:r>
          </a:p>
          <a:p>
            <a:r>
              <a:rPr lang="en-MY" sz="2400" b="1" dirty="0" smtClean="0">
                <a:solidFill>
                  <a:srgbClr val="FF0000"/>
                </a:solidFill>
                <a:cs typeface="Times New Roman" pitchFamily="18" charset="0"/>
              </a:rPr>
              <a:t>Critical region </a:t>
            </a:r>
          </a:p>
          <a:p>
            <a:r>
              <a:rPr lang="en-MY" sz="2400" b="1" dirty="0" smtClean="0">
                <a:cs typeface="Times New Roman" pitchFamily="18" charset="0"/>
              </a:rPr>
              <a:t>Level of significance</a:t>
            </a:r>
          </a:p>
          <a:p>
            <a:r>
              <a:rPr lang="en-MY" sz="2400" b="1" dirty="0" smtClean="0">
                <a:cs typeface="Times New Roman" pitchFamily="18" charset="0"/>
              </a:rPr>
              <a:t> 0.95, α = 0.05</a:t>
            </a:r>
          </a:p>
          <a:p>
            <a:r>
              <a:rPr lang="en-MY" sz="2400" b="1" dirty="0" err="1" smtClean="0">
                <a:cs typeface="Times New Roman" pitchFamily="18" charset="0"/>
              </a:rPr>
              <a:t>d.F</a:t>
            </a:r>
            <a:r>
              <a:rPr lang="en-MY" sz="2400" b="1" dirty="0" smtClean="0">
                <a:cs typeface="Times New Roman" pitchFamily="18" charset="0"/>
              </a:rPr>
              <a:t> = (No. of rows – 1) (No. of column – 1) = (r – 1) (c – 1)</a:t>
            </a:r>
          </a:p>
          <a:p>
            <a:r>
              <a:rPr lang="en-MY" sz="2400" b="1" dirty="0" smtClean="0">
                <a:cs typeface="Times New Roman" pitchFamily="18" charset="0"/>
              </a:rPr>
              <a:t>                                                                            = (2 – 1) (2 – 1) = 1</a:t>
            </a:r>
          </a:p>
          <a:p>
            <a:endParaRPr lang="en-US" sz="2400" dirty="0">
              <a:cs typeface="Times New Roman" pitchFamily="18" charset="0"/>
            </a:endParaRPr>
          </a:p>
          <a:p>
            <a:r>
              <a:rPr lang="en-MY" sz="2400" b="1" dirty="0" smtClean="0">
                <a:cs typeface="Times New Roman" pitchFamily="18" charset="0"/>
              </a:rPr>
              <a:t>tabulated  χ2 of </a:t>
            </a:r>
            <a:r>
              <a:rPr lang="en-MY" sz="2400" b="1" dirty="0" err="1" smtClean="0">
                <a:cs typeface="Times New Roman" pitchFamily="18" charset="0"/>
              </a:rPr>
              <a:t>d.F</a:t>
            </a:r>
            <a:r>
              <a:rPr lang="en-MY" sz="2400" b="1" dirty="0" smtClean="0">
                <a:cs typeface="Times New Roman" pitchFamily="18" charset="0"/>
              </a:rPr>
              <a:t> =1 with α  0.05 = 3.841</a:t>
            </a:r>
          </a:p>
          <a:p>
            <a:endParaRPr lang="en-MY" sz="2400" b="1" dirty="0" smtClean="0">
              <a:cs typeface="Times New Roman" pitchFamily="18" charset="0"/>
            </a:endParaRPr>
          </a:p>
          <a:p>
            <a:r>
              <a:rPr lang="en-MY" sz="2400" b="1" dirty="0" smtClean="0">
                <a:cs typeface="Times New Roman" pitchFamily="18" charset="0"/>
              </a:rPr>
              <a:t>Proper test </a:t>
            </a:r>
          </a:p>
          <a:p>
            <a:endParaRPr lang="en-US" dirty="0" smtClean="0">
              <a:cs typeface="Times New Roman" pitchFamily="18" charset="0"/>
            </a:endParaRPr>
          </a:p>
          <a:p>
            <a:endParaRPr lang="en-US" dirty="0">
              <a:cs typeface="Times New Roman" pitchFamily="18" charset="0"/>
            </a:endParaRPr>
          </a:p>
          <a:p>
            <a:endParaRPr lang="en-US" dirty="0" smtClean="0">
              <a:cs typeface="Times New Roman" pitchFamily="18" charset="0"/>
            </a:endParaRPr>
          </a:p>
          <a:p>
            <a:endParaRPr lang="en-MY" dirty="0" smtClean="0">
              <a:cs typeface="Times New Roman"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1675" y="4941168"/>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0374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9" y="404664"/>
            <a:ext cx="2836279" cy="1938992"/>
          </a:xfrm>
          <a:prstGeom prst="rect">
            <a:avLst/>
          </a:prstGeom>
        </p:spPr>
        <p:txBody>
          <a:bodyPr wrap="square">
            <a:spAutoFit/>
          </a:bodyPr>
          <a:lstStyle/>
          <a:p>
            <a:pPr lvl="0" algn="ctr" rtl="1" eaLnBrk="0" fontAlgn="base" hangingPunct="0">
              <a:spcBef>
                <a:spcPct val="0"/>
              </a:spcBef>
              <a:spcAft>
                <a:spcPct val="0"/>
              </a:spcAft>
            </a:pPr>
            <a:r>
              <a:rPr lang="en-US" sz="2400" dirty="0" smtClean="0">
                <a:cs typeface="Arial" charset="0"/>
              </a:rPr>
              <a:t>150/460=0.33</a:t>
            </a:r>
          </a:p>
          <a:p>
            <a:pPr lvl="0" algn="ctr" rtl="1" eaLnBrk="0" fontAlgn="base" hangingPunct="0">
              <a:spcBef>
                <a:spcPct val="0"/>
              </a:spcBef>
              <a:spcAft>
                <a:spcPct val="0"/>
              </a:spcAft>
            </a:pPr>
            <a:r>
              <a:rPr lang="en-US" sz="2400" dirty="0" smtClean="0">
                <a:cs typeface="Arial" charset="0"/>
              </a:rPr>
              <a:t>0.33x160=52.8</a:t>
            </a:r>
          </a:p>
          <a:p>
            <a:pPr lvl="0" algn="ctr" rtl="1" eaLnBrk="0" fontAlgn="base" hangingPunct="0">
              <a:spcBef>
                <a:spcPct val="0"/>
              </a:spcBef>
              <a:spcAft>
                <a:spcPct val="0"/>
              </a:spcAft>
            </a:pPr>
            <a:r>
              <a:rPr lang="en-US" sz="2400" dirty="0" smtClean="0">
                <a:cs typeface="Arial" charset="0"/>
              </a:rPr>
              <a:t>  0.33X300=99</a:t>
            </a:r>
          </a:p>
          <a:p>
            <a:pPr lvl="0" algn="ctr" rtl="1" eaLnBrk="0" fontAlgn="base" hangingPunct="0">
              <a:spcBef>
                <a:spcPct val="0"/>
              </a:spcBef>
              <a:spcAft>
                <a:spcPct val="0"/>
              </a:spcAft>
            </a:pPr>
            <a:r>
              <a:rPr lang="en-US" sz="2400" dirty="0" smtClean="0">
                <a:cs typeface="Arial" charset="0"/>
              </a:rPr>
              <a:t>.33X60=19.8</a:t>
            </a:r>
          </a:p>
          <a:p>
            <a:pPr lvl="0" algn="ctr" rtl="1" eaLnBrk="0" fontAlgn="base" hangingPunct="0">
              <a:spcBef>
                <a:spcPct val="0"/>
              </a:spcBef>
              <a:spcAft>
                <a:spcPct val="0"/>
              </a:spcAft>
            </a:pPr>
            <a:r>
              <a:rPr lang="en-US" sz="2400" dirty="0" smtClean="0">
                <a:cs typeface="Arial" charset="0"/>
              </a:rPr>
              <a:t>.33X250=82.5</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530227"/>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Group 36"/>
          <p:cNvGraphicFramePr>
            <a:graphicFrameLocks noGrp="1"/>
          </p:cNvGraphicFramePr>
          <p:nvPr>
            <p:extLst>
              <p:ext uri="{D42A27DB-BD31-4B8C-83A1-F6EECF244321}">
                <p14:modId xmlns:p14="http://schemas.microsoft.com/office/powerpoint/2010/main" val="290033789"/>
              </p:ext>
            </p:extLst>
          </p:nvPr>
        </p:nvGraphicFramePr>
        <p:xfrm>
          <a:off x="4180478" y="222746"/>
          <a:ext cx="4699426" cy="1769428"/>
        </p:xfrm>
        <a:graphic>
          <a:graphicData uri="http://schemas.openxmlformats.org/drawingml/2006/table">
            <a:tbl>
              <a:tblPr rtl="1"/>
              <a:tblGrid>
                <a:gridCol w="636912"/>
                <a:gridCol w="1205914"/>
                <a:gridCol w="1860548"/>
                <a:gridCol w="996052"/>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a:t>
                      </a:r>
                      <a:r>
                        <a:rPr kumimoji="0" lang="en-US" sz="1800" b="0" i="0" u="none" strike="noStrike" cap="none" normalizeH="0" baseline="0" dirty="0" smtClean="0">
                          <a:ln>
                            <a:noFill/>
                          </a:ln>
                          <a:solidFill>
                            <a:srgbClr val="FF0000"/>
                          </a:solidFill>
                          <a:effectLst/>
                          <a:latin typeface="+mn-lt"/>
                          <a:cs typeface="Arial" charset="0"/>
                        </a:rPr>
                        <a:t>53</a:t>
                      </a:r>
                      <a:r>
                        <a:rPr kumimoji="0" lang="en-US" sz="1800" b="0" i="0" u="none" strike="noStrike" cap="none" normalizeH="0" baseline="0" dirty="0" smtClean="0">
                          <a:ln>
                            <a:noFill/>
                          </a:ln>
                          <a:solidFill>
                            <a:schemeClr val="tx1"/>
                          </a:solidFill>
                          <a:effectLst/>
                          <a:latin typeface="+mn-lt"/>
                          <a:cs typeface="Arial" charset="0"/>
                        </a:rPr>
                        <a:t>  (62.5% )100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mn-lt"/>
                          <a:cs typeface="Arial" charset="0"/>
                        </a:rPr>
                        <a:t>99 </a:t>
                      </a:r>
                      <a:r>
                        <a:rPr kumimoji="0" lang="en-US" sz="1800" b="0" i="0" u="none" strike="noStrike" cap="none" normalizeH="0" baseline="0" dirty="0" smtClean="0">
                          <a:ln>
                            <a:noFill/>
                          </a:ln>
                          <a:solidFill>
                            <a:schemeClr val="tx1"/>
                          </a:solidFill>
                          <a:effectLst/>
                          <a:latin typeface="+mn-lt"/>
                          <a:cs typeface="Arial" charset="0"/>
                        </a:rPr>
                        <a:t>(16.7 )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464529" y="3463677"/>
            <a:ext cx="8280920" cy="1200329"/>
          </a:xfrm>
          <a:prstGeom prst="rect">
            <a:avLst/>
          </a:prstGeom>
        </p:spPr>
        <p:txBody>
          <a:bodyPr wrap="square">
            <a:spAutoFit/>
          </a:bodyPr>
          <a:lstStyle/>
          <a:p>
            <a:r>
              <a:rPr lang="en-MY" sz="2400" dirty="0" smtClean="0"/>
              <a:t>(100-53)²/53+(60-19.8)²/19.8+ (50-99)²/99 +250-82.5)²/82.5</a:t>
            </a:r>
          </a:p>
          <a:p>
            <a:r>
              <a:rPr lang="en-US" sz="2400" dirty="0" smtClean="0"/>
              <a:t>41.8+81.6+24.25+340.1=487.73</a:t>
            </a:r>
          </a:p>
          <a:p>
            <a:r>
              <a:rPr lang="en-US" sz="2400" dirty="0" smtClean="0"/>
              <a:t> </a:t>
            </a:r>
            <a:endParaRPr lang="en-MY" sz="2400"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4284" y="3918042"/>
            <a:ext cx="3171165" cy="23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a:off x="8352420" y="5747410"/>
            <a:ext cx="36004" cy="285963"/>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100392" y="6033373"/>
            <a:ext cx="763351" cy="369332"/>
          </a:xfrm>
          <a:prstGeom prst="rect">
            <a:avLst/>
          </a:prstGeom>
        </p:spPr>
        <p:txBody>
          <a:bodyPr wrap="none">
            <a:spAutoFit/>
          </a:bodyPr>
          <a:lstStyle/>
          <a:p>
            <a:r>
              <a:rPr lang="en-MY" dirty="0"/>
              <a:t>10.83 </a:t>
            </a:r>
          </a:p>
        </p:txBody>
      </p:sp>
      <p:sp>
        <p:nvSpPr>
          <p:cNvPr id="12" name="Rectangle 11"/>
          <p:cNvSpPr/>
          <p:nvPr/>
        </p:nvSpPr>
        <p:spPr>
          <a:xfrm>
            <a:off x="7819967" y="5378078"/>
            <a:ext cx="1136914" cy="369332"/>
          </a:xfrm>
          <a:prstGeom prst="rect">
            <a:avLst/>
          </a:prstGeom>
        </p:spPr>
        <p:txBody>
          <a:bodyPr wrap="none">
            <a:spAutoFit/>
          </a:bodyPr>
          <a:lstStyle/>
          <a:p>
            <a:pPr lvl="0" rtl="1" fontAlgn="base">
              <a:spcBef>
                <a:spcPct val="0"/>
              </a:spcBef>
              <a:spcAft>
                <a:spcPct val="0"/>
              </a:spcAft>
            </a:pPr>
            <a:r>
              <a:rPr lang="en-US" b="1" dirty="0">
                <a:solidFill>
                  <a:srgbClr val="FF3333"/>
                </a:solidFill>
                <a:latin typeface="Times New Roman" pitchFamily="18" charset="0"/>
                <a:cs typeface="Times New Roman" pitchFamily="18" charset="0"/>
              </a:rPr>
              <a:t>P = 0.001 </a:t>
            </a:r>
            <a:endParaRPr lang="en-US" b="1" dirty="0">
              <a:latin typeface="Arial" charset="0"/>
              <a:cs typeface="Arial" charset="0"/>
            </a:endParaRPr>
          </a:p>
        </p:txBody>
      </p:sp>
      <p:sp>
        <p:nvSpPr>
          <p:cNvPr id="13" name="Rectangle 12"/>
          <p:cNvSpPr/>
          <p:nvPr/>
        </p:nvSpPr>
        <p:spPr>
          <a:xfrm>
            <a:off x="611560" y="4785620"/>
            <a:ext cx="4572000" cy="1200329"/>
          </a:xfrm>
          <a:prstGeom prst="rect">
            <a:avLst/>
          </a:prstGeom>
        </p:spPr>
        <p:txBody>
          <a:bodyPr>
            <a:spAutoFit/>
          </a:bodyPr>
          <a:lstStyle/>
          <a:p>
            <a:r>
              <a:rPr lang="en-MY" sz="2400" b="1" dirty="0" smtClean="0">
                <a:solidFill>
                  <a:srgbClr val="FF0000"/>
                </a:solidFill>
              </a:rPr>
              <a:t>Conclusion-????????</a:t>
            </a:r>
            <a:endParaRPr lang="en-MY" sz="2400" b="1" dirty="0">
              <a:solidFill>
                <a:srgbClr val="FF0000"/>
              </a:solidFill>
            </a:endParaRPr>
          </a:p>
          <a:p>
            <a:r>
              <a:rPr lang="en-MY" sz="2400" b="1" dirty="0" smtClean="0">
                <a:solidFill>
                  <a:srgbClr val="FF0000"/>
                </a:solidFill>
              </a:rPr>
              <a:t>Decision ????????</a:t>
            </a:r>
          </a:p>
          <a:p>
            <a:r>
              <a:rPr lang="en-US" sz="2400" b="1" dirty="0" smtClean="0">
                <a:solidFill>
                  <a:srgbClr val="FF0000"/>
                </a:solidFill>
              </a:rPr>
              <a:t>P= ?????????</a:t>
            </a:r>
            <a:endParaRPr lang="en-MY" sz="2400" b="1" dirty="0">
              <a:solidFill>
                <a:srgbClr val="FF0000"/>
              </a:solidFill>
            </a:endParaRPr>
          </a:p>
        </p:txBody>
      </p:sp>
    </p:spTree>
    <p:extLst>
      <p:ext uri="{BB962C8B-B14F-4D97-AF65-F5344CB8AC3E}">
        <p14:creationId xmlns:p14="http://schemas.microsoft.com/office/powerpoint/2010/main" val="28681424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nvGraphicFramePr>
        <p:xfrm>
          <a:off x="304800" y="373063"/>
          <a:ext cx="3733800" cy="6485157"/>
        </p:xfrm>
        <a:graphic>
          <a:graphicData uri="http://schemas.openxmlformats.org/drawingml/2006/table">
            <a:tbl>
              <a:tblPr/>
              <a:tblGrid>
                <a:gridCol w="838200"/>
                <a:gridCol w="838200"/>
                <a:gridCol w="914400"/>
                <a:gridCol w="1143000"/>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8757">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4314" name="Group 234"/>
          <p:cNvGraphicFramePr>
            <a:graphicFrameLocks noGrp="1"/>
          </p:cNvGraphicFramePr>
          <p:nvPr/>
        </p:nvGraphicFramePr>
        <p:xfrm>
          <a:off x="4953000" y="304800"/>
          <a:ext cx="3816350" cy="6373806"/>
        </p:xfrm>
        <a:graphic>
          <a:graphicData uri="http://schemas.openxmlformats.org/drawingml/2006/table">
            <a:tbl>
              <a:tblPr/>
              <a:tblGrid>
                <a:gridCol w="1008062"/>
                <a:gridCol w="792163"/>
                <a:gridCol w="935037"/>
                <a:gridCol w="1081088"/>
              </a:tblGrid>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gridCol w="1160462"/>
                <a:gridCol w="1177925"/>
                <a:gridCol w="1260475"/>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1219200"/>
            <a:ext cx="2057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34</a:t>
            </a:fld>
            <a:endParaRPr lang="en-MY"/>
          </a:p>
        </p:txBody>
      </p:sp>
    </p:spTree>
    <p:extLst>
      <p:ext uri="{BB962C8B-B14F-4D97-AF65-F5344CB8AC3E}">
        <p14:creationId xmlns:p14="http://schemas.microsoft.com/office/powerpoint/2010/main" val="31938907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324" name="Group 220"/>
          <p:cNvGraphicFramePr>
            <a:graphicFrameLocks noGrp="1"/>
          </p:cNvGraphicFramePr>
          <p:nvPr>
            <p:extLst>
              <p:ext uri="{D42A27DB-BD31-4B8C-83A1-F6EECF244321}">
                <p14:modId xmlns:p14="http://schemas.microsoft.com/office/powerpoint/2010/main" val="615864862"/>
              </p:ext>
            </p:extLst>
          </p:nvPr>
        </p:nvGraphicFramePr>
        <p:xfrm>
          <a:off x="250825" y="118446"/>
          <a:ext cx="4105275" cy="6838947"/>
        </p:xfrm>
        <a:graphic>
          <a:graphicData uri="http://schemas.openxmlformats.org/drawingml/2006/table">
            <a:tbl>
              <a:tblPr/>
              <a:tblGrid>
                <a:gridCol w="649288"/>
                <a:gridCol w="935037"/>
                <a:gridCol w="1223963"/>
                <a:gridCol w="1296987"/>
              </a:tblGrid>
              <a:tr h="46833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56.94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58.12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66.21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76.09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59.30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60.48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68.71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69.96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80.08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71.20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81.40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64.00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82.72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73.68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74.92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85.35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86.66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68.67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77.39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87.97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89.27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70.99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79.84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90.57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81.07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91.88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73.31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82.29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93.17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83.52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75.62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84.73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95.75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76.78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97.03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77.93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98.34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5129">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60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88.38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99.62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5326" name="Group 222"/>
          <p:cNvGraphicFramePr>
            <a:graphicFrameLocks noGrp="1"/>
          </p:cNvGraphicFramePr>
          <p:nvPr/>
        </p:nvGraphicFramePr>
        <p:xfrm>
          <a:off x="4800600" y="476250"/>
          <a:ext cx="3948113" cy="6219825"/>
        </p:xfrm>
        <a:graphic>
          <a:graphicData uri="http://schemas.openxmlformats.org/drawingml/2006/table">
            <a:tbl>
              <a:tblPr/>
              <a:tblGrid>
                <a:gridCol w="636588"/>
                <a:gridCol w="1079500"/>
                <a:gridCol w="1008062"/>
                <a:gridCol w="1223963"/>
              </a:tblGrid>
              <a:tr h="42862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80.23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89.59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81.38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82.53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103.46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83.68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104.72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84.82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95.63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107.26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87.11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108.54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88.25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98.03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109.79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91.67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93.95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116.08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119.85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98.49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108.77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121.11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109.96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122.36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100.75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123.60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257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80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7701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33800" y="1044575"/>
            <a:ext cx="13716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E6898638-1849-4445-B4A3-C02965A227D8}"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35</a:t>
            </a:fld>
            <a:endParaRPr lang="en-MY"/>
          </a:p>
        </p:txBody>
      </p:sp>
    </p:spTree>
    <p:extLst>
      <p:ext uri="{BB962C8B-B14F-4D97-AF65-F5344CB8AC3E}">
        <p14:creationId xmlns:p14="http://schemas.microsoft.com/office/powerpoint/2010/main" val="696360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814" name="Group 686"/>
          <p:cNvGraphicFramePr>
            <a:graphicFrameLocks noGrp="1"/>
          </p:cNvGraphicFramePr>
          <p:nvPr/>
        </p:nvGraphicFramePr>
        <p:xfrm>
          <a:off x="228600" y="2057400"/>
          <a:ext cx="3733800" cy="4419602"/>
        </p:xfrm>
        <a:graphic>
          <a:graphicData uri="http://schemas.openxmlformats.org/drawingml/2006/table">
            <a:tbl>
              <a:tblPr/>
              <a:tblGrid>
                <a:gridCol w="423863"/>
                <a:gridCol w="906462"/>
                <a:gridCol w="908050"/>
                <a:gridCol w="1495425"/>
              </a:tblGrid>
              <a:tr h="9032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86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108.65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119.41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132.28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109.77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120.59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88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121.77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134.74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89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112.02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122.94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135.96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90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113.15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124.12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137.19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114.27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125.29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138.45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92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115.39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126.46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139.66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7873" name="Rectangle 84"/>
          <p:cNvSpPr>
            <a:spLocks noChangeArrowheads="1"/>
          </p:cNvSpPr>
          <p:nvPr/>
        </p:nvSpPr>
        <p:spPr bwMode="auto">
          <a:xfrm>
            <a:off x="0" y="17846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8757" name="Group 85"/>
          <p:cNvGraphicFramePr>
            <a:graphicFrameLocks noGrp="1"/>
          </p:cNvGraphicFramePr>
          <p:nvPr/>
        </p:nvGraphicFramePr>
        <p:xfrm>
          <a:off x="381000" y="152400"/>
          <a:ext cx="3055938" cy="1866901"/>
        </p:xfrm>
        <a:graphic>
          <a:graphicData uri="http://schemas.openxmlformats.org/drawingml/2006/table">
            <a:tbl>
              <a:tblPr/>
              <a:tblGrid>
                <a:gridCol w="461963"/>
                <a:gridCol w="835025"/>
                <a:gridCol w="836612"/>
                <a:gridCol w="922338"/>
              </a:tblGrid>
              <a:tr h="57467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126.09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104.14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114.70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127.33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115.88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128.57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106.40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129.80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118.24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131.04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7790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296863"/>
            <a:ext cx="411480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6813" name="Group 685"/>
          <p:cNvGraphicFramePr>
            <a:graphicFrameLocks noGrp="1"/>
          </p:cNvGraphicFramePr>
          <p:nvPr/>
        </p:nvGraphicFramePr>
        <p:xfrm>
          <a:off x="4191000" y="1905000"/>
          <a:ext cx="4953000" cy="4572001"/>
        </p:xfrm>
        <a:graphic>
          <a:graphicData uri="http://schemas.openxmlformats.org/drawingml/2006/table">
            <a:tbl>
              <a:tblPr/>
              <a:tblGrid>
                <a:gridCol w="561975"/>
                <a:gridCol w="1203325"/>
                <a:gridCol w="1203325"/>
                <a:gridCol w="1984375"/>
              </a:tblGrid>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128.80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142.12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95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118.75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129.97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143.32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96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119.87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131.14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144.55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132.31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145.78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122.11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133.47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146.99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123.23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134.64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148.21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144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100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124.34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135.81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149.48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94AB8E48-00D4-4D12-8ABA-D04D9D74C5D7}"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36</a:t>
            </a:fld>
            <a:endParaRPr lang="en-MY"/>
          </a:p>
        </p:txBody>
      </p:sp>
    </p:spTree>
    <p:extLst>
      <p:ext uri="{BB962C8B-B14F-4D97-AF65-F5344CB8AC3E}">
        <p14:creationId xmlns:p14="http://schemas.microsoft.com/office/powerpoint/2010/main" val="7230071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ChangeArrowheads="1"/>
          </p:cNvSpPr>
          <p:nvPr/>
        </p:nvSpPr>
        <p:spPr bwMode="auto">
          <a:xfrm>
            <a:off x="152400" y="533400"/>
            <a:ext cx="8991600" cy="4339650"/>
          </a:xfrm>
          <a:prstGeom prst="rect">
            <a:avLst/>
          </a:prstGeom>
          <a:noFill/>
          <a:ln w="9525">
            <a:noFill/>
            <a:miter lim="800000"/>
            <a:headEnd/>
            <a:tailEnd/>
          </a:ln>
        </p:spPr>
        <p:txBody>
          <a:bodyPr>
            <a:spAutoFit/>
          </a:bodyPr>
          <a:lstStyle/>
          <a:p>
            <a:pPr>
              <a:defRPr/>
            </a:pPr>
            <a:r>
              <a:rPr lang="en-US" sz="2400" b="1" u="sng" dirty="0">
                <a:solidFill>
                  <a:srgbClr val="FF9900"/>
                </a:solidFill>
              </a:rPr>
              <a:t>Example</a:t>
            </a:r>
          </a:p>
          <a:p>
            <a:pPr>
              <a:lnSpc>
                <a:spcPct val="150000"/>
              </a:lnSpc>
              <a:defRPr/>
            </a:pPr>
            <a:r>
              <a:rPr lang="en-US" dirty="0">
                <a:solidFill>
                  <a:srgbClr val="002060"/>
                </a:solidFill>
              </a:rPr>
              <a:t> </a:t>
            </a:r>
            <a:r>
              <a:rPr lang="en-US" sz="2400" b="1" dirty="0">
                <a:solidFill>
                  <a:srgbClr val="002060"/>
                </a:solidFill>
              </a:rPr>
              <a:t>A sample of</a:t>
            </a:r>
            <a:r>
              <a:rPr lang="en-US" sz="2400" b="1" dirty="0">
                <a:solidFill>
                  <a:srgbClr val="C00000"/>
                </a:solidFill>
              </a:rPr>
              <a:t> 460 </a:t>
            </a:r>
            <a:r>
              <a:rPr lang="en-US" sz="2400" b="1" dirty="0">
                <a:solidFill>
                  <a:srgbClr val="000066"/>
                </a:solidFill>
              </a:rPr>
              <a:t>adult was chosen ,</a:t>
            </a:r>
            <a:r>
              <a:rPr lang="en-US" sz="2400" b="1" dirty="0">
                <a:solidFill>
                  <a:schemeClr val="accent2">
                    <a:lumMod val="75000"/>
                  </a:schemeClr>
                </a:solidFill>
              </a:rPr>
              <a:t> 240 </a:t>
            </a:r>
            <a:r>
              <a:rPr lang="en-US" sz="2400" b="1" dirty="0">
                <a:solidFill>
                  <a:srgbClr val="000066"/>
                </a:solidFill>
              </a:rPr>
              <a:t>were given influenza</a:t>
            </a:r>
            <a:r>
              <a:rPr lang="en-US" sz="2400" b="1" dirty="0">
                <a:solidFill>
                  <a:schemeClr val="accent2">
                    <a:lumMod val="75000"/>
                  </a:schemeClr>
                </a:solidFill>
              </a:rPr>
              <a:t> vaccine </a:t>
            </a:r>
            <a:r>
              <a:rPr lang="en-US" sz="2400" b="1" dirty="0">
                <a:solidFill>
                  <a:srgbClr val="000066"/>
                </a:solidFill>
              </a:rPr>
              <a:t>while the </a:t>
            </a:r>
            <a:r>
              <a:rPr lang="en-US" sz="2400" b="1" dirty="0">
                <a:solidFill>
                  <a:srgbClr val="008000"/>
                </a:solidFill>
              </a:rPr>
              <a:t>remaining </a:t>
            </a:r>
            <a:r>
              <a:rPr lang="en-US" sz="2400" b="1" dirty="0">
                <a:solidFill>
                  <a:srgbClr val="000066"/>
                </a:solidFill>
              </a:rPr>
              <a:t>given </a:t>
            </a:r>
            <a:r>
              <a:rPr lang="en-US" sz="2400" b="1" dirty="0">
                <a:solidFill>
                  <a:srgbClr val="008000"/>
                </a:solidFill>
              </a:rPr>
              <a:t>placebo</a:t>
            </a:r>
            <a:r>
              <a:rPr lang="en-US" sz="2400" b="1" dirty="0">
                <a:solidFill>
                  <a:schemeClr val="bg1"/>
                </a:solidFill>
              </a:rPr>
              <a:t>. </a:t>
            </a:r>
            <a:r>
              <a:rPr lang="en-US" sz="2400" b="1" dirty="0">
                <a:solidFill>
                  <a:srgbClr val="000066"/>
                </a:solidFill>
              </a:rPr>
              <a:t>Overall </a:t>
            </a:r>
            <a:r>
              <a:rPr lang="en-US" sz="2400" b="1" dirty="0">
                <a:solidFill>
                  <a:srgbClr val="008000"/>
                </a:solidFill>
              </a:rPr>
              <a:t>100 </a:t>
            </a:r>
            <a:r>
              <a:rPr lang="en-US" sz="2400" b="1" dirty="0">
                <a:solidFill>
                  <a:srgbClr val="000066"/>
                </a:solidFill>
              </a:rPr>
              <a:t>persons contracted influenza  </a:t>
            </a:r>
            <a:r>
              <a:rPr lang="en-US" sz="2400" b="1" dirty="0" smtClean="0">
                <a:solidFill>
                  <a:srgbClr val="000066"/>
                </a:solidFill>
              </a:rPr>
              <a:t> of </a:t>
            </a:r>
            <a:r>
              <a:rPr lang="en-US" sz="2400" b="1" dirty="0">
                <a:solidFill>
                  <a:srgbClr val="000066"/>
                </a:solidFill>
              </a:rPr>
              <a:t>whom </a:t>
            </a:r>
            <a:r>
              <a:rPr lang="en-US" sz="2400" b="1" dirty="0">
                <a:solidFill>
                  <a:srgbClr val="C00000"/>
                </a:solidFill>
              </a:rPr>
              <a:t>20</a:t>
            </a:r>
            <a:r>
              <a:rPr lang="en-US" sz="2400" b="1" dirty="0">
                <a:solidFill>
                  <a:srgbClr val="67D8F3"/>
                </a:solidFill>
              </a:rPr>
              <a:t> </a:t>
            </a:r>
            <a:r>
              <a:rPr lang="en-US" sz="2400" b="1" dirty="0">
                <a:solidFill>
                  <a:srgbClr val="000066"/>
                </a:solidFill>
              </a:rPr>
              <a:t>were in  vaccine group .</a:t>
            </a:r>
          </a:p>
          <a:p>
            <a:pPr>
              <a:lnSpc>
                <a:spcPct val="150000"/>
              </a:lnSpc>
              <a:defRPr/>
            </a:pPr>
            <a:r>
              <a:rPr lang="en-US" sz="2400" b="1" dirty="0">
                <a:solidFill>
                  <a:schemeClr val="bg1"/>
                </a:solidFill>
              </a:rPr>
              <a:t> </a:t>
            </a:r>
            <a:r>
              <a:rPr lang="en-US" sz="2400" b="1" dirty="0">
                <a:solidFill>
                  <a:srgbClr val="000066"/>
                </a:solidFill>
              </a:rPr>
              <a:t>we would like to assess the strength of evidence that vaccination affect the probability of contracting disease </a:t>
            </a:r>
          </a:p>
          <a:p>
            <a:pPr>
              <a:lnSpc>
                <a:spcPct val="150000"/>
              </a:lnSpc>
              <a:defRPr/>
            </a:pPr>
            <a:r>
              <a:rPr lang="en-US" sz="2400" b="1" dirty="0">
                <a:solidFill>
                  <a:schemeClr val="bg1"/>
                </a:solidFill>
              </a:rPr>
              <a:t> </a:t>
            </a:r>
            <a:r>
              <a:rPr lang="en-US" sz="2400" b="1" dirty="0">
                <a:solidFill>
                  <a:srgbClr val="0070C0"/>
                </a:solidFill>
              </a:rPr>
              <a:t>is there any evidence that vaccine have an effect on contracting the disease      ??</a:t>
            </a:r>
          </a:p>
        </p:txBody>
      </p:sp>
      <p:sp>
        <p:nvSpPr>
          <p:cNvPr id="66563" name="AutoShape 4"/>
          <p:cNvSpPr>
            <a:spLocks noChangeArrowheads="1"/>
          </p:cNvSpPr>
          <p:nvPr/>
        </p:nvSpPr>
        <p:spPr bwMode="auto">
          <a:xfrm>
            <a:off x="1785938" y="5357813"/>
            <a:ext cx="1428750" cy="285750"/>
          </a:xfrm>
          <a:prstGeom prst="rightArrow">
            <a:avLst>
              <a:gd name="adj1" fmla="val 50000"/>
              <a:gd name="adj2" fmla="val 66667"/>
            </a:avLst>
          </a:prstGeom>
          <a:solidFill>
            <a:schemeClr val="accent1"/>
          </a:solidFill>
          <a:ln w="9525">
            <a:solidFill>
              <a:srgbClr val="C00000"/>
            </a:solidFill>
            <a:miter lim="800000"/>
            <a:headEnd/>
            <a:tailEnd/>
          </a:ln>
        </p:spPr>
        <p:txBody>
          <a:bodyPr wrap="none" anchor="ctr"/>
          <a:lstStyle/>
          <a:p>
            <a:endParaRPr lang="en-US"/>
          </a:p>
        </p:txBody>
      </p:sp>
      <p:sp>
        <p:nvSpPr>
          <p:cNvPr id="66564" name="AutoShape 5"/>
          <p:cNvSpPr>
            <a:spLocks noChangeArrowheads="1"/>
          </p:cNvSpPr>
          <p:nvPr/>
        </p:nvSpPr>
        <p:spPr bwMode="auto">
          <a:xfrm>
            <a:off x="3286125" y="5715000"/>
            <a:ext cx="1066800" cy="357188"/>
          </a:xfrm>
          <a:prstGeom prst="rightArrow">
            <a:avLst>
              <a:gd name="adj1" fmla="val 50000"/>
              <a:gd name="adj2" fmla="val 54908"/>
            </a:avLst>
          </a:prstGeom>
          <a:solidFill>
            <a:schemeClr val="accent1"/>
          </a:solidFill>
          <a:ln w="9525">
            <a:solidFill>
              <a:srgbClr val="C00000"/>
            </a:solidFill>
            <a:miter lim="800000"/>
            <a:headEnd/>
            <a:tailEnd/>
          </a:ln>
        </p:spPr>
        <p:txBody>
          <a:bodyPr wrap="none" anchor="ctr"/>
          <a:lstStyle/>
          <a:p>
            <a:endParaRPr lang="en-US"/>
          </a:p>
        </p:txBody>
      </p:sp>
      <p:sp>
        <p:nvSpPr>
          <p:cNvPr id="66565" name="Rectangle 6"/>
          <p:cNvSpPr>
            <a:spLocks noChangeArrowheads="1"/>
          </p:cNvSpPr>
          <p:nvPr/>
        </p:nvSpPr>
        <p:spPr bwMode="auto">
          <a:xfrm>
            <a:off x="142875" y="5214938"/>
            <a:ext cx="8929688" cy="954087"/>
          </a:xfrm>
          <a:prstGeom prst="rect">
            <a:avLst/>
          </a:prstGeom>
          <a:noFill/>
          <a:ln w="381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2800" b="1" dirty="0">
                <a:latin typeface="Times New Roman" pitchFamily="18" charset="0"/>
                <a:cs typeface="Times New Roman" pitchFamily="18" charset="0"/>
              </a:rPr>
              <a:t>Total  460                  100 persons contracted influenza</a:t>
            </a:r>
          </a:p>
          <a:p>
            <a:r>
              <a:rPr lang="en-US" sz="2800" b="1" dirty="0">
                <a:latin typeface="Times New Roman" pitchFamily="18" charset="0"/>
                <a:cs typeface="Times New Roman" pitchFamily="18" charset="0"/>
              </a:rPr>
              <a:t>         240 vaccinated             20 contracted    influenza</a:t>
            </a:r>
          </a:p>
        </p:txBody>
      </p:sp>
      <p:pic>
        <p:nvPicPr>
          <p:cNvPr id="66566"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772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64B946CE-F1AE-42B0-A7C7-6734D1866EB6}"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37</a:t>
            </a:fld>
            <a:endParaRPr lang="en-MY"/>
          </a:p>
        </p:txBody>
      </p:sp>
    </p:spTree>
    <p:extLst>
      <p:ext uri="{BB962C8B-B14F-4D97-AF65-F5344CB8AC3E}">
        <p14:creationId xmlns:p14="http://schemas.microsoft.com/office/powerpoint/2010/main" val="12559322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fld id="{B54C88F8-3B42-455B-871A-F5FE0858579D}" type="slidenum">
              <a:rPr lang="ar-SA" sz="1400"/>
              <a:pPr rtl="1" eaLnBrk="1" hangingPunct="1"/>
              <a:t>38</a:t>
            </a:fld>
            <a:endParaRPr lang="en-US" sz="1400"/>
          </a:p>
        </p:txBody>
      </p:sp>
      <p:sp>
        <p:nvSpPr>
          <p:cNvPr id="58371" name="WordArt 6"/>
          <p:cNvSpPr>
            <a:spLocks noChangeArrowheads="1" noChangeShapeType="1" noTextEdit="1"/>
          </p:cNvSpPr>
          <p:nvPr/>
        </p:nvSpPr>
        <p:spPr bwMode="auto">
          <a:xfrm>
            <a:off x="1143000" y="1981200"/>
            <a:ext cx="6248400" cy="1333500"/>
          </a:xfrm>
          <a:prstGeom prst="rect">
            <a:avLst/>
          </a:prstGeom>
        </p:spPr>
        <p:txBody>
          <a:bodyPr wrap="none" fromWordArt="1">
            <a:prstTxWarp prst="textFadeUp">
              <a:avLst>
                <a:gd name="adj" fmla="val 9991"/>
              </a:avLst>
            </a:prstTxWarp>
          </a:bodyPr>
          <a:lstStyle/>
          <a:p>
            <a:pPr algn="ctr"/>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 name="Date Placeholder 1"/>
          <p:cNvSpPr>
            <a:spLocks noGrp="1"/>
          </p:cNvSpPr>
          <p:nvPr>
            <p:ph type="dt" sz="half" idx="10"/>
          </p:nvPr>
        </p:nvSpPr>
        <p:spPr/>
        <p:txBody>
          <a:bodyPr/>
          <a:lstStyle/>
          <a:p>
            <a:fld id="{162BC4A3-D031-45C9-BA85-9519608DB56A}" type="datetime1">
              <a:rPr lang="en-MY" smtClean="0"/>
              <a:t>11/8/2021</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38</a:t>
            </a:fld>
            <a:endParaRPr lang="en-MY"/>
          </a:p>
        </p:txBody>
      </p:sp>
    </p:spTree>
    <p:extLst>
      <p:ext uri="{BB962C8B-B14F-4D97-AF65-F5344CB8AC3E}">
        <p14:creationId xmlns:p14="http://schemas.microsoft.com/office/powerpoint/2010/main" val="28527274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1700808"/>
            <a:ext cx="3240360" cy="1384995"/>
          </a:xfrm>
          <a:prstGeom prst="rect">
            <a:avLst/>
          </a:prstGeom>
        </p:spPr>
        <p:txBody>
          <a:bodyPr wrap="square">
            <a:spAutoFit/>
          </a:bodyPr>
          <a:lstStyle/>
          <a:p>
            <a:r>
              <a:rPr lang="en-MY" sz="2800" b="1" dirty="0" smtClean="0">
                <a:solidFill>
                  <a:srgbClr val="C00000"/>
                </a:solidFill>
                <a:latin typeface="Times New Roman" pitchFamily="18" charset="0"/>
                <a:cs typeface="Times New Roman" pitchFamily="18" charset="0"/>
              </a:rPr>
              <a:t>Application of χ2.</a:t>
            </a:r>
          </a:p>
          <a:p>
            <a:r>
              <a:rPr lang="en-MY" sz="2800" b="1" dirty="0" smtClean="0">
                <a:solidFill>
                  <a:srgbClr val="C00000"/>
                </a:solidFill>
                <a:latin typeface="Times New Roman" pitchFamily="18" charset="0"/>
                <a:cs typeface="Times New Roman" pitchFamily="18" charset="0"/>
              </a:rPr>
              <a:t> 1</a:t>
            </a:r>
            <a:r>
              <a:rPr lang="en-MY" sz="2800" b="1" dirty="0" smtClean="0">
                <a:solidFill>
                  <a:srgbClr val="FF0000"/>
                </a:solidFill>
                <a:latin typeface="Times New Roman" pitchFamily="18" charset="0"/>
                <a:cs typeface="Times New Roman" pitchFamily="18" charset="0"/>
              </a:rPr>
              <a:t>.    2 × 2 table .</a:t>
            </a:r>
          </a:p>
          <a:p>
            <a:r>
              <a:rPr lang="en-MY" sz="2800" b="1" dirty="0" smtClean="0">
                <a:solidFill>
                  <a:srgbClr val="C00000"/>
                </a:solidFill>
                <a:latin typeface="Times New Roman" pitchFamily="18" charset="0"/>
                <a:cs typeface="Times New Roman" pitchFamily="18" charset="0"/>
              </a:rPr>
              <a:t>2</a:t>
            </a:r>
            <a:r>
              <a:rPr lang="en-MY" sz="2800" b="1" dirty="0" smtClean="0">
                <a:solidFill>
                  <a:srgbClr val="FF0000"/>
                </a:solidFill>
                <a:latin typeface="Times New Roman" pitchFamily="18" charset="0"/>
                <a:cs typeface="Times New Roman" pitchFamily="18" charset="0"/>
              </a:rPr>
              <a:t>.      a × b table .</a:t>
            </a:r>
            <a:endParaRPr lang="en-MY" sz="2800" b="1" dirty="0">
              <a:solidFill>
                <a:srgbClr val="FF000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A7A9183C-2A6E-494D-96D9-F893CAE98C3C}" type="datetime1">
              <a:rPr lang="en-MY" smtClean="0"/>
              <a:t>11/8/2021</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39</a:t>
            </a:fld>
            <a:endParaRPr lang="en-MY"/>
          </a:p>
        </p:txBody>
      </p:sp>
      <p:graphicFrame>
        <p:nvGraphicFramePr>
          <p:cNvPr id="6" name="Object 5"/>
          <p:cNvGraphicFramePr>
            <a:graphicFrameLocks noChangeAspect="1"/>
          </p:cNvGraphicFramePr>
          <p:nvPr>
            <p:extLst>
              <p:ext uri="{D42A27DB-BD31-4B8C-83A1-F6EECF244321}">
                <p14:modId xmlns:p14="http://schemas.microsoft.com/office/powerpoint/2010/main" val="2125060667"/>
              </p:ext>
            </p:extLst>
          </p:nvPr>
        </p:nvGraphicFramePr>
        <p:xfrm>
          <a:off x="4572000" y="3645024"/>
          <a:ext cx="4184650" cy="1219200"/>
        </p:xfrm>
        <a:graphic>
          <a:graphicData uri="http://schemas.openxmlformats.org/presentationml/2006/ole">
            <mc:AlternateContent xmlns:mc="http://schemas.openxmlformats.org/markup-compatibility/2006">
              <mc:Choice xmlns:v="urn:schemas-microsoft-com:vml" Requires="v">
                <p:oleObj spid="_x0000_s9242" name="Equation" r:id="rId4" imgW="1130300" imgH="419100" progId="Equation.3">
                  <p:embed/>
                </p:oleObj>
              </mc:Choice>
              <mc:Fallback>
                <p:oleObj name="Equation" r:id="rId4" imgW="11303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645024"/>
                        <a:ext cx="4184650" cy="1219200"/>
                      </a:xfrm>
                      <a:prstGeom prst="rect">
                        <a:avLst/>
                      </a:prstGeom>
                      <a:solidFill>
                        <a:srgbClr val="FFFF99"/>
                      </a:solidFill>
                      <a:ln w="38100">
                        <a:solidFill>
                          <a:srgbClr val="00FF00"/>
                        </a:solidFill>
                        <a:miter lim="800000"/>
                        <a:headEnd/>
                        <a:tailEnd/>
                      </a:ln>
                    </p:spPr>
                  </p:pic>
                </p:oleObj>
              </mc:Fallback>
            </mc:AlternateContent>
          </a:graphicData>
        </a:graphic>
      </p:graphicFrame>
    </p:spTree>
    <p:extLst>
      <p:ext uri="{BB962C8B-B14F-4D97-AF65-F5344CB8AC3E}">
        <p14:creationId xmlns:p14="http://schemas.microsoft.com/office/powerpoint/2010/main" val="2014131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3"/>
          <p:cNvSpPr>
            <a:spLocks noGrp="1"/>
          </p:cNvSpPr>
          <p:nvPr>
            <p:ph type="sldNum" sz="quarter" idx="12"/>
          </p:nvPr>
        </p:nvSpPr>
        <p:spPr/>
        <p:txBody>
          <a:bodyPr/>
          <a:lstStyle/>
          <a:p>
            <a:fld id="{5E0F22A1-0EB4-4E09-9A7F-558B66605C08}" type="slidenum">
              <a:rPr lang="ar-SA"/>
              <a:pPr/>
              <a:t>4</a:t>
            </a:fld>
            <a:endParaRPr lang="en-US"/>
          </a:p>
        </p:txBody>
      </p:sp>
      <p:sp>
        <p:nvSpPr>
          <p:cNvPr id="437250" name="Text Box 2"/>
          <p:cNvSpPr txBox="1">
            <a:spLocks noChangeArrowheads="1"/>
          </p:cNvSpPr>
          <p:nvPr/>
        </p:nvSpPr>
        <p:spPr bwMode="auto">
          <a:xfrm>
            <a:off x="2843213" y="0"/>
            <a:ext cx="2089150" cy="342900"/>
          </a:xfrm>
          <a:prstGeom prst="rect">
            <a:avLst/>
          </a:prstGeom>
          <a:noFill/>
          <a:ln w="9525">
            <a:noFill/>
            <a:miter lim="800000"/>
            <a:headEnd/>
            <a:tailEnd/>
          </a:ln>
        </p:spPr>
        <p:txBody>
          <a:bodyPr/>
          <a:lstStyle/>
          <a:p>
            <a:pPr algn="ctr"/>
            <a:r>
              <a:rPr lang="en-US" sz="2800" dirty="0">
                <a:latin typeface="Times New Roman" pitchFamily="18" charset="0"/>
              </a:rPr>
              <a:t>             Data</a:t>
            </a:r>
            <a:endParaRPr lang="en-US" sz="2800" dirty="0"/>
          </a:p>
        </p:txBody>
      </p:sp>
      <p:sp>
        <p:nvSpPr>
          <p:cNvPr id="437251" name="Text Box 3"/>
          <p:cNvSpPr txBox="1">
            <a:spLocks noChangeArrowheads="1"/>
          </p:cNvSpPr>
          <p:nvPr/>
        </p:nvSpPr>
        <p:spPr bwMode="auto">
          <a:xfrm>
            <a:off x="5580063" y="620713"/>
            <a:ext cx="3563937" cy="414337"/>
          </a:xfrm>
          <a:prstGeom prst="rect">
            <a:avLst/>
          </a:prstGeom>
          <a:noFill/>
          <a:ln w="9525">
            <a:noFill/>
            <a:miter lim="800000"/>
            <a:headEnd/>
            <a:tailEnd/>
          </a:ln>
        </p:spPr>
        <p:txBody>
          <a:bodyPr/>
          <a:lstStyle/>
          <a:p>
            <a:r>
              <a:rPr lang="en-US" sz="2400" b="1" dirty="0">
                <a:solidFill>
                  <a:srgbClr val="CC3300"/>
                </a:solidFill>
              </a:rPr>
              <a:t>Continuous Variable</a:t>
            </a:r>
          </a:p>
        </p:txBody>
      </p:sp>
      <p:sp>
        <p:nvSpPr>
          <p:cNvPr id="437252" name="Text Box 4"/>
          <p:cNvSpPr txBox="1">
            <a:spLocks noChangeArrowheads="1"/>
          </p:cNvSpPr>
          <p:nvPr/>
        </p:nvSpPr>
        <p:spPr bwMode="auto">
          <a:xfrm>
            <a:off x="179388" y="620713"/>
            <a:ext cx="2952750" cy="342900"/>
          </a:xfrm>
          <a:prstGeom prst="rect">
            <a:avLst/>
          </a:prstGeom>
          <a:noFill/>
          <a:ln w="9525">
            <a:noFill/>
            <a:miter lim="800000"/>
            <a:headEnd/>
            <a:tailEnd/>
          </a:ln>
        </p:spPr>
        <p:txBody>
          <a:bodyPr/>
          <a:lstStyle/>
          <a:p>
            <a:r>
              <a:rPr lang="en-US" sz="2400" b="1" dirty="0">
                <a:solidFill>
                  <a:srgbClr val="008000"/>
                </a:solidFill>
              </a:rPr>
              <a:t>Discrete Variable</a:t>
            </a:r>
          </a:p>
        </p:txBody>
      </p:sp>
      <p:sp>
        <p:nvSpPr>
          <p:cNvPr id="437253" name="Text Box 5"/>
          <p:cNvSpPr txBox="1">
            <a:spLocks noChangeArrowheads="1"/>
          </p:cNvSpPr>
          <p:nvPr/>
        </p:nvSpPr>
        <p:spPr bwMode="auto">
          <a:xfrm>
            <a:off x="6877050" y="1916113"/>
            <a:ext cx="2266950" cy="508000"/>
          </a:xfrm>
          <a:prstGeom prst="rect">
            <a:avLst/>
          </a:prstGeom>
          <a:noFill/>
          <a:ln w="9525">
            <a:noFill/>
            <a:miter lim="800000"/>
            <a:headEnd/>
            <a:tailEnd/>
          </a:ln>
        </p:spPr>
        <p:txBody>
          <a:bodyPr/>
          <a:lstStyle/>
          <a:p>
            <a:pPr algn="ctr"/>
            <a:r>
              <a:rPr lang="en-US" sz="2400" b="1" dirty="0"/>
              <a:t>Two </a:t>
            </a:r>
            <a:r>
              <a:rPr lang="en-US" sz="2400" b="1" dirty="0">
                <a:solidFill>
                  <a:srgbClr val="CC3300"/>
                </a:solidFill>
              </a:rPr>
              <a:t>cont. var</a:t>
            </a:r>
            <a:r>
              <a:rPr lang="en-US" sz="2400" b="1" dirty="0"/>
              <a:t>. </a:t>
            </a:r>
          </a:p>
          <a:p>
            <a:pPr algn="ctr"/>
            <a:r>
              <a:rPr lang="en-US" sz="2400" b="1" dirty="0"/>
              <a:t>at same time</a:t>
            </a:r>
          </a:p>
        </p:txBody>
      </p:sp>
      <p:sp>
        <p:nvSpPr>
          <p:cNvPr id="437254" name="Text Box 6"/>
          <p:cNvSpPr txBox="1">
            <a:spLocks noChangeArrowheads="1"/>
          </p:cNvSpPr>
          <p:nvPr/>
        </p:nvSpPr>
        <p:spPr bwMode="auto">
          <a:xfrm>
            <a:off x="3276600" y="1484313"/>
            <a:ext cx="2305050" cy="508000"/>
          </a:xfrm>
          <a:prstGeom prst="rect">
            <a:avLst/>
          </a:prstGeom>
          <a:noFill/>
          <a:ln w="9525">
            <a:noFill/>
            <a:miter lim="800000"/>
            <a:headEnd/>
            <a:tailEnd/>
          </a:ln>
        </p:spPr>
        <p:txBody>
          <a:bodyPr/>
          <a:lstStyle/>
          <a:p>
            <a:pPr algn="ctr"/>
            <a:r>
              <a:rPr lang="en-US" sz="2800" b="1" dirty="0">
                <a:solidFill>
                  <a:srgbClr val="9900CC"/>
                </a:solidFill>
              </a:rPr>
              <a:t>one</a:t>
            </a:r>
            <a:r>
              <a:rPr lang="en-US" sz="2400" b="1" dirty="0"/>
              <a:t> </a:t>
            </a:r>
            <a:r>
              <a:rPr lang="en-US" sz="2800" b="1" dirty="0">
                <a:solidFill>
                  <a:srgbClr val="CC3300"/>
                </a:solidFill>
              </a:rPr>
              <a:t>cont. var</a:t>
            </a:r>
            <a:r>
              <a:rPr lang="en-US" sz="2400" b="1" dirty="0"/>
              <a:t>. </a:t>
            </a:r>
          </a:p>
          <a:p>
            <a:pPr algn="ctr"/>
            <a:r>
              <a:rPr lang="en-US" sz="2400" b="1" dirty="0"/>
              <a:t>at the time</a:t>
            </a:r>
          </a:p>
        </p:txBody>
      </p:sp>
      <p:sp>
        <p:nvSpPr>
          <p:cNvPr id="437255" name="Text Box 7"/>
          <p:cNvSpPr txBox="1">
            <a:spLocks noChangeArrowheads="1"/>
          </p:cNvSpPr>
          <p:nvPr/>
        </p:nvSpPr>
        <p:spPr bwMode="auto">
          <a:xfrm>
            <a:off x="7343775" y="3573463"/>
            <a:ext cx="1800225" cy="1008062"/>
          </a:xfrm>
          <a:prstGeom prst="rect">
            <a:avLst/>
          </a:prstGeom>
          <a:solidFill>
            <a:srgbClr val="FFCCFF"/>
          </a:solidFill>
          <a:ln w="28575">
            <a:solidFill>
              <a:schemeClr val="tx1"/>
            </a:solidFill>
            <a:miter lim="800000"/>
            <a:headEnd/>
            <a:tailEnd/>
          </a:ln>
        </p:spPr>
        <p:txBody>
          <a:bodyPr/>
          <a:lstStyle/>
          <a:p>
            <a:r>
              <a:rPr lang="en-US" sz="2400" b="1" dirty="0">
                <a:latin typeface="Times New Roman" pitchFamily="18" charset="0"/>
              </a:rPr>
              <a:t>Correlation</a:t>
            </a:r>
          </a:p>
          <a:p>
            <a:r>
              <a:rPr lang="en-US" sz="2400" b="1" dirty="0">
                <a:latin typeface="Times New Roman" pitchFamily="18" charset="0"/>
              </a:rPr>
              <a:t>Regression </a:t>
            </a:r>
            <a:endParaRPr lang="en-US" sz="2400" b="1" dirty="0"/>
          </a:p>
        </p:txBody>
      </p:sp>
      <p:sp>
        <p:nvSpPr>
          <p:cNvPr id="437256" name="Text Box 8"/>
          <p:cNvSpPr txBox="1">
            <a:spLocks noChangeArrowheads="1"/>
          </p:cNvSpPr>
          <p:nvPr/>
        </p:nvSpPr>
        <p:spPr bwMode="auto">
          <a:xfrm>
            <a:off x="5196622" y="2781301"/>
            <a:ext cx="2039203" cy="1188244"/>
          </a:xfrm>
          <a:prstGeom prst="rect">
            <a:avLst/>
          </a:prstGeom>
          <a:noFill/>
          <a:ln w="28575">
            <a:solidFill>
              <a:srgbClr val="66CCFF"/>
            </a:solidFill>
            <a:miter lim="800000"/>
            <a:headEnd/>
            <a:tailEnd/>
          </a:ln>
        </p:spPr>
        <p:txBody>
          <a:bodyPr/>
          <a:lstStyle/>
          <a:p>
            <a:r>
              <a:rPr lang="en-US" sz="2400" b="1" dirty="0">
                <a:solidFill>
                  <a:schemeClr val="hlink"/>
                </a:solidFill>
              </a:rPr>
              <a:t>More than Two Groups</a:t>
            </a:r>
            <a:r>
              <a:rPr lang="en-US" sz="2400" b="1" dirty="0"/>
              <a:t> </a:t>
            </a:r>
            <a:r>
              <a:rPr lang="en-US" sz="2400" b="1" dirty="0">
                <a:solidFill>
                  <a:srgbClr val="9900CC"/>
                </a:solidFill>
              </a:rPr>
              <a:t>with</a:t>
            </a:r>
            <a:r>
              <a:rPr lang="en-US" sz="2400" b="1" dirty="0"/>
              <a:t> </a:t>
            </a:r>
            <a:r>
              <a:rPr lang="en-US" sz="2400" b="1" dirty="0" smtClean="0">
                <a:solidFill>
                  <a:srgbClr val="9900CC"/>
                </a:solidFill>
              </a:rPr>
              <a:t>one C.V</a:t>
            </a:r>
            <a:r>
              <a:rPr lang="en-US" sz="2800" b="1" dirty="0"/>
              <a:t>.</a:t>
            </a:r>
          </a:p>
        </p:txBody>
      </p:sp>
      <p:sp>
        <p:nvSpPr>
          <p:cNvPr id="437257" name="Text Box 9"/>
          <p:cNvSpPr txBox="1">
            <a:spLocks noChangeArrowheads="1"/>
          </p:cNvSpPr>
          <p:nvPr/>
        </p:nvSpPr>
        <p:spPr bwMode="auto">
          <a:xfrm>
            <a:off x="2627313" y="2708275"/>
            <a:ext cx="2232025" cy="863600"/>
          </a:xfrm>
          <a:prstGeom prst="rect">
            <a:avLst/>
          </a:prstGeom>
          <a:noFill/>
          <a:ln w="28575">
            <a:solidFill>
              <a:srgbClr val="CCCC00"/>
            </a:solidFill>
            <a:miter lim="800000"/>
            <a:headEnd/>
            <a:tailEnd/>
          </a:ln>
        </p:spPr>
        <p:txBody>
          <a:bodyPr/>
          <a:lstStyle/>
          <a:p>
            <a:r>
              <a:rPr lang="en-US" sz="2400" b="1" dirty="0">
                <a:solidFill>
                  <a:srgbClr val="FF9900"/>
                </a:solidFill>
              </a:rPr>
              <a:t>Two  Groups </a:t>
            </a:r>
            <a:r>
              <a:rPr lang="en-US" sz="2400" b="1" dirty="0">
                <a:solidFill>
                  <a:srgbClr val="9900CC"/>
                </a:solidFill>
              </a:rPr>
              <a:t>with one C.V</a:t>
            </a:r>
            <a:r>
              <a:rPr lang="en-US" sz="2400" b="1" dirty="0"/>
              <a:t>.</a:t>
            </a:r>
          </a:p>
        </p:txBody>
      </p:sp>
      <p:sp>
        <p:nvSpPr>
          <p:cNvPr id="437258" name="Text Box 10"/>
          <p:cNvSpPr txBox="1">
            <a:spLocks noChangeArrowheads="1"/>
          </p:cNvSpPr>
          <p:nvPr/>
        </p:nvSpPr>
        <p:spPr bwMode="auto">
          <a:xfrm>
            <a:off x="5866345" y="4774919"/>
            <a:ext cx="1655762" cy="792163"/>
          </a:xfrm>
          <a:prstGeom prst="rect">
            <a:avLst/>
          </a:prstGeom>
          <a:solidFill>
            <a:schemeClr val="tx2">
              <a:lumMod val="20000"/>
              <a:lumOff val="80000"/>
            </a:schemeClr>
          </a:solidFill>
          <a:ln w="28575">
            <a:solidFill>
              <a:srgbClr val="000000"/>
            </a:solidFill>
            <a:miter lim="800000"/>
            <a:headEnd/>
            <a:tailEnd/>
          </a:ln>
        </p:spPr>
        <p:txBody>
          <a:bodyPr/>
          <a:lstStyle/>
          <a:p>
            <a:pPr algn="ctr"/>
            <a:r>
              <a:rPr lang="en-US" sz="2400" b="1" dirty="0">
                <a:solidFill>
                  <a:srgbClr val="663300"/>
                </a:solidFill>
              </a:rPr>
              <a:t>F   test </a:t>
            </a:r>
          </a:p>
          <a:p>
            <a:pPr algn="ctr"/>
            <a:r>
              <a:rPr lang="en-US" sz="2400" b="1" dirty="0">
                <a:solidFill>
                  <a:srgbClr val="663300"/>
                </a:solidFill>
              </a:rPr>
              <a:t>ANOVA</a:t>
            </a:r>
          </a:p>
        </p:txBody>
      </p:sp>
      <p:sp>
        <p:nvSpPr>
          <p:cNvPr id="437259" name="Text Box 11"/>
          <p:cNvSpPr txBox="1">
            <a:spLocks noChangeArrowheads="1"/>
          </p:cNvSpPr>
          <p:nvPr/>
        </p:nvSpPr>
        <p:spPr bwMode="auto">
          <a:xfrm>
            <a:off x="2700338" y="3933825"/>
            <a:ext cx="1450975" cy="685800"/>
          </a:xfrm>
          <a:prstGeom prst="rect">
            <a:avLst/>
          </a:prstGeom>
          <a:noFill/>
          <a:ln w="9525">
            <a:noFill/>
            <a:miter lim="800000"/>
            <a:headEnd/>
            <a:tailEnd/>
          </a:ln>
        </p:spPr>
        <p:txBody>
          <a:bodyPr/>
          <a:lstStyle/>
          <a:p>
            <a:pPr algn="ctr"/>
            <a:endParaRPr lang="en-US"/>
          </a:p>
        </p:txBody>
      </p:sp>
      <p:sp>
        <p:nvSpPr>
          <p:cNvPr id="437260" name="Text Box 12"/>
          <p:cNvSpPr txBox="1">
            <a:spLocks noChangeArrowheads="1"/>
          </p:cNvSpPr>
          <p:nvPr/>
        </p:nvSpPr>
        <p:spPr bwMode="auto">
          <a:xfrm>
            <a:off x="179388" y="1628775"/>
            <a:ext cx="1581149" cy="865188"/>
          </a:xfrm>
          <a:prstGeom prst="rect">
            <a:avLst/>
          </a:prstGeom>
          <a:solidFill>
            <a:srgbClr val="CCFF99"/>
          </a:solidFill>
          <a:ln w="38100">
            <a:solidFill>
              <a:schemeClr val="tx1"/>
            </a:solidFill>
            <a:miter lim="800000"/>
            <a:headEnd/>
            <a:tailEnd/>
          </a:ln>
        </p:spPr>
        <p:txBody>
          <a:bodyPr/>
          <a:lstStyle/>
          <a:p>
            <a:r>
              <a:rPr lang="en-US" sz="2400" dirty="0">
                <a:cs typeface="Times New Roman" pitchFamily="18" charset="0"/>
              </a:rPr>
              <a:t>Chi Square </a:t>
            </a:r>
          </a:p>
          <a:p>
            <a:r>
              <a:rPr lang="en-US" sz="2400" dirty="0">
                <a:cs typeface="Times New Roman" pitchFamily="18" charset="0"/>
              </a:rPr>
              <a:t> (χ</a:t>
            </a:r>
            <a:r>
              <a:rPr lang="en-US" sz="2400" baseline="30000" dirty="0"/>
              <a:t>2</a:t>
            </a:r>
            <a:r>
              <a:rPr lang="en-US" sz="2400" dirty="0"/>
              <a:t> test</a:t>
            </a:r>
          </a:p>
        </p:txBody>
      </p:sp>
      <p:sp>
        <p:nvSpPr>
          <p:cNvPr id="437261" name="Text Box 13"/>
          <p:cNvSpPr txBox="1">
            <a:spLocks noChangeArrowheads="1"/>
          </p:cNvSpPr>
          <p:nvPr/>
        </p:nvSpPr>
        <p:spPr bwMode="auto">
          <a:xfrm>
            <a:off x="1485900" y="3022600"/>
            <a:ext cx="549275" cy="342900"/>
          </a:xfrm>
          <a:prstGeom prst="rect">
            <a:avLst/>
          </a:prstGeom>
          <a:noFill/>
          <a:ln w="9525">
            <a:noFill/>
            <a:miter lim="800000"/>
            <a:headEnd/>
            <a:tailEnd/>
          </a:ln>
        </p:spPr>
        <p:txBody>
          <a:bodyPr/>
          <a:lstStyle/>
          <a:p>
            <a:endParaRPr lang="en-US"/>
          </a:p>
        </p:txBody>
      </p:sp>
      <p:sp>
        <p:nvSpPr>
          <p:cNvPr id="437263" name="Text Box 15"/>
          <p:cNvSpPr txBox="1">
            <a:spLocks noChangeArrowheads="1"/>
          </p:cNvSpPr>
          <p:nvPr/>
        </p:nvSpPr>
        <p:spPr bwMode="auto">
          <a:xfrm>
            <a:off x="1701800" y="2833687"/>
            <a:ext cx="854075" cy="720725"/>
          </a:xfrm>
          <a:prstGeom prst="rect">
            <a:avLst/>
          </a:prstGeom>
          <a:noFill/>
          <a:ln w="9525">
            <a:noFill/>
            <a:miter lim="800000"/>
            <a:headEnd/>
            <a:tailEnd/>
          </a:ln>
        </p:spPr>
        <p:txBody>
          <a:bodyPr/>
          <a:lstStyle/>
          <a:p>
            <a:endParaRPr lang="en-US"/>
          </a:p>
        </p:txBody>
      </p:sp>
      <p:sp>
        <p:nvSpPr>
          <p:cNvPr id="437264" name="Text Box 16"/>
          <p:cNvSpPr txBox="1">
            <a:spLocks noChangeArrowheads="1"/>
          </p:cNvSpPr>
          <p:nvPr/>
        </p:nvSpPr>
        <p:spPr bwMode="auto">
          <a:xfrm>
            <a:off x="2742406" y="4123575"/>
            <a:ext cx="1366837" cy="487362"/>
          </a:xfrm>
          <a:prstGeom prst="rect">
            <a:avLst/>
          </a:prstGeom>
          <a:solidFill>
            <a:srgbClr val="FFFF00"/>
          </a:solidFill>
          <a:ln w="38100">
            <a:solidFill>
              <a:schemeClr val="tx1"/>
            </a:solidFill>
            <a:miter lim="800000"/>
            <a:headEnd/>
            <a:tailEnd/>
          </a:ln>
        </p:spPr>
        <p:txBody>
          <a:bodyPr/>
          <a:lstStyle/>
          <a:p>
            <a:r>
              <a:rPr lang="en-US" sz="2800" b="1" dirty="0"/>
              <a:t>t   test </a:t>
            </a:r>
          </a:p>
        </p:txBody>
      </p:sp>
      <p:sp>
        <p:nvSpPr>
          <p:cNvPr id="437265" name="Text Box 17"/>
          <p:cNvSpPr txBox="1">
            <a:spLocks noChangeArrowheads="1"/>
          </p:cNvSpPr>
          <p:nvPr/>
        </p:nvSpPr>
        <p:spPr bwMode="auto">
          <a:xfrm>
            <a:off x="4151313" y="5402999"/>
            <a:ext cx="1677193" cy="863600"/>
          </a:xfrm>
          <a:prstGeom prst="rect">
            <a:avLst/>
          </a:prstGeom>
          <a:noFill/>
          <a:ln w="9525">
            <a:noFill/>
            <a:miter lim="800000"/>
            <a:headEnd/>
            <a:tailEnd/>
          </a:ln>
        </p:spPr>
        <p:txBody>
          <a:bodyPr/>
          <a:lstStyle/>
          <a:p>
            <a:r>
              <a:rPr lang="en-US" sz="2400" b="1" dirty="0" smtClean="0">
                <a:solidFill>
                  <a:srgbClr val="CC0000"/>
                </a:solidFill>
              </a:rPr>
              <a:t>Dependent</a:t>
            </a:r>
            <a:endParaRPr lang="en-US" sz="2400" b="1" dirty="0">
              <a:solidFill>
                <a:srgbClr val="CC0000"/>
              </a:solidFill>
            </a:endParaRPr>
          </a:p>
          <a:p>
            <a:r>
              <a:rPr lang="en-US" sz="2400" b="1" dirty="0">
                <a:solidFill>
                  <a:srgbClr val="CC0000"/>
                </a:solidFill>
              </a:rPr>
              <a:t>sample</a:t>
            </a:r>
          </a:p>
        </p:txBody>
      </p:sp>
      <p:sp>
        <p:nvSpPr>
          <p:cNvPr id="437266" name="Text Box 18"/>
          <p:cNvSpPr txBox="1">
            <a:spLocks noChangeArrowheads="1"/>
          </p:cNvSpPr>
          <p:nvPr/>
        </p:nvSpPr>
        <p:spPr bwMode="auto">
          <a:xfrm>
            <a:off x="2499122" y="5182254"/>
            <a:ext cx="1728787" cy="990600"/>
          </a:xfrm>
          <a:prstGeom prst="rect">
            <a:avLst/>
          </a:prstGeom>
          <a:noFill/>
          <a:ln w="9525">
            <a:noFill/>
            <a:miter lim="800000"/>
            <a:headEnd/>
            <a:tailEnd/>
          </a:ln>
        </p:spPr>
        <p:txBody>
          <a:bodyPr/>
          <a:lstStyle/>
          <a:p>
            <a:r>
              <a:rPr lang="en-US" sz="2400" b="1" dirty="0">
                <a:solidFill>
                  <a:srgbClr val="CC0000"/>
                </a:solidFill>
              </a:rPr>
              <a:t>Sample and</a:t>
            </a:r>
          </a:p>
          <a:p>
            <a:r>
              <a:rPr lang="en-US" sz="2400" b="1" dirty="0">
                <a:solidFill>
                  <a:srgbClr val="CC0000"/>
                </a:solidFill>
              </a:rPr>
              <a:t>population</a:t>
            </a:r>
          </a:p>
        </p:txBody>
      </p:sp>
      <p:sp>
        <p:nvSpPr>
          <p:cNvPr id="437267" name="Text Box 19"/>
          <p:cNvSpPr txBox="1">
            <a:spLocks noChangeArrowheads="1"/>
          </p:cNvSpPr>
          <p:nvPr/>
        </p:nvSpPr>
        <p:spPr bwMode="auto">
          <a:xfrm>
            <a:off x="28380" y="5419682"/>
            <a:ext cx="2484438" cy="647700"/>
          </a:xfrm>
          <a:prstGeom prst="rect">
            <a:avLst/>
          </a:prstGeom>
          <a:noFill/>
          <a:ln w="9525">
            <a:noFill/>
            <a:miter lim="800000"/>
            <a:headEnd/>
            <a:tailEnd/>
          </a:ln>
        </p:spPr>
        <p:txBody>
          <a:bodyPr/>
          <a:lstStyle/>
          <a:p>
            <a:r>
              <a:rPr lang="en-US" sz="2400" b="1" dirty="0">
                <a:solidFill>
                  <a:srgbClr val="CC0000"/>
                </a:solidFill>
              </a:rPr>
              <a:t>Two independent</a:t>
            </a:r>
          </a:p>
          <a:p>
            <a:r>
              <a:rPr lang="en-US" sz="2400" b="1" dirty="0">
                <a:solidFill>
                  <a:srgbClr val="CC0000"/>
                </a:solidFill>
              </a:rPr>
              <a:t>samples</a:t>
            </a:r>
          </a:p>
        </p:txBody>
      </p:sp>
      <p:sp>
        <p:nvSpPr>
          <p:cNvPr id="437268" name="Text Box 20"/>
          <p:cNvSpPr txBox="1">
            <a:spLocks noChangeArrowheads="1"/>
          </p:cNvSpPr>
          <p:nvPr/>
        </p:nvSpPr>
        <p:spPr bwMode="auto">
          <a:xfrm>
            <a:off x="468313" y="4797425"/>
            <a:ext cx="1498600" cy="512763"/>
          </a:xfrm>
          <a:prstGeom prst="rect">
            <a:avLst/>
          </a:prstGeom>
          <a:noFill/>
          <a:ln w="9525">
            <a:noFill/>
            <a:miter lim="800000"/>
            <a:headEnd/>
            <a:tailEnd/>
          </a:ln>
        </p:spPr>
        <p:txBody>
          <a:bodyPr/>
          <a:lstStyle/>
          <a:p>
            <a:pPr algn="ctr"/>
            <a:endParaRPr lang="en-US"/>
          </a:p>
        </p:txBody>
      </p:sp>
      <p:sp>
        <p:nvSpPr>
          <p:cNvPr id="437270" name="AutoShape 22"/>
          <p:cNvSpPr>
            <a:spLocks noChangeArrowheads="1"/>
          </p:cNvSpPr>
          <p:nvPr/>
        </p:nvSpPr>
        <p:spPr bwMode="auto">
          <a:xfrm>
            <a:off x="2627313" y="476249"/>
            <a:ext cx="3201193" cy="315913"/>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1" name="AutoShape 23"/>
          <p:cNvSpPr>
            <a:spLocks noChangeArrowheads="1"/>
          </p:cNvSpPr>
          <p:nvPr/>
        </p:nvSpPr>
        <p:spPr bwMode="auto">
          <a:xfrm>
            <a:off x="4206875" y="1050925"/>
            <a:ext cx="3243263"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2" name="AutoShape 24"/>
          <p:cNvSpPr>
            <a:spLocks noChangeArrowheads="1"/>
          </p:cNvSpPr>
          <p:nvPr/>
        </p:nvSpPr>
        <p:spPr bwMode="auto">
          <a:xfrm>
            <a:off x="808831" y="1035050"/>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73" name="AutoShape 25"/>
          <p:cNvSpPr>
            <a:spLocks noChangeArrowheads="1"/>
          </p:cNvSpPr>
          <p:nvPr/>
        </p:nvSpPr>
        <p:spPr bwMode="auto">
          <a:xfrm>
            <a:off x="7885113" y="2654300"/>
            <a:ext cx="288925" cy="1079500"/>
          </a:xfrm>
          <a:prstGeom prst="downArrow">
            <a:avLst>
              <a:gd name="adj1" fmla="val 50000"/>
              <a:gd name="adj2" fmla="val 93407"/>
            </a:avLst>
          </a:prstGeom>
          <a:solidFill>
            <a:srgbClr val="FF00FF"/>
          </a:solidFill>
          <a:ln w="19050">
            <a:solidFill>
              <a:schemeClr val="tx1"/>
            </a:solidFill>
            <a:miter lim="800000"/>
            <a:headEnd/>
            <a:tailEnd/>
          </a:ln>
          <a:effectLst/>
        </p:spPr>
        <p:txBody>
          <a:bodyPr wrap="none" anchor="ctr"/>
          <a:lstStyle/>
          <a:p>
            <a:endParaRPr lang="en-US"/>
          </a:p>
        </p:txBody>
      </p:sp>
      <p:sp>
        <p:nvSpPr>
          <p:cNvPr id="437274" name="AutoShape 26"/>
          <p:cNvSpPr>
            <a:spLocks noChangeArrowheads="1"/>
          </p:cNvSpPr>
          <p:nvPr/>
        </p:nvSpPr>
        <p:spPr bwMode="auto">
          <a:xfrm>
            <a:off x="2987675" y="2276475"/>
            <a:ext cx="3240088" cy="28733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5" name="AutoShape 27"/>
          <p:cNvSpPr>
            <a:spLocks noChangeArrowheads="1"/>
          </p:cNvSpPr>
          <p:nvPr/>
        </p:nvSpPr>
        <p:spPr bwMode="auto">
          <a:xfrm>
            <a:off x="6299994" y="3933826"/>
            <a:ext cx="215900" cy="863599"/>
          </a:xfrm>
          <a:prstGeom prst="downArrow">
            <a:avLst>
              <a:gd name="adj1" fmla="val 50000"/>
              <a:gd name="adj2" fmla="val 116728"/>
            </a:avLst>
          </a:prstGeom>
          <a:solidFill>
            <a:srgbClr val="66CCFF"/>
          </a:solidFill>
          <a:ln w="28575">
            <a:solidFill>
              <a:schemeClr val="tx1"/>
            </a:solidFill>
            <a:miter lim="800000"/>
            <a:headEnd/>
            <a:tailEnd/>
          </a:ln>
          <a:effectLst/>
        </p:spPr>
        <p:txBody>
          <a:bodyPr wrap="none" anchor="ctr"/>
          <a:lstStyle/>
          <a:p>
            <a:endParaRPr lang="en-US"/>
          </a:p>
        </p:txBody>
      </p:sp>
      <p:sp>
        <p:nvSpPr>
          <p:cNvPr id="437276" name="AutoShape 28"/>
          <p:cNvSpPr>
            <a:spLocks noChangeArrowheads="1"/>
          </p:cNvSpPr>
          <p:nvPr/>
        </p:nvSpPr>
        <p:spPr bwMode="auto">
          <a:xfrm>
            <a:off x="2987675" y="4631195"/>
            <a:ext cx="288925" cy="756298"/>
          </a:xfrm>
          <a:prstGeom prst="downArrow">
            <a:avLst>
              <a:gd name="adj1" fmla="val 50000"/>
              <a:gd name="adj2" fmla="val 87225"/>
            </a:avLst>
          </a:prstGeom>
          <a:solidFill>
            <a:srgbClr val="FFFF00"/>
          </a:solidFill>
          <a:ln w="28575">
            <a:solidFill>
              <a:schemeClr val="tx1"/>
            </a:solidFill>
            <a:miter lim="800000"/>
            <a:headEnd/>
            <a:tailEnd/>
          </a:ln>
          <a:effectLst/>
        </p:spPr>
        <p:txBody>
          <a:bodyPr wrap="none" anchor="ctr"/>
          <a:lstStyle/>
          <a:p>
            <a:endParaRPr lang="en-US"/>
          </a:p>
        </p:txBody>
      </p:sp>
      <p:sp>
        <p:nvSpPr>
          <p:cNvPr id="437277" name="Text Box 29"/>
          <p:cNvSpPr txBox="1">
            <a:spLocks noChangeArrowheads="1"/>
          </p:cNvSpPr>
          <p:nvPr/>
        </p:nvSpPr>
        <p:spPr bwMode="auto">
          <a:xfrm>
            <a:off x="1458912" y="3473450"/>
            <a:ext cx="1152525" cy="342900"/>
          </a:xfrm>
          <a:prstGeom prst="rect">
            <a:avLst/>
          </a:prstGeom>
          <a:noFill/>
          <a:ln w="9525">
            <a:noFill/>
            <a:miter lim="800000"/>
            <a:headEnd/>
            <a:tailEnd/>
          </a:ln>
        </p:spPr>
        <p:txBody>
          <a:bodyPr/>
          <a:lstStyle/>
          <a:p>
            <a:r>
              <a:rPr lang="en-US" sz="2800" b="1" dirty="0">
                <a:solidFill>
                  <a:srgbClr val="009900"/>
                </a:solidFill>
                <a:latin typeface="Times New Roman" pitchFamily="18" charset="0"/>
              </a:rPr>
              <a:t>2 x 2</a:t>
            </a:r>
          </a:p>
          <a:p>
            <a:endParaRPr lang="en-US" sz="2800" dirty="0">
              <a:solidFill>
                <a:srgbClr val="009900"/>
              </a:solidFill>
            </a:endParaRPr>
          </a:p>
        </p:txBody>
      </p:sp>
      <p:sp>
        <p:nvSpPr>
          <p:cNvPr id="437278" name="AutoShape 30"/>
          <p:cNvSpPr>
            <a:spLocks noChangeArrowheads="1"/>
          </p:cNvSpPr>
          <p:nvPr/>
        </p:nvSpPr>
        <p:spPr bwMode="auto">
          <a:xfrm>
            <a:off x="864394" y="4581525"/>
            <a:ext cx="4535488"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FF00"/>
          </a:solidFill>
          <a:ln w="19050">
            <a:solidFill>
              <a:schemeClr val="tx1"/>
            </a:solidFill>
            <a:miter lim="800000"/>
            <a:headEnd/>
            <a:tailEnd/>
          </a:ln>
          <a:effectLst/>
        </p:spPr>
        <p:txBody>
          <a:bodyPr wrap="none" anchor="ctr"/>
          <a:lstStyle/>
          <a:p>
            <a:endParaRPr lang="en-US"/>
          </a:p>
        </p:txBody>
      </p:sp>
      <p:sp>
        <p:nvSpPr>
          <p:cNvPr id="437279" name="AutoShape 31"/>
          <p:cNvSpPr>
            <a:spLocks noChangeArrowheads="1"/>
          </p:cNvSpPr>
          <p:nvPr/>
        </p:nvSpPr>
        <p:spPr bwMode="auto">
          <a:xfrm>
            <a:off x="3348038" y="3438037"/>
            <a:ext cx="287337" cy="711688"/>
          </a:xfrm>
          <a:prstGeom prst="downArrow">
            <a:avLst>
              <a:gd name="adj1" fmla="val 50000"/>
              <a:gd name="adj2" fmla="val 87845"/>
            </a:avLst>
          </a:prstGeom>
          <a:solidFill>
            <a:srgbClr val="FFFF00"/>
          </a:solidFill>
          <a:ln w="38100">
            <a:solidFill>
              <a:schemeClr val="tx1"/>
            </a:solidFill>
            <a:miter lim="800000"/>
            <a:headEnd/>
            <a:tailEnd/>
          </a:ln>
          <a:effectLst/>
        </p:spPr>
        <p:txBody>
          <a:bodyPr wrap="none" anchor="ctr"/>
          <a:lstStyle/>
          <a:p>
            <a:endParaRPr lang="en-US"/>
          </a:p>
        </p:txBody>
      </p:sp>
      <p:sp>
        <p:nvSpPr>
          <p:cNvPr id="437280" name="AutoShape 32"/>
          <p:cNvSpPr>
            <a:spLocks noChangeArrowheads="1"/>
          </p:cNvSpPr>
          <p:nvPr/>
        </p:nvSpPr>
        <p:spPr bwMode="auto">
          <a:xfrm>
            <a:off x="4744521" y="4774919"/>
            <a:ext cx="114817" cy="814670"/>
          </a:xfrm>
          <a:prstGeom prst="downArrow">
            <a:avLst>
              <a:gd name="adj1" fmla="val 50000"/>
              <a:gd name="adj2" fmla="val 81044"/>
            </a:avLst>
          </a:prstGeom>
          <a:solidFill>
            <a:srgbClr val="FFFF00"/>
          </a:solidFill>
          <a:ln w="28575">
            <a:solidFill>
              <a:schemeClr val="tx1"/>
            </a:solidFill>
            <a:miter lim="800000"/>
            <a:headEnd/>
            <a:tailEnd/>
          </a:ln>
          <a:effectLst/>
        </p:spPr>
        <p:txBody>
          <a:bodyPr wrap="none" anchor="ctr"/>
          <a:lstStyle/>
          <a:p>
            <a:endParaRPr lang="en-US"/>
          </a:p>
        </p:txBody>
      </p:sp>
      <p:sp>
        <p:nvSpPr>
          <p:cNvPr id="437281" name="AutoShape 33"/>
          <p:cNvSpPr>
            <a:spLocks noChangeArrowheads="1"/>
          </p:cNvSpPr>
          <p:nvPr/>
        </p:nvSpPr>
        <p:spPr bwMode="auto">
          <a:xfrm>
            <a:off x="1243981" y="4731856"/>
            <a:ext cx="241920" cy="907402"/>
          </a:xfrm>
          <a:prstGeom prst="downArrow">
            <a:avLst>
              <a:gd name="adj1" fmla="val 50000"/>
              <a:gd name="adj2" fmla="val 99588"/>
            </a:avLst>
          </a:prstGeom>
          <a:solidFill>
            <a:srgbClr val="FFFF00"/>
          </a:solidFill>
          <a:ln w="28575">
            <a:solidFill>
              <a:schemeClr val="tx1"/>
            </a:solidFill>
            <a:miter lim="800000"/>
            <a:headEnd/>
            <a:tailEnd/>
          </a:ln>
          <a:effectLst/>
        </p:spPr>
        <p:txBody>
          <a:bodyPr wrap="none" anchor="ctr"/>
          <a:lstStyle/>
          <a:p>
            <a:endParaRPr lang="en-US"/>
          </a:p>
        </p:txBody>
      </p:sp>
      <p:sp>
        <p:nvSpPr>
          <p:cNvPr id="437282" name="AutoShape 34"/>
          <p:cNvSpPr>
            <a:spLocks noChangeArrowheads="1"/>
          </p:cNvSpPr>
          <p:nvPr/>
        </p:nvSpPr>
        <p:spPr bwMode="auto">
          <a:xfrm>
            <a:off x="-18257" y="2506175"/>
            <a:ext cx="2411413" cy="43338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00FF00"/>
          </a:solidFill>
          <a:ln w="38100">
            <a:solidFill>
              <a:schemeClr val="tx1"/>
            </a:solidFill>
            <a:miter lim="800000"/>
            <a:headEnd/>
            <a:tailEnd/>
          </a:ln>
          <a:effectLst/>
        </p:spPr>
        <p:txBody>
          <a:bodyPr wrap="none" anchor="ctr"/>
          <a:lstStyle/>
          <a:p>
            <a:endParaRPr lang="en-US"/>
          </a:p>
        </p:txBody>
      </p:sp>
      <p:sp>
        <p:nvSpPr>
          <p:cNvPr id="437285" name="AutoShape 37"/>
          <p:cNvSpPr>
            <a:spLocks noChangeArrowheads="1"/>
          </p:cNvSpPr>
          <p:nvPr/>
        </p:nvSpPr>
        <p:spPr bwMode="auto">
          <a:xfrm>
            <a:off x="1966913" y="2852738"/>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86" name="AutoShape 38"/>
          <p:cNvSpPr>
            <a:spLocks noChangeArrowheads="1"/>
          </p:cNvSpPr>
          <p:nvPr/>
        </p:nvSpPr>
        <p:spPr bwMode="auto">
          <a:xfrm>
            <a:off x="179388" y="2852738"/>
            <a:ext cx="215900" cy="792162"/>
          </a:xfrm>
          <a:prstGeom prst="downArrow">
            <a:avLst>
              <a:gd name="adj1" fmla="val 50000"/>
              <a:gd name="adj2" fmla="val 91728"/>
            </a:avLst>
          </a:prstGeom>
          <a:solidFill>
            <a:srgbClr val="00FF00"/>
          </a:solidFill>
          <a:ln w="28575">
            <a:solidFill>
              <a:schemeClr val="tx1"/>
            </a:solidFill>
            <a:miter lim="800000"/>
            <a:headEnd/>
            <a:tailEnd/>
          </a:ln>
          <a:effectLst/>
        </p:spPr>
        <p:txBody>
          <a:bodyPr wrap="none" anchor="ctr"/>
          <a:lstStyle/>
          <a:p>
            <a:endParaRPr lang="en-US"/>
          </a:p>
        </p:txBody>
      </p:sp>
      <p:sp>
        <p:nvSpPr>
          <p:cNvPr id="437287" name="Text Box 39"/>
          <p:cNvSpPr txBox="1">
            <a:spLocks noChangeArrowheads="1"/>
          </p:cNvSpPr>
          <p:nvPr/>
        </p:nvSpPr>
        <p:spPr bwMode="auto">
          <a:xfrm>
            <a:off x="-18257" y="3555206"/>
            <a:ext cx="1116013" cy="414338"/>
          </a:xfrm>
          <a:prstGeom prst="rect">
            <a:avLst/>
          </a:prstGeom>
          <a:noFill/>
          <a:ln w="9525">
            <a:noFill/>
            <a:miter lim="800000"/>
            <a:headEnd/>
            <a:tailEnd/>
          </a:ln>
        </p:spPr>
        <p:txBody>
          <a:bodyPr/>
          <a:lstStyle/>
          <a:p>
            <a:r>
              <a:rPr lang="en-US" sz="2800" b="1" dirty="0">
                <a:solidFill>
                  <a:srgbClr val="009900"/>
                </a:solidFill>
              </a:rPr>
              <a:t>a x b</a:t>
            </a:r>
          </a:p>
        </p:txBody>
      </p:sp>
      <p:sp>
        <p:nvSpPr>
          <p:cNvPr id="437288" name="AutoShape 40"/>
          <p:cNvSpPr>
            <a:spLocks noChangeArrowheads="1"/>
          </p:cNvSpPr>
          <p:nvPr/>
        </p:nvSpPr>
        <p:spPr bwMode="auto">
          <a:xfrm>
            <a:off x="7235825" y="1268413"/>
            <a:ext cx="288925" cy="792162"/>
          </a:xfrm>
          <a:prstGeom prst="downArrow">
            <a:avLst>
              <a:gd name="adj1" fmla="val 50000"/>
              <a:gd name="adj2" fmla="val 68544"/>
            </a:avLst>
          </a:prstGeom>
          <a:solidFill>
            <a:srgbClr val="FF00FF"/>
          </a:solidFill>
          <a:ln w="28575">
            <a:solidFill>
              <a:schemeClr val="tx1"/>
            </a:solidFill>
            <a:miter lim="800000"/>
            <a:headEnd/>
            <a:tailEnd/>
          </a:ln>
          <a:effectLst/>
        </p:spPr>
        <p:txBody>
          <a:bodyPr wrap="none" anchor="ctr"/>
          <a:lstStyle/>
          <a:p>
            <a:endParaRPr lang="en-US"/>
          </a:p>
        </p:txBody>
      </p:sp>
      <p:sp>
        <p:nvSpPr>
          <p:cNvPr id="437289" name="AutoShape 41"/>
          <p:cNvSpPr>
            <a:spLocks noChangeArrowheads="1"/>
          </p:cNvSpPr>
          <p:nvPr/>
        </p:nvSpPr>
        <p:spPr bwMode="auto">
          <a:xfrm>
            <a:off x="4140200" y="1196975"/>
            <a:ext cx="287338" cy="504825"/>
          </a:xfrm>
          <a:prstGeom prst="downArrow">
            <a:avLst>
              <a:gd name="adj1" fmla="val 50000"/>
              <a:gd name="adj2" fmla="val 87362"/>
            </a:avLst>
          </a:prstGeom>
          <a:solidFill>
            <a:schemeClr val="accent1"/>
          </a:solidFill>
          <a:ln w="9525">
            <a:solidFill>
              <a:schemeClr val="tx1"/>
            </a:solidFill>
            <a:miter lim="800000"/>
            <a:headEnd/>
            <a:tailEnd/>
          </a:ln>
          <a:effectLst/>
        </p:spPr>
        <p:txBody>
          <a:bodyPr wrap="none" anchor="ctr"/>
          <a:lstStyle/>
          <a:p>
            <a:endParaRPr lang="en-US"/>
          </a:p>
        </p:txBody>
      </p:sp>
      <p:sp>
        <p:nvSpPr>
          <p:cNvPr id="437290" name="AutoShape 42"/>
          <p:cNvSpPr>
            <a:spLocks noChangeArrowheads="1"/>
          </p:cNvSpPr>
          <p:nvPr/>
        </p:nvSpPr>
        <p:spPr bwMode="auto">
          <a:xfrm>
            <a:off x="2987675" y="2349500"/>
            <a:ext cx="144463" cy="504825"/>
          </a:xfrm>
          <a:prstGeom prst="downArrow">
            <a:avLst>
              <a:gd name="adj1" fmla="val 50000"/>
              <a:gd name="adj2" fmla="val 87362"/>
            </a:avLst>
          </a:prstGeom>
          <a:solidFill>
            <a:srgbClr val="FFFF00"/>
          </a:solidFill>
          <a:ln w="38100">
            <a:solidFill>
              <a:schemeClr val="tx1"/>
            </a:solidFill>
            <a:miter lim="800000"/>
            <a:headEnd/>
            <a:tailEnd/>
          </a:ln>
          <a:effectLst/>
        </p:spPr>
        <p:txBody>
          <a:bodyPr wrap="none" anchor="ctr"/>
          <a:lstStyle/>
          <a:p>
            <a:endParaRPr lang="en-US"/>
          </a:p>
        </p:txBody>
      </p:sp>
      <p:sp>
        <p:nvSpPr>
          <p:cNvPr id="437291" name="AutoShape 43"/>
          <p:cNvSpPr>
            <a:spLocks noChangeArrowheads="1"/>
          </p:cNvSpPr>
          <p:nvPr/>
        </p:nvSpPr>
        <p:spPr bwMode="auto">
          <a:xfrm>
            <a:off x="6084888" y="2420938"/>
            <a:ext cx="144462" cy="504825"/>
          </a:xfrm>
          <a:prstGeom prst="downArrow">
            <a:avLst>
              <a:gd name="adj1" fmla="val 50000"/>
              <a:gd name="adj2" fmla="val 87363"/>
            </a:avLst>
          </a:prstGeom>
          <a:solidFill>
            <a:srgbClr val="66CCFF"/>
          </a:solidFill>
          <a:ln w="28575">
            <a:solidFill>
              <a:schemeClr val="tx1"/>
            </a:solidFill>
            <a:miter lim="800000"/>
            <a:headEnd/>
            <a:tailEnd/>
          </a:ln>
          <a:effectLst/>
        </p:spPr>
        <p:txBody>
          <a:bodyPr wrap="none" anchor="ctr"/>
          <a:lstStyle/>
          <a:p>
            <a:endParaRPr lang="en-US"/>
          </a:p>
        </p:txBody>
      </p:sp>
      <p:sp>
        <p:nvSpPr>
          <p:cNvPr id="2" name="Date Placeholder 1"/>
          <p:cNvSpPr>
            <a:spLocks noGrp="1"/>
          </p:cNvSpPr>
          <p:nvPr>
            <p:ph type="dt" sz="half" idx="10"/>
          </p:nvPr>
        </p:nvSpPr>
        <p:spPr/>
        <p:txBody>
          <a:bodyPr/>
          <a:lstStyle/>
          <a:p>
            <a:fld id="{13476176-2154-4667-8FFA-C57C8D7DB424}" type="datetime1">
              <a:rPr lang="en-MY" smtClean="0"/>
              <a:t>11/8/2021</a:t>
            </a:fld>
            <a:endParaRPr lang="en-MY"/>
          </a:p>
        </p:txBody>
      </p:sp>
      <p:sp>
        <p:nvSpPr>
          <p:cNvPr id="44" name="Rectangle 43"/>
          <p:cNvSpPr/>
          <p:nvPr/>
        </p:nvSpPr>
        <p:spPr>
          <a:xfrm>
            <a:off x="621608" y="613950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Tree>
    <p:extLst>
      <p:ext uri="{BB962C8B-B14F-4D97-AF65-F5344CB8AC3E}">
        <p14:creationId xmlns:p14="http://schemas.microsoft.com/office/powerpoint/2010/main" val="175453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8A2360B-E778-44EF-A044-6353C66797A0}" type="slidenum">
              <a:rPr lang="ar-SA"/>
              <a:pPr/>
              <a:t>5</a:t>
            </a:fld>
            <a:endParaRPr lang="en-US"/>
          </a:p>
        </p:txBody>
      </p:sp>
      <p:sp>
        <p:nvSpPr>
          <p:cNvPr id="364548" name="Rectangle 4"/>
          <p:cNvSpPr>
            <a:spLocks noChangeArrowheads="1"/>
          </p:cNvSpPr>
          <p:nvPr/>
        </p:nvSpPr>
        <p:spPr bwMode="auto">
          <a:xfrm>
            <a:off x="501650" y="3355444"/>
            <a:ext cx="4934446" cy="2185214"/>
          </a:xfrm>
          <a:prstGeom prst="rect">
            <a:avLst/>
          </a:prstGeom>
          <a:noFill/>
          <a:ln w="9525">
            <a:noFill/>
            <a:miter lim="800000"/>
            <a:headEnd/>
            <a:tailEnd/>
          </a:ln>
          <a:effectLst/>
        </p:spPr>
        <p:txBody>
          <a:bodyPr wrap="square" anchor="ctr">
            <a:spAutoFit/>
          </a:bodyPr>
          <a:lstStyle/>
          <a:p>
            <a:pPr algn="justLow"/>
            <a:r>
              <a:rPr lang="en-US" sz="2800" dirty="0"/>
              <a:t>               </a:t>
            </a:r>
            <a:r>
              <a:rPr lang="en-US" sz="2400" dirty="0"/>
              <a:t>    </a:t>
            </a:r>
            <a:r>
              <a:rPr lang="en-US" sz="2800" dirty="0"/>
              <a:t>    </a:t>
            </a:r>
            <a:r>
              <a:rPr lang="en-US" sz="2800" dirty="0" smtClean="0"/>
              <a:t>          </a:t>
            </a:r>
            <a:r>
              <a:rPr lang="en-US" sz="2800" dirty="0" smtClean="0">
                <a:solidFill>
                  <a:srgbClr val="009900"/>
                </a:solidFill>
              </a:rPr>
              <a:t> </a:t>
            </a:r>
            <a:r>
              <a:rPr lang="en-US" sz="2800" b="1" dirty="0">
                <a:solidFill>
                  <a:srgbClr val="009900"/>
                </a:solidFill>
              </a:rPr>
              <a:t>succeeded </a:t>
            </a:r>
          </a:p>
          <a:p>
            <a:pPr algn="justLow"/>
            <a:r>
              <a:rPr lang="en-US" sz="2800" b="1" dirty="0">
                <a:solidFill>
                  <a:srgbClr val="CC0000"/>
                </a:solidFill>
              </a:rPr>
              <a:t>Baghdad    </a:t>
            </a:r>
            <a:r>
              <a:rPr lang="en-US" sz="2800" b="1" dirty="0"/>
              <a:t>                  </a:t>
            </a:r>
            <a:r>
              <a:rPr lang="en-US" sz="2800" b="1" dirty="0">
                <a:solidFill>
                  <a:srgbClr val="CC0000"/>
                </a:solidFill>
              </a:rPr>
              <a:t>180</a:t>
            </a:r>
            <a:endParaRPr lang="en-US" sz="2800" b="1" dirty="0"/>
          </a:p>
          <a:p>
            <a:pPr algn="justLow"/>
            <a:r>
              <a:rPr lang="en-US" sz="2800" b="1" dirty="0" err="1">
                <a:solidFill>
                  <a:schemeClr val="accent2"/>
                </a:solidFill>
              </a:rPr>
              <a:t>Mu’tah</a:t>
            </a:r>
            <a:r>
              <a:rPr lang="en-US" sz="2800" b="1" dirty="0">
                <a:solidFill>
                  <a:schemeClr val="accent2"/>
                </a:solidFill>
              </a:rPr>
              <a:t> </a:t>
            </a:r>
            <a:r>
              <a:rPr lang="en-US" sz="2800" b="1" dirty="0"/>
              <a:t>                         </a:t>
            </a:r>
            <a:r>
              <a:rPr lang="en-US" sz="2800" b="1" dirty="0">
                <a:solidFill>
                  <a:schemeClr val="accent2"/>
                </a:solidFill>
              </a:rPr>
              <a:t>170</a:t>
            </a:r>
          </a:p>
          <a:p>
            <a:pPr algn="justLow"/>
            <a:r>
              <a:rPr lang="en-US" sz="2800" b="1" dirty="0">
                <a:solidFill>
                  <a:srgbClr val="008000"/>
                </a:solidFill>
              </a:rPr>
              <a:t>Syria                      </a:t>
            </a:r>
            <a:r>
              <a:rPr lang="en-US" sz="2800" b="1" dirty="0" smtClean="0">
                <a:solidFill>
                  <a:srgbClr val="008000"/>
                </a:solidFill>
              </a:rPr>
              <a:t>       </a:t>
            </a:r>
            <a:r>
              <a:rPr lang="en-US" sz="2400" b="1" dirty="0" smtClean="0">
                <a:solidFill>
                  <a:srgbClr val="008000"/>
                </a:solidFill>
              </a:rPr>
              <a:t>175</a:t>
            </a:r>
          </a:p>
          <a:p>
            <a:pPr algn="justLow"/>
            <a:r>
              <a:rPr lang="en-US" sz="2400" b="1" dirty="0" err="1" smtClean="0">
                <a:solidFill>
                  <a:srgbClr val="CC0099"/>
                </a:solidFill>
              </a:rPr>
              <a:t>UiTM</a:t>
            </a:r>
            <a:r>
              <a:rPr lang="en-US" sz="2400" b="1" dirty="0" smtClean="0">
                <a:solidFill>
                  <a:srgbClr val="CC0099"/>
                </a:solidFill>
              </a:rPr>
              <a:t>                                    200</a:t>
            </a:r>
            <a:endParaRPr lang="en-US" sz="2400" b="1" dirty="0">
              <a:solidFill>
                <a:srgbClr val="CC0099"/>
              </a:solidFill>
            </a:endParaRPr>
          </a:p>
        </p:txBody>
      </p:sp>
      <p:sp>
        <p:nvSpPr>
          <p:cNvPr id="364549" name="Rectangle 5"/>
          <p:cNvSpPr>
            <a:spLocks noChangeArrowheads="1"/>
          </p:cNvSpPr>
          <p:nvPr/>
        </p:nvSpPr>
        <p:spPr bwMode="auto">
          <a:xfrm>
            <a:off x="683569" y="764704"/>
            <a:ext cx="5112568" cy="1200329"/>
          </a:xfrm>
          <a:prstGeom prst="rect">
            <a:avLst/>
          </a:prstGeom>
          <a:noFill/>
          <a:ln w="9525">
            <a:noFill/>
            <a:miter lim="800000"/>
            <a:headEnd/>
            <a:tailEnd/>
          </a:ln>
          <a:effectLst/>
        </p:spPr>
        <p:txBody>
          <a:bodyPr wrap="square">
            <a:spAutoFit/>
          </a:bodyPr>
          <a:lstStyle/>
          <a:p>
            <a:r>
              <a:rPr lang="en-US" dirty="0">
                <a:solidFill>
                  <a:srgbClr val="009900"/>
                </a:solidFill>
              </a:rPr>
              <a:t>                                                     </a:t>
            </a:r>
            <a:r>
              <a:rPr lang="en-US" sz="2400" b="1" dirty="0">
                <a:solidFill>
                  <a:srgbClr val="0070C0"/>
                </a:solidFill>
                <a:latin typeface="Times New Roman" pitchFamily="18" charset="0"/>
                <a:cs typeface="Times New Roman" pitchFamily="18" charset="0"/>
              </a:rPr>
              <a:t>succeeded </a:t>
            </a:r>
          </a:p>
          <a:p>
            <a:r>
              <a:rPr lang="en-US" sz="2400" b="1" dirty="0">
                <a:solidFill>
                  <a:srgbClr val="CC0000"/>
                </a:solidFill>
                <a:cs typeface="Times New Roman" pitchFamily="18" charset="0"/>
              </a:rPr>
              <a:t>Baghdad    </a:t>
            </a:r>
            <a:r>
              <a:rPr lang="en-US" sz="2400" b="1" dirty="0">
                <a:cs typeface="Times New Roman" pitchFamily="18" charset="0"/>
              </a:rPr>
              <a:t>                  </a:t>
            </a:r>
            <a:r>
              <a:rPr lang="en-US" sz="2400" b="1" dirty="0">
                <a:solidFill>
                  <a:srgbClr val="CC0000"/>
                </a:solidFill>
                <a:cs typeface="Times New Roman" pitchFamily="18" charset="0"/>
              </a:rPr>
              <a:t>180</a:t>
            </a:r>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solidFill>
                  <a:schemeClr val="accent2"/>
                </a:solidFill>
                <a:cs typeface="Times New Roman" pitchFamily="18" charset="0"/>
              </a:rPr>
              <a:t> </a:t>
            </a:r>
            <a:r>
              <a:rPr lang="en-US" sz="2400" b="1" dirty="0">
                <a:cs typeface="Times New Roman" pitchFamily="18" charset="0"/>
              </a:rPr>
              <a:t>                         </a:t>
            </a:r>
            <a:r>
              <a:rPr lang="en-US" sz="2400" b="1" dirty="0">
                <a:solidFill>
                  <a:schemeClr val="accent2"/>
                </a:solidFill>
                <a:cs typeface="Times New Roman" pitchFamily="18" charset="0"/>
              </a:rPr>
              <a:t>170</a:t>
            </a:r>
          </a:p>
        </p:txBody>
      </p:sp>
      <p:sp>
        <p:nvSpPr>
          <p:cNvPr id="3" name="Rectangle 2"/>
          <p:cNvSpPr/>
          <p:nvPr/>
        </p:nvSpPr>
        <p:spPr>
          <a:xfrm>
            <a:off x="536856" y="260648"/>
            <a:ext cx="6051368" cy="461665"/>
          </a:xfrm>
          <a:prstGeom prst="rect">
            <a:avLst/>
          </a:prstGeom>
        </p:spPr>
        <p:txBody>
          <a:bodyPr wrap="square">
            <a:spAutoFit/>
          </a:bodyPr>
          <a:lstStyle/>
          <a:p>
            <a:r>
              <a:rPr lang="en-MY" sz="2400" b="1" dirty="0" smtClean="0"/>
              <a:t>number of students who were succeeded </a:t>
            </a:r>
            <a:endParaRPr lang="en-MY" sz="2400" b="1" dirty="0"/>
          </a:p>
        </p:txBody>
      </p:sp>
      <p:sp>
        <p:nvSpPr>
          <p:cNvPr id="4" name="Date Placeholder 3"/>
          <p:cNvSpPr>
            <a:spLocks noGrp="1"/>
          </p:cNvSpPr>
          <p:nvPr>
            <p:ph type="dt" sz="half" idx="10"/>
          </p:nvPr>
        </p:nvSpPr>
        <p:spPr/>
        <p:txBody>
          <a:bodyPr/>
          <a:lstStyle/>
          <a:p>
            <a:fld id="{4B7B86D3-085C-4FB8-82B6-6ADF5F52717A}" type="datetime1">
              <a:rPr lang="en-MY" smtClean="0"/>
              <a:t>11/8/2021</a:t>
            </a:fld>
            <a:endParaRPr lang="en-MY"/>
          </a:p>
        </p:txBody>
      </p:sp>
      <p:sp>
        <p:nvSpPr>
          <p:cNvPr id="8" name="Rectangle 7"/>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0"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947725" y="127016"/>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0918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E36A2D72-85FA-4494-9D20-4E77BBA6ED63}" type="slidenum">
              <a:rPr lang="ar-SA"/>
              <a:pPr/>
              <a:t>6</a:t>
            </a:fld>
            <a:endParaRPr lang="en-US"/>
          </a:p>
        </p:txBody>
      </p:sp>
      <p:sp>
        <p:nvSpPr>
          <p:cNvPr id="365572" name="Rectangle 4"/>
          <p:cNvSpPr>
            <a:spLocks noChangeArrowheads="1"/>
          </p:cNvSpPr>
          <p:nvPr/>
        </p:nvSpPr>
        <p:spPr bwMode="auto">
          <a:xfrm>
            <a:off x="323850" y="836613"/>
            <a:ext cx="7632526" cy="1569660"/>
          </a:xfrm>
          <a:prstGeom prst="rect">
            <a:avLst/>
          </a:prstGeom>
          <a:noFill/>
          <a:ln w="9525">
            <a:noFill/>
            <a:miter lim="800000"/>
            <a:headEnd/>
            <a:tailEnd/>
          </a:ln>
          <a:effectLst/>
        </p:spPr>
        <p:txBody>
          <a:bodyPr wrap="square">
            <a:spAutoFit/>
          </a:bodyPr>
          <a:lstStyle/>
          <a:p>
            <a:r>
              <a:rPr lang="en-US" sz="2400" b="1" dirty="0"/>
              <a:t>                       </a:t>
            </a:r>
            <a:r>
              <a:rPr lang="en-US" sz="2400" b="1" dirty="0">
                <a:cs typeface="Times New Roman" pitchFamily="18" charset="0"/>
              </a:rPr>
              <a:t>Total        succeeded   </a:t>
            </a:r>
            <a:r>
              <a:rPr lang="en-US" sz="2400" b="1" dirty="0" smtClean="0">
                <a:cs typeface="Times New Roman" pitchFamily="18" charset="0"/>
              </a:rPr>
              <a:t>   </a:t>
            </a:r>
            <a:r>
              <a:rPr lang="en-US" sz="2400" b="1" dirty="0">
                <a:cs typeface="Times New Roman" pitchFamily="18" charset="0"/>
              </a:rPr>
              <a:t>%          Not succeeded  </a:t>
            </a:r>
          </a:p>
          <a:p>
            <a:r>
              <a:rPr lang="en-US" sz="2400" b="1" dirty="0">
                <a:solidFill>
                  <a:srgbClr val="CC0000"/>
                </a:solidFill>
                <a:cs typeface="Times New Roman" pitchFamily="18" charset="0"/>
              </a:rPr>
              <a:t>Baghdad</a:t>
            </a:r>
            <a:r>
              <a:rPr lang="en-US" sz="2400" b="1" dirty="0">
                <a:cs typeface="Times New Roman" pitchFamily="18" charset="0"/>
              </a:rPr>
              <a:t>   </a:t>
            </a:r>
            <a:r>
              <a:rPr lang="en-US" sz="2400" b="1" dirty="0" smtClean="0">
                <a:cs typeface="Times New Roman" pitchFamily="18" charset="0"/>
              </a:rPr>
              <a:t>   </a:t>
            </a:r>
            <a:r>
              <a:rPr lang="en-US" sz="2400" b="1" dirty="0">
                <a:solidFill>
                  <a:srgbClr val="009900"/>
                </a:solidFill>
                <a:cs typeface="Times New Roman" pitchFamily="18" charset="0"/>
              </a:rPr>
              <a:t>210</a:t>
            </a:r>
            <a:r>
              <a:rPr lang="en-US" sz="2400" b="1" dirty="0">
                <a:solidFill>
                  <a:srgbClr val="CC0000"/>
                </a:solidFill>
                <a:cs typeface="Times New Roman" pitchFamily="18" charset="0"/>
              </a:rPr>
              <a:t> </a:t>
            </a:r>
            <a:r>
              <a:rPr lang="en-US" sz="2400" b="1" dirty="0">
                <a:cs typeface="Times New Roman" pitchFamily="18" charset="0"/>
              </a:rPr>
              <a:t>        </a:t>
            </a:r>
            <a:r>
              <a:rPr lang="en-US" sz="2400" b="1" dirty="0" smtClean="0">
                <a:solidFill>
                  <a:srgbClr val="CC0000"/>
                </a:solidFill>
                <a:cs typeface="Times New Roman" pitchFamily="18" charset="0"/>
              </a:rPr>
              <a:t>180  </a:t>
            </a:r>
            <a:r>
              <a:rPr lang="en-US" sz="2400" b="1" dirty="0" smtClean="0">
                <a:cs typeface="Times New Roman" pitchFamily="18" charset="0"/>
              </a:rPr>
              <a:t>               85.7              </a:t>
            </a:r>
            <a:r>
              <a:rPr lang="en-US" sz="2400" b="1" dirty="0">
                <a:cs typeface="Times New Roman" pitchFamily="18" charset="0"/>
              </a:rPr>
              <a:t>30 </a:t>
            </a:r>
          </a:p>
          <a:p>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cs typeface="Times New Roman" pitchFamily="18" charset="0"/>
              </a:rPr>
              <a:t>    </a:t>
            </a:r>
            <a:r>
              <a:rPr lang="en-US" sz="2400" b="1" dirty="0" smtClean="0">
                <a:cs typeface="Times New Roman" pitchFamily="18" charset="0"/>
              </a:rPr>
              <a:t>     </a:t>
            </a:r>
            <a:r>
              <a:rPr lang="en-US" sz="2400" b="1" dirty="0">
                <a:solidFill>
                  <a:srgbClr val="990099"/>
                </a:solidFill>
                <a:cs typeface="Times New Roman" pitchFamily="18" charset="0"/>
              </a:rPr>
              <a:t>182</a:t>
            </a:r>
            <a:r>
              <a:rPr lang="en-US" sz="2400" b="1" dirty="0">
                <a:cs typeface="Times New Roman" pitchFamily="18" charset="0"/>
              </a:rPr>
              <a:t>         </a:t>
            </a:r>
            <a:r>
              <a:rPr lang="en-US" sz="2400" b="1" dirty="0" smtClean="0">
                <a:solidFill>
                  <a:schemeClr val="accent2"/>
                </a:solidFill>
                <a:cs typeface="Times New Roman" pitchFamily="18" charset="0"/>
              </a:rPr>
              <a:t>170 </a:t>
            </a:r>
            <a:r>
              <a:rPr lang="en-US" sz="2400" b="1" dirty="0" smtClean="0">
                <a:cs typeface="Times New Roman" pitchFamily="18" charset="0"/>
              </a:rPr>
              <a:t>                93.4                 </a:t>
            </a:r>
            <a:r>
              <a:rPr lang="en-US" sz="2400" b="1" dirty="0"/>
              <a:t>12</a:t>
            </a:r>
          </a:p>
        </p:txBody>
      </p:sp>
      <p:sp>
        <p:nvSpPr>
          <p:cNvPr id="365573" name="Rectangle 5"/>
          <p:cNvSpPr>
            <a:spLocks noChangeArrowheads="1"/>
          </p:cNvSpPr>
          <p:nvPr/>
        </p:nvSpPr>
        <p:spPr bwMode="auto">
          <a:xfrm>
            <a:off x="525037" y="3429000"/>
            <a:ext cx="8281045" cy="2000548"/>
          </a:xfrm>
          <a:prstGeom prst="rect">
            <a:avLst/>
          </a:prstGeom>
          <a:noFill/>
          <a:ln w="9525">
            <a:noFill/>
            <a:miter lim="800000"/>
            <a:headEnd/>
            <a:tailEnd/>
          </a:ln>
          <a:effectLst/>
        </p:spPr>
        <p:txBody>
          <a:bodyPr wrap="square">
            <a:spAutoFit/>
          </a:bodyPr>
          <a:lstStyle/>
          <a:p>
            <a:r>
              <a:rPr lang="en-US" sz="2400" b="1" dirty="0">
                <a:cs typeface="Times New Roman" pitchFamily="18" charset="0"/>
              </a:rPr>
              <a:t>                         Total         succeeded    </a:t>
            </a:r>
            <a:r>
              <a:rPr lang="en-US" sz="2400" b="1" dirty="0" smtClean="0">
                <a:cs typeface="Times New Roman" pitchFamily="18" charset="0"/>
              </a:rPr>
              <a:t> %          </a:t>
            </a:r>
            <a:r>
              <a:rPr lang="en-US" sz="2400" b="1" dirty="0">
                <a:cs typeface="Times New Roman" pitchFamily="18" charset="0"/>
              </a:rPr>
              <a:t>Not succeeded  </a:t>
            </a:r>
          </a:p>
          <a:p>
            <a:r>
              <a:rPr lang="en-US" sz="2400" b="1" dirty="0">
                <a:solidFill>
                  <a:srgbClr val="CC0000"/>
                </a:solidFill>
                <a:cs typeface="Times New Roman" pitchFamily="18" charset="0"/>
              </a:rPr>
              <a:t>Baghdad</a:t>
            </a:r>
            <a:r>
              <a:rPr lang="en-US" sz="2400" b="1" dirty="0">
                <a:cs typeface="Times New Roman" pitchFamily="18" charset="0"/>
              </a:rPr>
              <a:t>   </a:t>
            </a:r>
            <a:r>
              <a:rPr lang="en-US" sz="2400" b="1" dirty="0" smtClean="0">
                <a:cs typeface="Times New Roman" pitchFamily="18" charset="0"/>
              </a:rPr>
              <a:t>         </a:t>
            </a:r>
            <a:r>
              <a:rPr lang="en-US" sz="2400" b="1" dirty="0">
                <a:solidFill>
                  <a:srgbClr val="009900"/>
                </a:solidFill>
                <a:cs typeface="Times New Roman" pitchFamily="18" charset="0"/>
              </a:rPr>
              <a:t>210</a:t>
            </a:r>
            <a:r>
              <a:rPr lang="en-US" sz="2400" b="1" dirty="0">
                <a:solidFill>
                  <a:srgbClr val="CC0000"/>
                </a:solidFill>
                <a:cs typeface="Times New Roman" pitchFamily="18" charset="0"/>
              </a:rPr>
              <a:t> </a:t>
            </a:r>
            <a:r>
              <a:rPr lang="en-US" sz="2400" b="1" dirty="0">
                <a:cs typeface="Times New Roman" pitchFamily="18" charset="0"/>
              </a:rPr>
              <a:t>            </a:t>
            </a:r>
            <a:r>
              <a:rPr lang="en-US" sz="2400" b="1" dirty="0">
                <a:solidFill>
                  <a:srgbClr val="CC0000"/>
                </a:solidFill>
                <a:cs typeface="Times New Roman" pitchFamily="18" charset="0"/>
              </a:rPr>
              <a:t>180      </a:t>
            </a:r>
            <a:r>
              <a:rPr lang="en-US" sz="2400" b="1" dirty="0" smtClean="0">
                <a:solidFill>
                  <a:srgbClr val="CC0000"/>
                </a:solidFill>
                <a:cs typeface="Times New Roman" pitchFamily="18" charset="0"/>
              </a:rPr>
              <a:t>      </a:t>
            </a:r>
            <a:r>
              <a:rPr lang="en-US" sz="2400" b="1" dirty="0">
                <a:cs typeface="Times New Roman" pitchFamily="18" charset="0"/>
              </a:rPr>
              <a:t>85.7       </a:t>
            </a:r>
            <a:r>
              <a:rPr lang="en-US" sz="2400" b="1" dirty="0" smtClean="0">
                <a:cs typeface="Times New Roman" pitchFamily="18" charset="0"/>
              </a:rPr>
              <a:t>  </a:t>
            </a:r>
            <a:r>
              <a:rPr lang="en-US" sz="2400" b="1" dirty="0">
                <a:cs typeface="Times New Roman" pitchFamily="18" charset="0"/>
              </a:rPr>
              <a:t>30 </a:t>
            </a:r>
          </a:p>
          <a:p>
            <a:endParaRPr lang="en-US" sz="2400" b="1" dirty="0">
              <a:cs typeface="Times New Roman" pitchFamily="18" charset="0"/>
            </a:endParaRPr>
          </a:p>
          <a:p>
            <a:r>
              <a:rPr lang="en-US" sz="2400" b="1" dirty="0" err="1">
                <a:solidFill>
                  <a:schemeClr val="accent2"/>
                </a:solidFill>
                <a:cs typeface="Times New Roman" pitchFamily="18" charset="0"/>
              </a:rPr>
              <a:t>Mu’tah</a:t>
            </a:r>
            <a:r>
              <a:rPr lang="en-US" sz="2400" b="1" dirty="0">
                <a:cs typeface="Times New Roman" pitchFamily="18" charset="0"/>
              </a:rPr>
              <a:t>        </a:t>
            </a:r>
            <a:r>
              <a:rPr lang="en-US" sz="2400" b="1" dirty="0" smtClean="0">
                <a:cs typeface="Times New Roman" pitchFamily="18" charset="0"/>
              </a:rPr>
              <a:t>       </a:t>
            </a:r>
            <a:r>
              <a:rPr lang="en-US" sz="2400" b="1" dirty="0">
                <a:solidFill>
                  <a:srgbClr val="990099"/>
                </a:solidFill>
                <a:cs typeface="Times New Roman" pitchFamily="18" charset="0"/>
              </a:rPr>
              <a:t>182</a:t>
            </a:r>
            <a:r>
              <a:rPr lang="en-US" sz="2400" b="1" dirty="0">
                <a:cs typeface="Times New Roman" pitchFamily="18" charset="0"/>
              </a:rPr>
              <a:t>            </a:t>
            </a:r>
            <a:r>
              <a:rPr lang="en-US" sz="2400" b="1" dirty="0">
                <a:solidFill>
                  <a:schemeClr val="accent2"/>
                </a:solidFill>
                <a:cs typeface="Times New Roman" pitchFamily="18" charset="0"/>
              </a:rPr>
              <a:t>170       </a:t>
            </a:r>
            <a:r>
              <a:rPr lang="en-US" sz="2400" b="1" dirty="0" smtClean="0">
                <a:solidFill>
                  <a:schemeClr val="accent2"/>
                </a:solidFill>
                <a:cs typeface="Times New Roman" pitchFamily="18" charset="0"/>
              </a:rPr>
              <a:t>    </a:t>
            </a:r>
            <a:r>
              <a:rPr lang="en-US" sz="2400" b="1" dirty="0">
                <a:cs typeface="Times New Roman" pitchFamily="18" charset="0"/>
              </a:rPr>
              <a:t>93.4           </a:t>
            </a:r>
            <a:r>
              <a:rPr lang="en-US" sz="2400" b="1" dirty="0" smtClean="0">
                <a:cs typeface="Times New Roman" pitchFamily="18" charset="0"/>
              </a:rPr>
              <a:t>12</a:t>
            </a:r>
            <a:endParaRPr lang="en-US" sz="2400" b="1" dirty="0">
              <a:cs typeface="Times New Roman" pitchFamily="18" charset="0"/>
            </a:endParaRPr>
          </a:p>
          <a:p>
            <a:r>
              <a:rPr lang="en-US" sz="2400" b="1" dirty="0">
                <a:cs typeface="Times New Roman" pitchFamily="18" charset="0"/>
              </a:rPr>
              <a:t>Syria           </a:t>
            </a:r>
            <a:r>
              <a:rPr lang="en-US" sz="2400" b="1" dirty="0" smtClean="0">
                <a:cs typeface="Times New Roman" pitchFamily="18" charset="0"/>
              </a:rPr>
              <a:t>        </a:t>
            </a:r>
            <a:r>
              <a:rPr lang="en-US" sz="2400" b="1" dirty="0">
                <a:cs typeface="Times New Roman" pitchFamily="18" charset="0"/>
              </a:rPr>
              <a:t>200            175          </a:t>
            </a:r>
            <a:r>
              <a:rPr lang="en-US" sz="2400" b="1" dirty="0" smtClean="0">
                <a:cs typeface="Times New Roman" pitchFamily="18" charset="0"/>
              </a:rPr>
              <a:t>  87.5          </a:t>
            </a:r>
            <a:r>
              <a:rPr lang="en-US" sz="2400" b="1" dirty="0">
                <a:cs typeface="Times New Roman" pitchFamily="18" charset="0"/>
              </a:rPr>
              <a:t>25           </a:t>
            </a:r>
            <a:r>
              <a:rPr lang="en-US" sz="2800" b="1" dirty="0">
                <a:latin typeface="Times New Roman" pitchFamily="18" charset="0"/>
                <a:cs typeface="Times New Roman" pitchFamily="18" charset="0"/>
              </a:rPr>
              <a:t>          </a:t>
            </a:r>
          </a:p>
        </p:txBody>
      </p:sp>
      <p:sp>
        <p:nvSpPr>
          <p:cNvPr id="2" name="Date Placeholder 1"/>
          <p:cNvSpPr>
            <a:spLocks noGrp="1"/>
          </p:cNvSpPr>
          <p:nvPr>
            <p:ph type="dt" sz="half" idx="10"/>
          </p:nvPr>
        </p:nvSpPr>
        <p:spPr/>
        <p:txBody>
          <a:bodyPr/>
          <a:lstStyle/>
          <a:p>
            <a:fld id="{FC9E6D93-6486-4FB8-A716-DB6CF7078D3E}" type="datetime1">
              <a:rPr lang="en-MY" smtClean="0"/>
              <a:t>11/8/2021</a:t>
            </a:fld>
            <a:endParaRPr lang="en-MY"/>
          </a:p>
        </p:txBody>
      </p:sp>
      <p:pic>
        <p:nvPicPr>
          <p:cNvPr id="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24618" y="269822"/>
            <a:ext cx="1211878" cy="710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894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C5C03B4-50AE-48B2-84DB-F99422621B1A}" type="slidenum">
              <a:rPr lang="ar-SA"/>
              <a:pPr/>
              <a:t>7</a:t>
            </a:fld>
            <a:endParaRPr lang="en-US"/>
          </a:p>
        </p:txBody>
      </p:sp>
      <p:sp>
        <p:nvSpPr>
          <p:cNvPr id="438274" name="Rectangle 2"/>
          <p:cNvSpPr>
            <a:spLocks noChangeArrowheads="1"/>
          </p:cNvSpPr>
          <p:nvPr/>
        </p:nvSpPr>
        <p:spPr bwMode="auto">
          <a:xfrm>
            <a:off x="467544" y="507449"/>
            <a:ext cx="8208589" cy="4770537"/>
          </a:xfrm>
          <a:prstGeom prst="rect">
            <a:avLst/>
          </a:prstGeom>
          <a:noFill/>
          <a:ln w="9525">
            <a:noFill/>
            <a:miter lim="800000"/>
            <a:headEnd/>
            <a:tailEnd/>
          </a:ln>
          <a:effectLst/>
        </p:spPr>
        <p:txBody>
          <a:bodyPr wrap="square" anchor="ctr">
            <a:spAutoFit/>
          </a:bodyPr>
          <a:lstStyle/>
          <a:p>
            <a:pPr algn="justLow"/>
            <a:r>
              <a:rPr lang="en-US" sz="2400" dirty="0"/>
              <a:t>                 </a:t>
            </a:r>
            <a:r>
              <a:rPr lang="en-US" sz="2400" dirty="0" smtClean="0"/>
              <a:t>   total       </a:t>
            </a:r>
            <a:r>
              <a:rPr lang="en-US" sz="2400" dirty="0" smtClean="0">
                <a:solidFill>
                  <a:srgbClr val="009900"/>
                </a:solidFill>
              </a:rPr>
              <a:t>   </a:t>
            </a:r>
            <a:r>
              <a:rPr lang="en-US" sz="2400" b="1" dirty="0" smtClean="0">
                <a:solidFill>
                  <a:srgbClr val="009900"/>
                </a:solidFill>
                <a:cs typeface="Times New Roman" pitchFamily="18" charset="0"/>
              </a:rPr>
              <a:t>succeeded              </a:t>
            </a:r>
            <a:r>
              <a:rPr lang="en-US" sz="2400" b="1" dirty="0" smtClean="0">
                <a:solidFill>
                  <a:srgbClr val="FF0000"/>
                </a:solidFill>
                <a:cs typeface="Times New Roman" pitchFamily="18" charset="0"/>
              </a:rPr>
              <a:t>E</a:t>
            </a:r>
            <a:endParaRPr lang="en-US" sz="2400" b="1" dirty="0">
              <a:solidFill>
                <a:srgbClr val="FF0000"/>
              </a:solidFill>
              <a:cs typeface="Times New Roman" pitchFamily="18" charset="0"/>
            </a:endParaRPr>
          </a:p>
          <a:p>
            <a:pPr algn="justLow"/>
            <a:r>
              <a:rPr lang="en-US" sz="2400" b="1" dirty="0">
                <a:solidFill>
                  <a:srgbClr val="CC0000"/>
                </a:solidFill>
                <a:cs typeface="Times New Roman" pitchFamily="18" charset="0"/>
              </a:rPr>
              <a:t>Baghdad   </a:t>
            </a:r>
            <a:r>
              <a:rPr lang="en-US" sz="2400" b="1" dirty="0" smtClean="0">
                <a:solidFill>
                  <a:srgbClr val="CC0000"/>
                </a:solidFill>
                <a:cs typeface="Times New Roman" pitchFamily="18" charset="0"/>
              </a:rPr>
              <a:t> 210 </a:t>
            </a:r>
            <a:r>
              <a:rPr lang="en-US" sz="2400" b="1" dirty="0" smtClean="0">
                <a:cs typeface="Times New Roman" pitchFamily="18" charset="0"/>
              </a:rPr>
              <a:t>               </a:t>
            </a:r>
            <a:r>
              <a:rPr lang="en-US" sz="2400" b="1" dirty="0" smtClean="0">
                <a:solidFill>
                  <a:srgbClr val="CC0000"/>
                </a:solidFill>
                <a:cs typeface="Times New Roman" pitchFamily="18" charset="0"/>
              </a:rPr>
              <a:t>185                  </a:t>
            </a:r>
            <a:r>
              <a:rPr lang="en-US" sz="2400" b="1" dirty="0" smtClean="0">
                <a:solidFill>
                  <a:srgbClr val="0070C0"/>
                </a:solidFill>
                <a:cs typeface="Times New Roman" pitchFamily="18" charset="0"/>
              </a:rPr>
              <a:t>189</a:t>
            </a:r>
            <a:endParaRPr lang="en-US" sz="2400" b="1" dirty="0">
              <a:solidFill>
                <a:srgbClr val="0070C0"/>
              </a:solidFill>
              <a:cs typeface="Times New Roman" pitchFamily="18" charset="0"/>
            </a:endParaRPr>
          </a:p>
          <a:p>
            <a:pPr algn="justLow"/>
            <a:r>
              <a:rPr lang="en-US" sz="2400" b="1" dirty="0" err="1">
                <a:solidFill>
                  <a:schemeClr val="accent2"/>
                </a:solidFill>
                <a:cs typeface="Times New Roman" pitchFamily="18" charset="0"/>
              </a:rPr>
              <a:t>Mu’tah</a:t>
            </a:r>
            <a:r>
              <a:rPr lang="en-US" sz="2400" b="1" dirty="0">
                <a:solidFill>
                  <a:schemeClr val="accent2"/>
                </a:solidFill>
                <a:cs typeface="Times New Roman" pitchFamily="18" charset="0"/>
              </a:rPr>
              <a:t> </a:t>
            </a:r>
            <a:r>
              <a:rPr lang="en-US" sz="2400" b="1" dirty="0" smtClean="0">
                <a:solidFill>
                  <a:schemeClr val="accent2"/>
                </a:solidFill>
                <a:cs typeface="Times New Roman" pitchFamily="18" charset="0"/>
              </a:rPr>
              <a:t>      </a:t>
            </a:r>
            <a:r>
              <a:rPr lang="en-US" sz="2400" b="1" dirty="0" smtClean="0">
                <a:solidFill>
                  <a:srgbClr val="990099"/>
                </a:solidFill>
                <a:cs typeface="Times New Roman" pitchFamily="18" charset="0"/>
              </a:rPr>
              <a:t>182</a:t>
            </a:r>
            <a:r>
              <a:rPr lang="en-US" sz="2400" b="1" dirty="0" smtClean="0">
                <a:cs typeface="Times New Roman" pitchFamily="18" charset="0"/>
              </a:rPr>
              <a:t>             </a:t>
            </a:r>
            <a:r>
              <a:rPr lang="en-US" sz="2400" b="1" dirty="0" smtClean="0">
                <a:solidFill>
                  <a:schemeClr val="accent2"/>
                </a:solidFill>
                <a:cs typeface="Times New Roman" pitchFamily="18" charset="0"/>
              </a:rPr>
              <a:t>170                  </a:t>
            </a:r>
          </a:p>
          <a:p>
            <a:pPr algn="justLow"/>
            <a:r>
              <a:rPr lang="en-US" sz="2400" b="1" dirty="0" smtClean="0">
                <a:solidFill>
                  <a:srgbClr val="008000"/>
                </a:solidFill>
                <a:cs typeface="Times New Roman" pitchFamily="18" charset="0"/>
              </a:rPr>
              <a:t>Syria           200               178                 </a:t>
            </a:r>
          </a:p>
          <a:p>
            <a:pPr algn="justLow"/>
            <a:r>
              <a:rPr lang="en-US" sz="2400" dirty="0" smtClean="0">
                <a:solidFill>
                  <a:srgbClr val="008000"/>
                </a:solidFill>
              </a:rPr>
              <a:t>Total           592               533</a:t>
            </a:r>
          </a:p>
          <a:p>
            <a:pPr algn="justLow"/>
            <a:endParaRPr lang="en-US" sz="4000" dirty="0">
              <a:solidFill>
                <a:srgbClr val="008000"/>
              </a:solidFill>
            </a:endParaRPr>
          </a:p>
          <a:p>
            <a:pPr algn="justLow"/>
            <a:r>
              <a:rPr lang="en-US" sz="2400" b="1" dirty="0">
                <a:solidFill>
                  <a:srgbClr val="008000"/>
                </a:solidFill>
              </a:rPr>
              <a:t>533/592 </a:t>
            </a:r>
            <a:r>
              <a:rPr lang="en-US" sz="2400" b="1" dirty="0" smtClean="0">
                <a:solidFill>
                  <a:srgbClr val="008000"/>
                </a:solidFill>
              </a:rPr>
              <a:t> X100 =90%</a:t>
            </a:r>
            <a:endParaRPr lang="en-US" sz="2400" b="1" dirty="0">
              <a:solidFill>
                <a:srgbClr val="008000"/>
              </a:solidFill>
            </a:endParaRPr>
          </a:p>
          <a:p>
            <a:pPr algn="justLow"/>
            <a:endParaRPr lang="en-US" sz="2400" b="1" dirty="0" smtClean="0">
              <a:solidFill>
                <a:srgbClr val="008000"/>
              </a:solidFill>
            </a:endParaRPr>
          </a:p>
          <a:p>
            <a:pPr algn="justLow"/>
            <a:r>
              <a:rPr lang="en-US" sz="2400" b="1" dirty="0" smtClean="0">
                <a:solidFill>
                  <a:srgbClr val="008000"/>
                </a:solidFill>
              </a:rPr>
              <a:t>90</a:t>
            </a:r>
            <a:r>
              <a:rPr lang="en-US" sz="2400" b="1" dirty="0">
                <a:solidFill>
                  <a:srgbClr val="008000"/>
                </a:solidFill>
              </a:rPr>
              <a:t>%  = </a:t>
            </a:r>
            <a:r>
              <a:rPr lang="en-US" sz="2400" b="1" dirty="0" smtClean="0">
                <a:solidFill>
                  <a:srgbClr val="0000CC"/>
                </a:solidFill>
              </a:rPr>
              <a:t>Po</a:t>
            </a:r>
          </a:p>
          <a:p>
            <a:pPr algn="justLow"/>
            <a:r>
              <a:rPr lang="en-US" sz="2400" b="1" dirty="0" smtClean="0">
                <a:solidFill>
                  <a:srgbClr val="0000CC"/>
                </a:solidFill>
              </a:rPr>
              <a:t>210X.9= 189</a:t>
            </a:r>
          </a:p>
          <a:p>
            <a:pPr algn="justLow"/>
            <a:r>
              <a:rPr lang="en-US" sz="2400" b="1" dirty="0" smtClean="0">
                <a:solidFill>
                  <a:srgbClr val="0000CC"/>
                </a:solidFill>
              </a:rPr>
              <a:t>????</a:t>
            </a:r>
          </a:p>
          <a:p>
            <a:pPr algn="justLow"/>
            <a:r>
              <a:rPr lang="en-US" sz="2400" b="1" dirty="0" smtClean="0">
                <a:solidFill>
                  <a:srgbClr val="0000CC"/>
                </a:solidFill>
              </a:rPr>
              <a:t>??????</a:t>
            </a:r>
            <a:endParaRPr lang="en-US" sz="2400" b="1" dirty="0">
              <a:solidFill>
                <a:srgbClr val="0000CC"/>
              </a:solidFill>
            </a:endParaRPr>
          </a:p>
        </p:txBody>
      </p:sp>
      <p:sp>
        <p:nvSpPr>
          <p:cNvPr id="3" name="Rectangle 2"/>
          <p:cNvSpPr/>
          <p:nvPr/>
        </p:nvSpPr>
        <p:spPr>
          <a:xfrm>
            <a:off x="5815088" y="3244334"/>
            <a:ext cx="2308678" cy="523220"/>
          </a:xfrm>
          <a:prstGeom prst="rect">
            <a:avLst/>
          </a:prstGeom>
        </p:spPr>
        <p:txBody>
          <a:bodyPr wrap="square">
            <a:spAutoFit/>
          </a:bodyPr>
          <a:lstStyle/>
          <a:p>
            <a:pPr algn="justLow"/>
            <a:r>
              <a:rPr lang="en-US" sz="2800" b="1" dirty="0" smtClean="0">
                <a:solidFill>
                  <a:srgbClr val="FF0000"/>
                </a:solidFill>
                <a:cs typeface="Times New Roman" pitchFamily="18" charset="0"/>
              </a:rPr>
              <a:t>E :  </a:t>
            </a:r>
            <a:r>
              <a:rPr lang="en-US" sz="2800" b="1" dirty="0" smtClean="0">
                <a:solidFill>
                  <a:srgbClr val="002060"/>
                </a:solidFill>
                <a:cs typeface="Times New Roman" pitchFamily="18" charset="0"/>
              </a:rPr>
              <a:t>Expected</a:t>
            </a:r>
            <a:endParaRPr lang="en-US" sz="2800" b="1" dirty="0">
              <a:solidFill>
                <a:srgbClr val="002060"/>
              </a:solidFill>
              <a:cs typeface="Times New Roman" pitchFamily="18" charset="0"/>
            </a:endParaRPr>
          </a:p>
        </p:txBody>
      </p:sp>
      <p:sp>
        <p:nvSpPr>
          <p:cNvPr id="7" name="Date Placeholder 6"/>
          <p:cNvSpPr>
            <a:spLocks noGrp="1"/>
          </p:cNvSpPr>
          <p:nvPr>
            <p:ph type="dt" sz="half" idx="10"/>
          </p:nvPr>
        </p:nvSpPr>
        <p:spPr/>
        <p:txBody>
          <a:bodyPr/>
          <a:lstStyle/>
          <a:p>
            <a:fld id="{B521132B-DF50-4AF8-A311-D504B1CDEEC1}" type="datetime1">
              <a:rPr lang="en-MY" smtClean="0"/>
              <a:t>11/8/2021</a:t>
            </a:fld>
            <a:endParaRPr lang="en-MY"/>
          </a:p>
        </p:txBody>
      </p:sp>
      <p:pic>
        <p:nvPicPr>
          <p:cNvPr id="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67180"/>
            <a:ext cx="1547663" cy="107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991013" y="1384740"/>
            <a:ext cx="830677" cy="369332"/>
          </a:xfrm>
          <a:prstGeom prst="rect">
            <a:avLst/>
          </a:prstGeom>
        </p:spPr>
        <p:txBody>
          <a:bodyPr wrap="none">
            <a:spAutoFit/>
          </a:bodyPr>
          <a:lstStyle/>
          <a:p>
            <a:pPr algn="justLow"/>
            <a:r>
              <a:rPr lang="en-US" b="1" dirty="0">
                <a:solidFill>
                  <a:schemeClr val="accent2"/>
                </a:solidFill>
                <a:cs typeface="Times New Roman" pitchFamily="18" charset="0"/>
              </a:rPr>
              <a:t>163.86</a:t>
            </a:r>
          </a:p>
        </p:txBody>
      </p:sp>
      <p:sp>
        <p:nvSpPr>
          <p:cNvPr id="11" name="Rectangle 10"/>
          <p:cNvSpPr/>
          <p:nvPr/>
        </p:nvSpPr>
        <p:spPr>
          <a:xfrm>
            <a:off x="5138489" y="1754072"/>
            <a:ext cx="535724" cy="369332"/>
          </a:xfrm>
          <a:prstGeom prst="rect">
            <a:avLst/>
          </a:prstGeom>
        </p:spPr>
        <p:txBody>
          <a:bodyPr wrap="none">
            <a:spAutoFit/>
          </a:bodyPr>
          <a:lstStyle/>
          <a:p>
            <a:r>
              <a:rPr lang="en-MY" dirty="0"/>
              <a:t>180</a:t>
            </a:r>
          </a:p>
        </p:txBody>
      </p:sp>
    </p:spTree>
    <p:extLst>
      <p:ext uri="{BB962C8B-B14F-4D97-AF65-F5344CB8AC3E}">
        <p14:creationId xmlns:p14="http://schemas.microsoft.com/office/powerpoint/2010/main" val="4224873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9" y="108063"/>
            <a:ext cx="8787518" cy="4339650"/>
          </a:xfrm>
          <a:prstGeom prst="rect">
            <a:avLst/>
          </a:prstGeom>
        </p:spPr>
        <p:txBody>
          <a:bodyPr wrap="square">
            <a:spAutoFit/>
          </a:bodyPr>
          <a:lstStyle/>
          <a:p>
            <a:r>
              <a:rPr lang="en-US" sz="2400" b="1" i="1" dirty="0">
                <a:solidFill>
                  <a:schemeClr val="tx2"/>
                </a:solidFill>
                <a:cs typeface="Times New Roman" pitchFamily="18" charset="0"/>
              </a:rPr>
              <a:t>t test </a:t>
            </a:r>
            <a:r>
              <a:rPr lang="en-US" sz="2400" i="1" dirty="0">
                <a:cs typeface="Times New Roman" pitchFamily="18" charset="0"/>
              </a:rPr>
              <a:t>have been applied to test </a:t>
            </a:r>
            <a:r>
              <a:rPr lang="en-US" sz="2400" b="1" i="1" dirty="0">
                <a:cs typeface="Times New Roman" pitchFamily="18" charset="0"/>
              </a:rPr>
              <a:t>significance difference </a:t>
            </a:r>
            <a:endParaRPr lang="en-US" sz="2400" b="1" i="1" dirty="0" smtClean="0">
              <a:cs typeface="Times New Roman" pitchFamily="18" charset="0"/>
            </a:endParaRPr>
          </a:p>
          <a:p>
            <a:r>
              <a:rPr lang="en-US" sz="2400" b="1" i="1" dirty="0" smtClean="0">
                <a:solidFill>
                  <a:srgbClr val="FF0000"/>
                </a:solidFill>
                <a:cs typeface="Times New Roman" pitchFamily="18" charset="0"/>
              </a:rPr>
              <a:t>between </a:t>
            </a:r>
            <a:r>
              <a:rPr lang="en-US" sz="2400" b="1" i="1" dirty="0">
                <a:solidFill>
                  <a:srgbClr val="FF0000"/>
                </a:solidFill>
                <a:cs typeface="Times New Roman" pitchFamily="18" charset="0"/>
              </a:rPr>
              <a:t>two means </a:t>
            </a:r>
            <a:r>
              <a:rPr lang="en-US" sz="2400" i="1" dirty="0">
                <a:cs typeface="Times New Roman" pitchFamily="18" charset="0"/>
              </a:rPr>
              <a:t>when the data measurement </a:t>
            </a:r>
            <a:r>
              <a:rPr lang="en-US" sz="2400" b="1" i="1" dirty="0">
                <a:solidFill>
                  <a:srgbClr val="0070C0"/>
                </a:solidFill>
                <a:cs typeface="Times New Roman" pitchFamily="18" charset="0"/>
              </a:rPr>
              <a:t>is continuous </a:t>
            </a:r>
            <a:r>
              <a:rPr lang="en-US" sz="2400" i="1" dirty="0" smtClean="0">
                <a:cs typeface="Times New Roman" pitchFamily="18" charset="0"/>
              </a:rPr>
              <a:t>.</a:t>
            </a:r>
          </a:p>
          <a:p>
            <a:endParaRPr lang="en-MY" sz="2400" i="1" dirty="0">
              <a:cs typeface="Times New Roman" pitchFamily="18" charset="0"/>
            </a:endParaRPr>
          </a:p>
          <a:p>
            <a:r>
              <a:rPr lang="en-US" sz="2400" b="1" i="1" dirty="0">
                <a:cs typeface="Times New Roman" pitchFamily="18" charset="0"/>
              </a:rPr>
              <a:t>When data measurement </a:t>
            </a:r>
            <a:r>
              <a:rPr lang="en-US" sz="2400" b="1" i="1" dirty="0">
                <a:solidFill>
                  <a:srgbClr val="0070C0"/>
                </a:solidFill>
                <a:cs typeface="Times New Roman" pitchFamily="18" charset="0"/>
              </a:rPr>
              <a:t>is discrete</a:t>
            </a:r>
            <a:r>
              <a:rPr lang="en-US" sz="2800" b="1" i="1" dirty="0">
                <a:solidFill>
                  <a:srgbClr val="0070C0"/>
                </a:solidFill>
                <a:cs typeface="Times New Roman" pitchFamily="18" charset="0"/>
              </a:rPr>
              <a:t>, </a:t>
            </a:r>
            <a:endParaRPr lang="en-US" sz="2800" b="1" i="1" dirty="0" smtClean="0">
              <a:solidFill>
                <a:srgbClr val="0070C0"/>
              </a:solidFill>
              <a:cs typeface="Times New Roman" pitchFamily="18" charset="0"/>
            </a:endParaRPr>
          </a:p>
          <a:p>
            <a:r>
              <a:rPr lang="en-US" sz="2400" i="1" dirty="0" smtClean="0">
                <a:cs typeface="Times New Roman" pitchFamily="18" charset="0"/>
              </a:rPr>
              <a:t>here </a:t>
            </a:r>
            <a:r>
              <a:rPr lang="en-US" sz="2400" i="1" dirty="0">
                <a:cs typeface="Times New Roman" pitchFamily="18" charset="0"/>
              </a:rPr>
              <a:t>the </a:t>
            </a:r>
            <a:r>
              <a:rPr lang="en-US" sz="2400" b="1" i="1" dirty="0" smtClean="0">
                <a:cs typeface="Times New Roman" pitchFamily="18" charset="0"/>
              </a:rPr>
              <a:t>measurement is just counting the No. of individual </a:t>
            </a:r>
            <a:r>
              <a:rPr lang="en-US" sz="2400" i="1" dirty="0" smtClean="0">
                <a:cs typeface="Times New Roman" pitchFamily="18" charset="0"/>
              </a:rPr>
              <a:t> the techniques used to </a:t>
            </a:r>
            <a:r>
              <a:rPr lang="en-US" sz="2400" b="1" i="1" dirty="0" smtClean="0">
                <a:cs typeface="Times New Roman" pitchFamily="18" charset="0"/>
              </a:rPr>
              <a:t>test significance difference is </a:t>
            </a:r>
          </a:p>
          <a:p>
            <a:r>
              <a:rPr lang="en-US" sz="2800" b="1" i="1" dirty="0" smtClean="0">
                <a:solidFill>
                  <a:srgbClr val="FF0000"/>
                </a:solidFill>
                <a:cs typeface="Times New Roman" pitchFamily="18" charset="0"/>
              </a:rPr>
              <a:t>                     chi square </a:t>
            </a:r>
            <a:r>
              <a:rPr lang="en-US" sz="2800" b="1" i="1" dirty="0">
                <a:solidFill>
                  <a:srgbClr val="FF0000"/>
                </a:solidFill>
                <a:cs typeface="Times New Roman" pitchFamily="18" charset="0"/>
              </a:rPr>
              <a:t>(χ</a:t>
            </a:r>
            <a:r>
              <a:rPr lang="en-US" sz="2800" b="1" i="1" baseline="30000" dirty="0">
                <a:solidFill>
                  <a:srgbClr val="FF0000"/>
                </a:solidFill>
                <a:cs typeface="Times New Roman" pitchFamily="18" charset="0"/>
              </a:rPr>
              <a:t>2</a:t>
            </a:r>
            <a:r>
              <a:rPr lang="en-US" sz="2800" b="1" i="1" dirty="0">
                <a:solidFill>
                  <a:srgbClr val="FF0000"/>
                </a:solidFill>
                <a:cs typeface="Times New Roman" pitchFamily="18" charset="0"/>
              </a:rPr>
              <a:t>)</a:t>
            </a:r>
            <a:r>
              <a:rPr lang="en-US" sz="2800" i="1" dirty="0">
                <a:solidFill>
                  <a:srgbClr val="FF0000"/>
                </a:solidFill>
                <a:cs typeface="Times New Roman" pitchFamily="18" charset="0"/>
              </a:rPr>
              <a:t> </a:t>
            </a:r>
            <a:r>
              <a:rPr lang="en-US" sz="2800" i="1" dirty="0" smtClean="0">
                <a:cs typeface="Times New Roman" pitchFamily="18" charset="0"/>
              </a:rPr>
              <a:t>.</a:t>
            </a:r>
          </a:p>
          <a:p>
            <a:r>
              <a:rPr lang="en-US" sz="2800" i="1" dirty="0" smtClean="0">
                <a:cs typeface="Times New Roman" pitchFamily="18" charset="0"/>
              </a:rPr>
              <a:t> </a:t>
            </a:r>
          </a:p>
          <a:p>
            <a:r>
              <a:rPr lang="en-US" sz="2400" i="1" dirty="0" smtClean="0"/>
              <a:t>The </a:t>
            </a:r>
            <a:r>
              <a:rPr lang="en-US" sz="2400" i="1" dirty="0"/>
              <a:t>data we have here is only enumerative data or </a:t>
            </a:r>
            <a:r>
              <a:rPr lang="en-US" sz="2400" b="1" i="1" dirty="0">
                <a:solidFill>
                  <a:srgbClr val="0070C0"/>
                </a:solidFill>
              </a:rPr>
              <a:t>counting data .</a:t>
            </a:r>
            <a:endParaRPr lang="en-MY" sz="2400" b="1" i="1" dirty="0">
              <a:solidFill>
                <a:srgbClr val="0070C0"/>
              </a:solidFill>
            </a:endParaRPr>
          </a:p>
          <a:p>
            <a:r>
              <a:rPr lang="en-US" sz="2400" b="1" i="1" dirty="0"/>
              <a:t>Counting No. of individuals falling in one category, class, group or </a:t>
            </a:r>
            <a:r>
              <a:rPr lang="en-US" sz="2400" b="1" i="1" dirty="0" smtClean="0"/>
              <a:t>another</a:t>
            </a:r>
            <a:endParaRPr lang="en-MY" sz="2400" i="1" dirty="0">
              <a:cs typeface="Times New Roman" pitchFamily="18" charset="0"/>
            </a:endParaRPr>
          </a:p>
        </p:txBody>
      </p:sp>
      <p:sp>
        <p:nvSpPr>
          <p:cNvPr id="4" name="Rectangle 3"/>
          <p:cNvSpPr/>
          <p:nvPr/>
        </p:nvSpPr>
        <p:spPr>
          <a:xfrm>
            <a:off x="885993" y="4540009"/>
            <a:ext cx="677750" cy="523220"/>
          </a:xfrm>
          <a:prstGeom prst="rect">
            <a:avLst/>
          </a:prstGeom>
        </p:spPr>
        <p:txBody>
          <a:bodyPr wrap="none">
            <a:spAutoFit/>
          </a:bodyPr>
          <a:lstStyle/>
          <a:p>
            <a:r>
              <a:rPr lang="en-US" sz="2800" dirty="0"/>
              <a:t>Sex</a:t>
            </a:r>
            <a:endParaRPr lang="en-MY" sz="2800" dirty="0"/>
          </a:p>
        </p:txBody>
      </p:sp>
      <p:cxnSp>
        <p:nvCxnSpPr>
          <p:cNvPr id="6" name="Straight Arrow Connector 5"/>
          <p:cNvCxnSpPr/>
          <p:nvPr/>
        </p:nvCxnSpPr>
        <p:spPr>
          <a:xfrm flipV="1">
            <a:off x="1502642" y="4358315"/>
            <a:ext cx="474378" cy="49224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22222" y="4890361"/>
            <a:ext cx="457200" cy="45720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759459" y="4635545"/>
            <a:ext cx="1105944" cy="830997"/>
          </a:xfrm>
          <a:prstGeom prst="rect">
            <a:avLst/>
          </a:prstGeom>
          <a:ln>
            <a:solidFill>
              <a:schemeClr val="tx2"/>
            </a:solidFill>
          </a:ln>
        </p:spPr>
        <p:txBody>
          <a:bodyPr wrap="none">
            <a:spAutoFit/>
          </a:bodyPr>
          <a:lstStyle/>
          <a:p>
            <a:r>
              <a:rPr lang="en-US" sz="2400" b="1" dirty="0" smtClean="0"/>
              <a:t>Age</a:t>
            </a:r>
          </a:p>
          <a:p>
            <a:r>
              <a:rPr lang="en-US" sz="2400" b="1" dirty="0" smtClean="0"/>
              <a:t>groups</a:t>
            </a:r>
            <a:r>
              <a:rPr lang="en-US" dirty="0" smtClean="0"/>
              <a:t> </a:t>
            </a:r>
            <a:endParaRPr lang="en-MY" dirty="0">
              <a:latin typeface="Times New Roman" pitchFamily="18" charset="0"/>
              <a:cs typeface="Times New Roman" pitchFamily="18" charset="0"/>
            </a:endParaRPr>
          </a:p>
        </p:txBody>
      </p:sp>
      <p:cxnSp>
        <p:nvCxnSpPr>
          <p:cNvPr id="14" name="Straight Arrow Connector 13"/>
          <p:cNvCxnSpPr/>
          <p:nvPr/>
        </p:nvCxnSpPr>
        <p:spPr>
          <a:xfrm flipV="1">
            <a:off x="4646719" y="4801619"/>
            <a:ext cx="927818" cy="249425"/>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416837" y="4358315"/>
            <a:ext cx="465966" cy="443304"/>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198397" y="4287876"/>
            <a:ext cx="474378" cy="49724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322481" y="5123328"/>
            <a:ext cx="560322" cy="1"/>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574341" y="4061713"/>
            <a:ext cx="595035" cy="369332"/>
          </a:xfrm>
          <a:prstGeom prst="rect">
            <a:avLst/>
          </a:prstGeom>
        </p:spPr>
        <p:txBody>
          <a:bodyPr wrap="none">
            <a:spAutoFit/>
          </a:bodyPr>
          <a:lstStyle/>
          <a:p>
            <a:r>
              <a:rPr lang="en-US" b="1" dirty="0" smtClean="0"/>
              <a:t>.&lt;20</a:t>
            </a:r>
            <a:endParaRPr lang="en-MY" b="1" dirty="0" smtClean="0"/>
          </a:p>
        </p:txBody>
      </p:sp>
      <p:sp>
        <p:nvSpPr>
          <p:cNvPr id="26" name="Rectangle 25"/>
          <p:cNvSpPr/>
          <p:nvPr/>
        </p:nvSpPr>
        <p:spPr>
          <a:xfrm>
            <a:off x="5169376" y="4503359"/>
            <a:ext cx="934871" cy="458074"/>
          </a:xfrm>
          <a:prstGeom prst="rect">
            <a:avLst/>
          </a:prstGeom>
        </p:spPr>
        <p:txBody>
          <a:bodyPr wrap="none">
            <a:spAutoFit/>
          </a:bodyPr>
          <a:lstStyle/>
          <a:p>
            <a:pPr algn="justLow">
              <a:lnSpc>
                <a:spcPct val="150000"/>
              </a:lnSpc>
            </a:pPr>
            <a:r>
              <a:rPr lang="en-US" b="1" dirty="0" smtClean="0">
                <a:effectLst/>
                <a:latin typeface="Times New Roman"/>
                <a:ea typeface="Times New Roman"/>
              </a:rPr>
              <a:t>20 – 24 </a:t>
            </a:r>
            <a:endParaRPr lang="en-MY" sz="1400" b="1" dirty="0">
              <a:effectLst/>
              <a:latin typeface="Times New Roman"/>
              <a:ea typeface="Times New Roman"/>
            </a:endParaRPr>
          </a:p>
        </p:txBody>
      </p:sp>
      <p:sp>
        <p:nvSpPr>
          <p:cNvPr id="27" name="Rectangle 26"/>
          <p:cNvSpPr/>
          <p:nvPr/>
        </p:nvSpPr>
        <p:spPr>
          <a:xfrm>
            <a:off x="2712798" y="4890361"/>
            <a:ext cx="873957" cy="369332"/>
          </a:xfrm>
          <a:prstGeom prst="rect">
            <a:avLst/>
          </a:prstGeom>
        </p:spPr>
        <p:txBody>
          <a:bodyPr wrap="none">
            <a:spAutoFit/>
          </a:bodyPr>
          <a:lstStyle/>
          <a:p>
            <a:r>
              <a:rPr lang="en-US" b="1" dirty="0" smtClean="0"/>
              <a:t>25 </a:t>
            </a:r>
            <a:r>
              <a:rPr lang="en-US" b="1" dirty="0"/>
              <a:t>– </a:t>
            </a:r>
            <a:r>
              <a:rPr lang="en-US" b="1" dirty="0" smtClean="0"/>
              <a:t>29</a:t>
            </a:r>
            <a:endParaRPr lang="en-MY" b="1" dirty="0"/>
          </a:p>
        </p:txBody>
      </p:sp>
      <p:sp>
        <p:nvSpPr>
          <p:cNvPr id="28" name="Rectangle 27"/>
          <p:cNvSpPr/>
          <p:nvPr/>
        </p:nvSpPr>
        <p:spPr>
          <a:xfrm>
            <a:off x="3149777" y="4101533"/>
            <a:ext cx="534121" cy="369332"/>
          </a:xfrm>
          <a:prstGeom prst="rect">
            <a:avLst/>
          </a:prstGeom>
        </p:spPr>
        <p:txBody>
          <a:bodyPr wrap="none">
            <a:spAutoFit/>
          </a:bodyPr>
          <a:lstStyle/>
          <a:p>
            <a:r>
              <a:rPr lang="en-US" dirty="0" smtClean="0"/>
              <a:t>30+</a:t>
            </a:r>
            <a:endParaRPr lang="en-MY" dirty="0"/>
          </a:p>
        </p:txBody>
      </p:sp>
      <p:sp>
        <p:nvSpPr>
          <p:cNvPr id="29" name="Rectangle 28"/>
          <p:cNvSpPr/>
          <p:nvPr/>
        </p:nvSpPr>
        <p:spPr>
          <a:xfrm>
            <a:off x="6377063" y="4278399"/>
            <a:ext cx="1944216" cy="523220"/>
          </a:xfrm>
          <a:prstGeom prst="rect">
            <a:avLst/>
          </a:prstGeom>
        </p:spPr>
        <p:txBody>
          <a:bodyPr wrap="square">
            <a:spAutoFit/>
          </a:bodyPr>
          <a:lstStyle/>
          <a:p>
            <a:r>
              <a:rPr lang="en-US" sz="2800" b="1" dirty="0" smtClean="0">
                <a:latin typeface="Times New Roman" pitchFamily="18" charset="0"/>
                <a:cs typeface="Times New Roman" pitchFamily="18" charset="0"/>
              </a:rPr>
              <a:t>occupation</a:t>
            </a:r>
          </a:p>
        </p:txBody>
      </p:sp>
      <p:cxnSp>
        <p:nvCxnSpPr>
          <p:cNvPr id="31" name="Straight Arrow Connector 30"/>
          <p:cNvCxnSpPr/>
          <p:nvPr/>
        </p:nvCxnSpPr>
        <p:spPr>
          <a:xfrm>
            <a:off x="7452320" y="4708026"/>
            <a:ext cx="579797" cy="41530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897659" y="4476233"/>
            <a:ext cx="847239" cy="2317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20571" y="4634716"/>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687582" y="4658162"/>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Date Placeholder 38"/>
          <p:cNvSpPr>
            <a:spLocks noGrp="1"/>
          </p:cNvSpPr>
          <p:nvPr>
            <p:ph type="dt" sz="half" idx="10"/>
          </p:nvPr>
        </p:nvSpPr>
        <p:spPr/>
        <p:txBody>
          <a:bodyPr/>
          <a:lstStyle/>
          <a:p>
            <a:fld id="{637BDBE3-E358-4699-BCD5-188273EE1951}" type="datetime1">
              <a:rPr lang="en-MY" smtClean="0"/>
              <a:t>11/8/2021</a:t>
            </a:fld>
            <a:endParaRPr lang="en-MY"/>
          </a:p>
        </p:txBody>
      </p:sp>
      <p:sp>
        <p:nvSpPr>
          <p:cNvPr id="40" name="Slide Number Placeholder 39"/>
          <p:cNvSpPr>
            <a:spLocks noGrp="1"/>
          </p:cNvSpPr>
          <p:nvPr>
            <p:ph type="sldNum" sz="quarter" idx="12"/>
          </p:nvPr>
        </p:nvSpPr>
        <p:spPr/>
        <p:txBody>
          <a:bodyPr/>
          <a:lstStyle/>
          <a:p>
            <a:fld id="{A117291E-EE41-4EF1-9A0B-1F8C4C0EBB79}" type="slidenum">
              <a:rPr lang="en-MY" smtClean="0"/>
              <a:t>8</a:t>
            </a:fld>
            <a:endParaRPr lang="en-MY"/>
          </a:p>
        </p:txBody>
      </p:sp>
      <p:sp>
        <p:nvSpPr>
          <p:cNvPr id="12" name="Rectangle 11"/>
          <p:cNvSpPr/>
          <p:nvPr/>
        </p:nvSpPr>
        <p:spPr>
          <a:xfrm>
            <a:off x="499790" y="5430415"/>
            <a:ext cx="7488832" cy="461665"/>
          </a:xfrm>
          <a:prstGeom prst="rect">
            <a:avLst/>
          </a:prstGeom>
        </p:spPr>
        <p:txBody>
          <a:bodyPr wrap="square">
            <a:spAutoFit/>
          </a:bodyPr>
          <a:lstStyle/>
          <a:p>
            <a:r>
              <a:rPr lang="en-MY" sz="2400" b="1" dirty="0">
                <a:solidFill>
                  <a:schemeClr val="tx2"/>
                </a:solidFill>
              </a:rPr>
              <a:t>The data consist of </a:t>
            </a:r>
            <a:r>
              <a:rPr lang="en-MY" sz="2400" b="1" dirty="0">
                <a:solidFill>
                  <a:srgbClr val="FF0000"/>
                </a:solidFill>
              </a:rPr>
              <a:t>counting No. </a:t>
            </a:r>
            <a:r>
              <a:rPr lang="en-MY" sz="2400" b="1" dirty="0">
                <a:solidFill>
                  <a:schemeClr val="tx2"/>
                </a:solidFill>
              </a:rPr>
              <a:t>in each sample or </a:t>
            </a:r>
            <a:r>
              <a:rPr lang="en-MY" sz="2400" b="1" dirty="0" smtClean="0">
                <a:solidFill>
                  <a:schemeClr val="tx2"/>
                </a:solidFill>
              </a:rPr>
              <a:t>group</a:t>
            </a:r>
            <a:endParaRPr lang="en-MY" sz="2400" b="1" dirty="0">
              <a:solidFill>
                <a:schemeClr val="tx2"/>
              </a:solidFill>
            </a:endParaRPr>
          </a:p>
        </p:txBody>
      </p:sp>
      <p:sp>
        <p:nvSpPr>
          <p:cNvPr id="18" name="Right Arrow 17"/>
          <p:cNvSpPr/>
          <p:nvPr/>
        </p:nvSpPr>
        <p:spPr>
          <a:xfrm>
            <a:off x="7988622" y="6539739"/>
            <a:ext cx="978408" cy="3182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Rectangle 2"/>
          <p:cNvSpPr/>
          <p:nvPr/>
        </p:nvSpPr>
        <p:spPr>
          <a:xfrm>
            <a:off x="6553390" y="5709305"/>
            <a:ext cx="1797859" cy="461665"/>
          </a:xfrm>
          <a:prstGeom prst="rect">
            <a:avLst/>
          </a:prstGeom>
        </p:spPr>
        <p:txBody>
          <a:bodyPr wrap="square">
            <a:spAutoFit/>
          </a:bodyPr>
          <a:lstStyle/>
          <a:p>
            <a:r>
              <a:rPr lang="en-MY" sz="2400" b="1" dirty="0" smtClean="0">
                <a:solidFill>
                  <a:srgbClr val="FF0000"/>
                </a:solidFill>
              </a:rPr>
              <a:t>.????</a:t>
            </a:r>
            <a:endParaRPr lang="en-MY" sz="2400" b="1" dirty="0">
              <a:solidFill>
                <a:srgbClr val="FF0000"/>
              </a:solidFill>
            </a:endParaRPr>
          </a:p>
        </p:txBody>
      </p:sp>
      <p:sp>
        <p:nvSpPr>
          <p:cNvPr id="30" name="Rectangle 29"/>
          <p:cNvSpPr/>
          <p:nvPr/>
        </p:nvSpPr>
        <p:spPr>
          <a:xfrm>
            <a:off x="103069" y="6076336"/>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32"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765440" y="18550"/>
            <a:ext cx="1424772" cy="530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374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2466"/>
            <a:ext cx="9144000" cy="5601533"/>
          </a:xfrm>
          <a:prstGeom prst="rect">
            <a:avLst/>
          </a:prstGeom>
        </p:spPr>
        <p:txBody>
          <a:bodyPr wrap="square">
            <a:spAutoFit/>
          </a:bodyPr>
          <a:lstStyle/>
          <a:p>
            <a:r>
              <a:rPr lang="en-US" sz="2400" dirty="0">
                <a:solidFill>
                  <a:schemeClr val="tx2"/>
                </a:solidFill>
                <a:cs typeface="Times New Roman" pitchFamily="18" charset="0"/>
              </a:rPr>
              <a:t>The data consist of </a:t>
            </a:r>
            <a:r>
              <a:rPr lang="en-US" sz="2400" b="1" dirty="0">
                <a:solidFill>
                  <a:schemeClr val="accent1"/>
                </a:solidFill>
                <a:cs typeface="Times New Roman" pitchFamily="18" charset="0"/>
              </a:rPr>
              <a:t>counting No</a:t>
            </a:r>
            <a:r>
              <a:rPr lang="en-US" sz="2400" dirty="0">
                <a:solidFill>
                  <a:schemeClr val="accent1"/>
                </a:solidFill>
                <a:cs typeface="Times New Roman" pitchFamily="18" charset="0"/>
              </a:rPr>
              <a:t>. </a:t>
            </a:r>
            <a:r>
              <a:rPr lang="en-US" sz="2400" dirty="0">
                <a:solidFill>
                  <a:schemeClr val="tx2"/>
                </a:solidFill>
                <a:cs typeface="Times New Roman" pitchFamily="18" charset="0"/>
              </a:rPr>
              <a:t>in each </a:t>
            </a:r>
            <a:r>
              <a:rPr lang="en-US" sz="2400" b="1" dirty="0">
                <a:solidFill>
                  <a:schemeClr val="tx2"/>
                </a:solidFill>
                <a:cs typeface="Times New Roman" pitchFamily="18" charset="0"/>
              </a:rPr>
              <a:t>sample or group </a:t>
            </a:r>
            <a:r>
              <a:rPr lang="en-US" sz="2400" dirty="0">
                <a:cs typeface="Times New Roman" pitchFamily="18" charset="0"/>
              </a:rPr>
              <a:t>.</a:t>
            </a:r>
            <a:endParaRPr lang="en-MY" sz="2400" dirty="0">
              <a:cs typeface="Times New Roman" pitchFamily="18" charset="0"/>
            </a:endParaRPr>
          </a:p>
          <a:p>
            <a:r>
              <a:rPr lang="en-US" sz="2400" b="1" dirty="0">
                <a:cs typeface="Times New Roman" pitchFamily="18" charset="0"/>
              </a:rPr>
              <a:t>The data consist of </a:t>
            </a:r>
            <a:r>
              <a:rPr lang="en-US" sz="2400" b="1" dirty="0">
                <a:solidFill>
                  <a:srgbClr val="FF0000"/>
                </a:solidFill>
                <a:cs typeface="Times New Roman" pitchFamily="18" charset="0"/>
              </a:rPr>
              <a:t>proportion of individuals </a:t>
            </a:r>
            <a:r>
              <a:rPr lang="en-US" sz="2400" b="1" dirty="0">
                <a:cs typeface="Times New Roman" pitchFamily="18" charset="0"/>
              </a:rPr>
              <a:t>in each group </a:t>
            </a:r>
            <a:r>
              <a:rPr lang="en-US" sz="2400" dirty="0">
                <a:cs typeface="Times New Roman" pitchFamily="18" charset="0"/>
              </a:rPr>
              <a:t>or sample, </a:t>
            </a:r>
            <a:endParaRPr lang="en-MY" sz="2400" dirty="0">
              <a:cs typeface="Times New Roman" pitchFamily="18" charset="0"/>
            </a:endParaRPr>
          </a:p>
          <a:p>
            <a:r>
              <a:rPr lang="en-US" sz="2400" dirty="0">
                <a:cs typeface="Times New Roman" pitchFamily="18" charset="0"/>
              </a:rPr>
              <a:t> </a:t>
            </a:r>
            <a:r>
              <a:rPr lang="en-US" sz="2400" i="1" dirty="0">
                <a:cs typeface="Times New Roman" pitchFamily="18" charset="0"/>
              </a:rPr>
              <a:t> </a:t>
            </a:r>
            <a:r>
              <a:rPr lang="en-US" sz="2400" i="1" dirty="0" smtClean="0">
                <a:cs typeface="Times New Roman" pitchFamily="18" charset="0"/>
              </a:rPr>
              <a:t>                                                </a:t>
            </a:r>
            <a:r>
              <a:rPr lang="en-US" sz="2400" b="1" dirty="0" smtClean="0">
                <a:solidFill>
                  <a:srgbClr val="FF0000"/>
                </a:solidFill>
                <a:cs typeface="Times New Roman" pitchFamily="18" charset="0"/>
              </a:rPr>
              <a:t>So</a:t>
            </a:r>
          </a:p>
          <a:p>
            <a:r>
              <a:rPr lang="en-US" sz="2400" dirty="0" smtClean="0">
                <a:cs typeface="Times New Roman" pitchFamily="18" charset="0"/>
              </a:rPr>
              <a:t> </a:t>
            </a:r>
            <a:r>
              <a:rPr lang="en-US" sz="2400" b="1" dirty="0">
                <a:solidFill>
                  <a:srgbClr val="0070C0"/>
                </a:solidFill>
                <a:cs typeface="Times New Roman" pitchFamily="18" charset="0"/>
              </a:rPr>
              <a:t>statistical inference are </a:t>
            </a:r>
            <a:r>
              <a:rPr lang="en-US" sz="2400" b="1" dirty="0">
                <a:cs typeface="Times New Roman" pitchFamily="18" charset="0"/>
              </a:rPr>
              <a:t>made in </a:t>
            </a:r>
            <a:r>
              <a:rPr lang="en-US" sz="2400" b="1" dirty="0">
                <a:solidFill>
                  <a:schemeClr val="accent1"/>
                </a:solidFill>
                <a:cs typeface="Times New Roman" pitchFamily="18" charset="0"/>
              </a:rPr>
              <a:t>term of </a:t>
            </a:r>
            <a:r>
              <a:rPr lang="en-US" sz="2400" b="1" dirty="0">
                <a:solidFill>
                  <a:srgbClr val="FF0000"/>
                </a:solidFill>
                <a:cs typeface="Times New Roman" pitchFamily="18" charset="0"/>
              </a:rPr>
              <a:t>proportions</a:t>
            </a:r>
            <a:r>
              <a:rPr lang="en-US" sz="2400" dirty="0">
                <a:solidFill>
                  <a:srgbClr val="FF0000"/>
                </a:solidFill>
                <a:cs typeface="Times New Roman" pitchFamily="18" charset="0"/>
              </a:rPr>
              <a:t> </a:t>
            </a:r>
            <a:r>
              <a:rPr lang="en-US" sz="2400" dirty="0">
                <a:cs typeface="Times New Roman" pitchFamily="18" charset="0"/>
              </a:rPr>
              <a:t>. </a:t>
            </a:r>
            <a:endParaRPr lang="en-US" sz="2400" dirty="0" smtClean="0">
              <a:cs typeface="Times New Roman" pitchFamily="18" charset="0"/>
            </a:endParaRPr>
          </a:p>
          <a:p>
            <a:r>
              <a:rPr lang="en-US" sz="2300" b="1" dirty="0" smtClean="0">
                <a:cs typeface="Times New Roman" pitchFamily="18" charset="0"/>
              </a:rPr>
              <a:t>While </a:t>
            </a:r>
            <a:r>
              <a:rPr lang="en-US" sz="2300" b="1" dirty="0">
                <a:cs typeface="Times New Roman" pitchFamily="18" charset="0"/>
              </a:rPr>
              <a:t>statistical inference in </a:t>
            </a:r>
            <a:r>
              <a:rPr lang="en-US" sz="2300" b="1" dirty="0" smtClean="0">
                <a:solidFill>
                  <a:schemeClr val="accent1"/>
                </a:solidFill>
                <a:cs typeface="Times New Roman" pitchFamily="18" charset="0"/>
              </a:rPr>
              <a:t>continuous</a:t>
            </a:r>
            <a:r>
              <a:rPr lang="en-US" sz="2300" b="1" dirty="0" smtClean="0">
                <a:cs typeface="Times New Roman" pitchFamily="18" charset="0"/>
              </a:rPr>
              <a:t> </a:t>
            </a:r>
            <a:r>
              <a:rPr lang="en-US" sz="2300" b="1" dirty="0">
                <a:cs typeface="Times New Roman" pitchFamily="18" charset="0"/>
              </a:rPr>
              <a:t>data are made in term of </a:t>
            </a:r>
            <a:r>
              <a:rPr lang="en-US" sz="2300" b="1" dirty="0" smtClean="0">
                <a:solidFill>
                  <a:srgbClr val="FF0000"/>
                </a:solidFill>
                <a:cs typeface="Times New Roman" pitchFamily="18" charset="0"/>
              </a:rPr>
              <a:t>means</a:t>
            </a:r>
            <a:r>
              <a:rPr lang="en-US" sz="2300" b="1" dirty="0" smtClean="0">
                <a:cs typeface="Times New Roman" pitchFamily="18" charset="0"/>
              </a:rPr>
              <a:t> </a:t>
            </a:r>
          </a:p>
          <a:p>
            <a:endParaRPr lang="en-US" sz="2300" b="1" dirty="0">
              <a:solidFill>
                <a:srgbClr val="0070C0"/>
              </a:solidFill>
              <a:cs typeface="Times New Roman" pitchFamily="18" charset="0"/>
            </a:endParaRPr>
          </a:p>
          <a:p>
            <a:pPr algn="ctr"/>
            <a:r>
              <a:rPr lang="en-US" sz="2400" b="1" dirty="0" smtClean="0">
                <a:solidFill>
                  <a:srgbClr val="002060"/>
                </a:solidFill>
                <a:cs typeface="Times New Roman" pitchFamily="18" charset="0"/>
              </a:rPr>
              <a:t>The </a:t>
            </a:r>
            <a:r>
              <a:rPr lang="en-US" sz="2400" b="1" dirty="0">
                <a:solidFill>
                  <a:srgbClr val="002060"/>
                </a:solidFill>
                <a:cs typeface="Times New Roman" pitchFamily="18" charset="0"/>
              </a:rPr>
              <a:t>techniques for testing hypothesis concerning </a:t>
            </a:r>
            <a:r>
              <a:rPr lang="en-US" sz="2400" b="1" dirty="0">
                <a:solidFill>
                  <a:srgbClr val="0070C0"/>
                </a:solidFill>
                <a:cs typeface="Times New Roman" pitchFamily="18" charset="0"/>
              </a:rPr>
              <a:t>enumerative </a:t>
            </a:r>
            <a:r>
              <a:rPr lang="en-US" sz="2400" dirty="0">
                <a:solidFill>
                  <a:srgbClr val="0070C0"/>
                </a:solidFill>
                <a:cs typeface="Times New Roman" pitchFamily="18" charset="0"/>
              </a:rPr>
              <a:t>data </a:t>
            </a:r>
            <a:r>
              <a:rPr lang="en-US" sz="2400" b="1" dirty="0">
                <a:cs typeface="Times New Roman" pitchFamily="18" charset="0"/>
              </a:rPr>
              <a:t>is </a:t>
            </a:r>
            <a:r>
              <a:rPr lang="en-US" sz="2400" b="1" dirty="0" smtClean="0">
                <a:cs typeface="Times New Roman" pitchFamily="18" charset="0"/>
              </a:rPr>
              <a:t>                  </a:t>
            </a:r>
            <a:r>
              <a:rPr lang="en-US" sz="2400" b="1" dirty="0" smtClean="0">
                <a:solidFill>
                  <a:srgbClr val="FF0000"/>
                </a:solidFill>
                <a:cs typeface="Times New Roman" pitchFamily="18" charset="0"/>
              </a:rPr>
              <a:t>known </a:t>
            </a:r>
            <a:r>
              <a:rPr lang="en-US" sz="2400" b="1" dirty="0">
                <a:solidFill>
                  <a:srgbClr val="FF0000"/>
                </a:solidFill>
                <a:cs typeface="Times New Roman" pitchFamily="18" charset="0"/>
              </a:rPr>
              <a:t>as chi square (χ</a:t>
            </a:r>
            <a:r>
              <a:rPr lang="en-US" sz="2400" b="1" baseline="30000" dirty="0">
                <a:solidFill>
                  <a:srgbClr val="FF0000"/>
                </a:solidFill>
                <a:cs typeface="Times New Roman" pitchFamily="18" charset="0"/>
              </a:rPr>
              <a:t>2</a:t>
            </a:r>
            <a:r>
              <a:rPr lang="en-US" sz="2400" b="1" dirty="0">
                <a:solidFill>
                  <a:srgbClr val="FF0000"/>
                </a:solidFill>
                <a:cs typeface="Times New Roman" pitchFamily="18" charset="0"/>
              </a:rPr>
              <a:t>) test </a:t>
            </a:r>
            <a:r>
              <a:rPr lang="en-US" sz="2400" b="1" dirty="0">
                <a:cs typeface="Times New Roman" pitchFamily="18" charset="0"/>
              </a:rPr>
              <a:t>.</a:t>
            </a:r>
            <a:endParaRPr lang="en-MY" sz="2400" dirty="0">
              <a:cs typeface="Times New Roman" pitchFamily="18" charset="0"/>
            </a:endParaRPr>
          </a:p>
          <a:p>
            <a:r>
              <a:rPr lang="en-US" sz="2400" b="1" dirty="0" smtClean="0">
                <a:solidFill>
                  <a:srgbClr val="FF0000"/>
                </a:solidFill>
                <a:cs typeface="Times New Roman" pitchFamily="18" charset="0"/>
              </a:rPr>
              <a:t>  Chi </a:t>
            </a:r>
            <a:r>
              <a:rPr lang="en-US" sz="2400" b="1" dirty="0">
                <a:solidFill>
                  <a:srgbClr val="FF0000"/>
                </a:solidFill>
                <a:cs typeface="Times New Roman" pitchFamily="18" charset="0"/>
              </a:rPr>
              <a:t>square</a:t>
            </a:r>
            <a:r>
              <a:rPr lang="en-US" sz="2400" b="1" dirty="0">
                <a:cs typeface="Times New Roman" pitchFamily="18" charset="0"/>
              </a:rPr>
              <a:t> is used in testing </a:t>
            </a:r>
            <a:r>
              <a:rPr lang="en-US" sz="2400" b="1" dirty="0">
                <a:solidFill>
                  <a:srgbClr val="0070C0"/>
                </a:solidFill>
                <a:cs typeface="Times New Roman" pitchFamily="18" charset="0"/>
              </a:rPr>
              <a:t>difference </a:t>
            </a:r>
            <a:r>
              <a:rPr lang="en-US" sz="2400" b="1" dirty="0">
                <a:cs typeface="Times New Roman" pitchFamily="18" charset="0"/>
              </a:rPr>
              <a:t>in</a:t>
            </a:r>
            <a:r>
              <a:rPr lang="en-US" sz="2400" b="1" dirty="0">
                <a:solidFill>
                  <a:srgbClr val="0070C0"/>
                </a:solidFill>
                <a:cs typeface="Times New Roman" pitchFamily="18" charset="0"/>
              </a:rPr>
              <a:t> </a:t>
            </a:r>
            <a:r>
              <a:rPr lang="en-US" sz="2400" b="1" dirty="0">
                <a:solidFill>
                  <a:srgbClr val="FF0000"/>
                </a:solidFill>
                <a:cs typeface="Times New Roman" pitchFamily="18" charset="0"/>
              </a:rPr>
              <a:t>proportions</a:t>
            </a:r>
            <a:r>
              <a:rPr lang="en-US" sz="2400" dirty="0">
                <a:solidFill>
                  <a:srgbClr val="FF0000"/>
                </a:solidFill>
                <a:cs typeface="Times New Roman" pitchFamily="18" charset="0"/>
              </a:rPr>
              <a:t>,</a:t>
            </a:r>
            <a:r>
              <a:rPr lang="en-US" sz="2400" dirty="0">
                <a:cs typeface="Times New Roman" pitchFamily="18" charset="0"/>
              </a:rPr>
              <a:t> </a:t>
            </a:r>
            <a:endParaRPr lang="en-US" sz="2400" dirty="0" smtClean="0">
              <a:cs typeface="Times New Roman" pitchFamily="18" charset="0"/>
            </a:endParaRPr>
          </a:p>
          <a:p>
            <a:r>
              <a:rPr lang="en-US" sz="2400" b="1" dirty="0">
                <a:cs typeface="Times New Roman" pitchFamily="18" charset="0"/>
              </a:rPr>
              <a:t> </a:t>
            </a:r>
            <a:r>
              <a:rPr lang="en-US" sz="2400" b="1" dirty="0" smtClean="0">
                <a:cs typeface="Times New Roman" pitchFamily="18" charset="0"/>
              </a:rPr>
              <a:t>           while </a:t>
            </a:r>
            <a:r>
              <a:rPr lang="en-US" sz="2400" b="1" dirty="0">
                <a:cs typeface="Times New Roman" pitchFamily="18" charset="0"/>
              </a:rPr>
              <a:t>t test </a:t>
            </a:r>
            <a:r>
              <a:rPr lang="en-US" sz="2400" dirty="0">
                <a:cs typeface="Times New Roman" pitchFamily="18" charset="0"/>
              </a:rPr>
              <a:t>is used in testing </a:t>
            </a:r>
            <a:r>
              <a:rPr lang="en-US" sz="2400" b="1" dirty="0">
                <a:cs typeface="Times New Roman" pitchFamily="18" charset="0"/>
              </a:rPr>
              <a:t>difference  in means </a:t>
            </a:r>
            <a:r>
              <a:rPr lang="en-US" sz="2400" dirty="0">
                <a:cs typeface="Times New Roman" pitchFamily="18" charset="0"/>
              </a:rPr>
              <a:t>.</a:t>
            </a:r>
            <a:endParaRPr lang="en-MY" sz="2400" dirty="0">
              <a:cs typeface="Times New Roman" pitchFamily="18" charset="0"/>
            </a:endParaRPr>
          </a:p>
          <a:p>
            <a:endParaRPr lang="en-US" sz="2400" dirty="0" smtClean="0">
              <a:cs typeface="Times New Roman" pitchFamily="18" charset="0"/>
            </a:endParaRPr>
          </a:p>
          <a:p>
            <a:r>
              <a:rPr lang="en-US" sz="2400" dirty="0" smtClean="0">
                <a:cs typeface="Times New Roman" pitchFamily="18" charset="0"/>
              </a:rPr>
              <a:t>Comparing </a:t>
            </a:r>
            <a:r>
              <a:rPr lang="en-US" sz="2400" b="1" dirty="0">
                <a:solidFill>
                  <a:srgbClr val="0070C0"/>
                </a:solidFill>
                <a:cs typeface="Times New Roman" pitchFamily="18" charset="0"/>
              </a:rPr>
              <a:t>calculated</a:t>
            </a:r>
            <a:r>
              <a:rPr lang="en-US" sz="2400" dirty="0">
                <a:solidFill>
                  <a:srgbClr val="0070C0"/>
                </a:solidFill>
                <a:cs typeface="Times New Roman" pitchFamily="18" charset="0"/>
              </a:rPr>
              <a:t> </a:t>
            </a:r>
            <a:r>
              <a:rPr lang="en-US" sz="2400" b="1" dirty="0">
                <a:solidFill>
                  <a:srgbClr val="0070C0"/>
                </a:solidFill>
                <a:cs typeface="Times New Roman" pitchFamily="18" charset="0"/>
              </a:rPr>
              <a:t>χ</a:t>
            </a:r>
            <a:r>
              <a:rPr lang="en-US" sz="2400" b="1" baseline="30000" dirty="0">
                <a:solidFill>
                  <a:srgbClr val="0070C0"/>
                </a:solidFill>
                <a:cs typeface="Times New Roman" pitchFamily="18" charset="0"/>
              </a:rPr>
              <a:t>2</a:t>
            </a:r>
            <a:r>
              <a:rPr lang="en-US" sz="2400" b="1" dirty="0">
                <a:solidFill>
                  <a:srgbClr val="0070C0"/>
                </a:solidFill>
                <a:cs typeface="Times New Roman" pitchFamily="18" charset="0"/>
              </a:rPr>
              <a:t> </a:t>
            </a:r>
            <a:r>
              <a:rPr lang="en-US" sz="2400" b="1" dirty="0">
                <a:cs typeface="Times New Roman" pitchFamily="18" charset="0"/>
              </a:rPr>
              <a:t>with </a:t>
            </a:r>
            <a:r>
              <a:rPr lang="en-US" sz="2400" b="1" dirty="0">
                <a:solidFill>
                  <a:srgbClr val="0070C0"/>
                </a:solidFill>
                <a:cs typeface="Times New Roman" pitchFamily="18" charset="0"/>
              </a:rPr>
              <a:t>tabulated χ</a:t>
            </a:r>
            <a:r>
              <a:rPr lang="en-US" sz="2400" b="1" baseline="30000" dirty="0">
                <a:solidFill>
                  <a:srgbClr val="0070C0"/>
                </a:solidFill>
                <a:cs typeface="Times New Roman" pitchFamily="18" charset="0"/>
              </a:rPr>
              <a:t>2 </a:t>
            </a:r>
            <a:r>
              <a:rPr lang="en-US" sz="2400" b="1" dirty="0">
                <a:solidFill>
                  <a:srgbClr val="0070C0"/>
                </a:solidFill>
                <a:cs typeface="Times New Roman" pitchFamily="18" charset="0"/>
              </a:rPr>
              <a:t>in relation </a:t>
            </a:r>
            <a:r>
              <a:rPr lang="en-US" sz="2400" b="1" dirty="0">
                <a:cs typeface="Times New Roman" pitchFamily="18" charset="0"/>
              </a:rPr>
              <a:t>to </a:t>
            </a:r>
            <a:r>
              <a:rPr lang="en-US" sz="2400" b="1" dirty="0">
                <a:solidFill>
                  <a:srgbClr val="0070C0"/>
                </a:solidFill>
                <a:cs typeface="Times New Roman" pitchFamily="18" charset="0"/>
              </a:rPr>
              <a:t>critical region</a:t>
            </a:r>
            <a:r>
              <a:rPr lang="en-US" sz="2400" dirty="0">
                <a:solidFill>
                  <a:srgbClr val="0070C0"/>
                </a:solidFill>
                <a:cs typeface="Times New Roman" pitchFamily="18" charset="0"/>
              </a:rPr>
              <a:t> </a:t>
            </a:r>
            <a:r>
              <a:rPr lang="en-US" sz="2400" dirty="0">
                <a:cs typeface="Times New Roman" pitchFamily="18" charset="0"/>
              </a:rPr>
              <a:t>.</a:t>
            </a:r>
            <a:endParaRPr lang="en-MY" sz="2400" dirty="0">
              <a:cs typeface="Times New Roman" pitchFamily="18" charset="0"/>
            </a:endParaRPr>
          </a:p>
          <a:p>
            <a:endParaRPr lang="en-US" sz="2400" b="1" dirty="0" smtClean="0">
              <a:cs typeface="Times New Roman" pitchFamily="18" charset="0"/>
            </a:endParaRPr>
          </a:p>
          <a:p>
            <a:r>
              <a:rPr lang="en-US" sz="2400" b="1" dirty="0">
                <a:cs typeface="Times New Roman" pitchFamily="18" charset="0"/>
              </a:rPr>
              <a:t> </a:t>
            </a:r>
            <a:r>
              <a:rPr lang="en-US" sz="2400" b="1" dirty="0" smtClean="0">
                <a:cs typeface="Times New Roman" pitchFamily="18" charset="0"/>
              </a:rPr>
              <a:t>The </a:t>
            </a:r>
            <a:r>
              <a:rPr lang="en-US" sz="2400" b="1" dirty="0">
                <a:cs typeface="Times New Roman" pitchFamily="18" charset="0"/>
              </a:rPr>
              <a:t>steps of inference in χ</a:t>
            </a:r>
            <a:r>
              <a:rPr lang="en-US" sz="2400" b="1" baseline="30000" dirty="0">
                <a:cs typeface="Times New Roman" pitchFamily="18" charset="0"/>
              </a:rPr>
              <a:t>2 </a:t>
            </a:r>
            <a:r>
              <a:rPr lang="en-US" sz="2400" b="1" dirty="0">
                <a:cs typeface="Times New Roman" pitchFamily="18" charset="0"/>
              </a:rPr>
              <a:t>just as that of t test, only the computing methodology is different .</a:t>
            </a:r>
            <a:endParaRPr lang="en-MY" sz="2400" b="1" dirty="0">
              <a:cs typeface="Times New Roman" pitchFamily="18" charset="0"/>
            </a:endParaRPr>
          </a:p>
        </p:txBody>
      </p:sp>
      <p:sp>
        <p:nvSpPr>
          <p:cNvPr id="3" name="Date Placeholder 2"/>
          <p:cNvSpPr>
            <a:spLocks noGrp="1"/>
          </p:cNvSpPr>
          <p:nvPr>
            <p:ph type="dt" sz="half" idx="10"/>
          </p:nvPr>
        </p:nvSpPr>
        <p:spPr/>
        <p:txBody>
          <a:bodyPr/>
          <a:lstStyle/>
          <a:p>
            <a:fld id="{FCF5F83C-5EEE-4029-B45D-A586FEB218BA}" type="datetime1">
              <a:rPr lang="en-MY" smtClean="0"/>
              <a:t>11/8/2021</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9</a:t>
            </a:fld>
            <a:endParaRPr lang="en-MY"/>
          </a:p>
        </p:txBody>
      </p:sp>
      <p:sp>
        <p:nvSpPr>
          <p:cNvPr id="5" name="Rectangle 4"/>
          <p:cNvSpPr/>
          <p:nvPr/>
        </p:nvSpPr>
        <p:spPr>
          <a:xfrm>
            <a:off x="323528" y="5993470"/>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8"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889663" y="19300"/>
            <a:ext cx="1254337" cy="81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780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D038223EA4B048BFB7C0E417E82C9B" ma:contentTypeVersion="6" ma:contentTypeDescription="Create a new document." ma:contentTypeScope="" ma:versionID="5a31b08300fc8934c9eb497224ef7d55">
  <xsd:schema xmlns:xsd="http://www.w3.org/2001/XMLSchema" xmlns:xs="http://www.w3.org/2001/XMLSchema" xmlns:p="http://schemas.microsoft.com/office/2006/metadata/properties" xmlns:ns2="45500715-b3f9-42b0-bc72-b20bef4117f8" targetNamespace="http://schemas.microsoft.com/office/2006/metadata/properties" ma:root="true" ma:fieldsID="82decbc7c79e00ce0138e0b27752be9a" ns2:_="">
    <xsd:import namespace="45500715-b3f9-42b0-bc72-b20bef4117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00715-b3f9-42b0-bc72-b20bef4117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FF9608-28BE-4292-B2C4-722BF87779C0}"/>
</file>

<file path=customXml/itemProps2.xml><?xml version="1.0" encoding="utf-8"?>
<ds:datastoreItem xmlns:ds="http://schemas.openxmlformats.org/officeDocument/2006/customXml" ds:itemID="{2CB04B20-2D94-4E6C-AE6F-627C318FDBFC}"/>
</file>

<file path=customXml/itemProps3.xml><?xml version="1.0" encoding="utf-8"?>
<ds:datastoreItem xmlns:ds="http://schemas.openxmlformats.org/officeDocument/2006/customXml" ds:itemID="{2D145520-9B4A-431A-919C-5CD9B90DAB4C}"/>
</file>

<file path=docProps/app.xml><?xml version="1.0" encoding="utf-8"?>
<Properties xmlns="http://schemas.openxmlformats.org/officeDocument/2006/extended-properties" xmlns:vt="http://schemas.openxmlformats.org/officeDocument/2006/docPropsVTypes">
  <TotalTime>534</TotalTime>
  <Words>3087</Words>
  <Application>Microsoft Office PowerPoint</Application>
  <PresentationFormat>On-screen Show (4:3)</PresentationFormat>
  <Paragraphs>1176</Paragraphs>
  <Slides>39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42</cp:revision>
  <dcterms:created xsi:type="dcterms:W3CDTF">2020-07-27T21:32:05Z</dcterms:created>
  <dcterms:modified xsi:type="dcterms:W3CDTF">2021-08-11T18:23:13Z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0x010100F9D038223EA4B048BFB7C0E417E82C9B</vt:lpwstr>
  </property>
</Properties>
</file>