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8" r:id="rId8"/>
    <p:sldId id="269" r:id="rId9"/>
    <p:sldId id="270" r:id="rId10"/>
    <p:sldId id="272" r:id="rId11"/>
    <p:sldId id="273" r:id="rId12"/>
    <p:sldId id="274" r:id="rId13"/>
    <p:sldId id="275" r:id="rId14"/>
    <p:sldId id="276" r:id="rId15"/>
    <p:sldId id="277" r:id="rId16"/>
    <p:sldId id="278" r:id="rId17"/>
    <p:sldId id="279" r:id="rId18"/>
    <p:sldId id="280" r:id="rId19"/>
    <p:sldId id="281" r:id="rId20"/>
    <p:sldId id="301" r:id="rId21"/>
    <p:sldId id="282" r:id="rId22"/>
    <p:sldId id="283" r:id="rId23"/>
    <p:sldId id="284" r:id="rId24"/>
    <p:sldId id="285" r:id="rId25"/>
    <p:sldId id="287" r:id="rId26"/>
    <p:sldId id="288" r:id="rId27"/>
    <p:sldId id="289" r:id="rId28"/>
    <p:sldId id="290" r:id="rId29"/>
    <p:sldId id="291" r:id="rId30"/>
    <p:sldId id="292" r:id="rId31"/>
    <p:sldId id="293" r:id="rId32"/>
    <p:sldId id="302" r:id="rId33"/>
    <p:sldId id="294" r:id="rId34"/>
    <p:sldId id="303" r:id="rId35"/>
    <p:sldId id="295" r:id="rId36"/>
    <p:sldId id="296" r:id="rId37"/>
    <p:sldId id="304" r:id="rId38"/>
    <p:sldId id="297" r:id="rId39"/>
    <p:sldId id="298" r:id="rId40"/>
    <p:sldId id="299" r:id="rId41"/>
    <p:sldId id="300"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7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82175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5921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8535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18537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4387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60422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46058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2555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6546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725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24003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9166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7823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03044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989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9900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7/17/2024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71657902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566" y="1371600"/>
            <a:ext cx="6882810" cy="1646302"/>
          </a:xfrm>
        </p:spPr>
        <p:txBody>
          <a:bodyPr/>
          <a:lstStyle/>
          <a:p>
            <a:r>
              <a:rPr lang="en-US" sz="3200" dirty="0"/>
              <a:t>Practice  of </a:t>
            </a:r>
            <a:r>
              <a:rPr lang="en-US" sz="3200"/>
              <a:t>history taking</a:t>
            </a:r>
            <a:endParaRPr lang="ar-EG" sz="3200" dirty="0"/>
          </a:p>
        </p:txBody>
      </p:sp>
      <p:sp>
        <p:nvSpPr>
          <p:cNvPr id="3" name="Subtitle 2"/>
          <p:cNvSpPr>
            <a:spLocks noGrp="1"/>
          </p:cNvSpPr>
          <p:nvPr>
            <p:ph type="subTitle" idx="1"/>
          </p:nvPr>
        </p:nvSpPr>
        <p:spPr/>
        <p:txBody>
          <a:bodyPr/>
          <a:lstStyle/>
          <a:p>
            <a:endParaRPr lang="ar-E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69F84-4FC5-6590-8587-FBBDBDAAAB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4FF2A2-C786-A260-66ED-6DC0AEC18CAB}"/>
              </a:ext>
            </a:extLst>
          </p:cNvPr>
          <p:cNvSpPr>
            <a:spLocks noGrp="1"/>
          </p:cNvSpPr>
          <p:nvPr>
            <p:ph idx="1"/>
          </p:nvPr>
        </p:nvSpPr>
        <p:spPr>
          <a:xfrm>
            <a:off x="838200" y="1676400"/>
            <a:ext cx="6347714" cy="3880773"/>
          </a:xfrm>
        </p:spPr>
        <p:txBody>
          <a:bodyPr>
            <a:normAutofit fontScale="85000" lnSpcReduction="20000"/>
          </a:bodyPr>
          <a:lstStyle/>
          <a:p>
            <a:r>
              <a:rPr lang="en-US" sz="1800" b="1" i="0" u="none" strike="noStrike" baseline="0" dirty="0">
                <a:solidFill>
                  <a:srgbClr val="000000"/>
                </a:solidFill>
                <a:latin typeface="Book Antiqua" panose="02040602050305030304" pitchFamily="18" charset="0"/>
              </a:rPr>
              <a:t>How to take a Cardiovascular History</a:t>
            </a:r>
            <a:endParaRPr lang="ar-EG" sz="1800" b="1"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Record the date and time the history was taken. </a:t>
            </a:r>
          </a:p>
          <a:p>
            <a:pPr marL="0" indent="0">
              <a:buNone/>
            </a:pPr>
            <a:r>
              <a:rPr lang="en-US" sz="1800" b="0" i="0" u="none" strike="noStrike" baseline="0" dirty="0">
                <a:solidFill>
                  <a:srgbClr val="000000"/>
                </a:solidFill>
                <a:latin typeface="Palatino Linotype" panose="02040502050505030304" pitchFamily="18" charset="0"/>
              </a:rPr>
              <a:t>Name, Age, Occupation(s) </a:t>
            </a:r>
            <a:endParaRPr lang="ar-EG" sz="1800" b="0" i="0" u="none" strike="noStrike" baseline="0" dirty="0">
              <a:solidFill>
                <a:srgbClr val="000000"/>
              </a:solidFill>
              <a:latin typeface="Palatino Linotype" panose="02040502050505030304" pitchFamily="18" charset="0"/>
            </a:endParaRPr>
          </a:p>
          <a:p>
            <a:r>
              <a:rPr lang="en-US" sz="1800" b="1" i="0" u="none" strike="noStrike" baseline="0" dirty="0">
                <a:solidFill>
                  <a:srgbClr val="000000"/>
                </a:solidFill>
                <a:latin typeface="Book Antiqua" panose="02040602050305030304" pitchFamily="18" charset="0"/>
              </a:rPr>
              <a:t>Presenting Problem/ Complaint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Remember, this is the main reason for the patient’s attendance to hospital/GP surgery and should be recorded in the patient’s own words. </a:t>
            </a:r>
            <a:endParaRPr lang="ar-EG" sz="1800" b="0" i="0" u="none" strike="noStrike" baseline="0" dirty="0">
              <a:solidFill>
                <a:srgbClr val="000000"/>
              </a:solidFill>
              <a:latin typeface="Palatino Linotype" panose="02040502050505030304" pitchFamily="18" charset="0"/>
            </a:endParaRPr>
          </a:p>
          <a:p>
            <a:r>
              <a:rPr lang="en-US" sz="1800" b="1" i="0" u="none" strike="noStrike" baseline="0" dirty="0">
                <a:solidFill>
                  <a:srgbClr val="000000"/>
                </a:solidFill>
                <a:latin typeface="Book Antiqua" panose="02040602050305030304" pitchFamily="18" charset="0"/>
              </a:rPr>
              <a:t>History of Presenting Complaint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There are 4 main cardiovascular symptoms: </a:t>
            </a:r>
          </a:p>
          <a:p>
            <a:pPr marL="0" indent="0">
              <a:buNone/>
            </a:pPr>
            <a:r>
              <a:rPr lang="en-US" sz="1800" b="0" i="0" u="none" strike="noStrike" baseline="0" dirty="0">
                <a:solidFill>
                  <a:srgbClr val="000000"/>
                </a:solidFill>
                <a:latin typeface="Palatino Linotype" panose="02040502050505030304" pitchFamily="18" charset="0"/>
              </a:rPr>
              <a:t>1. Chest pain (character, radiation) </a:t>
            </a:r>
          </a:p>
          <a:p>
            <a:pPr marL="0" indent="0">
              <a:buNone/>
            </a:pPr>
            <a:r>
              <a:rPr lang="en-US" sz="1800" b="0" i="0" u="none" strike="noStrike" baseline="0" dirty="0">
                <a:solidFill>
                  <a:srgbClr val="000000"/>
                </a:solidFill>
                <a:latin typeface="Palatino Linotype" panose="02040502050505030304" pitchFamily="18" charset="0"/>
              </a:rPr>
              <a:t>2. Shortness of breath (exercise tolerance, </a:t>
            </a:r>
            <a:r>
              <a:rPr lang="en-US" sz="1800" b="0" i="0" u="none" strike="noStrike" baseline="0" dirty="0" err="1">
                <a:solidFill>
                  <a:srgbClr val="000000"/>
                </a:solidFill>
                <a:latin typeface="Palatino Linotype" panose="02040502050505030304" pitchFamily="18" charset="0"/>
              </a:rPr>
              <a:t>orthopnoea</a:t>
            </a:r>
            <a:r>
              <a:rPr lang="en-US" sz="1800" b="0" i="0" u="none" strike="noStrike" baseline="0" dirty="0">
                <a:solidFill>
                  <a:srgbClr val="000000"/>
                </a:solidFill>
                <a:latin typeface="Palatino Linotype" panose="02040502050505030304" pitchFamily="18" charset="0"/>
              </a:rPr>
              <a:t>, paroxysmal nocturnal </a:t>
            </a:r>
            <a:r>
              <a:rPr lang="en-US" sz="1800" b="0" i="0" u="none" strike="noStrike" baseline="0" dirty="0" err="1">
                <a:solidFill>
                  <a:srgbClr val="000000"/>
                </a:solidFill>
                <a:latin typeface="Palatino Linotype" panose="02040502050505030304" pitchFamily="18" charset="0"/>
              </a:rPr>
              <a:t>dyspnoea</a:t>
            </a:r>
            <a:r>
              <a:rPr lang="en-US" sz="1800" b="0" i="0" u="none" strike="noStrike" baseline="0" dirty="0">
                <a:solidFill>
                  <a:srgbClr val="000000"/>
                </a:solidFill>
                <a:latin typeface="Palatino Linotype" panose="02040502050505030304" pitchFamily="18" charset="0"/>
              </a:rPr>
              <a:t>) </a:t>
            </a:r>
          </a:p>
          <a:p>
            <a:pPr marL="0" indent="0">
              <a:buNone/>
            </a:pPr>
            <a:r>
              <a:rPr lang="en-US" sz="1800" b="0" i="0" u="none" strike="noStrike" baseline="0" dirty="0">
                <a:solidFill>
                  <a:srgbClr val="000000"/>
                </a:solidFill>
                <a:latin typeface="Palatino Linotype" panose="02040502050505030304" pitchFamily="18" charset="0"/>
              </a:rPr>
              <a:t>3. Presence and extent of oedema (ankle, leg or sacral) </a:t>
            </a:r>
          </a:p>
          <a:p>
            <a:pPr marL="0" indent="0">
              <a:buNone/>
            </a:pPr>
            <a:r>
              <a:rPr lang="en-US" sz="1800" b="0" i="0" u="none" strike="noStrike" baseline="0" dirty="0">
                <a:solidFill>
                  <a:srgbClr val="000000"/>
                </a:solidFill>
                <a:latin typeface="Palatino Linotype" panose="02040502050505030304" pitchFamily="18" charset="0"/>
              </a:rPr>
              <a:t>4. Palpitations (tap out rhythm, any dizziness or blackouts) </a:t>
            </a:r>
          </a:p>
          <a:p>
            <a:endParaRPr lang="en-US" dirty="0"/>
          </a:p>
        </p:txBody>
      </p:sp>
    </p:spTree>
    <p:extLst>
      <p:ext uri="{BB962C8B-B14F-4D97-AF65-F5344CB8AC3E}">
        <p14:creationId xmlns:p14="http://schemas.microsoft.com/office/powerpoint/2010/main" val="34293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5EC6F-D98F-275B-2864-7849163BB1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D1E76A-7ECA-2F14-219C-528AFBA8C16D}"/>
              </a:ext>
            </a:extLst>
          </p:cNvPr>
          <p:cNvSpPr>
            <a:spLocks noGrp="1"/>
          </p:cNvSpPr>
          <p:nvPr>
            <p:ph idx="1"/>
          </p:nvPr>
        </p:nvSpPr>
        <p:spPr>
          <a:xfrm>
            <a:off x="762000" y="1676400"/>
            <a:ext cx="6347714" cy="3880773"/>
          </a:xfrm>
        </p:spPr>
        <p:txBody>
          <a:bodyPr/>
          <a:lstStyle/>
          <a:p>
            <a:r>
              <a:rPr lang="en-US" sz="1800" b="1" i="1" u="none" strike="noStrike" baseline="0" dirty="0">
                <a:solidFill>
                  <a:srgbClr val="000000"/>
                </a:solidFill>
                <a:latin typeface="Courier New" panose="02070309020205020404" pitchFamily="49" charset="0"/>
              </a:rPr>
              <a:t>Remember the 8 questions you need to ask about each symptom? </a:t>
            </a:r>
            <a:endParaRPr lang="en-US" sz="1800" b="0" i="0" u="none" strike="noStrike" baseline="0" dirty="0">
              <a:solidFill>
                <a:srgbClr val="000000"/>
              </a:solidFill>
              <a:latin typeface="Courier New" panose="02070309020205020404" pitchFamily="49" charset="0"/>
            </a:endParaRPr>
          </a:p>
          <a:p>
            <a:r>
              <a:rPr lang="en-US" sz="1800" b="0" i="0" u="none" strike="noStrike" baseline="0" dirty="0">
                <a:solidFill>
                  <a:srgbClr val="000000"/>
                </a:solidFill>
                <a:latin typeface="Palatino Linotype" panose="02040502050505030304" pitchFamily="18" charset="0"/>
              </a:rPr>
              <a:t>During the history consider (and ask about) the main risk factors for </a:t>
            </a:r>
            <a:r>
              <a:rPr lang="en-US" sz="1800" b="0" i="0" u="none" strike="noStrike" baseline="0" dirty="0" err="1">
                <a:solidFill>
                  <a:srgbClr val="000000"/>
                </a:solidFill>
                <a:latin typeface="Palatino Linotype" panose="02040502050505030304" pitchFamily="18" charset="0"/>
              </a:rPr>
              <a:t>Ischaemic</a:t>
            </a:r>
            <a:r>
              <a:rPr lang="en-US" sz="1800" b="0" i="0" u="none" strike="noStrike" baseline="0" dirty="0">
                <a:solidFill>
                  <a:srgbClr val="000000"/>
                </a:solidFill>
                <a:latin typeface="Palatino Linotype" panose="02040502050505030304" pitchFamily="18" charset="0"/>
              </a:rPr>
              <a:t> Heart Disease: </a:t>
            </a:r>
          </a:p>
          <a:p>
            <a:pPr marL="0" indent="0">
              <a:buNone/>
            </a:pPr>
            <a:r>
              <a:rPr lang="en-US" sz="1800" b="0" i="0" u="none" strike="noStrike" baseline="0" dirty="0">
                <a:solidFill>
                  <a:srgbClr val="000000"/>
                </a:solidFill>
                <a:latin typeface="Palatino Linotype" panose="02040502050505030304" pitchFamily="18" charset="0"/>
              </a:rPr>
              <a:t>1. Smoking </a:t>
            </a:r>
          </a:p>
          <a:p>
            <a:pPr marL="0" indent="0">
              <a:buNone/>
            </a:pPr>
            <a:r>
              <a:rPr lang="en-US" sz="1800" b="0" i="0" u="none" strike="noStrike" baseline="0" dirty="0">
                <a:solidFill>
                  <a:srgbClr val="000000"/>
                </a:solidFill>
                <a:latin typeface="Palatino Linotype" panose="02040502050505030304" pitchFamily="18" charset="0"/>
              </a:rPr>
              <a:t>2. Hypertension </a:t>
            </a:r>
          </a:p>
          <a:p>
            <a:pPr marL="0" indent="0">
              <a:buNone/>
            </a:pPr>
            <a:r>
              <a:rPr lang="en-US" sz="1800" b="0" i="0" u="none" strike="noStrike" baseline="0" dirty="0">
                <a:solidFill>
                  <a:srgbClr val="000000"/>
                </a:solidFill>
                <a:latin typeface="Palatino Linotype" panose="02040502050505030304" pitchFamily="18" charset="0"/>
              </a:rPr>
              <a:t>3. Diabetes mellitus </a:t>
            </a:r>
          </a:p>
          <a:p>
            <a:pPr marL="0" indent="0">
              <a:buNone/>
            </a:pPr>
            <a:r>
              <a:rPr lang="en-US" sz="1800" b="0" i="0" u="none" strike="noStrike" baseline="0" dirty="0">
                <a:solidFill>
                  <a:srgbClr val="000000"/>
                </a:solidFill>
                <a:latin typeface="Palatino Linotype" panose="02040502050505030304" pitchFamily="18" charset="0"/>
              </a:rPr>
              <a:t>4. </a:t>
            </a:r>
            <a:r>
              <a:rPr lang="en-US" sz="1800" b="0" i="0" u="none" strike="noStrike" baseline="0" dirty="0" err="1">
                <a:solidFill>
                  <a:srgbClr val="000000"/>
                </a:solidFill>
                <a:latin typeface="Palatino Linotype" panose="02040502050505030304" pitchFamily="18" charset="0"/>
              </a:rPr>
              <a:t>Hyperlipidaemia</a:t>
            </a:r>
            <a:r>
              <a:rPr lang="en-US" sz="1800" b="0" i="0" u="none" strike="noStrike" baseline="0" dirty="0">
                <a:solidFill>
                  <a:srgbClr val="000000"/>
                </a:solidFill>
                <a:latin typeface="Palatino Linotype" panose="02040502050505030304" pitchFamily="18" charset="0"/>
              </a:rPr>
              <a:t> </a:t>
            </a:r>
          </a:p>
          <a:p>
            <a:pPr marL="0" indent="0">
              <a:buNone/>
            </a:pPr>
            <a:r>
              <a:rPr lang="en-US" sz="1800" b="0" i="0" u="none" strike="noStrike" baseline="0" dirty="0">
                <a:solidFill>
                  <a:srgbClr val="000000"/>
                </a:solidFill>
                <a:latin typeface="Palatino Linotype" panose="02040502050505030304" pitchFamily="18" charset="0"/>
              </a:rPr>
              <a:t>5. Family history </a:t>
            </a:r>
          </a:p>
          <a:p>
            <a:endParaRPr lang="en-US" dirty="0"/>
          </a:p>
        </p:txBody>
      </p:sp>
    </p:spTree>
    <p:extLst>
      <p:ext uri="{BB962C8B-B14F-4D97-AF65-F5344CB8AC3E}">
        <p14:creationId xmlns:p14="http://schemas.microsoft.com/office/powerpoint/2010/main" val="3185380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01892-1626-DC8D-A994-C994EE88BFF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C95BA89-EAC6-F79E-FFA4-6C61915F2C97}"/>
              </a:ext>
            </a:extLst>
          </p:cNvPr>
          <p:cNvSpPr>
            <a:spLocks noGrp="1"/>
          </p:cNvSpPr>
          <p:nvPr>
            <p:ph idx="1"/>
          </p:nvPr>
        </p:nvSpPr>
        <p:spPr>
          <a:xfrm>
            <a:off x="624839" y="1488613"/>
            <a:ext cx="6347714" cy="3880773"/>
          </a:xfrm>
        </p:spPr>
        <p:txBody>
          <a:bodyPr>
            <a:normAutofit fontScale="62500" lnSpcReduction="20000"/>
          </a:bodyPr>
          <a:lstStyle/>
          <a:p>
            <a:r>
              <a:rPr lang="en-US" sz="1800" b="1" i="0" u="none" strike="noStrike" baseline="0" dirty="0">
                <a:solidFill>
                  <a:srgbClr val="000000"/>
                </a:solidFill>
                <a:latin typeface="Book Antiqua" panose="02040602050305030304" pitchFamily="18" charset="0"/>
              </a:rPr>
              <a:t>Past Medical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e.g. angina, myocardial infarction, previous coronary bypass operation, valvular disease or previous heart valve replacement surgery, rheumatic fever, stroke, intermittent claudication </a:t>
            </a:r>
          </a:p>
          <a:p>
            <a:r>
              <a:rPr lang="en-US" sz="1800" b="1" i="0" u="none" strike="noStrike" baseline="0" dirty="0">
                <a:solidFill>
                  <a:srgbClr val="000000"/>
                </a:solidFill>
                <a:latin typeface="Book Antiqua" panose="02040602050305030304" pitchFamily="18" charset="0"/>
              </a:rPr>
              <a:t>Drug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Allergies, anti-hypertensive drugs, anti-</a:t>
            </a:r>
            <a:r>
              <a:rPr lang="en-US" sz="1800" b="0" i="0" u="none" strike="noStrike" baseline="0" dirty="0" err="1">
                <a:solidFill>
                  <a:srgbClr val="000000"/>
                </a:solidFill>
                <a:latin typeface="Palatino Linotype" panose="02040502050505030304" pitchFamily="18" charset="0"/>
              </a:rPr>
              <a:t>hyperlipidaemic</a:t>
            </a:r>
            <a:r>
              <a:rPr lang="en-US" sz="1800" b="0" i="0" u="none" strike="noStrike" baseline="0" dirty="0">
                <a:solidFill>
                  <a:srgbClr val="000000"/>
                </a:solidFill>
                <a:latin typeface="Palatino Linotype" panose="02040502050505030304" pitchFamily="18" charset="0"/>
              </a:rPr>
              <a:t> drugs, anti-arrhythmic drugs </a:t>
            </a:r>
            <a:r>
              <a:rPr lang="en-US" sz="1800" b="0" i="0" u="none" strike="noStrike" baseline="0" dirty="0" err="1">
                <a:solidFill>
                  <a:srgbClr val="000000"/>
                </a:solidFill>
                <a:latin typeface="Palatino Linotype" panose="02040502050505030304" pitchFamily="18" charset="0"/>
              </a:rPr>
              <a:t>etc</a:t>
            </a:r>
            <a:r>
              <a:rPr lang="en-US" sz="1800" b="0" i="0" u="none" strike="noStrike" baseline="0" dirty="0">
                <a:solidFill>
                  <a:srgbClr val="000000"/>
                </a:solidFill>
                <a:latin typeface="Palatino Linotype" panose="02040502050505030304" pitchFamily="18" charset="0"/>
              </a:rPr>
              <a:t> </a:t>
            </a:r>
          </a:p>
          <a:p>
            <a:r>
              <a:rPr lang="en-US" sz="1800" b="1" i="0" u="none" strike="noStrike" baseline="0" dirty="0">
                <a:solidFill>
                  <a:srgbClr val="000000"/>
                </a:solidFill>
                <a:latin typeface="Book Antiqua" panose="02040602050305030304" pitchFamily="18" charset="0"/>
              </a:rPr>
              <a:t>Family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e.g. </a:t>
            </a:r>
            <a:r>
              <a:rPr lang="en-US" sz="1800" b="0" i="0" u="none" strike="noStrike" baseline="0" dirty="0" err="1">
                <a:solidFill>
                  <a:srgbClr val="000000"/>
                </a:solidFill>
                <a:latin typeface="Palatino Linotype" panose="02040502050505030304" pitchFamily="18" charset="0"/>
              </a:rPr>
              <a:t>ischaemic</a:t>
            </a:r>
            <a:r>
              <a:rPr lang="en-US" sz="1800" b="0" i="0" u="none" strike="noStrike" baseline="0" dirty="0">
                <a:solidFill>
                  <a:srgbClr val="000000"/>
                </a:solidFill>
                <a:latin typeface="Palatino Linotype" panose="02040502050505030304" pitchFamily="18" charset="0"/>
              </a:rPr>
              <a:t> heart disease, myocardial infarction (MI) - remember in particular to ask about </a:t>
            </a:r>
          </a:p>
          <a:p>
            <a:pPr marL="0" indent="0">
              <a:buNone/>
            </a:pPr>
            <a:r>
              <a:rPr lang="en-US" sz="1800" b="0" i="0" u="none" strike="noStrike" baseline="0" dirty="0">
                <a:solidFill>
                  <a:srgbClr val="000000"/>
                </a:solidFill>
                <a:latin typeface="Palatino Linotype" panose="02040502050505030304" pitchFamily="18" charset="0"/>
              </a:rPr>
              <a:t>the age of the family member(s) first MI </a:t>
            </a:r>
          </a:p>
          <a:p>
            <a:r>
              <a:rPr lang="en-US" sz="1800" b="1" i="0" u="none" strike="noStrike" baseline="0" dirty="0">
                <a:solidFill>
                  <a:srgbClr val="000000"/>
                </a:solidFill>
                <a:latin typeface="Book Antiqua" panose="02040602050305030304" pitchFamily="18" charset="0"/>
              </a:rPr>
              <a:t>Social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Smoking (pack years) </a:t>
            </a:r>
          </a:p>
          <a:p>
            <a:pPr marL="0" indent="0">
              <a:buNone/>
            </a:pPr>
            <a:r>
              <a:rPr lang="en-US" sz="1800" b="0" i="0" u="none" strike="noStrike" baseline="0" dirty="0">
                <a:solidFill>
                  <a:srgbClr val="000000"/>
                </a:solidFill>
                <a:latin typeface="Palatino Linotype" panose="02040502050505030304" pitchFamily="18" charset="0"/>
              </a:rPr>
              <a:t>Alcohol </a:t>
            </a:r>
          </a:p>
          <a:p>
            <a:pPr marL="0" indent="0">
              <a:buNone/>
            </a:pPr>
            <a:r>
              <a:rPr lang="en-US" sz="1800" b="0" i="0" u="none" strike="noStrike" baseline="0" dirty="0">
                <a:solidFill>
                  <a:srgbClr val="000000"/>
                </a:solidFill>
                <a:latin typeface="Palatino Linotype" panose="02040502050505030304" pitchFamily="18" charset="0"/>
              </a:rPr>
              <a:t>Exercise and diet </a:t>
            </a:r>
          </a:p>
          <a:p>
            <a:pPr marL="0" indent="0">
              <a:buNone/>
            </a:pPr>
            <a:r>
              <a:rPr lang="en-US" sz="1800" b="0" i="0" u="none" strike="noStrike" baseline="0" dirty="0">
                <a:solidFill>
                  <a:srgbClr val="000000"/>
                </a:solidFill>
                <a:latin typeface="Palatino Linotype" panose="02040502050505030304" pitchFamily="18" charset="0"/>
              </a:rPr>
              <a:t>Presence of stairs in or leading into flat/house </a:t>
            </a:r>
          </a:p>
          <a:p>
            <a:r>
              <a:rPr lang="en-US" sz="1800" b="1" i="0" u="none" strike="noStrike" baseline="0" dirty="0">
                <a:solidFill>
                  <a:srgbClr val="000000"/>
                </a:solidFill>
                <a:latin typeface="Book Antiqua" panose="02040602050305030304" pitchFamily="18" charset="0"/>
              </a:rPr>
              <a:t>Systemic Review </a:t>
            </a:r>
            <a:r>
              <a:rPr lang="en-US" sz="1800" b="1" i="0" u="none" strike="noStrike" baseline="0" dirty="0" err="1">
                <a:solidFill>
                  <a:srgbClr val="000000"/>
                </a:solidFill>
                <a:latin typeface="Book Antiqua" panose="02040602050305030304" pitchFamily="18" charset="0"/>
              </a:rPr>
              <a:t>Summarise</a:t>
            </a:r>
            <a:r>
              <a:rPr lang="en-US" sz="1800" b="1" i="0" u="none" strike="noStrike" baseline="0" dirty="0">
                <a:solidFill>
                  <a:srgbClr val="000000"/>
                </a:solidFill>
                <a:latin typeface="Book Antiqua" panose="02040602050305030304" pitchFamily="18" charset="0"/>
              </a:rPr>
              <a:t> </a:t>
            </a:r>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does the patient have any questions? </a:t>
            </a:r>
            <a:endParaRPr lang="en-US" dirty="0"/>
          </a:p>
        </p:txBody>
      </p:sp>
    </p:spTree>
    <p:extLst>
      <p:ext uri="{BB962C8B-B14F-4D97-AF65-F5344CB8AC3E}">
        <p14:creationId xmlns:p14="http://schemas.microsoft.com/office/powerpoint/2010/main" val="157016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DF0F9-E19F-6CA1-9EC8-90536DB34BE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FB61468-211E-A501-CE6C-F9F065BD8456}"/>
              </a:ext>
            </a:extLst>
          </p:cNvPr>
          <p:cNvSpPr>
            <a:spLocks noGrp="1"/>
          </p:cNvSpPr>
          <p:nvPr>
            <p:ph idx="1"/>
          </p:nvPr>
        </p:nvSpPr>
        <p:spPr>
          <a:xfrm>
            <a:off x="762000" y="1752600"/>
            <a:ext cx="6347714" cy="3880773"/>
          </a:xfrm>
        </p:spPr>
        <p:txBody>
          <a:bodyPr>
            <a:normAutofit fontScale="85000" lnSpcReduction="20000"/>
          </a:bodyPr>
          <a:lstStyle/>
          <a:p>
            <a:r>
              <a:rPr lang="en-US" sz="1800" b="1" i="0" u="none" strike="noStrike" baseline="0" dirty="0">
                <a:solidFill>
                  <a:srgbClr val="000000"/>
                </a:solidFill>
                <a:latin typeface="Book Antiqua" panose="02040602050305030304" pitchFamily="18" charset="0"/>
              </a:rPr>
              <a:t>How to take a Locomotor History</a:t>
            </a:r>
            <a:endParaRPr lang="ar-EG" sz="1800" b="1"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Main points to enquire about are: </a:t>
            </a:r>
          </a:p>
          <a:p>
            <a:pPr marL="0" indent="0">
              <a:buNone/>
            </a:pPr>
            <a:r>
              <a:rPr lang="en-US" sz="1800" b="1" i="0" u="none" strike="noStrike" baseline="0" dirty="0">
                <a:solidFill>
                  <a:srgbClr val="000000"/>
                </a:solidFill>
                <a:latin typeface="Book Antiqua" panose="02040602050305030304" pitchFamily="18" charset="0"/>
              </a:rPr>
              <a:t>Evolution of condition </a:t>
            </a:r>
            <a:endParaRPr lang="en-US" sz="1800" b="0" i="0" u="none" strike="noStrike" baseline="0" dirty="0">
              <a:solidFill>
                <a:srgbClr val="000000"/>
              </a:solidFill>
              <a:latin typeface="Palatino Linotype" panose="020405020505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 Acute or chronic? </a:t>
            </a:r>
          </a:p>
          <a:p>
            <a:pPr marL="0" indent="0">
              <a:buNone/>
            </a:pPr>
            <a:r>
              <a:rPr lang="en-US" sz="1800" b="0" i="0" u="none" strike="noStrike" baseline="0" dirty="0">
                <a:solidFill>
                  <a:srgbClr val="000000"/>
                </a:solidFill>
                <a:latin typeface="Palatino Linotype" panose="02040502050505030304" pitchFamily="18" charset="0"/>
              </a:rPr>
              <a:t> Associated events </a:t>
            </a:r>
          </a:p>
          <a:p>
            <a:pPr marL="0" indent="0">
              <a:buNone/>
            </a:pPr>
            <a:r>
              <a:rPr lang="en-US" sz="1800" b="0" i="0" u="none" strike="noStrike" baseline="0" dirty="0">
                <a:solidFill>
                  <a:srgbClr val="000000"/>
                </a:solidFill>
                <a:latin typeface="Palatino Linotype" panose="02040502050505030304" pitchFamily="18" charset="0"/>
              </a:rPr>
              <a:t> Response to treatment </a:t>
            </a:r>
          </a:p>
          <a:p>
            <a:endParaRPr lang="en-US" sz="1800" b="0" i="0" u="none" strike="noStrike" baseline="0" dirty="0">
              <a:solidFill>
                <a:srgbClr val="000000"/>
              </a:solidFill>
              <a:latin typeface="Palatino Linotype" panose="02040502050505030304" pitchFamily="18" charset="0"/>
            </a:endParaRPr>
          </a:p>
          <a:p>
            <a:r>
              <a:rPr lang="en-US" sz="1800" b="1" i="0" u="none" strike="noStrike" baseline="0" dirty="0">
                <a:solidFill>
                  <a:srgbClr val="000000"/>
                </a:solidFill>
                <a:latin typeface="Book Antiqua" panose="02040602050305030304" pitchFamily="18" charset="0"/>
              </a:rPr>
              <a:t>Current symptoms </a:t>
            </a:r>
            <a:endParaRPr lang="en-US" sz="1800" b="0" i="0" u="none" strike="noStrike" baseline="0" dirty="0">
              <a:solidFill>
                <a:srgbClr val="000000"/>
              </a:solidFill>
              <a:latin typeface="Palatino Linotype" panose="020405020505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 Pain </a:t>
            </a:r>
          </a:p>
          <a:p>
            <a:pPr marL="0" indent="0">
              <a:buNone/>
            </a:pPr>
            <a:r>
              <a:rPr lang="en-US" sz="1800" b="0" i="0" u="none" strike="noStrike" baseline="0" dirty="0">
                <a:solidFill>
                  <a:srgbClr val="000000"/>
                </a:solidFill>
                <a:latin typeface="Palatino Linotype" panose="02040502050505030304" pitchFamily="18" charset="0"/>
              </a:rPr>
              <a:t> Stiffness </a:t>
            </a:r>
          </a:p>
          <a:p>
            <a:pPr marL="0" indent="0">
              <a:buNone/>
            </a:pPr>
            <a:r>
              <a:rPr lang="en-US" sz="1800" b="0" i="0" u="none" strike="noStrike" baseline="0" dirty="0">
                <a:solidFill>
                  <a:srgbClr val="000000"/>
                </a:solidFill>
                <a:latin typeface="Palatino Linotype" panose="02040502050505030304" pitchFamily="18" charset="0"/>
              </a:rPr>
              <a:t> Swelling </a:t>
            </a:r>
          </a:p>
          <a:p>
            <a:pPr marL="0" indent="0">
              <a:buNone/>
            </a:pPr>
            <a:r>
              <a:rPr lang="en-US" sz="1800" b="0" i="0" u="none" strike="noStrike" baseline="0" dirty="0">
                <a:solidFill>
                  <a:srgbClr val="000000"/>
                </a:solidFill>
                <a:latin typeface="Palatino Linotype" panose="02040502050505030304" pitchFamily="18" charset="0"/>
              </a:rPr>
              <a:t> Pattern of joint involvement </a:t>
            </a:r>
          </a:p>
          <a:p>
            <a:endParaRPr lang="en-US" sz="1800" b="0" i="0" u="none" strike="noStrike" baseline="0" dirty="0">
              <a:solidFill>
                <a:srgbClr val="000000"/>
              </a:solidFill>
              <a:latin typeface="Palatino Linotype" panose="02040502050505030304" pitchFamily="18" charset="0"/>
            </a:endParaRPr>
          </a:p>
          <a:p>
            <a:endParaRPr lang="en-US" dirty="0"/>
          </a:p>
        </p:txBody>
      </p:sp>
    </p:spTree>
    <p:extLst>
      <p:ext uri="{BB962C8B-B14F-4D97-AF65-F5344CB8AC3E}">
        <p14:creationId xmlns:p14="http://schemas.microsoft.com/office/powerpoint/2010/main" val="4219946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AE288-3895-0B2F-228D-303FC8FB53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07CFBF2-4DE3-B3E6-9DF4-B19713A0AAEA}"/>
              </a:ext>
            </a:extLst>
          </p:cNvPr>
          <p:cNvSpPr>
            <a:spLocks noGrp="1"/>
          </p:cNvSpPr>
          <p:nvPr>
            <p:ph idx="1"/>
          </p:nvPr>
        </p:nvSpPr>
        <p:spPr>
          <a:xfrm>
            <a:off x="609599" y="1676400"/>
            <a:ext cx="6347714" cy="3880773"/>
          </a:xfrm>
        </p:spPr>
        <p:txBody>
          <a:bodyPr>
            <a:normAutofit lnSpcReduction="10000"/>
          </a:bodyPr>
          <a:lstStyle/>
          <a:p>
            <a:r>
              <a:rPr lang="en-US" sz="2200" b="1" i="0" u="none" strike="noStrike" baseline="0" dirty="0">
                <a:solidFill>
                  <a:srgbClr val="000000"/>
                </a:solidFill>
                <a:latin typeface="Book Antiqua" panose="02040602050305030304" pitchFamily="18" charset="0"/>
              </a:rPr>
              <a:t>Involvement of other organ symptoms </a:t>
            </a:r>
            <a:endParaRPr lang="en-US" sz="2200" b="0" i="0" u="none" strike="noStrike" baseline="0" dirty="0">
              <a:solidFill>
                <a:srgbClr val="000000"/>
              </a:solidFill>
              <a:latin typeface="Palatino Linotype" panose="02040502050505030304" pitchFamily="18" charset="0"/>
            </a:endParaRPr>
          </a:p>
          <a:p>
            <a:pPr marL="0" indent="0">
              <a:buNone/>
            </a:pPr>
            <a:r>
              <a:rPr lang="en-US" sz="2200" b="0" i="0" u="none" strike="noStrike" baseline="0" dirty="0">
                <a:solidFill>
                  <a:srgbClr val="000000"/>
                </a:solidFill>
                <a:latin typeface="Palatino Linotype" panose="02040502050505030304" pitchFamily="18" charset="0"/>
              </a:rPr>
              <a:t> E.g. Skin, lung, eye or kidney symptoms </a:t>
            </a:r>
          </a:p>
          <a:p>
            <a:pPr marL="0" indent="0">
              <a:buNone/>
            </a:pPr>
            <a:r>
              <a:rPr lang="en-US" sz="2200" b="0" i="0" u="none" strike="noStrike" baseline="0" dirty="0">
                <a:solidFill>
                  <a:srgbClr val="000000"/>
                </a:solidFill>
                <a:latin typeface="Palatino Linotype" panose="02040502050505030304" pitchFamily="18" charset="0"/>
              </a:rPr>
              <a:t> Any symptom of malaise, weight loss, fevers or night sweats? </a:t>
            </a:r>
          </a:p>
          <a:p>
            <a:endParaRPr lang="en-US" sz="2200" b="0" i="0" u="none" strike="noStrike" baseline="0" dirty="0">
              <a:solidFill>
                <a:srgbClr val="000000"/>
              </a:solidFill>
              <a:latin typeface="Palatino Linotype" panose="02040502050505030304" pitchFamily="18" charset="0"/>
            </a:endParaRPr>
          </a:p>
          <a:p>
            <a:r>
              <a:rPr lang="en-US" sz="2200" b="1" i="0" u="none" strike="noStrike" baseline="0" dirty="0">
                <a:solidFill>
                  <a:srgbClr val="000000"/>
                </a:solidFill>
                <a:latin typeface="Book Antiqua" panose="02040602050305030304" pitchFamily="18" charset="0"/>
              </a:rPr>
              <a:t>Impact of lifestyle </a:t>
            </a:r>
            <a:endParaRPr lang="en-US" sz="2200" b="0" i="0" u="none" strike="noStrike" baseline="0" dirty="0">
              <a:solidFill>
                <a:srgbClr val="000000"/>
              </a:solidFill>
              <a:latin typeface="Palatino Linotype" panose="02040502050505030304" pitchFamily="18" charset="0"/>
            </a:endParaRPr>
          </a:p>
          <a:p>
            <a:pPr marL="0" indent="0">
              <a:buNone/>
            </a:pPr>
            <a:r>
              <a:rPr lang="en-US" sz="2200" b="0" i="0" u="none" strike="noStrike" baseline="0" dirty="0">
                <a:solidFill>
                  <a:srgbClr val="000000"/>
                </a:solidFill>
                <a:latin typeface="Palatino Linotype" panose="02040502050505030304" pitchFamily="18" charset="0"/>
              </a:rPr>
              <a:t> Patient’s needs/ aspirations </a:t>
            </a:r>
          </a:p>
          <a:p>
            <a:pPr marL="0" indent="0">
              <a:buNone/>
            </a:pPr>
            <a:r>
              <a:rPr lang="en-US" sz="2200" b="0" i="0" u="none" strike="noStrike" baseline="0" dirty="0">
                <a:solidFill>
                  <a:srgbClr val="000000"/>
                </a:solidFill>
                <a:latin typeface="Palatino Linotype" panose="02040502050505030304" pitchFamily="18" charset="0"/>
              </a:rPr>
              <a:t> Details of any functional impairment </a:t>
            </a:r>
          </a:p>
          <a:p>
            <a:pPr marL="0" indent="0">
              <a:buNone/>
            </a:pPr>
            <a:r>
              <a:rPr lang="en-US" sz="2200" b="0" i="0" u="none" strike="noStrike" baseline="0" dirty="0">
                <a:solidFill>
                  <a:srgbClr val="000000"/>
                </a:solidFill>
                <a:latin typeface="Palatino Linotype" panose="02040502050505030304" pitchFamily="18" charset="0"/>
              </a:rPr>
              <a:t> Ability to adapt with functional loss </a:t>
            </a:r>
          </a:p>
          <a:p>
            <a:pPr marL="0" indent="0">
              <a:buNone/>
            </a:pPr>
            <a:endParaRPr lang="en-US" dirty="0"/>
          </a:p>
        </p:txBody>
      </p:sp>
    </p:spTree>
    <p:extLst>
      <p:ext uri="{BB962C8B-B14F-4D97-AF65-F5344CB8AC3E}">
        <p14:creationId xmlns:p14="http://schemas.microsoft.com/office/powerpoint/2010/main" val="2165994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835F8-F5A5-E5B2-E97B-75A18428C1A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D513588-938A-B697-29EF-9F3B895B4ADA}"/>
              </a:ext>
            </a:extLst>
          </p:cNvPr>
          <p:cNvSpPr>
            <a:spLocks noGrp="1"/>
          </p:cNvSpPr>
          <p:nvPr>
            <p:ph idx="1"/>
          </p:nvPr>
        </p:nvSpPr>
        <p:spPr>
          <a:xfrm>
            <a:off x="609599" y="1600200"/>
            <a:ext cx="6347714" cy="3880773"/>
          </a:xfrm>
        </p:spPr>
        <p:txBody>
          <a:bodyPr>
            <a:normAutofit fontScale="70000" lnSpcReduction="20000"/>
          </a:bodyPr>
          <a:lstStyle/>
          <a:p>
            <a:pPr marL="0" indent="0">
              <a:buNone/>
            </a:pPr>
            <a:r>
              <a:rPr lang="en-US" sz="2900" b="1" i="0" u="none" strike="noStrike" baseline="0" dirty="0">
                <a:solidFill>
                  <a:srgbClr val="000000"/>
                </a:solidFill>
                <a:latin typeface="Cambria" panose="02040503050406030204" pitchFamily="18" charset="0"/>
              </a:rPr>
              <a:t>Chest pain </a:t>
            </a:r>
            <a:endParaRPr lang="en-US" sz="2900" b="0" i="0" u="none" strike="noStrike" baseline="0" dirty="0">
              <a:solidFill>
                <a:srgbClr val="000000"/>
              </a:solidFill>
              <a:latin typeface="Calibri" panose="020F0502020204030204" pitchFamily="34" charset="0"/>
            </a:endParaRPr>
          </a:p>
          <a:p>
            <a:pPr marL="0" indent="0">
              <a:buNone/>
            </a:pPr>
            <a:r>
              <a:rPr lang="en-US" sz="1800" b="0" i="0" u="none" strike="noStrike" baseline="0" dirty="0">
                <a:solidFill>
                  <a:srgbClr val="000000"/>
                </a:solidFill>
                <a:latin typeface="Calibri" panose="020F0502020204030204" pitchFamily="34" charset="0"/>
              </a:rPr>
              <a:t>Pts profile: Age, Gender, and Chief Complaint </a:t>
            </a:r>
          </a:p>
          <a:p>
            <a:pPr marL="0" indent="0">
              <a:buNone/>
            </a:pPr>
            <a:r>
              <a:rPr lang="en-US" sz="1800" b="0" i="0" u="none" strike="noStrike" baseline="0" dirty="0">
                <a:solidFill>
                  <a:srgbClr val="000000"/>
                </a:solidFill>
                <a:latin typeface="Tahoma" panose="020B0604030504040204" pitchFamily="34" charset="0"/>
              </a:rPr>
              <a:t>1. Duration </a:t>
            </a:r>
          </a:p>
          <a:p>
            <a:pPr marL="0" indent="0">
              <a:buNone/>
            </a:pPr>
            <a:r>
              <a:rPr lang="en-US" sz="1800" b="0" i="0" u="none" strike="noStrike" baseline="0" dirty="0">
                <a:solidFill>
                  <a:srgbClr val="000000"/>
                </a:solidFill>
                <a:latin typeface="Tahoma" panose="020B0604030504040204" pitchFamily="34" charset="0"/>
              </a:rPr>
              <a:t>2. SOCRATES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Site ? (Retrosternal , lateral )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Onset ( when &amp; how ) , sudden or gradual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Character ( heaviness , stabbing , dull … )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Radiation ( to left shoulder , neck , teeth ?? or maybe not )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Timing ( night , day , with exertion , at rest ) &amp; time of each episode ( 5, 10 ,30 min ) ??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Associated symptoms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Exacerbating and reliving factors ( increased by exertion , relieved by NTG or rest, related to position, or respiration ( pleuritic chest pain ) </a:t>
            </a:r>
          </a:p>
          <a:p>
            <a:pPr marL="0" indent="0">
              <a:buNone/>
            </a:pPr>
            <a:r>
              <a:rPr lang="en-US" sz="1800" b="0" i="0" u="none" strike="noStrike" baseline="0" dirty="0">
                <a:solidFill>
                  <a:srgbClr val="000000"/>
                </a:solidFill>
                <a:latin typeface="Courier New" panose="02070309020205020404" pitchFamily="49" charset="0"/>
              </a:rPr>
              <a:t>o </a:t>
            </a:r>
            <a:r>
              <a:rPr lang="en-US" sz="1800" b="0" i="0" u="none" strike="noStrike" baseline="0" dirty="0">
                <a:solidFill>
                  <a:srgbClr val="000000"/>
                </a:solidFill>
                <a:latin typeface="Calibri" panose="020F0502020204030204" pitchFamily="34" charset="0"/>
              </a:rPr>
              <a:t>Severity ( out of 10 ) </a:t>
            </a:r>
          </a:p>
          <a:p>
            <a:endParaRPr lang="en-US" dirty="0"/>
          </a:p>
        </p:txBody>
      </p:sp>
    </p:spTree>
    <p:extLst>
      <p:ext uri="{BB962C8B-B14F-4D97-AF65-F5344CB8AC3E}">
        <p14:creationId xmlns:p14="http://schemas.microsoft.com/office/powerpoint/2010/main" val="2525172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17EBF-7EF0-22D1-65FD-33FAA5DCF2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DE01D6E-808E-A844-3602-40F1DE65E12A}"/>
              </a:ext>
            </a:extLst>
          </p:cNvPr>
          <p:cNvSpPr>
            <a:spLocks noGrp="1"/>
          </p:cNvSpPr>
          <p:nvPr>
            <p:ph idx="1"/>
          </p:nvPr>
        </p:nvSpPr>
        <p:spPr>
          <a:xfrm>
            <a:off x="762000" y="1600200"/>
            <a:ext cx="6347714" cy="3880773"/>
          </a:xfrm>
        </p:spPr>
        <p:txBody>
          <a:bodyPr>
            <a:normAutofit lnSpcReduction="10000"/>
          </a:bodyPr>
          <a:lstStyle/>
          <a:p>
            <a:pPr marL="0" indent="0">
              <a:buNone/>
            </a:pPr>
            <a:r>
              <a:rPr lang="en-US" sz="3200" b="0" i="0" u="none" strike="noStrike" baseline="0" dirty="0">
                <a:solidFill>
                  <a:srgbClr val="000000"/>
                </a:solidFill>
                <a:latin typeface="Calibri" panose="020F0502020204030204" pitchFamily="34" charset="0"/>
              </a:rPr>
              <a:t>- </a:t>
            </a:r>
            <a:r>
              <a:rPr lang="en-US" sz="2400" b="0" i="0" u="none" strike="noStrike" baseline="0" dirty="0">
                <a:solidFill>
                  <a:srgbClr val="000000"/>
                </a:solidFill>
                <a:latin typeface="Calibri" panose="020F0502020204030204" pitchFamily="34" charset="0"/>
              </a:rPr>
              <a:t>If there is any associated symptom analyze it .. </a:t>
            </a:r>
          </a:p>
          <a:p>
            <a:pPr marL="0" indent="0">
              <a:buNone/>
            </a:pPr>
            <a:r>
              <a:rPr lang="en-US" sz="2400" b="0" i="0" u="none" strike="noStrike" baseline="0" dirty="0">
                <a:solidFill>
                  <a:srgbClr val="000000"/>
                </a:solidFill>
                <a:latin typeface="Courier New" panose="02070309020205020404" pitchFamily="49" charset="0"/>
              </a:rPr>
              <a:t>o </a:t>
            </a:r>
            <a:r>
              <a:rPr lang="en-US" sz="2400" b="0" i="0" u="none" strike="noStrike" baseline="0" dirty="0">
                <a:solidFill>
                  <a:srgbClr val="000000"/>
                </a:solidFill>
                <a:latin typeface="Calibri" panose="020F0502020204030204" pitchFamily="34" charset="0"/>
              </a:rPr>
              <a:t>SOB </a:t>
            </a:r>
          </a:p>
          <a:p>
            <a:pPr marL="0" indent="0">
              <a:buNone/>
            </a:pPr>
            <a:r>
              <a:rPr lang="en-US" sz="2400" b="0" i="0" u="none" strike="noStrike" baseline="0" dirty="0">
                <a:solidFill>
                  <a:srgbClr val="000000"/>
                </a:solidFill>
                <a:latin typeface="Courier New" panose="02070309020205020404" pitchFamily="49" charset="0"/>
              </a:rPr>
              <a:t>o </a:t>
            </a:r>
            <a:r>
              <a:rPr lang="en-US" sz="2400" b="0" i="0" u="none" strike="noStrike" baseline="0" dirty="0">
                <a:solidFill>
                  <a:srgbClr val="000000"/>
                </a:solidFill>
                <a:latin typeface="Calibri" panose="020F0502020204030204" pitchFamily="34" charset="0"/>
              </a:rPr>
              <a:t>orthopnea , Palpitations , ankle swelling </a:t>
            </a:r>
          </a:p>
          <a:p>
            <a:pPr marL="0" indent="0">
              <a:buNone/>
            </a:pPr>
            <a:r>
              <a:rPr lang="en-US" sz="2400" b="0" i="0" u="none" strike="noStrike" baseline="0" dirty="0">
                <a:solidFill>
                  <a:srgbClr val="000000"/>
                </a:solidFill>
                <a:latin typeface="Courier New" panose="02070309020205020404" pitchFamily="49" charset="0"/>
              </a:rPr>
              <a:t>o </a:t>
            </a:r>
            <a:r>
              <a:rPr lang="en-US" sz="2400" b="0" i="0" u="none" strike="noStrike" baseline="0" dirty="0">
                <a:solidFill>
                  <a:srgbClr val="000000"/>
                </a:solidFill>
                <a:latin typeface="Calibri" panose="020F0502020204030204" pitchFamily="34" charset="0"/>
              </a:rPr>
              <a:t>nausea , Sweating, VOMITING </a:t>
            </a:r>
          </a:p>
          <a:p>
            <a:pPr marL="0" indent="0">
              <a:buNone/>
            </a:pPr>
            <a:r>
              <a:rPr lang="en-US" sz="2400" b="0" i="0" u="none" strike="noStrike" baseline="0" dirty="0">
                <a:solidFill>
                  <a:srgbClr val="000000"/>
                </a:solidFill>
                <a:latin typeface="Courier New" panose="02070309020205020404" pitchFamily="49" charset="0"/>
              </a:rPr>
              <a:t>o </a:t>
            </a:r>
            <a:r>
              <a:rPr lang="en-US" sz="2400" b="0" i="0" u="none" strike="noStrike" baseline="0" dirty="0">
                <a:solidFill>
                  <a:srgbClr val="000000"/>
                </a:solidFill>
                <a:latin typeface="Calibri" panose="020F0502020204030204" pitchFamily="34" charset="0"/>
              </a:rPr>
              <a:t>Hemoptysis </a:t>
            </a:r>
          </a:p>
          <a:p>
            <a:pPr marL="0" indent="0">
              <a:buNone/>
            </a:pPr>
            <a:r>
              <a:rPr lang="en-US" sz="2400" b="0" i="0" u="none" strike="noStrike" baseline="0" dirty="0">
                <a:solidFill>
                  <a:srgbClr val="000000"/>
                </a:solidFill>
                <a:latin typeface="Courier New" panose="02070309020205020404" pitchFamily="49" charset="0"/>
              </a:rPr>
              <a:t>o </a:t>
            </a:r>
            <a:r>
              <a:rPr lang="en-US" sz="2400" b="0" i="0" u="none" strike="noStrike" baseline="0" dirty="0">
                <a:solidFill>
                  <a:srgbClr val="000000"/>
                </a:solidFill>
                <a:latin typeface="Calibri" panose="020F0502020204030204" pitchFamily="34" charset="0"/>
              </a:rPr>
              <a:t>Cough, sputum </a:t>
            </a:r>
          </a:p>
          <a:p>
            <a:pPr marL="0" indent="0">
              <a:buNone/>
            </a:pPr>
            <a:r>
              <a:rPr lang="en-US" sz="2400" b="0" i="0" u="none" strike="noStrike" baseline="0" dirty="0">
                <a:solidFill>
                  <a:srgbClr val="000000"/>
                </a:solidFill>
                <a:latin typeface="Courier New" panose="02070309020205020404" pitchFamily="49" charset="0"/>
              </a:rPr>
              <a:t>o </a:t>
            </a:r>
            <a:r>
              <a:rPr lang="en-US" sz="2400" b="0" i="0" u="none" strike="noStrike" baseline="0" dirty="0">
                <a:solidFill>
                  <a:srgbClr val="000000"/>
                </a:solidFill>
                <a:latin typeface="Calibri" panose="020F0502020204030204" pitchFamily="34" charset="0"/>
              </a:rPr>
              <a:t>Fever, rigors &amp; chills </a:t>
            </a:r>
          </a:p>
          <a:p>
            <a:pPr marL="0" indent="0">
              <a:buNone/>
            </a:pPr>
            <a:r>
              <a:rPr lang="da-DK" sz="2400" b="0" i="0" u="none" strike="noStrike" baseline="0" dirty="0">
                <a:solidFill>
                  <a:srgbClr val="000000"/>
                </a:solidFill>
                <a:latin typeface="Courier New" panose="02070309020205020404" pitchFamily="49" charset="0"/>
              </a:rPr>
              <a:t>o </a:t>
            </a:r>
            <a:r>
              <a:rPr lang="da-DK" sz="2400" b="0" i="0" u="none" strike="noStrike" baseline="0" dirty="0">
                <a:solidFill>
                  <a:srgbClr val="000000"/>
                </a:solidFill>
                <a:latin typeface="Calibri" panose="020F0502020204030204" pitchFamily="34" charset="0"/>
              </a:rPr>
              <a:t>Arthritis, Skin rash ( don’t forget</a:t>
            </a:r>
            <a:r>
              <a:rPr lang="da-DK" sz="3200" b="0" i="0" u="none" strike="noStrike" baseline="0" dirty="0">
                <a:solidFill>
                  <a:srgbClr val="000000"/>
                </a:solidFill>
                <a:latin typeface="Calibri" panose="020F0502020204030204" pitchFamily="34" charset="0"/>
              </a:rPr>
              <a:t>) </a:t>
            </a:r>
          </a:p>
          <a:p>
            <a:endParaRPr lang="en-US" dirty="0"/>
          </a:p>
        </p:txBody>
      </p:sp>
    </p:spTree>
    <p:extLst>
      <p:ext uri="{BB962C8B-B14F-4D97-AF65-F5344CB8AC3E}">
        <p14:creationId xmlns:p14="http://schemas.microsoft.com/office/powerpoint/2010/main" val="1264510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7CDA-2902-0AB3-ED48-1398898722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498B6C-1FDF-6244-8659-B5805CE61330}"/>
              </a:ext>
            </a:extLst>
          </p:cNvPr>
          <p:cNvSpPr>
            <a:spLocks noGrp="1"/>
          </p:cNvSpPr>
          <p:nvPr>
            <p:ph idx="1"/>
          </p:nvPr>
        </p:nvSpPr>
        <p:spPr>
          <a:xfrm>
            <a:off x="762000" y="1600200"/>
            <a:ext cx="6347714" cy="3880773"/>
          </a:xfrm>
        </p:spPr>
        <p:txBody>
          <a:bodyPr>
            <a:normAutofit fontScale="62500" lnSpcReduction="20000"/>
          </a:bodyPr>
          <a:lstStyle/>
          <a:p>
            <a:pPr algn="l"/>
            <a:endParaRPr lang="en-US" sz="1800" b="0" i="0" u="none" strike="noStrike" baseline="0" dirty="0">
              <a:solidFill>
                <a:srgbClr val="000000"/>
              </a:solidFill>
              <a:latin typeface="Calibri" panose="020F0502020204030204" pitchFamily="34" charset="0"/>
            </a:endParaRPr>
          </a:p>
          <a:p>
            <a:pPr marL="0" indent="0">
              <a:buNone/>
            </a:pPr>
            <a:r>
              <a:rPr lang="en-US" sz="1800" b="0" i="0" u="none" strike="noStrike" baseline="0" dirty="0">
                <a:solidFill>
                  <a:srgbClr val="000000"/>
                </a:solidFill>
                <a:latin typeface="Calibri" panose="020F0502020204030204" pitchFamily="34" charset="0"/>
              </a:rPr>
              <a:t>- Ask about the Risk Factors for the most likely diagnosis : </a:t>
            </a:r>
          </a:p>
          <a:p>
            <a:pPr marL="0" indent="0">
              <a:buNone/>
            </a:pPr>
            <a:r>
              <a:rPr lang="en-US" sz="1800" b="0" i="0" u="none" strike="noStrike" baseline="0" dirty="0">
                <a:solidFill>
                  <a:srgbClr val="000000"/>
                </a:solidFill>
                <a:latin typeface="Calibri" panose="020F0502020204030204" pitchFamily="34" charset="0"/>
              </a:rPr>
              <a:t>If MI : age , HTN , DM , Hyperlipidemia , premature death in the family , Smoking </a:t>
            </a:r>
          </a:p>
          <a:p>
            <a:pPr marL="0" indent="0">
              <a:buNone/>
            </a:pPr>
            <a:r>
              <a:rPr lang="en-US" sz="1800" b="0" i="0" u="none" strike="noStrike" baseline="0" dirty="0">
                <a:solidFill>
                  <a:srgbClr val="000000"/>
                </a:solidFill>
                <a:latin typeface="Calibri" panose="020F0502020204030204" pitchFamily="34" charset="0"/>
              </a:rPr>
              <a:t>Family </a:t>
            </a:r>
            <a:r>
              <a:rPr lang="en-US" sz="1800" b="0" i="0" u="none" strike="noStrike" baseline="0" dirty="0" err="1">
                <a:solidFill>
                  <a:srgbClr val="000000"/>
                </a:solidFill>
                <a:latin typeface="Calibri" panose="020F0502020204030204" pitchFamily="34" charset="0"/>
              </a:rPr>
              <a:t>hx</a:t>
            </a:r>
            <a:r>
              <a:rPr lang="en-US" sz="1800" b="0" i="0" u="none" strike="noStrike" baseline="0" dirty="0">
                <a:solidFill>
                  <a:srgbClr val="000000"/>
                </a:solidFill>
                <a:latin typeface="Calibri" panose="020F0502020204030204" pitchFamily="34" charset="0"/>
              </a:rPr>
              <a:t> of IHD,HTN,DM </a:t>
            </a:r>
          </a:p>
          <a:p>
            <a:pPr marL="0" indent="0">
              <a:buNone/>
            </a:pPr>
            <a:r>
              <a:rPr lang="en-US" sz="1800" b="0" i="0" u="none" strike="noStrike" baseline="0" dirty="0">
                <a:solidFill>
                  <a:srgbClr val="000000"/>
                </a:solidFill>
                <a:latin typeface="Calibri" panose="020F0502020204030204" pitchFamily="34" charset="0"/>
              </a:rPr>
              <a:t>If PE : ask about recent travel and how long , bed rest , </a:t>
            </a:r>
            <a:r>
              <a:rPr lang="en-US" sz="1800" b="0" i="0" u="none" strike="noStrike" baseline="0" dirty="0" err="1">
                <a:solidFill>
                  <a:srgbClr val="000000"/>
                </a:solidFill>
                <a:latin typeface="Calibri" panose="020F0502020204030204" pitchFamily="34" charset="0"/>
              </a:rPr>
              <a:t>hypercoagulabe</a:t>
            </a:r>
            <a:r>
              <a:rPr lang="en-US" sz="1800" b="0" i="0" u="none" strike="noStrike" baseline="0" dirty="0">
                <a:solidFill>
                  <a:srgbClr val="000000"/>
                </a:solidFill>
                <a:latin typeface="Calibri" panose="020F0502020204030204" pitchFamily="34" charset="0"/>
              </a:rPr>
              <a:t> state </a:t>
            </a:r>
          </a:p>
          <a:p>
            <a:pPr marL="0" indent="0">
              <a:buNone/>
            </a:pPr>
            <a:r>
              <a:rPr lang="en-US" sz="1800" b="0" i="0" u="none" strike="noStrike" baseline="0" dirty="0">
                <a:solidFill>
                  <a:srgbClr val="000000"/>
                </a:solidFill>
                <a:latin typeface="Calibri" panose="020F0502020204030204" pitchFamily="34" charset="0"/>
              </a:rPr>
              <a:t>Ask about Trauma, Skin rash ( don’t forget ) </a:t>
            </a:r>
          </a:p>
          <a:p>
            <a:pPr marL="0" indent="0">
              <a:buNone/>
            </a:pPr>
            <a:r>
              <a:rPr lang="en-US" sz="1800" b="0" i="0" u="none" strike="noStrike" baseline="0" dirty="0">
                <a:solidFill>
                  <a:srgbClr val="000000"/>
                </a:solidFill>
                <a:latin typeface="Calibri" panose="020F0502020204030204" pitchFamily="34" charset="0"/>
              </a:rPr>
              <a:t>- a quick systemic review for the other DDx ( don’t repeat) : wt. loss , loss of appetite, general fatigue </a:t>
            </a:r>
          </a:p>
          <a:p>
            <a:endParaRPr lang="en-US" sz="1800" b="0" i="0" u="none" strike="noStrike" baseline="0" dirty="0">
              <a:solidFill>
                <a:srgbClr val="000000"/>
              </a:solidFill>
              <a:latin typeface="Calibri" panose="020F0502020204030204" pitchFamily="34" charset="0"/>
            </a:endParaRPr>
          </a:p>
          <a:p>
            <a:r>
              <a:rPr lang="en-US" sz="1800" b="1" i="0" u="none" strike="noStrike" baseline="0" dirty="0">
                <a:solidFill>
                  <a:srgbClr val="000000"/>
                </a:solidFill>
                <a:latin typeface="Calibri" panose="020F0502020204030204" pitchFamily="34" charset="0"/>
              </a:rPr>
              <a:t>Past </a:t>
            </a:r>
            <a:r>
              <a:rPr lang="en-US" sz="1800" b="1" i="0" u="none" strike="noStrike" baseline="0" dirty="0" err="1">
                <a:solidFill>
                  <a:srgbClr val="000000"/>
                </a:solidFill>
                <a:latin typeface="Calibri" panose="020F0502020204030204" pitchFamily="34" charset="0"/>
              </a:rPr>
              <a:t>hx</a:t>
            </a:r>
            <a:r>
              <a:rPr lang="en-US" sz="1800" b="1" i="0" u="none" strike="noStrike" baseline="0" dirty="0">
                <a:solidFill>
                  <a:srgbClr val="000000"/>
                </a:solidFill>
                <a:latin typeface="Calibri" panose="020F0502020204030204" pitchFamily="34" charset="0"/>
              </a:rPr>
              <a:t> : </a:t>
            </a:r>
            <a:endParaRPr lang="en-US" sz="1800" b="0" i="0" u="none" strike="noStrike" baseline="0" dirty="0">
              <a:solidFill>
                <a:srgbClr val="000000"/>
              </a:solidFill>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 Ask about previous attacks ( very important ) , </a:t>
            </a:r>
          </a:p>
          <a:p>
            <a:r>
              <a:rPr lang="en-US" sz="1800" b="0" i="0" u="none" strike="noStrike" baseline="0" dirty="0">
                <a:solidFill>
                  <a:srgbClr val="000000"/>
                </a:solidFill>
                <a:latin typeface="Calibri" panose="020F0502020204030204" pitchFamily="34" charset="0"/>
              </a:rPr>
              <a:t>- previous </a:t>
            </a:r>
            <a:r>
              <a:rPr lang="en-US" sz="1800" b="0" i="0" u="none" strike="noStrike" baseline="0" dirty="0" err="1">
                <a:solidFill>
                  <a:srgbClr val="000000"/>
                </a:solidFill>
                <a:latin typeface="Calibri" panose="020F0502020204030204" pitchFamily="34" charset="0"/>
              </a:rPr>
              <a:t>Caths</a:t>
            </a:r>
            <a:r>
              <a:rPr lang="en-US" sz="1800" b="0" i="0" u="none" strike="noStrike" baseline="0" dirty="0">
                <a:solidFill>
                  <a:srgbClr val="000000"/>
                </a:solidFill>
                <a:latin typeface="Calibri" panose="020F0502020204030204" pitchFamily="34" charset="0"/>
              </a:rPr>
              <a:t> or Stents m or MI </a:t>
            </a:r>
          </a:p>
          <a:p>
            <a:r>
              <a:rPr lang="en-US" sz="1800" b="0" i="0" u="none" strike="noStrike" baseline="0" dirty="0">
                <a:solidFill>
                  <a:srgbClr val="000000"/>
                </a:solidFill>
                <a:latin typeface="Calibri" panose="020F0502020204030204" pitchFamily="34" charset="0"/>
              </a:rPr>
              <a:t>- Previous DVT ( if PE suspected ) </a:t>
            </a:r>
          </a:p>
          <a:p>
            <a:r>
              <a:rPr lang="en-US" sz="1800" b="0" i="0" u="none" strike="noStrike" baseline="0" dirty="0">
                <a:solidFill>
                  <a:srgbClr val="000000"/>
                </a:solidFill>
                <a:latin typeface="Calibri" panose="020F0502020204030204" pitchFamily="34" charset="0"/>
              </a:rPr>
              <a:t>- previous hospital admissions , previous surgeries </a:t>
            </a:r>
          </a:p>
          <a:p>
            <a:r>
              <a:rPr lang="en-US" sz="1800" b="0" i="0" u="none" strike="noStrike" baseline="0" dirty="0">
                <a:solidFill>
                  <a:srgbClr val="000000"/>
                </a:solidFill>
                <a:latin typeface="Calibri" panose="020F0502020204030204" pitchFamily="34" charset="0"/>
              </a:rPr>
              <a:t>- trauma </a:t>
            </a:r>
          </a:p>
          <a:p>
            <a:endParaRPr lang="en-US" dirty="0"/>
          </a:p>
        </p:txBody>
      </p:sp>
    </p:spTree>
    <p:extLst>
      <p:ext uri="{BB962C8B-B14F-4D97-AF65-F5344CB8AC3E}">
        <p14:creationId xmlns:p14="http://schemas.microsoft.com/office/powerpoint/2010/main" val="3461178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EB0DB-D9B0-53F6-866C-B45AA578AA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94A9DC-4CCF-A977-687D-C5AE9BA0326F}"/>
              </a:ext>
            </a:extLst>
          </p:cNvPr>
          <p:cNvSpPr>
            <a:spLocks noGrp="1"/>
          </p:cNvSpPr>
          <p:nvPr>
            <p:ph idx="1"/>
          </p:nvPr>
        </p:nvSpPr>
        <p:spPr>
          <a:xfrm>
            <a:off x="838199" y="1600200"/>
            <a:ext cx="6119113" cy="4441163"/>
          </a:xfrm>
        </p:spPr>
        <p:txBody>
          <a:bodyPr/>
          <a:lstStyle/>
          <a:p>
            <a:pPr marL="0" indent="0">
              <a:buNone/>
            </a:pPr>
            <a:r>
              <a:rPr lang="en-US" sz="2400" b="1" i="0" u="none" strike="noStrike" baseline="0" dirty="0">
                <a:solidFill>
                  <a:srgbClr val="000000"/>
                </a:solidFill>
                <a:latin typeface="Calibri" panose="020F0502020204030204" pitchFamily="34" charset="0"/>
              </a:rPr>
              <a:t>Drug </a:t>
            </a:r>
            <a:r>
              <a:rPr lang="en-US" sz="2400" b="1" i="0" u="none" strike="noStrike" baseline="0" dirty="0" err="1">
                <a:solidFill>
                  <a:srgbClr val="000000"/>
                </a:solidFill>
                <a:latin typeface="Calibri" panose="020F0502020204030204" pitchFamily="34" charset="0"/>
              </a:rPr>
              <a:t>Hx</a:t>
            </a:r>
            <a:r>
              <a:rPr lang="en-US" sz="2400" b="1" i="0" u="none" strike="noStrike" baseline="0" dirty="0">
                <a:solidFill>
                  <a:srgbClr val="000000"/>
                </a:solidFill>
                <a:latin typeface="Calibri" panose="020F0502020204030204" pitchFamily="34" charset="0"/>
              </a:rPr>
              <a:t> : </a:t>
            </a:r>
            <a:endParaRPr lang="en-US" sz="2400" b="0" i="0" u="none" strike="noStrike" baseline="0" dirty="0">
              <a:solidFill>
                <a:srgbClr val="000000"/>
              </a:solidFill>
              <a:latin typeface="Calibri" panose="020F0502020204030204" pitchFamily="34" charset="0"/>
            </a:endParaRPr>
          </a:p>
          <a:p>
            <a:pPr marL="0" indent="0">
              <a:buNone/>
            </a:pPr>
            <a:r>
              <a:rPr lang="en-US" sz="2400" b="0" i="0" u="none" strike="noStrike" baseline="0" dirty="0">
                <a:solidFill>
                  <a:srgbClr val="000000"/>
                </a:solidFill>
                <a:latin typeface="Calibri" panose="020F0502020204030204" pitchFamily="34" charset="0"/>
              </a:rPr>
              <a:t>HTN , DM drugs and if controlled </a:t>
            </a:r>
          </a:p>
          <a:p>
            <a:pPr marL="0" indent="0">
              <a:buNone/>
            </a:pPr>
            <a:r>
              <a:rPr lang="en-US" sz="2400" b="0" i="0" u="none" strike="noStrike" baseline="0" dirty="0">
                <a:solidFill>
                  <a:srgbClr val="000000"/>
                </a:solidFill>
                <a:latin typeface="Calibri" panose="020F0502020204030204" pitchFamily="34" charset="0"/>
              </a:rPr>
              <a:t>Oral contraceptives ( If PE ) </a:t>
            </a:r>
          </a:p>
          <a:p>
            <a:pPr marL="0" indent="0">
              <a:buNone/>
            </a:pPr>
            <a:r>
              <a:rPr lang="en-US" sz="2400" b="0" i="0" u="none" strike="noStrike" baseline="0" dirty="0">
                <a:solidFill>
                  <a:srgbClr val="000000"/>
                </a:solidFill>
                <a:latin typeface="Calibri" panose="020F0502020204030204" pitchFamily="34" charset="0"/>
              </a:rPr>
              <a:t>Aspirin , anticoagulants , B- blockers </a:t>
            </a:r>
          </a:p>
          <a:p>
            <a:pPr marL="0" indent="0">
              <a:buNone/>
            </a:pPr>
            <a:r>
              <a:rPr lang="en-US" sz="2400" b="0" i="0" u="none" strike="noStrike" baseline="0" dirty="0">
                <a:solidFill>
                  <a:srgbClr val="000000"/>
                </a:solidFill>
                <a:latin typeface="Calibri" panose="020F0502020204030204" pitchFamily="34" charset="0"/>
              </a:rPr>
              <a:t>Allergy to drugs </a:t>
            </a:r>
            <a:endParaRPr lang="ar-EG" sz="2400" b="0" i="0" u="none" strike="noStrike" baseline="0" dirty="0">
              <a:solidFill>
                <a:srgbClr val="000000"/>
              </a:solidFill>
              <a:latin typeface="Calibri" panose="020F0502020204030204" pitchFamily="34" charset="0"/>
            </a:endParaRPr>
          </a:p>
          <a:p>
            <a:pPr marL="0" indent="0">
              <a:buNone/>
            </a:pPr>
            <a:r>
              <a:rPr lang="en-US" sz="2400" b="1" i="0" u="none" strike="noStrike" baseline="0" dirty="0">
                <a:solidFill>
                  <a:srgbClr val="000000"/>
                </a:solidFill>
                <a:latin typeface="Calibri" panose="020F0502020204030204" pitchFamily="34" charset="0"/>
              </a:rPr>
              <a:t>Social </a:t>
            </a:r>
            <a:r>
              <a:rPr lang="en-US" sz="2400" b="1" i="0" u="none" strike="noStrike" baseline="0" dirty="0" err="1">
                <a:solidFill>
                  <a:srgbClr val="000000"/>
                </a:solidFill>
                <a:latin typeface="Calibri" panose="020F0502020204030204" pitchFamily="34" charset="0"/>
              </a:rPr>
              <a:t>hx</a:t>
            </a:r>
            <a:r>
              <a:rPr lang="en-US" sz="2400" b="1" i="0" u="none" strike="noStrike" baseline="0" dirty="0">
                <a:solidFill>
                  <a:srgbClr val="000000"/>
                </a:solidFill>
                <a:latin typeface="Calibri" panose="020F0502020204030204" pitchFamily="34" charset="0"/>
              </a:rPr>
              <a:t> : </a:t>
            </a:r>
            <a:endParaRPr lang="en-US" sz="2400" b="0" i="0" u="none" strike="noStrike" baseline="0" dirty="0">
              <a:solidFill>
                <a:srgbClr val="000000"/>
              </a:solidFill>
              <a:latin typeface="Calibri" panose="020F0502020204030204" pitchFamily="34" charset="0"/>
            </a:endParaRPr>
          </a:p>
          <a:p>
            <a:pPr marL="0" indent="0">
              <a:buNone/>
            </a:pPr>
            <a:r>
              <a:rPr lang="en-US" sz="2400" b="0" i="0" u="none" strike="noStrike" baseline="0" dirty="0">
                <a:solidFill>
                  <a:srgbClr val="000000"/>
                </a:solidFill>
                <a:latin typeface="Calibri" panose="020F0502020204030204" pitchFamily="34" charset="0"/>
              </a:rPr>
              <a:t>Smoking , Alcohol </a:t>
            </a:r>
          </a:p>
          <a:p>
            <a:endParaRPr lang="en-US" dirty="0"/>
          </a:p>
        </p:txBody>
      </p:sp>
    </p:spTree>
    <p:extLst>
      <p:ext uri="{BB962C8B-B14F-4D97-AF65-F5344CB8AC3E}">
        <p14:creationId xmlns:p14="http://schemas.microsoft.com/office/powerpoint/2010/main" val="618201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6A6EF-D98B-5781-545A-F5F4E065D4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75AA5C-0A9B-4730-8367-BBAEA88EBC28}"/>
              </a:ext>
            </a:extLst>
          </p:cNvPr>
          <p:cNvSpPr>
            <a:spLocks noGrp="1"/>
          </p:cNvSpPr>
          <p:nvPr>
            <p:ph idx="1"/>
          </p:nvPr>
        </p:nvSpPr>
        <p:spPr>
          <a:xfrm>
            <a:off x="609599" y="1676400"/>
            <a:ext cx="6347714" cy="3880773"/>
          </a:xfrm>
        </p:spPr>
        <p:txBody>
          <a:bodyPr>
            <a:noAutofit/>
          </a:bodyPr>
          <a:lstStyle/>
          <a:p>
            <a:r>
              <a:rPr lang="en-US" sz="2000" b="1" i="0" u="none" strike="noStrike" baseline="0" dirty="0">
                <a:solidFill>
                  <a:srgbClr val="000000"/>
                </a:solidFill>
                <a:latin typeface="Calibri" panose="020F0502020204030204" pitchFamily="34" charset="0"/>
              </a:rPr>
              <a:t>DDX : </a:t>
            </a:r>
            <a:endParaRPr lang="en-US" sz="2000" b="0" i="0" u="none" strike="noStrike" baseline="0" dirty="0">
              <a:solidFill>
                <a:srgbClr val="000000"/>
              </a:solidFill>
              <a:latin typeface="Calibri" panose="020F0502020204030204" pitchFamily="34" charset="0"/>
            </a:endParaRPr>
          </a:p>
          <a:p>
            <a:r>
              <a:rPr lang="en-US" sz="2000" b="1" i="0" u="none" strike="noStrike" baseline="0" dirty="0">
                <a:solidFill>
                  <a:srgbClr val="000000"/>
                </a:solidFill>
                <a:latin typeface="Calibri" panose="020F0502020204030204" pitchFamily="34" charset="0"/>
              </a:rPr>
              <a:t>MI </a:t>
            </a:r>
            <a:r>
              <a:rPr lang="en-US" sz="2000" b="0" i="0" u="none" strike="noStrike" baseline="0" dirty="0">
                <a:solidFill>
                  <a:srgbClr val="000000"/>
                </a:solidFill>
                <a:latin typeface="Wingdings" panose="05000000000000000000" pitchFamily="2" charset="2"/>
              </a:rPr>
              <a:t> </a:t>
            </a:r>
            <a:r>
              <a:rPr lang="en-US" sz="2000" b="0" i="0" u="none" strike="noStrike" baseline="0" dirty="0">
                <a:solidFill>
                  <a:srgbClr val="000000"/>
                </a:solidFill>
                <a:latin typeface="Calibri" panose="020F0502020204030204" pitchFamily="34" charset="0"/>
              </a:rPr>
              <a:t>if it was sudden retrosternal chest pain for 1-4 </a:t>
            </a:r>
            <a:r>
              <a:rPr lang="en-US" sz="2000" b="0" i="0" u="none" strike="noStrike" baseline="0" dirty="0" err="1">
                <a:solidFill>
                  <a:srgbClr val="000000"/>
                </a:solidFill>
                <a:latin typeface="Calibri" panose="020F0502020204030204" pitchFamily="34" charset="0"/>
              </a:rPr>
              <a:t>hrs</a:t>
            </a:r>
            <a:r>
              <a:rPr lang="en-US" sz="2000" b="0" i="0" u="none" strike="noStrike" baseline="0" dirty="0">
                <a:solidFill>
                  <a:srgbClr val="000000"/>
                </a:solidFill>
                <a:latin typeface="Calibri" panose="020F0502020204030204" pitchFamily="34" charset="0"/>
              </a:rPr>
              <a:t> heavy in nature , at rest , not relieved by rest or NTG , and usually associated with sweating and vomiting ( don’t forget to ask about them ) </a:t>
            </a:r>
          </a:p>
          <a:p>
            <a:r>
              <a:rPr lang="en-US" sz="2000" b="1" i="0" u="none" strike="noStrike" baseline="0" dirty="0">
                <a:solidFill>
                  <a:srgbClr val="000000"/>
                </a:solidFill>
                <a:latin typeface="Calibri" panose="020F0502020204030204" pitchFamily="34" charset="0"/>
              </a:rPr>
              <a:t>Unstable angina </a:t>
            </a:r>
            <a:r>
              <a:rPr lang="en-US" sz="2000" b="0" i="0" u="none" strike="noStrike" baseline="0" dirty="0">
                <a:solidFill>
                  <a:srgbClr val="000000"/>
                </a:solidFill>
                <a:latin typeface="Wingdings" panose="05000000000000000000" pitchFamily="2" charset="2"/>
              </a:rPr>
              <a:t> </a:t>
            </a:r>
            <a:r>
              <a:rPr lang="en-US" sz="2000" b="0" i="0" u="none" strike="noStrike" baseline="0" dirty="0">
                <a:solidFill>
                  <a:srgbClr val="000000"/>
                </a:solidFill>
                <a:latin typeface="Calibri" panose="020F0502020204030204" pitchFamily="34" charset="0"/>
              </a:rPr>
              <a:t>sudden retrosternal chest pain for usually 30 min heavy in nature , at rest , not or slightly relieved by NTG or rest and usually there’s not sweating and vomiting </a:t>
            </a:r>
          </a:p>
          <a:p>
            <a:r>
              <a:rPr lang="en-US" sz="2000" b="1" i="0" u="none" strike="noStrike" baseline="0" dirty="0">
                <a:solidFill>
                  <a:srgbClr val="000000"/>
                </a:solidFill>
                <a:latin typeface="Calibri" panose="020F0502020204030204" pitchFamily="34" charset="0"/>
              </a:rPr>
              <a:t>Stable angina </a:t>
            </a:r>
            <a:r>
              <a:rPr lang="en-US" sz="2000" b="0" i="0" u="none" strike="noStrike" baseline="0" dirty="0">
                <a:solidFill>
                  <a:srgbClr val="000000"/>
                </a:solidFill>
                <a:latin typeface="Wingdings" panose="05000000000000000000" pitchFamily="2" charset="2"/>
              </a:rPr>
              <a:t> </a:t>
            </a:r>
            <a:r>
              <a:rPr lang="en-US" sz="2000" b="0" i="0" u="none" strike="noStrike" baseline="0" dirty="0">
                <a:solidFill>
                  <a:srgbClr val="000000"/>
                </a:solidFill>
                <a:latin typeface="Calibri" panose="020F0502020204030204" pitchFamily="34" charset="0"/>
              </a:rPr>
              <a:t>gradual retrosternal pain or chronic (intermittent heavy in nature) , comes only with exertion and relieved by rest or NTG </a:t>
            </a:r>
          </a:p>
        </p:txBody>
      </p:sp>
    </p:spTree>
    <p:extLst>
      <p:ext uri="{BB962C8B-B14F-4D97-AF65-F5344CB8AC3E}">
        <p14:creationId xmlns:p14="http://schemas.microsoft.com/office/powerpoint/2010/main" val="314527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1026" name="Picture 2" descr="C:\Users\admin\Downloads\history-taking-2-728.jpg"/>
          <p:cNvPicPr>
            <a:picLocks noGrp="1" noChangeAspect="1" noChangeArrowheads="1"/>
          </p:cNvPicPr>
          <p:nvPr>
            <p:ph idx="1"/>
          </p:nvPr>
        </p:nvPicPr>
        <p:blipFill>
          <a:blip r:embed="rId2" cstate="print"/>
          <a:stretch>
            <a:fillRect/>
          </a:stretch>
        </p:blipFill>
        <p:spPr bwMode="auto">
          <a:xfrm>
            <a:off x="1196182" y="2160588"/>
            <a:ext cx="5175249" cy="3881437"/>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F2E1B-150F-F7AE-730E-496EB023AE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C2FCDF2-BAB6-1DA9-33B8-FD73BC074E4B}"/>
              </a:ext>
            </a:extLst>
          </p:cNvPr>
          <p:cNvSpPr>
            <a:spLocks noGrp="1"/>
          </p:cNvSpPr>
          <p:nvPr>
            <p:ph idx="1"/>
          </p:nvPr>
        </p:nvSpPr>
        <p:spPr>
          <a:xfrm>
            <a:off x="762000" y="1676400"/>
            <a:ext cx="6347714" cy="3880773"/>
          </a:xfrm>
        </p:spPr>
        <p:txBody>
          <a:bodyPr>
            <a:normAutofit fontScale="47500" lnSpcReduction="20000"/>
          </a:bodyPr>
          <a:lstStyle/>
          <a:p>
            <a:pPr marL="0" indent="0">
              <a:buNone/>
            </a:pPr>
            <a:r>
              <a:rPr lang="en-US" sz="3200" b="1" i="0" u="none" strike="noStrike" baseline="0" dirty="0">
                <a:solidFill>
                  <a:srgbClr val="000000"/>
                </a:solidFill>
                <a:latin typeface="Calibri" panose="020F0502020204030204" pitchFamily="34" charset="0"/>
              </a:rPr>
              <a:t>PE </a:t>
            </a:r>
            <a:r>
              <a:rPr lang="en-US" sz="3200" b="0" i="0" u="none" strike="noStrike" baseline="0" dirty="0">
                <a:solidFill>
                  <a:srgbClr val="000000"/>
                </a:solidFill>
                <a:latin typeface="Wingdings" panose="05000000000000000000" pitchFamily="2" charset="2"/>
              </a:rPr>
              <a:t> </a:t>
            </a:r>
            <a:r>
              <a:rPr lang="en-US" sz="3200" b="0" i="0" u="none" strike="noStrike" baseline="0" dirty="0">
                <a:solidFill>
                  <a:srgbClr val="000000"/>
                </a:solidFill>
                <a:latin typeface="Calibri" panose="020F0502020204030204" pitchFamily="34" charset="0"/>
              </a:rPr>
              <a:t>sudden lateral or central </a:t>
            </a:r>
            <a:r>
              <a:rPr lang="en-US" sz="3200" b="0" i="0" u="none" strike="noStrike" baseline="0" dirty="0" err="1">
                <a:solidFill>
                  <a:srgbClr val="000000"/>
                </a:solidFill>
                <a:latin typeface="Calibri" panose="020F0502020204030204" pitchFamily="34" charset="0"/>
              </a:rPr>
              <a:t>pleurtic</a:t>
            </a:r>
            <a:r>
              <a:rPr lang="en-US" sz="3200" b="0" i="0" u="none" strike="noStrike" baseline="0" dirty="0">
                <a:solidFill>
                  <a:srgbClr val="000000"/>
                </a:solidFill>
                <a:latin typeface="Calibri" panose="020F0502020204030204" pitchFamily="34" charset="0"/>
              </a:rPr>
              <a:t> chest pain with SOB and sometimes with frank blood hemoptysis and cyanosis and don’t forget to ask about DVT … </a:t>
            </a:r>
          </a:p>
          <a:p>
            <a:pPr marL="0" indent="0">
              <a:buNone/>
            </a:pPr>
            <a:r>
              <a:rPr lang="en-US" sz="3200" b="1" i="0" u="none" strike="noStrike" baseline="0" dirty="0">
                <a:solidFill>
                  <a:srgbClr val="000000"/>
                </a:solidFill>
                <a:latin typeface="Calibri" panose="020F0502020204030204" pitchFamily="34" charset="0"/>
              </a:rPr>
              <a:t>Pneumonia </a:t>
            </a:r>
            <a:r>
              <a:rPr lang="en-US" sz="3200" b="0" i="0" u="none" strike="noStrike" baseline="0" dirty="0">
                <a:solidFill>
                  <a:srgbClr val="000000"/>
                </a:solidFill>
                <a:latin typeface="Wingdings" panose="05000000000000000000" pitchFamily="2" charset="2"/>
              </a:rPr>
              <a:t> </a:t>
            </a:r>
            <a:r>
              <a:rPr lang="en-US" sz="3200" b="0" i="0" u="none" strike="noStrike" baseline="0" dirty="0">
                <a:solidFill>
                  <a:srgbClr val="000000"/>
                </a:solidFill>
                <a:latin typeface="Calibri" panose="020F0502020204030204" pitchFamily="34" charset="0"/>
              </a:rPr>
              <a:t>gradual pleuritic chest pain ( with respiration) , with cough , sputum , Fever &amp; chills </a:t>
            </a:r>
          </a:p>
          <a:p>
            <a:pPr marL="0" indent="0">
              <a:buNone/>
            </a:pPr>
            <a:r>
              <a:rPr lang="en-US" sz="3200" b="1" i="0" u="none" strike="noStrike" baseline="0" dirty="0">
                <a:solidFill>
                  <a:srgbClr val="000000"/>
                </a:solidFill>
                <a:latin typeface="Calibri" panose="020F0502020204030204" pitchFamily="34" charset="0"/>
              </a:rPr>
              <a:t>Pericarditis </a:t>
            </a:r>
            <a:r>
              <a:rPr lang="en-US" sz="3200" b="0" i="0" u="none" strike="noStrike" baseline="0" dirty="0">
                <a:solidFill>
                  <a:srgbClr val="000000"/>
                </a:solidFill>
                <a:latin typeface="Wingdings" panose="05000000000000000000" pitchFamily="2" charset="2"/>
              </a:rPr>
              <a:t> </a:t>
            </a:r>
            <a:r>
              <a:rPr lang="en-US" sz="3200" b="0" i="0" u="none" strike="noStrike" baseline="0" dirty="0">
                <a:solidFill>
                  <a:srgbClr val="000000"/>
                </a:solidFill>
                <a:latin typeface="Calibri" panose="020F0502020204030204" pitchFamily="34" charset="0"/>
              </a:rPr>
              <a:t>precordial stabbing pleuritic pain , increased with cough, relieved on leaning forward </a:t>
            </a:r>
          </a:p>
          <a:p>
            <a:pPr marL="0" indent="0">
              <a:buNone/>
            </a:pPr>
            <a:r>
              <a:rPr lang="en-US" sz="3200" b="1" i="0" u="none" strike="noStrike" baseline="0" dirty="0">
                <a:solidFill>
                  <a:srgbClr val="000000"/>
                </a:solidFill>
                <a:latin typeface="Calibri" panose="020F0502020204030204" pitchFamily="34" charset="0"/>
              </a:rPr>
              <a:t>Herpes </a:t>
            </a:r>
            <a:r>
              <a:rPr lang="en-US" sz="3200" b="1" i="0" u="none" strike="noStrike" baseline="0" dirty="0" err="1">
                <a:solidFill>
                  <a:srgbClr val="000000"/>
                </a:solidFill>
                <a:latin typeface="Calibri" panose="020F0502020204030204" pitchFamily="34" charset="0"/>
              </a:rPr>
              <a:t>Zooster</a:t>
            </a:r>
            <a:r>
              <a:rPr lang="en-US" sz="3200" b="1" i="0" u="none" strike="noStrike" baseline="0" dirty="0">
                <a:solidFill>
                  <a:srgbClr val="000000"/>
                </a:solidFill>
                <a:latin typeface="Calibri" panose="020F0502020204030204" pitchFamily="34" charset="0"/>
              </a:rPr>
              <a:t> </a:t>
            </a:r>
            <a:r>
              <a:rPr lang="en-US" sz="3200" b="0" i="0" u="none" strike="noStrike" baseline="0" dirty="0">
                <a:solidFill>
                  <a:srgbClr val="000000"/>
                </a:solidFill>
                <a:latin typeface="Calibri" panose="020F0502020204030204" pitchFamily="34" charset="0"/>
              </a:rPr>
              <a:t>-- &gt; if there is skin rash on the chest </a:t>
            </a:r>
          </a:p>
          <a:p>
            <a:pPr marL="0" indent="0">
              <a:buNone/>
            </a:pPr>
            <a:r>
              <a:rPr lang="en-US" sz="3200" b="1" i="0" u="none" strike="noStrike" baseline="0" dirty="0">
                <a:solidFill>
                  <a:srgbClr val="000000"/>
                </a:solidFill>
                <a:latin typeface="Calibri" panose="020F0502020204030204" pitchFamily="34" charset="0"/>
              </a:rPr>
              <a:t>Trauma </a:t>
            </a:r>
            <a:endParaRPr lang="en-US" sz="3200" b="0" i="0" u="none" strike="noStrike" baseline="0" dirty="0">
              <a:solidFill>
                <a:srgbClr val="000000"/>
              </a:solidFill>
              <a:latin typeface="Calibri" panose="020F0502020204030204" pitchFamily="34" charset="0"/>
            </a:endParaRPr>
          </a:p>
          <a:p>
            <a:pPr marL="0" indent="0">
              <a:buNone/>
            </a:pPr>
            <a:r>
              <a:rPr lang="en-US" sz="3200" b="1" i="0" u="none" strike="noStrike" baseline="0" dirty="0">
                <a:solidFill>
                  <a:srgbClr val="000000"/>
                </a:solidFill>
                <a:latin typeface="Calibri" panose="020F0502020204030204" pitchFamily="34" charset="0"/>
              </a:rPr>
              <a:t>Investigations </a:t>
            </a:r>
            <a:r>
              <a:rPr lang="en-US" sz="3200" b="0" i="0" u="none" strike="noStrike" baseline="0" dirty="0">
                <a:solidFill>
                  <a:srgbClr val="000000"/>
                </a:solidFill>
                <a:latin typeface="Calibri" panose="020F0502020204030204" pitchFamily="34" charset="0"/>
              </a:rPr>
              <a:t>: </a:t>
            </a:r>
          </a:p>
          <a:p>
            <a:pPr marL="0" indent="0">
              <a:buNone/>
            </a:pPr>
            <a:r>
              <a:rPr lang="en-US" sz="3200" b="0" i="0" u="none" strike="noStrike" baseline="0" dirty="0">
                <a:solidFill>
                  <a:srgbClr val="000000"/>
                </a:solidFill>
                <a:latin typeface="Calibri" panose="020F0502020204030204" pitchFamily="34" charset="0"/>
              </a:rPr>
              <a:t>For MI , or Angina </a:t>
            </a:r>
            <a:r>
              <a:rPr lang="en-US" sz="3200" b="0" i="0" u="none" strike="noStrike" baseline="0" dirty="0">
                <a:solidFill>
                  <a:srgbClr val="000000"/>
                </a:solidFill>
                <a:latin typeface="Wingdings" panose="05000000000000000000" pitchFamily="2" charset="2"/>
              </a:rPr>
              <a:t> </a:t>
            </a:r>
            <a:r>
              <a:rPr lang="en-US" sz="3200" b="0" i="0" u="none" strike="noStrike" baseline="0" dirty="0">
                <a:solidFill>
                  <a:srgbClr val="000000"/>
                </a:solidFill>
                <a:latin typeface="Calibri" panose="020F0502020204030204" pitchFamily="34" charset="0"/>
              </a:rPr>
              <a:t>ECG , Cardiac enzymes </a:t>
            </a:r>
          </a:p>
          <a:p>
            <a:pPr marL="0" indent="0">
              <a:buNone/>
            </a:pPr>
            <a:r>
              <a:rPr lang="en-US" sz="3200" b="0" i="0" u="none" strike="noStrike" baseline="0" dirty="0">
                <a:solidFill>
                  <a:srgbClr val="000000"/>
                </a:solidFill>
                <a:latin typeface="Calibri" panose="020F0502020204030204" pitchFamily="34" charset="0"/>
              </a:rPr>
              <a:t>PE </a:t>
            </a:r>
            <a:r>
              <a:rPr lang="en-US" sz="3200" b="0" i="0" u="none" strike="noStrike" baseline="0" dirty="0">
                <a:solidFill>
                  <a:srgbClr val="000000"/>
                </a:solidFill>
                <a:latin typeface="Wingdings" panose="05000000000000000000" pitchFamily="2" charset="2"/>
              </a:rPr>
              <a:t> </a:t>
            </a:r>
            <a:r>
              <a:rPr lang="en-US" sz="3200" b="0" i="0" u="none" strike="noStrike" baseline="0" dirty="0">
                <a:solidFill>
                  <a:srgbClr val="000000"/>
                </a:solidFill>
                <a:latin typeface="Calibri" panose="020F0502020204030204" pitchFamily="34" charset="0"/>
              </a:rPr>
              <a:t>D-dimer , CT </a:t>
            </a:r>
            <a:r>
              <a:rPr lang="en-US" sz="3200" b="0" i="0" u="none" strike="noStrike" baseline="0" dirty="0" err="1">
                <a:solidFill>
                  <a:srgbClr val="000000"/>
                </a:solidFill>
                <a:latin typeface="Calibri" panose="020F0502020204030204" pitchFamily="34" charset="0"/>
              </a:rPr>
              <a:t>angio</a:t>
            </a:r>
            <a:r>
              <a:rPr lang="en-US" sz="3200" b="0" i="0" u="none" strike="noStrike" baseline="0" dirty="0">
                <a:solidFill>
                  <a:srgbClr val="000000"/>
                </a:solidFill>
                <a:latin typeface="Calibri" panose="020F0502020204030204" pitchFamily="34" charset="0"/>
              </a:rPr>
              <a:t> </a:t>
            </a:r>
          </a:p>
          <a:p>
            <a:pPr marL="0" indent="0">
              <a:buNone/>
            </a:pPr>
            <a:r>
              <a:rPr lang="en-US" sz="3200" b="0" i="0" u="none" strike="noStrike" baseline="0" dirty="0">
                <a:solidFill>
                  <a:srgbClr val="000000"/>
                </a:solidFill>
                <a:latin typeface="Calibri" panose="020F0502020204030204" pitchFamily="34" charset="0"/>
              </a:rPr>
              <a:t>Pneumonia </a:t>
            </a:r>
            <a:r>
              <a:rPr lang="en-US" sz="3200" b="0" i="0" u="none" strike="noStrike" baseline="0" dirty="0">
                <a:solidFill>
                  <a:srgbClr val="000000"/>
                </a:solidFill>
                <a:latin typeface="Wingdings" panose="05000000000000000000" pitchFamily="2" charset="2"/>
              </a:rPr>
              <a:t> </a:t>
            </a:r>
            <a:r>
              <a:rPr lang="en-US" sz="3200" b="0" i="0" u="none" strike="noStrike" baseline="0" dirty="0">
                <a:solidFill>
                  <a:srgbClr val="000000"/>
                </a:solidFill>
                <a:latin typeface="Calibri" panose="020F0502020204030204" pitchFamily="34" charset="0"/>
              </a:rPr>
              <a:t>Chest X-ray </a:t>
            </a:r>
            <a:endParaRPr lang="en-US" sz="3200" dirty="0"/>
          </a:p>
          <a:p>
            <a:endParaRPr lang="en-US" dirty="0"/>
          </a:p>
        </p:txBody>
      </p:sp>
    </p:spTree>
    <p:extLst>
      <p:ext uri="{BB962C8B-B14F-4D97-AF65-F5344CB8AC3E}">
        <p14:creationId xmlns:p14="http://schemas.microsoft.com/office/powerpoint/2010/main" val="3513046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49B27-2E1C-3581-85C6-9F82600C042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91923F1-3F63-74A9-6D9A-8379E3AC737A}"/>
              </a:ext>
            </a:extLst>
          </p:cNvPr>
          <p:cNvSpPr>
            <a:spLocks noGrp="1"/>
          </p:cNvSpPr>
          <p:nvPr>
            <p:ph idx="1"/>
          </p:nvPr>
        </p:nvSpPr>
        <p:spPr>
          <a:xfrm>
            <a:off x="609599" y="1600200"/>
            <a:ext cx="6347714" cy="3880773"/>
          </a:xfrm>
        </p:spPr>
        <p:txBody>
          <a:bodyPr>
            <a:normAutofit fontScale="85000" lnSpcReduction="20000"/>
          </a:bodyPr>
          <a:lstStyle/>
          <a:p>
            <a:pPr marL="0" indent="0" algn="l">
              <a:buNone/>
            </a:pPr>
            <a:r>
              <a:rPr lang="en-US" sz="2400" b="1" i="0" u="none" strike="noStrike" baseline="0" dirty="0">
                <a:solidFill>
                  <a:schemeClr val="tx1"/>
                </a:solidFill>
                <a:latin typeface="Cambria,Bold"/>
              </a:rPr>
              <a:t>SOB</a:t>
            </a:r>
            <a:endParaRPr lang="en-US" sz="2400" b="0" i="0" u="none" strike="noStrike" baseline="0" dirty="0">
              <a:solidFill>
                <a:schemeClr val="tx1"/>
              </a:solidFill>
              <a:latin typeface="Calibri" panose="020F0502020204030204" pitchFamily="34" charset="0"/>
            </a:endParaRPr>
          </a:p>
          <a:p>
            <a:pPr marL="0" indent="0" algn="l">
              <a:buNone/>
            </a:pPr>
            <a:r>
              <a:rPr lang="en-US" sz="1800" b="0" i="0" u="none" strike="noStrike" baseline="0" dirty="0">
                <a:latin typeface="Calibri" panose="020F0502020204030204" pitchFamily="34" charset="0"/>
              </a:rPr>
              <a:t>Pts profile: Age, Gender, and Chief Complaint</a:t>
            </a:r>
          </a:p>
          <a:p>
            <a:pPr marL="0" indent="0" algn="l">
              <a:buNone/>
            </a:pPr>
            <a:r>
              <a:rPr lang="en-US" sz="1800" b="0" i="0" u="none" strike="noStrike" baseline="0" dirty="0">
                <a:latin typeface="Calibri" panose="020F0502020204030204" pitchFamily="34" charset="0"/>
              </a:rPr>
              <a:t>- Duration</a:t>
            </a:r>
          </a:p>
          <a:p>
            <a:pPr marL="0" indent="0" algn="l">
              <a:buNone/>
            </a:pPr>
            <a:r>
              <a:rPr lang="en-US" sz="1800" b="0" i="0" u="none" strike="noStrike" baseline="0" dirty="0">
                <a:latin typeface="Calibri" panose="020F0502020204030204" pitchFamily="34" charset="0"/>
              </a:rPr>
              <a:t>- Sudden or gradual</a:t>
            </a:r>
          </a:p>
          <a:p>
            <a:pPr marL="0" indent="0" algn="l">
              <a:buNone/>
            </a:pPr>
            <a:r>
              <a:rPr lang="en-US" sz="1800" b="0" i="0" u="none" strike="noStrike" baseline="0" dirty="0">
                <a:latin typeface="Calibri" panose="020F0502020204030204" pitchFamily="34" charset="0"/>
              </a:rPr>
              <a:t>- Progression</a:t>
            </a:r>
          </a:p>
          <a:p>
            <a:pPr marL="0" indent="0" algn="l">
              <a:buNone/>
            </a:pPr>
            <a:r>
              <a:rPr lang="en-US" sz="1800" b="0" i="0" u="none" strike="noStrike" baseline="0" dirty="0">
                <a:latin typeface="Calibri" panose="020F0502020204030204" pitchFamily="34" charset="0"/>
              </a:rPr>
              <a:t>- Timing</a:t>
            </a:r>
          </a:p>
          <a:p>
            <a:pPr marL="0" indent="0" algn="l">
              <a:buNone/>
            </a:pPr>
            <a:r>
              <a:rPr lang="en-US" sz="1800" b="0" i="0" u="none" strike="noStrike" baseline="0" dirty="0">
                <a:latin typeface="Calibri" panose="020F0502020204030204" pitchFamily="34" charset="0"/>
              </a:rPr>
              <a:t>- Severity</a:t>
            </a:r>
          </a:p>
          <a:p>
            <a:pPr marL="0" indent="0" algn="l">
              <a:buNone/>
            </a:pPr>
            <a:r>
              <a:rPr lang="en-US" sz="1800" b="0" i="0" u="none" strike="noStrike" baseline="0" dirty="0">
                <a:latin typeface="Calibri" panose="020F0502020204030204" pitchFamily="34" charset="0"/>
              </a:rPr>
              <a:t>- Exacerbating and relieving factors? comes with exertion ( exertional </a:t>
            </a:r>
            <a:r>
              <a:rPr lang="en-US" sz="1800" b="0" i="0" u="none" strike="noStrike" baseline="0" dirty="0" err="1">
                <a:latin typeface="Calibri" panose="020F0502020204030204" pitchFamily="34" charset="0"/>
              </a:rPr>
              <a:t>dypsnea</a:t>
            </a:r>
            <a:r>
              <a:rPr lang="en-US" sz="1800" b="0" i="0" u="none" strike="noStrike" baseline="0" dirty="0">
                <a:latin typeface="Calibri" panose="020F0502020204030204" pitchFamily="34" charset="0"/>
              </a:rPr>
              <a:t> ) or at rest</a:t>
            </a:r>
          </a:p>
          <a:p>
            <a:pPr marL="0" indent="0" algn="l">
              <a:buNone/>
            </a:pPr>
            <a:r>
              <a:rPr lang="en-US" sz="1800" b="0" i="0" u="none" strike="noStrike" baseline="0" dirty="0">
                <a:latin typeface="Calibri" panose="020F0502020204030204" pitchFamily="34" charset="0"/>
              </a:rPr>
              <a:t>- Associated symptoms : ( analyze the positive symptom)</a:t>
            </a:r>
          </a:p>
          <a:p>
            <a:pPr marL="0" indent="0" algn="l">
              <a:buNone/>
            </a:pPr>
            <a:r>
              <a:rPr lang="en-US" sz="1800" b="0" i="0" u="none" strike="noStrike" baseline="0" dirty="0">
                <a:latin typeface="Calibri" panose="020F0502020204030204" pitchFamily="34" charset="0"/>
              </a:rPr>
              <a:t>it depends according to the DDx … read the DDx below</a:t>
            </a:r>
          </a:p>
          <a:p>
            <a:pPr marL="0" indent="0" algn="l">
              <a:buNone/>
            </a:pPr>
            <a:r>
              <a:rPr lang="en-US" sz="1800" b="0" i="0" u="none" strike="noStrike" baseline="0" dirty="0">
                <a:latin typeface="Calibri" panose="020F0502020204030204" pitchFamily="34" charset="0"/>
              </a:rPr>
              <a:t>- COMPLETE the cardinal symptoms of the system and quick systemic review ( don’t repeat) :</a:t>
            </a:r>
          </a:p>
        </p:txBody>
      </p:sp>
    </p:spTree>
    <p:extLst>
      <p:ext uri="{BB962C8B-B14F-4D97-AF65-F5344CB8AC3E}">
        <p14:creationId xmlns:p14="http://schemas.microsoft.com/office/powerpoint/2010/main" val="4201249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F984C-131C-62AD-8C4B-73DD2CD7E8C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85C90FE-11EF-1949-D50C-96BF95A2B84B}"/>
              </a:ext>
            </a:extLst>
          </p:cNvPr>
          <p:cNvSpPr>
            <a:spLocks noGrp="1"/>
          </p:cNvSpPr>
          <p:nvPr>
            <p:ph idx="1"/>
          </p:nvPr>
        </p:nvSpPr>
        <p:spPr>
          <a:xfrm>
            <a:off x="762000" y="1752600"/>
            <a:ext cx="6347714" cy="3880773"/>
          </a:xfrm>
        </p:spPr>
        <p:txBody>
          <a:bodyPr>
            <a:normAutofit fontScale="92500" lnSpcReduction="20000"/>
          </a:bodyPr>
          <a:lstStyle/>
          <a:p>
            <a:pPr marL="0" indent="0" algn="l">
              <a:buNone/>
            </a:pPr>
            <a:r>
              <a:rPr lang="en-US" sz="1800" b="1" i="0" u="none" strike="noStrike" baseline="0" dirty="0">
                <a:latin typeface="Calibri,Bold"/>
              </a:rPr>
              <a:t>Past </a:t>
            </a:r>
            <a:r>
              <a:rPr lang="en-US" sz="1800" b="1" i="0" u="none" strike="noStrike" baseline="0" dirty="0" err="1">
                <a:latin typeface="Calibri,Bold"/>
              </a:rPr>
              <a:t>hx</a:t>
            </a:r>
            <a:r>
              <a:rPr lang="en-US" sz="1800" b="1" i="0" u="none" strike="noStrike" baseline="0" dirty="0">
                <a:latin typeface="Calibri,Bold"/>
              </a:rPr>
              <a:t> :</a:t>
            </a:r>
          </a:p>
          <a:p>
            <a:pPr marL="0" indent="0" algn="l">
              <a:buNone/>
            </a:pPr>
            <a:r>
              <a:rPr lang="en-US" sz="1800" b="0" i="0" u="none" strike="noStrike" baseline="0" dirty="0">
                <a:latin typeface="Calibri" panose="020F0502020204030204" pitchFamily="34" charset="0"/>
              </a:rPr>
              <a:t>- previous attack</a:t>
            </a:r>
          </a:p>
          <a:p>
            <a:pPr marL="0" indent="0" algn="l">
              <a:buNone/>
            </a:pPr>
            <a:r>
              <a:rPr lang="en-US" sz="1800" b="0" i="0" u="none" strike="noStrike" baseline="0" dirty="0">
                <a:latin typeface="Calibri" panose="020F0502020204030204" pitchFamily="34" charset="0"/>
              </a:rPr>
              <a:t>- chronic respiratory disease ( Fibrosis , </a:t>
            </a:r>
            <a:r>
              <a:rPr lang="en-US" sz="1800" b="0" i="0" u="none" strike="noStrike" baseline="0" dirty="0" err="1">
                <a:latin typeface="Calibri" panose="020F0502020204030204" pitchFamily="34" charset="0"/>
              </a:rPr>
              <a:t>Brochiectasis</a:t>
            </a:r>
            <a:r>
              <a:rPr lang="en-US" sz="1800" b="0" i="0" u="none" strike="noStrike" baseline="0" dirty="0">
                <a:latin typeface="Calibri" panose="020F0502020204030204" pitchFamily="34" charset="0"/>
              </a:rPr>
              <a:t> , Asthma , COPD ..) or heart diseases ( HF , MI …)</a:t>
            </a:r>
          </a:p>
          <a:p>
            <a:pPr marL="0" indent="0" algn="l">
              <a:buNone/>
            </a:pPr>
            <a:r>
              <a:rPr lang="en-US" sz="1800" b="0" i="0" u="none" strike="noStrike" baseline="0" dirty="0">
                <a:latin typeface="Calibri" panose="020F0502020204030204" pitchFamily="34" charset="0"/>
              </a:rPr>
              <a:t>- DM, HTN , Hyperlipidemia , chronic renal disease , any chronic disease</a:t>
            </a:r>
          </a:p>
          <a:p>
            <a:pPr marL="0" indent="0" algn="l">
              <a:buNone/>
            </a:pPr>
            <a:r>
              <a:rPr lang="en-US" sz="1800" b="0" i="0" u="none" strike="noStrike" baseline="0" dirty="0">
                <a:latin typeface="Calibri" panose="020F0502020204030204" pitchFamily="34" charset="0"/>
              </a:rPr>
              <a:t>- Previous surgeries</a:t>
            </a:r>
          </a:p>
          <a:p>
            <a:pPr marL="0" indent="0" algn="l">
              <a:buNone/>
            </a:pPr>
            <a:r>
              <a:rPr lang="en-US" sz="1800" b="1" i="0" u="none" strike="noStrike" baseline="0" dirty="0">
                <a:latin typeface="Calibri,Bold"/>
              </a:rPr>
              <a:t>Drug </a:t>
            </a:r>
            <a:r>
              <a:rPr lang="en-US" sz="1800" b="1" i="0" u="none" strike="noStrike" baseline="0" dirty="0" err="1">
                <a:latin typeface="Calibri,Bold"/>
              </a:rPr>
              <a:t>Hx</a:t>
            </a:r>
            <a:r>
              <a:rPr lang="en-US" sz="1800" b="1" i="0" u="none" strike="noStrike" baseline="0" dirty="0">
                <a:latin typeface="Calibri,Bold"/>
              </a:rPr>
              <a:t> :</a:t>
            </a:r>
          </a:p>
          <a:p>
            <a:pPr marL="0" indent="0" algn="l">
              <a:buNone/>
            </a:pPr>
            <a:r>
              <a:rPr lang="en-US" sz="1800" b="0" i="0" u="none" strike="noStrike" baseline="0" dirty="0">
                <a:latin typeface="Calibri" panose="020F0502020204030204" pitchFamily="34" charset="0"/>
              </a:rPr>
              <a:t>- B blockers, Calcium channel blocker , Ask about allergy for any thing</a:t>
            </a:r>
          </a:p>
          <a:p>
            <a:pPr marL="0" indent="0" algn="l">
              <a:buNone/>
            </a:pPr>
            <a:r>
              <a:rPr lang="en-US" sz="1800" b="1" i="0" u="none" strike="noStrike" baseline="0" dirty="0">
                <a:latin typeface="Calibri,Bold"/>
              </a:rPr>
              <a:t>Family </a:t>
            </a:r>
            <a:r>
              <a:rPr lang="en-US" sz="1800" b="0" i="0" u="none" strike="noStrike" baseline="0" dirty="0" err="1">
                <a:latin typeface="Calibri" panose="020F0502020204030204" pitchFamily="34" charset="0"/>
              </a:rPr>
              <a:t>Hx</a:t>
            </a:r>
            <a:r>
              <a:rPr lang="en-US" sz="1800" b="0" i="0" u="none" strike="noStrike" baseline="0" dirty="0">
                <a:latin typeface="Calibri" panose="020F0502020204030204" pitchFamily="34" charset="0"/>
              </a:rPr>
              <a:t>: respiratory , cardiac , DM,HTN….</a:t>
            </a:r>
          </a:p>
          <a:p>
            <a:pPr marL="0" indent="0" algn="l">
              <a:buNone/>
            </a:pPr>
            <a:r>
              <a:rPr lang="en-US" sz="1800" b="1" i="0" u="none" strike="noStrike" baseline="0" dirty="0">
                <a:latin typeface="Calibri,Bold"/>
              </a:rPr>
              <a:t>Social </a:t>
            </a:r>
            <a:r>
              <a:rPr lang="en-US" sz="1800" b="0" i="0" u="none" strike="noStrike" baseline="0" dirty="0">
                <a:latin typeface="Calibri" panose="020F0502020204030204" pitchFamily="34" charset="0"/>
              </a:rPr>
              <a:t>: </a:t>
            </a:r>
            <a:r>
              <a:rPr lang="en-US" sz="1800" b="1" i="0" u="none" strike="noStrike" baseline="0" dirty="0">
                <a:latin typeface="Calibri,Bold"/>
              </a:rPr>
              <a:t>SMOKING </a:t>
            </a:r>
            <a:r>
              <a:rPr lang="en-US" sz="1800" b="0" i="0" u="none" strike="noStrike" baseline="0" dirty="0">
                <a:latin typeface="Calibri" panose="020F0502020204030204" pitchFamily="34" charset="0"/>
              </a:rPr>
              <a:t>( its better to ask it in history of present illness ) , Alcohol , occupation</a:t>
            </a:r>
            <a:endParaRPr lang="en-US" dirty="0"/>
          </a:p>
        </p:txBody>
      </p:sp>
    </p:spTree>
    <p:extLst>
      <p:ext uri="{BB962C8B-B14F-4D97-AF65-F5344CB8AC3E}">
        <p14:creationId xmlns:p14="http://schemas.microsoft.com/office/powerpoint/2010/main" val="1257238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0CD26-B36E-CDF5-A082-8A13531840F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871335-2D6C-0000-8AC9-CEA21D939AAB}"/>
              </a:ext>
            </a:extLst>
          </p:cNvPr>
          <p:cNvSpPr>
            <a:spLocks noGrp="1"/>
          </p:cNvSpPr>
          <p:nvPr>
            <p:ph idx="1"/>
          </p:nvPr>
        </p:nvSpPr>
        <p:spPr>
          <a:xfrm>
            <a:off x="609599" y="1752600"/>
            <a:ext cx="6347714" cy="4288763"/>
          </a:xfrm>
        </p:spPr>
        <p:txBody>
          <a:bodyPr/>
          <a:lstStyle/>
          <a:p>
            <a:pPr marL="0" indent="0" algn="l">
              <a:buNone/>
            </a:pPr>
            <a:r>
              <a:rPr lang="en-US" sz="1800" b="1" i="0" u="none" strike="noStrike" baseline="0" dirty="0">
                <a:latin typeface="Calibri,Bold"/>
              </a:rPr>
              <a:t>DDX :</a:t>
            </a:r>
          </a:p>
          <a:p>
            <a:pPr marL="0" indent="0" algn="l">
              <a:buNone/>
            </a:pPr>
            <a:r>
              <a:rPr lang="en-US" sz="1800" b="0" i="0" u="none" strike="noStrike" baseline="0" dirty="0">
                <a:latin typeface="Calibri" panose="020F0502020204030204" pitchFamily="34" charset="0"/>
              </a:rPr>
              <a:t>Sometimes the question is SOB with ejection fraction &lt; 30% </a:t>
            </a:r>
            <a:r>
              <a:rPr lang="en-US" sz="1800" b="0" i="0" u="none" strike="noStrike" baseline="0" dirty="0">
                <a:latin typeface="Wingdings" panose="05000000000000000000" pitchFamily="2" charset="2"/>
              </a:rPr>
              <a:t> </a:t>
            </a:r>
            <a:r>
              <a:rPr lang="en-US" sz="1800" b="0" i="0" u="none" strike="noStrike" baseline="0" dirty="0">
                <a:latin typeface="Calibri" panose="020F0502020204030204" pitchFamily="34" charset="0"/>
              </a:rPr>
              <a:t>HF , so this is cardiac</a:t>
            </a:r>
          </a:p>
          <a:p>
            <a:pPr marL="0" indent="0" algn="l">
              <a:buNone/>
            </a:pPr>
            <a:r>
              <a:rPr lang="en-US" sz="1800" b="0" i="0" u="none" strike="noStrike" baseline="0" dirty="0">
                <a:latin typeface="Calibri" panose="020F0502020204030204" pitchFamily="34" charset="0"/>
              </a:rPr>
              <a:t>Sometimes dizziness/SOB/fatigue with low Hb </a:t>
            </a:r>
            <a:r>
              <a:rPr lang="en-US" sz="1800" b="0" i="0" u="none" strike="noStrike" baseline="0" dirty="0">
                <a:latin typeface="Wingdings" panose="05000000000000000000" pitchFamily="2" charset="2"/>
              </a:rPr>
              <a:t> </a:t>
            </a:r>
            <a:r>
              <a:rPr lang="en-US" sz="1800" b="0" i="0" u="none" strike="noStrike" baseline="0" dirty="0">
                <a:latin typeface="Calibri" panose="020F0502020204030204" pitchFamily="34" charset="0"/>
              </a:rPr>
              <a:t>anemia</a:t>
            </a:r>
          </a:p>
          <a:p>
            <a:pPr marL="0" indent="0" algn="l">
              <a:buNone/>
            </a:pPr>
            <a:r>
              <a:rPr lang="en-US" sz="1800" b="0" i="0" u="none" strike="noStrike" baseline="0" dirty="0">
                <a:latin typeface="Calibri" panose="020F0502020204030204" pitchFamily="34" charset="0"/>
              </a:rPr>
              <a:t>Sometimes only SOB and in the history there is cough, sputum and fever </a:t>
            </a:r>
            <a:r>
              <a:rPr lang="en-US" sz="1800" b="0" i="0" u="none" strike="noStrike" baseline="0" dirty="0">
                <a:latin typeface="Wingdings" panose="05000000000000000000" pitchFamily="2" charset="2"/>
              </a:rPr>
              <a:t> </a:t>
            </a:r>
            <a:r>
              <a:rPr lang="en-US" sz="1800" b="0" i="0" u="none" strike="noStrike" baseline="0" dirty="0">
                <a:latin typeface="Calibri" panose="020F0502020204030204" pitchFamily="34" charset="0"/>
              </a:rPr>
              <a:t>pneumonia or something respiratory</a:t>
            </a:r>
          </a:p>
          <a:p>
            <a:pPr marL="0" indent="0" algn="l">
              <a:buNone/>
            </a:pPr>
            <a:r>
              <a:rPr lang="en-US" sz="1800" b="0" i="0" u="none" strike="noStrike" baseline="0" dirty="0">
                <a:latin typeface="Calibri" panose="020F0502020204030204" pitchFamily="34" charset="0"/>
              </a:rPr>
              <a:t>SO MAKE SURE YOU KNOW WHERE YOU ARE GOIN … SO YOU SHOULD modify your history</a:t>
            </a:r>
            <a:endParaRPr lang="en-US" dirty="0"/>
          </a:p>
        </p:txBody>
      </p:sp>
    </p:spTree>
    <p:extLst>
      <p:ext uri="{BB962C8B-B14F-4D97-AF65-F5344CB8AC3E}">
        <p14:creationId xmlns:p14="http://schemas.microsoft.com/office/powerpoint/2010/main" val="2486561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C40D3-57D9-B378-6273-754017E766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C29861-CC5E-011E-4694-76F6A0387962}"/>
              </a:ext>
            </a:extLst>
          </p:cNvPr>
          <p:cNvSpPr>
            <a:spLocks noGrp="1"/>
          </p:cNvSpPr>
          <p:nvPr>
            <p:ph idx="1"/>
          </p:nvPr>
        </p:nvSpPr>
        <p:spPr>
          <a:xfrm>
            <a:off x="609599" y="1488613"/>
            <a:ext cx="6347714" cy="3880773"/>
          </a:xfrm>
        </p:spPr>
        <p:txBody>
          <a:bodyPr>
            <a:normAutofit fontScale="85000" lnSpcReduction="20000"/>
          </a:bodyPr>
          <a:lstStyle/>
          <a:p>
            <a:pPr marL="0" indent="0" algn="l">
              <a:buNone/>
            </a:pPr>
            <a:r>
              <a:rPr lang="en-US" sz="1800" b="1" i="0" u="none" strike="noStrike" baseline="0" dirty="0">
                <a:latin typeface="Calibri,Bold"/>
              </a:rPr>
              <a:t>IF there is cough , sputum , fever &amp; chills , concentrate on the respiratory system because most likely its chest infection .</a:t>
            </a:r>
          </a:p>
          <a:p>
            <a:pPr marL="0" indent="0" algn="l">
              <a:buNone/>
            </a:pPr>
            <a:r>
              <a:rPr lang="en-US" sz="1800" b="0" i="0" u="none" strike="noStrike" baseline="0" dirty="0">
                <a:latin typeface="Calibri" panose="020F0502020204030204" pitchFamily="34" charset="0"/>
              </a:rPr>
              <a:t>- </a:t>
            </a:r>
            <a:r>
              <a:rPr lang="en-US" sz="1800" b="1" i="0" u="none" strike="noStrike" baseline="0" dirty="0">
                <a:latin typeface="Calibri,Bold"/>
              </a:rPr>
              <a:t>If the SOB comes at night with dry cough and wheezes so this is most likely asthma … or if its associated with small amount of sputum and a long history of smocking so most likely its COPD.</a:t>
            </a:r>
          </a:p>
          <a:p>
            <a:pPr marL="0" indent="0" algn="l">
              <a:buNone/>
            </a:pPr>
            <a:r>
              <a:rPr lang="en-US" sz="1800" b="0" i="0" u="none" strike="noStrike" baseline="0" dirty="0">
                <a:latin typeface="Calibri" panose="020F0502020204030204" pitchFamily="34" charset="0"/>
              </a:rPr>
              <a:t>- </a:t>
            </a:r>
            <a:r>
              <a:rPr lang="en-US" sz="1800" b="1" i="0" u="none" strike="noStrike" baseline="0" dirty="0">
                <a:latin typeface="Calibri,Bold"/>
              </a:rPr>
              <a:t>If its sudden shortness of breath with hemoptysis and pleuritic chest pain so you should think of PE … so :</a:t>
            </a:r>
          </a:p>
          <a:p>
            <a:pPr marL="0" indent="0" algn="l">
              <a:buNone/>
            </a:pPr>
            <a:r>
              <a:rPr lang="en-US" sz="1800" b="0" i="0" u="none" strike="noStrike" baseline="0" dirty="0">
                <a:latin typeface="Calibri" panose="020F0502020204030204" pitchFamily="34" charset="0"/>
              </a:rPr>
              <a:t>- ask about previous DVT ,</a:t>
            </a:r>
          </a:p>
          <a:p>
            <a:pPr marL="0" indent="0" algn="l">
              <a:buNone/>
            </a:pPr>
            <a:r>
              <a:rPr lang="en-US" sz="1800" b="0" i="0" u="none" strike="noStrike" baseline="0" dirty="0">
                <a:latin typeface="Calibri" panose="020F0502020204030204" pitchFamily="34" charset="0"/>
              </a:rPr>
              <a:t>- risk factors for atherosclerosis,</a:t>
            </a:r>
          </a:p>
          <a:p>
            <a:pPr marL="0" indent="0" algn="l">
              <a:buNone/>
            </a:pPr>
            <a:r>
              <a:rPr lang="en-US" sz="1800" b="0" i="0" u="none" strike="noStrike" baseline="0" dirty="0">
                <a:latin typeface="Calibri" panose="020F0502020204030204" pitchFamily="34" charset="0"/>
              </a:rPr>
              <a:t>- Ask about recent long travels ,</a:t>
            </a:r>
          </a:p>
          <a:p>
            <a:pPr marL="0" indent="0" algn="l">
              <a:buNone/>
            </a:pPr>
            <a:r>
              <a:rPr lang="en-US" sz="1800" b="0" i="0" u="none" strike="noStrike" baseline="0" dirty="0">
                <a:latin typeface="Calibri" panose="020F0502020204030204" pitchFamily="34" charset="0"/>
              </a:rPr>
              <a:t>- Ask specifically for oral contraceptives ,</a:t>
            </a:r>
          </a:p>
          <a:p>
            <a:pPr marL="0" indent="0" algn="l">
              <a:buNone/>
            </a:pPr>
            <a:r>
              <a:rPr lang="en-US" sz="1800" b="0" i="0" u="none" strike="noStrike" baseline="0" dirty="0">
                <a:latin typeface="Calibri" panose="020F0502020204030204" pitchFamily="34" charset="0"/>
              </a:rPr>
              <a:t>- bed rest or immobility ,</a:t>
            </a:r>
          </a:p>
          <a:p>
            <a:pPr marL="0" indent="0" algn="l">
              <a:buNone/>
            </a:pPr>
            <a:r>
              <a:rPr lang="en-US" sz="1800" b="0" i="0" u="none" strike="noStrike" baseline="0" dirty="0">
                <a:latin typeface="Calibri" panose="020F0502020204030204" pitchFamily="34" charset="0"/>
              </a:rPr>
              <a:t>- pregnancy ,</a:t>
            </a:r>
          </a:p>
          <a:p>
            <a:pPr marL="0" indent="0" algn="l">
              <a:buNone/>
            </a:pPr>
            <a:r>
              <a:rPr lang="en-US" sz="1800" b="0" i="0" u="none" strike="noStrike" baseline="0" dirty="0">
                <a:latin typeface="Calibri" panose="020F0502020204030204" pitchFamily="34" charset="0"/>
              </a:rPr>
              <a:t>- hereditary causes of </a:t>
            </a:r>
            <a:r>
              <a:rPr lang="en-US" sz="1800" b="0" i="0" u="none" strike="noStrike" baseline="0" dirty="0" err="1">
                <a:latin typeface="Calibri" panose="020F0502020204030204" pitchFamily="34" charset="0"/>
              </a:rPr>
              <a:t>hypercagulable</a:t>
            </a:r>
            <a:r>
              <a:rPr lang="en-US" sz="1800" b="0" i="0" u="none" strike="noStrike" baseline="0" dirty="0">
                <a:latin typeface="Calibri" panose="020F0502020204030204" pitchFamily="34" charset="0"/>
              </a:rPr>
              <a:t> states</a:t>
            </a:r>
            <a:endParaRPr lang="en-US" dirty="0"/>
          </a:p>
        </p:txBody>
      </p:sp>
    </p:spTree>
    <p:extLst>
      <p:ext uri="{BB962C8B-B14F-4D97-AF65-F5344CB8AC3E}">
        <p14:creationId xmlns:p14="http://schemas.microsoft.com/office/powerpoint/2010/main" val="3865446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D8292-3D61-29AF-688F-30892DCA647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3165EA1-1BF0-041C-BFC4-B2E5521054D8}"/>
              </a:ext>
            </a:extLst>
          </p:cNvPr>
          <p:cNvSpPr>
            <a:spLocks noGrp="1"/>
          </p:cNvSpPr>
          <p:nvPr>
            <p:ph idx="1"/>
          </p:nvPr>
        </p:nvSpPr>
        <p:spPr/>
        <p:txBody>
          <a:bodyPr>
            <a:normAutofit fontScale="77500" lnSpcReduction="20000"/>
          </a:bodyPr>
          <a:lstStyle/>
          <a:p>
            <a:pPr marL="0" indent="0" algn="l">
              <a:buNone/>
            </a:pPr>
            <a:r>
              <a:rPr lang="en-US" sz="1800" b="0" i="0" u="none" strike="noStrike" baseline="0" dirty="0">
                <a:latin typeface="Calibri" panose="020F0502020204030204" pitchFamily="34" charset="0"/>
              </a:rPr>
              <a:t>- </a:t>
            </a:r>
            <a:r>
              <a:rPr lang="en-US" sz="2000" b="1" i="0" u="none" strike="noStrike" baseline="0" dirty="0">
                <a:latin typeface="Calibri,Bold"/>
              </a:rPr>
              <a:t>if there is ejection fraction of less than 30 % for example so this is HF … CONCENTRATE on the cardiac symptoms ,, you can ask about:</a:t>
            </a:r>
          </a:p>
          <a:p>
            <a:pPr marL="0" indent="0" algn="l">
              <a:buNone/>
            </a:pPr>
            <a:r>
              <a:rPr lang="en-US" sz="2000" b="0" i="0" u="none" strike="noStrike" baseline="0" dirty="0">
                <a:latin typeface="Calibri" panose="020F0502020204030204" pitchFamily="34" charset="0"/>
              </a:rPr>
              <a:t>- Orthopnea ( the most important )</a:t>
            </a:r>
          </a:p>
          <a:p>
            <a:pPr marL="0" indent="0" algn="l">
              <a:buNone/>
            </a:pPr>
            <a:r>
              <a:rPr lang="en-US" sz="2000" b="0" i="0" u="none" strike="noStrike" baseline="0" dirty="0">
                <a:latin typeface="Calibri" panose="020F0502020204030204" pitchFamily="34" charset="0"/>
              </a:rPr>
              <a:t>- angina chest pain ,</a:t>
            </a:r>
          </a:p>
          <a:p>
            <a:pPr algn="l">
              <a:buFontTx/>
              <a:buChar char="-"/>
            </a:pPr>
            <a:r>
              <a:rPr lang="en-US" sz="2000" b="0" i="0" u="none" strike="noStrike" baseline="0" dirty="0">
                <a:latin typeface="Calibri" panose="020F0502020204030204" pitchFamily="34" charset="0"/>
              </a:rPr>
              <a:t>leg swelling , ascites , cyanosis , palpitations , previous MI , HTN , DM , Smoking </a:t>
            </a:r>
            <a:r>
              <a:rPr lang="en-US" sz="2000" b="1" i="0" u="none" strike="noStrike" baseline="0" dirty="0">
                <a:latin typeface="Calibri,Bold"/>
              </a:rPr>
              <a:t>.</a:t>
            </a:r>
            <a:endParaRPr lang="ar-EG" sz="2000" b="1" i="0" u="none" strike="noStrike" baseline="0" dirty="0">
              <a:latin typeface="Calibri,Bold"/>
            </a:endParaRPr>
          </a:p>
          <a:p>
            <a:pPr marL="0" indent="0">
              <a:buNone/>
            </a:pPr>
            <a:r>
              <a:rPr lang="en-US" sz="2000" b="1" i="0" u="none" strike="noStrike" baseline="0" dirty="0">
                <a:latin typeface="Calibri,Bold"/>
              </a:rPr>
              <a:t>if there is low Hemoglobin( HB) you should modify your history so ask anything that causes anemia :</a:t>
            </a:r>
            <a:endParaRPr lang="ar-EG" sz="2000" b="1" i="0" u="none" strike="noStrike" baseline="0" dirty="0">
              <a:latin typeface="Calibri,Bold"/>
            </a:endParaRPr>
          </a:p>
          <a:p>
            <a:pPr marL="0" indent="0" algn="l">
              <a:buNone/>
            </a:pPr>
            <a:r>
              <a:rPr lang="en-US" sz="2000" b="0" i="0" u="none" strike="noStrike" baseline="0" dirty="0">
                <a:latin typeface="Calibri" panose="020F0502020204030204" pitchFamily="34" charset="0"/>
              </a:rPr>
              <a:t>For the most important you should ask about </a:t>
            </a:r>
            <a:r>
              <a:rPr lang="en-US" sz="2000" b="1" i="0" u="none" strike="noStrike" baseline="0" dirty="0">
                <a:latin typeface="Calibri,Bold"/>
              </a:rPr>
              <a:t>bleeding </a:t>
            </a:r>
            <a:r>
              <a:rPr lang="en-US" sz="2000" b="0" i="0" u="none" strike="noStrike" baseline="0" dirty="0">
                <a:latin typeface="Calibri" panose="020F0502020204030204" pitchFamily="34" charset="0"/>
              </a:rPr>
              <a:t>from any site</a:t>
            </a:r>
          </a:p>
          <a:p>
            <a:pPr marL="0" indent="0" algn="l">
              <a:buNone/>
            </a:pPr>
            <a:r>
              <a:rPr lang="en-US" sz="2000" b="0" i="0" u="none" strike="noStrike" baseline="0" dirty="0">
                <a:latin typeface="Calibri" panose="020F0502020204030204" pitchFamily="34" charset="0"/>
              </a:rPr>
              <a:t>- and the most important the GIT … SO ask about ,,, Melena , bloody diarrhea or rectal bleeding , epigastric pain ( PU) and ask about Aspirin Specifically , </a:t>
            </a:r>
            <a:r>
              <a:rPr lang="en-US" sz="2000" b="0" i="0" u="none" strike="noStrike" baseline="0" dirty="0" err="1">
                <a:latin typeface="Calibri" panose="020F0502020204030204" pitchFamily="34" charset="0"/>
              </a:rPr>
              <a:t>hematemisis</a:t>
            </a:r>
            <a:r>
              <a:rPr lang="en-US" sz="2000" b="0" i="0" u="none" strike="noStrike" baseline="0" dirty="0">
                <a:latin typeface="Calibri" panose="020F0502020204030204" pitchFamily="34" charset="0"/>
              </a:rPr>
              <a:t>, coffee ground blood with vomitus</a:t>
            </a:r>
          </a:p>
          <a:p>
            <a:pPr marL="0" indent="0" algn="l">
              <a:buNone/>
            </a:pPr>
            <a:r>
              <a:rPr lang="en-US" sz="2000" b="0" i="0" u="none" strike="noStrike" baseline="0" dirty="0">
                <a:latin typeface="Calibri" panose="020F0502020204030204" pitchFamily="34" charset="0"/>
              </a:rPr>
              <a:t>- Hemoptysis of large amounts , hematuria , menstrual loss….. any bleeding</a:t>
            </a:r>
          </a:p>
          <a:p>
            <a:pPr algn="l">
              <a:buFontTx/>
              <a:buChar char="-"/>
            </a:pPr>
            <a:endParaRPr lang="en-US" sz="2000" dirty="0"/>
          </a:p>
        </p:txBody>
      </p:sp>
    </p:spTree>
    <p:extLst>
      <p:ext uri="{BB962C8B-B14F-4D97-AF65-F5344CB8AC3E}">
        <p14:creationId xmlns:p14="http://schemas.microsoft.com/office/powerpoint/2010/main" val="2945903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A2AED-5E74-6744-8FEF-224DD6220F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CB9E38-4C73-F0DB-928C-F91F5F4A5FD3}"/>
              </a:ext>
            </a:extLst>
          </p:cNvPr>
          <p:cNvSpPr>
            <a:spLocks noGrp="1"/>
          </p:cNvSpPr>
          <p:nvPr>
            <p:ph idx="1"/>
          </p:nvPr>
        </p:nvSpPr>
        <p:spPr>
          <a:xfrm>
            <a:off x="609598" y="1752600"/>
            <a:ext cx="6347714" cy="3880773"/>
          </a:xfrm>
        </p:spPr>
        <p:txBody>
          <a:bodyPr>
            <a:normAutofit/>
          </a:bodyPr>
          <a:lstStyle/>
          <a:p>
            <a:pPr marL="0" indent="0" algn="l">
              <a:buNone/>
            </a:pPr>
            <a:r>
              <a:rPr lang="en-US" sz="1800" b="0" i="0" u="none" strike="noStrike" baseline="0" dirty="0">
                <a:latin typeface="Calibri" panose="020F0502020204030204" pitchFamily="34" charset="0"/>
              </a:rPr>
              <a:t>- ask specifically for </a:t>
            </a:r>
            <a:r>
              <a:rPr lang="en-US" sz="1800" b="1" i="0" u="none" strike="noStrike" baseline="0" dirty="0">
                <a:latin typeface="Calibri,Bold"/>
              </a:rPr>
              <a:t>hemolytic anemias </a:t>
            </a:r>
            <a:r>
              <a:rPr lang="en-US" sz="1800" b="0" i="0" u="none" strike="noStrike" baseline="0" dirty="0">
                <a:latin typeface="Calibri" panose="020F0502020204030204" pitchFamily="34" charset="0"/>
              </a:rPr>
              <a:t>if there’s jaundice or hematuria if he has sickle cell , thalassemia , G6PD ( </a:t>
            </a:r>
            <a:r>
              <a:rPr lang="ar-EG" sz="1800" b="0" i="0" u="none" strike="noStrike" baseline="0" dirty="0">
                <a:latin typeface="Arial" panose="020B0604020202020204" pitchFamily="34" charset="0"/>
                <a:cs typeface="Arial" panose="020B0604020202020204" pitchFamily="34" charset="0"/>
              </a:rPr>
              <a:t>تفول </a:t>
            </a:r>
            <a:r>
              <a:rPr lang="ar-EG" sz="1800" b="0" i="0" u="none" strike="noStrike" baseline="0" dirty="0">
                <a:latin typeface="Calibri" panose="020F0502020204030204" pitchFamily="34" charset="0"/>
                <a:cs typeface="Arial" panose="020B0604020202020204" pitchFamily="34" charset="0"/>
              </a:rPr>
              <a:t>) </a:t>
            </a:r>
            <a:r>
              <a:rPr lang="en-US" sz="1800" b="0" i="0" u="none" strike="noStrike" baseline="0" dirty="0">
                <a:latin typeface="Calibri" panose="020F0502020204030204" pitchFamily="34" charset="0"/>
                <a:cs typeface="Arial" panose="020B0604020202020204" pitchFamily="34" charset="0"/>
              </a:rPr>
              <a:t>or if there’s family history of splenectomy , bleeding disorders</a:t>
            </a:r>
            <a:endParaRPr lang="ar-EG" sz="1800" b="0" i="0" u="none" strike="noStrike" baseline="0" dirty="0">
              <a:latin typeface="Calibri" panose="020F0502020204030204" pitchFamily="34" charset="0"/>
            </a:endParaRPr>
          </a:p>
          <a:p>
            <a:pPr marL="0" indent="0" algn="l">
              <a:buNone/>
            </a:pPr>
            <a:r>
              <a:rPr lang="en-US" sz="1800" b="0" i="0" u="none" strike="noStrike" baseline="0" dirty="0">
                <a:latin typeface="Calibri" panose="020F0502020204030204" pitchFamily="34" charset="0"/>
              </a:rPr>
              <a:t>- Ask about anemia of chronic diseases (renal failure , liver failure , RA , SLE )</a:t>
            </a:r>
          </a:p>
          <a:p>
            <a:pPr marL="0" indent="0" algn="l">
              <a:buNone/>
            </a:pPr>
            <a:r>
              <a:rPr lang="en-US" sz="1800" b="0" i="0" u="none" strike="noStrike" baseline="0" dirty="0">
                <a:latin typeface="Calibri" panose="020F0502020204030204" pitchFamily="34" charset="0"/>
              </a:rPr>
              <a:t>- Ask about nutrition ( meat for B12 OR iron ) , weight loss, or </a:t>
            </a:r>
            <a:r>
              <a:rPr lang="en-US" sz="1800" b="0" i="0" u="none" strike="noStrike" baseline="0" dirty="0" err="1">
                <a:latin typeface="Calibri" panose="020F0502020204030204" pitchFamily="34" charset="0"/>
              </a:rPr>
              <a:t>malabsorbtion</a:t>
            </a:r>
            <a:r>
              <a:rPr lang="en-US" sz="1800" b="0" i="0" u="none" strike="noStrike" baseline="0" dirty="0">
                <a:latin typeface="Calibri" panose="020F0502020204030204" pitchFamily="34" charset="0"/>
              </a:rPr>
              <a:t> syndrome , inflammatory bowel disease</a:t>
            </a:r>
          </a:p>
          <a:p>
            <a:pPr marL="0" indent="0" algn="l">
              <a:buNone/>
            </a:pPr>
            <a:r>
              <a:rPr lang="en-US" sz="1800" b="0" i="0" u="none" strike="noStrike" baseline="0" dirty="0">
                <a:latin typeface="Calibri" panose="020F0502020204030204" pitchFamily="34" charset="0"/>
              </a:rPr>
              <a:t>- Ask about general symptoms like general fatigue , fever , lymphadenopathy , bleeding under the skin , infections </a:t>
            </a:r>
            <a:r>
              <a:rPr lang="en-US" sz="1800" b="0" i="0" u="none" strike="noStrike" baseline="0" dirty="0">
                <a:latin typeface="Wingdings" panose="05000000000000000000" pitchFamily="2" charset="2"/>
              </a:rPr>
              <a:t> </a:t>
            </a:r>
            <a:r>
              <a:rPr lang="en-US" sz="1800" b="0" i="0" u="none" strike="noStrike" baseline="0" dirty="0">
                <a:latin typeface="Calibri" panose="020F0502020204030204" pitchFamily="34" charset="0"/>
              </a:rPr>
              <a:t>lymphoma, leukemia, collagen vascular </a:t>
            </a:r>
            <a:r>
              <a:rPr lang="en-US" sz="1800" b="0" i="0" u="none" strike="noStrike" baseline="0" dirty="0" err="1">
                <a:latin typeface="Calibri" panose="020F0502020204030204" pitchFamily="34" charset="0"/>
              </a:rPr>
              <a:t>diseses</a:t>
            </a:r>
            <a:r>
              <a:rPr lang="en-US" sz="1800" b="0" i="0" u="none" strike="noStrike" baseline="0" dirty="0">
                <a:latin typeface="Calibri" panose="020F0502020204030204" pitchFamily="34" charset="0"/>
              </a:rPr>
              <a:t> or infection</a:t>
            </a:r>
          </a:p>
          <a:p>
            <a:pPr marL="0" indent="0" algn="l">
              <a:buNone/>
            </a:pPr>
            <a:r>
              <a:rPr lang="en-US" sz="1800" b="0" i="0" u="none" strike="noStrike" baseline="0" dirty="0">
                <a:latin typeface="Calibri" panose="020F0502020204030204" pitchFamily="34" charset="0"/>
              </a:rPr>
              <a:t>- Cold intolerance for hypothyroidism</a:t>
            </a:r>
          </a:p>
        </p:txBody>
      </p:sp>
    </p:spTree>
    <p:extLst>
      <p:ext uri="{BB962C8B-B14F-4D97-AF65-F5344CB8AC3E}">
        <p14:creationId xmlns:p14="http://schemas.microsoft.com/office/powerpoint/2010/main" val="678150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DFBB5-43D4-1681-CF9F-099727A295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92E6B7-9AE4-8AE8-1FAD-231DBBD8E83C}"/>
              </a:ext>
            </a:extLst>
          </p:cNvPr>
          <p:cNvSpPr>
            <a:spLocks noGrp="1"/>
          </p:cNvSpPr>
          <p:nvPr>
            <p:ph idx="1"/>
          </p:nvPr>
        </p:nvSpPr>
        <p:spPr>
          <a:xfrm>
            <a:off x="762000" y="1676400"/>
            <a:ext cx="6347714" cy="3880773"/>
          </a:xfrm>
        </p:spPr>
        <p:txBody>
          <a:bodyPr>
            <a:normAutofit fontScale="92500" lnSpcReduction="20000"/>
          </a:bodyPr>
          <a:lstStyle/>
          <a:p>
            <a:pPr marL="0" indent="0" algn="l">
              <a:buNone/>
            </a:pPr>
            <a:r>
              <a:rPr lang="en-US" sz="2600" b="1" i="0" u="none" strike="noStrike" baseline="0" dirty="0">
                <a:latin typeface="Calibri,Bold"/>
              </a:rPr>
              <a:t>Investigations:</a:t>
            </a:r>
          </a:p>
          <a:p>
            <a:pPr marL="0" indent="0" algn="l">
              <a:buNone/>
            </a:pPr>
            <a:r>
              <a:rPr lang="en-US" sz="2600" b="0" i="0" u="none" strike="noStrike" baseline="0" dirty="0">
                <a:latin typeface="Calibri" panose="020F0502020204030204" pitchFamily="34" charset="0"/>
              </a:rPr>
              <a:t>- </a:t>
            </a:r>
            <a:r>
              <a:rPr lang="en-US" sz="2600" b="1" i="0" u="none" strike="noStrike" baseline="0" dirty="0">
                <a:latin typeface="Calibri,Bold"/>
              </a:rPr>
              <a:t>Chest X ray </a:t>
            </a:r>
            <a:r>
              <a:rPr lang="en-US" sz="2600" b="0" i="0" u="none" strike="noStrike" baseline="0" dirty="0">
                <a:latin typeface="Calibri" panose="020F0502020204030204" pitchFamily="34" charset="0"/>
              </a:rPr>
              <a:t>if you suspected infection or pulmonary edema or even asthma and COPD or lung fibrosis …</a:t>
            </a:r>
          </a:p>
          <a:p>
            <a:pPr marL="0" indent="0" algn="l">
              <a:buNone/>
            </a:pPr>
            <a:r>
              <a:rPr lang="en-US" sz="2600" b="0" i="0" u="none" strike="noStrike" baseline="0" dirty="0">
                <a:latin typeface="Calibri" panose="020F0502020204030204" pitchFamily="34" charset="0"/>
              </a:rPr>
              <a:t>- </a:t>
            </a:r>
            <a:r>
              <a:rPr lang="en-US" sz="2600" b="1" i="0" u="none" strike="noStrike" baseline="0" dirty="0">
                <a:latin typeface="Calibri,Bold"/>
              </a:rPr>
              <a:t>Spirometry : </a:t>
            </a:r>
            <a:r>
              <a:rPr lang="en-US" sz="2600" b="0" i="0" u="none" strike="noStrike" baseline="0" dirty="0">
                <a:latin typeface="Calibri" panose="020F0502020204030204" pitchFamily="34" charset="0"/>
              </a:rPr>
              <a:t>for asthma COPD or fibrosis</a:t>
            </a:r>
          </a:p>
          <a:p>
            <a:pPr marL="0" indent="0" algn="l">
              <a:buNone/>
            </a:pPr>
            <a:r>
              <a:rPr lang="en-US" sz="2600" b="0" i="0" u="none" strike="noStrike" baseline="0" dirty="0">
                <a:latin typeface="Calibri" panose="020F0502020204030204" pitchFamily="34" charset="0"/>
              </a:rPr>
              <a:t>- </a:t>
            </a:r>
            <a:r>
              <a:rPr lang="en-US" sz="2600" b="1" i="0" u="none" strike="noStrike" baseline="0" dirty="0">
                <a:latin typeface="Calibri,Bold"/>
              </a:rPr>
              <a:t>D-dimer and CT </a:t>
            </a:r>
            <a:r>
              <a:rPr lang="en-US" sz="2600" b="1" i="0" u="none" strike="noStrike" baseline="0" dirty="0" err="1">
                <a:latin typeface="Calibri,Bold"/>
              </a:rPr>
              <a:t>angio</a:t>
            </a:r>
            <a:r>
              <a:rPr lang="en-US" sz="2600" b="1" i="0" u="none" strike="noStrike" baseline="0" dirty="0">
                <a:latin typeface="Calibri,Bold"/>
              </a:rPr>
              <a:t> for PE</a:t>
            </a:r>
          </a:p>
          <a:p>
            <a:pPr marL="0" indent="0" algn="l">
              <a:buNone/>
            </a:pPr>
            <a:r>
              <a:rPr lang="en-US" sz="2600" b="0" i="0" u="none" strike="noStrike" baseline="0" dirty="0">
                <a:latin typeface="Calibri" panose="020F0502020204030204" pitchFamily="34" charset="0"/>
              </a:rPr>
              <a:t>- </a:t>
            </a:r>
            <a:r>
              <a:rPr lang="en-US" sz="2600" b="1" i="0" u="none" strike="noStrike" baseline="0" dirty="0">
                <a:latin typeface="Calibri,Bold"/>
              </a:rPr>
              <a:t>CBC </a:t>
            </a:r>
            <a:r>
              <a:rPr lang="en-US" sz="2600" b="0" i="0" u="none" strike="noStrike" baseline="0" dirty="0">
                <a:latin typeface="Calibri" panose="020F0502020204030204" pitchFamily="34" charset="0"/>
              </a:rPr>
              <a:t>for anemia but if the hemoglobin is known you can ask for specific investigations … for GI Bleed you ask for upper and lower endoscopy … for </a:t>
            </a:r>
            <a:r>
              <a:rPr lang="en-US" sz="2600" b="0" i="0" u="none" strike="noStrike" baseline="0" dirty="0" err="1">
                <a:latin typeface="Calibri" panose="020F0502020204030204" pitchFamily="34" charset="0"/>
              </a:rPr>
              <a:t>hypothyroidisim</a:t>
            </a:r>
            <a:r>
              <a:rPr lang="en-US" sz="2600" b="0" i="0" u="none" strike="noStrike" baseline="0" dirty="0">
                <a:latin typeface="Calibri" panose="020F0502020204030204" pitchFamily="34" charset="0"/>
              </a:rPr>
              <a:t> you ask for TSH ,T3,T4 …..</a:t>
            </a:r>
            <a:endParaRPr lang="en-US" sz="2600" dirty="0"/>
          </a:p>
          <a:p>
            <a:endParaRPr lang="en-US" dirty="0"/>
          </a:p>
        </p:txBody>
      </p:sp>
    </p:spTree>
    <p:extLst>
      <p:ext uri="{BB962C8B-B14F-4D97-AF65-F5344CB8AC3E}">
        <p14:creationId xmlns:p14="http://schemas.microsoft.com/office/powerpoint/2010/main" val="2275334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DF014-3F6D-751D-2A50-F0F75001606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B705AB2-6479-EF5E-0117-DD2650BB13C3}"/>
              </a:ext>
            </a:extLst>
          </p:cNvPr>
          <p:cNvSpPr>
            <a:spLocks noGrp="1"/>
          </p:cNvSpPr>
          <p:nvPr>
            <p:ph idx="1"/>
          </p:nvPr>
        </p:nvSpPr>
        <p:spPr>
          <a:xfrm>
            <a:off x="609599" y="1600200"/>
            <a:ext cx="6347714" cy="3880773"/>
          </a:xfrm>
        </p:spPr>
        <p:txBody>
          <a:bodyPr>
            <a:normAutofit fontScale="77500" lnSpcReduction="20000"/>
          </a:bodyPr>
          <a:lstStyle/>
          <a:p>
            <a:pPr marL="0" indent="0" algn="l">
              <a:buNone/>
            </a:pPr>
            <a:r>
              <a:rPr lang="en-US" sz="2100" b="1" i="0" u="none" strike="noStrike" baseline="0" dirty="0">
                <a:solidFill>
                  <a:schemeClr val="tx1"/>
                </a:solidFill>
                <a:latin typeface="Cambria,Bold"/>
              </a:rPr>
              <a:t>EPIGASTRIC PAIN</a:t>
            </a:r>
            <a:endParaRPr lang="en-US" sz="2100" b="0" i="0" u="none" strike="noStrike" baseline="0" dirty="0">
              <a:solidFill>
                <a:schemeClr val="tx1"/>
              </a:solidFill>
              <a:latin typeface="Calibri" panose="020F0502020204030204" pitchFamily="34" charset="0"/>
            </a:endParaRPr>
          </a:p>
          <a:p>
            <a:pPr marL="0" indent="0" algn="l">
              <a:buNone/>
            </a:pPr>
            <a:r>
              <a:rPr lang="en-US" sz="1800" b="0" i="0" u="none" strike="noStrike" baseline="0" dirty="0">
                <a:latin typeface="Calibri" panose="020F0502020204030204" pitchFamily="34" charset="0"/>
              </a:rPr>
              <a:t>Pts profile: Age, Gender, and Chief Complaint</a:t>
            </a:r>
          </a:p>
          <a:p>
            <a:pPr marL="0" indent="0" algn="l">
              <a:buNone/>
            </a:pPr>
            <a:r>
              <a:rPr lang="en-US" sz="1800" b="0" i="0" u="none" strike="noStrike" baseline="0" dirty="0">
                <a:latin typeface="Calibri" panose="020F0502020204030204" pitchFamily="34" charset="0"/>
              </a:rPr>
              <a:t>SOCRATES</a:t>
            </a:r>
          </a:p>
          <a:p>
            <a:pPr marL="0" indent="0" algn="l">
              <a:buNone/>
            </a:pPr>
            <a:r>
              <a:rPr lang="en-US" sz="1800" b="0" i="0" u="none" strike="noStrike" baseline="0" dirty="0">
                <a:latin typeface="Calibri" panose="020F0502020204030204" pitchFamily="34" charset="0"/>
              </a:rPr>
              <a:t>- Duration ( acute or chronic )</a:t>
            </a:r>
          </a:p>
          <a:p>
            <a:pPr marL="0" indent="0" algn="l">
              <a:buNone/>
            </a:pPr>
            <a:r>
              <a:rPr lang="en-US" sz="1800" b="0" i="0" u="none" strike="noStrike" baseline="0" dirty="0">
                <a:latin typeface="Calibri" panose="020F0502020204030204" pitchFamily="34" charset="0"/>
              </a:rPr>
              <a:t>- Sudden or gradual over time ?</a:t>
            </a:r>
          </a:p>
          <a:p>
            <a:pPr marL="0" indent="0" algn="l">
              <a:buNone/>
            </a:pPr>
            <a:r>
              <a:rPr lang="en-US" sz="1800" b="0" i="0" u="none" strike="noStrike" baseline="0" dirty="0">
                <a:latin typeface="Calibri" panose="020F0502020204030204" pitchFamily="34" charset="0"/>
              </a:rPr>
              <a:t>- Continuous or intermittent (remitting- relapsing) ?</a:t>
            </a:r>
          </a:p>
          <a:p>
            <a:pPr marL="0" indent="0" algn="l">
              <a:buNone/>
            </a:pPr>
            <a:r>
              <a:rPr lang="en-US" sz="1800" b="0" i="0" u="none" strike="noStrike" baseline="0" dirty="0">
                <a:latin typeface="Calibri" panose="020F0502020204030204" pitchFamily="34" charset="0"/>
              </a:rPr>
              <a:t>- If intermittent.. Time and frequency??</a:t>
            </a:r>
          </a:p>
          <a:p>
            <a:pPr marL="0" indent="0" algn="l">
              <a:buNone/>
            </a:pPr>
            <a:r>
              <a:rPr lang="en-US" sz="1800" b="0" i="0" u="none" strike="noStrike" baseline="0" dirty="0">
                <a:latin typeface="Calibri" panose="020F0502020204030204" pitchFamily="34" charset="0"/>
              </a:rPr>
              <a:t>- SITE?</a:t>
            </a:r>
          </a:p>
          <a:p>
            <a:pPr marL="0" indent="0" algn="l">
              <a:buNone/>
            </a:pPr>
            <a:r>
              <a:rPr lang="en-US" sz="1800" b="0" i="0" u="none" strike="noStrike" baseline="0" dirty="0">
                <a:latin typeface="Calibri" panose="020F0502020204030204" pitchFamily="34" charset="0"/>
              </a:rPr>
              <a:t>- Radiation</a:t>
            </a:r>
          </a:p>
          <a:p>
            <a:pPr marL="0" indent="0" algn="l">
              <a:buNone/>
            </a:pPr>
            <a:r>
              <a:rPr lang="en-US" sz="1800" b="0" i="0" u="none" strike="noStrike" baseline="0" dirty="0">
                <a:latin typeface="Calibri" panose="020F0502020204030204" pitchFamily="34" charset="0"/>
              </a:rPr>
              <a:t>- Character</a:t>
            </a:r>
          </a:p>
          <a:p>
            <a:pPr marL="0" indent="0" algn="l">
              <a:buNone/>
            </a:pPr>
            <a:r>
              <a:rPr lang="en-US" sz="1800" b="0" i="0" u="none" strike="noStrike" baseline="0" dirty="0">
                <a:latin typeface="Calibri" panose="020F0502020204030204" pitchFamily="34" charset="0"/>
              </a:rPr>
              <a:t>- Aggravating factors ( food , position , movement )</a:t>
            </a:r>
          </a:p>
          <a:p>
            <a:pPr marL="0" indent="0" algn="l">
              <a:buNone/>
            </a:pPr>
            <a:r>
              <a:rPr lang="en-US" sz="1800" b="0" i="0" u="none" strike="noStrike" baseline="0" dirty="0">
                <a:latin typeface="Calibri" panose="020F0502020204030204" pitchFamily="34" charset="0"/>
              </a:rPr>
              <a:t>- Relieving factors ( food , position , drugs )</a:t>
            </a:r>
          </a:p>
          <a:p>
            <a:pPr marL="0" indent="0">
              <a:buNone/>
            </a:pPr>
            <a:r>
              <a:rPr lang="en-US" sz="1800" b="0" i="0" u="none" strike="noStrike" baseline="0" dirty="0">
                <a:latin typeface="Calibri" panose="020F0502020204030204" pitchFamily="34" charset="0"/>
              </a:rPr>
              <a:t>- Severity</a:t>
            </a:r>
            <a:endParaRPr lang="en-US" dirty="0"/>
          </a:p>
        </p:txBody>
      </p:sp>
    </p:spTree>
    <p:extLst>
      <p:ext uri="{BB962C8B-B14F-4D97-AF65-F5344CB8AC3E}">
        <p14:creationId xmlns:p14="http://schemas.microsoft.com/office/powerpoint/2010/main" val="3482637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F1EE4-B3AC-7414-2F41-3766C1833D7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45F0BA-2D13-2753-4DE2-5D3BC9E557EB}"/>
              </a:ext>
            </a:extLst>
          </p:cNvPr>
          <p:cNvSpPr>
            <a:spLocks noGrp="1"/>
          </p:cNvSpPr>
          <p:nvPr>
            <p:ph idx="1"/>
          </p:nvPr>
        </p:nvSpPr>
        <p:spPr>
          <a:xfrm>
            <a:off x="609599" y="1676400"/>
            <a:ext cx="6347714" cy="3880773"/>
          </a:xfrm>
        </p:spPr>
        <p:txBody>
          <a:bodyPr>
            <a:normAutofit fontScale="62500" lnSpcReduction="20000"/>
          </a:bodyPr>
          <a:lstStyle/>
          <a:p>
            <a:pPr marL="0" indent="0" algn="l">
              <a:buNone/>
            </a:pPr>
            <a:r>
              <a:rPr lang="en-US" sz="1800" b="0" i="0" u="none" strike="noStrike" baseline="0" dirty="0">
                <a:latin typeface="Calibri" panose="020F0502020204030204" pitchFamily="34" charset="0"/>
              </a:rPr>
              <a:t>Associated symptoms :</a:t>
            </a:r>
          </a:p>
          <a:p>
            <a:pPr marL="0" indent="0" algn="l">
              <a:buNone/>
            </a:pPr>
            <a:r>
              <a:rPr lang="en-US" sz="1800" b="0" i="0" u="none" strike="noStrike" baseline="0" dirty="0">
                <a:latin typeface="Calibri" panose="020F0502020204030204" pitchFamily="34" charset="0"/>
              </a:rPr>
              <a:t>- Dyspepsia ( feeling tired after the meal )</a:t>
            </a:r>
          </a:p>
          <a:p>
            <a:pPr marL="0" indent="0" algn="l">
              <a:buNone/>
            </a:pPr>
            <a:r>
              <a:rPr lang="en-US" sz="1800" b="0" i="0" u="none" strike="noStrike" baseline="0" dirty="0">
                <a:latin typeface="Calibri" panose="020F0502020204030204" pitchFamily="34" charset="0"/>
              </a:rPr>
              <a:t>- Vomiting blood (fresh blood, coffee ground, clotted?)</a:t>
            </a:r>
          </a:p>
          <a:p>
            <a:pPr marL="0" indent="0" algn="l">
              <a:buNone/>
            </a:pPr>
            <a:r>
              <a:rPr lang="en-US" sz="1800" b="0" i="0" u="none" strike="noStrike" baseline="0" dirty="0">
                <a:latin typeface="Calibri" panose="020F0502020204030204" pitchFamily="34" charset="0"/>
              </a:rPr>
              <a:t>- Amount, color, smell , and content of the bloody vomitus</a:t>
            </a:r>
          </a:p>
          <a:p>
            <a:pPr marL="0" indent="0" algn="l">
              <a:buNone/>
            </a:pPr>
            <a:r>
              <a:rPr lang="en-US" sz="1800" b="0" i="0" u="none" strike="noStrike" baseline="0" dirty="0">
                <a:latin typeface="Calibri" panose="020F0502020204030204" pitchFamily="34" charset="0"/>
              </a:rPr>
              <a:t>- Melena , </a:t>
            </a:r>
            <a:r>
              <a:rPr lang="en-US" sz="1800" b="0" i="0" u="none" strike="noStrike" baseline="0" dirty="0" err="1">
                <a:latin typeface="Calibri" panose="020F0502020204030204" pitchFamily="34" charset="0"/>
              </a:rPr>
              <a:t>Hematechezia</a:t>
            </a:r>
            <a:endParaRPr lang="en-US" sz="1800" b="0" i="0" u="none" strike="noStrike" baseline="0" dirty="0">
              <a:latin typeface="Calibri" panose="020F0502020204030204" pitchFamily="34" charset="0"/>
            </a:endParaRPr>
          </a:p>
          <a:p>
            <a:pPr marL="0" indent="0" algn="l">
              <a:buNone/>
            </a:pPr>
            <a:r>
              <a:rPr lang="en-US" sz="1800" b="0" i="0" u="none" strike="noStrike" baseline="0" dirty="0">
                <a:latin typeface="Calibri" panose="020F0502020204030204" pitchFamily="34" charset="0"/>
              </a:rPr>
              <a:t>- Nausea , Vomiting , diarrhea</a:t>
            </a:r>
          </a:p>
          <a:p>
            <a:pPr marL="0" indent="0" algn="l">
              <a:buNone/>
            </a:pPr>
            <a:r>
              <a:rPr lang="en-US" sz="1800" b="0" i="0" u="none" strike="noStrike" baseline="0" dirty="0">
                <a:latin typeface="Calibri" panose="020F0502020204030204" pitchFamily="34" charset="0"/>
              </a:rPr>
              <a:t>- Constipation</a:t>
            </a:r>
          </a:p>
          <a:p>
            <a:pPr marL="0" indent="0" algn="l">
              <a:buNone/>
            </a:pPr>
            <a:r>
              <a:rPr lang="en-US" sz="1800" b="0" i="0" u="none" strike="noStrike" baseline="0" dirty="0">
                <a:latin typeface="Calibri" panose="020F0502020204030204" pitchFamily="34" charset="0"/>
              </a:rPr>
              <a:t>- Dysphagia, odynophagia</a:t>
            </a:r>
          </a:p>
          <a:p>
            <a:pPr marL="0" indent="0" algn="l">
              <a:buNone/>
            </a:pPr>
            <a:r>
              <a:rPr lang="en-US" sz="1800" b="0" i="0" u="none" strike="noStrike" baseline="0" dirty="0">
                <a:latin typeface="Calibri" panose="020F0502020204030204" pitchFamily="34" charset="0"/>
              </a:rPr>
              <a:t>- Fever and chills</a:t>
            </a:r>
          </a:p>
          <a:p>
            <a:pPr marL="0" indent="0" algn="l">
              <a:buNone/>
            </a:pPr>
            <a:r>
              <a:rPr lang="en-US" sz="1800" b="0" i="0" u="none" strike="noStrike" baseline="0" dirty="0">
                <a:latin typeface="Calibri" panose="020F0502020204030204" pitchFamily="34" charset="0"/>
              </a:rPr>
              <a:t>- Jaundice , color of urine and stool , itching </a:t>
            </a:r>
            <a:r>
              <a:rPr lang="en-US" sz="1800" b="0" i="0" u="none" strike="noStrike" baseline="0" dirty="0">
                <a:latin typeface="Wingdings" panose="05000000000000000000" pitchFamily="2" charset="2"/>
              </a:rPr>
              <a:t></a:t>
            </a:r>
            <a:r>
              <a:rPr lang="en-US" sz="1800" b="0" i="0" u="none" strike="noStrike" baseline="0" dirty="0">
                <a:latin typeface="Calibri" panose="020F0502020204030204" pitchFamily="34" charset="0"/>
              </a:rPr>
              <a:t>hepatitis or cholestasis</a:t>
            </a:r>
          </a:p>
          <a:p>
            <a:pPr marL="0" indent="0" algn="l">
              <a:buNone/>
            </a:pPr>
            <a:r>
              <a:rPr lang="en-US" sz="1800" b="0" i="0" u="none" strike="noStrike" baseline="0" dirty="0">
                <a:latin typeface="Calibri" panose="020F0502020204030204" pitchFamily="34" charset="0"/>
              </a:rPr>
              <a:t>- Chest pain , SOB , sweating </a:t>
            </a:r>
            <a:r>
              <a:rPr lang="en-US" sz="1800" b="0" i="0" u="none" strike="noStrike" baseline="0" dirty="0">
                <a:latin typeface="Wingdings" panose="05000000000000000000" pitchFamily="2" charset="2"/>
              </a:rPr>
              <a:t> </a:t>
            </a:r>
            <a:r>
              <a:rPr lang="en-US" sz="1800" b="0" i="0" u="none" strike="noStrike" baseline="0" dirty="0">
                <a:latin typeface="Calibri" panose="020F0502020204030204" pitchFamily="34" charset="0"/>
              </a:rPr>
              <a:t>MI</a:t>
            </a:r>
          </a:p>
          <a:p>
            <a:pPr marL="0" indent="0" algn="l">
              <a:buNone/>
            </a:pPr>
            <a:r>
              <a:rPr lang="en-US" sz="1800" b="0" i="0" u="none" strike="noStrike" baseline="0" dirty="0">
                <a:latin typeface="Calibri" panose="020F0502020204030204" pitchFamily="34" charset="0"/>
              </a:rPr>
              <a:t>- Orthopnea , PND</a:t>
            </a:r>
          </a:p>
          <a:p>
            <a:pPr marL="0" indent="0" algn="l">
              <a:buNone/>
            </a:pPr>
            <a:r>
              <a:rPr lang="en-US" sz="1800" b="0" i="0" u="none" strike="noStrike" baseline="0" dirty="0">
                <a:latin typeface="Calibri" panose="020F0502020204030204" pitchFamily="34" charset="0"/>
              </a:rPr>
              <a:t>- Arthritis &amp; skin rash</a:t>
            </a:r>
          </a:p>
          <a:p>
            <a:pPr marL="0" indent="0" algn="l">
              <a:buNone/>
            </a:pPr>
            <a:r>
              <a:rPr lang="en-US" sz="1800" b="0" i="0" u="none" strike="noStrike" baseline="0" dirty="0">
                <a:latin typeface="Calibri" panose="020F0502020204030204" pitchFamily="34" charset="0"/>
              </a:rPr>
              <a:t>- Complete with a quick systemic review : early satiety, </a:t>
            </a:r>
            <a:r>
              <a:rPr lang="en-US" sz="1800" b="0" i="0" u="none" strike="noStrike" baseline="0" dirty="0" err="1">
                <a:latin typeface="Calibri" panose="020F0502020204030204" pitchFamily="34" charset="0"/>
              </a:rPr>
              <a:t>wt</a:t>
            </a:r>
            <a:r>
              <a:rPr lang="en-US" sz="1800" b="0" i="0" u="none" strike="noStrike" baseline="0" dirty="0">
                <a:latin typeface="Calibri" panose="020F0502020204030204" pitchFamily="34" charset="0"/>
              </a:rPr>
              <a:t> loss , loss of appetite , cough, sputum …..</a:t>
            </a:r>
            <a:endParaRPr lang="en-US" dirty="0"/>
          </a:p>
        </p:txBody>
      </p:sp>
    </p:spTree>
    <p:extLst>
      <p:ext uri="{BB962C8B-B14F-4D97-AF65-F5344CB8AC3E}">
        <p14:creationId xmlns:p14="http://schemas.microsoft.com/office/powerpoint/2010/main" val="3093750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1026" name="Picture 2" descr="C:\Users\admin\Downloads\history-taking-3-728.jpg"/>
          <p:cNvPicPr>
            <a:picLocks noGrp="1" noChangeAspect="1" noChangeArrowheads="1"/>
          </p:cNvPicPr>
          <p:nvPr>
            <p:ph idx="1"/>
          </p:nvPr>
        </p:nvPicPr>
        <p:blipFill>
          <a:blip r:embed="rId2" cstate="print"/>
          <a:stretch>
            <a:fillRect/>
          </a:stretch>
        </p:blipFill>
        <p:spPr bwMode="auto">
          <a:xfrm>
            <a:off x="1196182" y="2160588"/>
            <a:ext cx="5175249" cy="3881437"/>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B2BDF-D795-E143-96E5-90F247FF47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E1ADDC-1C1F-E0A0-52E1-C0879A17E2D2}"/>
              </a:ext>
            </a:extLst>
          </p:cNvPr>
          <p:cNvSpPr>
            <a:spLocks noGrp="1"/>
          </p:cNvSpPr>
          <p:nvPr>
            <p:ph idx="1"/>
          </p:nvPr>
        </p:nvSpPr>
        <p:spPr>
          <a:xfrm>
            <a:off x="609599" y="1524000"/>
            <a:ext cx="6347714" cy="4517363"/>
          </a:xfrm>
        </p:spPr>
        <p:txBody>
          <a:bodyPr>
            <a:normAutofit/>
          </a:bodyPr>
          <a:lstStyle/>
          <a:p>
            <a:pPr marL="0" indent="0" algn="l">
              <a:buNone/>
            </a:pPr>
            <a:r>
              <a:rPr lang="en-US" sz="2000" b="1" i="0" u="none" strike="noStrike" baseline="0" dirty="0">
                <a:latin typeface="Calibri,Bold"/>
              </a:rPr>
              <a:t>Past </a:t>
            </a:r>
            <a:r>
              <a:rPr lang="en-US" sz="2000" b="1" i="0" u="none" strike="noStrike" baseline="0" dirty="0" err="1">
                <a:latin typeface="Calibri,Bold"/>
              </a:rPr>
              <a:t>hx</a:t>
            </a:r>
            <a:r>
              <a:rPr lang="en-US" sz="2000" b="1" i="0" u="none" strike="noStrike" baseline="0" dirty="0">
                <a:latin typeface="Calibri,Bold"/>
              </a:rPr>
              <a:t> :</a:t>
            </a:r>
          </a:p>
          <a:p>
            <a:pPr marL="0" indent="0" algn="l">
              <a:buNone/>
            </a:pPr>
            <a:r>
              <a:rPr lang="en-US" sz="2000" b="0" i="0" u="none" strike="noStrike" baseline="0" dirty="0">
                <a:latin typeface="Calibri" panose="020F0502020204030204" pitchFamily="34" charset="0"/>
              </a:rPr>
              <a:t>- History of peptic ulcer , GERD , IHD , HTN , DM , Hyperlipidemia</a:t>
            </a:r>
          </a:p>
          <a:p>
            <a:pPr marL="0" indent="0" algn="l">
              <a:buNone/>
            </a:pPr>
            <a:r>
              <a:rPr lang="en-US" sz="2000" b="0" i="0" u="none" strike="noStrike" baseline="0" dirty="0">
                <a:latin typeface="Calibri" panose="020F0502020204030204" pitchFamily="34" charset="0"/>
              </a:rPr>
              <a:t>- History of hepatitis B, C .. or BLOOD TRANSFUSION , sexual contact</a:t>
            </a:r>
          </a:p>
          <a:p>
            <a:pPr marL="0" indent="0" algn="l">
              <a:buNone/>
            </a:pPr>
            <a:r>
              <a:rPr lang="en-US" sz="2000" b="0" i="0" u="none" strike="noStrike" baseline="0" dirty="0">
                <a:latin typeface="Calibri" panose="020F0502020204030204" pitchFamily="34" charset="0"/>
              </a:rPr>
              <a:t>- Hemorrhoids or bleeding from any other site</a:t>
            </a:r>
          </a:p>
          <a:p>
            <a:pPr marL="0" indent="0" algn="l">
              <a:buNone/>
            </a:pPr>
            <a:r>
              <a:rPr lang="en-US" sz="2000" b="0" i="0" u="none" strike="noStrike" baseline="0" dirty="0">
                <a:latin typeface="Calibri" panose="020F0502020204030204" pitchFamily="34" charset="0"/>
              </a:rPr>
              <a:t>- Family history of PUD , IHD , HTN, DM</a:t>
            </a:r>
          </a:p>
          <a:p>
            <a:pPr marL="0" indent="0" algn="l">
              <a:buNone/>
            </a:pPr>
            <a:r>
              <a:rPr lang="en-US" sz="2000" b="1" i="0" u="none" strike="noStrike" baseline="0" dirty="0">
                <a:latin typeface="Calibri,Bold"/>
              </a:rPr>
              <a:t>Drug </a:t>
            </a:r>
            <a:r>
              <a:rPr lang="en-US" sz="2000" b="1" i="0" u="none" strike="noStrike" baseline="0" dirty="0" err="1">
                <a:latin typeface="Calibri,Bold"/>
              </a:rPr>
              <a:t>Hx</a:t>
            </a:r>
            <a:r>
              <a:rPr lang="en-US" sz="2000" b="1" i="0" u="none" strike="noStrike" baseline="0" dirty="0">
                <a:latin typeface="Calibri,Bold"/>
              </a:rPr>
              <a:t> :</a:t>
            </a:r>
          </a:p>
          <a:p>
            <a:pPr marL="0" indent="0" algn="l">
              <a:buNone/>
            </a:pPr>
            <a:r>
              <a:rPr lang="en-US" sz="2000" b="0" i="0" u="none" strike="noStrike" baseline="0" dirty="0">
                <a:latin typeface="Calibri" panose="020F0502020204030204" pitchFamily="34" charset="0"/>
              </a:rPr>
              <a:t>Ask about Aspirin or NSAIDS specifically .</a:t>
            </a:r>
          </a:p>
          <a:p>
            <a:pPr marL="0" indent="0" algn="l">
              <a:buNone/>
            </a:pPr>
            <a:r>
              <a:rPr lang="en-US" sz="2000" b="1" i="0" u="none" strike="noStrike" baseline="0" dirty="0">
                <a:latin typeface="Calibri,Bold"/>
              </a:rPr>
              <a:t>Social history </a:t>
            </a:r>
            <a:r>
              <a:rPr lang="en-US" sz="2000" b="1" i="0" u="none" strike="noStrike" baseline="0" dirty="0" err="1">
                <a:latin typeface="Calibri,Bold"/>
              </a:rPr>
              <a:t>Hx</a:t>
            </a:r>
            <a:r>
              <a:rPr lang="en-US" sz="2000" b="1" i="0" u="none" strike="noStrike" baseline="0" dirty="0">
                <a:latin typeface="Calibri,Bold"/>
              </a:rPr>
              <a:t> :</a:t>
            </a:r>
          </a:p>
          <a:p>
            <a:pPr marL="0" indent="0" algn="l">
              <a:buNone/>
            </a:pPr>
            <a:r>
              <a:rPr lang="en-US" sz="2000" b="0" i="0" u="none" strike="noStrike" baseline="0" dirty="0">
                <a:latin typeface="Calibri" panose="020F0502020204030204" pitchFamily="34" charset="0"/>
              </a:rPr>
              <a:t>Smoking, Alcohol, contact to anyone has Hepatitis</a:t>
            </a:r>
            <a:endParaRPr lang="en-US" sz="2000" dirty="0"/>
          </a:p>
        </p:txBody>
      </p:sp>
    </p:spTree>
    <p:extLst>
      <p:ext uri="{BB962C8B-B14F-4D97-AF65-F5344CB8AC3E}">
        <p14:creationId xmlns:p14="http://schemas.microsoft.com/office/powerpoint/2010/main" val="38321186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79F93-1114-A47B-E031-E65F8665BC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6EE174D-6A1B-4C1B-91FD-AB2CA68C33E1}"/>
              </a:ext>
            </a:extLst>
          </p:cNvPr>
          <p:cNvSpPr>
            <a:spLocks noGrp="1"/>
          </p:cNvSpPr>
          <p:nvPr>
            <p:ph idx="1"/>
          </p:nvPr>
        </p:nvSpPr>
        <p:spPr>
          <a:xfrm>
            <a:off x="640079" y="1488613"/>
            <a:ext cx="6347714" cy="3880773"/>
          </a:xfrm>
        </p:spPr>
        <p:txBody>
          <a:bodyPr>
            <a:normAutofit lnSpcReduction="10000"/>
          </a:bodyPr>
          <a:lstStyle/>
          <a:p>
            <a:pPr algn="l"/>
            <a:endParaRPr lang="en-US" sz="1800" b="0" i="0" u="none" strike="noStrike" baseline="0" dirty="0">
              <a:latin typeface="Calibri" panose="020F0502020204030204" pitchFamily="34" charset="0"/>
            </a:endParaRPr>
          </a:p>
          <a:p>
            <a:pPr marL="0" indent="0" algn="l">
              <a:buNone/>
            </a:pPr>
            <a:r>
              <a:rPr lang="en-US" sz="2000" b="1" i="0" u="none" strike="noStrike" baseline="0" dirty="0">
                <a:latin typeface="Calibri,Bold"/>
              </a:rPr>
              <a:t>DDx :</a:t>
            </a:r>
          </a:p>
          <a:p>
            <a:pPr marL="0" indent="0" algn="l">
              <a:buNone/>
            </a:pPr>
            <a:r>
              <a:rPr lang="en-US" sz="2000" b="0" i="0" u="none" strike="noStrike" baseline="0" dirty="0">
                <a:latin typeface="Calibri" panose="020F0502020204030204" pitchFamily="34" charset="0"/>
              </a:rPr>
              <a:t>Localized remitting relapsing Epigastric pain which is aggravated by food associated sometimes with bloody vomitus (coffee ground ) and melena if there was any bleeding and usually there is </a:t>
            </a:r>
            <a:r>
              <a:rPr lang="en-US" sz="2000" b="0" i="0" u="none" strike="noStrike" baseline="0" dirty="0" err="1">
                <a:latin typeface="Calibri" panose="020F0502020204030204" pitchFamily="34" charset="0"/>
              </a:rPr>
              <a:t>Hx</a:t>
            </a:r>
            <a:r>
              <a:rPr lang="en-US" sz="2000" b="0" i="0" u="none" strike="noStrike" baseline="0" dirty="0">
                <a:latin typeface="Calibri" panose="020F0502020204030204" pitchFamily="34" charset="0"/>
              </a:rPr>
              <a:t> of NSAIDs use for arthritis or any chronic pain </a:t>
            </a:r>
            <a:r>
              <a:rPr lang="en-US" sz="2000" b="0" i="0" u="none" strike="noStrike" baseline="0" dirty="0">
                <a:latin typeface="Wingdings" panose="05000000000000000000" pitchFamily="2" charset="2"/>
              </a:rPr>
              <a:t> </a:t>
            </a:r>
            <a:r>
              <a:rPr lang="en-US" sz="2000" b="1" i="0" u="none" strike="noStrike" baseline="0" dirty="0">
                <a:latin typeface="Calibri,Bold"/>
              </a:rPr>
              <a:t>Gastric ulcer</a:t>
            </a:r>
          </a:p>
          <a:p>
            <a:pPr marL="0" indent="0" algn="l">
              <a:buNone/>
            </a:pPr>
            <a:r>
              <a:rPr lang="en-US" sz="2000" b="0" i="0" u="none" strike="noStrike" baseline="0" dirty="0">
                <a:latin typeface="Calibri" panose="020F0502020204030204" pitchFamily="34" charset="0"/>
              </a:rPr>
              <a:t>If there is heartburn, water brush regurgitation cough and hoarseness of voice it could be </a:t>
            </a:r>
            <a:r>
              <a:rPr lang="en-US" sz="2000" b="1" i="0" u="none" strike="noStrike" baseline="0" dirty="0">
                <a:latin typeface="Calibri,Bold"/>
              </a:rPr>
              <a:t>GERD</a:t>
            </a:r>
          </a:p>
          <a:p>
            <a:pPr marL="0" indent="0" algn="l">
              <a:buNone/>
            </a:pPr>
            <a:r>
              <a:rPr lang="en-US" sz="2000" b="0" i="0" u="none" strike="noStrike" baseline="0" dirty="0">
                <a:latin typeface="Calibri" panose="020F0502020204030204" pitchFamily="34" charset="0"/>
              </a:rPr>
              <a:t>Note that it could be an </a:t>
            </a:r>
            <a:r>
              <a:rPr lang="en-US" sz="2000" b="1" i="0" u="none" strike="noStrike" baseline="0" dirty="0">
                <a:latin typeface="Calibri,Bold"/>
              </a:rPr>
              <a:t>Inferior wall MI , </a:t>
            </a:r>
            <a:r>
              <a:rPr lang="en-US" sz="2000" b="0" i="0" u="none" strike="noStrike" baseline="0" dirty="0">
                <a:latin typeface="Calibri" panose="020F0502020204030204" pitchFamily="34" charset="0"/>
              </a:rPr>
              <a:t>or MI in DM pts could come with epigastric pain so ASK about cardiac symptoms …</a:t>
            </a:r>
          </a:p>
        </p:txBody>
      </p:sp>
    </p:spTree>
    <p:extLst>
      <p:ext uri="{BB962C8B-B14F-4D97-AF65-F5344CB8AC3E}">
        <p14:creationId xmlns:p14="http://schemas.microsoft.com/office/powerpoint/2010/main" val="24354933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D0502-9161-7BED-CEB0-5DE5F625A7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749438-EFF5-BF9F-FF1F-9BC6984A374B}"/>
              </a:ext>
            </a:extLst>
          </p:cNvPr>
          <p:cNvSpPr>
            <a:spLocks noGrp="1"/>
          </p:cNvSpPr>
          <p:nvPr>
            <p:ph idx="1"/>
          </p:nvPr>
        </p:nvSpPr>
        <p:spPr>
          <a:xfrm>
            <a:off x="609599" y="1930400"/>
            <a:ext cx="6347714" cy="3880773"/>
          </a:xfrm>
        </p:spPr>
        <p:txBody>
          <a:bodyPr/>
          <a:lstStyle/>
          <a:p>
            <a:pPr marL="0" indent="0" algn="l">
              <a:buNone/>
            </a:pPr>
            <a:r>
              <a:rPr lang="en-US" sz="2000" b="0" i="0" u="none" strike="noStrike" baseline="0" dirty="0">
                <a:latin typeface="Calibri" panose="020F0502020204030204" pitchFamily="34" charset="0"/>
              </a:rPr>
              <a:t>Ask about jaundice, change in urine or stool color because it could be </a:t>
            </a:r>
            <a:r>
              <a:rPr lang="en-US" sz="2000" b="1" i="0" u="none" strike="noStrike" baseline="0" dirty="0">
                <a:latin typeface="Calibri,Bold"/>
              </a:rPr>
              <a:t>Hepatitis </a:t>
            </a:r>
            <a:r>
              <a:rPr lang="en-US" sz="2000" b="0" i="0" u="none" strike="noStrike" baseline="0" dirty="0">
                <a:latin typeface="Calibri" panose="020F0502020204030204" pitchFamily="34" charset="0"/>
              </a:rPr>
              <a:t>or something in the liver so ASK also about Alcohol , blood transfusion , DM</a:t>
            </a:r>
          </a:p>
          <a:p>
            <a:pPr marL="0" indent="0" algn="l">
              <a:buNone/>
            </a:pPr>
            <a:r>
              <a:rPr lang="en-US" sz="2000" b="0" i="0" u="none" strike="noStrike" baseline="0" dirty="0">
                <a:latin typeface="Calibri" panose="020F0502020204030204" pitchFamily="34" charset="0"/>
              </a:rPr>
              <a:t>If the pain is radiated to the right </a:t>
            </a:r>
            <a:r>
              <a:rPr lang="en-US" sz="2000" b="0" i="0" u="none" strike="noStrike" baseline="0" dirty="0" err="1">
                <a:latin typeface="Calibri" panose="020F0502020204030204" pitchFamily="34" charset="0"/>
              </a:rPr>
              <a:t>hypochonrium</a:t>
            </a:r>
            <a:r>
              <a:rPr lang="en-US" sz="2000" b="0" i="0" u="none" strike="noStrike" baseline="0" dirty="0">
                <a:latin typeface="Calibri" panose="020F0502020204030204" pitchFamily="34" charset="0"/>
              </a:rPr>
              <a:t> and between the </a:t>
            </a:r>
            <a:r>
              <a:rPr lang="en-US" sz="2000" b="0" i="0" u="none" strike="noStrike" baseline="0" dirty="0" err="1">
                <a:latin typeface="Calibri" panose="020F0502020204030204" pitchFamily="34" charset="0"/>
              </a:rPr>
              <a:t>scapulea</a:t>
            </a:r>
            <a:r>
              <a:rPr lang="en-US" sz="2000" b="0" i="0" u="none" strike="noStrike" baseline="0" dirty="0">
                <a:latin typeface="Calibri" panose="020F0502020204030204" pitchFamily="34" charset="0"/>
              </a:rPr>
              <a:t> and the pain is related to fatty food then it could be acute or chronic </a:t>
            </a:r>
            <a:r>
              <a:rPr lang="en-US" sz="2000" b="1" i="0" u="none" strike="noStrike" baseline="0" dirty="0">
                <a:latin typeface="Calibri,Bold"/>
              </a:rPr>
              <a:t>cholecystitis</a:t>
            </a:r>
          </a:p>
          <a:p>
            <a:pPr marL="0" indent="0" algn="l">
              <a:buNone/>
            </a:pPr>
            <a:r>
              <a:rPr lang="en-US" sz="2000" b="0" i="0" u="none" strike="noStrike" baseline="0" dirty="0">
                <a:latin typeface="Calibri" panose="020F0502020204030204" pitchFamily="34" charset="0"/>
              </a:rPr>
              <a:t>If the pain is relieved by bending forward it could be </a:t>
            </a:r>
            <a:r>
              <a:rPr lang="en-US" sz="2000" b="1" i="0" u="none" strike="noStrike" baseline="0" dirty="0">
                <a:latin typeface="Calibri,Bold"/>
              </a:rPr>
              <a:t>Pancreatitis </a:t>
            </a:r>
          </a:p>
          <a:p>
            <a:pPr marL="0" indent="0" algn="l">
              <a:buNone/>
            </a:pPr>
            <a:r>
              <a:rPr lang="en-US" sz="2000" b="1" i="0" u="none" strike="noStrike" baseline="0" dirty="0">
                <a:latin typeface="Calibri,Bold"/>
              </a:rPr>
              <a:t>Investigations:</a:t>
            </a:r>
          </a:p>
          <a:p>
            <a:pPr marL="0" indent="0" algn="l">
              <a:buNone/>
            </a:pPr>
            <a:r>
              <a:rPr lang="da-DK" sz="2000" b="0" i="0" u="none" strike="noStrike" baseline="0" dirty="0">
                <a:latin typeface="Calibri" panose="020F0502020204030204" pitchFamily="34" charset="0"/>
              </a:rPr>
              <a:t>For peptic ulcer </a:t>
            </a:r>
            <a:r>
              <a:rPr lang="da-DK" sz="2000" b="0" i="0" u="none" strike="noStrike" baseline="0" dirty="0">
                <a:latin typeface="Wingdings" panose="05000000000000000000" pitchFamily="2" charset="2"/>
              </a:rPr>
              <a:t> </a:t>
            </a:r>
            <a:r>
              <a:rPr lang="da-DK" sz="2000" b="0" i="0" u="none" strike="noStrike" baseline="0" dirty="0">
                <a:latin typeface="Calibri" panose="020F0502020204030204" pitchFamily="34" charset="0"/>
              </a:rPr>
              <a:t>Upper Endoscopy</a:t>
            </a:r>
            <a:endParaRPr lang="en-US" sz="2000" dirty="0"/>
          </a:p>
          <a:p>
            <a:endParaRPr lang="en-US" dirty="0"/>
          </a:p>
        </p:txBody>
      </p:sp>
    </p:spTree>
    <p:extLst>
      <p:ext uri="{BB962C8B-B14F-4D97-AF65-F5344CB8AC3E}">
        <p14:creationId xmlns:p14="http://schemas.microsoft.com/office/powerpoint/2010/main" val="11678480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9AB28-4024-65A9-9B0B-D1C85A0B0F7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DCFA6DD-CEC3-5DBD-27E8-1E65337B8580}"/>
              </a:ext>
            </a:extLst>
          </p:cNvPr>
          <p:cNvSpPr>
            <a:spLocks noGrp="1"/>
          </p:cNvSpPr>
          <p:nvPr>
            <p:ph idx="1"/>
          </p:nvPr>
        </p:nvSpPr>
        <p:spPr>
          <a:xfrm>
            <a:off x="609599" y="1676400"/>
            <a:ext cx="6347714" cy="4364963"/>
          </a:xfrm>
        </p:spPr>
        <p:txBody>
          <a:bodyPr>
            <a:normAutofit fontScale="92500" lnSpcReduction="20000"/>
          </a:bodyPr>
          <a:lstStyle/>
          <a:p>
            <a:pPr marL="0" indent="0" algn="l">
              <a:buNone/>
            </a:pPr>
            <a:r>
              <a:rPr lang="en-US" sz="2300" b="1" i="0" u="none" strike="noStrike" baseline="0" dirty="0">
                <a:solidFill>
                  <a:schemeClr val="tx1"/>
                </a:solidFill>
                <a:latin typeface="Cambria,Bold"/>
              </a:rPr>
              <a:t>UPPER GI BLEEDING</a:t>
            </a:r>
            <a:endParaRPr lang="en-US" sz="2300" b="0" i="0" u="none" strike="noStrike" baseline="0" dirty="0">
              <a:solidFill>
                <a:schemeClr val="tx1"/>
              </a:solidFill>
              <a:latin typeface="Calibri" panose="020F0502020204030204" pitchFamily="34" charset="0"/>
            </a:endParaRPr>
          </a:p>
          <a:p>
            <a:pPr marL="0" indent="0" algn="l">
              <a:buNone/>
            </a:pPr>
            <a:r>
              <a:rPr lang="en-US" sz="2000" b="0" i="0" u="none" strike="noStrike" baseline="0" dirty="0">
                <a:latin typeface="Calibri" panose="020F0502020204030204" pitchFamily="34" charset="0"/>
              </a:rPr>
              <a:t>Pts profile: Age, Gender, and Chief Complaint</a:t>
            </a:r>
          </a:p>
          <a:p>
            <a:pPr marL="0" indent="0" algn="l">
              <a:buNone/>
            </a:pPr>
            <a:r>
              <a:rPr lang="en-US" sz="2000" b="0" i="0" u="none" strike="noStrike" baseline="0" dirty="0">
                <a:latin typeface="Calibri" panose="020F0502020204030204" pitchFamily="34" charset="0"/>
              </a:rPr>
              <a:t>- Duration</a:t>
            </a:r>
          </a:p>
          <a:p>
            <a:pPr marL="0" indent="0" algn="l">
              <a:buNone/>
            </a:pPr>
            <a:r>
              <a:rPr lang="en-US" sz="2000" b="0" i="0" u="none" strike="noStrike" baseline="0" dirty="0">
                <a:latin typeface="Calibri" panose="020F0502020204030204" pitchFamily="34" charset="0"/>
              </a:rPr>
              <a:t>- Amount , color , smell , content of the bloody vomitus</a:t>
            </a:r>
          </a:p>
          <a:p>
            <a:pPr marL="0" indent="0" algn="l">
              <a:buNone/>
            </a:pPr>
            <a:r>
              <a:rPr lang="en-US" sz="2000" b="0" i="0" u="none" strike="noStrike" baseline="0" dirty="0">
                <a:latin typeface="Calibri" panose="020F0502020204030204" pitchFamily="34" charset="0"/>
              </a:rPr>
              <a:t>- Frequency</a:t>
            </a:r>
          </a:p>
          <a:p>
            <a:pPr marL="0" indent="0" algn="l">
              <a:buNone/>
            </a:pPr>
            <a:r>
              <a:rPr lang="en-US" sz="2000" b="0" i="0" u="none" strike="noStrike" baseline="0" dirty="0">
                <a:latin typeface="Calibri" panose="020F0502020204030204" pitchFamily="34" charset="0"/>
              </a:rPr>
              <a:t>- Fresh blood, clotted or coffee ground ?</a:t>
            </a:r>
          </a:p>
          <a:p>
            <a:pPr marL="0" indent="0" algn="l">
              <a:buNone/>
            </a:pPr>
            <a:r>
              <a:rPr lang="en-US" sz="2000" b="0" i="0" u="none" strike="noStrike" baseline="0" dirty="0">
                <a:latin typeface="Calibri" panose="020F0502020204030204" pitchFamily="34" charset="0"/>
              </a:rPr>
              <a:t>- Is it increased or decreased over time?</a:t>
            </a:r>
          </a:p>
          <a:p>
            <a:pPr marL="0" indent="0" algn="l">
              <a:buNone/>
            </a:pPr>
            <a:r>
              <a:rPr lang="en-US" sz="2000" b="0" i="0" u="none" strike="noStrike" baseline="0" dirty="0">
                <a:latin typeface="Calibri" panose="020F0502020204030204" pitchFamily="34" charset="0"/>
              </a:rPr>
              <a:t>- Was there severe recurrent vomiting before the bleeding ?</a:t>
            </a:r>
          </a:p>
          <a:p>
            <a:pPr marL="0" indent="0" algn="l">
              <a:buNone/>
            </a:pPr>
            <a:r>
              <a:rPr lang="en-US" sz="2000" b="0" i="0" u="none" strike="noStrike" baseline="0" dirty="0">
                <a:latin typeface="Calibri" panose="020F0502020204030204" pitchFamily="34" charset="0"/>
              </a:rPr>
              <a:t>- Alcohol abuse?</a:t>
            </a:r>
          </a:p>
          <a:p>
            <a:pPr marL="0" indent="0" algn="l">
              <a:buNone/>
            </a:pPr>
            <a:r>
              <a:rPr lang="en-US" sz="2000" b="0" i="0" u="none" strike="noStrike" baseline="0" dirty="0">
                <a:latin typeface="Calibri" panose="020F0502020204030204" pitchFamily="34" charset="0"/>
              </a:rPr>
              <a:t>- Jaundice , change in urine , stool color ??</a:t>
            </a:r>
          </a:p>
          <a:p>
            <a:pPr marL="0" indent="0" algn="l">
              <a:buNone/>
            </a:pPr>
            <a:r>
              <a:rPr lang="en-US" sz="2000" b="0" i="0" u="none" strike="noStrike" baseline="0" dirty="0">
                <a:latin typeface="Calibri" panose="020F0502020204030204" pitchFamily="34" charset="0"/>
              </a:rPr>
              <a:t>- </a:t>
            </a:r>
            <a:r>
              <a:rPr lang="en-US" sz="2000" b="1" i="0" u="none" strike="noStrike" baseline="0" dirty="0">
                <a:latin typeface="Calibri,Bold"/>
              </a:rPr>
              <a:t>Melena </a:t>
            </a:r>
            <a:r>
              <a:rPr lang="en-US" sz="2000" b="0" i="0" u="none" strike="noStrike" baseline="0" dirty="0">
                <a:latin typeface="Calibri" panose="020F0502020204030204" pitchFamily="34" charset="0"/>
              </a:rPr>
              <a:t>?</a:t>
            </a:r>
          </a:p>
          <a:p>
            <a:pPr marL="0" indent="0" algn="l">
              <a:buNone/>
            </a:pPr>
            <a:r>
              <a:rPr lang="en-US" sz="2000" b="0" i="0" u="none" strike="noStrike" baseline="0" dirty="0">
                <a:latin typeface="Calibri" panose="020F0502020204030204" pitchFamily="34" charset="0"/>
              </a:rPr>
              <a:t>- Bleeding from other sites?</a:t>
            </a:r>
          </a:p>
        </p:txBody>
      </p:sp>
    </p:spTree>
    <p:extLst>
      <p:ext uri="{BB962C8B-B14F-4D97-AF65-F5344CB8AC3E}">
        <p14:creationId xmlns:p14="http://schemas.microsoft.com/office/powerpoint/2010/main" val="3666718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F2104-5892-C756-633E-C506755F2E8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1701551-CDC0-E98C-99BC-FF29B1FA5B06}"/>
              </a:ext>
            </a:extLst>
          </p:cNvPr>
          <p:cNvSpPr>
            <a:spLocks noGrp="1"/>
          </p:cNvSpPr>
          <p:nvPr>
            <p:ph idx="1"/>
          </p:nvPr>
        </p:nvSpPr>
        <p:spPr>
          <a:xfrm>
            <a:off x="624839" y="1930400"/>
            <a:ext cx="6347714" cy="3880773"/>
          </a:xfrm>
        </p:spPr>
        <p:txBody>
          <a:bodyPr>
            <a:normAutofit fontScale="55000" lnSpcReduction="20000"/>
          </a:bodyPr>
          <a:lstStyle/>
          <a:p>
            <a:pPr marL="0" indent="0" algn="l">
              <a:buNone/>
            </a:pPr>
            <a:r>
              <a:rPr lang="en-US" sz="3200" b="0" i="0" u="none" strike="noStrike" baseline="0" dirty="0">
                <a:latin typeface="Calibri" panose="020F0502020204030204" pitchFamily="34" charset="0"/>
              </a:rPr>
              <a:t>- Associated symptoms :</a:t>
            </a:r>
          </a:p>
          <a:p>
            <a:pPr marL="0" indent="0" algn="l">
              <a:buNone/>
            </a:pPr>
            <a:r>
              <a:rPr lang="en-US" sz="3200" b="0" i="0" u="none" strike="noStrike" baseline="0" dirty="0">
                <a:latin typeface="Calibri" panose="020F0502020204030204" pitchFamily="34" charset="0"/>
              </a:rPr>
              <a:t>- Abdominal pain ( Analysis)</a:t>
            </a:r>
          </a:p>
          <a:p>
            <a:pPr marL="0" indent="0" algn="l">
              <a:buNone/>
            </a:pPr>
            <a:r>
              <a:rPr lang="en-US" sz="3200" b="0" i="0" u="none" strike="noStrike" baseline="0" dirty="0">
                <a:latin typeface="Calibri" panose="020F0502020204030204" pitchFamily="34" charset="0"/>
              </a:rPr>
              <a:t>- Dysphagia , Odynophagia</a:t>
            </a:r>
          </a:p>
          <a:p>
            <a:pPr marL="0" indent="0" algn="l">
              <a:buNone/>
            </a:pPr>
            <a:r>
              <a:rPr lang="en-US" sz="3200" b="0" i="0" u="none" strike="noStrike" baseline="0" dirty="0">
                <a:latin typeface="Calibri" panose="020F0502020204030204" pitchFamily="34" charset="0"/>
              </a:rPr>
              <a:t>- - Retching , regurgitation , </a:t>
            </a:r>
            <a:r>
              <a:rPr lang="en-US" sz="3200" b="0" i="0" u="none" strike="noStrike" baseline="0" dirty="0" err="1">
                <a:latin typeface="Calibri" panose="020F0502020204030204" pitchFamily="34" charset="0"/>
              </a:rPr>
              <a:t>waterbrush</a:t>
            </a:r>
            <a:r>
              <a:rPr lang="en-US" sz="3200" b="0" i="0" u="none" strike="noStrike" baseline="0" dirty="0">
                <a:latin typeface="Calibri" panose="020F0502020204030204" pitchFamily="34" charset="0"/>
              </a:rPr>
              <a:t> , cough, hoarseness of voice</a:t>
            </a:r>
          </a:p>
          <a:p>
            <a:pPr marL="0" indent="0" algn="l">
              <a:buNone/>
            </a:pPr>
            <a:r>
              <a:rPr lang="en-US" sz="3200" b="0" i="0" u="none" strike="noStrike" baseline="0" dirty="0">
                <a:latin typeface="Calibri" panose="020F0502020204030204" pitchFamily="34" charset="0"/>
              </a:rPr>
              <a:t>- heartburn</a:t>
            </a:r>
          </a:p>
          <a:p>
            <a:pPr marL="0" indent="0" algn="l">
              <a:buNone/>
            </a:pPr>
            <a:r>
              <a:rPr lang="en-US" sz="3200" b="0" i="0" u="none" strike="noStrike" baseline="0" dirty="0">
                <a:latin typeface="Calibri" panose="020F0502020204030204" pitchFamily="34" charset="0"/>
              </a:rPr>
              <a:t>- </a:t>
            </a:r>
            <a:r>
              <a:rPr lang="en-US" sz="3200" b="1" i="0" u="none" strike="noStrike" baseline="0" dirty="0">
                <a:latin typeface="Calibri,Bold"/>
              </a:rPr>
              <a:t>Past </a:t>
            </a:r>
            <a:r>
              <a:rPr lang="en-US" sz="3200" b="1" i="0" u="none" strike="noStrike" baseline="0" dirty="0" err="1">
                <a:latin typeface="Calibri,Bold"/>
              </a:rPr>
              <a:t>Hx</a:t>
            </a:r>
            <a:r>
              <a:rPr lang="en-US" sz="3200" b="1" i="0" u="none" strike="noStrike" baseline="0" dirty="0">
                <a:latin typeface="Calibri,Bold"/>
              </a:rPr>
              <a:t> :</a:t>
            </a:r>
          </a:p>
          <a:p>
            <a:pPr marL="0" indent="0" algn="l">
              <a:buNone/>
            </a:pPr>
            <a:r>
              <a:rPr lang="en-US" sz="3200" b="0" i="0" u="none" strike="noStrike" baseline="0" dirty="0">
                <a:latin typeface="Calibri" panose="020F0502020204030204" pitchFamily="34" charset="0"/>
              </a:rPr>
              <a:t>- Previous similar attacks</a:t>
            </a:r>
          </a:p>
          <a:p>
            <a:pPr marL="0" indent="0" algn="l">
              <a:buNone/>
            </a:pPr>
            <a:r>
              <a:rPr lang="en-US" sz="3200" b="0" i="0" u="none" strike="noStrike" baseline="0" dirty="0">
                <a:latin typeface="Calibri" panose="020F0502020204030204" pitchFamily="34" charset="0"/>
              </a:rPr>
              <a:t>- PUD , Hepatitis , Cirrhosis</a:t>
            </a:r>
          </a:p>
          <a:p>
            <a:pPr marL="0" indent="0" algn="l">
              <a:buNone/>
            </a:pPr>
            <a:r>
              <a:rPr lang="en-US" sz="3200" b="0" i="0" u="none" strike="noStrike" baseline="0" dirty="0">
                <a:latin typeface="Calibri" panose="020F0502020204030204" pitchFamily="34" charset="0"/>
              </a:rPr>
              <a:t>- Family </a:t>
            </a:r>
            <a:r>
              <a:rPr lang="en-US" sz="3200" b="0" i="0" u="none" strike="noStrike" baseline="0" dirty="0" err="1">
                <a:latin typeface="Calibri" panose="020F0502020204030204" pitchFamily="34" charset="0"/>
              </a:rPr>
              <a:t>hx</a:t>
            </a:r>
            <a:r>
              <a:rPr lang="en-US" sz="3200" b="0" i="0" u="none" strike="noStrike" baseline="0" dirty="0">
                <a:latin typeface="Calibri" panose="020F0502020204030204" pitchFamily="34" charset="0"/>
              </a:rPr>
              <a:t> of gastric CA , PUD</a:t>
            </a:r>
          </a:p>
          <a:p>
            <a:pPr marL="0" indent="0" algn="l">
              <a:buNone/>
            </a:pPr>
            <a:r>
              <a:rPr lang="en-US" sz="3200" b="0" i="0" u="none" strike="noStrike" baseline="0" dirty="0">
                <a:latin typeface="Calibri" panose="020F0502020204030204" pitchFamily="34" charset="0"/>
              </a:rPr>
              <a:t>- History of blood transfusions or previous surgeries or admissions</a:t>
            </a:r>
          </a:p>
        </p:txBody>
      </p:sp>
    </p:spTree>
    <p:extLst>
      <p:ext uri="{BB962C8B-B14F-4D97-AF65-F5344CB8AC3E}">
        <p14:creationId xmlns:p14="http://schemas.microsoft.com/office/powerpoint/2010/main" val="26087446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88CED-621B-A2D0-394B-9C14037F67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755DF4A-23E8-5E02-0D3A-52F56688CCE3}"/>
              </a:ext>
            </a:extLst>
          </p:cNvPr>
          <p:cNvSpPr>
            <a:spLocks noGrp="1"/>
          </p:cNvSpPr>
          <p:nvPr>
            <p:ph idx="1"/>
          </p:nvPr>
        </p:nvSpPr>
        <p:spPr>
          <a:xfrm>
            <a:off x="609599" y="1270000"/>
            <a:ext cx="6347714" cy="3880773"/>
          </a:xfrm>
        </p:spPr>
        <p:txBody>
          <a:bodyPr>
            <a:noAutofit/>
          </a:bodyPr>
          <a:lstStyle/>
          <a:p>
            <a:pPr marL="0" indent="0" algn="l">
              <a:buNone/>
            </a:pPr>
            <a:r>
              <a:rPr lang="en-US" sz="1800" b="1" i="0" u="none" strike="noStrike" baseline="0" dirty="0">
                <a:latin typeface="Calibri,Bold"/>
              </a:rPr>
              <a:t>Drug </a:t>
            </a:r>
            <a:r>
              <a:rPr lang="en-US" sz="1800" b="1" i="0" u="none" strike="noStrike" baseline="0" dirty="0" err="1">
                <a:latin typeface="Calibri,Bold"/>
              </a:rPr>
              <a:t>Hx</a:t>
            </a:r>
            <a:r>
              <a:rPr lang="en-US" sz="1800" b="1" i="0" u="none" strike="noStrike" baseline="0" dirty="0">
                <a:latin typeface="Calibri,Bold"/>
              </a:rPr>
              <a:t> :</a:t>
            </a:r>
          </a:p>
          <a:p>
            <a:pPr marL="0" indent="0" algn="l">
              <a:buNone/>
            </a:pPr>
            <a:r>
              <a:rPr lang="en-US" sz="1800" b="0" i="0" u="none" strike="noStrike" baseline="0" dirty="0">
                <a:latin typeface="Calibri" panose="020F0502020204030204" pitchFamily="34" charset="0"/>
              </a:rPr>
              <a:t>- Aspirin , NSAIDS , PPI , Antacids</a:t>
            </a:r>
          </a:p>
          <a:p>
            <a:pPr marL="0" indent="0" algn="l">
              <a:buNone/>
            </a:pPr>
            <a:r>
              <a:rPr lang="en-US" sz="1800" b="1" i="0" u="none" strike="noStrike" baseline="0" dirty="0">
                <a:latin typeface="Calibri,Bold"/>
              </a:rPr>
              <a:t>Social </a:t>
            </a:r>
            <a:r>
              <a:rPr lang="en-US" sz="1800" b="1" i="0" u="none" strike="noStrike" baseline="0" dirty="0" err="1">
                <a:latin typeface="Calibri,Bold"/>
              </a:rPr>
              <a:t>Hx</a:t>
            </a:r>
            <a:r>
              <a:rPr lang="en-US" sz="1800" b="1" i="0" u="none" strike="noStrike" baseline="0" dirty="0">
                <a:latin typeface="Calibri,Bold"/>
              </a:rPr>
              <a:t> :</a:t>
            </a:r>
          </a:p>
          <a:p>
            <a:pPr marL="0" indent="0" algn="l">
              <a:buNone/>
            </a:pPr>
            <a:r>
              <a:rPr lang="en-US" sz="1800" b="0" i="0" u="none" strike="noStrike" baseline="0" dirty="0">
                <a:latin typeface="Calibri" panose="020F0502020204030204" pitchFamily="34" charset="0"/>
              </a:rPr>
              <a:t>Smoking , Alcohol Abuse , sexual contact</a:t>
            </a:r>
            <a:endParaRPr lang="ar-EG" sz="1800" b="0" i="0" u="none" strike="noStrike" baseline="0" dirty="0">
              <a:latin typeface="Calibri" panose="020F0502020204030204" pitchFamily="34" charset="0"/>
            </a:endParaRPr>
          </a:p>
          <a:p>
            <a:pPr marL="0" indent="0" algn="l">
              <a:buNone/>
            </a:pPr>
            <a:r>
              <a:rPr lang="en-US" sz="1800" b="1" i="0" u="none" strike="noStrike" baseline="0" dirty="0">
                <a:latin typeface="Calibri,Bold"/>
              </a:rPr>
              <a:t>DDx :</a:t>
            </a:r>
          </a:p>
          <a:p>
            <a:pPr marL="0" indent="0" algn="l">
              <a:buNone/>
            </a:pPr>
            <a:r>
              <a:rPr lang="en-US" sz="1800" b="1" i="0" u="none" strike="noStrike" baseline="0" dirty="0">
                <a:latin typeface="Calibri,Bold"/>
              </a:rPr>
              <a:t>Mallory </a:t>
            </a:r>
            <a:r>
              <a:rPr lang="en-US" sz="1800" b="1" i="0" u="none" strike="noStrike" baseline="0" dirty="0" err="1">
                <a:latin typeface="Calibri,Bold"/>
              </a:rPr>
              <a:t>weiss</a:t>
            </a:r>
            <a:r>
              <a:rPr lang="en-US" sz="1800" b="1" i="0" u="none" strike="noStrike" baseline="0" dirty="0">
                <a:latin typeface="Calibri,Bold"/>
              </a:rPr>
              <a:t> tears </a:t>
            </a:r>
            <a:r>
              <a:rPr lang="en-US" sz="1800" b="0" i="0" u="none" strike="noStrike" baseline="0" dirty="0">
                <a:latin typeface="Calibri" panose="020F0502020204030204" pitchFamily="34" charset="0"/>
              </a:rPr>
              <a:t>as a complication of recurrent vomiting usually in binge alcohol drinkers</a:t>
            </a:r>
          </a:p>
          <a:p>
            <a:pPr marL="0" indent="0" algn="l">
              <a:buNone/>
            </a:pPr>
            <a:r>
              <a:rPr lang="en-US" sz="1800" b="1" i="0" u="none" strike="noStrike" baseline="0" dirty="0">
                <a:latin typeface="Calibri,Bold"/>
              </a:rPr>
              <a:t>Esophageal Varices </a:t>
            </a:r>
            <a:r>
              <a:rPr lang="en-US" sz="1800" b="0" i="0" u="none" strike="noStrike" baseline="0" dirty="0">
                <a:latin typeface="Calibri" panose="020F0502020204030204" pitchFamily="34" charset="0"/>
              </a:rPr>
              <a:t>if there is large fresh bloody vomitus and usually comes with liver cirrhosis</a:t>
            </a:r>
          </a:p>
          <a:p>
            <a:pPr marL="0" indent="0" algn="l">
              <a:buNone/>
            </a:pPr>
            <a:r>
              <a:rPr lang="en-US" sz="1800" b="0" i="0" u="none" strike="noStrike" baseline="0" dirty="0">
                <a:latin typeface="Calibri" panose="020F0502020204030204" pitchFamily="34" charset="0"/>
              </a:rPr>
              <a:t>As a complication of </a:t>
            </a:r>
            <a:r>
              <a:rPr lang="en-US" sz="1800" b="1" i="0" u="none" strike="noStrike" baseline="0" dirty="0">
                <a:latin typeface="Calibri,Bold"/>
              </a:rPr>
              <a:t>PUD </a:t>
            </a:r>
            <a:r>
              <a:rPr lang="en-US" sz="1800" b="0" i="0" u="none" strike="noStrike" baseline="0" dirty="0">
                <a:latin typeface="Calibri" panose="020F0502020204030204" pitchFamily="34" charset="0"/>
              </a:rPr>
              <a:t>if there is epigastric pain and a good history suggesting it .</a:t>
            </a:r>
          </a:p>
          <a:p>
            <a:pPr marL="0" indent="0" algn="l">
              <a:buNone/>
            </a:pPr>
            <a:r>
              <a:rPr lang="en-US" sz="1800" b="1" i="0" u="none" strike="noStrike" baseline="0" dirty="0">
                <a:latin typeface="Calibri,Bold"/>
              </a:rPr>
              <a:t>Gastric CA , </a:t>
            </a:r>
            <a:r>
              <a:rPr lang="en-US" sz="1800" b="1" i="0" u="none" strike="noStrike" baseline="0" dirty="0" err="1">
                <a:latin typeface="Calibri,Bold"/>
              </a:rPr>
              <a:t>eosophageal</a:t>
            </a:r>
            <a:r>
              <a:rPr lang="en-US" sz="1800" b="1" i="0" u="none" strike="noStrike" baseline="0" dirty="0">
                <a:latin typeface="Calibri,Bold"/>
              </a:rPr>
              <a:t> CA</a:t>
            </a:r>
          </a:p>
          <a:p>
            <a:pPr marL="0" indent="0" algn="l">
              <a:buNone/>
            </a:pPr>
            <a:r>
              <a:rPr lang="en-US" sz="1800" b="1" i="0" u="none" strike="noStrike" baseline="0" dirty="0">
                <a:latin typeface="Calibri,Bold"/>
              </a:rPr>
              <a:t>Investigations :</a:t>
            </a:r>
          </a:p>
          <a:p>
            <a:pPr marL="0" indent="0" algn="l">
              <a:buNone/>
            </a:pPr>
            <a:r>
              <a:rPr lang="en-US" sz="1800" b="1" i="0" u="none" strike="noStrike" baseline="0" dirty="0">
                <a:latin typeface="Calibri,Bold"/>
              </a:rPr>
              <a:t>Upper endoscopy</a:t>
            </a:r>
            <a:endParaRPr lang="en-US" sz="1800" dirty="0"/>
          </a:p>
        </p:txBody>
      </p:sp>
    </p:spTree>
    <p:extLst>
      <p:ext uri="{BB962C8B-B14F-4D97-AF65-F5344CB8AC3E}">
        <p14:creationId xmlns:p14="http://schemas.microsoft.com/office/powerpoint/2010/main" val="33882190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73B8-BF65-217A-997A-44C6B2A5F16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D508569-652E-A0B1-9613-791FC74D6A07}"/>
              </a:ext>
            </a:extLst>
          </p:cNvPr>
          <p:cNvSpPr>
            <a:spLocks noGrp="1"/>
          </p:cNvSpPr>
          <p:nvPr>
            <p:ph idx="1"/>
          </p:nvPr>
        </p:nvSpPr>
        <p:spPr>
          <a:xfrm>
            <a:off x="609598" y="1270000"/>
            <a:ext cx="6347714" cy="3880773"/>
          </a:xfrm>
        </p:spPr>
        <p:txBody>
          <a:bodyPr>
            <a:noAutofit/>
          </a:bodyPr>
          <a:lstStyle/>
          <a:p>
            <a:pPr marL="0" indent="0">
              <a:buNone/>
            </a:pPr>
            <a:r>
              <a:rPr lang="en-US" sz="2000" b="1" i="0" u="none" strike="noStrike" baseline="0" dirty="0">
                <a:solidFill>
                  <a:schemeClr val="tx1"/>
                </a:solidFill>
                <a:latin typeface="Cambria,Bold"/>
              </a:rPr>
              <a:t>Joint pain</a:t>
            </a:r>
            <a:endParaRPr lang="en-US" sz="2000" b="0" i="0" u="none" strike="noStrike" baseline="0" dirty="0">
              <a:solidFill>
                <a:schemeClr val="tx1"/>
              </a:solidFill>
              <a:latin typeface="Calibri" panose="020F0502020204030204" pitchFamily="34" charset="0"/>
            </a:endParaRPr>
          </a:p>
          <a:p>
            <a:pPr marL="0" indent="0">
              <a:buNone/>
            </a:pPr>
            <a:r>
              <a:rPr lang="en-US" sz="2000" b="0" i="0" u="none" strike="noStrike" baseline="0" dirty="0">
                <a:latin typeface="Calibri" panose="020F0502020204030204" pitchFamily="34" charset="0"/>
              </a:rPr>
              <a:t>Pts profile: Age, Gender, and Chief Complaint</a:t>
            </a:r>
            <a:endParaRPr lang="ar-EG" sz="2000" b="0" i="0" u="none" strike="noStrike" baseline="0" dirty="0">
              <a:latin typeface="Calibri" panose="020F0502020204030204" pitchFamily="34" charset="0"/>
            </a:endParaRPr>
          </a:p>
          <a:p>
            <a:pPr marL="0" indent="0" algn="l">
              <a:buNone/>
            </a:pPr>
            <a:r>
              <a:rPr lang="en-US" sz="2000" b="0" i="0" u="none" strike="noStrike" baseline="0" dirty="0">
                <a:latin typeface="Calibri" panose="020F0502020204030204" pitchFamily="34" charset="0"/>
              </a:rPr>
              <a:t>How many &amp; what joint(s) are involved? Small or large joints? (Ex: shoulders, knees, MCP, PIP, DIP …??</a:t>
            </a:r>
          </a:p>
          <a:p>
            <a:pPr marL="0" indent="0" algn="l">
              <a:buNone/>
            </a:pPr>
            <a:r>
              <a:rPr lang="en-US" sz="2000" b="0" i="0" u="none" strike="noStrike" baseline="0" dirty="0">
                <a:latin typeface="Calibri" panose="020F0502020204030204" pitchFamily="34" charset="0"/>
              </a:rPr>
              <a:t>- Is it symmetrical on both sides? Left and right hands or feet?</a:t>
            </a:r>
          </a:p>
          <a:p>
            <a:pPr marL="0" indent="0" algn="l">
              <a:buNone/>
            </a:pPr>
            <a:r>
              <a:rPr lang="en-US" sz="2000" b="0" i="0" u="none" strike="noStrike" baseline="0" dirty="0">
                <a:latin typeface="Calibri" panose="020F0502020204030204" pitchFamily="34" charset="0"/>
              </a:rPr>
              <a:t>- Duration? The first attack?</a:t>
            </a:r>
          </a:p>
          <a:p>
            <a:pPr marL="0" indent="0" algn="l">
              <a:buNone/>
            </a:pPr>
            <a:r>
              <a:rPr lang="en-US" sz="2000" b="0" i="0" u="none" strike="noStrike" baseline="0" dirty="0">
                <a:latin typeface="Calibri" panose="020F0502020204030204" pitchFamily="34" charset="0"/>
              </a:rPr>
              <a:t>- Sudden or gradual?</a:t>
            </a:r>
          </a:p>
          <a:p>
            <a:pPr marL="0" indent="0" algn="l">
              <a:buNone/>
            </a:pPr>
            <a:r>
              <a:rPr lang="en-US" sz="2000" b="0" i="0" u="none" strike="noStrike" baseline="0" dirty="0">
                <a:latin typeface="Calibri" panose="020F0502020204030204" pitchFamily="34" charset="0"/>
              </a:rPr>
              <a:t>- Continuous or intermittent?</a:t>
            </a:r>
          </a:p>
          <a:p>
            <a:pPr marL="0" indent="0" algn="l">
              <a:buNone/>
            </a:pPr>
            <a:r>
              <a:rPr lang="en-US" sz="2000" b="0" i="0" u="none" strike="noStrike" baseline="0" dirty="0">
                <a:latin typeface="Calibri" panose="020F0502020204030204" pitchFamily="34" charset="0"/>
              </a:rPr>
              <a:t>- What time does it get worse? At night? Or morning</a:t>
            </a:r>
          </a:p>
          <a:p>
            <a:pPr marL="0" indent="0" algn="l">
              <a:buNone/>
            </a:pPr>
            <a:r>
              <a:rPr lang="en-US" sz="2000" b="0" i="0" u="none" strike="noStrike" baseline="0" dirty="0">
                <a:latin typeface="Calibri" panose="020F0502020204030204" pitchFamily="34" charset="0"/>
              </a:rPr>
              <a:t>- Morning stiffness? Wake up like (</a:t>
            </a:r>
            <a:r>
              <a:rPr lang="ar-EG" sz="2000" b="0" i="0" u="none" strike="noStrike" baseline="0" dirty="0">
                <a:latin typeface="Arial" panose="020B0604020202020204" pitchFamily="34" charset="0"/>
                <a:cs typeface="Arial" panose="020B0604020202020204" pitchFamily="34" charset="0"/>
              </a:rPr>
              <a:t>مخشب </a:t>
            </a:r>
            <a:r>
              <a:rPr lang="ar-EG" sz="2000" b="0" i="0" u="none" strike="noStrike" baseline="0" dirty="0">
                <a:latin typeface="Calibri" panose="020F0502020204030204" pitchFamily="34" charset="0"/>
                <a:cs typeface="Arial" panose="020B0604020202020204" pitchFamily="34" charset="0"/>
              </a:rPr>
              <a:t>) </a:t>
            </a:r>
            <a:r>
              <a:rPr lang="en-US" sz="2000" b="0" i="0" u="none" strike="noStrike" baseline="0" dirty="0">
                <a:latin typeface="Calibri" panose="020F0502020204030204" pitchFamily="34" charset="0"/>
                <a:cs typeface="Arial" panose="020B0604020202020204" pitchFamily="34" charset="0"/>
              </a:rPr>
              <a:t>then improvers after an hour?</a:t>
            </a:r>
          </a:p>
        </p:txBody>
      </p:sp>
    </p:spTree>
    <p:extLst>
      <p:ext uri="{BB962C8B-B14F-4D97-AF65-F5344CB8AC3E}">
        <p14:creationId xmlns:p14="http://schemas.microsoft.com/office/powerpoint/2010/main" val="32685254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AB66-E7E8-95FE-9495-F62F163EFA8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2ECB0F-7E4B-55D1-B00E-CA5442B30D28}"/>
              </a:ext>
            </a:extLst>
          </p:cNvPr>
          <p:cNvSpPr>
            <a:spLocks noGrp="1"/>
          </p:cNvSpPr>
          <p:nvPr>
            <p:ph idx="1"/>
          </p:nvPr>
        </p:nvSpPr>
        <p:spPr>
          <a:xfrm>
            <a:off x="624839" y="1915160"/>
            <a:ext cx="6347714" cy="3880773"/>
          </a:xfrm>
        </p:spPr>
        <p:txBody>
          <a:bodyPr/>
          <a:lstStyle/>
          <a:p>
            <a:pPr marL="0" indent="0" algn="l">
              <a:buNone/>
            </a:pPr>
            <a:r>
              <a:rPr lang="en-US" sz="3200" b="0" i="0" u="none" strike="noStrike" baseline="0" dirty="0">
                <a:latin typeface="Calibri" panose="020F0502020204030204" pitchFamily="34" charset="0"/>
              </a:rPr>
              <a:t>- </a:t>
            </a:r>
            <a:r>
              <a:rPr lang="en-US" sz="2000" b="0" i="0" u="none" strike="noStrike" baseline="0" dirty="0">
                <a:latin typeface="Calibri" panose="020F0502020204030204" pitchFamily="34" charset="0"/>
              </a:rPr>
              <a:t>Aggregated by movement or cold weather?</a:t>
            </a:r>
          </a:p>
          <a:p>
            <a:pPr marL="0" indent="0" algn="l">
              <a:buNone/>
            </a:pPr>
            <a:r>
              <a:rPr lang="en-US" sz="2000" b="0" i="0" u="none" strike="noStrike" baseline="0" dirty="0">
                <a:latin typeface="Calibri" panose="020F0502020204030204" pitchFamily="34" charset="0"/>
              </a:rPr>
              <a:t>- Relieved by rest or movement or any drugs?</a:t>
            </a:r>
          </a:p>
          <a:p>
            <a:pPr marL="0" indent="0" algn="l">
              <a:buNone/>
            </a:pPr>
            <a:r>
              <a:rPr lang="en-US" sz="2000" b="0" i="0" u="none" strike="noStrike" baseline="0" dirty="0">
                <a:latin typeface="Calibri" panose="020F0502020204030204" pitchFamily="34" charset="0"/>
              </a:rPr>
              <a:t>- How severe is it? Does it affect the movement?</a:t>
            </a:r>
          </a:p>
          <a:p>
            <a:pPr marL="0" indent="0" algn="l">
              <a:buNone/>
            </a:pPr>
            <a:r>
              <a:rPr lang="en-US" sz="2000" b="0" i="0" u="none" strike="noStrike" baseline="0" dirty="0">
                <a:latin typeface="Calibri" panose="020F0502020204030204" pitchFamily="34" charset="0"/>
              </a:rPr>
              <a:t>- Redness? Swelling? Deformities?</a:t>
            </a:r>
          </a:p>
          <a:p>
            <a:pPr marL="0" indent="0" algn="l">
              <a:buNone/>
            </a:pPr>
            <a:r>
              <a:rPr lang="en-US" sz="2000" b="0" i="0" u="none" strike="noStrike" baseline="0" dirty="0">
                <a:latin typeface="Calibri" panose="020F0502020204030204" pitchFamily="34" charset="0"/>
              </a:rPr>
              <a:t>- Is it migratory? The pain moves from one joint to another? </a:t>
            </a:r>
            <a:r>
              <a:rPr lang="en-US" sz="2000" b="0" i="0" u="none" strike="noStrike" baseline="0" dirty="0">
                <a:latin typeface="Wingdings" panose="05000000000000000000" pitchFamily="2" charset="2"/>
              </a:rPr>
              <a:t> </a:t>
            </a:r>
            <a:r>
              <a:rPr lang="en-US" sz="2000" b="0" i="0" u="none" strike="noStrike" baseline="0" dirty="0">
                <a:latin typeface="Calibri" panose="020F0502020204030204" pitchFamily="34" charset="0"/>
              </a:rPr>
              <a:t>Rheumatic fever</a:t>
            </a:r>
            <a:endParaRPr lang="en-US" sz="2000" dirty="0"/>
          </a:p>
          <a:p>
            <a:endParaRPr lang="en-US" dirty="0"/>
          </a:p>
        </p:txBody>
      </p:sp>
    </p:spTree>
    <p:extLst>
      <p:ext uri="{BB962C8B-B14F-4D97-AF65-F5344CB8AC3E}">
        <p14:creationId xmlns:p14="http://schemas.microsoft.com/office/powerpoint/2010/main" val="6984942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9BA52-F879-C6D5-28D1-DD98C09369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0457A64-43D2-8130-E6F2-19AC03F6A730}"/>
              </a:ext>
            </a:extLst>
          </p:cNvPr>
          <p:cNvSpPr>
            <a:spLocks noGrp="1"/>
          </p:cNvSpPr>
          <p:nvPr>
            <p:ph idx="1"/>
          </p:nvPr>
        </p:nvSpPr>
        <p:spPr>
          <a:xfrm>
            <a:off x="426720" y="1417638"/>
            <a:ext cx="8229600" cy="4525963"/>
          </a:xfrm>
        </p:spPr>
        <p:txBody>
          <a:bodyPr>
            <a:noAutofit/>
          </a:bodyPr>
          <a:lstStyle/>
          <a:p>
            <a:pPr marL="0" indent="0" algn="l">
              <a:buNone/>
            </a:pPr>
            <a:r>
              <a:rPr lang="en-US" sz="2000" b="0" i="0" u="none" strike="noStrike" baseline="0" dirty="0">
                <a:latin typeface="Calibri" panose="020F0502020204030204" pitchFamily="34" charset="0"/>
              </a:rPr>
              <a:t>Associated symptoms :</a:t>
            </a:r>
          </a:p>
          <a:p>
            <a:pPr marL="0" indent="0" algn="l">
              <a:buNone/>
            </a:pPr>
            <a:r>
              <a:rPr lang="en-US" sz="2000" b="0" i="0" u="none" strike="noStrike" baseline="0" dirty="0">
                <a:latin typeface="Calibri" panose="020F0502020204030204" pitchFamily="34" charset="0"/>
              </a:rPr>
              <a:t>- Fatigue, anorexia, </a:t>
            </a:r>
            <a:r>
              <a:rPr lang="en-US" sz="2000" b="0" i="0" u="none" strike="noStrike" baseline="0" dirty="0" err="1">
                <a:latin typeface="Calibri" panose="020F0502020204030204" pitchFamily="34" charset="0"/>
              </a:rPr>
              <a:t>wt</a:t>
            </a:r>
            <a:r>
              <a:rPr lang="en-US" sz="2000" b="0" i="0" u="none" strike="noStrike" baseline="0" dirty="0">
                <a:latin typeface="Calibri" panose="020F0502020204030204" pitchFamily="34" charset="0"/>
              </a:rPr>
              <a:t> loss ,Fever, nausea, vomiting</a:t>
            </a:r>
          </a:p>
          <a:p>
            <a:pPr marL="0" indent="0" algn="l">
              <a:buNone/>
            </a:pPr>
            <a:r>
              <a:rPr lang="en-US" sz="2000" b="0" i="0" u="none" strike="noStrike" baseline="0" dirty="0">
                <a:latin typeface="Calibri" panose="020F0502020204030204" pitchFamily="34" charset="0"/>
              </a:rPr>
              <a:t>- Skin rash, butterfly rash, photosensitivity</a:t>
            </a:r>
          </a:p>
          <a:p>
            <a:pPr marL="0" indent="0" algn="l">
              <a:buNone/>
            </a:pPr>
            <a:r>
              <a:rPr lang="en-US" sz="2000" b="0" i="0" u="none" strike="noStrike" baseline="0" dirty="0">
                <a:latin typeface="Calibri" panose="020F0502020204030204" pitchFamily="34" charset="0"/>
              </a:rPr>
              <a:t>- Cough, chest or abdominal pain , SOB , Hemoptysis</a:t>
            </a:r>
          </a:p>
          <a:p>
            <a:pPr marL="0" indent="0" algn="l">
              <a:buNone/>
            </a:pPr>
            <a:r>
              <a:rPr lang="en-US" sz="2000" b="0" i="0" u="none" strike="noStrike" baseline="0" dirty="0">
                <a:latin typeface="Calibri" panose="020F0502020204030204" pitchFamily="34" charset="0"/>
              </a:rPr>
              <a:t>- Oral or genital ulcers</a:t>
            </a:r>
          </a:p>
          <a:p>
            <a:pPr marL="0" indent="0" algn="l">
              <a:buNone/>
            </a:pPr>
            <a:r>
              <a:rPr lang="en-US" sz="2000" b="0" i="0" u="none" strike="noStrike" baseline="0" dirty="0">
                <a:latin typeface="Calibri" panose="020F0502020204030204" pitchFamily="34" charset="0"/>
              </a:rPr>
              <a:t>- Headache, convulsions</a:t>
            </a:r>
          </a:p>
          <a:p>
            <a:pPr marL="0" indent="0" algn="l">
              <a:buNone/>
            </a:pPr>
            <a:r>
              <a:rPr lang="en-US" sz="2000" b="0" i="0" u="none" strike="noStrike" baseline="0" dirty="0">
                <a:latin typeface="Calibri" panose="020F0502020204030204" pitchFamily="34" charset="0"/>
              </a:rPr>
              <a:t>-- Dysphagia, odynophagia.</a:t>
            </a:r>
          </a:p>
          <a:p>
            <a:pPr marL="0" indent="0" algn="l">
              <a:buNone/>
            </a:pPr>
            <a:r>
              <a:rPr lang="en-US" sz="2000" b="0" i="0" u="none" strike="noStrike" baseline="0" dirty="0">
                <a:latin typeface="Calibri" panose="020F0502020204030204" pitchFamily="34" charset="0"/>
              </a:rPr>
              <a:t>- Bloody diarrhea , RLQ pain</a:t>
            </a:r>
          </a:p>
          <a:p>
            <a:pPr marL="0" indent="0" algn="l">
              <a:buNone/>
            </a:pPr>
            <a:r>
              <a:rPr lang="en-US" sz="2000" b="0" i="0" u="none" strike="noStrike" baseline="0" dirty="0">
                <a:latin typeface="Calibri" panose="020F0502020204030204" pitchFamily="34" charset="0"/>
              </a:rPr>
              <a:t>- Urethral Discharge </a:t>
            </a:r>
            <a:r>
              <a:rPr lang="en-US" sz="2000" b="0" i="0" u="none" strike="noStrike" baseline="0" dirty="0">
                <a:latin typeface="Wingdings" panose="05000000000000000000" pitchFamily="2" charset="2"/>
              </a:rPr>
              <a:t></a:t>
            </a:r>
            <a:r>
              <a:rPr lang="en-US" sz="2000" b="0" i="0" u="none" strike="noStrike" baseline="0" dirty="0" err="1">
                <a:latin typeface="Calibri" panose="020F0502020204030204" pitchFamily="34" charset="0"/>
              </a:rPr>
              <a:t>gonnorheal</a:t>
            </a:r>
            <a:r>
              <a:rPr lang="en-US" sz="2000" b="0" i="0" u="none" strike="noStrike" baseline="0" dirty="0">
                <a:latin typeface="Calibri" panose="020F0502020204030204" pitchFamily="34" charset="0"/>
              </a:rPr>
              <a:t> infection</a:t>
            </a:r>
          </a:p>
          <a:p>
            <a:pPr marL="0" indent="0" algn="l">
              <a:buNone/>
            </a:pPr>
            <a:r>
              <a:rPr lang="en-US" sz="2000" b="0" i="0" u="none" strike="noStrike" baseline="0" dirty="0">
                <a:latin typeface="Calibri" panose="020F0502020204030204" pitchFamily="34" charset="0"/>
              </a:rPr>
              <a:t>- A quick Systemic review : cough, hemoptysis,</a:t>
            </a:r>
            <a:endParaRPr lang="en-US" sz="2000" dirty="0"/>
          </a:p>
        </p:txBody>
      </p:sp>
    </p:spTree>
    <p:extLst>
      <p:ext uri="{BB962C8B-B14F-4D97-AF65-F5344CB8AC3E}">
        <p14:creationId xmlns:p14="http://schemas.microsoft.com/office/powerpoint/2010/main" val="235660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702E4-0A91-C748-4CDF-0D04087BD3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A99E1A-D700-F28F-DF15-8F3B7CD27953}"/>
              </a:ext>
            </a:extLst>
          </p:cNvPr>
          <p:cNvSpPr>
            <a:spLocks noGrp="1"/>
          </p:cNvSpPr>
          <p:nvPr>
            <p:ph idx="1"/>
          </p:nvPr>
        </p:nvSpPr>
        <p:spPr/>
        <p:txBody>
          <a:bodyPr/>
          <a:lstStyle/>
          <a:p>
            <a:pPr marL="0" indent="0" algn="l">
              <a:buNone/>
            </a:pPr>
            <a:r>
              <a:rPr lang="en-US" sz="1800" b="1" i="0" u="none" strike="noStrike" baseline="0" dirty="0">
                <a:latin typeface="Calibri,Bold"/>
              </a:rPr>
              <a:t>Past </a:t>
            </a:r>
            <a:r>
              <a:rPr lang="en-US" sz="1800" b="1" i="0" u="none" strike="noStrike" baseline="0" dirty="0" err="1">
                <a:latin typeface="Calibri,Bold"/>
              </a:rPr>
              <a:t>Hx</a:t>
            </a:r>
            <a:r>
              <a:rPr lang="en-US" sz="1800" b="1" i="0" u="none" strike="noStrike" baseline="0" dirty="0">
                <a:latin typeface="Calibri,Bold"/>
              </a:rPr>
              <a:t>:</a:t>
            </a:r>
          </a:p>
          <a:p>
            <a:pPr marL="0" indent="0" algn="l">
              <a:buNone/>
            </a:pPr>
            <a:r>
              <a:rPr lang="en-US" sz="1800" b="0" i="0" u="none" strike="noStrike" baseline="0" dirty="0">
                <a:latin typeface="Calibri" panose="020F0502020204030204" pitchFamily="34" charset="0"/>
              </a:rPr>
              <a:t>- Previous attack</a:t>
            </a:r>
          </a:p>
          <a:p>
            <a:pPr marL="0" indent="0" algn="l">
              <a:buNone/>
            </a:pPr>
            <a:r>
              <a:rPr lang="en-US" sz="1800" b="0" i="0" u="none" strike="noStrike" baseline="0" dirty="0">
                <a:latin typeface="Calibri" panose="020F0502020204030204" pitchFamily="34" charset="0"/>
              </a:rPr>
              <a:t>- </a:t>
            </a:r>
            <a:r>
              <a:rPr lang="en-US" sz="1800" b="0" i="0" u="none" strike="noStrike" baseline="0" dirty="0" err="1">
                <a:latin typeface="Calibri" panose="020F0502020204030204" pitchFamily="34" charset="0"/>
              </a:rPr>
              <a:t>Hx</a:t>
            </a:r>
            <a:r>
              <a:rPr lang="en-US" sz="1800" b="0" i="0" u="none" strike="noStrike" baseline="0" dirty="0">
                <a:latin typeface="Calibri" panose="020F0502020204030204" pitchFamily="34" charset="0"/>
              </a:rPr>
              <a:t> of RA, SLE, Gout or any chronic disease</a:t>
            </a:r>
          </a:p>
          <a:p>
            <a:pPr marL="0" indent="0" algn="l">
              <a:buNone/>
            </a:pPr>
            <a:r>
              <a:rPr lang="en-US" sz="1800" b="0" i="0" u="none" strike="noStrike" baseline="0" dirty="0">
                <a:latin typeface="Calibri" panose="020F0502020204030204" pitchFamily="34" charset="0"/>
              </a:rPr>
              <a:t>- Family </a:t>
            </a:r>
            <a:r>
              <a:rPr lang="en-US" sz="1800" b="0" i="0" u="none" strike="noStrike" baseline="0" dirty="0" err="1">
                <a:latin typeface="Calibri" panose="020F0502020204030204" pitchFamily="34" charset="0"/>
              </a:rPr>
              <a:t>Hx</a:t>
            </a:r>
            <a:r>
              <a:rPr lang="en-US" sz="1800" b="0" i="0" u="none" strike="noStrike" baseline="0" dirty="0">
                <a:latin typeface="Calibri" panose="020F0502020204030204" pitchFamily="34" charset="0"/>
              </a:rPr>
              <a:t> of RA,SLE, Previous surgeries</a:t>
            </a:r>
          </a:p>
          <a:p>
            <a:pPr marL="0" indent="0" algn="l">
              <a:buNone/>
            </a:pPr>
            <a:r>
              <a:rPr lang="en-US" sz="1800" b="1" i="0" u="none" strike="noStrike" baseline="0" dirty="0">
                <a:latin typeface="Calibri,Bold"/>
              </a:rPr>
              <a:t>Drug </a:t>
            </a:r>
            <a:r>
              <a:rPr lang="en-US" sz="1800" b="1" i="0" u="none" strike="noStrike" baseline="0" dirty="0" err="1">
                <a:latin typeface="Calibri,Bold"/>
              </a:rPr>
              <a:t>Hx</a:t>
            </a:r>
            <a:r>
              <a:rPr lang="en-US" sz="1800" b="1" i="0" u="none" strike="noStrike" baseline="0" dirty="0">
                <a:latin typeface="Calibri,Bold"/>
              </a:rPr>
              <a:t>:</a:t>
            </a:r>
          </a:p>
          <a:p>
            <a:pPr marL="0" indent="0" algn="l">
              <a:buNone/>
            </a:pPr>
            <a:r>
              <a:rPr lang="en-US" sz="1800" b="0" i="0" u="none" strike="noStrike" baseline="0" dirty="0">
                <a:latin typeface="Calibri" panose="020F0502020204030204" pitchFamily="34" charset="0"/>
              </a:rPr>
              <a:t>- NSAIDS, Hydralazine, diuretic</a:t>
            </a:r>
          </a:p>
          <a:p>
            <a:pPr marL="0" indent="0" algn="l">
              <a:buNone/>
            </a:pPr>
            <a:r>
              <a:rPr lang="en-US" sz="1800" b="1" i="0" u="none" strike="noStrike" baseline="0" dirty="0">
                <a:latin typeface="Calibri,Bold"/>
              </a:rPr>
              <a:t>Social </a:t>
            </a:r>
            <a:r>
              <a:rPr lang="en-US" sz="1800" b="1" i="0" u="none" strike="noStrike" baseline="0" dirty="0" err="1">
                <a:latin typeface="Calibri,Bold"/>
              </a:rPr>
              <a:t>Hx</a:t>
            </a:r>
            <a:r>
              <a:rPr lang="en-US" sz="1800" b="1" i="0" u="none" strike="noStrike" baseline="0" dirty="0">
                <a:latin typeface="Calibri,Bold"/>
              </a:rPr>
              <a:t> :</a:t>
            </a:r>
          </a:p>
          <a:p>
            <a:pPr marL="0" indent="0" algn="l">
              <a:buNone/>
            </a:pPr>
            <a:r>
              <a:rPr lang="en-US" sz="1800" b="0" i="0" u="none" strike="noStrike" baseline="0" dirty="0">
                <a:latin typeface="Calibri" panose="020F0502020204030204" pitchFamily="34" charset="0"/>
              </a:rPr>
              <a:t>- Smoking, Alcohol, sexual </a:t>
            </a:r>
            <a:r>
              <a:rPr lang="en-US" sz="1800" b="0" i="0" u="none" strike="noStrike" baseline="0" dirty="0" err="1">
                <a:latin typeface="Calibri" panose="020F0502020204030204" pitchFamily="34" charset="0"/>
              </a:rPr>
              <a:t>conact</a:t>
            </a:r>
            <a:endParaRPr lang="en-US" sz="1800" b="0" i="0" u="none" strike="noStrike" baseline="0" dirty="0">
              <a:latin typeface="Calibri" panose="020F0502020204030204" pitchFamily="34" charset="0"/>
            </a:endParaRPr>
          </a:p>
          <a:p>
            <a:pPr algn="l"/>
            <a:endParaRPr lang="en-US" dirty="0"/>
          </a:p>
        </p:txBody>
      </p:sp>
    </p:spTree>
    <p:extLst>
      <p:ext uri="{BB962C8B-B14F-4D97-AF65-F5344CB8AC3E}">
        <p14:creationId xmlns:p14="http://schemas.microsoft.com/office/powerpoint/2010/main" val="184826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1026" name="Picture 2" descr="C:\Users\admin\Downloads\history-taking-5-728.jpg"/>
          <p:cNvPicPr>
            <a:picLocks noGrp="1" noChangeAspect="1" noChangeArrowheads="1"/>
          </p:cNvPicPr>
          <p:nvPr>
            <p:ph idx="1"/>
          </p:nvPr>
        </p:nvPicPr>
        <p:blipFill>
          <a:blip r:embed="rId2" cstate="print"/>
          <a:stretch>
            <a:fillRect/>
          </a:stretch>
        </p:blipFill>
        <p:spPr bwMode="auto">
          <a:xfrm>
            <a:off x="1196182" y="2160588"/>
            <a:ext cx="5175249" cy="3881437"/>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4B94-F6D5-1894-FC5E-B44C04FEAC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09008B7-3700-E604-DD51-593D59BA2BE2}"/>
              </a:ext>
            </a:extLst>
          </p:cNvPr>
          <p:cNvSpPr>
            <a:spLocks noGrp="1"/>
          </p:cNvSpPr>
          <p:nvPr>
            <p:ph idx="1"/>
          </p:nvPr>
        </p:nvSpPr>
        <p:spPr>
          <a:xfrm>
            <a:off x="762000" y="1600200"/>
            <a:ext cx="6347714" cy="3880773"/>
          </a:xfrm>
        </p:spPr>
        <p:txBody>
          <a:bodyPr>
            <a:normAutofit fontScale="92500" lnSpcReduction="10000"/>
          </a:bodyPr>
          <a:lstStyle/>
          <a:p>
            <a:pPr algn="l"/>
            <a:r>
              <a:rPr lang="en-US" sz="1800" b="1" i="0" u="none" strike="noStrike" baseline="0" dirty="0">
                <a:latin typeface="Calibri,Bold"/>
              </a:rPr>
              <a:t>DDx :</a:t>
            </a:r>
          </a:p>
          <a:p>
            <a:pPr algn="l"/>
            <a:r>
              <a:rPr lang="en-US" sz="1800" b="1" i="0" u="none" strike="noStrike" baseline="0" dirty="0">
                <a:latin typeface="Calibri,Bold"/>
              </a:rPr>
              <a:t>Rheumatoid Arthritis (RA)</a:t>
            </a:r>
            <a:r>
              <a:rPr lang="en-US" sz="1800" b="0" i="0" u="none" strike="noStrike" baseline="0" dirty="0">
                <a:latin typeface="Wingdings" panose="05000000000000000000" pitchFamily="2" charset="2"/>
              </a:rPr>
              <a:t> </a:t>
            </a:r>
            <a:r>
              <a:rPr lang="en-US" sz="1800" b="0" i="0" u="none" strike="noStrike" baseline="0" dirty="0">
                <a:latin typeface="Calibri" panose="020F0502020204030204" pitchFamily="34" charset="0"/>
              </a:rPr>
              <a:t>usually a female over 40 </a:t>
            </a:r>
            <a:r>
              <a:rPr lang="en-US" sz="1800" b="0" i="0" u="none" strike="noStrike" baseline="0" dirty="0" err="1">
                <a:latin typeface="Calibri" panose="020F0502020204030204" pitchFamily="34" charset="0"/>
              </a:rPr>
              <a:t>yrs</a:t>
            </a:r>
            <a:r>
              <a:rPr lang="en-US" sz="1800" b="0" i="0" u="none" strike="noStrike" baseline="0" dirty="0">
                <a:latin typeface="Calibri" panose="020F0502020204030204" pitchFamily="34" charset="0"/>
              </a:rPr>
              <a:t>, small hands and feet joints pain and swelling with symmetrical involvement, usually the DIP and lower joints are spared, BUT the arthritis is usually destructive so there is some deformities of the hands like ulnar deviation or swan neck . There may be some extra articular manifestations like rheumatoid nodules .</a:t>
            </a:r>
          </a:p>
          <a:p>
            <a:pPr algn="l"/>
            <a:r>
              <a:rPr lang="en-US" sz="1800" b="0" i="0" u="none" strike="noStrike" baseline="0" dirty="0">
                <a:latin typeface="Calibri" panose="020F0502020204030204" pitchFamily="34" charset="0"/>
              </a:rPr>
              <a:t>- Investigations : Rheumatoid factor (RF), anti CCP, CBC , ESR, Xray</a:t>
            </a:r>
          </a:p>
          <a:p>
            <a:pPr algn="l"/>
            <a:r>
              <a:rPr lang="en-US" sz="1800" b="1" i="0" u="none" strike="noStrike" baseline="0" dirty="0">
                <a:latin typeface="Calibri,Bold"/>
              </a:rPr>
              <a:t>SLE </a:t>
            </a:r>
            <a:r>
              <a:rPr lang="en-US" sz="1800" b="0" i="0" u="none" strike="noStrike" baseline="0" dirty="0">
                <a:latin typeface="Wingdings" panose="05000000000000000000" pitchFamily="2" charset="2"/>
              </a:rPr>
              <a:t> </a:t>
            </a:r>
            <a:r>
              <a:rPr lang="en-US" sz="1800" b="0" i="0" u="none" strike="noStrike" baseline="0" dirty="0">
                <a:latin typeface="Calibri" panose="020F0502020204030204" pitchFamily="34" charset="0"/>
              </a:rPr>
              <a:t>non destructive arthritis, malar rash, photosensitivity , discoid rash, serositis (inflammation of the pleura or peritoneum) , renal involvement, oral ulcers, neurologic ( </a:t>
            </a:r>
            <a:r>
              <a:rPr lang="en-US" sz="1800" b="0" i="0" u="none" strike="noStrike" baseline="0" dirty="0" err="1">
                <a:latin typeface="Calibri" panose="020F0502020204030204" pitchFamily="34" charset="0"/>
              </a:rPr>
              <a:t>sezures</a:t>
            </a:r>
            <a:r>
              <a:rPr lang="en-US" sz="1800" b="0" i="0" u="none" strike="noStrike" baseline="0" dirty="0">
                <a:latin typeface="Calibri" panose="020F0502020204030204" pitchFamily="34" charset="0"/>
              </a:rPr>
              <a:t>, psychosis), hematologic ( hemolytic anemia , leucopenia, </a:t>
            </a:r>
            <a:r>
              <a:rPr lang="en-US" sz="1800" b="0" i="0" u="none" strike="noStrike" baseline="0" dirty="0" err="1">
                <a:latin typeface="Calibri" panose="020F0502020204030204" pitchFamily="34" charset="0"/>
              </a:rPr>
              <a:t>thrompocytopenia</a:t>
            </a:r>
            <a:r>
              <a:rPr lang="en-US" sz="1800" b="0" i="0" u="none" strike="noStrike" baseline="0" dirty="0">
                <a:latin typeface="Calibri" panose="020F0502020204030204" pitchFamily="34" charset="0"/>
              </a:rPr>
              <a:t>).</a:t>
            </a:r>
          </a:p>
          <a:p>
            <a:pPr algn="l"/>
            <a:r>
              <a:rPr lang="en-US" sz="1800" b="0" i="0" u="none" strike="noStrike" baseline="0" dirty="0">
                <a:latin typeface="Calibri" panose="020F0502020204030204" pitchFamily="34" charset="0"/>
              </a:rPr>
              <a:t>- Investigations : ANA, anti-smith Ab , Anti-ds DNA ab</a:t>
            </a:r>
          </a:p>
        </p:txBody>
      </p:sp>
    </p:spTree>
    <p:extLst>
      <p:ext uri="{BB962C8B-B14F-4D97-AF65-F5344CB8AC3E}">
        <p14:creationId xmlns:p14="http://schemas.microsoft.com/office/powerpoint/2010/main" val="27106456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650D4-BE9F-38CC-4E3D-4EBBBC08DA9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1EA64D-41E9-05D2-7F74-A4F280B1D9AD}"/>
              </a:ext>
            </a:extLst>
          </p:cNvPr>
          <p:cNvSpPr>
            <a:spLocks noGrp="1"/>
          </p:cNvSpPr>
          <p:nvPr>
            <p:ph idx="1"/>
          </p:nvPr>
        </p:nvSpPr>
        <p:spPr>
          <a:xfrm>
            <a:off x="609599" y="1930400"/>
            <a:ext cx="6347714" cy="4110963"/>
          </a:xfrm>
        </p:spPr>
        <p:txBody>
          <a:bodyPr>
            <a:normAutofit fontScale="92500" lnSpcReduction="10000"/>
          </a:bodyPr>
          <a:lstStyle/>
          <a:p>
            <a:pPr marL="0" indent="0" algn="l">
              <a:buNone/>
            </a:pPr>
            <a:r>
              <a:rPr lang="en-US" sz="1800" b="0" i="0" u="none" strike="noStrike" baseline="0" dirty="0">
                <a:latin typeface="Calibri" panose="020F0502020204030204" pitchFamily="34" charset="0"/>
              </a:rPr>
              <a:t>- </a:t>
            </a:r>
            <a:r>
              <a:rPr lang="en-US" sz="1800" b="1" i="0" u="none" strike="noStrike" baseline="0" dirty="0">
                <a:latin typeface="Calibri,Bold"/>
              </a:rPr>
              <a:t>Ankylosing </a:t>
            </a:r>
            <a:r>
              <a:rPr lang="en-US" sz="1800" b="1" i="0" u="none" strike="noStrike" baseline="0" dirty="0" err="1">
                <a:latin typeface="Calibri,Bold"/>
              </a:rPr>
              <a:t>Sponylitis</a:t>
            </a:r>
            <a:r>
              <a:rPr lang="en-US" sz="1800" b="1" i="0" u="none" strike="noStrike" baseline="0" dirty="0">
                <a:latin typeface="Calibri,Bold"/>
              </a:rPr>
              <a:t> </a:t>
            </a:r>
            <a:r>
              <a:rPr lang="en-US" sz="1800" b="0" i="0" u="none" strike="noStrike" baseline="0" dirty="0">
                <a:latin typeface="Calibri" panose="020F0502020204030204" pitchFamily="34" charset="0"/>
              </a:rPr>
              <a:t>: affects usually the lower back joints, the pt usually complains of lower back pain that improves after movement ( morning stiffness), also there is peripheral joint involvement but is asymmetrical unlike RA </a:t>
            </a:r>
            <a:r>
              <a:rPr lang="en-US" sz="1800" b="0" i="0" u="none" strike="noStrike" baseline="0" dirty="0" err="1">
                <a:latin typeface="Calibri" panose="020F0502020204030204" pitchFamily="34" charset="0"/>
              </a:rPr>
              <a:t>ans</a:t>
            </a:r>
            <a:r>
              <a:rPr lang="en-US" sz="1800" b="0" i="0" u="none" strike="noStrike" baseline="0" dirty="0">
                <a:latin typeface="Calibri" panose="020F0502020204030204" pitchFamily="34" charset="0"/>
              </a:rPr>
              <a:t> SLE , extraarticular manifestations usually include anterior </a:t>
            </a:r>
            <a:r>
              <a:rPr lang="en-US" sz="1800" b="0" i="0" u="none" strike="noStrike" baseline="0" dirty="0" err="1">
                <a:latin typeface="Calibri" panose="020F0502020204030204" pitchFamily="34" charset="0"/>
              </a:rPr>
              <a:t>uvietis</a:t>
            </a:r>
            <a:r>
              <a:rPr lang="en-US" sz="1800" b="0" i="0" u="none" strike="noStrike" baseline="0" dirty="0">
                <a:latin typeface="Calibri" panose="020F0502020204030204" pitchFamily="34" charset="0"/>
              </a:rPr>
              <a:t>, aortitis, aortic </a:t>
            </a:r>
            <a:r>
              <a:rPr lang="en-US" sz="1800" b="0" i="0" u="none" strike="noStrike" baseline="0" dirty="0" err="1">
                <a:latin typeface="Calibri" panose="020F0502020204030204" pitchFamily="34" charset="0"/>
              </a:rPr>
              <a:t>regurg</a:t>
            </a:r>
            <a:r>
              <a:rPr lang="en-US" sz="1800" b="0" i="0" u="none" strike="noStrike" baseline="0" dirty="0">
                <a:latin typeface="Calibri" panose="020F0502020204030204" pitchFamily="34" charset="0"/>
              </a:rPr>
              <a:t>, pulmonary fibrosis</a:t>
            </a:r>
          </a:p>
          <a:p>
            <a:pPr marL="0" indent="0" algn="l">
              <a:buNone/>
            </a:pPr>
            <a:r>
              <a:rPr lang="en-US" sz="1800" b="0" i="0" u="none" strike="noStrike" baseline="0" dirty="0">
                <a:latin typeface="Calibri" panose="020F0502020204030204" pitchFamily="34" charset="0"/>
              </a:rPr>
              <a:t>- </a:t>
            </a:r>
            <a:r>
              <a:rPr lang="en-US" sz="1800" b="1" i="0" u="none" strike="noStrike" baseline="0" dirty="0" err="1">
                <a:latin typeface="Calibri,Bold"/>
              </a:rPr>
              <a:t>Enteropathic</a:t>
            </a:r>
            <a:r>
              <a:rPr lang="en-US" sz="1800" b="1" i="0" u="none" strike="noStrike" baseline="0" dirty="0">
                <a:latin typeface="Calibri,Bold"/>
              </a:rPr>
              <a:t> </a:t>
            </a:r>
            <a:r>
              <a:rPr lang="en-US" sz="1800" b="0" i="0" u="none" strike="noStrike" baseline="0" dirty="0">
                <a:latin typeface="Calibri" panose="020F0502020204030204" pitchFamily="34" charset="0"/>
              </a:rPr>
              <a:t>: comes with Ulcerative colitis and Crohn’s Disease.</a:t>
            </a:r>
            <a:endParaRPr lang="en-US" sz="1800" dirty="0"/>
          </a:p>
          <a:p>
            <a:pPr marL="0" indent="0" algn="l">
              <a:buNone/>
            </a:pPr>
            <a:r>
              <a:rPr lang="en-US" sz="1800" b="1" i="0" u="none" strike="noStrike" baseline="0" dirty="0">
                <a:latin typeface="Calibri,Bold"/>
              </a:rPr>
              <a:t>Gout </a:t>
            </a:r>
            <a:r>
              <a:rPr lang="en-US" sz="1800" b="0" i="0" u="none" strike="noStrike" baseline="0" dirty="0">
                <a:latin typeface="Calibri" panose="020F0502020204030204" pitchFamily="34" charset="0"/>
              </a:rPr>
              <a:t>: usually </a:t>
            </a:r>
            <a:r>
              <a:rPr lang="en-US" sz="1800" b="0" i="0" u="none" strike="noStrike" baseline="0" dirty="0" err="1">
                <a:latin typeface="Calibri" panose="020F0502020204030204" pitchFamily="34" charset="0"/>
              </a:rPr>
              <a:t>Monoarthritis</a:t>
            </a:r>
            <a:r>
              <a:rPr lang="en-US" sz="1800" b="0" i="0" u="none" strike="noStrike" baseline="0" dirty="0">
                <a:latin typeface="Calibri" panose="020F0502020204030204" pitchFamily="34" charset="0"/>
              </a:rPr>
              <a:t>, affects the 1st MTP joint (</a:t>
            </a:r>
            <a:r>
              <a:rPr lang="en-US" sz="1800" b="0" i="0" u="none" strike="noStrike" baseline="0" dirty="0" err="1">
                <a:latin typeface="Calibri" panose="020F0502020204030204" pitchFamily="34" charset="0"/>
              </a:rPr>
              <a:t>podegra</a:t>
            </a:r>
            <a:r>
              <a:rPr lang="en-US" sz="1800" b="0" i="0" u="none" strike="noStrike" baseline="0" dirty="0">
                <a:latin typeface="Calibri" panose="020F0502020204030204" pitchFamily="34" charset="0"/>
              </a:rPr>
              <a:t>), but can affect other joints, pain comes at night with warmth swelling and redness, the pain goes away spontaneously after 3-4 weeks.</a:t>
            </a:r>
          </a:p>
          <a:p>
            <a:pPr marL="0" indent="0" algn="l">
              <a:buNone/>
            </a:pPr>
            <a:r>
              <a:rPr lang="en-US" sz="1800" b="1" i="0" u="none" strike="noStrike" baseline="0" dirty="0">
                <a:latin typeface="Calibri,Bold"/>
              </a:rPr>
              <a:t>Septic Arthritis </a:t>
            </a:r>
            <a:r>
              <a:rPr lang="en-US" sz="1800" b="0" i="0" u="none" strike="noStrike" baseline="0" dirty="0">
                <a:latin typeface="Calibri" panose="020F0502020204030204" pitchFamily="34" charset="0"/>
              </a:rPr>
              <a:t>: after a </a:t>
            </a:r>
            <a:r>
              <a:rPr lang="en-US" sz="1800" b="0" i="0" u="none" strike="noStrike" baseline="0" dirty="0" err="1">
                <a:latin typeface="Calibri" panose="020F0502020204030204" pitchFamily="34" charset="0"/>
              </a:rPr>
              <a:t>gonnorheal</a:t>
            </a:r>
            <a:r>
              <a:rPr lang="en-US" sz="1800" b="0" i="0" u="none" strike="noStrike" baseline="0" dirty="0">
                <a:latin typeface="Calibri" panose="020F0502020204030204" pitchFamily="34" charset="0"/>
              </a:rPr>
              <a:t> infection or staph in elderly.</a:t>
            </a:r>
          </a:p>
          <a:p>
            <a:pPr marL="0" indent="0" algn="l">
              <a:buNone/>
            </a:pPr>
            <a:r>
              <a:rPr lang="en-US" sz="1800" b="1" i="0" u="none" strike="noStrike" baseline="0" dirty="0">
                <a:latin typeface="Calibri,Bold"/>
              </a:rPr>
              <a:t>FMF (Familial Mediterranean Fever) </a:t>
            </a:r>
            <a:r>
              <a:rPr lang="en-US" sz="1800" b="0" i="0" u="none" strike="noStrike" baseline="0" dirty="0">
                <a:latin typeface="Calibri" panose="020F0502020204030204" pitchFamily="34" charset="0"/>
              </a:rPr>
              <a:t>: fever, Abdominal pain, Mono arthritis, Chest pain, pericarditis.</a:t>
            </a:r>
          </a:p>
          <a:p>
            <a:pPr marL="0" indent="0" algn="l">
              <a:buNone/>
            </a:pPr>
            <a:r>
              <a:rPr lang="en-US" sz="1800" b="1" i="0" u="none" strike="noStrike" baseline="0" dirty="0" err="1">
                <a:latin typeface="Calibri,Bold"/>
              </a:rPr>
              <a:t>Behcet’s</a:t>
            </a:r>
            <a:r>
              <a:rPr lang="en-US" sz="1800" b="1" i="0" u="none" strike="noStrike" baseline="0" dirty="0">
                <a:latin typeface="Calibri,Bold"/>
              </a:rPr>
              <a:t> Disease: </a:t>
            </a:r>
            <a:r>
              <a:rPr lang="en-US" sz="1800" b="0" i="0" u="none" strike="noStrike" baseline="0" dirty="0">
                <a:latin typeface="Calibri" panose="020F0502020204030204" pitchFamily="34" charset="0"/>
              </a:rPr>
              <a:t>recurrent oral ulcers, genital ulcer, anterior/posterior </a:t>
            </a:r>
            <a:r>
              <a:rPr lang="en-US" sz="1800" b="0" i="0" u="none" strike="noStrike" baseline="0" dirty="0" err="1">
                <a:latin typeface="Calibri" panose="020F0502020204030204" pitchFamily="34" charset="0"/>
              </a:rPr>
              <a:t>Uvietis</a:t>
            </a:r>
            <a:r>
              <a:rPr lang="en-US" sz="1800" b="0" i="0" u="none" strike="noStrike" baseline="0" dirty="0">
                <a:latin typeface="Calibri" panose="020F0502020204030204" pitchFamily="34" charset="0"/>
              </a:rPr>
              <a:t>.</a:t>
            </a:r>
            <a:endParaRPr lang="en-US" dirty="0"/>
          </a:p>
        </p:txBody>
      </p:sp>
    </p:spTree>
    <p:extLst>
      <p:ext uri="{BB962C8B-B14F-4D97-AF65-F5344CB8AC3E}">
        <p14:creationId xmlns:p14="http://schemas.microsoft.com/office/powerpoint/2010/main" val="1366941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1026" name="Picture 2" descr="C:\Users\admin\Downloads\history-taking-6-728.jpg"/>
          <p:cNvPicPr>
            <a:picLocks noGrp="1" noChangeAspect="1" noChangeArrowheads="1"/>
          </p:cNvPicPr>
          <p:nvPr>
            <p:ph idx="1"/>
          </p:nvPr>
        </p:nvPicPr>
        <p:blipFill>
          <a:blip r:embed="rId2" cstate="print"/>
          <a:stretch>
            <a:fillRect/>
          </a:stretch>
        </p:blipFill>
        <p:spPr bwMode="auto">
          <a:xfrm>
            <a:off x="1196182" y="2160588"/>
            <a:ext cx="5175249" cy="388143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1026" name="Picture 2" descr="C:\Users\admin\Downloads\history-taking-7-728.jpg"/>
          <p:cNvPicPr>
            <a:picLocks noGrp="1" noChangeAspect="1" noChangeArrowheads="1"/>
          </p:cNvPicPr>
          <p:nvPr>
            <p:ph idx="1"/>
          </p:nvPr>
        </p:nvPicPr>
        <p:blipFill>
          <a:blip r:embed="rId2" cstate="print"/>
          <a:stretch>
            <a:fillRect/>
          </a:stretch>
        </p:blipFill>
        <p:spPr bwMode="auto">
          <a:xfrm>
            <a:off x="1196182" y="2160588"/>
            <a:ext cx="5175249" cy="388143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394D6-D8F9-3F20-F81A-4A8C13B4A5A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1D26353-3A73-8BEB-84C8-DF3A61C9D832}"/>
              </a:ext>
            </a:extLst>
          </p:cNvPr>
          <p:cNvSpPr>
            <a:spLocks noGrp="1"/>
          </p:cNvSpPr>
          <p:nvPr>
            <p:ph idx="1"/>
          </p:nvPr>
        </p:nvSpPr>
        <p:spPr>
          <a:xfrm>
            <a:off x="640079" y="1676400"/>
            <a:ext cx="6347714" cy="3880773"/>
          </a:xfrm>
        </p:spPr>
        <p:txBody>
          <a:bodyPr>
            <a:normAutofit fontScale="85000" lnSpcReduction="20000"/>
          </a:bodyPr>
          <a:lstStyle/>
          <a:p>
            <a:r>
              <a:rPr lang="en-US" sz="1800" b="1" i="0" u="none" strike="noStrike" baseline="0" dirty="0">
                <a:solidFill>
                  <a:srgbClr val="000000"/>
                </a:solidFill>
                <a:latin typeface="Book Antiqua" panose="02040602050305030304" pitchFamily="18" charset="0"/>
              </a:rPr>
              <a:t>How to take a Respiratory History</a:t>
            </a:r>
            <a:endParaRPr lang="ar-EG" sz="1800" b="0" i="0" u="none" strike="noStrike" baseline="0" dirty="0">
              <a:solidFill>
                <a:srgbClr val="000000"/>
              </a:solidFill>
              <a:latin typeface="Palatino Linotype" panose="020405020505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Record the date and time the history was taken. </a:t>
            </a:r>
          </a:p>
          <a:p>
            <a:pPr marL="0" indent="0">
              <a:buNone/>
            </a:pPr>
            <a:r>
              <a:rPr lang="en-US" sz="1800" b="0" i="0" u="none" strike="noStrike" baseline="0" dirty="0">
                <a:solidFill>
                  <a:srgbClr val="000000"/>
                </a:solidFill>
                <a:latin typeface="Palatino Linotype" panose="02040502050505030304" pitchFamily="18" charset="0"/>
              </a:rPr>
              <a:t>Name, Age, Occupation(s) </a:t>
            </a:r>
            <a:endParaRPr lang="ar-EG" sz="1800" b="0" i="0" u="none" strike="noStrike" baseline="0" dirty="0">
              <a:solidFill>
                <a:srgbClr val="000000"/>
              </a:solidFill>
              <a:latin typeface="Palatino Linotype" panose="02040502050505030304" pitchFamily="18" charset="0"/>
            </a:endParaRPr>
          </a:p>
          <a:p>
            <a:r>
              <a:rPr lang="en-US" sz="1800" b="1" i="0" u="none" strike="noStrike" baseline="0" dirty="0">
                <a:solidFill>
                  <a:srgbClr val="000000"/>
                </a:solidFill>
                <a:latin typeface="Book Antiqua" panose="02040602050305030304" pitchFamily="18" charset="0"/>
              </a:rPr>
              <a:t>Presenting Problem/Complaint </a:t>
            </a:r>
            <a:endParaRPr lang="ar-EG" sz="1800" b="1" i="0" u="none" strike="noStrike" baseline="0" dirty="0">
              <a:solidFill>
                <a:srgbClr val="000000"/>
              </a:solidFill>
              <a:latin typeface="Book Antiqua" panose="02040602050305030304" pitchFamily="18" charset="0"/>
            </a:endParaRPr>
          </a:p>
          <a:p>
            <a:r>
              <a:rPr lang="en-US" sz="1800" b="0" i="0" u="none" strike="noStrike" baseline="0" dirty="0">
                <a:solidFill>
                  <a:srgbClr val="000000"/>
                </a:solidFill>
                <a:latin typeface="Palatino Linotype" panose="02040502050505030304" pitchFamily="18" charset="0"/>
              </a:rPr>
              <a:t>There are seven main respiratory symptoms to ask about: </a:t>
            </a:r>
          </a:p>
          <a:p>
            <a:pPr marL="0" indent="0">
              <a:buNone/>
            </a:pPr>
            <a:r>
              <a:rPr lang="en-US" sz="1800" b="0" i="0" u="none" strike="noStrike" baseline="0" dirty="0">
                <a:solidFill>
                  <a:srgbClr val="000000"/>
                </a:solidFill>
                <a:latin typeface="Palatino Linotype" panose="02040502050505030304" pitchFamily="18" charset="0"/>
              </a:rPr>
              <a:t>1. Cough (character) </a:t>
            </a:r>
          </a:p>
          <a:p>
            <a:pPr marL="0" indent="0">
              <a:buNone/>
            </a:pPr>
            <a:r>
              <a:rPr lang="en-US" sz="1800" b="0" i="0" u="none" strike="noStrike" baseline="0" dirty="0">
                <a:solidFill>
                  <a:srgbClr val="000000"/>
                </a:solidFill>
                <a:latin typeface="Palatino Linotype" panose="02040502050505030304" pitchFamily="18" charset="0"/>
              </a:rPr>
              <a:t>2. Sputum (</a:t>
            </a:r>
            <a:r>
              <a:rPr lang="en-US" sz="1800" b="0" i="0" u="none" strike="noStrike" baseline="0" dirty="0" err="1">
                <a:solidFill>
                  <a:srgbClr val="000000"/>
                </a:solidFill>
                <a:latin typeface="Palatino Linotype" panose="02040502050505030304" pitchFamily="18" charset="0"/>
              </a:rPr>
              <a:t>colour</a:t>
            </a:r>
            <a:r>
              <a:rPr lang="en-US" sz="1800" b="0" i="0" u="none" strike="noStrike" baseline="0" dirty="0">
                <a:solidFill>
                  <a:srgbClr val="000000"/>
                </a:solidFill>
                <a:latin typeface="Palatino Linotype" panose="02040502050505030304" pitchFamily="18" charset="0"/>
              </a:rPr>
              <a:t>, amount) </a:t>
            </a:r>
          </a:p>
          <a:p>
            <a:pPr marL="0" indent="0">
              <a:buNone/>
            </a:pPr>
            <a:r>
              <a:rPr lang="en-US" sz="1800" b="0" i="0" u="none" strike="noStrike" baseline="0" dirty="0">
                <a:solidFill>
                  <a:srgbClr val="000000"/>
                </a:solidFill>
                <a:latin typeface="Palatino Linotype" panose="02040502050505030304" pitchFamily="18" charset="0"/>
              </a:rPr>
              <a:t>3. </a:t>
            </a:r>
            <a:r>
              <a:rPr lang="en-US" sz="1800" b="0" i="0" u="none" strike="noStrike" baseline="0" dirty="0" err="1">
                <a:solidFill>
                  <a:srgbClr val="000000"/>
                </a:solidFill>
                <a:latin typeface="Palatino Linotype" panose="02040502050505030304" pitchFamily="18" charset="0"/>
              </a:rPr>
              <a:t>Haemoptysis</a:t>
            </a:r>
            <a:r>
              <a:rPr lang="en-US" sz="1800" b="0" i="0" u="none" strike="noStrike" baseline="0" dirty="0">
                <a:solidFill>
                  <a:srgbClr val="000000"/>
                </a:solidFill>
                <a:latin typeface="Palatino Linotype" panose="02040502050505030304" pitchFamily="18" charset="0"/>
              </a:rPr>
              <a:t> (</a:t>
            </a:r>
            <a:r>
              <a:rPr lang="en-US" sz="1800" b="0" i="0" u="none" strike="noStrike" baseline="0" dirty="0" err="1">
                <a:solidFill>
                  <a:srgbClr val="000000"/>
                </a:solidFill>
                <a:latin typeface="Palatino Linotype" panose="02040502050505030304" pitchFamily="18" charset="0"/>
              </a:rPr>
              <a:t>colour</a:t>
            </a:r>
            <a:r>
              <a:rPr lang="en-US" sz="1800" b="0" i="0" u="none" strike="noStrike" baseline="0" dirty="0">
                <a:solidFill>
                  <a:srgbClr val="000000"/>
                </a:solidFill>
                <a:latin typeface="Palatino Linotype" panose="02040502050505030304" pitchFamily="18" charset="0"/>
              </a:rPr>
              <a:t>, amount) </a:t>
            </a:r>
          </a:p>
          <a:p>
            <a:pPr marL="0" indent="0">
              <a:buNone/>
            </a:pPr>
            <a:r>
              <a:rPr lang="en-US" sz="1800" b="0" i="0" u="none" strike="noStrike" baseline="0" dirty="0">
                <a:solidFill>
                  <a:srgbClr val="000000"/>
                </a:solidFill>
                <a:latin typeface="Palatino Linotype" panose="02040502050505030304" pitchFamily="18" charset="0"/>
              </a:rPr>
              <a:t>4. Wheeze (diurnal variation?) </a:t>
            </a:r>
          </a:p>
          <a:p>
            <a:pPr marL="0" indent="0">
              <a:buNone/>
            </a:pPr>
            <a:r>
              <a:rPr lang="fr-FR" sz="1800" b="0" i="0" u="none" strike="noStrike" baseline="0" dirty="0">
                <a:solidFill>
                  <a:srgbClr val="000000"/>
                </a:solidFill>
                <a:latin typeface="Palatino Linotype" panose="02040502050505030304" pitchFamily="18" charset="0"/>
              </a:rPr>
              <a:t>5. </a:t>
            </a:r>
            <a:r>
              <a:rPr lang="fr-FR" sz="1800" b="0" i="0" u="none" strike="noStrike" baseline="0" dirty="0" err="1">
                <a:solidFill>
                  <a:srgbClr val="000000"/>
                </a:solidFill>
                <a:latin typeface="Palatino Linotype" panose="02040502050505030304" pitchFamily="18" charset="0"/>
              </a:rPr>
              <a:t>Chest</a:t>
            </a:r>
            <a:r>
              <a:rPr lang="fr-FR" sz="1800" b="0" i="0" u="none" strike="noStrike" baseline="0" dirty="0">
                <a:solidFill>
                  <a:srgbClr val="000000"/>
                </a:solidFill>
                <a:latin typeface="Palatino Linotype" panose="02040502050505030304" pitchFamily="18" charset="0"/>
              </a:rPr>
              <a:t> Pain (site, radiation, </a:t>
            </a:r>
            <a:r>
              <a:rPr lang="fr-FR" sz="1800" b="0" i="0" u="none" strike="noStrike" baseline="0" dirty="0" err="1">
                <a:solidFill>
                  <a:srgbClr val="000000"/>
                </a:solidFill>
                <a:latin typeface="Palatino Linotype" panose="02040502050505030304" pitchFamily="18" charset="0"/>
              </a:rPr>
              <a:t>character</a:t>
            </a:r>
            <a:r>
              <a:rPr lang="fr-FR" sz="1800" b="0" i="0" u="none" strike="noStrike" baseline="0" dirty="0">
                <a:solidFill>
                  <a:srgbClr val="000000"/>
                </a:solidFill>
                <a:latin typeface="Palatino Linotype" panose="02040502050505030304" pitchFamily="18" charset="0"/>
              </a:rPr>
              <a:t>) </a:t>
            </a:r>
          </a:p>
          <a:p>
            <a:pPr marL="0" indent="0">
              <a:buNone/>
            </a:pPr>
            <a:r>
              <a:rPr lang="en-US" sz="1800" b="0" i="0" u="none" strike="noStrike" baseline="0" dirty="0">
                <a:solidFill>
                  <a:srgbClr val="000000"/>
                </a:solidFill>
                <a:latin typeface="Palatino Linotype" panose="02040502050505030304" pitchFamily="18" charset="0"/>
              </a:rPr>
              <a:t>6. Shortness of breath (exercise tolerance, </a:t>
            </a:r>
            <a:r>
              <a:rPr lang="en-US" sz="1800" b="0" i="0" u="none" strike="noStrike" baseline="0" dirty="0" err="1">
                <a:solidFill>
                  <a:srgbClr val="000000"/>
                </a:solidFill>
                <a:latin typeface="Palatino Linotype" panose="02040502050505030304" pitchFamily="18" charset="0"/>
              </a:rPr>
              <a:t>orthopnoea</a:t>
            </a:r>
            <a:r>
              <a:rPr lang="en-US" sz="1800" b="0" i="0" u="none" strike="noStrike" baseline="0" dirty="0">
                <a:solidFill>
                  <a:srgbClr val="000000"/>
                </a:solidFill>
                <a:latin typeface="Palatino Linotype" panose="02040502050505030304" pitchFamily="18" charset="0"/>
              </a:rPr>
              <a:t>) </a:t>
            </a:r>
          </a:p>
          <a:p>
            <a:pPr marL="0" indent="0">
              <a:buNone/>
            </a:pPr>
            <a:r>
              <a:rPr lang="en-US" sz="1800" b="0" i="0" u="none" strike="noStrike" baseline="0" dirty="0">
                <a:solidFill>
                  <a:srgbClr val="000000"/>
                </a:solidFill>
                <a:latin typeface="Palatino Linotype" panose="02040502050505030304" pitchFamily="18" charset="0"/>
              </a:rPr>
              <a:t>7. Systematic symptoms e.g. night sweats and weight loss </a:t>
            </a:r>
          </a:p>
          <a:p>
            <a:endParaRPr lang="en-US" dirty="0"/>
          </a:p>
        </p:txBody>
      </p:sp>
    </p:spTree>
    <p:extLst>
      <p:ext uri="{BB962C8B-B14F-4D97-AF65-F5344CB8AC3E}">
        <p14:creationId xmlns:p14="http://schemas.microsoft.com/office/powerpoint/2010/main" val="2329554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28CF3-FDAD-18C1-2853-FFCFDECC59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93901C-D921-7B70-51DF-6AEC7CE4256D}"/>
              </a:ext>
            </a:extLst>
          </p:cNvPr>
          <p:cNvSpPr>
            <a:spLocks noGrp="1"/>
          </p:cNvSpPr>
          <p:nvPr>
            <p:ph idx="1"/>
          </p:nvPr>
        </p:nvSpPr>
        <p:spPr>
          <a:xfrm>
            <a:off x="838200" y="1676400"/>
            <a:ext cx="6347714" cy="3880773"/>
          </a:xfrm>
        </p:spPr>
        <p:txBody>
          <a:bodyPr>
            <a:normAutofit fontScale="92500" lnSpcReduction="20000"/>
          </a:bodyPr>
          <a:lstStyle/>
          <a:p>
            <a:r>
              <a:rPr lang="en-US" sz="1800" b="1" i="0" u="none" strike="noStrike" baseline="0" dirty="0">
                <a:solidFill>
                  <a:srgbClr val="000000"/>
                </a:solidFill>
                <a:latin typeface="Book Antiqua" panose="02040602050305030304" pitchFamily="18" charset="0"/>
              </a:rPr>
              <a:t>As for any history, For each symptom describe: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Book Antiqua" panose="02040602050305030304" pitchFamily="18" charset="0"/>
              </a:rPr>
              <a:t> </a:t>
            </a:r>
            <a:r>
              <a:rPr lang="en-US" sz="1800" b="0" i="0" u="none" strike="noStrike" baseline="0" dirty="0">
                <a:solidFill>
                  <a:srgbClr val="000000"/>
                </a:solidFill>
                <a:latin typeface="Palatino Linotype" panose="02040502050505030304" pitchFamily="18" charset="0"/>
              </a:rPr>
              <a:t>Onset </a:t>
            </a:r>
          </a:p>
          <a:p>
            <a:pPr marL="0" indent="0">
              <a:buNone/>
            </a:pPr>
            <a:r>
              <a:rPr lang="en-US" sz="1800" b="0" i="0" u="none" strike="noStrike" baseline="0" dirty="0">
                <a:solidFill>
                  <a:srgbClr val="000000"/>
                </a:solidFill>
                <a:latin typeface="Palatino Linotype" panose="02040502050505030304" pitchFamily="18" charset="0"/>
              </a:rPr>
              <a:t> Duration </a:t>
            </a:r>
          </a:p>
          <a:p>
            <a:pPr marL="0" indent="0">
              <a:buNone/>
            </a:pPr>
            <a:r>
              <a:rPr lang="en-US" sz="1800" b="0" i="0" u="none" strike="noStrike" baseline="0" dirty="0">
                <a:solidFill>
                  <a:srgbClr val="000000"/>
                </a:solidFill>
                <a:latin typeface="Palatino Linotype" panose="02040502050505030304" pitchFamily="18" charset="0"/>
              </a:rPr>
              <a:t> Course </a:t>
            </a:r>
          </a:p>
          <a:p>
            <a:pPr marL="0" indent="0">
              <a:buNone/>
            </a:pPr>
            <a:r>
              <a:rPr lang="en-US" sz="1800" b="0" i="0" u="none" strike="noStrike" baseline="0" dirty="0">
                <a:solidFill>
                  <a:srgbClr val="000000"/>
                </a:solidFill>
                <a:latin typeface="Palatino Linotype" panose="02040502050505030304" pitchFamily="18" charset="0"/>
              </a:rPr>
              <a:t> Severity </a:t>
            </a:r>
          </a:p>
          <a:p>
            <a:pPr marL="0" indent="0">
              <a:buNone/>
            </a:pPr>
            <a:r>
              <a:rPr lang="en-US" sz="1800" b="0" i="0" u="none" strike="noStrike" baseline="0" dirty="0">
                <a:solidFill>
                  <a:srgbClr val="000000"/>
                </a:solidFill>
                <a:latin typeface="Palatino Linotype" panose="02040502050505030304" pitchFamily="18" charset="0"/>
              </a:rPr>
              <a:t> Precipitating Factors </a:t>
            </a:r>
          </a:p>
          <a:p>
            <a:pPr marL="0" indent="0">
              <a:buNone/>
            </a:pPr>
            <a:r>
              <a:rPr lang="en-US" sz="1800" b="0" i="0" u="none" strike="noStrike" baseline="0" dirty="0">
                <a:solidFill>
                  <a:srgbClr val="000000"/>
                </a:solidFill>
                <a:latin typeface="Palatino Linotype" panose="02040502050505030304" pitchFamily="18" charset="0"/>
              </a:rPr>
              <a:t> Relieving factors </a:t>
            </a:r>
          </a:p>
          <a:p>
            <a:pPr marL="0" indent="0">
              <a:buNone/>
            </a:pPr>
            <a:r>
              <a:rPr lang="en-US" sz="1800" b="0" i="0" u="none" strike="noStrike" baseline="0" dirty="0">
                <a:solidFill>
                  <a:srgbClr val="000000"/>
                </a:solidFill>
                <a:latin typeface="Palatino Linotype" panose="02040502050505030304" pitchFamily="18" charset="0"/>
              </a:rPr>
              <a:t> Associated features </a:t>
            </a:r>
          </a:p>
          <a:p>
            <a:pPr marL="0" indent="0">
              <a:buNone/>
            </a:pPr>
            <a:r>
              <a:rPr lang="en-US" sz="1800" b="0" i="0" u="none" strike="noStrike" baseline="0" dirty="0">
                <a:solidFill>
                  <a:srgbClr val="000000"/>
                </a:solidFill>
                <a:latin typeface="Palatino Linotype" panose="02040502050505030304" pitchFamily="18" charset="0"/>
              </a:rPr>
              <a:t> Previous episodes </a:t>
            </a:r>
          </a:p>
          <a:p>
            <a:r>
              <a:rPr lang="en-US" sz="1800" b="1" i="0" u="none" strike="noStrike" baseline="0" dirty="0">
                <a:solidFill>
                  <a:srgbClr val="000000"/>
                </a:solidFill>
                <a:latin typeface="Book Antiqua" panose="02040602050305030304" pitchFamily="18" charset="0"/>
              </a:rPr>
              <a:t>Past Medical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e.g. Tuberculosis, atopy, pre-existing respiratory conditions, childhood infections. </a:t>
            </a:r>
            <a:endParaRPr lang="en-US" dirty="0"/>
          </a:p>
        </p:txBody>
      </p:sp>
    </p:spTree>
    <p:extLst>
      <p:ext uri="{BB962C8B-B14F-4D97-AF65-F5344CB8AC3E}">
        <p14:creationId xmlns:p14="http://schemas.microsoft.com/office/powerpoint/2010/main" val="276355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AA1AC-2BC4-A659-6FB7-3A4CA879EF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72B0098-AED7-3EC0-6551-DD5E4ACE6AC0}"/>
              </a:ext>
            </a:extLst>
          </p:cNvPr>
          <p:cNvSpPr>
            <a:spLocks noGrp="1"/>
          </p:cNvSpPr>
          <p:nvPr>
            <p:ph idx="1"/>
          </p:nvPr>
        </p:nvSpPr>
        <p:spPr>
          <a:xfrm>
            <a:off x="762000" y="1676400"/>
            <a:ext cx="6347714" cy="3880773"/>
          </a:xfrm>
        </p:spPr>
        <p:txBody>
          <a:bodyPr>
            <a:normAutofit fontScale="70000" lnSpcReduction="20000"/>
          </a:bodyPr>
          <a:lstStyle/>
          <a:p>
            <a:r>
              <a:rPr lang="en-US" sz="1800" b="1" i="0" u="none" strike="noStrike" baseline="0" dirty="0">
                <a:solidFill>
                  <a:srgbClr val="000000"/>
                </a:solidFill>
                <a:latin typeface="Book Antiqua" panose="02040602050305030304" pitchFamily="18" charset="0"/>
              </a:rPr>
              <a:t>Drug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Allergies, inhalers, </a:t>
            </a:r>
            <a:r>
              <a:rPr lang="en-US" sz="1800" b="0" i="0" u="none" strike="noStrike" baseline="0" dirty="0" err="1">
                <a:solidFill>
                  <a:srgbClr val="000000"/>
                </a:solidFill>
                <a:latin typeface="Palatino Linotype" panose="02040502050505030304" pitchFamily="18" charset="0"/>
              </a:rPr>
              <a:t>nebuliser</a:t>
            </a:r>
            <a:r>
              <a:rPr lang="en-US" sz="1800" b="0" i="0" u="none" strike="noStrike" baseline="0" dirty="0">
                <a:solidFill>
                  <a:srgbClr val="000000"/>
                </a:solidFill>
                <a:latin typeface="Palatino Linotype" panose="02040502050505030304" pitchFamily="18" charset="0"/>
              </a:rPr>
              <a:t>, home oxygen </a:t>
            </a:r>
          </a:p>
          <a:p>
            <a:pPr marL="0" indent="0">
              <a:buNone/>
            </a:pPr>
            <a:r>
              <a:rPr lang="en-US" sz="1800" b="0" i="0" u="none" strike="noStrike" baseline="0" dirty="0">
                <a:solidFill>
                  <a:srgbClr val="000000"/>
                </a:solidFill>
                <a:latin typeface="Palatino Linotype" panose="02040502050505030304" pitchFamily="18" charset="0"/>
              </a:rPr>
              <a:t>Drugs that cause respiratory problems including long term amiodarone, methotrexate, nitrofurantoin, and chemotherapy agents </a:t>
            </a:r>
            <a:endParaRPr lang="ar-EG" sz="1800" b="0" i="0" u="none" strike="noStrike" baseline="0" dirty="0">
              <a:solidFill>
                <a:srgbClr val="000000"/>
              </a:solidFill>
              <a:latin typeface="Palatino Linotype" panose="02040502050505030304" pitchFamily="18" charset="0"/>
            </a:endParaRPr>
          </a:p>
          <a:p>
            <a:r>
              <a:rPr lang="en-US" sz="1800" b="1" i="0" u="none" strike="noStrike" baseline="0" dirty="0">
                <a:solidFill>
                  <a:srgbClr val="000000"/>
                </a:solidFill>
                <a:latin typeface="Book Antiqua" panose="02040602050305030304" pitchFamily="18" charset="0"/>
              </a:rPr>
              <a:t>Family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e.g. asthma/</a:t>
            </a:r>
            <a:r>
              <a:rPr lang="en-US" sz="1800" b="0" i="0" u="none" strike="noStrike" baseline="0" dirty="0" err="1">
                <a:solidFill>
                  <a:srgbClr val="000000"/>
                </a:solidFill>
                <a:latin typeface="Palatino Linotype" panose="02040502050505030304" pitchFamily="18" charset="0"/>
              </a:rPr>
              <a:t>hayfever</a:t>
            </a:r>
            <a:r>
              <a:rPr lang="en-US" sz="1800" b="0" i="0" u="none" strike="noStrike" baseline="0" dirty="0">
                <a:solidFill>
                  <a:srgbClr val="000000"/>
                </a:solidFill>
                <a:latin typeface="Palatino Linotype" panose="02040502050505030304" pitchFamily="18" charset="0"/>
              </a:rPr>
              <a:t> </a:t>
            </a:r>
            <a:endParaRPr lang="ar-EG" sz="1800" b="0" i="0" u="none" strike="noStrike" baseline="0" dirty="0">
              <a:solidFill>
                <a:srgbClr val="000000"/>
              </a:solidFill>
              <a:latin typeface="Palatino Linotype" panose="02040502050505030304" pitchFamily="18" charset="0"/>
            </a:endParaRPr>
          </a:p>
          <a:p>
            <a:r>
              <a:rPr lang="en-US" sz="1800" b="1" i="0" u="none" strike="noStrike" baseline="0" dirty="0">
                <a:solidFill>
                  <a:srgbClr val="000000"/>
                </a:solidFill>
                <a:latin typeface="Book Antiqua" panose="02040602050305030304" pitchFamily="18" charset="0"/>
              </a:rPr>
              <a:t>Social and Occupational History </a:t>
            </a:r>
            <a:endParaRPr lang="en-US" sz="1800" b="0" i="0" u="none" strike="noStrike" baseline="0" dirty="0">
              <a:solidFill>
                <a:srgbClr val="000000"/>
              </a:solidFill>
              <a:latin typeface="Book Antiqua" panose="020406020503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Smoking history-measured in pack years </a:t>
            </a:r>
          </a:p>
          <a:p>
            <a:pPr marL="0" indent="0">
              <a:buNone/>
            </a:pPr>
            <a:r>
              <a:rPr lang="en-US" sz="1800" b="0" i="0" u="none" strike="noStrike" baseline="0" dirty="0">
                <a:solidFill>
                  <a:srgbClr val="000000"/>
                </a:solidFill>
                <a:latin typeface="Palatino Linotype" panose="02040502050505030304" pitchFamily="18" charset="0"/>
              </a:rPr>
              <a:t>Illicit drug use (including cannabis and other inhaled substances </a:t>
            </a:r>
            <a:r>
              <a:rPr lang="en-US" sz="1800" b="0" i="0" u="none" strike="noStrike" baseline="0" dirty="0" err="1">
                <a:solidFill>
                  <a:srgbClr val="000000"/>
                </a:solidFill>
                <a:latin typeface="Palatino Linotype" panose="02040502050505030304" pitchFamily="18" charset="0"/>
              </a:rPr>
              <a:t>eg</a:t>
            </a:r>
            <a:r>
              <a:rPr lang="en-US" sz="1800" b="0" i="0" u="none" strike="noStrike" baseline="0" dirty="0">
                <a:solidFill>
                  <a:srgbClr val="000000"/>
                </a:solidFill>
                <a:latin typeface="Palatino Linotype" panose="02040502050505030304" pitchFamily="18" charset="0"/>
              </a:rPr>
              <a:t> crack) </a:t>
            </a:r>
          </a:p>
          <a:p>
            <a:pPr marL="0" indent="0">
              <a:buNone/>
            </a:pPr>
            <a:r>
              <a:rPr lang="en-US" sz="1800" b="0" i="0" u="none" strike="noStrike" baseline="0" dirty="0">
                <a:solidFill>
                  <a:srgbClr val="000000"/>
                </a:solidFill>
                <a:latin typeface="Palatino Linotype" panose="02040502050505030304" pitchFamily="18" charset="0"/>
              </a:rPr>
              <a:t>Contact with animals/pets (especially birds –don’t forget to ask about hobbies such as pigeon racing). Presence of stairs in or leading into flat/house. Who does/how is shopping done? </a:t>
            </a:r>
          </a:p>
          <a:p>
            <a:pPr marL="0" indent="0">
              <a:buNone/>
            </a:pPr>
            <a:r>
              <a:rPr lang="en-US" sz="1800" b="0" i="0" u="none" strike="noStrike" baseline="0" dirty="0">
                <a:solidFill>
                  <a:srgbClr val="000000"/>
                </a:solidFill>
                <a:latin typeface="Palatino Linotype" panose="02040502050505030304" pitchFamily="18" charset="0"/>
              </a:rPr>
              <a:t>Exposure asbestos, dusts, and other chemicals and organic material (hay, fungi)</a:t>
            </a:r>
            <a:endParaRPr lang="ar-EG" sz="1800" b="0" i="0" u="none" strike="noStrike" baseline="0" dirty="0">
              <a:solidFill>
                <a:srgbClr val="000000"/>
              </a:solidFill>
              <a:latin typeface="Palatino Linotype" panose="02040502050505030304" pitchFamily="18" charset="0"/>
            </a:endParaRPr>
          </a:p>
          <a:p>
            <a:pPr marL="0" indent="0">
              <a:buNone/>
            </a:pPr>
            <a:r>
              <a:rPr lang="en-US" sz="1800" b="0" i="0" u="none" strike="noStrike" baseline="0" dirty="0">
                <a:solidFill>
                  <a:srgbClr val="000000"/>
                </a:solidFill>
                <a:latin typeface="Palatino Linotype" panose="02040502050505030304" pitchFamily="18" charset="0"/>
              </a:rPr>
              <a:t> </a:t>
            </a:r>
            <a:r>
              <a:rPr lang="en-US" sz="1900" b="1" i="0" u="none" strike="noStrike" baseline="0" dirty="0">
                <a:solidFill>
                  <a:srgbClr val="000000"/>
                </a:solidFill>
                <a:latin typeface="Book Antiqua" panose="02040602050305030304" pitchFamily="18" charset="0"/>
              </a:rPr>
              <a:t>Systemic Review and </a:t>
            </a:r>
            <a:r>
              <a:rPr lang="en-US" sz="1900" b="1" i="0" u="none" strike="noStrike" baseline="0" dirty="0" err="1">
                <a:solidFill>
                  <a:srgbClr val="000000"/>
                </a:solidFill>
                <a:latin typeface="Book Antiqua" panose="02040602050305030304" pitchFamily="18" charset="0"/>
              </a:rPr>
              <a:t>Summarise</a:t>
            </a:r>
            <a:r>
              <a:rPr lang="en-US" sz="1900" b="1" i="0" u="none" strike="noStrike" baseline="0" dirty="0">
                <a:solidFill>
                  <a:srgbClr val="000000"/>
                </a:solidFill>
                <a:latin typeface="Book Antiqua" panose="02040602050305030304" pitchFamily="18" charset="0"/>
              </a:rPr>
              <a:t> </a:t>
            </a:r>
            <a:r>
              <a:rPr lang="en-US" sz="1900" b="1" i="0" u="none" strike="noStrike" baseline="0" dirty="0">
                <a:solidFill>
                  <a:srgbClr val="000000"/>
                </a:solidFill>
                <a:latin typeface="Arial" panose="020B0604020202020204" pitchFamily="34" charset="0"/>
              </a:rPr>
              <a:t>– does the patient have any questions? </a:t>
            </a:r>
            <a:endParaRPr lang="en-US" sz="1900" dirty="0"/>
          </a:p>
          <a:p>
            <a:pPr marL="0" indent="0">
              <a:buNone/>
            </a:pPr>
            <a:endParaRPr lang="en-US" dirty="0"/>
          </a:p>
        </p:txBody>
      </p:sp>
    </p:spTree>
    <p:extLst>
      <p:ext uri="{BB962C8B-B14F-4D97-AF65-F5344CB8AC3E}">
        <p14:creationId xmlns:p14="http://schemas.microsoft.com/office/powerpoint/2010/main" val="14371779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101</TotalTime>
  <Words>3068</Words>
  <Application>Microsoft Office PowerPoint</Application>
  <PresentationFormat>On-screen Show (4:3)</PresentationFormat>
  <Paragraphs>315</Paragraphs>
  <Slides>41</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41</vt:i4>
      </vt:variant>
    </vt:vector>
  </HeadingPairs>
  <TitlesOfParts>
    <vt:vector size="54" baseType="lpstr">
      <vt:lpstr>Arial</vt:lpstr>
      <vt:lpstr>Book Antiqua</vt:lpstr>
      <vt:lpstr>Calibri</vt:lpstr>
      <vt:lpstr>Calibri,Bold</vt:lpstr>
      <vt:lpstr>Cambria</vt:lpstr>
      <vt:lpstr>Cambria,Bold</vt:lpstr>
      <vt:lpstr>Courier New</vt:lpstr>
      <vt:lpstr>Palatino Linotype</vt:lpstr>
      <vt:lpstr>Tahoma</vt:lpstr>
      <vt:lpstr>Trebuchet MS</vt:lpstr>
      <vt:lpstr>Wingdings</vt:lpstr>
      <vt:lpstr>Wingdings 3</vt:lpstr>
      <vt:lpstr>Facet</vt:lpstr>
      <vt:lpstr>Practice  of history taking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TAKING</dc:title>
  <dc:creator>admin</dc:creator>
  <cp:lastModifiedBy>hp</cp:lastModifiedBy>
  <cp:revision>26</cp:revision>
  <dcterms:created xsi:type="dcterms:W3CDTF">2006-08-16T00:00:00Z</dcterms:created>
  <dcterms:modified xsi:type="dcterms:W3CDTF">2024-07-17T21:47:42Z</dcterms:modified>
</cp:coreProperties>
</file>