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92" r:id="rId6"/>
    <p:sldId id="293" r:id="rId7"/>
    <p:sldId id="261" r:id="rId8"/>
    <p:sldId id="262" r:id="rId9"/>
    <p:sldId id="265" r:id="rId10"/>
    <p:sldId id="268" r:id="rId11"/>
    <p:sldId id="266" r:id="rId12"/>
    <p:sldId id="294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5" r:id="rId22"/>
    <p:sldId id="286" r:id="rId23"/>
    <p:sldId id="287" r:id="rId24"/>
    <p:sldId id="282" r:id="rId25"/>
    <p:sldId id="283" r:id="rId26"/>
    <p:sldId id="284" r:id="rId27"/>
    <p:sldId id="288" r:id="rId28"/>
    <p:sldId id="289" r:id="rId29"/>
    <p:sldId id="291" r:id="rId30"/>
    <p:sldId id="295" r:id="rId31"/>
    <p:sldId id="296" r:id="rId32"/>
    <p:sldId id="290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738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B62CC-86DC-4F09-8BF5-257FB0B86A9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A0C-100E-4CF2-A207-CE73626A53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myofibroblasts, which contain smooth muscle </a:t>
            </a:r>
            <a:r>
              <a:rPr lang="en-US" dirty="0" err="1" smtClean="0"/>
              <a:t>actin</a:t>
            </a:r>
            <a:r>
              <a:rPr lang="en-US" dirty="0" smtClean="0"/>
              <a:t> and have increased contractile activity, and serve to close the wound by pulling its margins toward the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A0C-100E-4CF2-A207-CE73626A539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dirty="0" smtClean="0"/>
              <a:t>Nutritional status</a:t>
            </a:r>
            <a:r>
              <a:rPr lang="en-US" baseline="0" dirty="0" smtClean="0"/>
              <a:t> </a:t>
            </a:r>
            <a:r>
              <a:rPr lang="en-US" sz="1200" dirty="0" smtClean="0"/>
              <a:t>protein malnutrition and vitamin C deficiency inhibit collagen synthesis and retard healing</a:t>
            </a:r>
          </a:p>
          <a:p>
            <a:r>
              <a:rPr lang="en-US" sz="1200" dirty="0" smtClean="0"/>
              <a:t> * chronic disease that lead to </a:t>
            </a:r>
            <a:r>
              <a:rPr lang="en-US" dirty="0" smtClean="0"/>
              <a:t>Poor perfusion: </a:t>
            </a:r>
            <a:r>
              <a:rPr lang="en-US" sz="1200" dirty="0" smtClean="0"/>
              <a:t>resulting either from arteriosclerosis and diabetes or from obstructed venous drainage (e.g., in varicose veins).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A0C-100E-4CF2-A207-CE73626A539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Deposits of iron pigment (hemosiderin) are common, resulting from red cell breakdown, and there may be accompanying chronic inflammation.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A0C-100E-4CF2-A207-CE73626A539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A0C-100E-4CF2-A207-CE73626A539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11/14/2021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11/14/2021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6172200" cy="1894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Tissue repair 2.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 smtClean="0"/>
              <a:t>Eman</a:t>
            </a:r>
            <a:r>
              <a:rPr lang="en-US" dirty="0" smtClean="0"/>
              <a:t> </a:t>
            </a:r>
            <a:r>
              <a:rPr lang="en-US" dirty="0" err="1" smtClean="0"/>
              <a:t>Kreishan</a:t>
            </a:r>
            <a:r>
              <a:rPr lang="en-US" dirty="0" smtClean="0"/>
              <a:t>, M.D.</a:t>
            </a:r>
          </a:p>
          <a:p>
            <a:pPr algn="r"/>
            <a:r>
              <a:rPr lang="en-US" dirty="0" smtClean="0"/>
              <a:t>15-11-2021.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7526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>
              <a:buFont typeface="Wingdings" pitchFamily="2" charset="2"/>
              <a:buChar char="v"/>
            </a:pPr>
            <a:r>
              <a:rPr lang="en-US" sz="3200" b="1" dirty="0" smtClean="0"/>
              <a:t>In well-sutured skin wounds, strength may recover to 70% to 80% of normal skin by 3 months.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lovepathology.com/wp-content/uploads/2021/04/remodeling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229600" cy="46291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3048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A balance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of MMPs and TIMPs regulates the size and nature of the scar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metalloproteinases (MMPs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en-US" dirty="0" smtClean="0"/>
              <a:t>they </a:t>
            </a:r>
            <a:r>
              <a:rPr lang="en-US" dirty="0" smtClean="0"/>
              <a:t>are calcium-dependent </a:t>
            </a:r>
            <a:r>
              <a:rPr lang="en-US" dirty="0" smtClean="0"/>
              <a:t>zinc containing</a:t>
            </a:r>
            <a:r>
              <a:rPr lang="en-US" dirty="0" smtClean="0"/>
              <a:t> </a:t>
            </a:r>
            <a:r>
              <a:rPr lang="en-US" dirty="0" smtClean="0"/>
              <a:t>endopeptidases.</a:t>
            </a:r>
          </a:p>
          <a:p>
            <a:endParaRPr lang="en-US" dirty="0" smtClean="0"/>
          </a:p>
          <a:p>
            <a:r>
              <a:rPr lang="en-US" dirty="0" smtClean="0"/>
              <a:t>They are </a:t>
            </a:r>
            <a:r>
              <a:rPr lang="en-US" dirty="0" smtClean="0"/>
              <a:t>capable of degrading all kinds of extracellular matrix </a:t>
            </a:r>
            <a:r>
              <a:rPr lang="en-US" dirty="0" smtClean="0"/>
              <a:t>proteins.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produced by a variety of cell types (fibroblasts, macrophages, </a:t>
            </a:r>
            <a:r>
              <a:rPr lang="en-US" dirty="0" err="1" smtClean="0"/>
              <a:t>neutrophils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fe | Free Full-Text | Cutaneous Wound Healing: An Update from  Physiopathology to Current Therapies | HT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70" y="1447800"/>
            <a:ext cx="7675380" cy="4800602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Factors That Impair Tissue Repair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Clinical Examples of Abnormal Wound Healing and Scarring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4248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7030A0"/>
                </a:solidFill>
              </a:rPr>
              <a:t>Deficient</a:t>
            </a:r>
            <a:r>
              <a:rPr lang="en-US" dirty="0" smtClean="0"/>
              <a:t> </a:t>
            </a:r>
            <a:r>
              <a:rPr lang="en-US" dirty="0" smtClean="0"/>
              <a:t>scar </a:t>
            </a:r>
            <a:r>
              <a:rPr lang="en-US" dirty="0" smtClean="0"/>
              <a:t>formation.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7030A0"/>
                </a:solidFill>
              </a:rPr>
              <a:t>E</a:t>
            </a:r>
            <a:r>
              <a:rPr lang="en-US" u="sng" dirty="0" smtClean="0">
                <a:solidFill>
                  <a:srgbClr val="7030A0"/>
                </a:solidFill>
              </a:rPr>
              <a:t>xcessive</a:t>
            </a:r>
            <a:r>
              <a:rPr lang="en-US" dirty="0" smtClean="0"/>
              <a:t> </a:t>
            </a:r>
            <a:r>
              <a:rPr lang="en-US" dirty="0" smtClean="0"/>
              <a:t>formation of the repair </a:t>
            </a:r>
            <a:r>
              <a:rPr lang="en-US" dirty="0" smtClean="0"/>
              <a:t>components.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7030A0"/>
                </a:solidFill>
              </a:rPr>
              <a:t>Formation</a:t>
            </a:r>
            <a:r>
              <a:rPr lang="en-US" dirty="0" smtClean="0"/>
              <a:t> </a:t>
            </a:r>
            <a:r>
              <a:rPr lang="en-US" dirty="0" smtClean="0"/>
              <a:t>of contractures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I. Defects </a:t>
            </a:r>
            <a:r>
              <a:rPr lang="en-US" dirty="0" smtClean="0"/>
              <a:t>in Healing: Chronic Wounds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7467600" cy="4873752"/>
          </a:xfrm>
        </p:spPr>
        <p:txBody>
          <a:bodyPr/>
          <a:lstStyle/>
          <a:p>
            <a:r>
              <a:rPr lang="en-US" dirty="0" smtClean="0"/>
              <a:t>1.Venous </a:t>
            </a:r>
            <a:r>
              <a:rPr lang="en-US" dirty="0" smtClean="0"/>
              <a:t>leg </a:t>
            </a:r>
            <a:r>
              <a:rPr lang="en-US" dirty="0" smtClean="0"/>
              <a:t>ulcers: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Seen in </a:t>
            </a:r>
            <a:r>
              <a:rPr lang="en-US" dirty="0" smtClean="0"/>
              <a:t>elderly people as a result of chronic venous </a:t>
            </a:r>
            <a:r>
              <a:rPr lang="en-US" dirty="0" smtClean="0"/>
              <a:t>hypertension</a:t>
            </a:r>
            <a:r>
              <a:rPr lang="en-US" dirty="0" smtClean="0"/>
              <a:t>, which may be caused by severe varicose veins or congestive heart </a:t>
            </a:r>
            <a:r>
              <a:rPr lang="en-US" dirty="0" smtClean="0"/>
              <a:t>failure.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These ulcers fail to heal because of poor delivery of oxygen to the site of the ulcer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818" name="AutoShape 2" descr="Venous leg ulcer cured in 4 weeks by Whiteley Protocol – The Whiteley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Venous leg ulcer cured in 4 weeks by Whiteley Protocol – The Whiteley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0925" y="1823804"/>
            <a:ext cx="1743075" cy="503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0"/>
            <a:ext cx="8153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2.Arterial ulcers:</a:t>
            </a:r>
          </a:p>
          <a:p>
            <a:r>
              <a:rPr lang="en-US" dirty="0" smtClean="0"/>
              <a:t> </a:t>
            </a:r>
            <a:r>
              <a:rPr lang="en-US" dirty="0" smtClean="0"/>
              <a:t>develop in individuals with atherosclerosis of peripheral arteries, especially </a:t>
            </a:r>
            <a:r>
              <a:rPr lang="en-US" dirty="0" smtClean="0"/>
              <a:t>associated </a:t>
            </a:r>
            <a:r>
              <a:rPr lang="en-US" dirty="0" smtClean="0"/>
              <a:t>with diabetes.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Pressure sores </a:t>
            </a:r>
            <a:r>
              <a:rPr lang="en-US" dirty="0" smtClean="0"/>
              <a:t>:</a:t>
            </a:r>
          </a:p>
          <a:p>
            <a:r>
              <a:rPr lang="en-US" dirty="0" smtClean="0"/>
              <a:t>are </a:t>
            </a:r>
            <a:r>
              <a:rPr lang="en-US" dirty="0" smtClean="0"/>
              <a:t>areas of skin ulceration and necrosis of underlying </a:t>
            </a:r>
            <a:r>
              <a:rPr lang="en-US" dirty="0" smtClean="0"/>
              <a:t>tissues.</a:t>
            </a:r>
          </a:p>
          <a:p>
            <a:r>
              <a:rPr lang="en-US" dirty="0" smtClean="0"/>
              <a:t> </a:t>
            </a:r>
            <a:r>
              <a:rPr lang="en-US" dirty="0" smtClean="0"/>
              <a:t>caused by prolonged compression of tissues against a bone, for example, in </a:t>
            </a:r>
            <a:r>
              <a:rPr lang="en-US" dirty="0" smtClean="0"/>
              <a:t>bedridden. </a:t>
            </a:r>
            <a:r>
              <a:rPr lang="en-US" dirty="0" smtClean="0"/>
              <a:t>The lesions are caused by mechanical pressure and local ischemia.</a:t>
            </a:r>
            <a:endParaRPr lang="en-US" dirty="0"/>
          </a:p>
        </p:txBody>
      </p:sp>
      <p:pic>
        <p:nvPicPr>
          <p:cNvPr id="37890" name="Picture 2" descr="Arterial insufficiency ulcer - Wiki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619625"/>
            <a:ext cx="1676685" cy="2238375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724400"/>
            <a:ext cx="13904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924800" cy="58643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4.Diabetic ulcers;</a:t>
            </a:r>
          </a:p>
          <a:p>
            <a:r>
              <a:rPr lang="en-US" dirty="0" smtClean="0"/>
              <a:t>affect </a:t>
            </a:r>
            <a:r>
              <a:rPr lang="en-US" dirty="0" smtClean="0"/>
              <a:t>the lower extremities, particularly the feet. Tissue necrosis and failure to heal are the result of small vessel disease causing ischemia, neuropathy, systemic metabolic abnormalities, and secondary infections. </a:t>
            </a:r>
            <a:endParaRPr lang="en-US" dirty="0" smtClean="0"/>
          </a:p>
        </p:txBody>
      </p:sp>
      <p:sp>
        <p:nvSpPr>
          <p:cNvPr id="39938" name="AutoShape 2" descr="How to Care for Diabetic Foot Ulcers and Other Diabetic Wounds | WC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446" y="3962400"/>
            <a:ext cx="4146954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2085975" cy="311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123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62116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epithelial ulceration and extensive granulation tissue in the underlying dermis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wound rupture </a:t>
            </a:r>
            <a:r>
              <a:rPr lang="en-US" dirty="0" smtClean="0"/>
              <a:t>(dehiscence):</a:t>
            </a:r>
          </a:p>
          <a:p>
            <a:endParaRPr lang="en-US" dirty="0" smtClean="0"/>
          </a:p>
          <a:p>
            <a:r>
              <a:rPr lang="en-US" dirty="0" smtClean="0"/>
              <a:t>occurs most frequently after abdominal surgery and is a result of increased abdominal pressure, such as may occur with vomiting, coughing, or </a:t>
            </a:r>
            <a:r>
              <a:rPr lang="en-US" dirty="0" err="1" smtClean="0"/>
              <a:t>ileus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25892"/>
            <a:ext cx="3924300" cy="273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ltrasound in Wound Healing - Physi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724900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II Excessive </a:t>
            </a:r>
            <a:r>
              <a:rPr lang="en-US" dirty="0" smtClean="0"/>
              <a:t>Scarring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305800" cy="510235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 accumulation of excessive amounts of collagen may result in a raised scar known as a </a:t>
            </a:r>
            <a:r>
              <a:rPr lang="en-US" u="sng" dirty="0" smtClean="0">
                <a:solidFill>
                  <a:srgbClr val="FF0000"/>
                </a:solidFill>
              </a:rPr>
              <a:t>hypertrophic </a:t>
            </a:r>
            <a:r>
              <a:rPr lang="en-US" u="sng" dirty="0" smtClean="0">
                <a:solidFill>
                  <a:srgbClr val="FF0000"/>
                </a:solidFill>
              </a:rPr>
              <a:t>scar.</a:t>
            </a:r>
          </a:p>
          <a:p>
            <a:pPr>
              <a:buFont typeface="Wingdings" pitchFamily="2" charset="2"/>
              <a:buChar char="ü"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These often grow rapidly and contain abundant </a:t>
            </a:r>
            <a:r>
              <a:rPr lang="en-US" dirty="0" smtClean="0"/>
              <a:t>myofibroblasts.</a:t>
            </a:r>
          </a:p>
          <a:p>
            <a:pPr>
              <a:buFont typeface="Wingdings" pitchFamily="2" charset="2"/>
              <a:buChar char="ü"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develop after thermal or traumatic injury that involves the deep layers of the </a:t>
            </a:r>
            <a:r>
              <a:rPr lang="en-US" dirty="0" smtClean="0"/>
              <a:t>dermis.</a:t>
            </a:r>
          </a:p>
          <a:p>
            <a:pPr>
              <a:buFont typeface="Wingdings" pitchFamily="2" charset="2"/>
              <a:buChar char="ü"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they tend to regress over several </a:t>
            </a:r>
            <a:r>
              <a:rPr lang="en-US" dirty="0" smtClean="0"/>
              <a:t>months.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3572757" cy="28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3733800" cy="474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77200" cy="601675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keloid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en-US" dirty="0" smtClean="0"/>
          </a:p>
          <a:p>
            <a:r>
              <a:rPr lang="en-US" dirty="0" smtClean="0"/>
              <a:t>It is a hypertrophic </a:t>
            </a:r>
            <a:r>
              <a:rPr lang="en-US" dirty="0" smtClean="0"/>
              <a:t>scar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that grows beyond the boundaries </a:t>
            </a:r>
            <a:r>
              <a:rPr lang="en-US" dirty="0" smtClean="0"/>
              <a:t>of the original wound and does not </a:t>
            </a:r>
            <a:r>
              <a:rPr lang="en-US" dirty="0" smtClean="0"/>
              <a:t>regress.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40280"/>
            <a:ext cx="4400550" cy="42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6301154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47244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A. In normal skin, the characteristic random orientation and bundle formation of collagen fibres</a:t>
            </a:r>
          </a:p>
          <a:p>
            <a:r>
              <a:rPr lang="en-US" sz="2000" dirty="0" smtClean="0"/>
              <a:t>B. increased number of thick collagen fibres arranged in bundles </a:t>
            </a:r>
          </a:p>
          <a:p>
            <a:r>
              <a:rPr lang="en-US" sz="2000" dirty="0" smtClean="0"/>
              <a:t>C. The collagen fibres were arranged randomly and showed highly cellular zones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r>
              <a:rPr lang="en-US" b="1" u="sng" dirty="0" smtClean="0"/>
              <a:t>Exuberant granulation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7467600" cy="4873752"/>
          </a:xfrm>
        </p:spPr>
        <p:txBody>
          <a:bodyPr/>
          <a:lstStyle/>
          <a:p>
            <a:r>
              <a:rPr lang="en-US" dirty="0" smtClean="0"/>
              <a:t>formation of excessive amounts of granulation tissue, which protrudes above the level of the surrounding skin and blocks </a:t>
            </a:r>
            <a:r>
              <a:rPr lang="en-US" dirty="0" err="1" smtClean="0"/>
              <a:t>reepithelialization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365265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0650" y="2819400"/>
            <a:ext cx="44292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 III contracture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 permanent shortening of a muscle or </a:t>
            </a:r>
            <a:r>
              <a:rPr lang="en-US" dirty="0" smtClean="0"/>
              <a:t>joint </a:t>
            </a:r>
            <a:r>
              <a:rPr lang="en-US" dirty="0" smtClean="0"/>
              <a:t>develop when normally elastic tissues such as muscles or tendons are replaced by inelastic tissues (fibrosis).</a:t>
            </a:r>
            <a:endParaRPr lang="en-US" dirty="0" smtClean="0"/>
          </a:p>
          <a:p>
            <a:r>
              <a:rPr lang="en-US" dirty="0" smtClean="0"/>
              <a:t>prone </a:t>
            </a:r>
            <a:r>
              <a:rPr lang="en-US" dirty="0" smtClean="0"/>
              <a:t>to develop on the palms, the soles, and the </a:t>
            </a:r>
            <a:r>
              <a:rPr lang="en-US" dirty="0" smtClean="0"/>
              <a:t>anterior </a:t>
            </a:r>
            <a:r>
              <a:rPr lang="en-US" dirty="0" smtClean="0"/>
              <a:t>aspect of the thorax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Contractures are commonly seen after serious burns and can compromise the movement of joints.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4631"/>
          <a:stretch>
            <a:fillRect/>
          </a:stretch>
        </p:blipFill>
        <p:spPr bwMode="auto">
          <a:xfrm>
            <a:off x="304800" y="0"/>
            <a:ext cx="3138487" cy="495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09600"/>
            <a:ext cx="496199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5181600"/>
            <a:ext cx="70278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000" dirty="0" smtClean="0"/>
              <a:t>Nodule </a:t>
            </a:r>
            <a:r>
              <a:rPr lang="en-US" sz="2000" dirty="0" smtClean="0"/>
              <a:t>formation:</a:t>
            </a:r>
          </a:p>
          <a:p>
            <a:pPr fontAlgn="base"/>
            <a:r>
              <a:rPr lang="en-US" sz="2000" dirty="0" smtClean="0"/>
              <a:t>Composed of </a:t>
            </a:r>
            <a:r>
              <a:rPr lang="en-US" sz="2000" dirty="0" smtClean="0"/>
              <a:t>spindle cells (myofibroblasts and fibroblasts</a:t>
            </a:r>
            <a:r>
              <a:rPr lang="en-US" sz="2000" dirty="0" smtClean="0"/>
              <a:t>)</a:t>
            </a:r>
          </a:p>
          <a:p>
            <a:pPr fontAlgn="base"/>
            <a:r>
              <a:rPr lang="en-US" sz="2000" dirty="0" smtClean="0"/>
              <a:t> with dense collagen.</a:t>
            </a: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Fibrosis in </a:t>
            </a:r>
            <a:r>
              <a:rPr lang="en-US" dirty="0" err="1" smtClean="0"/>
              <a:t>Parenchymal</a:t>
            </a:r>
            <a:r>
              <a:rPr lang="en-US" dirty="0" smtClean="0"/>
              <a:t>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excessive </a:t>
            </a:r>
            <a:r>
              <a:rPr lang="en-US" dirty="0" smtClean="0"/>
              <a:t>deposition </a:t>
            </a:r>
            <a:r>
              <a:rPr lang="en-US" dirty="0" smtClean="0"/>
              <a:t>of collagen and other ECM components in a </a:t>
            </a:r>
            <a:r>
              <a:rPr lang="en-US" dirty="0" smtClean="0"/>
              <a:t>tissue.</a:t>
            </a:r>
          </a:p>
          <a:p>
            <a:endParaRPr lang="en-US" dirty="0" smtClean="0"/>
          </a:p>
          <a:p>
            <a:r>
              <a:rPr lang="en-US" dirty="0" smtClean="0"/>
              <a:t>scar </a:t>
            </a:r>
            <a:r>
              <a:rPr lang="en-US" dirty="0" err="1" smtClean="0"/>
              <a:t>vs</a:t>
            </a:r>
            <a:r>
              <a:rPr lang="en-US" dirty="0" smtClean="0"/>
              <a:t> fibrosis????</a:t>
            </a:r>
          </a:p>
          <a:p>
            <a:endParaRPr lang="en-US" dirty="0" smtClean="0"/>
          </a:p>
          <a:p>
            <a:r>
              <a:rPr lang="en-US" dirty="0" smtClean="0"/>
              <a:t>Fibrosis is a pathologic process induced by persistent injurious stimuli such as chronic infections and immunologic </a:t>
            </a:r>
            <a:r>
              <a:rPr lang="en-US" dirty="0" smtClean="0"/>
              <a:t>reactions</a:t>
            </a:r>
            <a:r>
              <a:rPr lang="en-US" dirty="0" smtClean="0"/>
              <a:t>, and is typically associated with loss of </a:t>
            </a:r>
            <a:r>
              <a:rPr lang="en-US" dirty="0" smtClean="0"/>
              <a:t>tissue.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It may be responsible for substantial organ </a:t>
            </a:r>
            <a:r>
              <a:rPr lang="en-US" dirty="0" smtClean="0"/>
              <a:t>dysfunction </a:t>
            </a:r>
            <a:r>
              <a:rPr lang="en-US" dirty="0" smtClean="0"/>
              <a:t>and even organ failure.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946648"/>
            <a:ext cx="8153400" cy="9113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 </a:t>
            </a:r>
            <a:r>
              <a:rPr lang="en-US" dirty="0" smtClean="0"/>
              <a:t>death by necrosis or apoptosis and the production </a:t>
            </a:r>
            <a:r>
              <a:rPr lang="en-US" dirty="0" smtClean="0"/>
              <a:t> of </a:t>
            </a:r>
            <a:r>
              <a:rPr lang="en-US" dirty="0" smtClean="0"/>
              <a:t>ROS seem to be important triggers for </a:t>
            </a:r>
            <a:r>
              <a:rPr lang="en-US" dirty="0" smtClean="0"/>
              <a:t> </a:t>
            </a:r>
            <a:r>
              <a:rPr lang="en-US" dirty="0" smtClean="0"/>
              <a:t>increased TGF-β </a:t>
            </a:r>
            <a:r>
              <a:rPr lang="en-US" dirty="0" smtClean="0"/>
              <a:t>activity.</a:t>
            </a:r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495800" cy="56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en-US" dirty="0" smtClean="0"/>
              <a:t>Examples of Fibrotic </a:t>
            </a:r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1. liver cirrhosis.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1"/>
            <a:ext cx="396637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43425"/>
            <a:ext cx="45148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248"/>
            <a:ext cx="7467600" cy="4873752"/>
          </a:xfrm>
        </p:spPr>
        <p:txBody>
          <a:bodyPr/>
          <a:lstStyle/>
          <a:p>
            <a:r>
              <a:rPr lang="en-US" dirty="0" smtClean="0"/>
              <a:t>The laying down of connective tissue occurs in two steps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(1) migration and proliferation of fibroblasts into the site of </a:t>
            </a:r>
            <a:r>
              <a:rPr lang="en-US" dirty="0" smtClean="0"/>
              <a:t>injury.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(2) deposition of ECM proteins produced by these cells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05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3.Proliferative phase : </a:t>
            </a:r>
            <a:br>
              <a:rPr lang="en-US" sz="2800" dirty="0" smtClean="0"/>
            </a:br>
            <a:r>
              <a:rPr lang="en-US" sz="2800" dirty="0" smtClean="0"/>
              <a:t>proliferation of Fibroblasts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2.systemic </a:t>
            </a:r>
            <a:r>
              <a:rPr lang="en-US" dirty="0" smtClean="0"/>
              <a:t>sclerosis (scleroderma).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42388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3057525"/>
            <a:ext cx="44005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r>
              <a:rPr lang="en-US" dirty="0" smtClean="0"/>
              <a:t> end-stage kidney disease.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429000" cy="495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10745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461580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990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/>
              <a:t>Grossly: Honeycomb, Cystic </a:t>
            </a:r>
            <a:r>
              <a:rPr lang="en-US" sz="2400" dirty="0" smtClean="0"/>
              <a:t>spaces </a:t>
            </a:r>
            <a:r>
              <a:rPr lang="en-US" sz="2400" dirty="0" smtClean="0"/>
              <a:t>with fibrotic wall</a:t>
            </a:r>
          </a:p>
          <a:p>
            <a:pPr fontAlgn="base"/>
            <a:r>
              <a:rPr lang="en-US" sz="2400" dirty="0" smtClean="0"/>
              <a:t>Histology: cystic </a:t>
            </a:r>
            <a:r>
              <a:rPr lang="en-US" sz="2400" dirty="0" smtClean="0"/>
              <a:t>spaces lined by bronchiolar epithelium and fibrotic wall</a:t>
            </a:r>
          </a:p>
          <a:p>
            <a:pPr fontAlgn="base"/>
            <a:endParaRPr lang="en-US" sz="24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241" y="3657601"/>
            <a:ext cx="43027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4572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u="sng" dirty="0" err="1" smtClean="0">
                <a:solidFill>
                  <a:schemeClr val="accent2">
                    <a:lumMod val="75000"/>
                  </a:schemeClr>
                </a:solidFill>
              </a:rPr>
              <a:t>fibrosing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 diseases of the lung.</a:t>
            </a:r>
            <a:endParaRPr lang="en-US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ny Questions Images, Stock Photos &amp;amp; Vectors | Shutterstock"/>
          <p:cNvPicPr>
            <a:picLocks noChangeAspect="1" noChangeArrowheads="1"/>
          </p:cNvPicPr>
          <p:nvPr/>
        </p:nvPicPr>
        <p:blipFill>
          <a:blip r:embed="rId2"/>
          <a:srcRect b="11944"/>
          <a:stretch>
            <a:fillRect/>
          </a:stretch>
        </p:blipFill>
        <p:spPr bwMode="auto">
          <a:xfrm>
            <a:off x="685800" y="1143000"/>
            <a:ext cx="78105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848600" cy="5864352"/>
          </a:xfrm>
        </p:spPr>
        <p:txBody>
          <a:bodyPr/>
          <a:lstStyle/>
          <a:p>
            <a:r>
              <a:rPr lang="en-US" dirty="0" smtClean="0"/>
              <a:t>These processes are </a:t>
            </a:r>
            <a:r>
              <a:rPr lang="en-US" dirty="0" smtClean="0"/>
              <a:t>under the control of  </a:t>
            </a:r>
            <a:r>
              <a:rPr lang="en-US" dirty="0" smtClean="0"/>
              <a:t>cytokines and growth factors, </a:t>
            </a:r>
            <a:r>
              <a:rPr lang="en-US" dirty="0" smtClean="0"/>
              <a:t>including:</a:t>
            </a:r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PDGF.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FGF-2.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TGF-β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major sources of these factors are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alternatively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activated (M2) macrophages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772400" cy="5940552"/>
          </a:xfrm>
        </p:spPr>
        <p:txBody>
          <a:bodyPr/>
          <a:lstStyle/>
          <a:p>
            <a:r>
              <a:rPr lang="en-US" dirty="0" smtClean="0"/>
              <a:t>In response to cytokines and growth factors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fibroblasts enter the </a:t>
            </a:r>
            <a:r>
              <a:rPr lang="en-US" dirty="0" smtClean="0"/>
              <a:t>wound.</a:t>
            </a:r>
          </a:p>
          <a:p>
            <a:r>
              <a:rPr lang="en-US" dirty="0" smtClean="0"/>
              <a:t>fibroblasts </a:t>
            </a:r>
            <a:r>
              <a:rPr lang="en-US" dirty="0" err="1" smtClean="0"/>
              <a:t>vs</a:t>
            </a:r>
            <a:r>
              <a:rPr lang="en-US" dirty="0" smtClean="0"/>
              <a:t> myofibroblasts?</a:t>
            </a:r>
          </a:p>
          <a:p>
            <a:r>
              <a:rPr lang="en-US" dirty="0" smtClean="0"/>
              <a:t>Activated fibroblasts </a:t>
            </a:r>
            <a:r>
              <a:rPr lang="en-US" dirty="0" smtClean="0"/>
              <a:t>and myofibroblasts produce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collagen.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64892"/>
            <a:ext cx="5314950" cy="387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477000" y="32766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81400" y="327660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6019800"/>
            <a:ext cx="1676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chanoregulation of the Myofibroblast in Wound Contraction, Scarring, and  Fibrosis: Opportunities for New Therapeutic Intervention. - Abstract -  Europe PMC"/>
          <p:cNvPicPr>
            <a:picLocks noChangeAspect="1" noChangeArrowheads="1"/>
          </p:cNvPicPr>
          <p:nvPr/>
        </p:nvPicPr>
        <p:blipFill>
          <a:blip r:embed="rId2"/>
          <a:srcRect b="66942"/>
          <a:stretch>
            <a:fillRect/>
          </a:stretch>
        </p:blipFill>
        <p:spPr bwMode="auto">
          <a:xfrm>
            <a:off x="381000" y="990600"/>
            <a:ext cx="8001000" cy="2133600"/>
          </a:xfrm>
          <a:prstGeom prst="rect">
            <a:avLst/>
          </a:prstGeom>
          <a:noFill/>
        </p:spPr>
      </p:pic>
      <p:pic>
        <p:nvPicPr>
          <p:cNvPr id="3" name="Picture 2" descr="Sodium humate accelerates cutaneous wound healing by activating TGF-β/Smads  signaling pathway in rats - ScienceDirect"/>
          <p:cNvPicPr>
            <a:picLocks noChangeAspect="1" noChangeArrowheads="1"/>
          </p:cNvPicPr>
          <p:nvPr/>
        </p:nvPicPr>
        <p:blipFill>
          <a:blip r:embed="rId3"/>
          <a:srcRect l="2827" t="27068" b="36842"/>
          <a:stretch>
            <a:fillRect/>
          </a:stretch>
        </p:blipFill>
        <p:spPr bwMode="auto">
          <a:xfrm>
            <a:off x="228600" y="4572000"/>
            <a:ext cx="8458200" cy="147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TGF-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229600" cy="525475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most important cytokine for the synthesis and deposition of connective tissue proteins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 smtClean="0"/>
              <a:t>produced mainly by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alternatively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activated macrophages. </a:t>
            </a:r>
            <a:endParaRPr lang="en-US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TGF-β </a:t>
            </a:r>
            <a:r>
              <a:rPr lang="en-US" dirty="0" smtClean="0"/>
              <a:t>act to: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stimulates </a:t>
            </a:r>
            <a:r>
              <a:rPr lang="en-US" dirty="0" smtClean="0"/>
              <a:t>fibroblast migration and </a:t>
            </a:r>
            <a:r>
              <a:rPr lang="en-US" dirty="0" smtClean="0"/>
              <a:t>proliferation.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increases </a:t>
            </a:r>
            <a:r>
              <a:rPr lang="en-US" dirty="0" smtClean="0"/>
              <a:t>the synthesis of collagen </a:t>
            </a:r>
            <a:r>
              <a:rPr lang="en-US" dirty="0" smtClean="0"/>
              <a:t>and </a:t>
            </a:r>
            <a:r>
              <a:rPr lang="en-US" dirty="0" err="1" smtClean="0"/>
              <a:t>fibronectin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decreases </a:t>
            </a:r>
            <a:r>
              <a:rPr lang="en-US" dirty="0" smtClean="0"/>
              <a:t>the degradation of ECM by inhibiting </a:t>
            </a:r>
            <a:r>
              <a:rPr lang="en-US" dirty="0" smtClean="0"/>
              <a:t>metalloproteinases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077200" cy="6169152"/>
          </a:xfrm>
        </p:spPr>
        <p:txBody>
          <a:bodyPr>
            <a:normAutofit/>
          </a:bodyPr>
          <a:lstStyle/>
          <a:p>
            <a:r>
              <a:rPr lang="en-US" dirty="0" smtClean="0"/>
              <a:t>As healing progresses, the number of proliferating fibroblasts and new vessels </a:t>
            </a:r>
            <a:r>
              <a:rPr lang="en-US" u="sng" dirty="0" smtClean="0">
                <a:solidFill>
                  <a:srgbClr val="FF0000"/>
                </a:solidFill>
              </a:rPr>
              <a:t>decreases.</a:t>
            </a:r>
          </a:p>
          <a:p>
            <a:endParaRPr lang="en-US" dirty="0" smtClean="0"/>
          </a:p>
          <a:p>
            <a:r>
              <a:rPr lang="en-US" dirty="0" smtClean="0"/>
              <a:t>fibroblasts </a:t>
            </a:r>
            <a:r>
              <a:rPr lang="en-US" dirty="0" smtClean="0"/>
              <a:t>progressively assume a more synthetic </a:t>
            </a:r>
            <a:r>
              <a:rPr lang="en-US" dirty="0" smtClean="0"/>
              <a:t>phenotype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B050"/>
                </a:solidFill>
              </a:rPr>
              <a:t>increased</a:t>
            </a:r>
            <a:r>
              <a:rPr lang="en-US" dirty="0" smtClean="0"/>
              <a:t> collagen synthesis.</a:t>
            </a:r>
          </a:p>
          <a:p>
            <a:endParaRPr lang="en-US" dirty="0" smtClean="0"/>
          </a:p>
          <a:p>
            <a:r>
              <a:rPr lang="en-US" dirty="0" smtClean="0"/>
              <a:t>Collagen </a:t>
            </a:r>
            <a:r>
              <a:rPr lang="en-US" dirty="0" smtClean="0"/>
              <a:t>synthesis by fibroblasts begins early in wound healing (days 3–5) and continues for several weeks, depending on the size of the wound.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scar maturation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transformation of  </a:t>
            </a:r>
            <a:r>
              <a:rPr lang="en-US" dirty="0" smtClean="0"/>
              <a:t>the highly </a:t>
            </a:r>
            <a:r>
              <a:rPr lang="en-US" dirty="0" err="1" smtClean="0"/>
              <a:t>vascularized</a:t>
            </a:r>
            <a:r>
              <a:rPr lang="en-US" dirty="0" smtClean="0"/>
              <a:t> granulation tissue into a pale, largely </a:t>
            </a:r>
            <a:r>
              <a:rPr lang="en-US" dirty="0" err="1" smtClean="0"/>
              <a:t>avascular</a:t>
            </a:r>
            <a:r>
              <a:rPr lang="en-US" dirty="0" smtClean="0"/>
              <a:t> </a:t>
            </a:r>
            <a:r>
              <a:rPr lang="en-US" dirty="0" smtClean="0"/>
              <a:t>scar due to </a:t>
            </a:r>
            <a:r>
              <a:rPr lang="en-US" dirty="0" smtClean="0"/>
              <a:t>progressive vascular </a:t>
            </a:r>
            <a:r>
              <a:rPr lang="en-US" dirty="0" smtClean="0"/>
              <a:t>regression.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400800" y="838200"/>
            <a:ext cx="2286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239000" y="2057400"/>
            <a:ext cx="3810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4.Remodeling </a:t>
            </a:r>
            <a:r>
              <a:rPr lang="en-US" dirty="0" smtClean="0"/>
              <a:t>of 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 of wound matrix breakdown by matrix metalloproteinases and synthesis of new </a:t>
            </a:r>
            <a:r>
              <a:rPr lang="en-US" dirty="0" smtClean="0"/>
              <a:t>ECM</a:t>
            </a:r>
          </a:p>
          <a:p>
            <a:endParaRPr lang="en-US" dirty="0" smtClean="0"/>
          </a:p>
          <a:p>
            <a:r>
              <a:rPr lang="en-US" dirty="0" smtClean="0"/>
              <a:t>Aimed to </a:t>
            </a:r>
            <a:r>
              <a:rPr lang="en-US" dirty="0" smtClean="0"/>
              <a:t>increase </a:t>
            </a:r>
            <a:r>
              <a:rPr lang="en-US" dirty="0" smtClean="0"/>
              <a:t>scar strength.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Wound strength increases because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of: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cross-linking of </a:t>
            </a:r>
            <a:r>
              <a:rPr lang="en-US" dirty="0" smtClean="0"/>
              <a:t>collagen.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increased </a:t>
            </a:r>
            <a:r>
              <a:rPr lang="en-US" dirty="0" smtClean="0"/>
              <a:t>size of collagen </a:t>
            </a:r>
            <a:r>
              <a:rPr lang="en-US" dirty="0" smtClean="0"/>
              <a:t>fibers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shift </a:t>
            </a:r>
            <a:r>
              <a:rPr lang="en-US" dirty="0" smtClean="0"/>
              <a:t>of the type of collagen deposited, from type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III collagen </a:t>
            </a:r>
            <a:r>
              <a:rPr lang="en-US" dirty="0" smtClean="0"/>
              <a:t>early in repair to more </a:t>
            </a:r>
            <a:r>
              <a:rPr lang="en-US" dirty="0" smtClean="0"/>
              <a:t>stable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type I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collagen.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8" ma:contentTypeDescription="Create a new document." ma:contentTypeScope="" ma:versionID="469f46771477d10747ed4abdfc50fd4e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b403c1282a12e43be82475420d01a3c4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8E64BC-E37C-4AA4-B966-0310A00F6A1C}"/>
</file>

<file path=customXml/itemProps2.xml><?xml version="1.0" encoding="utf-8"?>
<ds:datastoreItem xmlns:ds="http://schemas.openxmlformats.org/officeDocument/2006/customXml" ds:itemID="{0E42D3CF-EB34-4A0C-9A39-7B9797921578}"/>
</file>

<file path=customXml/itemProps3.xml><?xml version="1.0" encoding="utf-8"?>
<ds:datastoreItem xmlns:ds="http://schemas.openxmlformats.org/officeDocument/2006/customXml" ds:itemID="{2E592376-AD37-4A52-AEA4-135400CAD9CF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942</Words>
  <Application>Microsoft Office PowerPoint</Application>
  <PresentationFormat>On-screen Show (4:3)</PresentationFormat>
  <Paragraphs>127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Tissue repair 2.</vt:lpstr>
      <vt:lpstr>Slide 2</vt:lpstr>
      <vt:lpstr>3.Proliferative phase :  proliferation of Fibroblasts</vt:lpstr>
      <vt:lpstr>Slide 4</vt:lpstr>
      <vt:lpstr>Slide 5</vt:lpstr>
      <vt:lpstr>Slide 6</vt:lpstr>
      <vt:lpstr>TGF-β</vt:lpstr>
      <vt:lpstr>Slide 8</vt:lpstr>
      <vt:lpstr>4.Remodeling of Connective Tissue</vt:lpstr>
      <vt:lpstr>Slide 10</vt:lpstr>
      <vt:lpstr>Slide 11</vt:lpstr>
      <vt:lpstr>matrix metalloproteinases (MMPs).</vt:lpstr>
      <vt:lpstr>Slide 13</vt:lpstr>
      <vt:lpstr>Clinical Examples of Abnormal Wound Healing and Scarring</vt:lpstr>
      <vt:lpstr> I. Defects in Healing: Chronic Wounds</vt:lpstr>
      <vt:lpstr>Slide 16</vt:lpstr>
      <vt:lpstr>Slide 17</vt:lpstr>
      <vt:lpstr>Slide 18</vt:lpstr>
      <vt:lpstr>Slide 19</vt:lpstr>
      <vt:lpstr>II Excessive Scarring</vt:lpstr>
      <vt:lpstr>Slide 21</vt:lpstr>
      <vt:lpstr>Slide 22</vt:lpstr>
      <vt:lpstr>Slide 23</vt:lpstr>
      <vt:lpstr>Exuberant granulation </vt:lpstr>
      <vt:lpstr> III contracture</vt:lpstr>
      <vt:lpstr>Slide 26</vt:lpstr>
      <vt:lpstr>Fibrosis in Parenchymal Organs</vt:lpstr>
      <vt:lpstr>Slide 28</vt:lpstr>
      <vt:lpstr>Examples of Fibrotic disorders</vt:lpstr>
      <vt:lpstr> 2.systemic sclerosis (scleroderma). </vt:lpstr>
      <vt:lpstr>3. end-stage kidney disease. 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repair 2.</dc:title>
  <dc:creator>Admin</dc:creator>
  <cp:lastModifiedBy>Admin</cp:lastModifiedBy>
  <cp:revision>23</cp:revision>
  <dcterms:created xsi:type="dcterms:W3CDTF">2021-11-14T15:14:19Z</dcterms:created>
  <dcterms:modified xsi:type="dcterms:W3CDTF">2021-11-14T19:22:36Z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