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2"/>
  </p:notesMasterIdLst>
  <p:sldIdLst>
    <p:sldId id="284" r:id="rId5"/>
    <p:sldId id="285" r:id="rId6"/>
    <p:sldId id="288" r:id="rId7"/>
    <p:sldId id="290" r:id="rId8"/>
    <p:sldId id="291" r:id="rId9"/>
    <p:sldId id="279" r:id="rId10"/>
    <p:sldId id="281" r:id="rId11"/>
    <p:sldId id="275" r:id="rId12"/>
    <p:sldId id="264" r:id="rId13"/>
    <p:sldId id="306" r:id="rId14"/>
    <p:sldId id="307" r:id="rId15"/>
    <p:sldId id="308" r:id="rId16"/>
    <p:sldId id="258" r:id="rId17"/>
    <p:sldId id="305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ar-JO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94291" autoAdjust="0"/>
  </p:normalViewPr>
  <p:slideViewPr>
    <p:cSldViewPr>
      <p:cViewPr varScale="1">
        <p:scale>
          <a:sx n="88" d="100"/>
          <a:sy n="88" d="100"/>
        </p:scale>
        <p:origin x="13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A3C4A1-A995-4B25-AE2C-D7CCF6D9CD8A}" type="datetimeFigureOut">
              <a:rPr lang="ar-JO"/>
              <a:pPr>
                <a:defRPr/>
              </a:pPr>
              <a:t>22/10/1443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20A77B-41B4-4ECE-9C2A-CAEA259E1B36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B504D-B7EE-4279-AA36-387E114C51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 rtl="0">
              <a:spcBef>
                <a:spcPct val="0"/>
              </a:spcBef>
            </a:pPr>
            <a:endParaRPr lang="ar-JO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01B283-9805-4817-973E-C6BD6CDF6770}" type="slidenum">
              <a:rPr lang="ar-JO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679F-A0E6-4849-9950-06FC51CECB63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2B4A-AB2C-4742-88BA-1B0DF5B22B9E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E33F-1D3C-4931-909F-7EB230A8E561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9686-67AB-454E-AA92-559A46843BD7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7885-94E7-405A-9573-F4E7EAC8A6CC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A365-4602-4495-A52F-7853AA2766D5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4277-77EE-4750-8098-861EA6FD5110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CC69-53F9-4C6B-8BA1-CB082203CBBB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10F2-53DC-41C2-B94B-FAA97D47FE36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F2AB-FBDF-479E-BE05-1D0C63C80E16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A719-3D11-4431-AB29-D33AF339F120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9348-C7CD-45D0-92E7-76CA33ABD41C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0E18-29E1-4D44-9BB2-1BB8B8B204AF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C70B-C69E-4336-AD40-185BC080EF09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F2D7-1344-4453-991E-1C3F0F2FE59F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644B-69B9-462B-8914-510235E97F47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9DC5-2CE6-41CB-B6F1-62BE9757F4B8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BFAA-8532-4941-8EE4-B6A36B46A7FB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7C23-B952-49BA-A2C4-449030DD4438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D1C8-34B0-4C70-A568-38F1F5DB564B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1EAB-497D-4DCD-9FFD-88FC5A01B16E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13AA-4850-41BE-9752-99AA7C698191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8EC88-FF66-4991-B2D0-F2FBC6D9B1AB}" type="datetime8">
              <a:rPr lang="ar-JO" smtClean="0"/>
              <a:t>23 أيار،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Mona El Sobky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F2D080-C75D-44F0-AD58-0F45F3191254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WAV" /><Relationship Id="rId1" Type="http://schemas.microsoft.com/office/2007/relationships/media" Target="../media/media1.WAV" /><Relationship Id="rId6" Type="http://schemas.openxmlformats.org/officeDocument/2006/relationships/image" Target="../media/image14.png" /><Relationship Id="rId5" Type="http://schemas.openxmlformats.org/officeDocument/2006/relationships/image" Target="../media/image13.jpeg" /><Relationship Id="rId4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85875" y="2000250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cs typeface="Times New Roman" pitchFamily="18" charset="0"/>
              </a:rPr>
              <a:t>UGT Module Lab </a:t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>2021-2022</a:t>
            </a:r>
            <a:br>
              <a:rPr lang="en-US" sz="3600" dirty="0">
                <a:cs typeface="Times New Roman" pitchFamily="18" charset="0"/>
              </a:rPr>
            </a:br>
            <a:br>
              <a:rPr lang="en-US" sz="3600" dirty="0"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114800"/>
            <a:ext cx="5335588" cy="163195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Prof.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Hamed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Alzoubi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and Pathology </a:t>
            </a:r>
          </a:p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Mu’tah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University </a:t>
            </a:r>
          </a:p>
          <a:p>
            <a:pPr algn="ctr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Chancre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6"/>
          <a:stretch>
            <a:fillRect/>
          </a:stretch>
        </p:blipFill>
        <p:spPr bwMode="auto">
          <a:xfrm>
            <a:off x="1187624" y="1546225"/>
            <a:ext cx="270591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8"/>
          <a:stretch>
            <a:fillRect/>
          </a:stretch>
        </p:blipFill>
        <p:spPr bwMode="auto">
          <a:xfrm>
            <a:off x="4284663" y="2060575"/>
            <a:ext cx="43799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http://usercontent1.hubimg.com/8838094_f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25592"/>
          <a:stretch>
            <a:fillRect/>
          </a:stretch>
        </p:blipFill>
        <p:spPr bwMode="auto">
          <a:xfrm>
            <a:off x="899592" y="2348880"/>
            <a:ext cx="235851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-media-cache-ak0.pinimg.com/736x/f9/d8/d6/f9d8d64f3d7e7caa6266581c8a21c4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035741"/>
            <a:ext cx="47955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Molluscum</a:t>
            </a:r>
            <a:r>
              <a:rPr lang="en-US" dirty="0"/>
              <a:t> </a:t>
            </a:r>
            <a:r>
              <a:rPr lang="en-US" dirty="0" err="1"/>
              <a:t>contagiosum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36445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75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143001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Syphilis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620713"/>
            <a:ext cx="8642350" cy="6237287"/>
          </a:xfrm>
        </p:spPr>
        <p:txBody>
          <a:bodyPr rtlCol="1">
            <a:normAutofit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Treponemal tests (Direct diagnosis)</a:t>
            </a:r>
          </a:p>
          <a:p>
            <a:pPr algn="just" rtl="0" fontAlgn="auto">
              <a:spcAft>
                <a:spcPts val="0"/>
              </a:spcAft>
              <a:buNone/>
              <a:defRPr/>
            </a:pPr>
            <a:r>
              <a:rPr lang="en-US" sz="2400" dirty="0"/>
              <a:t>1- </a:t>
            </a:r>
            <a:r>
              <a:rPr lang="en-US" sz="2400" dirty="0" err="1"/>
              <a:t>Darkfield</a:t>
            </a:r>
            <a:r>
              <a:rPr lang="en-US" sz="2400" dirty="0"/>
              <a:t> microscopy - Specimen obtained from lesion is evaluated using darkfield microscopy for characteristic corkscrew morphology.</a:t>
            </a:r>
          </a:p>
          <a:p>
            <a:pPr algn="just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algn="just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algn="just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algn="just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algn="just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algn="just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algn="just" rtl="0" fontAlgn="auto">
              <a:spcAft>
                <a:spcPts val="0"/>
              </a:spcAft>
              <a:buNone/>
              <a:defRPr/>
            </a:pPr>
            <a:endParaRPr lang="en-US" sz="2400" dirty="0"/>
          </a:p>
          <a:p>
            <a:pPr algn="just" rtl="0" fontAlgn="auto">
              <a:spcAft>
                <a:spcPts val="0"/>
              </a:spcAft>
              <a:buNone/>
              <a:defRPr/>
            </a:pPr>
            <a:endParaRPr lang="en-US" sz="2400" dirty="0"/>
          </a:p>
          <a:p>
            <a:pPr algn="just" rtl="0" fontAlgn="auto">
              <a:spcAft>
                <a:spcPts val="0"/>
              </a:spcAft>
              <a:buNone/>
              <a:defRPr/>
            </a:pPr>
            <a:r>
              <a:rPr lang="en-US" sz="2400" dirty="0"/>
              <a:t>2- Specific fluorescent Antibody Testing: direct or indirect methods</a:t>
            </a:r>
            <a:endParaRPr lang="ar-JO" sz="2400" dirty="0"/>
          </a:p>
        </p:txBody>
      </p:sp>
      <p:pic>
        <p:nvPicPr>
          <p:cNvPr id="4" name="Picture 2" descr="http://ts1.mm.bing.net/th?&amp;id=JN.BWiqM%2buAbqvAeDx7Qw8cww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420938"/>
            <a:ext cx="44640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Specific fluorescent Antibody  Testing (TP)</a:t>
            </a:r>
            <a:endParaRPr lang="ar-SA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9911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thrush (candida) in AIDS</a:t>
            </a:r>
          </a:p>
        </p:txBody>
      </p:sp>
      <p:pic>
        <p:nvPicPr>
          <p:cNvPr id="4" name="Content Placeholder 3" descr="oralthru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41665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2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blot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916832"/>
            <a:ext cx="3429000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287844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5000" r="63126" b="9000"/>
          <a:stretch>
            <a:fillRect/>
          </a:stretch>
        </p:blipFill>
        <p:spPr>
          <a:xfrm>
            <a:off x="2617662" y="1600200"/>
            <a:ext cx="3908676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35069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صور الكتاب\pict final\الغلاف\s m 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28750"/>
            <a:ext cx="2286000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7" descr="M:\practical video\Schistosoma mansoni - The cause of Bilharziosis_files\copulating_schistoso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28750"/>
            <a:ext cx="20716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429125" y="628650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Male</a:t>
            </a:r>
            <a:endParaRPr lang="ar-EG" sz="2400" b="1">
              <a:latin typeface="Calibri" pitchFamily="34" charset="0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858000" y="6215063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Couple</a:t>
            </a:r>
            <a:endParaRPr lang="ar-EG" sz="2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63" y="428625"/>
            <a:ext cx="5072062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Schistosoma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haematobium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:\صور الكتاب\pict final\الغلاف\s h eg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500188"/>
            <a:ext cx="2143125" cy="421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1285875"/>
            <a:ext cx="4071937" cy="5148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Shape: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with terminal spine</a:t>
            </a:r>
          </a:p>
          <a:p>
            <a:pPr algn="l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Shell: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Thin, non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operculated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Translucent</a:t>
            </a:r>
          </a:p>
          <a:p>
            <a:pPr algn="l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Content: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Mature (fully developed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miracidium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428625"/>
            <a:ext cx="6429375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haematobium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(D.S)</a:t>
            </a:r>
          </a:p>
        </p:txBody>
      </p:sp>
      <p:pic>
        <p:nvPicPr>
          <p:cNvPr id="7175" name="Picture 2" descr="Image result for Schistosoma Haematobium E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00188"/>
            <a:ext cx="2000250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Bulinus  snail image"/>
          <p:cNvPicPr>
            <a:picLocks noChangeAspect="1" noChangeArrowheads="1"/>
          </p:cNvPicPr>
          <p:nvPr/>
        </p:nvPicPr>
        <p:blipFill>
          <a:blip r:embed="rId2" cstate="print"/>
          <a:srcRect b="39706"/>
          <a:stretch>
            <a:fillRect/>
          </a:stretch>
        </p:blipFill>
        <p:spPr bwMode="auto">
          <a:xfrm>
            <a:off x="1214438" y="1071563"/>
            <a:ext cx="35323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t="33672" r="50946" b="19186"/>
          <a:stretch>
            <a:fillRect/>
          </a:stretch>
        </p:blipFill>
        <p:spPr bwMode="auto">
          <a:xfrm>
            <a:off x="5364088" y="1071563"/>
            <a:ext cx="352616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 descr="Image result for Schistosoma haematobium cercaria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285875"/>
            <a:ext cx="3429000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29458" r="66403" b="15531"/>
          <a:stretch/>
        </p:blipFill>
        <p:spPr bwMode="auto">
          <a:xfrm>
            <a:off x="1279381" y="1571625"/>
            <a:ext cx="301336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3779912" y="0"/>
            <a:ext cx="3090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Calibri" pitchFamily="34" charset="0"/>
              </a:rPr>
              <a:t>Gonorrhea 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1520" y="620688"/>
            <a:ext cx="367240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/>
              <a:t>Diagnosis:</a:t>
            </a:r>
          </a:p>
          <a:p>
            <a:pPr algn="l"/>
            <a:r>
              <a:rPr lang="en-US" sz="2800" dirty="0"/>
              <a:t>1- Staining.</a:t>
            </a:r>
          </a:p>
          <a:p>
            <a:pPr algn="l" rtl="0"/>
            <a:r>
              <a:rPr lang="en-US" sz="2800" dirty="0"/>
              <a:t>2- Culture.</a:t>
            </a:r>
          </a:p>
          <a:p>
            <a:pPr algn="l" rtl="0"/>
            <a:r>
              <a:rPr lang="en-US" sz="2800" dirty="0"/>
              <a:t>3- PCR.</a:t>
            </a:r>
            <a:endParaRPr lang="ar-SA" sz="2800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323528" y="2420888"/>
            <a:ext cx="8229600" cy="0"/>
          </a:xfrm>
          <a:prstGeom prst="line">
            <a:avLst/>
          </a:prstGeom>
          <a:ln w="31750" cmpd="tri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72" y="4450461"/>
            <a:ext cx="2984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34306" y="6309320"/>
            <a:ext cx="184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000" y="1731378"/>
            <a:ext cx="3746132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7261"/>
            <a:ext cx="34255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482334"/>
            <a:ext cx="3138831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615408"/>
          </a:xfrm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2.  Culture</a:t>
            </a:r>
            <a:endParaRPr lang="en-US" sz="2400" b="1" u="sng" dirty="0">
              <a:solidFill>
                <a:srgbClr val="C00000"/>
              </a:solidFill>
              <a:latin typeface="+mj-lt"/>
            </a:endParaRPr>
          </a:p>
          <a:p>
            <a:pPr algn="l" rtl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100" b="1" u="sng" dirty="0">
                <a:solidFill>
                  <a:srgbClr val="C00000"/>
                </a:solidFill>
                <a:latin typeface="+mj-lt"/>
              </a:rPr>
              <a:t>In men </a:t>
            </a:r>
            <a:endParaRPr lang="en-US" sz="2100" dirty="0">
              <a:solidFill>
                <a:srgbClr val="C00000"/>
              </a:solidFill>
              <a:latin typeface="+mj-lt"/>
            </a:endParaRPr>
          </a:p>
          <a:p>
            <a:pPr algn="l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latin typeface="+mj-lt"/>
              </a:rPr>
              <a:t>the best specimen is urethral </a:t>
            </a:r>
            <a:r>
              <a:rPr lang="en-US" sz="2100" b="1" dirty="0">
                <a:solidFill>
                  <a:srgbClr val="FF0000"/>
                </a:solidFill>
                <a:latin typeface="+mj-lt"/>
              </a:rPr>
              <a:t>exudates</a:t>
            </a:r>
            <a:r>
              <a:rPr lang="en-US" sz="2100" dirty="0">
                <a:latin typeface="+mj-lt"/>
              </a:rPr>
              <a:t> or </a:t>
            </a:r>
            <a:r>
              <a:rPr lang="en-US" sz="2100" b="1" dirty="0">
                <a:solidFill>
                  <a:srgbClr val="FF0000"/>
                </a:solidFill>
                <a:latin typeface="+mj-lt"/>
              </a:rPr>
              <a:t>urethral</a:t>
            </a:r>
            <a:r>
              <a:rPr lang="en-US" sz="2100" dirty="0">
                <a:latin typeface="+mj-lt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+mj-lt"/>
              </a:rPr>
              <a:t>scrapings</a:t>
            </a:r>
            <a:r>
              <a:rPr lang="en-US" sz="2100" dirty="0">
                <a:latin typeface="+mj-lt"/>
              </a:rPr>
              <a:t> (obtained with a loop or special swab).</a:t>
            </a:r>
          </a:p>
          <a:p>
            <a:pPr algn="l" rtl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100" b="1" u="sng" dirty="0">
                <a:solidFill>
                  <a:srgbClr val="C00000"/>
                </a:solidFill>
                <a:latin typeface="+mj-lt"/>
              </a:rPr>
              <a:t>In women</a:t>
            </a:r>
            <a:endParaRPr lang="en-US" sz="2100" dirty="0">
              <a:solidFill>
                <a:srgbClr val="C00000"/>
              </a:solidFill>
              <a:latin typeface="+mj-lt"/>
            </a:endParaRPr>
          </a:p>
          <a:p>
            <a:pPr algn="l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Cervical, urethral, or vaginal swabs</a:t>
            </a:r>
          </a:p>
          <a:p>
            <a:pPr algn="l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latin typeface="+mj-lt"/>
              </a:rPr>
              <a:t>Swabs may be streaked directly onto culture medium such as chocolate or transmitted to the laboratory in a suitable transport medium if the delay is not more than 4 hours.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692696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79912" y="0"/>
            <a:ext cx="3090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Calibri" pitchFamily="34" charset="0"/>
              </a:rPr>
              <a:t>Gonorrhea 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3556000" y="2587625"/>
            <a:ext cx="2024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Syphilis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elitechgroup.com/_upload/ressources/corporate/products/microbiology/rpr_carb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785813"/>
            <a:ext cx="584041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~PP13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9ef952-99af-4d0a-b2f4-0e3827503894" xsi:nil="true"/>
    <lcf76f155ced4ddcb4097134ff3c332f xmlns="3ae45523-5a85-45e7-8008-accd3c84eec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9" ma:contentTypeDescription="Create a new document." ma:contentTypeScope="" ma:versionID="93a07ed985dc70faeb9284abf309df78">
  <xsd:schema xmlns:xsd="http://www.w3.org/2001/XMLSchema" xmlns:xs="http://www.w3.org/2001/XMLSchema" xmlns:p="http://schemas.microsoft.com/office/2006/metadata/properties" xmlns:ns2="3ae45523-5a85-45e7-8008-accd3c84eec0" xmlns:ns3="5b9ef952-99af-4d0a-b2f4-0e3827503894" targetNamespace="http://schemas.microsoft.com/office/2006/metadata/properties" ma:root="true" ma:fieldsID="487f2637d656cb87605f9863c12af7d9" ns2:_="" ns3:_="">
    <xsd:import namespace="3ae45523-5a85-45e7-8008-accd3c84eec0"/>
    <xsd:import namespace="5b9ef952-99af-4d0a-b2f4-0e382750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f952-99af-4d0a-b2f4-0e38275038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7d57a5-8214-4a64-aa78-65f8a71237c0}" ma:internalName="TaxCatchAll" ma:showField="CatchAllData" ma:web="5b9ef952-99af-4d0a-b2f4-0e382750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A64C7E-2C78-42C9-98A0-40DD025EC2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E5D141-F756-487F-B80F-155AD460C281}">
  <ds:schemaRefs>
    <ds:schemaRef ds:uri="http://schemas.microsoft.com/office/2006/metadata/properties"/>
    <ds:schemaRef ds:uri="http://www.w3.org/2000/xmlns/"/>
    <ds:schemaRef ds:uri="5b9ef952-99af-4d0a-b2f4-0e3827503894"/>
    <ds:schemaRef ds:uri="http://www.w3.org/2001/XMLSchema-instance"/>
    <ds:schemaRef ds:uri="3ae45523-5a85-45e7-8008-accd3c84eec0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534A94-681F-4ABD-B52E-65C5966BBBA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  <ds:schemaRef ds:uri="5b9ef952-99af-4d0a-b2f4-0e38275038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186</Words>
  <Application>Microsoft Office PowerPoint</Application>
  <PresentationFormat>On-screen Show (4:3)</PresentationFormat>
  <Paragraphs>44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Chancre </vt:lpstr>
      <vt:lpstr>PowerPoint Presentation</vt:lpstr>
      <vt:lpstr>Molluscum contagiosum </vt:lpstr>
      <vt:lpstr>Syphilis </vt:lpstr>
      <vt:lpstr>Specific fluorescent Antibody  Testing (TP)</vt:lpstr>
      <vt:lpstr>Oral thrush (candida) in AIDS</vt:lpstr>
      <vt:lpstr>Western blot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Sanabil Hassanat</cp:lastModifiedBy>
  <cp:revision>146</cp:revision>
  <dcterms:created xsi:type="dcterms:W3CDTF">2015-04-28T17:02:06Z</dcterms:created>
  <dcterms:modified xsi:type="dcterms:W3CDTF">2022-05-23T05:53:36Z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