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9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41" r:id="rId75"/>
    <p:sldId id="342" r:id="rId76"/>
    <p:sldId id="345" r:id="rId77"/>
    <p:sldId id="343" r:id="rId78"/>
    <p:sldId id="344" r:id="rId79"/>
    <p:sldId id="346" r:id="rId80"/>
    <p:sldId id="330" r:id="rId81"/>
    <p:sldId id="347" r:id="rId82"/>
    <p:sldId id="331" r:id="rId83"/>
    <p:sldId id="335" r:id="rId84"/>
    <p:sldId id="327" r:id="rId85"/>
    <p:sldId id="328" r:id="rId86"/>
    <p:sldId id="329" r:id="rId87"/>
    <p:sldId id="332" r:id="rId88"/>
    <p:sldId id="333" r:id="rId89"/>
    <p:sldId id="334" r:id="rId90"/>
    <p:sldId id="336" r:id="rId91"/>
    <p:sldId id="337" r:id="rId92"/>
    <p:sldId id="338" r:id="rId93"/>
    <p:sldId id="339" r:id="rId94"/>
  </p:sldIdLst>
  <p:sldSz cx="12169775"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833">
          <p15:clr>
            <a:srgbClr val="A4A3A4"/>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60" y="78"/>
      </p:cViewPr>
      <p:guideLst>
        <p:guide orient="horz" pos="2160"/>
        <p:guide pos="2880"/>
        <p:guide pos="383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slide" Target="slides/slide39.xml" /><Relationship Id="rId47" Type="http://schemas.openxmlformats.org/officeDocument/2006/relationships/slide" Target="slides/slide44.xml" /><Relationship Id="rId50" Type="http://schemas.openxmlformats.org/officeDocument/2006/relationships/slide" Target="slides/slide47.xml" /><Relationship Id="rId55" Type="http://schemas.openxmlformats.org/officeDocument/2006/relationships/slide" Target="slides/slide52.xml" /><Relationship Id="rId63" Type="http://schemas.openxmlformats.org/officeDocument/2006/relationships/slide" Target="slides/slide60.xml" /><Relationship Id="rId68" Type="http://schemas.openxmlformats.org/officeDocument/2006/relationships/slide" Target="slides/slide65.xml" /><Relationship Id="rId76" Type="http://schemas.openxmlformats.org/officeDocument/2006/relationships/slide" Target="slides/slide73.xml" /><Relationship Id="rId84" Type="http://schemas.openxmlformats.org/officeDocument/2006/relationships/slide" Target="slides/slide81.xml" /><Relationship Id="rId89" Type="http://schemas.openxmlformats.org/officeDocument/2006/relationships/slide" Target="slides/slide86.xml" /><Relationship Id="rId97" Type="http://schemas.openxmlformats.org/officeDocument/2006/relationships/viewProps" Target="viewProps.xml" /><Relationship Id="rId7" Type="http://schemas.openxmlformats.org/officeDocument/2006/relationships/slide" Target="slides/slide4.xml" /><Relationship Id="rId71" Type="http://schemas.openxmlformats.org/officeDocument/2006/relationships/slide" Target="slides/slide68.xml" /><Relationship Id="rId92" Type="http://schemas.openxmlformats.org/officeDocument/2006/relationships/slide" Target="slides/slide89.xml" /><Relationship Id="rId2" Type="http://schemas.openxmlformats.org/officeDocument/2006/relationships/slideMaster" Target="slideMasters/slideMaster2.xml" /><Relationship Id="rId16" Type="http://schemas.openxmlformats.org/officeDocument/2006/relationships/slide" Target="slides/slide13.xml" /><Relationship Id="rId29" Type="http://schemas.openxmlformats.org/officeDocument/2006/relationships/slide" Target="slides/slide26.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slide" Target="slides/slide42.xml" /><Relationship Id="rId53" Type="http://schemas.openxmlformats.org/officeDocument/2006/relationships/slide" Target="slides/slide50.xml" /><Relationship Id="rId58" Type="http://schemas.openxmlformats.org/officeDocument/2006/relationships/slide" Target="slides/slide55.xml" /><Relationship Id="rId66" Type="http://schemas.openxmlformats.org/officeDocument/2006/relationships/slide" Target="slides/slide63.xml" /><Relationship Id="rId74" Type="http://schemas.openxmlformats.org/officeDocument/2006/relationships/slide" Target="slides/slide71.xml" /><Relationship Id="rId79" Type="http://schemas.openxmlformats.org/officeDocument/2006/relationships/slide" Target="slides/slide76.xml" /><Relationship Id="rId87" Type="http://schemas.openxmlformats.org/officeDocument/2006/relationships/slide" Target="slides/slide84.xml" /><Relationship Id="rId5" Type="http://schemas.openxmlformats.org/officeDocument/2006/relationships/slide" Target="slides/slide2.xml" /><Relationship Id="rId61" Type="http://schemas.openxmlformats.org/officeDocument/2006/relationships/slide" Target="slides/slide58.xml" /><Relationship Id="rId82" Type="http://schemas.openxmlformats.org/officeDocument/2006/relationships/slide" Target="slides/slide79.xml" /><Relationship Id="rId90" Type="http://schemas.openxmlformats.org/officeDocument/2006/relationships/slide" Target="slides/slide87.xml" /><Relationship Id="rId95" Type="http://schemas.openxmlformats.org/officeDocument/2006/relationships/notesMaster" Target="notesMasters/notesMaster1.xml" /><Relationship Id="rId19" Type="http://schemas.openxmlformats.org/officeDocument/2006/relationships/slide" Target="slides/slide1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slide" Target="slides/slide40.xml" /><Relationship Id="rId48" Type="http://schemas.openxmlformats.org/officeDocument/2006/relationships/slide" Target="slides/slide45.xml" /><Relationship Id="rId56" Type="http://schemas.openxmlformats.org/officeDocument/2006/relationships/slide" Target="slides/slide53.xml" /><Relationship Id="rId64" Type="http://schemas.openxmlformats.org/officeDocument/2006/relationships/slide" Target="slides/slide61.xml" /><Relationship Id="rId69" Type="http://schemas.openxmlformats.org/officeDocument/2006/relationships/slide" Target="slides/slide66.xml" /><Relationship Id="rId77" Type="http://schemas.openxmlformats.org/officeDocument/2006/relationships/slide" Target="slides/slide74.xml" /><Relationship Id="rId8" Type="http://schemas.openxmlformats.org/officeDocument/2006/relationships/slide" Target="slides/slide5.xml" /><Relationship Id="rId51" Type="http://schemas.openxmlformats.org/officeDocument/2006/relationships/slide" Target="slides/slide48.xml" /><Relationship Id="rId72" Type="http://schemas.openxmlformats.org/officeDocument/2006/relationships/slide" Target="slides/slide69.xml" /><Relationship Id="rId80" Type="http://schemas.openxmlformats.org/officeDocument/2006/relationships/slide" Target="slides/slide77.xml" /><Relationship Id="rId85" Type="http://schemas.openxmlformats.org/officeDocument/2006/relationships/slide" Target="slides/slide82.xml" /><Relationship Id="rId93" Type="http://schemas.openxmlformats.org/officeDocument/2006/relationships/slide" Target="slides/slide90.xml" /><Relationship Id="rId98" Type="http://schemas.openxmlformats.org/officeDocument/2006/relationships/theme" Target="theme/theme1.xml" /><Relationship Id="rId3" Type="http://schemas.openxmlformats.org/officeDocument/2006/relationships/slideMaster" Target="slideMasters/slideMaster3.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slide" Target="slides/slide43.xml" /><Relationship Id="rId59" Type="http://schemas.openxmlformats.org/officeDocument/2006/relationships/slide" Target="slides/slide56.xml" /><Relationship Id="rId67" Type="http://schemas.openxmlformats.org/officeDocument/2006/relationships/slide" Target="slides/slide64.xml" /><Relationship Id="rId20" Type="http://schemas.openxmlformats.org/officeDocument/2006/relationships/slide" Target="slides/slide17.xml" /><Relationship Id="rId41" Type="http://schemas.openxmlformats.org/officeDocument/2006/relationships/slide" Target="slides/slide38.xml" /><Relationship Id="rId54" Type="http://schemas.openxmlformats.org/officeDocument/2006/relationships/slide" Target="slides/slide51.xml" /><Relationship Id="rId62" Type="http://schemas.openxmlformats.org/officeDocument/2006/relationships/slide" Target="slides/slide59.xml" /><Relationship Id="rId70" Type="http://schemas.openxmlformats.org/officeDocument/2006/relationships/slide" Target="slides/slide67.xml" /><Relationship Id="rId75" Type="http://schemas.openxmlformats.org/officeDocument/2006/relationships/slide" Target="slides/slide72.xml" /><Relationship Id="rId83" Type="http://schemas.openxmlformats.org/officeDocument/2006/relationships/slide" Target="slides/slide80.xml" /><Relationship Id="rId88" Type="http://schemas.openxmlformats.org/officeDocument/2006/relationships/slide" Target="slides/slide85.xml" /><Relationship Id="rId91" Type="http://schemas.openxmlformats.org/officeDocument/2006/relationships/slide" Target="slides/slide88.xml" /><Relationship Id="rId96"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3.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49" Type="http://schemas.openxmlformats.org/officeDocument/2006/relationships/slide" Target="slides/slide46.xml" /><Relationship Id="rId57" Type="http://schemas.openxmlformats.org/officeDocument/2006/relationships/slide" Target="slides/slide54.xml" /><Relationship Id="rId10" Type="http://schemas.openxmlformats.org/officeDocument/2006/relationships/slide" Target="slides/slide7.xml" /><Relationship Id="rId31" Type="http://schemas.openxmlformats.org/officeDocument/2006/relationships/slide" Target="slides/slide28.xml" /><Relationship Id="rId44" Type="http://schemas.openxmlformats.org/officeDocument/2006/relationships/slide" Target="slides/slide41.xml" /><Relationship Id="rId52" Type="http://schemas.openxmlformats.org/officeDocument/2006/relationships/slide" Target="slides/slide49.xml" /><Relationship Id="rId60" Type="http://schemas.openxmlformats.org/officeDocument/2006/relationships/slide" Target="slides/slide57.xml" /><Relationship Id="rId65" Type="http://schemas.openxmlformats.org/officeDocument/2006/relationships/slide" Target="slides/slide62.xml" /><Relationship Id="rId73" Type="http://schemas.openxmlformats.org/officeDocument/2006/relationships/slide" Target="slides/slide70.xml" /><Relationship Id="rId78" Type="http://schemas.openxmlformats.org/officeDocument/2006/relationships/slide" Target="slides/slide75.xml" /><Relationship Id="rId81" Type="http://schemas.openxmlformats.org/officeDocument/2006/relationships/slide" Target="slides/slide78.xml" /><Relationship Id="rId86" Type="http://schemas.openxmlformats.org/officeDocument/2006/relationships/slide" Target="slides/slide83.xml" /><Relationship Id="rId94" Type="http://schemas.openxmlformats.org/officeDocument/2006/relationships/slide" Target="slides/slide91.xml" /><Relationship Id="rId99" Type="http://schemas.openxmlformats.org/officeDocument/2006/relationships/tableStyles" Target="tableStyles.xml" /><Relationship Id="rId4" Type="http://schemas.openxmlformats.org/officeDocument/2006/relationships/slide" Target="slides/slide1.xml" /><Relationship Id="rId9" Type="http://schemas.openxmlformats.org/officeDocument/2006/relationships/slide" Target="slides/slide6.xml" /><Relationship Id="rId13" Type="http://schemas.openxmlformats.org/officeDocument/2006/relationships/slide" Target="slides/slide10.xml" /><Relationship Id="rId18" Type="http://schemas.openxmlformats.org/officeDocument/2006/relationships/slide" Target="slides/slide15.xml" /><Relationship Id="rId39" Type="http://schemas.openxmlformats.org/officeDocument/2006/relationships/slide" Target="slides/slide36.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4" name="Google Shape;4;n"/>
          <p:cNvSpPr txBox="1">
            <a:spLocks noGrp="1"/>
          </p:cNvSpPr>
          <p:nvPr>
            <p:ph type="dt" idx="10"/>
          </p:nvPr>
        </p:nvSpPr>
        <p:spPr>
          <a:xfrm>
            <a:off x="1587"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5" name="Google Shape;5;n"/>
          <p:cNvSpPr>
            <a:spLocks noGrp="1" noRot="1" noChangeAspect="1"/>
          </p:cNvSpPr>
          <p:nvPr>
            <p:ph type="sldImg" idx="3"/>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388620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8" name="Google Shape;8;n"/>
          <p:cNvSpPr txBox="1">
            <a:spLocks noGrp="1"/>
          </p:cNvSpPr>
          <p:nvPr>
            <p:ph type="sldNum" idx="12"/>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11763854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4: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5: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6: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,i</a:t>
            </a:r>
            <a:endParaRPr/>
          </a:p>
        </p:txBody>
      </p:sp>
      <p:sp>
        <p:nvSpPr>
          <p:cNvPr id="211" name="Google Shape;211;p17: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8: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1: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Ssp = brain inff by persistant infection .. Seizure ,, rare</a:t>
            </a:r>
            <a:endParaRPr/>
          </a:p>
        </p:txBody>
      </p:sp>
      <p:sp>
        <p:nvSpPr>
          <p:cNvPr id="243" name="Google Shape;243;p21: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89" name="Google Shape;89;p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Vaccine 9 months </a:t>
            </a:r>
            <a:endParaRPr/>
          </a:p>
          <a:p>
            <a:pPr marL="0" lvl="0" indent="0" algn="l" rtl="0">
              <a:spcBef>
                <a:spcPts val="0"/>
              </a:spcBef>
              <a:spcAft>
                <a:spcPts val="0"/>
              </a:spcAft>
              <a:buSzPts val="1800"/>
              <a:buNone/>
            </a:pPr>
            <a:r>
              <a:rPr lang="en-US"/>
              <a:t>12 months </a:t>
            </a:r>
            <a:endParaRPr/>
          </a:p>
          <a:p>
            <a:pPr marL="0" lvl="0" indent="0" algn="l" rtl="0">
              <a:spcBef>
                <a:spcPts val="0"/>
              </a:spcBef>
              <a:spcAft>
                <a:spcPts val="0"/>
              </a:spcAft>
              <a:buSzPts val="1800"/>
              <a:buNone/>
            </a:pPr>
            <a:r>
              <a:rPr lang="en-US"/>
              <a:t>18 months </a:t>
            </a:r>
            <a:endParaRPr/>
          </a:p>
        </p:txBody>
      </p:sp>
      <p:sp>
        <p:nvSpPr>
          <p:cNvPr id="253" name="Google Shape;253;p22: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dirty="0"/>
          </a:p>
          <a:p>
            <a:pPr marL="0" lvl="0" indent="0" algn="l" rtl="0">
              <a:spcBef>
                <a:spcPts val="0"/>
              </a:spcBef>
              <a:spcAft>
                <a:spcPts val="0"/>
              </a:spcAft>
              <a:buSzPts val="1800"/>
              <a:buNone/>
            </a:pPr>
            <a:endParaRPr dirty="0"/>
          </a:p>
        </p:txBody>
      </p:sp>
      <p:sp>
        <p:nvSpPr>
          <p:cNvPr id="261" name="Google Shape;261;p23: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err="1"/>
              <a:t>ig</a:t>
            </a:r>
            <a:r>
              <a:rPr lang="en-US" dirty="0"/>
              <a:t> antibodies from blood donor</a:t>
            </a:r>
            <a:endParaRPr dirty="0"/>
          </a:p>
          <a:p>
            <a:pPr marL="0" lvl="0" indent="0" algn="l" rtl="0">
              <a:spcBef>
                <a:spcPts val="0"/>
              </a:spcBef>
              <a:spcAft>
                <a:spcPts val="0"/>
              </a:spcAft>
              <a:buSzPts val="1800"/>
              <a:buNone/>
            </a:pPr>
            <a:r>
              <a:rPr lang="en-US" dirty="0"/>
              <a:t>Vaccine live attenuated </a:t>
            </a:r>
            <a:endParaRPr dirty="0"/>
          </a:p>
        </p:txBody>
      </p:sp>
      <p:sp>
        <p:nvSpPr>
          <p:cNvPr id="276" name="Google Shape;276;p25:notes"/>
          <p:cNvSpPr txBox="1"/>
          <p:nvPr/>
        </p:nvSpPr>
        <p:spPr>
          <a:xfrm>
            <a:off x="1587" y="8685212"/>
            <a:ext cx="2971800" cy="457200"/>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92150" y="1143000"/>
            <a:ext cx="5473700" cy="3086100"/>
          </a:xfrm>
        </p:spPr>
      </p:sp>
      <p:sp>
        <p:nvSpPr>
          <p:cNvPr id="3" name="عنصر نائب للملاحظات 2"/>
          <p:cNvSpPr>
            <a:spLocks noGrp="1"/>
          </p:cNvSpPr>
          <p:nvPr>
            <p:ph type="body" idx="1"/>
          </p:nvPr>
        </p:nvSpPr>
        <p:spPr/>
        <p:txBody>
          <a:bodyPr rtlCol="1"/>
          <a:lstStyle/>
          <a:p>
            <a:pPr rtl="1"/>
            <a:endParaRPr lang="ar-SA" dirty="0"/>
          </a:p>
        </p:txBody>
      </p:sp>
      <p:sp>
        <p:nvSpPr>
          <p:cNvPr id="4" name="عنصر نائب لرقم الشريحة 3"/>
          <p:cNvSpPr>
            <a:spLocks noGrp="1"/>
          </p:cNvSpPr>
          <p:nvPr>
            <p:ph type="sldNum" sz="quarter" idx="10"/>
          </p:nvPr>
        </p:nvSpPr>
        <p:spPr/>
        <p:txBody>
          <a:bodyPr rtlCol="1"/>
          <a:lstStyle/>
          <a:p>
            <a:fld id="{4BD6FFF6-EFF5-46FA-B62C-F141E1274D59}" type="slidenum">
              <a:rPr lang="ar-SA" smtClean="0">
                <a:solidFill>
                  <a:prstClr val="black"/>
                </a:solidFill>
                <a:latin typeface="Calibri"/>
              </a:rPr>
              <a:pPr/>
              <a:t>24</a:t>
            </a:fld>
            <a:endParaRPr lang="ar-SA" dirty="0">
              <a:solidFill>
                <a:prstClr val="black"/>
              </a:solidFill>
              <a:latin typeface="Calibri"/>
            </a:endParaRPr>
          </a:p>
        </p:txBody>
      </p:sp>
    </p:spTree>
    <p:extLst>
      <p:ext uri="{BB962C8B-B14F-4D97-AF65-F5344CB8AC3E}">
        <p14:creationId xmlns:p14="http://schemas.microsoft.com/office/powerpoint/2010/main" val="4005229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6c8e5109317fde15_3: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6c8e5109317fde1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891fe101377ed40_4: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891fe101377ed4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891fe101377ed40_9: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891fe101377ed4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24f8a53c7ad7c44_4: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24f8a53c7ad7c4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24f8a53c7ad7c4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24f8a53c7ad7c4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24f8a53c7ad7c44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24f8a53c7ad7c4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24f8a53c7ad7c44_30: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24f8a53c7ad7c44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24f8a53c7ad7c44_35: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24f8a53c7ad7c4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24f8a53c7ad7c44_40:notes"/>
          <p:cNvSpPr>
            <a:spLocks noGrp="1" noRot="1" noChangeAspect="1"/>
          </p:cNvSpPr>
          <p:nvPr>
            <p:ph type="sldImg" idx="2"/>
          </p:nvPr>
        </p:nvSpPr>
        <p:spPr>
          <a:xfrm>
            <a:off x="385763" y="685800"/>
            <a:ext cx="60864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24f8a53c7ad7c4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24f8a53c7ad7c44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24f8a53c7ad7c44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idx="10"/>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200"/>
                <a:buFont typeface="Arial"/>
                <a:buNone/>
                <a:tabLst/>
                <a:defRPr/>
              </a:pPr>
              <a:t>55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1691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normAutofit/>
          </a:bodyPr>
          <a:lstStyle/>
          <a:p>
            <a:endParaRPr lang="ar-JO" dirty="0"/>
          </a:p>
        </p:txBody>
      </p:sp>
      <p:sp>
        <p:nvSpPr>
          <p:cNvPr id="4" name="Slide Number Placeholder 3"/>
          <p:cNvSpPr>
            <a:spLocks noGrp="1"/>
          </p:cNvSpPr>
          <p:nvPr>
            <p:ph type="sldNum" sz="quarter" idx="10"/>
          </p:nvPr>
        </p:nvSpPr>
        <p:spPr/>
        <p:txBody>
          <a:bodyPr/>
          <a:lstStyle/>
          <a:p>
            <a:fld id="{2F68A2A8-E8D6-4715-8F51-CB9847E45D2E}" type="slidenum">
              <a:rPr lang="ar-JO" smtClean="0"/>
              <a:t>87</a:t>
            </a:fld>
            <a:endParaRPr lang="ar-J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7: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387350" y="685800"/>
            <a:ext cx="6083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734" y="2130481"/>
            <a:ext cx="10344309" cy="1470025"/>
          </a:xfrm>
        </p:spPr>
        <p:txBody>
          <a:bodyPr/>
          <a:lstStyle/>
          <a:p>
            <a:r>
              <a:rPr lang="en-US"/>
              <a:t>Click to edit Master title style</a:t>
            </a:r>
          </a:p>
        </p:txBody>
      </p:sp>
      <p:sp>
        <p:nvSpPr>
          <p:cNvPr id="3" name="Subtitle 2"/>
          <p:cNvSpPr>
            <a:spLocks noGrp="1"/>
          </p:cNvSpPr>
          <p:nvPr>
            <p:ph type="subTitle" idx="1"/>
          </p:nvPr>
        </p:nvSpPr>
        <p:spPr>
          <a:xfrm>
            <a:off x="1825467" y="3886200"/>
            <a:ext cx="851884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554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18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3087" y="274694"/>
            <a:ext cx="273819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488" y="274694"/>
            <a:ext cx="801176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11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65"/>
        <p:cNvGrpSpPr/>
        <p:nvPr/>
      </p:nvGrpSpPr>
      <p:grpSpPr>
        <a:xfrm>
          <a:off x="0" y="0"/>
          <a:ext cx="0" cy="0"/>
          <a:chOff x="0" y="0"/>
          <a:chExt cx="0" cy="0"/>
        </a:xfrm>
      </p:grpSpPr>
      <p:sp>
        <p:nvSpPr>
          <p:cNvPr id="66" name="Google Shape;66;g1082ca90735_0_355"/>
          <p:cNvSpPr txBox="1">
            <a:spLocks noGrp="1"/>
          </p:cNvSpPr>
          <p:nvPr>
            <p:ph type="title"/>
          </p:nvPr>
        </p:nvSpPr>
        <p:spPr>
          <a:xfrm>
            <a:off x="608490" y="274638"/>
            <a:ext cx="10952798" cy="1143000"/>
          </a:xfrm>
          <a:prstGeom prst="rect">
            <a:avLst/>
          </a:prstGeom>
          <a:noFill/>
          <a:ln>
            <a:noFill/>
          </a:ln>
        </p:spPr>
        <p:txBody>
          <a:bodyPr spcFirstLastPara="1" wrap="square" lIns="91425" tIns="45700" rIns="91425" bIns="45700" anchor="ctr" anchorCtr="0">
            <a:normAutofit/>
          </a:bodyPr>
          <a:lstStyle>
            <a:lvl1pPr lvl="0" algn="r" rtl="0">
              <a:lnSpc>
                <a:spcPct val="90000"/>
              </a:lnSpc>
              <a:spcBef>
                <a:spcPts val="0"/>
              </a:spcBef>
              <a:spcAft>
                <a:spcPts val="0"/>
              </a:spcAft>
              <a:buSzPts val="2800"/>
              <a:buNone/>
              <a:defRPr/>
            </a:lvl1pPr>
            <a:lvl2pPr lvl="1" algn="r" rtl="0">
              <a:lnSpc>
                <a:spcPct val="90000"/>
              </a:lnSpc>
              <a:spcBef>
                <a:spcPts val="0"/>
              </a:spcBef>
              <a:spcAft>
                <a:spcPts val="0"/>
              </a:spcAft>
              <a:buSzPts val="2800"/>
              <a:buNone/>
              <a:defRPr/>
            </a:lvl2pPr>
            <a:lvl3pPr lvl="2" algn="r" rtl="0">
              <a:lnSpc>
                <a:spcPct val="90000"/>
              </a:lnSpc>
              <a:spcBef>
                <a:spcPts val="0"/>
              </a:spcBef>
              <a:spcAft>
                <a:spcPts val="0"/>
              </a:spcAft>
              <a:buSzPts val="2800"/>
              <a:buNone/>
              <a:defRPr/>
            </a:lvl3pPr>
            <a:lvl4pPr lvl="3" algn="r" rtl="0">
              <a:lnSpc>
                <a:spcPct val="90000"/>
              </a:lnSpc>
              <a:spcBef>
                <a:spcPts val="0"/>
              </a:spcBef>
              <a:spcAft>
                <a:spcPts val="0"/>
              </a:spcAft>
              <a:buSzPts val="2800"/>
              <a:buNone/>
              <a:defRPr/>
            </a:lvl4pPr>
            <a:lvl5pPr lvl="4" algn="r" rtl="0">
              <a:lnSpc>
                <a:spcPct val="90000"/>
              </a:lnSpc>
              <a:spcBef>
                <a:spcPts val="0"/>
              </a:spcBef>
              <a:spcAft>
                <a:spcPts val="0"/>
              </a:spcAft>
              <a:buSzPts val="2800"/>
              <a:buNone/>
              <a:defRPr/>
            </a:lvl5pPr>
            <a:lvl6pPr lvl="5" algn="r" rtl="0">
              <a:lnSpc>
                <a:spcPct val="90000"/>
              </a:lnSpc>
              <a:spcBef>
                <a:spcPts val="0"/>
              </a:spcBef>
              <a:spcAft>
                <a:spcPts val="0"/>
              </a:spcAft>
              <a:buSzPts val="2800"/>
              <a:buNone/>
              <a:defRPr/>
            </a:lvl6pPr>
            <a:lvl7pPr lvl="6" algn="r" rtl="0">
              <a:lnSpc>
                <a:spcPct val="90000"/>
              </a:lnSpc>
              <a:spcBef>
                <a:spcPts val="0"/>
              </a:spcBef>
              <a:spcAft>
                <a:spcPts val="0"/>
              </a:spcAft>
              <a:buSzPts val="2800"/>
              <a:buNone/>
              <a:defRPr/>
            </a:lvl7pPr>
            <a:lvl8pPr lvl="7" algn="r" rtl="0">
              <a:lnSpc>
                <a:spcPct val="90000"/>
              </a:lnSpc>
              <a:spcBef>
                <a:spcPts val="0"/>
              </a:spcBef>
              <a:spcAft>
                <a:spcPts val="0"/>
              </a:spcAft>
              <a:buSzPts val="2800"/>
              <a:buNone/>
              <a:defRPr/>
            </a:lvl8pPr>
            <a:lvl9pPr lvl="8" algn="r" rtl="0">
              <a:lnSpc>
                <a:spcPct val="90000"/>
              </a:lnSpc>
              <a:spcBef>
                <a:spcPts val="0"/>
              </a:spcBef>
              <a:spcAft>
                <a:spcPts val="0"/>
              </a:spcAft>
              <a:buSzPts val="2800"/>
              <a:buNone/>
              <a:defRPr/>
            </a:lvl9pPr>
          </a:lstStyle>
          <a:p>
            <a:endParaRPr/>
          </a:p>
        </p:txBody>
      </p:sp>
      <p:sp>
        <p:nvSpPr>
          <p:cNvPr id="67" name="Google Shape;67;g1082ca90735_0_355"/>
          <p:cNvSpPr txBox="1">
            <a:spLocks noGrp="1"/>
          </p:cNvSpPr>
          <p:nvPr>
            <p:ph type="body" idx="1"/>
          </p:nvPr>
        </p:nvSpPr>
        <p:spPr>
          <a:xfrm>
            <a:off x="608490" y="1600200"/>
            <a:ext cx="5374984" cy="4495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8" name="Google Shape;68;g1082ca90735_0_355"/>
          <p:cNvSpPr txBox="1">
            <a:spLocks noGrp="1"/>
          </p:cNvSpPr>
          <p:nvPr>
            <p:ph type="body" idx="2"/>
          </p:nvPr>
        </p:nvSpPr>
        <p:spPr>
          <a:xfrm>
            <a:off x="6186302" y="1600200"/>
            <a:ext cx="5374984" cy="4495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9" name="Google Shape;69;g1082ca90735_0_355"/>
          <p:cNvSpPr txBox="1">
            <a:spLocks noGrp="1"/>
          </p:cNvSpPr>
          <p:nvPr>
            <p:ph type="dt" idx="10"/>
          </p:nvPr>
        </p:nvSpPr>
        <p:spPr>
          <a:xfrm>
            <a:off x="8533632" y="6356350"/>
            <a:ext cx="2846003"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g1082ca90735_0_355"/>
          <p:cNvSpPr txBox="1">
            <a:spLocks noGrp="1"/>
          </p:cNvSpPr>
          <p:nvPr>
            <p:ph type="ftr" idx="11"/>
          </p:nvPr>
        </p:nvSpPr>
        <p:spPr>
          <a:xfrm>
            <a:off x="790190" y="6356350"/>
            <a:ext cx="756179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g1082ca90735_0_355"/>
          <p:cNvSpPr txBox="1">
            <a:spLocks noGrp="1"/>
          </p:cNvSpPr>
          <p:nvPr>
            <p:ph type="sldNum" idx="12"/>
          </p:nvPr>
        </p:nvSpPr>
        <p:spPr>
          <a:xfrm>
            <a:off x="8747026" y="381000"/>
            <a:ext cx="2632392"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898989"/>
              </a:buClr>
              <a:buSzPts val="1000"/>
              <a:buFont typeface="Century Gothic"/>
              <a:buNone/>
              <a:defRPr sz="1000" b="0" i="0" u="none">
                <a:solidFill>
                  <a:srgbClr val="898989"/>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solidFill>
                <a:schemeClr val="dk1"/>
              </a:solidFill>
              <a:latin typeface="Proxima Nova"/>
              <a:ea typeface="Proxima Nova"/>
              <a:cs typeface="Proxima Nova"/>
              <a:sym typeface="Proxima Nova"/>
            </a:endParaRPr>
          </a:p>
        </p:txBody>
      </p:sp>
    </p:spTree>
    <p:extLst>
      <p:ext uri="{BB962C8B-B14F-4D97-AF65-F5344CB8AC3E}">
        <p14:creationId xmlns:p14="http://schemas.microsoft.com/office/powerpoint/2010/main" val="2880466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150399285"/>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386013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818733550"/>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6980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072053760"/>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64637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712921179"/>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820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157361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938457097"/>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230868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4086157177"/>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550646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العنوان وال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81872" y="1447800"/>
            <a:ext cx="9979216" cy="4800600"/>
          </a:xfrm>
          <a:prstGeom prst="rect">
            <a:avLst/>
          </a:prstGeom>
        </p:spPr>
        <p:txBody>
          <a:bodyPr rtlCol="1"/>
          <a:lstStyle>
            <a:lvl1pPr algn="r" rtl="1">
              <a:defRPr/>
            </a:lvl1pPr>
            <a:lvl2pPr algn="r" rtl="1">
              <a:defRPr/>
            </a:lvl2pPr>
            <a:lvl3pPr algn="r" rtl="1">
              <a:defRPr/>
            </a:lvl3pPr>
            <a:lvl4pPr algn="r" rtl="1">
              <a:defRPr/>
            </a:lvl4pPr>
            <a:lvl5pPr algn="r" rtl="1">
              <a:defRPr/>
            </a:lvl5pPr>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تاريخ 3"/>
          <p:cNvSpPr>
            <a:spLocks noGrp="1"/>
          </p:cNvSpPr>
          <p:nvPr>
            <p:ph type="dt" sz="half" idx="10"/>
          </p:nvPr>
        </p:nvSpPr>
        <p:spPr>
          <a:xfrm>
            <a:off x="4563666" y="6305550"/>
            <a:ext cx="2839614" cy="476250"/>
          </a:xfrm>
          <a:prstGeom prst="rect">
            <a:avLst/>
          </a:prstGeom>
        </p:spPr>
        <p:txBody>
          <a:bodyPr rtlCol="1"/>
          <a:lstStyle>
            <a:lvl1pPr algn="l" rtl="1">
              <a:defRPr/>
            </a:lvl1pPr>
          </a:lstStyle>
          <a:p>
            <a:fld id="{3E00C903-9A3C-4EA6-8743-2A728C0D0B49}" type="datetime1">
              <a:rPr lang="ar-SA" smtClean="0">
                <a:solidFill>
                  <a:srgbClr val="775F55"/>
                </a:solidFill>
              </a:rPr>
              <a:pPr/>
              <a:t>27/01/1445</a:t>
            </a:fld>
            <a:endParaRPr lang="ar-SA" dirty="0">
              <a:solidFill>
                <a:srgbClr val="775F55"/>
              </a:solidFill>
            </a:endParaRPr>
          </a:p>
        </p:txBody>
      </p:sp>
      <p:sp>
        <p:nvSpPr>
          <p:cNvPr id="5" name="عنصر نائب للتذييل 4"/>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6" name="عنصر نائب لرقم الشريحة 5"/>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7"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3553267291"/>
      </p:ext>
    </p:extLst>
  </p:cSld>
  <p:clrMapOvr>
    <a:masterClrMapping/>
  </p:clrMapOvr>
  <p:extLst>
    <p:ext uri="{DCECCB84-F9BA-43D5-87BE-67443E8EF086}">
      <p15:sldGuideLst xmlns:p15="http://schemas.microsoft.com/office/powerpoint/2012/main">
        <p15:guide id="0" orient="horz" pos="2160">
          <p15:clr>
            <a:srgbClr val="FBAE40"/>
          </p15:clr>
        </p15:guide>
        <p15:guide id="1" pos="3840">
          <p15:clr>
            <a:srgbClr val="FBAE40"/>
          </p15:clr>
        </p15:guide>
        <p15:guide id="2" pos="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محتويان">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283784"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4" name="عنصر نائب للمحتوى 3"/>
          <p:cNvSpPr>
            <a:spLocks noGrp="1"/>
          </p:cNvSpPr>
          <p:nvPr>
            <p:ph sz="half" idx="2"/>
          </p:nvPr>
        </p:nvSpPr>
        <p:spPr>
          <a:xfrm>
            <a:off x="5395090" y="1524000"/>
            <a:ext cx="4867910" cy="4663440"/>
          </a:xfrm>
          <a:prstGeom prst="rect">
            <a:avLst/>
          </a:prstGeom>
        </p:spPr>
        <p:txBody>
          <a:bodyPr rtlCol="1"/>
          <a:lstStyle>
            <a:lvl1pPr algn="r" rtl="1">
              <a:defRPr sz="2800"/>
            </a:lvl1pPr>
            <a:lvl2pPr algn="r" rtl="1">
              <a:defRPr sz="2400"/>
            </a:lvl2pPr>
            <a:lvl3pPr algn="r" rtl="1">
              <a:defRPr sz="2000"/>
            </a:lvl3pPr>
            <a:lvl4pPr algn="r" rtl="1">
              <a:defRPr sz="1800"/>
            </a:lvl4pPr>
            <a:lvl5pPr algn="r" rtl="1">
              <a:defRPr sz="1800"/>
            </a:lvl5pPr>
            <a:extLst/>
          </a:lstStyle>
          <a:p>
            <a:pPr lvl="0" rtl="1" eaLnBrk="1" latinLnBrk="0" hangingPunct="1"/>
            <a:r>
              <a:rPr lang="ar-SA" noProof="0"/>
              <a:t>انقر لتحرير أنماط نص الشكل الرئيسي</a:t>
            </a:r>
          </a:p>
          <a:p>
            <a:pPr lvl="1" rtl="1" eaLnBrk="1" latinLnBrk="0" hangingPunct="1"/>
            <a:r>
              <a:rPr lang="ar-SA" noProof="0"/>
              <a:t>المستوى الثاني</a:t>
            </a:r>
          </a:p>
          <a:p>
            <a:pPr lvl="2" rtl="1" eaLnBrk="1" latinLnBrk="0" hangingPunct="1"/>
            <a:r>
              <a:rPr lang="ar-SA" noProof="0"/>
              <a:t>المستوى الثالث</a:t>
            </a:r>
          </a:p>
          <a:p>
            <a:pPr lvl="3" rtl="1" eaLnBrk="1" latinLnBrk="0" hangingPunct="1"/>
            <a:r>
              <a:rPr lang="ar-SA" noProof="0"/>
              <a:t>المستوى الرابع</a:t>
            </a:r>
          </a:p>
          <a:p>
            <a:pPr lvl="4" rtl="1" eaLnBrk="1" latinLnBrk="0" hangingPunct="1"/>
            <a:r>
              <a:rPr lang="ar-SA" noProof="0"/>
              <a:t>المستوى الخامس</a:t>
            </a:r>
            <a:endParaRPr kumimoji="0" lang="ar-SA" noProof="0" dirty="0"/>
          </a:p>
        </p:txBody>
      </p:sp>
      <p:sp>
        <p:nvSpPr>
          <p:cNvPr id="5" name="عنصر نائب للتاريخ 4"/>
          <p:cNvSpPr>
            <a:spLocks noGrp="1"/>
          </p:cNvSpPr>
          <p:nvPr>
            <p:ph type="dt" sz="half" idx="10"/>
          </p:nvPr>
        </p:nvSpPr>
        <p:spPr>
          <a:xfrm>
            <a:off x="4563666" y="6305550"/>
            <a:ext cx="2839614" cy="476250"/>
          </a:xfrm>
          <a:prstGeom prst="rect">
            <a:avLst/>
          </a:prstGeom>
        </p:spPr>
        <p:txBody>
          <a:bodyPr rtlCol="1"/>
          <a:lstStyle>
            <a:lvl1pPr algn="l" rtl="1">
              <a:defRPr/>
            </a:lvl1pPr>
          </a:lstStyle>
          <a:p>
            <a:fld id="{8009B712-48A2-40DF-B81A-E5E32BBC9EA8}" type="datetime1">
              <a:rPr lang="ar-SA" smtClean="0">
                <a:solidFill>
                  <a:srgbClr val="775F55"/>
                </a:solidFill>
              </a:rPr>
              <a:pPr/>
              <a:t>27/01/1445</a:t>
            </a:fld>
            <a:endParaRPr lang="ar-SA" dirty="0">
              <a:solidFill>
                <a:srgbClr val="775F55"/>
              </a:solidFill>
            </a:endParaRPr>
          </a:p>
        </p:txBody>
      </p:sp>
      <p:sp>
        <p:nvSpPr>
          <p:cNvPr id="6" name="عنصر نائب للتذييل 5"/>
          <p:cNvSpPr>
            <a:spLocks noGrp="1"/>
          </p:cNvSpPr>
          <p:nvPr>
            <p:ph type="ftr" sz="quarter" idx="11"/>
          </p:nvPr>
        </p:nvSpPr>
        <p:spPr>
          <a:xfrm>
            <a:off x="711933" y="6305550"/>
            <a:ext cx="3853762" cy="476250"/>
          </a:xfrm>
          <a:prstGeom prst="rect">
            <a:avLst/>
          </a:prstGeom>
        </p:spPr>
        <p:txBody>
          <a:bodyPr rtlCol="1"/>
          <a:lstStyle>
            <a:lvl1pPr algn="r" rtl="1">
              <a:defRPr/>
            </a:lvl1pPr>
          </a:lstStyle>
          <a:p>
            <a:r>
              <a:rPr lang="ar-SA" dirty="0">
                <a:solidFill>
                  <a:srgbClr val="775F55"/>
                </a:solidFill>
              </a:rPr>
              <a:t>إضافة تذييل</a:t>
            </a:r>
          </a:p>
        </p:txBody>
      </p:sp>
      <p:sp>
        <p:nvSpPr>
          <p:cNvPr id="7" name="عنصر نائب لرقم الشريحة 6"/>
          <p:cNvSpPr>
            <a:spLocks noGrp="1"/>
          </p:cNvSpPr>
          <p:nvPr>
            <p:ph type="sldNum" sz="quarter" idx="12"/>
          </p:nvPr>
        </p:nvSpPr>
        <p:spPr>
          <a:xfrm>
            <a:off x="100401" y="6305550"/>
            <a:ext cx="608489" cy="476250"/>
          </a:xfrm>
          <a:prstGeom prst="rect">
            <a:avLst/>
          </a:prstGeom>
        </p:spPr>
        <p:txBody>
          <a:bodyPr rtlCol="1"/>
          <a:lstStyle>
            <a:lvl1pPr algn="ctr" rtl="1">
              <a:defRPr/>
            </a:lvl1pPr>
          </a:lstStyle>
          <a:p>
            <a:fld id="{401CF334-2D5C-4859-84A6-CA7E6E43FAEB}" type="slidenum">
              <a:rPr lang="ar-SA" smtClean="0">
                <a:solidFill>
                  <a:srgbClr val="775F55"/>
                </a:solidFill>
              </a:rPr>
              <a:pPr/>
              <a:t>‹#›</a:t>
            </a:fld>
            <a:endParaRPr lang="ar-SA" dirty="0">
              <a:solidFill>
                <a:srgbClr val="775F55"/>
              </a:solidFill>
            </a:endParaRPr>
          </a:p>
        </p:txBody>
      </p:sp>
      <p:sp>
        <p:nvSpPr>
          <p:cNvPr id="9" name="عنصر نائب للعنوان 4"/>
          <p:cNvSpPr>
            <a:spLocks noGrp="1"/>
          </p:cNvSpPr>
          <p:nvPr>
            <p:ph type="title"/>
          </p:nvPr>
        </p:nvSpPr>
        <p:spPr>
          <a:xfrm>
            <a:off x="279906" y="274638"/>
            <a:ext cx="9979216" cy="1143000"/>
          </a:xfrm>
          <a:prstGeom prst="rect">
            <a:avLst/>
          </a:prstGeom>
        </p:spPr>
        <p:txBody>
          <a:bodyPr rtlCol="1" anchor="ctr">
            <a:normAutofit/>
          </a:bodyPr>
          <a:lstStyle/>
          <a:p>
            <a:pPr rtl="1"/>
            <a:r>
              <a:rPr lang="ar-SA" noProof="0"/>
              <a:t>انقر لتحرير نمط عنوان الشكل الرئيسي</a:t>
            </a:r>
            <a:endParaRPr lang="ar-SA" noProof="0" dirty="0"/>
          </a:p>
        </p:txBody>
      </p:sp>
    </p:spTree>
    <p:extLst>
      <p:ext uri="{BB962C8B-B14F-4D97-AF65-F5344CB8AC3E}">
        <p14:creationId xmlns:p14="http://schemas.microsoft.com/office/powerpoint/2010/main" val="2751918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853" y="992767"/>
            <a:ext cx="1134009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21"/>
            </a:lvl1pPr>
            <a:lvl2pPr lvl="1" algn="ctr" rtl="0">
              <a:spcBef>
                <a:spcPts val="0"/>
              </a:spcBef>
              <a:spcAft>
                <a:spcPts val="0"/>
              </a:spcAft>
              <a:buSzPts val="5200"/>
              <a:buNone/>
              <a:defRPr sz="6921"/>
            </a:lvl2pPr>
            <a:lvl3pPr lvl="2" algn="ctr" rtl="0">
              <a:spcBef>
                <a:spcPts val="0"/>
              </a:spcBef>
              <a:spcAft>
                <a:spcPts val="0"/>
              </a:spcAft>
              <a:buSzPts val="5200"/>
              <a:buNone/>
              <a:defRPr sz="6921"/>
            </a:lvl3pPr>
            <a:lvl4pPr lvl="3" algn="ctr" rtl="0">
              <a:spcBef>
                <a:spcPts val="0"/>
              </a:spcBef>
              <a:spcAft>
                <a:spcPts val="0"/>
              </a:spcAft>
              <a:buSzPts val="5200"/>
              <a:buNone/>
              <a:defRPr sz="6921"/>
            </a:lvl4pPr>
            <a:lvl5pPr lvl="4" algn="ctr" rtl="0">
              <a:spcBef>
                <a:spcPts val="0"/>
              </a:spcBef>
              <a:spcAft>
                <a:spcPts val="0"/>
              </a:spcAft>
              <a:buSzPts val="5200"/>
              <a:buNone/>
              <a:defRPr sz="6921"/>
            </a:lvl5pPr>
            <a:lvl6pPr lvl="5" algn="ctr" rtl="0">
              <a:spcBef>
                <a:spcPts val="0"/>
              </a:spcBef>
              <a:spcAft>
                <a:spcPts val="0"/>
              </a:spcAft>
              <a:buSzPts val="5200"/>
              <a:buNone/>
              <a:defRPr sz="6921"/>
            </a:lvl6pPr>
            <a:lvl7pPr lvl="6" algn="ctr" rtl="0">
              <a:spcBef>
                <a:spcPts val="0"/>
              </a:spcBef>
              <a:spcAft>
                <a:spcPts val="0"/>
              </a:spcAft>
              <a:buSzPts val="5200"/>
              <a:buNone/>
              <a:defRPr sz="6921"/>
            </a:lvl7pPr>
            <a:lvl8pPr lvl="7" algn="ctr" rtl="0">
              <a:spcBef>
                <a:spcPts val="0"/>
              </a:spcBef>
              <a:spcAft>
                <a:spcPts val="0"/>
              </a:spcAft>
              <a:buSzPts val="5200"/>
              <a:buNone/>
              <a:defRPr sz="6921"/>
            </a:lvl8pPr>
            <a:lvl9pPr lvl="8" algn="ctr" rtl="0">
              <a:spcBef>
                <a:spcPts val="0"/>
              </a:spcBef>
              <a:spcAft>
                <a:spcPts val="0"/>
              </a:spcAft>
              <a:buSzPts val="5200"/>
              <a:buNone/>
              <a:defRPr sz="6921"/>
            </a:lvl9pPr>
          </a:lstStyle>
          <a:p>
            <a:endParaRPr/>
          </a:p>
        </p:txBody>
      </p:sp>
      <p:sp>
        <p:nvSpPr>
          <p:cNvPr id="11" name="Google Shape;11;p2"/>
          <p:cNvSpPr txBox="1">
            <a:spLocks noGrp="1"/>
          </p:cNvSpPr>
          <p:nvPr>
            <p:ph type="subTitle" idx="1"/>
          </p:nvPr>
        </p:nvSpPr>
        <p:spPr>
          <a:xfrm>
            <a:off x="414843" y="3778833"/>
            <a:ext cx="1134009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27"/>
            </a:lvl1pPr>
            <a:lvl2pPr lvl="1" algn="ctr" rtl="0">
              <a:lnSpc>
                <a:spcPct val="100000"/>
              </a:lnSpc>
              <a:spcBef>
                <a:spcPts val="0"/>
              </a:spcBef>
              <a:spcAft>
                <a:spcPts val="0"/>
              </a:spcAft>
              <a:buSzPts val="2800"/>
              <a:buNone/>
              <a:defRPr sz="3727"/>
            </a:lvl2pPr>
            <a:lvl3pPr lvl="2" algn="ctr" rtl="0">
              <a:lnSpc>
                <a:spcPct val="100000"/>
              </a:lnSpc>
              <a:spcBef>
                <a:spcPts val="0"/>
              </a:spcBef>
              <a:spcAft>
                <a:spcPts val="0"/>
              </a:spcAft>
              <a:buSzPts val="2800"/>
              <a:buNone/>
              <a:defRPr sz="3727"/>
            </a:lvl3pPr>
            <a:lvl4pPr lvl="3" algn="ctr" rtl="0">
              <a:lnSpc>
                <a:spcPct val="100000"/>
              </a:lnSpc>
              <a:spcBef>
                <a:spcPts val="0"/>
              </a:spcBef>
              <a:spcAft>
                <a:spcPts val="0"/>
              </a:spcAft>
              <a:buSzPts val="2800"/>
              <a:buNone/>
              <a:defRPr sz="3727"/>
            </a:lvl4pPr>
            <a:lvl5pPr lvl="4" algn="ctr" rtl="0">
              <a:lnSpc>
                <a:spcPct val="100000"/>
              </a:lnSpc>
              <a:spcBef>
                <a:spcPts val="0"/>
              </a:spcBef>
              <a:spcAft>
                <a:spcPts val="0"/>
              </a:spcAft>
              <a:buSzPts val="2800"/>
              <a:buNone/>
              <a:defRPr sz="3727"/>
            </a:lvl5pPr>
            <a:lvl6pPr lvl="5" algn="ctr" rtl="0">
              <a:lnSpc>
                <a:spcPct val="100000"/>
              </a:lnSpc>
              <a:spcBef>
                <a:spcPts val="0"/>
              </a:spcBef>
              <a:spcAft>
                <a:spcPts val="0"/>
              </a:spcAft>
              <a:buSzPts val="2800"/>
              <a:buNone/>
              <a:defRPr sz="3727"/>
            </a:lvl6pPr>
            <a:lvl7pPr lvl="6" algn="ctr" rtl="0">
              <a:lnSpc>
                <a:spcPct val="100000"/>
              </a:lnSpc>
              <a:spcBef>
                <a:spcPts val="0"/>
              </a:spcBef>
              <a:spcAft>
                <a:spcPts val="0"/>
              </a:spcAft>
              <a:buSzPts val="2800"/>
              <a:buNone/>
              <a:defRPr sz="3727"/>
            </a:lvl7pPr>
            <a:lvl8pPr lvl="7" algn="ctr" rtl="0">
              <a:lnSpc>
                <a:spcPct val="100000"/>
              </a:lnSpc>
              <a:spcBef>
                <a:spcPts val="0"/>
              </a:spcBef>
              <a:spcAft>
                <a:spcPts val="0"/>
              </a:spcAft>
              <a:buSzPts val="2800"/>
              <a:buNone/>
              <a:defRPr sz="3727"/>
            </a:lvl8pPr>
            <a:lvl9pPr lvl="8" algn="ctr" rtl="0">
              <a:lnSpc>
                <a:spcPct val="100000"/>
              </a:lnSpc>
              <a:spcBef>
                <a:spcPts val="0"/>
              </a:spcBef>
              <a:spcAft>
                <a:spcPts val="0"/>
              </a:spcAft>
              <a:buSzPts val="2800"/>
              <a:buNone/>
              <a:defRPr sz="3727"/>
            </a:lvl9pPr>
          </a:lstStyle>
          <a:p>
            <a:endParaRPr/>
          </a:p>
        </p:txBody>
      </p:sp>
      <p:sp>
        <p:nvSpPr>
          <p:cNvPr id="12" name="Google Shape;12;p2"/>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3502898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4843" y="2867800"/>
            <a:ext cx="1134009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791"/>
            </a:lvl1pPr>
            <a:lvl2pPr lvl="1" algn="ctr" rtl="0">
              <a:spcBef>
                <a:spcPts val="0"/>
              </a:spcBef>
              <a:spcAft>
                <a:spcPts val="0"/>
              </a:spcAft>
              <a:buSzPts val="3600"/>
              <a:buNone/>
              <a:defRPr sz="4791"/>
            </a:lvl2pPr>
            <a:lvl3pPr lvl="2" algn="ctr" rtl="0">
              <a:spcBef>
                <a:spcPts val="0"/>
              </a:spcBef>
              <a:spcAft>
                <a:spcPts val="0"/>
              </a:spcAft>
              <a:buSzPts val="3600"/>
              <a:buNone/>
              <a:defRPr sz="4791"/>
            </a:lvl3pPr>
            <a:lvl4pPr lvl="3" algn="ctr" rtl="0">
              <a:spcBef>
                <a:spcPts val="0"/>
              </a:spcBef>
              <a:spcAft>
                <a:spcPts val="0"/>
              </a:spcAft>
              <a:buSzPts val="3600"/>
              <a:buNone/>
              <a:defRPr sz="4791"/>
            </a:lvl4pPr>
            <a:lvl5pPr lvl="4" algn="ctr" rtl="0">
              <a:spcBef>
                <a:spcPts val="0"/>
              </a:spcBef>
              <a:spcAft>
                <a:spcPts val="0"/>
              </a:spcAft>
              <a:buSzPts val="3600"/>
              <a:buNone/>
              <a:defRPr sz="4791"/>
            </a:lvl5pPr>
            <a:lvl6pPr lvl="5" algn="ctr" rtl="0">
              <a:spcBef>
                <a:spcPts val="0"/>
              </a:spcBef>
              <a:spcAft>
                <a:spcPts val="0"/>
              </a:spcAft>
              <a:buSzPts val="3600"/>
              <a:buNone/>
              <a:defRPr sz="4791"/>
            </a:lvl6pPr>
            <a:lvl7pPr lvl="6" algn="ctr" rtl="0">
              <a:spcBef>
                <a:spcPts val="0"/>
              </a:spcBef>
              <a:spcAft>
                <a:spcPts val="0"/>
              </a:spcAft>
              <a:buSzPts val="3600"/>
              <a:buNone/>
              <a:defRPr sz="4791"/>
            </a:lvl7pPr>
            <a:lvl8pPr lvl="7" algn="ctr" rtl="0">
              <a:spcBef>
                <a:spcPts val="0"/>
              </a:spcBef>
              <a:spcAft>
                <a:spcPts val="0"/>
              </a:spcAft>
              <a:buSzPts val="3600"/>
              <a:buNone/>
              <a:defRPr sz="4791"/>
            </a:lvl8pPr>
            <a:lvl9pPr lvl="8" algn="ctr" rtl="0">
              <a:spcBef>
                <a:spcPts val="0"/>
              </a:spcBef>
              <a:spcAft>
                <a:spcPts val="0"/>
              </a:spcAft>
              <a:buSzPts val="3600"/>
              <a:buNone/>
              <a:defRPr sz="4791"/>
            </a:lvl9pPr>
          </a:lstStyle>
          <a:p>
            <a:endParaRPr/>
          </a:p>
        </p:txBody>
      </p:sp>
      <p:sp>
        <p:nvSpPr>
          <p:cNvPr id="15" name="Google Shape;15;p3"/>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813079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843" y="1536633"/>
            <a:ext cx="11340090" cy="4555200"/>
          </a:xfrm>
          <a:prstGeom prst="rect">
            <a:avLst/>
          </a:prstGeom>
        </p:spPr>
        <p:txBody>
          <a:bodyPr spcFirstLastPara="1" wrap="square" lIns="91425" tIns="91425" rIns="91425" bIns="91425" anchor="t" anchorCtr="0">
            <a:normAutofit/>
          </a:bodyPr>
          <a:lstStyle>
            <a:lvl1pPr marL="608487" lvl="0" indent="-456366" rtl="0">
              <a:spcBef>
                <a:spcPts val="0"/>
              </a:spcBef>
              <a:spcAft>
                <a:spcPts val="0"/>
              </a:spcAft>
              <a:buSzPts val="1800"/>
              <a:buChar char="●"/>
              <a:defRPr/>
            </a:lvl1pPr>
            <a:lvl2pPr marL="1216975" lvl="1" indent="-422561" rtl="0">
              <a:spcBef>
                <a:spcPts val="0"/>
              </a:spcBef>
              <a:spcAft>
                <a:spcPts val="0"/>
              </a:spcAft>
              <a:buSzPts val="1400"/>
              <a:buChar char="○"/>
              <a:defRPr/>
            </a:lvl2pPr>
            <a:lvl3pPr marL="1825462" lvl="2" indent="-422561" rtl="0">
              <a:spcBef>
                <a:spcPts val="0"/>
              </a:spcBef>
              <a:spcAft>
                <a:spcPts val="0"/>
              </a:spcAft>
              <a:buSzPts val="1400"/>
              <a:buChar char="■"/>
              <a:defRPr/>
            </a:lvl3pPr>
            <a:lvl4pPr marL="2433950" lvl="3" indent="-422561" rtl="0">
              <a:spcBef>
                <a:spcPts val="0"/>
              </a:spcBef>
              <a:spcAft>
                <a:spcPts val="0"/>
              </a:spcAft>
              <a:buSzPts val="1400"/>
              <a:buChar char="●"/>
              <a:defRPr/>
            </a:lvl4pPr>
            <a:lvl5pPr marL="3042437" lvl="4" indent="-422561" rtl="0">
              <a:spcBef>
                <a:spcPts val="0"/>
              </a:spcBef>
              <a:spcAft>
                <a:spcPts val="0"/>
              </a:spcAft>
              <a:buSzPts val="1400"/>
              <a:buChar char="○"/>
              <a:defRPr/>
            </a:lvl5pPr>
            <a:lvl6pPr marL="3650925" lvl="5" indent="-422561" rtl="0">
              <a:spcBef>
                <a:spcPts val="0"/>
              </a:spcBef>
              <a:spcAft>
                <a:spcPts val="0"/>
              </a:spcAft>
              <a:buSzPts val="1400"/>
              <a:buChar char="■"/>
              <a:defRPr/>
            </a:lvl6pPr>
            <a:lvl7pPr marL="4259412" lvl="6" indent="-422561" rtl="0">
              <a:spcBef>
                <a:spcPts val="0"/>
              </a:spcBef>
              <a:spcAft>
                <a:spcPts val="0"/>
              </a:spcAft>
              <a:buSzPts val="1400"/>
              <a:buChar char="●"/>
              <a:defRPr/>
            </a:lvl7pPr>
            <a:lvl8pPr marL="4867900" lvl="7" indent="-422561" rtl="0">
              <a:spcBef>
                <a:spcPts val="0"/>
              </a:spcBef>
              <a:spcAft>
                <a:spcPts val="0"/>
              </a:spcAft>
              <a:buSzPts val="1400"/>
              <a:buChar char="○"/>
              <a:defRPr/>
            </a:lvl8pPr>
            <a:lvl9pPr marL="5476387" lvl="8" indent="-422561"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91134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1329" y="4406956"/>
            <a:ext cx="10344309"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1329" y="2906713"/>
            <a:ext cx="1034430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432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842" y="1536633"/>
            <a:ext cx="5323478" cy="4555200"/>
          </a:xfrm>
          <a:prstGeom prst="rect">
            <a:avLst/>
          </a:prstGeom>
        </p:spPr>
        <p:txBody>
          <a:bodyPr spcFirstLastPara="1" wrap="square" lIns="91425" tIns="91425" rIns="91425" bIns="91425" anchor="t" anchorCtr="0">
            <a:normAutofit/>
          </a:bodyPr>
          <a:lstStyle>
            <a:lvl1pPr marL="608487" lvl="0" indent="-422561" rtl="0">
              <a:spcBef>
                <a:spcPts val="0"/>
              </a:spcBef>
              <a:spcAft>
                <a:spcPts val="0"/>
              </a:spcAft>
              <a:buSzPts val="1400"/>
              <a:buChar char="●"/>
              <a:defRPr sz="1863"/>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23" name="Google Shape;23;p5"/>
          <p:cNvSpPr txBox="1">
            <a:spLocks noGrp="1"/>
          </p:cNvSpPr>
          <p:nvPr>
            <p:ph type="body" idx="2"/>
          </p:nvPr>
        </p:nvSpPr>
        <p:spPr>
          <a:xfrm>
            <a:off x="6431455" y="1536633"/>
            <a:ext cx="5323478" cy="4555200"/>
          </a:xfrm>
          <a:prstGeom prst="rect">
            <a:avLst/>
          </a:prstGeom>
        </p:spPr>
        <p:txBody>
          <a:bodyPr spcFirstLastPara="1" wrap="square" lIns="91425" tIns="91425" rIns="91425" bIns="91425" anchor="t" anchorCtr="0">
            <a:normAutofit/>
          </a:bodyPr>
          <a:lstStyle>
            <a:lvl1pPr marL="608487" lvl="0" indent="-422561" rtl="0">
              <a:spcBef>
                <a:spcPts val="0"/>
              </a:spcBef>
              <a:spcAft>
                <a:spcPts val="0"/>
              </a:spcAft>
              <a:buSzPts val="1400"/>
              <a:buChar char="●"/>
              <a:defRPr sz="1863"/>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24" name="Google Shape;24;p5"/>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249503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843" y="593367"/>
            <a:ext cx="1134009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646829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842" y="740800"/>
            <a:ext cx="3737175"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194"/>
            </a:lvl1pPr>
            <a:lvl2pPr lvl="1" rtl="0">
              <a:spcBef>
                <a:spcPts val="0"/>
              </a:spcBef>
              <a:spcAft>
                <a:spcPts val="0"/>
              </a:spcAft>
              <a:buSzPts val="2400"/>
              <a:buNone/>
              <a:defRPr sz="3194"/>
            </a:lvl2pPr>
            <a:lvl3pPr lvl="2" rtl="0">
              <a:spcBef>
                <a:spcPts val="0"/>
              </a:spcBef>
              <a:spcAft>
                <a:spcPts val="0"/>
              </a:spcAft>
              <a:buSzPts val="2400"/>
              <a:buNone/>
              <a:defRPr sz="3194"/>
            </a:lvl3pPr>
            <a:lvl4pPr lvl="3" rtl="0">
              <a:spcBef>
                <a:spcPts val="0"/>
              </a:spcBef>
              <a:spcAft>
                <a:spcPts val="0"/>
              </a:spcAft>
              <a:buSzPts val="2400"/>
              <a:buNone/>
              <a:defRPr sz="3194"/>
            </a:lvl4pPr>
            <a:lvl5pPr lvl="4" rtl="0">
              <a:spcBef>
                <a:spcPts val="0"/>
              </a:spcBef>
              <a:spcAft>
                <a:spcPts val="0"/>
              </a:spcAft>
              <a:buSzPts val="2400"/>
              <a:buNone/>
              <a:defRPr sz="3194"/>
            </a:lvl5pPr>
            <a:lvl6pPr lvl="5" rtl="0">
              <a:spcBef>
                <a:spcPts val="0"/>
              </a:spcBef>
              <a:spcAft>
                <a:spcPts val="0"/>
              </a:spcAft>
              <a:buSzPts val="2400"/>
              <a:buNone/>
              <a:defRPr sz="3194"/>
            </a:lvl6pPr>
            <a:lvl7pPr lvl="6" rtl="0">
              <a:spcBef>
                <a:spcPts val="0"/>
              </a:spcBef>
              <a:spcAft>
                <a:spcPts val="0"/>
              </a:spcAft>
              <a:buSzPts val="2400"/>
              <a:buNone/>
              <a:defRPr sz="3194"/>
            </a:lvl7pPr>
            <a:lvl8pPr lvl="7" rtl="0">
              <a:spcBef>
                <a:spcPts val="0"/>
              </a:spcBef>
              <a:spcAft>
                <a:spcPts val="0"/>
              </a:spcAft>
              <a:buSzPts val="2400"/>
              <a:buNone/>
              <a:defRPr sz="3194"/>
            </a:lvl8pPr>
            <a:lvl9pPr lvl="8" rtl="0">
              <a:spcBef>
                <a:spcPts val="0"/>
              </a:spcBef>
              <a:spcAft>
                <a:spcPts val="0"/>
              </a:spcAft>
              <a:buSzPts val="2400"/>
              <a:buNone/>
              <a:defRPr sz="3194"/>
            </a:lvl9pPr>
          </a:lstStyle>
          <a:p>
            <a:endParaRPr/>
          </a:p>
        </p:txBody>
      </p:sp>
      <p:sp>
        <p:nvSpPr>
          <p:cNvPr id="30" name="Google Shape;30;p7"/>
          <p:cNvSpPr txBox="1">
            <a:spLocks noGrp="1"/>
          </p:cNvSpPr>
          <p:nvPr>
            <p:ph type="body" idx="1"/>
          </p:nvPr>
        </p:nvSpPr>
        <p:spPr>
          <a:xfrm>
            <a:off x="414842" y="1852800"/>
            <a:ext cx="3737175" cy="4239200"/>
          </a:xfrm>
          <a:prstGeom prst="rect">
            <a:avLst/>
          </a:prstGeom>
        </p:spPr>
        <p:txBody>
          <a:bodyPr spcFirstLastPara="1" wrap="square" lIns="91425" tIns="91425" rIns="91425" bIns="91425" anchor="t" anchorCtr="0">
            <a:normAutofit/>
          </a:bodyPr>
          <a:lstStyle>
            <a:lvl1pPr marL="608487" lvl="0" indent="-405658" rtl="0">
              <a:spcBef>
                <a:spcPts val="0"/>
              </a:spcBef>
              <a:spcAft>
                <a:spcPts val="0"/>
              </a:spcAft>
              <a:buSzPts val="1200"/>
              <a:buChar char="●"/>
              <a:defRPr sz="1597"/>
            </a:lvl1pPr>
            <a:lvl2pPr marL="1216975" lvl="1" indent="-405658" rtl="0">
              <a:spcBef>
                <a:spcPts val="0"/>
              </a:spcBef>
              <a:spcAft>
                <a:spcPts val="0"/>
              </a:spcAft>
              <a:buSzPts val="1200"/>
              <a:buChar char="○"/>
              <a:defRPr sz="1597"/>
            </a:lvl2pPr>
            <a:lvl3pPr marL="1825462" lvl="2" indent="-405658" rtl="0">
              <a:spcBef>
                <a:spcPts val="0"/>
              </a:spcBef>
              <a:spcAft>
                <a:spcPts val="0"/>
              </a:spcAft>
              <a:buSzPts val="1200"/>
              <a:buChar char="■"/>
              <a:defRPr sz="1597"/>
            </a:lvl3pPr>
            <a:lvl4pPr marL="2433950" lvl="3" indent="-405658" rtl="0">
              <a:spcBef>
                <a:spcPts val="0"/>
              </a:spcBef>
              <a:spcAft>
                <a:spcPts val="0"/>
              </a:spcAft>
              <a:buSzPts val="1200"/>
              <a:buChar char="●"/>
              <a:defRPr sz="1597"/>
            </a:lvl4pPr>
            <a:lvl5pPr marL="3042437" lvl="4" indent="-405658" rtl="0">
              <a:spcBef>
                <a:spcPts val="0"/>
              </a:spcBef>
              <a:spcAft>
                <a:spcPts val="0"/>
              </a:spcAft>
              <a:buSzPts val="1200"/>
              <a:buChar char="○"/>
              <a:defRPr sz="1597"/>
            </a:lvl5pPr>
            <a:lvl6pPr marL="3650925" lvl="5" indent="-405658" rtl="0">
              <a:spcBef>
                <a:spcPts val="0"/>
              </a:spcBef>
              <a:spcAft>
                <a:spcPts val="0"/>
              </a:spcAft>
              <a:buSzPts val="1200"/>
              <a:buChar char="■"/>
              <a:defRPr sz="1597"/>
            </a:lvl6pPr>
            <a:lvl7pPr marL="4259412" lvl="6" indent="-405658" rtl="0">
              <a:spcBef>
                <a:spcPts val="0"/>
              </a:spcBef>
              <a:spcAft>
                <a:spcPts val="0"/>
              </a:spcAft>
              <a:buSzPts val="1200"/>
              <a:buChar char="●"/>
              <a:defRPr sz="1597"/>
            </a:lvl7pPr>
            <a:lvl8pPr marL="4867900" lvl="7" indent="-405658" rtl="0">
              <a:spcBef>
                <a:spcPts val="0"/>
              </a:spcBef>
              <a:spcAft>
                <a:spcPts val="0"/>
              </a:spcAft>
              <a:buSzPts val="1200"/>
              <a:buChar char="○"/>
              <a:defRPr sz="1597"/>
            </a:lvl8pPr>
            <a:lvl9pPr marL="5476387" lvl="8" indent="-405658" rtl="0">
              <a:spcBef>
                <a:spcPts val="0"/>
              </a:spcBef>
              <a:spcAft>
                <a:spcPts val="0"/>
              </a:spcAft>
              <a:buSzPts val="1200"/>
              <a:buChar char="■"/>
              <a:defRPr sz="1597"/>
            </a:lvl9pPr>
          </a:lstStyle>
          <a:p>
            <a:endParaRPr/>
          </a:p>
        </p:txBody>
      </p:sp>
      <p:sp>
        <p:nvSpPr>
          <p:cNvPr id="31" name="Google Shape;31;p7"/>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02841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475" y="600200"/>
            <a:ext cx="8474923"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388"/>
            </a:lvl1pPr>
            <a:lvl2pPr lvl="1" rtl="0">
              <a:spcBef>
                <a:spcPts val="0"/>
              </a:spcBef>
              <a:spcAft>
                <a:spcPts val="0"/>
              </a:spcAft>
              <a:buSzPts val="4800"/>
              <a:buNone/>
              <a:defRPr sz="6388"/>
            </a:lvl2pPr>
            <a:lvl3pPr lvl="2" rtl="0">
              <a:spcBef>
                <a:spcPts val="0"/>
              </a:spcBef>
              <a:spcAft>
                <a:spcPts val="0"/>
              </a:spcAft>
              <a:buSzPts val="4800"/>
              <a:buNone/>
              <a:defRPr sz="6388"/>
            </a:lvl3pPr>
            <a:lvl4pPr lvl="3" rtl="0">
              <a:spcBef>
                <a:spcPts val="0"/>
              </a:spcBef>
              <a:spcAft>
                <a:spcPts val="0"/>
              </a:spcAft>
              <a:buSzPts val="4800"/>
              <a:buNone/>
              <a:defRPr sz="6388"/>
            </a:lvl4pPr>
            <a:lvl5pPr lvl="4" rtl="0">
              <a:spcBef>
                <a:spcPts val="0"/>
              </a:spcBef>
              <a:spcAft>
                <a:spcPts val="0"/>
              </a:spcAft>
              <a:buSzPts val="4800"/>
              <a:buNone/>
              <a:defRPr sz="6388"/>
            </a:lvl5pPr>
            <a:lvl6pPr lvl="5" rtl="0">
              <a:spcBef>
                <a:spcPts val="0"/>
              </a:spcBef>
              <a:spcAft>
                <a:spcPts val="0"/>
              </a:spcAft>
              <a:buSzPts val="4800"/>
              <a:buNone/>
              <a:defRPr sz="6388"/>
            </a:lvl6pPr>
            <a:lvl7pPr lvl="6" rtl="0">
              <a:spcBef>
                <a:spcPts val="0"/>
              </a:spcBef>
              <a:spcAft>
                <a:spcPts val="0"/>
              </a:spcAft>
              <a:buSzPts val="4800"/>
              <a:buNone/>
              <a:defRPr sz="6388"/>
            </a:lvl7pPr>
            <a:lvl8pPr lvl="7" rtl="0">
              <a:spcBef>
                <a:spcPts val="0"/>
              </a:spcBef>
              <a:spcAft>
                <a:spcPts val="0"/>
              </a:spcAft>
              <a:buSzPts val="4800"/>
              <a:buNone/>
              <a:defRPr sz="6388"/>
            </a:lvl8pPr>
            <a:lvl9pPr lvl="8" rtl="0">
              <a:spcBef>
                <a:spcPts val="0"/>
              </a:spcBef>
              <a:spcAft>
                <a:spcPts val="0"/>
              </a:spcAft>
              <a:buSzPts val="4800"/>
              <a:buNone/>
              <a:defRPr sz="6388"/>
            </a:lvl9pPr>
          </a:lstStyle>
          <a:p>
            <a:endParaRPr/>
          </a:p>
        </p:txBody>
      </p:sp>
      <p:sp>
        <p:nvSpPr>
          <p:cNvPr id="34" name="Google Shape;34;p8"/>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957821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4887" y="-167"/>
            <a:ext cx="6084888" cy="6858000"/>
          </a:xfrm>
          <a:prstGeom prst="rect">
            <a:avLst/>
          </a:prstGeom>
          <a:solidFill>
            <a:schemeClr val="lt2"/>
          </a:solidFill>
          <a:ln>
            <a:noFill/>
          </a:ln>
        </p:spPr>
        <p:txBody>
          <a:bodyPr spcFirstLastPara="1" wrap="square" lIns="121678" tIns="121678" rIns="121678" bIns="121678" anchor="ctr" anchorCtr="0">
            <a:noAutofit/>
          </a:bodyPr>
          <a:lstStyle/>
          <a:p>
            <a:pPr marL="0" lvl="0" indent="0" algn="l" rtl="0">
              <a:spcBef>
                <a:spcPts val="0"/>
              </a:spcBef>
              <a:spcAft>
                <a:spcPts val="0"/>
              </a:spcAft>
              <a:buNone/>
            </a:pPr>
            <a:endParaRPr sz="1863"/>
          </a:p>
        </p:txBody>
      </p:sp>
      <p:sp>
        <p:nvSpPr>
          <p:cNvPr id="37" name="Google Shape;37;p9"/>
          <p:cNvSpPr txBox="1">
            <a:spLocks noGrp="1"/>
          </p:cNvSpPr>
          <p:nvPr>
            <p:ph type="title"/>
          </p:nvPr>
        </p:nvSpPr>
        <p:spPr>
          <a:xfrm>
            <a:off x="353355" y="1644233"/>
            <a:ext cx="5383768"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590"/>
            </a:lvl1pPr>
            <a:lvl2pPr lvl="1" algn="ctr" rtl="0">
              <a:spcBef>
                <a:spcPts val="0"/>
              </a:spcBef>
              <a:spcAft>
                <a:spcPts val="0"/>
              </a:spcAft>
              <a:buSzPts val="4200"/>
              <a:buNone/>
              <a:defRPr sz="5590"/>
            </a:lvl2pPr>
            <a:lvl3pPr lvl="2" algn="ctr" rtl="0">
              <a:spcBef>
                <a:spcPts val="0"/>
              </a:spcBef>
              <a:spcAft>
                <a:spcPts val="0"/>
              </a:spcAft>
              <a:buSzPts val="4200"/>
              <a:buNone/>
              <a:defRPr sz="5590"/>
            </a:lvl3pPr>
            <a:lvl4pPr lvl="3" algn="ctr" rtl="0">
              <a:spcBef>
                <a:spcPts val="0"/>
              </a:spcBef>
              <a:spcAft>
                <a:spcPts val="0"/>
              </a:spcAft>
              <a:buSzPts val="4200"/>
              <a:buNone/>
              <a:defRPr sz="5590"/>
            </a:lvl4pPr>
            <a:lvl5pPr lvl="4" algn="ctr" rtl="0">
              <a:spcBef>
                <a:spcPts val="0"/>
              </a:spcBef>
              <a:spcAft>
                <a:spcPts val="0"/>
              </a:spcAft>
              <a:buSzPts val="4200"/>
              <a:buNone/>
              <a:defRPr sz="5590"/>
            </a:lvl5pPr>
            <a:lvl6pPr lvl="5" algn="ctr" rtl="0">
              <a:spcBef>
                <a:spcPts val="0"/>
              </a:spcBef>
              <a:spcAft>
                <a:spcPts val="0"/>
              </a:spcAft>
              <a:buSzPts val="4200"/>
              <a:buNone/>
              <a:defRPr sz="5590"/>
            </a:lvl6pPr>
            <a:lvl7pPr lvl="6" algn="ctr" rtl="0">
              <a:spcBef>
                <a:spcPts val="0"/>
              </a:spcBef>
              <a:spcAft>
                <a:spcPts val="0"/>
              </a:spcAft>
              <a:buSzPts val="4200"/>
              <a:buNone/>
              <a:defRPr sz="5590"/>
            </a:lvl7pPr>
            <a:lvl8pPr lvl="7" algn="ctr" rtl="0">
              <a:spcBef>
                <a:spcPts val="0"/>
              </a:spcBef>
              <a:spcAft>
                <a:spcPts val="0"/>
              </a:spcAft>
              <a:buSzPts val="4200"/>
              <a:buNone/>
              <a:defRPr sz="5590"/>
            </a:lvl8pPr>
            <a:lvl9pPr lvl="8" algn="ctr" rtl="0">
              <a:spcBef>
                <a:spcPts val="0"/>
              </a:spcBef>
              <a:spcAft>
                <a:spcPts val="0"/>
              </a:spcAft>
              <a:buSzPts val="4200"/>
              <a:buNone/>
              <a:defRPr sz="5590"/>
            </a:lvl9pPr>
          </a:lstStyle>
          <a:p>
            <a:endParaRPr/>
          </a:p>
        </p:txBody>
      </p:sp>
      <p:sp>
        <p:nvSpPr>
          <p:cNvPr id="38" name="Google Shape;38;p9"/>
          <p:cNvSpPr txBox="1">
            <a:spLocks noGrp="1"/>
          </p:cNvSpPr>
          <p:nvPr>
            <p:ph type="subTitle" idx="1"/>
          </p:nvPr>
        </p:nvSpPr>
        <p:spPr>
          <a:xfrm>
            <a:off x="353355" y="3737433"/>
            <a:ext cx="5383768"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795"/>
            </a:lvl1pPr>
            <a:lvl2pPr lvl="1" algn="ctr" rtl="0">
              <a:lnSpc>
                <a:spcPct val="100000"/>
              </a:lnSpc>
              <a:spcBef>
                <a:spcPts val="0"/>
              </a:spcBef>
              <a:spcAft>
                <a:spcPts val="0"/>
              </a:spcAft>
              <a:buSzPts val="2100"/>
              <a:buNone/>
              <a:defRPr sz="2795"/>
            </a:lvl2pPr>
            <a:lvl3pPr lvl="2" algn="ctr" rtl="0">
              <a:lnSpc>
                <a:spcPct val="100000"/>
              </a:lnSpc>
              <a:spcBef>
                <a:spcPts val="0"/>
              </a:spcBef>
              <a:spcAft>
                <a:spcPts val="0"/>
              </a:spcAft>
              <a:buSzPts val="2100"/>
              <a:buNone/>
              <a:defRPr sz="2795"/>
            </a:lvl3pPr>
            <a:lvl4pPr lvl="3" algn="ctr" rtl="0">
              <a:lnSpc>
                <a:spcPct val="100000"/>
              </a:lnSpc>
              <a:spcBef>
                <a:spcPts val="0"/>
              </a:spcBef>
              <a:spcAft>
                <a:spcPts val="0"/>
              </a:spcAft>
              <a:buSzPts val="2100"/>
              <a:buNone/>
              <a:defRPr sz="2795"/>
            </a:lvl4pPr>
            <a:lvl5pPr lvl="4" algn="ctr" rtl="0">
              <a:lnSpc>
                <a:spcPct val="100000"/>
              </a:lnSpc>
              <a:spcBef>
                <a:spcPts val="0"/>
              </a:spcBef>
              <a:spcAft>
                <a:spcPts val="0"/>
              </a:spcAft>
              <a:buSzPts val="2100"/>
              <a:buNone/>
              <a:defRPr sz="2795"/>
            </a:lvl5pPr>
            <a:lvl6pPr lvl="5" algn="ctr" rtl="0">
              <a:lnSpc>
                <a:spcPct val="100000"/>
              </a:lnSpc>
              <a:spcBef>
                <a:spcPts val="0"/>
              </a:spcBef>
              <a:spcAft>
                <a:spcPts val="0"/>
              </a:spcAft>
              <a:buSzPts val="2100"/>
              <a:buNone/>
              <a:defRPr sz="2795"/>
            </a:lvl6pPr>
            <a:lvl7pPr lvl="6" algn="ctr" rtl="0">
              <a:lnSpc>
                <a:spcPct val="100000"/>
              </a:lnSpc>
              <a:spcBef>
                <a:spcPts val="0"/>
              </a:spcBef>
              <a:spcAft>
                <a:spcPts val="0"/>
              </a:spcAft>
              <a:buSzPts val="2100"/>
              <a:buNone/>
              <a:defRPr sz="2795"/>
            </a:lvl7pPr>
            <a:lvl8pPr lvl="7" algn="ctr" rtl="0">
              <a:lnSpc>
                <a:spcPct val="100000"/>
              </a:lnSpc>
              <a:spcBef>
                <a:spcPts val="0"/>
              </a:spcBef>
              <a:spcAft>
                <a:spcPts val="0"/>
              </a:spcAft>
              <a:buSzPts val="2100"/>
              <a:buNone/>
              <a:defRPr sz="2795"/>
            </a:lvl8pPr>
            <a:lvl9pPr lvl="8" algn="ctr" rtl="0">
              <a:lnSpc>
                <a:spcPct val="100000"/>
              </a:lnSpc>
              <a:spcBef>
                <a:spcPts val="0"/>
              </a:spcBef>
              <a:spcAft>
                <a:spcPts val="0"/>
              </a:spcAft>
              <a:buSzPts val="2100"/>
              <a:buNone/>
              <a:defRPr sz="2795"/>
            </a:lvl9pPr>
          </a:lstStyle>
          <a:p>
            <a:endParaRPr/>
          </a:p>
        </p:txBody>
      </p:sp>
      <p:sp>
        <p:nvSpPr>
          <p:cNvPr id="39" name="Google Shape;39;p9"/>
          <p:cNvSpPr txBox="1">
            <a:spLocks noGrp="1"/>
          </p:cNvSpPr>
          <p:nvPr>
            <p:ph type="body" idx="2"/>
          </p:nvPr>
        </p:nvSpPr>
        <p:spPr>
          <a:xfrm>
            <a:off x="6573994" y="965433"/>
            <a:ext cx="5106674" cy="4926800"/>
          </a:xfrm>
          <a:prstGeom prst="rect">
            <a:avLst/>
          </a:prstGeom>
        </p:spPr>
        <p:txBody>
          <a:bodyPr spcFirstLastPara="1" wrap="square" lIns="91425" tIns="91425" rIns="91425" bIns="91425" anchor="ctr" anchorCtr="0">
            <a:normAutofit/>
          </a:bodyPr>
          <a:lstStyle>
            <a:lvl1pPr marL="608487" lvl="0" indent="-456366" rtl="0">
              <a:spcBef>
                <a:spcPts val="0"/>
              </a:spcBef>
              <a:spcAft>
                <a:spcPts val="0"/>
              </a:spcAft>
              <a:buSzPts val="1800"/>
              <a:buChar char="●"/>
              <a:defRPr/>
            </a:lvl1pPr>
            <a:lvl2pPr marL="1216975" lvl="1" indent="-422561" rtl="0">
              <a:spcBef>
                <a:spcPts val="0"/>
              </a:spcBef>
              <a:spcAft>
                <a:spcPts val="0"/>
              </a:spcAft>
              <a:buSzPts val="1400"/>
              <a:buChar char="○"/>
              <a:defRPr/>
            </a:lvl2pPr>
            <a:lvl3pPr marL="1825462" lvl="2" indent="-422561" rtl="0">
              <a:spcBef>
                <a:spcPts val="0"/>
              </a:spcBef>
              <a:spcAft>
                <a:spcPts val="0"/>
              </a:spcAft>
              <a:buSzPts val="1400"/>
              <a:buChar char="■"/>
              <a:defRPr/>
            </a:lvl3pPr>
            <a:lvl4pPr marL="2433950" lvl="3" indent="-422561" rtl="0">
              <a:spcBef>
                <a:spcPts val="0"/>
              </a:spcBef>
              <a:spcAft>
                <a:spcPts val="0"/>
              </a:spcAft>
              <a:buSzPts val="1400"/>
              <a:buChar char="●"/>
              <a:defRPr/>
            </a:lvl4pPr>
            <a:lvl5pPr marL="3042437" lvl="4" indent="-422561" rtl="0">
              <a:spcBef>
                <a:spcPts val="0"/>
              </a:spcBef>
              <a:spcAft>
                <a:spcPts val="0"/>
              </a:spcAft>
              <a:buSzPts val="1400"/>
              <a:buChar char="○"/>
              <a:defRPr/>
            </a:lvl5pPr>
            <a:lvl6pPr marL="3650925" lvl="5" indent="-422561" rtl="0">
              <a:spcBef>
                <a:spcPts val="0"/>
              </a:spcBef>
              <a:spcAft>
                <a:spcPts val="0"/>
              </a:spcAft>
              <a:buSzPts val="1400"/>
              <a:buChar char="■"/>
              <a:defRPr/>
            </a:lvl6pPr>
            <a:lvl7pPr marL="4259412" lvl="6" indent="-422561" rtl="0">
              <a:spcBef>
                <a:spcPts val="0"/>
              </a:spcBef>
              <a:spcAft>
                <a:spcPts val="0"/>
              </a:spcAft>
              <a:buSzPts val="1400"/>
              <a:buChar char="●"/>
              <a:defRPr/>
            </a:lvl7pPr>
            <a:lvl8pPr marL="4867900" lvl="7" indent="-422561" rtl="0">
              <a:spcBef>
                <a:spcPts val="0"/>
              </a:spcBef>
              <a:spcAft>
                <a:spcPts val="0"/>
              </a:spcAft>
              <a:buSzPts val="1400"/>
              <a:buChar char="○"/>
              <a:defRPr/>
            </a:lvl8pPr>
            <a:lvl9pPr marL="5476387" lvl="8" indent="-422561"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24615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4842" y="5640767"/>
            <a:ext cx="7983820" cy="806800"/>
          </a:xfrm>
          <a:prstGeom prst="rect">
            <a:avLst/>
          </a:prstGeom>
        </p:spPr>
        <p:txBody>
          <a:bodyPr spcFirstLastPara="1" wrap="square" lIns="91425" tIns="91425" rIns="91425" bIns="91425" anchor="ctr" anchorCtr="0">
            <a:normAutofit/>
          </a:bodyPr>
          <a:lstStyle>
            <a:lvl1pPr marL="608487" lvl="0" indent="-304244"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590453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843" y="1474833"/>
            <a:ext cx="1134009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5971"/>
            </a:lvl1pPr>
            <a:lvl2pPr lvl="1" algn="ctr" rtl="0">
              <a:spcBef>
                <a:spcPts val="0"/>
              </a:spcBef>
              <a:spcAft>
                <a:spcPts val="0"/>
              </a:spcAft>
              <a:buSzPts val="12000"/>
              <a:buNone/>
              <a:defRPr sz="15971"/>
            </a:lvl2pPr>
            <a:lvl3pPr lvl="2" algn="ctr" rtl="0">
              <a:spcBef>
                <a:spcPts val="0"/>
              </a:spcBef>
              <a:spcAft>
                <a:spcPts val="0"/>
              </a:spcAft>
              <a:buSzPts val="12000"/>
              <a:buNone/>
              <a:defRPr sz="15971"/>
            </a:lvl3pPr>
            <a:lvl4pPr lvl="3" algn="ctr" rtl="0">
              <a:spcBef>
                <a:spcPts val="0"/>
              </a:spcBef>
              <a:spcAft>
                <a:spcPts val="0"/>
              </a:spcAft>
              <a:buSzPts val="12000"/>
              <a:buNone/>
              <a:defRPr sz="15971"/>
            </a:lvl4pPr>
            <a:lvl5pPr lvl="4" algn="ctr" rtl="0">
              <a:spcBef>
                <a:spcPts val="0"/>
              </a:spcBef>
              <a:spcAft>
                <a:spcPts val="0"/>
              </a:spcAft>
              <a:buSzPts val="12000"/>
              <a:buNone/>
              <a:defRPr sz="15971"/>
            </a:lvl5pPr>
            <a:lvl6pPr lvl="5" algn="ctr" rtl="0">
              <a:spcBef>
                <a:spcPts val="0"/>
              </a:spcBef>
              <a:spcAft>
                <a:spcPts val="0"/>
              </a:spcAft>
              <a:buSzPts val="12000"/>
              <a:buNone/>
              <a:defRPr sz="15971"/>
            </a:lvl6pPr>
            <a:lvl7pPr lvl="6" algn="ctr" rtl="0">
              <a:spcBef>
                <a:spcPts val="0"/>
              </a:spcBef>
              <a:spcAft>
                <a:spcPts val="0"/>
              </a:spcAft>
              <a:buSzPts val="12000"/>
              <a:buNone/>
              <a:defRPr sz="15971"/>
            </a:lvl7pPr>
            <a:lvl8pPr lvl="7" algn="ctr" rtl="0">
              <a:spcBef>
                <a:spcPts val="0"/>
              </a:spcBef>
              <a:spcAft>
                <a:spcPts val="0"/>
              </a:spcAft>
              <a:buSzPts val="12000"/>
              <a:buNone/>
              <a:defRPr sz="15971"/>
            </a:lvl8pPr>
            <a:lvl9pPr lvl="8" algn="ctr" rtl="0">
              <a:spcBef>
                <a:spcPts val="0"/>
              </a:spcBef>
              <a:spcAft>
                <a:spcPts val="0"/>
              </a:spcAft>
              <a:buSzPts val="12000"/>
              <a:buNone/>
              <a:defRPr sz="15971"/>
            </a:lvl9pPr>
          </a:lstStyle>
          <a:p>
            <a:r>
              <a:t>xx%</a:t>
            </a:r>
          </a:p>
        </p:txBody>
      </p:sp>
      <p:sp>
        <p:nvSpPr>
          <p:cNvPr id="46" name="Google Shape;46;p11"/>
          <p:cNvSpPr txBox="1">
            <a:spLocks noGrp="1"/>
          </p:cNvSpPr>
          <p:nvPr>
            <p:ph type="body" idx="1"/>
          </p:nvPr>
        </p:nvSpPr>
        <p:spPr>
          <a:xfrm>
            <a:off x="414843" y="4202967"/>
            <a:ext cx="11340090" cy="1734400"/>
          </a:xfrm>
          <a:prstGeom prst="rect">
            <a:avLst/>
          </a:prstGeom>
        </p:spPr>
        <p:txBody>
          <a:bodyPr spcFirstLastPara="1" wrap="square" lIns="91425" tIns="91425" rIns="91425" bIns="91425" anchor="t" anchorCtr="0">
            <a:normAutofit/>
          </a:bodyPr>
          <a:lstStyle>
            <a:lvl1pPr marL="608487" lvl="0" indent="-456366" algn="ctr" rtl="0">
              <a:spcBef>
                <a:spcPts val="0"/>
              </a:spcBef>
              <a:spcAft>
                <a:spcPts val="0"/>
              </a:spcAft>
              <a:buSzPts val="1800"/>
              <a:buChar char="●"/>
              <a:defRPr/>
            </a:lvl1pPr>
            <a:lvl2pPr marL="1216975" lvl="1" indent="-422561" algn="ctr" rtl="0">
              <a:spcBef>
                <a:spcPts val="0"/>
              </a:spcBef>
              <a:spcAft>
                <a:spcPts val="0"/>
              </a:spcAft>
              <a:buSzPts val="1400"/>
              <a:buChar char="○"/>
              <a:defRPr/>
            </a:lvl2pPr>
            <a:lvl3pPr marL="1825462" lvl="2" indent="-422561" algn="ctr" rtl="0">
              <a:spcBef>
                <a:spcPts val="0"/>
              </a:spcBef>
              <a:spcAft>
                <a:spcPts val="0"/>
              </a:spcAft>
              <a:buSzPts val="1400"/>
              <a:buChar char="■"/>
              <a:defRPr/>
            </a:lvl3pPr>
            <a:lvl4pPr marL="2433950" lvl="3" indent="-422561" algn="ctr" rtl="0">
              <a:spcBef>
                <a:spcPts val="0"/>
              </a:spcBef>
              <a:spcAft>
                <a:spcPts val="0"/>
              </a:spcAft>
              <a:buSzPts val="1400"/>
              <a:buChar char="●"/>
              <a:defRPr/>
            </a:lvl4pPr>
            <a:lvl5pPr marL="3042437" lvl="4" indent="-422561" algn="ctr" rtl="0">
              <a:spcBef>
                <a:spcPts val="0"/>
              </a:spcBef>
              <a:spcAft>
                <a:spcPts val="0"/>
              </a:spcAft>
              <a:buSzPts val="1400"/>
              <a:buChar char="○"/>
              <a:defRPr/>
            </a:lvl5pPr>
            <a:lvl6pPr marL="3650925" lvl="5" indent="-422561" algn="ctr" rtl="0">
              <a:spcBef>
                <a:spcPts val="0"/>
              </a:spcBef>
              <a:spcAft>
                <a:spcPts val="0"/>
              </a:spcAft>
              <a:buSzPts val="1400"/>
              <a:buChar char="■"/>
              <a:defRPr/>
            </a:lvl6pPr>
            <a:lvl7pPr marL="4259412" lvl="6" indent="-422561" algn="ctr" rtl="0">
              <a:spcBef>
                <a:spcPts val="0"/>
              </a:spcBef>
              <a:spcAft>
                <a:spcPts val="0"/>
              </a:spcAft>
              <a:buSzPts val="1400"/>
              <a:buChar char="●"/>
              <a:defRPr/>
            </a:lvl7pPr>
            <a:lvl8pPr marL="4867900" lvl="7" indent="-422561" algn="ctr" rtl="0">
              <a:spcBef>
                <a:spcPts val="0"/>
              </a:spcBef>
              <a:spcAft>
                <a:spcPts val="0"/>
              </a:spcAft>
              <a:buSzPts val="1400"/>
              <a:buChar char="○"/>
              <a:defRPr/>
            </a:lvl8pPr>
            <a:lvl9pPr marL="5476387" lvl="8" indent="-422561"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968677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76018" y="6217623"/>
            <a:ext cx="730266"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1405653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1222" y="1122363"/>
            <a:ext cx="912733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1222" y="3602038"/>
            <a:ext cx="912733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167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20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490" y="1600206"/>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02" y="1600206"/>
            <a:ext cx="53749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589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0335" y="1709741"/>
            <a:ext cx="1049643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0335" y="4589466"/>
            <a:ext cx="104964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175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673" y="1825625"/>
            <a:ext cx="51721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0949" y="1825625"/>
            <a:ext cx="517215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999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58" y="365128"/>
            <a:ext cx="10496431" cy="1325563"/>
          </a:xfrm>
        </p:spPr>
        <p:txBody>
          <a:bodyPr/>
          <a:lstStyle/>
          <a:p>
            <a:r>
              <a:rPr lang="en-US"/>
              <a:t>Click to edit Master title style</a:t>
            </a:r>
          </a:p>
        </p:txBody>
      </p:sp>
      <p:sp>
        <p:nvSpPr>
          <p:cNvPr id="3" name="Text Placeholder 2"/>
          <p:cNvSpPr>
            <a:spLocks noGrp="1"/>
          </p:cNvSpPr>
          <p:nvPr>
            <p:ph type="body" idx="1"/>
          </p:nvPr>
        </p:nvSpPr>
        <p:spPr>
          <a:xfrm>
            <a:off x="838258" y="1681163"/>
            <a:ext cx="51483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8258" y="2505075"/>
            <a:ext cx="51483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0950" y="1681163"/>
            <a:ext cx="51737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0950" y="2505075"/>
            <a:ext cx="51737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256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55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9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58" y="457200"/>
            <a:ext cx="392506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73740" y="987428"/>
            <a:ext cx="61609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58" y="2057400"/>
            <a:ext cx="39250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163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58" y="457200"/>
            <a:ext cx="392506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73740" y="987428"/>
            <a:ext cx="616094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8258" y="2057400"/>
            <a:ext cx="39250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103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407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8996" y="365125"/>
            <a:ext cx="2624107"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673" y="365125"/>
            <a:ext cx="77202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8/13/2023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03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489" y="1535113"/>
            <a:ext cx="5377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489" y="2174875"/>
            <a:ext cx="5377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2113" y="1535113"/>
            <a:ext cx="537921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2113" y="2174875"/>
            <a:ext cx="537921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96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23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21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493" y="273050"/>
            <a:ext cx="400377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8044" y="273106"/>
            <a:ext cx="68032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493" y="1435103"/>
            <a:ext cx="400377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6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5361" y="4800600"/>
            <a:ext cx="730186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5361" y="612775"/>
            <a:ext cx="730186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5361" y="5367338"/>
            <a:ext cx="730186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407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theme" Target="../theme/theme1.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 /><Relationship Id="rId3" Type="http://schemas.openxmlformats.org/officeDocument/2006/relationships/slideLayout" Target="../slideLayouts/slideLayout29.xml" /><Relationship Id="rId7" Type="http://schemas.openxmlformats.org/officeDocument/2006/relationships/slideLayout" Target="../slideLayouts/slideLayout33.xml" /><Relationship Id="rId12" Type="http://schemas.openxmlformats.org/officeDocument/2006/relationships/theme" Target="../theme/theme2.xml" /><Relationship Id="rId2" Type="http://schemas.openxmlformats.org/officeDocument/2006/relationships/slideLayout" Target="../slideLayouts/slideLayout28.xml" /><Relationship Id="rId1" Type="http://schemas.openxmlformats.org/officeDocument/2006/relationships/slideLayout" Target="../slideLayouts/slideLayout27.xml" /><Relationship Id="rId6" Type="http://schemas.openxmlformats.org/officeDocument/2006/relationships/slideLayout" Target="../slideLayouts/slideLayout32.xml" /><Relationship Id="rId11" Type="http://schemas.openxmlformats.org/officeDocument/2006/relationships/slideLayout" Target="../slideLayouts/slideLayout37.xml" /><Relationship Id="rId5" Type="http://schemas.openxmlformats.org/officeDocument/2006/relationships/slideLayout" Target="../slideLayouts/slideLayout31.xml" /><Relationship Id="rId10" Type="http://schemas.openxmlformats.org/officeDocument/2006/relationships/slideLayout" Target="../slideLayouts/slideLayout36.xml" /><Relationship Id="rId4" Type="http://schemas.openxmlformats.org/officeDocument/2006/relationships/slideLayout" Target="../slideLayouts/slideLayout30.xml" /><Relationship Id="rId9" Type="http://schemas.openxmlformats.org/officeDocument/2006/relationships/slideLayout" Target="../slideLayouts/slideLayout35.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 /><Relationship Id="rId3" Type="http://schemas.openxmlformats.org/officeDocument/2006/relationships/slideLayout" Target="../slideLayouts/slideLayout40.xml" /><Relationship Id="rId7" Type="http://schemas.openxmlformats.org/officeDocument/2006/relationships/slideLayout" Target="../slideLayouts/slideLayout44.xml" /><Relationship Id="rId12" Type="http://schemas.openxmlformats.org/officeDocument/2006/relationships/theme" Target="../theme/theme3.xml" /><Relationship Id="rId2" Type="http://schemas.openxmlformats.org/officeDocument/2006/relationships/slideLayout" Target="../slideLayouts/slideLayout39.xml" /><Relationship Id="rId1" Type="http://schemas.openxmlformats.org/officeDocument/2006/relationships/slideLayout" Target="../slideLayouts/slideLayout38.xml" /><Relationship Id="rId6" Type="http://schemas.openxmlformats.org/officeDocument/2006/relationships/slideLayout" Target="../slideLayouts/slideLayout43.xml" /><Relationship Id="rId11" Type="http://schemas.openxmlformats.org/officeDocument/2006/relationships/slideLayout" Target="../slideLayouts/slideLayout48.xml" /><Relationship Id="rId5" Type="http://schemas.openxmlformats.org/officeDocument/2006/relationships/slideLayout" Target="../slideLayouts/slideLayout42.xml" /><Relationship Id="rId10" Type="http://schemas.openxmlformats.org/officeDocument/2006/relationships/slideLayout" Target="../slideLayouts/slideLayout47.xml" /><Relationship Id="rId4" Type="http://schemas.openxmlformats.org/officeDocument/2006/relationships/slideLayout" Target="../slideLayouts/slideLayout41.xml" /><Relationship Id="rId9" Type="http://schemas.openxmlformats.org/officeDocument/2006/relationships/slideLayout" Target="../slideLayouts/slideLayout4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490" y="274638"/>
            <a:ext cx="1095279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490" y="1600206"/>
            <a:ext cx="1095279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489" y="6356406"/>
            <a:ext cx="28396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cs typeface="+mn-cs"/>
              </a:rPr>
              <a:pPr>
                <a:buClrTx/>
                <a:buFontTx/>
                <a:buNone/>
              </a:pPr>
              <a:t>8/13/2023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58008" y="6356406"/>
            <a:ext cx="38537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21672" y="6356406"/>
            <a:ext cx="28396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182043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96" r:id="rId12"/>
    <p:sldLayoutId id="2147483714" r:id="rId13"/>
    <p:sldLayoutId id="2147483715" r:id="rId14"/>
    <p:sldLayoutId id="2147483728" r:id="rId15"/>
    <p:sldLayoutId id="2147483729" r:id="rId16"/>
    <p:sldLayoutId id="2147483742" r:id="rId17"/>
    <p:sldLayoutId id="2147483743" r:id="rId18"/>
    <p:sldLayoutId id="2147483756" r:id="rId19"/>
    <p:sldLayoutId id="2147483757" r:id="rId20"/>
    <p:sldLayoutId id="2147483770" r:id="rId21"/>
    <p:sldLayoutId id="2147483771" r:id="rId22"/>
    <p:sldLayoutId id="2147483784" r:id="rId23"/>
    <p:sldLayoutId id="2147483785" r:id="rId24"/>
    <p:sldLayoutId id="2147483798" r:id="rId25"/>
    <p:sldLayoutId id="2147483799" r:id="rId2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843" y="593367"/>
            <a:ext cx="1134009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843" y="1536633"/>
            <a:ext cx="1134009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76018" y="6217623"/>
            <a:ext cx="730266" cy="524800"/>
          </a:xfrm>
          <a:prstGeom prst="rect">
            <a:avLst/>
          </a:prstGeom>
          <a:noFill/>
          <a:ln>
            <a:noFill/>
          </a:ln>
        </p:spPr>
        <p:txBody>
          <a:bodyPr spcFirstLastPara="1" wrap="square" lIns="91425" tIns="91425" rIns="91425" bIns="91425" anchor="ctr" anchorCtr="0">
            <a:normAutofit/>
          </a:bodyPr>
          <a:lstStyle>
            <a:lvl1pPr lvl="0" algn="r" rtl="0">
              <a:buNone/>
              <a:defRPr sz="1331">
                <a:solidFill>
                  <a:schemeClr val="dk2"/>
                </a:solidFill>
              </a:defRPr>
            </a:lvl1pPr>
            <a:lvl2pPr lvl="1" algn="r" rtl="0">
              <a:buNone/>
              <a:defRPr sz="1331">
                <a:solidFill>
                  <a:schemeClr val="dk2"/>
                </a:solidFill>
              </a:defRPr>
            </a:lvl2pPr>
            <a:lvl3pPr lvl="2" algn="r" rtl="0">
              <a:buNone/>
              <a:defRPr sz="1331">
                <a:solidFill>
                  <a:schemeClr val="dk2"/>
                </a:solidFill>
              </a:defRPr>
            </a:lvl3pPr>
            <a:lvl4pPr lvl="3" algn="r" rtl="0">
              <a:buNone/>
              <a:defRPr sz="1331">
                <a:solidFill>
                  <a:schemeClr val="dk2"/>
                </a:solidFill>
              </a:defRPr>
            </a:lvl4pPr>
            <a:lvl5pPr lvl="4" algn="r" rtl="0">
              <a:buNone/>
              <a:defRPr sz="1331">
                <a:solidFill>
                  <a:schemeClr val="dk2"/>
                </a:solidFill>
              </a:defRPr>
            </a:lvl5pPr>
            <a:lvl6pPr lvl="5" algn="r" rtl="0">
              <a:buNone/>
              <a:defRPr sz="1331">
                <a:solidFill>
                  <a:schemeClr val="dk2"/>
                </a:solidFill>
              </a:defRPr>
            </a:lvl6pPr>
            <a:lvl7pPr lvl="6" algn="r" rtl="0">
              <a:buNone/>
              <a:defRPr sz="1331">
                <a:solidFill>
                  <a:schemeClr val="dk2"/>
                </a:solidFill>
              </a:defRPr>
            </a:lvl7pPr>
            <a:lvl8pPr lvl="7" algn="r" rtl="0">
              <a:buNone/>
              <a:defRPr sz="1331">
                <a:solidFill>
                  <a:schemeClr val="dk2"/>
                </a:solidFill>
              </a:defRPr>
            </a:lvl8pPr>
            <a:lvl9pPr lvl="8" algn="r" rtl="0">
              <a:buNone/>
              <a:defRPr sz="1331">
                <a:solidFill>
                  <a:schemeClr val="dk2"/>
                </a:solidFill>
              </a:defRPr>
            </a:lvl9pPr>
          </a:lstStyle>
          <a:p>
            <a:fld id="{00000000-1234-1234-1234-123412341234}" type="slidenum">
              <a:rPr lang="ar" smtClean="0"/>
              <a:pPr/>
              <a:t>‹#›</a:t>
            </a:fld>
            <a:endParaRPr lang="ar"/>
          </a:p>
        </p:txBody>
      </p:sp>
    </p:spTree>
    <p:extLst>
      <p:ext uri="{BB962C8B-B14F-4D97-AF65-F5344CB8AC3E}">
        <p14:creationId xmlns:p14="http://schemas.microsoft.com/office/powerpoint/2010/main" val="3305436985"/>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3"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673" y="365128"/>
            <a:ext cx="104964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673" y="1825625"/>
            <a:ext cx="1049643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673" y="6356353"/>
            <a:ext cx="27381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63A1C593-65D0-4073-BCC9-577B9352EA97}" type="datetimeFigureOut">
              <a:rPr lang="en-US" kern="1200" smtClean="0">
                <a:solidFill>
                  <a:prstClr val="black">
                    <a:tint val="75000"/>
                  </a:prstClr>
                </a:solidFill>
                <a:latin typeface="Calibri"/>
                <a:ea typeface="+mn-ea"/>
                <a:cs typeface="+mn-cs"/>
              </a:rPr>
              <a:pPr>
                <a:buClrTx/>
                <a:buFontTx/>
                <a:buNone/>
              </a:pPr>
              <a:t>8/13/2023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1239" y="6356353"/>
            <a:ext cx="41072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594904" y="6356353"/>
            <a:ext cx="27381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9B618960-8005-486C-9A75-10CB2AAC16F9}"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48939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10.xml" /><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notesSlide" Target="../notesSlides/notesSlide11.xml"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7.xml" /><Relationship Id="rId1" Type="http://schemas.openxmlformats.org/officeDocument/2006/relationships/slideLayout" Target="../slideLayouts/slideLayout2.xml" /><Relationship Id="rId4" Type="http://schemas.openxmlformats.org/officeDocument/2006/relationships/image" Target="../media/image13.png"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23.xml" /><Relationship Id="rId1" Type="http://schemas.openxmlformats.org/officeDocument/2006/relationships/slideLayout" Target="../slideLayouts/slideLayout1.xml" /><Relationship Id="rId4" Type="http://schemas.openxmlformats.org/officeDocument/2006/relationships/image" Target="../media/image15.emf" /></Relationships>
</file>

<file path=ppt/slides/_rels/slide25.xml.rels><?xml version="1.0" encoding="UTF-8" standalone="yes"?>
<Relationships xmlns="http://schemas.openxmlformats.org/package/2006/relationships"><Relationship Id="rId2" Type="http://schemas.openxmlformats.org/officeDocument/2006/relationships/image" Target="../media/image16.emf"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17.emf"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Children" TargetMode="External" /><Relationship Id="rId2" Type="http://schemas.openxmlformats.org/officeDocument/2006/relationships/notesSlide" Target="../notesSlides/notesSlide2.xml" /><Relationship Id="rId1" Type="http://schemas.openxmlformats.org/officeDocument/2006/relationships/slideLayout" Target="../slideLayouts/slideLayout1.xml" /><Relationship Id="rId5" Type="http://schemas.openxmlformats.org/officeDocument/2006/relationships/hyperlink" Target="http://en.wikipedia.org/wiki/Antibiotic" TargetMode="External" /><Relationship Id="rId4" Type="http://schemas.openxmlformats.org/officeDocument/2006/relationships/hyperlink" Target="http://en.wikipedia.org/wiki/Toxin" TargetMode="Externa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19.emf"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22.jpeg" /><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3" Type="http://schemas.openxmlformats.org/officeDocument/2006/relationships/image" Target="../media/image23.jpg" /><Relationship Id="rId2" Type="http://schemas.openxmlformats.org/officeDocument/2006/relationships/notesSlide" Target="../notesSlides/notesSlide24.xml" /><Relationship Id="rId1" Type="http://schemas.openxmlformats.org/officeDocument/2006/relationships/slideLayout" Target="../slideLayouts/slideLayout27.xml" /></Relationships>
</file>

<file path=ppt/slides/_rels/slide42.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25.xml" /><Relationship Id="rId1" Type="http://schemas.openxmlformats.org/officeDocument/2006/relationships/slideLayout" Target="../slideLayouts/slideLayout29.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9.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9.xml" /></Relationships>
</file>

<file path=ppt/slides/_rels/slide45.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28.xml" /><Relationship Id="rId1" Type="http://schemas.openxmlformats.org/officeDocument/2006/relationships/slideLayout" Target="../slideLayouts/slideLayout29.xml" /></Relationships>
</file>

<file path=ppt/slides/_rels/slide46.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notesSlide" Target="../notesSlides/notesSlide29.xml" /><Relationship Id="rId1" Type="http://schemas.openxmlformats.org/officeDocument/2006/relationships/slideLayout" Target="../slideLayouts/slideLayout37.xml" /><Relationship Id="rId4" Type="http://schemas.openxmlformats.org/officeDocument/2006/relationships/image" Target="../media/image27.jpg" /></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 /><Relationship Id="rId1" Type="http://schemas.openxmlformats.org/officeDocument/2006/relationships/slideLayout" Target="../slideLayouts/slideLayout37.xml" /></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9.xml"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 /><Relationship Id="rId1" Type="http://schemas.openxmlformats.org/officeDocument/2006/relationships/slideLayout" Target="../slideLayouts/slideLayout29.xml" /></Relationships>
</file>

<file path=ppt/slides/_rels/slide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 /><Relationship Id="rId1" Type="http://schemas.openxmlformats.org/officeDocument/2006/relationships/slideLayout" Target="../slideLayouts/slideLayout29.xml" /></Relationships>
</file>

<file path=ppt/slides/_rels/slide51.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notesSlide" Target="../notesSlides/notesSlide34.xml" /><Relationship Id="rId1" Type="http://schemas.openxmlformats.org/officeDocument/2006/relationships/slideLayout" Target="../slideLayouts/slideLayout31.xml" /></Relationships>
</file>

<file path=ppt/slides/_rels/slide52.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4.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 /></Relationships>
</file>

<file path=ppt/slides/_rels/slide55.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notesSlide" Target="../notesSlides/notesSlide35.xml" /><Relationship Id="rId1" Type="http://schemas.openxmlformats.org/officeDocument/2006/relationships/slideLayout" Target="../slideLayouts/slideLayout39.xml" /></Relationships>
</file>

<file path=ppt/slides/_rels/slide56.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44.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 /></Relationships>
</file>

<file path=ppt/slides/_rels/slide6.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image" Target="../media/image37.jpeg" /><Relationship Id="rId1" Type="http://schemas.openxmlformats.org/officeDocument/2006/relationships/slideLayout" Target="../slideLayouts/slideLayout2.xml" /><Relationship Id="rId4" Type="http://schemas.openxmlformats.org/officeDocument/2006/relationships/image" Target="../media/image39.jpeg" /></Relationships>
</file>

<file path=ppt/slides/_rels/slide66.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hyperlink" Target="file:///common/image.php%3fpath=/bacterial/img/scarlet-fever.jpg" TargetMode="External" /><Relationship Id="rId1" Type="http://schemas.openxmlformats.org/officeDocument/2006/relationships/slideLayout" Target="../slideLayouts/slideLayout2.xml" /><Relationship Id="rId4" Type="http://schemas.openxmlformats.org/officeDocument/2006/relationships/image" Target="../media/image41.jpeg" /></Relationships>
</file>

<file path=ppt/slides/_rels/slide67.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image" Target="../media/image51.jpeg" /><Relationship Id="rId1" Type="http://schemas.openxmlformats.org/officeDocument/2006/relationships/slideLayout" Target="../slideLayouts/slideLayout2.xml" /><Relationship Id="rId4" Type="http://schemas.openxmlformats.org/officeDocument/2006/relationships/image" Target="../media/image53.jpeg" /></Relationships>
</file>

<file path=ppt/slides/_rels/slide78.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image" Target="../media/image56.jpe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58.png" /><Relationship Id="rId1" Type="http://schemas.openxmlformats.org/officeDocument/2006/relationships/slideLayout" Target="../slideLayouts/slideLayout39.xml" /></Relationships>
</file>

<file path=ppt/slides/_rels/slide89.xml.rels><?xml version="1.0" encoding="UTF-8" standalone="yes"?>
<Relationships xmlns="http://schemas.openxmlformats.org/package/2006/relationships"><Relationship Id="rId2" Type="http://schemas.openxmlformats.org/officeDocument/2006/relationships/image" Target="../media/image59.png" /><Relationship Id="rId1" Type="http://schemas.openxmlformats.org/officeDocument/2006/relationships/slideLayout" Target="../slideLayouts/slideLayout44.xml" /></Relationships>
</file>

<file path=ppt/slides/_rels/slide9.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41.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idx="4294967295"/>
          </p:nvPr>
        </p:nvSpPr>
        <p:spPr>
          <a:xfrm>
            <a:off x="-1" y="1006562"/>
            <a:ext cx="12169775" cy="84772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0" i="0" u="none" dirty="0">
                <a:solidFill>
                  <a:schemeClr val="dk1"/>
                </a:solidFill>
                <a:ea typeface="Century Gothic"/>
                <a:cs typeface="Century Gothic"/>
                <a:sym typeface="Century Gothic"/>
              </a:rPr>
              <a:t>EXA</a:t>
            </a:r>
            <a:r>
              <a:rPr lang="en-US" sz="4000" b="0" i="0" dirty="0">
                <a:solidFill>
                  <a:schemeClr val="dk1"/>
                </a:solidFill>
                <a:ea typeface="Century Gothic"/>
                <a:cs typeface="Century Gothic"/>
                <a:sym typeface="Century Gothic"/>
              </a:rPr>
              <a:t>N</a:t>
            </a:r>
            <a:r>
              <a:rPr lang="en-US" sz="4000" b="0" i="0" u="none" dirty="0">
                <a:solidFill>
                  <a:schemeClr val="dk1"/>
                </a:solidFill>
                <a:ea typeface="Century Gothic"/>
                <a:cs typeface="Century Gothic"/>
                <a:sym typeface="Century Gothic"/>
              </a:rPr>
              <a:t>THEMATOUS  DISEASES</a:t>
            </a:r>
            <a:endParaRPr dirty="0"/>
          </a:p>
        </p:txBody>
      </p:sp>
      <p:sp>
        <p:nvSpPr>
          <p:cNvPr id="84" name="Google Shape;84;p1"/>
          <p:cNvSpPr txBox="1">
            <a:spLocks noGrp="1"/>
          </p:cNvSpPr>
          <p:nvPr>
            <p:ph type="subTitle" idx="4294967295"/>
          </p:nvPr>
        </p:nvSpPr>
        <p:spPr>
          <a:xfrm>
            <a:off x="539646" y="2051831"/>
            <a:ext cx="9734550" cy="685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000"/>
              <a:buNone/>
            </a:pPr>
            <a:r>
              <a:rPr lang="en-US" sz="2800" b="1" i="0" u="none" dirty="0">
                <a:solidFill>
                  <a:schemeClr val="dk1"/>
                </a:solidFill>
                <a:latin typeface="+mn-lt"/>
                <a:ea typeface="Century Gothic"/>
                <a:cs typeface="Century Gothic"/>
                <a:sym typeface="Century Gothic"/>
              </a:rPr>
              <a:t>Supervised by: Dr. Rami </a:t>
            </a:r>
            <a:r>
              <a:rPr lang="en-US" sz="2800" b="1" dirty="0">
                <a:solidFill>
                  <a:schemeClr val="dk1"/>
                </a:solidFill>
                <a:ea typeface="Century Gothic"/>
                <a:cs typeface="Century Gothic"/>
                <a:sym typeface="Century Gothic"/>
              </a:rPr>
              <a:t>A</a:t>
            </a:r>
            <a:r>
              <a:rPr lang="en-US" sz="2800" b="1" i="0" u="none">
                <a:solidFill>
                  <a:schemeClr val="dk1"/>
                </a:solidFill>
                <a:latin typeface="+mn-lt"/>
                <a:ea typeface="Century Gothic"/>
                <a:cs typeface="Century Gothic"/>
                <a:sym typeface="Century Gothic"/>
              </a:rPr>
              <a:t>lmajali</a:t>
            </a:r>
            <a:endParaRPr lang="en-US" sz="2800" b="1" i="0" u="none" dirty="0">
              <a:solidFill>
                <a:schemeClr val="dk1"/>
              </a:solidFill>
              <a:latin typeface="+mn-lt"/>
              <a:ea typeface="Century Gothic"/>
              <a:cs typeface="Century Gothic"/>
              <a:sym typeface="Century Gothic"/>
            </a:endParaRP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 presented by: Omar Waleed</a:t>
            </a: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Ibrahim Tariq</a:t>
            </a: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Hamza </a:t>
            </a:r>
            <a:r>
              <a:rPr lang="en-US" sz="2800" b="1" dirty="0" err="1">
                <a:solidFill>
                  <a:schemeClr val="dk1"/>
                </a:solidFill>
                <a:sym typeface="Century Gothic"/>
              </a:rPr>
              <a:t>Sarirah</a:t>
            </a:r>
            <a:endParaRPr lang="en-US" sz="2800" b="1" dirty="0">
              <a:solidFill>
                <a:schemeClr val="dk1"/>
              </a:solidFill>
              <a:sym typeface="Century Gothic"/>
            </a:endParaRP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Mohammed Fateh</a:t>
            </a:r>
          </a:p>
          <a:p>
            <a:pPr marL="0" lvl="0" indent="0" algn="ctr" rtl="0">
              <a:lnSpc>
                <a:spcPct val="90000"/>
              </a:lnSpc>
              <a:spcBef>
                <a:spcPts val="0"/>
              </a:spcBef>
              <a:spcAft>
                <a:spcPts val="0"/>
              </a:spcAft>
              <a:buClr>
                <a:schemeClr val="dk1"/>
              </a:buClr>
              <a:buSzPts val="2000"/>
              <a:buNone/>
            </a:pPr>
            <a:r>
              <a:rPr lang="en-US" sz="2800" b="1" dirty="0" err="1">
                <a:solidFill>
                  <a:schemeClr val="dk1"/>
                </a:solidFill>
                <a:sym typeface="Century Gothic"/>
              </a:rPr>
              <a:t>Baraa</a:t>
            </a:r>
            <a:r>
              <a:rPr lang="en-US" sz="2800" b="1" dirty="0">
                <a:solidFill>
                  <a:schemeClr val="dk1"/>
                </a:solidFill>
                <a:sym typeface="Century Gothic"/>
              </a:rPr>
              <a:t> </a:t>
            </a:r>
            <a:r>
              <a:rPr lang="en-US" sz="2800" b="1" dirty="0" err="1">
                <a:solidFill>
                  <a:schemeClr val="dk1"/>
                </a:solidFill>
                <a:sym typeface="Century Gothic"/>
              </a:rPr>
              <a:t>Kafafi</a:t>
            </a:r>
            <a:endParaRPr lang="en-US" sz="2800" b="1" dirty="0">
              <a:solidFill>
                <a:schemeClr val="dk1"/>
              </a:solidFill>
              <a:sym typeface="Century Gothic"/>
            </a:endParaRPr>
          </a:p>
          <a:p>
            <a:pPr marL="0" lvl="0" indent="0" algn="ctr" rtl="0">
              <a:lnSpc>
                <a:spcPct val="90000"/>
              </a:lnSpc>
              <a:spcBef>
                <a:spcPts val="0"/>
              </a:spcBef>
              <a:spcAft>
                <a:spcPts val="0"/>
              </a:spcAft>
              <a:buClr>
                <a:schemeClr val="dk1"/>
              </a:buClr>
              <a:buSzPts val="2000"/>
              <a:buNone/>
            </a:pPr>
            <a:r>
              <a:rPr lang="en-US" sz="2800" b="1" dirty="0" err="1">
                <a:solidFill>
                  <a:schemeClr val="dk1"/>
                </a:solidFill>
                <a:sym typeface="Century Gothic"/>
              </a:rPr>
              <a:t>Sondus</a:t>
            </a:r>
            <a:r>
              <a:rPr lang="en-US" sz="2800" b="1" dirty="0">
                <a:solidFill>
                  <a:schemeClr val="dk1"/>
                </a:solidFill>
                <a:sym typeface="Century Gothic"/>
              </a:rPr>
              <a:t> Waleed</a:t>
            </a: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Sara Yahia</a:t>
            </a:r>
          </a:p>
          <a:p>
            <a:pPr marL="0" lvl="0" indent="0" algn="ctr" rtl="0">
              <a:lnSpc>
                <a:spcPct val="90000"/>
              </a:lnSpc>
              <a:spcBef>
                <a:spcPts val="0"/>
              </a:spcBef>
              <a:spcAft>
                <a:spcPts val="0"/>
              </a:spcAft>
              <a:buClr>
                <a:schemeClr val="dk1"/>
              </a:buClr>
              <a:buSzPts val="2000"/>
              <a:buNone/>
            </a:pPr>
            <a:r>
              <a:rPr lang="en-US" sz="2800" b="1" dirty="0">
                <a:solidFill>
                  <a:schemeClr val="dk1"/>
                </a:solidFill>
                <a:sym typeface="Century Gothic"/>
              </a:rPr>
              <a:t>Salam </a:t>
            </a:r>
            <a:r>
              <a:rPr lang="en-US" sz="2800" b="1" dirty="0" err="1">
                <a:solidFill>
                  <a:schemeClr val="dk1"/>
                </a:solidFill>
                <a:sym typeface="Century Gothic"/>
              </a:rPr>
              <a:t>Tarawneh</a:t>
            </a:r>
            <a:endParaRPr lang="en-US" sz="2800" b="1" dirty="0">
              <a:solidFill>
                <a:schemeClr val="dk1"/>
              </a:solidFill>
              <a:sym typeface="Century Gothic"/>
            </a:endParaRPr>
          </a:p>
          <a:p>
            <a:pPr marL="0" lvl="0" indent="0" algn="ctr" rtl="0">
              <a:lnSpc>
                <a:spcPct val="90000"/>
              </a:lnSpc>
              <a:spcBef>
                <a:spcPts val="0"/>
              </a:spcBef>
              <a:spcAft>
                <a:spcPts val="0"/>
              </a:spcAft>
              <a:buClr>
                <a:schemeClr val="dk1"/>
              </a:buClr>
              <a:buSzPts val="2000"/>
              <a:buNone/>
            </a:pPr>
            <a:endParaRPr lang="en-US" sz="2800" b="1" dirty="0">
              <a:solidFill>
                <a:schemeClr val="dk1"/>
              </a:solidFill>
              <a:sym typeface="Century Gothic"/>
            </a:endParaRPr>
          </a:p>
        </p:txBody>
      </p:sp>
      <p:sp>
        <p:nvSpPr>
          <p:cNvPr id="85" name="Google Shape;85;p1"/>
          <p:cNvSpPr txBox="1"/>
          <p:nvPr/>
        </p:nvSpPr>
        <p:spPr>
          <a:xfrm>
            <a:off x="8062476" y="1430425"/>
            <a:ext cx="289032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strike="noStrike" cap="none">
                <a:solidFill>
                  <a:srgbClr val="898989"/>
                </a:solidFill>
                <a:latin typeface="Century Gothic"/>
                <a:ea typeface="Century Gothic"/>
                <a:cs typeface="Century Gothic"/>
                <a:sym typeface="Century Gothic"/>
              </a:r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WHEAL </a:t>
            </a:r>
            <a:endParaRPr dirty="0">
              <a:latin typeface="Comic Sans MS" pitchFamily="66" charset="0"/>
            </a:endParaRPr>
          </a:p>
        </p:txBody>
      </p:sp>
      <p:sp>
        <p:nvSpPr>
          <p:cNvPr id="149" name="Google Shape;149;p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err="1">
                <a:solidFill>
                  <a:schemeClr val="dk1"/>
                </a:solidFill>
                <a:latin typeface="Comic Sans MS" pitchFamily="66" charset="0"/>
                <a:ea typeface="Century Gothic"/>
                <a:cs typeface="Century Gothic"/>
                <a:sym typeface="Century Gothic"/>
              </a:rPr>
              <a:t>Transiant</a:t>
            </a:r>
            <a:r>
              <a:rPr lang="en-US" sz="2200" b="1" i="0" u="none" dirty="0">
                <a:solidFill>
                  <a:schemeClr val="dk1"/>
                </a:solidFill>
                <a:latin typeface="Comic Sans MS" pitchFamily="66" charset="0"/>
                <a:ea typeface="Century Gothic"/>
                <a:cs typeface="Century Gothic"/>
                <a:sym typeface="Century Gothic"/>
              </a:rPr>
              <a:t> smooth papule or plaque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50" name="Google Shape;150;p9"/>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10</a:t>
            </a:fld>
            <a:endParaRPr/>
          </a:p>
        </p:txBody>
      </p:sp>
      <p:pic>
        <p:nvPicPr>
          <p:cNvPr id="151" name="Google Shape;151;p9"/>
          <p:cNvPicPr preferRelativeResize="0"/>
          <p:nvPr/>
        </p:nvPicPr>
        <p:blipFill rotWithShape="1">
          <a:blip r:embed="rId3">
            <a:alphaModFix/>
          </a:blip>
          <a:srcRect/>
          <a:stretch/>
        </p:blipFill>
        <p:spPr>
          <a:xfrm>
            <a:off x="1964956" y="2997200"/>
            <a:ext cx="8624483" cy="37449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0"/>
          <p:cNvSpPr txBox="1">
            <a:spLocks noGrp="1"/>
          </p:cNvSpPr>
          <p:nvPr>
            <p:ph type="title"/>
          </p:nvPr>
        </p:nvSpPr>
        <p:spPr>
          <a:xfrm>
            <a:off x="2059995" y="975313"/>
            <a:ext cx="8489263" cy="790575"/>
          </a:xfrm>
          <a:prstGeom prst="rect">
            <a:avLst/>
          </a:prstGeom>
          <a:noFill/>
          <a:ln>
            <a:noFill/>
          </a:ln>
        </p:spPr>
        <p:txBody>
          <a:bodyPr spcFirstLastPara="1" wrap="square" lIns="91425" tIns="45700" rIns="91425" bIns="45700" anchor="ctr" anchorCtr="0">
            <a:normAutofit fontScale="90000"/>
          </a:bodyPr>
          <a:lstStyle/>
          <a:p>
            <a:pPr marL="0" lvl="0" indent="0" rtl="0">
              <a:lnSpc>
                <a:spcPct val="90000"/>
              </a:lnSpc>
              <a:spcBef>
                <a:spcPts val="0"/>
              </a:spcBef>
              <a:spcAft>
                <a:spcPts val="0"/>
              </a:spcAft>
              <a:buClr>
                <a:schemeClr val="dk1"/>
              </a:buClr>
              <a:buSzPct val="100000"/>
              <a:buFont typeface="Century Gothic"/>
              <a:buNone/>
            </a:pPr>
            <a:r>
              <a:rPr lang="en-US" sz="3600" b="0" i="0" u="none" dirty="0">
                <a:solidFill>
                  <a:schemeClr val="dk1"/>
                </a:solidFill>
                <a:latin typeface="Comic Sans MS" pitchFamily="66" charset="0"/>
                <a:ea typeface="Century Gothic"/>
                <a:cs typeface="Century Gothic"/>
                <a:sym typeface="Century Gothic"/>
              </a:rPr>
              <a:t>PETECHIAE:</a:t>
            </a:r>
            <a:br>
              <a:rPr lang="en-US" sz="3600" b="0" i="0" u="none" dirty="0">
                <a:solidFill>
                  <a:schemeClr val="dk1"/>
                </a:solidFill>
                <a:latin typeface="Comic Sans MS" pitchFamily="66" charset="0"/>
                <a:ea typeface="Century Gothic"/>
                <a:cs typeface="Century Gothic"/>
                <a:sym typeface="Century Gothic"/>
              </a:rPr>
            </a:br>
            <a:endParaRPr dirty="0">
              <a:latin typeface="Comic Sans MS" pitchFamily="66" charset="0"/>
            </a:endParaRPr>
          </a:p>
        </p:txBody>
      </p:sp>
      <p:sp>
        <p:nvSpPr>
          <p:cNvPr id="157" name="Google Shape;157;p10"/>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11</a:t>
            </a:fld>
            <a:endParaRPr/>
          </a:p>
        </p:txBody>
      </p:sp>
      <p:sp>
        <p:nvSpPr>
          <p:cNvPr id="158" name="Google Shape;158;p10"/>
          <p:cNvSpPr txBox="1"/>
          <p:nvPr/>
        </p:nvSpPr>
        <p:spPr>
          <a:xfrm>
            <a:off x="143671" y="2060618"/>
            <a:ext cx="1063798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entury Gothic"/>
              <a:buNone/>
            </a:pPr>
            <a:r>
              <a:rPr lang="en-US" sz="2800" b="1" i="0" u="none" dirty="0">
                <a:solidFill>
                  <a:schemeClr val="dk1"/>
                </a:solidFill>
                <a:latin typeface="Comic Sans MS" pitchFamily="66" charset="0"/>
                <a:ea typeface="Century Gothic"/>
                <a:cs typeface="Century Gothic"/>
                <a:sym typeface="Century Gothic"/>
              </a:rPr>
              <a:t>They are flat bleeding under the skin that are less than 2 mm (pinpoint lesion ) and don’t discolor on pressing </a:t>
            </a:r>
            <a:endParaRPr dirty="0">
              <a:latin typeface="Comic Sans MS" pitchFamily="66" charset="0"/>
            </a:endParaRPr>
          </a:p>
          <a:p>
            <a:pPr marL="0" marR="0" lvl="0" indent="0" algn="l" rtl="0">
              <a:lnSpc>
                <a:spcPct val="100000"/>
              </a:lnSpc>
              <a:spcBef>
                <a:spcPts val="0"/>
              </a:spcBef>
              <a:spcAft>
                <a:spcPts val="0"/>
              </a:spcAft>
              <a:buNone/>
            </a:pPr>
            <a:endParaRPr sz="2800" b="1" i="0" u="none" dirty="0">
              <a:solidFill>
                <a:schemeClr val="dk1"/>
              </a:solidFill>
              <a:latin typeface="Century Gothic"/>
              <a:ea typeface="Century Gothic"/>
              <a:cs typeface="Century Gothic"/>
              <a:sym typeface="Century Gothic"/>
            </a:endParaRPr>
          </a:p>
        </p:txBody>
      </p:sp>
      <p:pic>
        <p:nvPicPr>
          <p:cNvPr id="159" name="Google Shape;159;p10"/>
          <p:cNvPicPr preferRelativeResize="0"/>
          <p:nvPr/>
        </p:nvPicPr>
        <p:blipFill rotWithShape="1">
          <a:blip r:embed="rId3">
            <a:alphaModFix/>
          </a:blip>
          <a:srcRect/>
          <a:stretch/>
        </p:blipFill>
        <p:spPr>
          <a:xfrm>
            <a:off x="2059990" y="3437025"/>
            <a:ext cx="7597658" cy="3108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title"/>
          </p:nvPr>
        </p:nvSpPr>
        <p:spPr>
          <a:xfrm>
            <a:off x="2100565" y="619125"/>
            <a:ext cx="8489263" cy="1293812"/>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entury Gothic"/>
                <a:ea typeface="Century Gothic"/>
                <a:cs typeface="Century Gothic"/>
                <a:sym typeface="Century Gothic"/>
              </a:rPr>
              <a:t>PURPURA   </a:t>
            </a:r>
            <a:endParaRPr dirty="0"/>
          </a:p>
        </p:txBody>
      </p:sp>
      <p:sp>
        <p:nvSpPr>
          <p:cNvPr id="165" name="Google Shape;165;p11"/>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12</a:t>
            </a:fld>
            <a:endParaRPr/>
          </a:p>
        </p:txBody>
      </p:sp>
      <p:sp>
        <p:nvSpPr>
          <p:cNvPr id="166" name="Google Shape;166;p11"/>
          <p:cNvSpPr txBox="1"/>
          <p:nvPr/>
        </p:nvSpPr>
        <p:spPr>
          <a:xfrm>
            <a:off x="33808" y="1912937"/>
            <a:ext cx="11595091" cy="8302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entury Gothic"/>
              <a:buNone/>
            </a:pPr>
            <a:r>
              <a:rPr lang="en-US" sz="2400" b="1" i="0" u="none" dirty="0">
                <a:solidFill>
                  <a:schemeClr val="dk1"/>
                </a:solidFill>
                <a:latin typeface="Comic Sans MS" pitchFamily="66" charset="0"/>
                <a:ea typeface="Century Gothic"/>
                <a:cs typeface="Century Gothic"/>
                <a:sym typeface="Century Gothic"/>
              </a:rPr>
              <a:t>Red , pink or purple patches under the skin larger than 2 mm that develop also under the mucous membranes </a:t>
            </a:r>
            <a:r>
              <a:rPr lang="en-US" sz="1800" b="0" i="0" u="none" dirty="0">
                <a:solidFill>
                  <a:schemeClr val="dk1"/>
                </a:solidFill>
                <a:latin typeface="Comic Sans MS" pitchFamily="66" charset="0"/>
                <a:ea typeface="Century Gothic"/>
                <a:cs typeface="Century Gothic"/>
                <a:sym typeface="Century Gothic"/>
              </a:rPr>
              <a:t>.</a:t>
            </a:r>
            <a:endParaRPr dirty="0">
              <a:latin typeface="Comic Sans MS" pitchFamily="66" charset="0"/>
            </a:endParaRPr>
          </a:p>
        </p:txBody>
      </p:sp>
      <p:pic>
        <p:nvPicPr>
          <p:cNvPr id="167" name="Google Shape;167;p11"/>
          <p:cNvPicPr preferRelativeResize="0"/>
          <p:nvPr/>
        </p:nvPicPr>
        <p:blipFill rotWithShape="1">
          <a:blip r:embed="rId3">
            <a:alphaModFix/>
          </a:blip>
          <a:srcRect/>
          <a:stretch/>
        </p:blipFill>
        <p:spPr>
          <a:xfrm>
            <a:off x="1848707" y="2770187"/>
            <a:ext cx="8214598" cy="346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627242" y="381000"/>
            <a:ext cx="10952798" cy="16002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MEASLES</a:t>
            </a:r>
            <a:br>
              <a:rPr lang="en-US" sz="4000" b="0" i="0" u="none" dirty="0">
                <a:solidFill>
                  <a:schemeClr val="dk1"/>
                </a:solidFill>
                <a:latin typeface="Comic Sans MS" pitchFamily="66" charset="0"/>
                <a:ea typeface="Century Gothic"/>
                <a:cs typeface="Century Gothic"/>
                <a:sym typeface="Century Gothic"/>
              </a:rPr>
            </a:br>
            <a:endParaRPr dirty="0">
              <a:latin typeface="Comic Sans MS" pitchFamily="66" charset="0"/>
            </a:endParaRPr>
          </a:p>
        </p:txBody>
      </p:sp>
      <p:sp>
        <p:nvSpPr>
          <p:cNvPr id="173" name="Google Shape;173;p12"/>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Measles, also known as </a:t>
            </a:r>
            <a:r>
              <a:rPr lang="en-US" sz="2200" b="1" i="0" u="none" dirty="0" err="1">
                <a:solidFill>
                  <a:srgbClr val="FF0000"/>
                </a:solidFill>
                <a:latin typeface="Comic Sans MS" pitchFamily="66" charset="0"/>
                <a:ea typeface="Century Gothic"/>
                <a:cs typeface="Century Gothic"/>
                <a:sym typeface="Century Gothic"/>
              </a:rPr>
              <a:t>rubeola</a:t>
            </a:r>
            <a:r>
              <a:rPr lang="en-US" sz="2200" b="1" i="0" u="none" dirty="0">
                <a:solidFill>
                  <a:schemeClr val="dk1"/>
                </a:solidFill>
                <a:latin typeface="Comic Sans MS" pitchFamily="66" charset="0"/>
                <a:ea typeface="Century Gothic"/>
                <a:cs typeface="Century Gothic"/>
                <a:sym typeface="Century Gothic"/>
              </a:rPr>
              <a:t>, is a disease caused by a virus, specifically a </a:t>
            </a:r>
            <a:r>
              <a:rPr lang="en-US" sz="2200" b="1" i="0" u="none" dirty="0" err="1">
                <a:solidFill>
                  <a:schemeClr val="dk1"/>
                </a:solidFill>
                <a:latin typeface="Comic Sans MS" pitchFamily="66" charset="0"/>
                <a:ea typeface="Century Gothic"/>
                <a:cs typeface="Century Gothic"/>
                <a:sym typeface="Century Gothic"/>
              </a:rPr>
              <a:t>paramyxovirus</a:t>
            </a:r>
            <a:r>
              <a:rPr lang="en-US" sz="2200" b="1" i="0" u="none" dirty="0">
                <a:solidFill>
                  <a:schemeClr val="dk1"/>
                </a:solidFill>
                <a:latin typeface="Comic Sans MS" pitchFamily="66" charset="0"/>
                <a:ea typeface="Century Gothic"/>
                <a:cs typeface="Century Gothic"/>
                <a:sym typeface="Century Gothic"/>
              </a:rPr>
              <a:t> of the genus </a:t>
            </a:r>
            <a:r>
              <a:rPr lang="en-US" sz="2200" b="1" i="0" u="none" dirty="0" err="1">
                <a:solidFill>
                  <a:schemeClr val="dk1"/>
                </a:solidFill>
                <a:latin typeface="Comic Sans MS" pitchFamily="66" charset="0"/>
                <a:ea typeface="Century Gothic"/>
                <a:cs typeface="Century Gothic"/>
                <a:sym typeface="Century Gothic"/>
              </a:rPr>
              <a:t>Morbillivirus</a:t>
            </a:r>
            <a:r>
              <a:rPr lang="en-US" sz="2200" b="1" i="0" u="none" dirty="0">
                <a:solidFill>
                  <a:schemeClr val="dk1"/>
                </a:solidFill>
                <a:latin typeface="Comic Sans MS" pitchFamily="66" charset="0"/>
                <a:ea typeface="Century Gothic"/>
                <a:cs typeface="Century Gothic"/>
                <a:sym typeface="Century Gothic"/>
              </a:rPr>
              <a:t>.</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0" i="0"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0" i="0" u="none" dirty="0">
              <a:solidFill>
                <a:schemeClr val="dk1"/>
              </a:solidFill>
              <a:latin typeface="Century Gothic"/>
              <a:ea typeface="Century Gothic"/>
              <a:cs typeface="Century Gothic"/>
              <a:sym typeface="Century Gothic"/>
            </a:endParaRPr>
          </a:p>
        </p:txBody>
      </p:sp>
      <p:sp>
        <p:nvSpPr>
          <p:cNvPr id="174" name="Google Shape;174;p12"/>
          <p:cNvSpPr txBox="1"/>
          <p:nvPr/>
        </p:nvSpPr>
        <p:spPr>
          <a:xfrm>
            <a:off x="8947538"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13</a:t>
            </a:fld>
            <a:endParaRPr/>
          </a:p>
        </p:txBody>
      </p:sp>
      <p:pic>
        <p:nvPicPr>
          <p:cNvPr id="175" name="Google Shape;175;p12"/>
          <p:cNvPicPr preferRelativeResize="0"/>
          <p:nvPr/>
        </p:nvPicPr>
        <p:blipFill rotWithShape="1">
          <a:blip r:embed="rId3">
            <a:alphaModFix/>
          </a:blip>
          <a:srcRect/>
          <a:stretch/>
        </p:blipFill>
        <p:spPr>
          <a:xfrm>
            <a:off x="1159673" y="2981021"/>
            <a:ext cx="9104090" cy="29702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14</a:t>
            </a:fld>
            <a:endParaRPr/>
          </a:p>
        </p:txBody>
      </p:sp>
      <p:sp>
        <p:nvSpPr>
          <p:cNvPr id="181" name="Google Shape;181;p13"/>
          <p:cNvSpPr txBox="1"/>
          <p:nvPr/>
        </p:nvSpPr>
        <p:spPr>
          <a:xfrm>
            <a:off x="53" y="60326"/>
            <a:ext cx="12169774" cy="153884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chemeClr val="accent1"/>
              </a:buClr>
              <a:buSzPts val="8000"/>
              <a:buFont typeface="Corsiva"/>
              <a:buNone/>
            </a:pPr>
            <a:endParaRPr dirty="0"/>
          </a:p>
          <a:p>
            <a:pPr marL="0" marR="0" lvl="0" indent="0" algn="l" rtl="0">
              <a:lnSpc>
                <a:spcPct val="100000"/>
              </a:lnSpc>
              <a:spcBef>
                <a:spcPts val="0"/>
              </a:spcBef>
              <a:spcAft>
                <a:spcPts val="0"/>
              </a:spcAft>
              <a:buNone/>
            </a:pPr>
            <a:endParaRPr sz="8000" b="1" i="0" u="none" dirty="0">
              <a:solidFill>
                <a:schemeClr val="accent1"/>
              </a:solidFill>
              <a:latin typeface="Corsiva"/>
              <a:ea typeface="Corsiva"/>
              <a:cs typeface="Corsiva"/>
              <a:sym typeface="Corsiva"/>
            </a:endParaRPr>
          </a:p>
        </p:txBody>
      </p:sp>
      <p:sp>
        <p:nvSpPr>
          <p:cNvPr id="182" name="Google Shape;182;p13"/>
          <p:cNvSpPr txBox="1"/>
          <p:nvPr/>
        </p:nvSpPr>
        <p:spPr>
          <a:xfrm>
            <a:off x="238746" y="1484313"/>
            <a:ext cx="11307749" cy="528309"/>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1000"/>
              </a:spcBef>
              <a:spcAft>
                <a:spcPts val="0"/>
              </a:spcAft>
              <a:buClr>
                <a:schemeClr val="dk1"/>
              </a:buClr>
              <a:buSzPts val="2000"/>
              <a:buFont typeface="Comic Sans MS"/>
              <a:buNone/>
            </a:pPr>
            <a:r>
              <a:rPr lang="en-US" sz="2000" b="0" i="0" u="none" dirty="0">
                <a:solidFill>
                  <a:schemeClr val="dk1"/>
                </a:solidFill>
                <a:latin typeface="Comic Sans MS"/>
                <a:ea typeface="Comic Sans MS"/>
                <a:cs typeface="Comic Sans MS"/>
                <a:sym typeface="Comic Sans MS"/>
              </a:rPr>
              <a:t> </a:t>
            </a:r>
            <a:endParaRPr dirty="0"/>
          </a:p>
        </p:txBody>
      </p:sp>
      <p:sp>
        <p:nvSpPr>
          <p:cNvPr id="183" name="Google Shape;183;p13"/>
          <p:cNvSpPr txBox="1"/>
          <p:nvPr/>
        </p:nvSpPr>
        <p:spPr>
          <a:xfrm>
            <a:off x="5884227" y="2287179"/>
            <a:ext cx="2376909" cy="369291"/>
          </a:xfrm>
          <a:prstGeom prst="rect">
            <a:avLst/>
          </a:prstGeom>
          <a:solidFill>
            <a:srgbClr val="FFFFFF"/>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graphicFrame>
        <p:nvGraphicFramePr>
          <p:cNvPr id="2" name="جدول 1"/>
          <p:cNvGraphicFramePr>
            <a:graphicFrameLocks noGrp="1"/>
          </p:cNvGraphicFramePr>
          <p:nvPr>
            <p:extLst>
              <p:ext uri="{D42A27DB-BD31-4B8C-83A1-F6EECF244321}">
                <p14:modId xmlns:p14="http://schemas.microsoft.com/office/powerpoint/2010/main" val="3892885149"/>
              </p:ext>
            </p:extLst>
          </p:nvPr>
        </p:nvGraphicFramePr>
        <p:xfrm>
          <a:off x="16674" y="328531"/>
          <a:ext cx="12136432" cy="6039380"/>
        </p:xfrm>
        <a:graphic>
          <a:graphicData uri="http://schemas.openxmlformats.org/drawingml/2006/table">
            <a:tbl>
              <a:tblPr firstRow="1" bandRow="1">
                <a:tableStyleId>{5C22544A-7EE6-4342-B048-85BDC9FD1C3A}</a:tableStyleId>
              </a:tblPr>
              <a:tblGrid>
                <a:gridCol w="3787899">
                  <a:extLst>
                    <a:ext uri="{9D8B030D-6E8A-4147-A177-3AD203B41FA5}">
                      <a16:colId xmlns:a16="http://schemas.microsoft.com/office/drawing/2014/main" val="20000"/>
                    </a:ext>
                  </a:extLst>
                </a:gridCol>
                <a:gridCol w="8348533">
                  <a:extLst>
                    <a:ext uri="{9D8B030D-6E8A-4147-A177-3AD203B41FA5}">
                      <a16:colId xmlns:a16="http://schemas.microsoft.com/office/drawing/2014/main" val="20001"/>
                    </a:ext>
                  </a:extLst>
                </a:gridCol>
              </a:tblGrid>
              <a:tr h="268266">
                <a:tc>
                  <a:txBody>
                    <a:bodyPr/>
                    <a:lstStyle/>
                    <a:p>
                      <a:r>
                        <a:rPr lang="en-US" dirty="0">
                          <a:latin typeface="Comic Sans MS" pitchFamily="66" charset="0"/>
                        </a:rPr>
                        <a:t>Causative</a:t>
                      </a:r>
                      <a:r>
                        <a:rPr lang="en-US" baseline="0" dirty="0">
                          <a:latin typeface="Comic Sans MS" pitchFamily="66" charset="0"/>
                        </a:rPr>
                        <a:t> organism</a:t>
                      </a:r>
                      <a:endParaRPr lang="en-US" dirty="0">
                        <a:latin typeface="Comic Sans MS" pitchFamily="66" charset="0"/>
                      </a:endParaRPr>
                    </a:p>
                  </a:txBody>
                  <a:tcPr marL="121698" marR="121698"/>
                </a:tc>
                <a:tc>
                  <a:txBody>
                    <a:bodyPr/>
                    <a:lstStyle/>
                    <a:p>
                      <a:r>
                        <a:rPr lang="en-US" dirty="0">
                          <a:latin typeface="Comic Sans MS" pitchFamily="66" charset="0"/>
                        </a:rPr>
                        <a:t>caused by a virus SS-RNA “rubeola”,which belongs</a:t>
                      </a:r>
                      <a:r>
                        <a:rPr lang="en-US" baseline="0" dirty="0">
                          <a:latin typeface="Comic Sans MS" pitchFamily="66" charset="0"/>
                        </a:rPr>
                        <a:t> to paramyxovirus family.</a:t>
                      </a:r>
                      <a:endParaRPr lang="en-US" dirty="0">
                        <a:latin typeface="Comic Sans MS" pitchFamily="66" charset="0"/>
                      </a:endParaRPr>
                    </a:p>
                    <a:p>
                      <a:endParaRPr lang="en-US" dirty="0">
                        <a:latin typeface="Comic Sans MS" pitchFamily="66" charset="0"/>
                      </a:endParaRPr>
                    </a:p>
                  </a:txBody>
                  <a:tcPr marL="121698" marR="121698"/>
                </a:tc>
                <a:extLst>
                  <a:ext uri="{0D108BD9-81ED-4DB2-BD59-A6C34878D82A}">
                    <a16:rowId xmlns:a16="http://schemas.microsoft.com/office/drawing/2014/main" val="10000"/>
                  </a:ext>
                </a:extLst>
              </a:tr>
              <a:tr h="698345">
                <a:tc>
                  <a:txBody>
                    <a:bodyPr/>
                    <a:lstStyle/>
                    <a:p>
                      <a:r>
                        <a:rPr lang="en-US" dirty="0">
                          <a:latin typeface="Comic Sans MS" pitchFamily="66" charset="0"/>
                        </a:rPr>
                        <a:t>Incubation period </a:t>
                      </a:r>
                    </a:p>
                  </a:txBody>
                  <a:tcPr marL="121698" marR="121698"/>
                </a:tc>
                <a:tc>
                  <a:txBody>
                    <a:bodyPr/>
                    <a:lstStyle/>
                    <a:p>
                      <a:r>
                        <a:rPr lang="en-US" dirty="0">
                          <a:latin typeface="Comic Sans MS" pitchFamily="66" charset="0"/>
                        </a:rPr>
                        <a:t>usually lasts for 10-12 days</a:t>
                      </a:r>
                    </a:p>
                    <a:p>
                      <a:endParaRPr lang="en-US" dirty="0">
                        <a:latin typeface="Comic Sans MS" pitchFamily="66" charset="0"/>
                      </a:endParaRPr>
                    </a:p>
                  </a:txBody>
                  <a:tcPr marL="121698" marR="121698"/>
                </a:tc>
                <a:extLst>
                  <a:ext uri="{0D108BD9-81ED-4DB2-BD59-A6C34878D82A}">
                    <a16:rowId xmlns:a16="http://schemas.microsoft.com/office/drawing/2014/main" val="10001"/>
                  </a:ext>
                </a:extLst>
              </a:tr>
              <a:tr h="890555">
                <a:tc>
                  <a:txBody>
                    <a:bodyPr/>
                    <a:lstStyle/>
                    <a:p>
                      <a:r>
                        <a:rPr lang="en-US" dirty="0">
                          <a:latin typeface="Comic Sans MS" pitchFamily="66" charset="0"/>
                        </a:rPr>
                        <a:t>Rash characteristic </a:t>
                      </a:r>
                    </a:p>
                  </a:txBody>
                  <a:tcPr marL="121698" marR="121698"/>
                </a:tc>
                <a:tc>
                  <a:txBody>
                    <a:bodyPr/>
                    <a:lstStyle/>
                    <a:p>
                      <a:r>
                        <a:rPr lang="en-US" dirty="0">
                          <a:latin typeface="Comic Sans MS" pitchFamily="66" charset="0"/>
                        </a:rPr>
                        <a:t>Maculopapular, erythematous, also deeply</a:t>
                      </a:r>
                      <a:r>
                        <a:rPr lang="en-US" baseline="0" dirty="0">
                          <a:latin typeface="Comic Sans MS" pitchFamily="66" charset="0"/>
                        </a:rPr>
                        <a:t> staining </a:t>
                      </a:r>
                      <a:r>
                        <a:rPr lang="en-US" dirty="0">
                          <a:latin typeface="Comic Sans MS" pitchFamily="66" charset="0"/>
                        </a:rPr>
                        <a:t>by changing color from red to dark brown before disappearing later</a:t>
                      </a:r>
                      <a:r>
                        <a:rPr lang="en-US" baseline="0" dirty="0">
                          <a:latin typeface="Comic Sans MS" pitchFamily="66" charset="0"/>
                        </a:rPr>
                        <a:t>, its </a:t>
                      </a:r>
                      <a:r>
                        <a:rPr lang="en-US" dirty="0">
                          <a:latin typeface="Comic Sans MS" pitchFamily="66" charset="0"/>
                        </a:rPr>
                        <a:t>itchy.</a:t>
                      </a:r>
                    </a:p>
                  </a:txBody>
                  <a:tcPr marL="121698" marR="121698"/>
                </a:tc>
                <a:extLst>
                  <a:ext uri="{0D108BD9-81ED-4DB2-BD59-A6C34878D82A}">
                    <a16:rowId xmlns:a16="http://schemas.microsoft.com/office/drawing/2014/main" val="10002"/>
                  </a:ext>
                </a:extLst>
              </a:tr>
              <a:tr h="698345">
                <a:tc>
                  <a:txBody>
                    <a:bodyPr/>
                    <a:lstStyle/>
                    <a:p>
                      <a:r>
                        <a:rPr lang="en-US" dirty="0">
                          <a:latin typeface="Comic Sans MS" pitchFamily="66" charset="0"/>
                        </a:rPr>
                        <a:t>Rash distribution</a:t>
                      </a:r>
                      <a:r>
                        <a:rPr lang="en-US" baseline="0" dirty="0">
                          <a:latin typeface="Comic Sans MS" pitchFamily="66" charset="0"/>
                        </a:rPr>
                        <a:t> </a:t>
                      </a:r>
                      <a:endParaRPr lang="en-US" dirty="0">
                        <a:latin typeface="Comic Sans MS" pitchFamily="66" charset="0"/>
                      </a:endParaRPr>
                    </a:p>
                  </a:txBody>
                  <a:tcPr marL="121698" marR="121698"/>
                </a:tc>
                <a:tc>
                  <a:txBody>
                    <a:bodyPr/>
                    <a:lstStyle/>
                    <a:p>
                      <a:r>
                        <a:rPr lang="en-US" dirty="0">
                          <a:latin typeface="Comic Sans MS" pitchFamily="66" charset="0"/>
                        </a:rPr>
                        <a:t>It starts on the head before spreading to cover most of the body at 4</a:t>
                      </a:r>
                      <a:r>
                        <a:rPr lang="en-US" baseline="30000" dirty="0">
                          <a:latin typeface="Comic Sans MS" pitchFamily="66" charset="0"/>
                        </a:rPr>
                        <a:t>th</a:t>
                      </a:r>
                      <a:r>
                        <a:rPr lang="en-US" dirty="0">
                          <a:latin typeface="Comic Sans MS" pitchFamily="66" charset="0"/>
                        </a:rPr>
                        <a:t> day it appear.</a:t>
                      </a:r>
                    </a:p>
                  </a:txBody>
                  <a:tcPr marL="121698" marR="121698"/>
                </a:tc>
                <a:extLst>
                  <a:ext uri="{0D108BD9-81ED-4DB2-BD59-A6C34878D82A}">
                    <a16:rowId xmlns:a16="http://schemas.microsoft.com/office/drawing/2014/main" val="10003"/>
                  </a:ext>
                </a:extLst>
              </a:tr>
              <a:tr h="698345">
                <a:tc>
                  <a:txBody>
                    <a:bodyPr/>
                    <a:lstStyle/>
                    <a:p>
                      <a:r>
                        <a:rPr lang="en-US" dirty="0">
                          <a:latin typeface="Comic Sans MS" pitchFamily="66" charset="0"/>
                        </a:rPr>
                        <a:t>Relation with fever </a:t>
                      </a:r>
                    </a:p>
                  </a:txBody>
                  <a:tcPr marL="121698" marR="121698"/>
                </a:tc>
                <a:tc>
                  <a:txBody>
                    <a:bodyPr/>
                    <a:lstStyle/>
                    <a:p>
                      <a:r>
                        <a:rPr lang="en-US" dirty="0">
                          <a:latin typeface="Comic Sans MS" pitchFamily="66" charset="0"/>
                        </a:rPr>
                        <a:t>Fever 1</a:t>
                      </a:r>
                      <a:r>
                        <a:rPr lang="en-US" baseline="30000" dirty="0">
                          <a:latin typeface="Comic Sans MS" pitchFamily="66" charset="0"/>
                        </a:rPr>
                        <a:t>st</a:t>
                      </a:r>
                      <a:r>
                        <a:rPr lang="en-US" dirty="0">
                          <a:latin typeface="Comic Sans MS" pitchFamily="66" charset="0"/>
                        </a:rPr>
                        <a:t> day  for at least three days,  40° Celsius. </a:t>
                      </a:r>
                    </a:p>
                    <a:p>
                      <a:r>
                        <a:rPr lang="en-US" dirty="0">
                          <a:latin typeface="Comic Sans MS" pitchFamily="66" charset="0"/>
                        </a:rPr>
                        <a:t>rash that begins several days after the fever starts</a:t>
                      </a:r>
                    </a:p>
                  </a:txBody>
                  <a:tcPr marL="121698" marR="121698"/>
                </a:tc>
                <a:extLst>
                  <a:ext uri="{0D108BD9-81ED-4DB2-BD59-A6C34878D82A}">
                    <a16:rowId xmlns:a16="http://schemas.microsoft.com/office/drawing/2014/main" val="10004"/>
                  </a:ext>
                </a:extLst>
              </a:tr>
              <a:tr h="890555">
                <a:tc>
                  <a:txBody>
                    <a:bodyPr/>
                    <a:lstStyle/>
                    <a:p>
                      <a:r>
                        <a:rPr lang="en-US" dirty="0">
                          <a:latin typeface="Comic Sans MS" pitchFamily="66" charset="0"/>
                        </a:rPr>
                        <a:t>Rote of transmission</a:t>
                      </a:r>
                      <a:r>
                        <a:rPr lang="en-US" baseline="0" dirty="0">
                          <a:latin typeface="Comic Sans MS" pitchFamily="66" charset="0"/>
                        </a:rPr>
                        <a:t> </a:t>
                      </a:r>
                      <a:endParaRPr lang="en-US" dirty="0">
                        <a:latin typeface="Comic Sans MS" pitchFamily="66" charset="0"/>
                      </a:endParaRPr>
                    </a:p>
                  </a:txBody>
                  <a:tcPr marL="121698" marR="121698"/>
                </a:tc>
                <a:tc>
                  <a:txBody>
                    <a:bodyPr/>
                    <a:lstStyle/>
                    <a:p>
                      <a:r>
                        <a:rPr lang="en-US" dirty="0">
                          <a:latin typeface="Comic Sans MS" pitchFamily="66" charset="0"/>
                        </a:rPr>
                        <a:t> direct contact or inhalation of virus-containing droplets.</a:t>
                      </a:r>
                    </a:p>
                    <a:p>
                      <a:r>
                        <a:rPr lang="en-US" dirty="0">
                          <a:latin typeface="Comic Sans MS" pitchFamily="66" charset="0"/>
                        </a:rPr>
                        <a:t>(Droplet</a:t>
                      </a:r>
                      <a:r>
                        <a:rPr lang="en-US" baseline="0" dirty="0">
                          <a:latin typeface="Comic Sans MS" pitchFamily="66" charset="0"/>
                        </a:rPr>
                        <a:t> infection)</a:t>
                      </a:r>
                      <a:endParaRPr lang="en-US" dirty="0">
                        <a:latin typeface="Comic Sans MS" pitchFamily="66" charset="0"/>
                      </a:endParaRPr>
                    </a:p>
                    <a:p>
                      <a:endParaRPr lang="en-US" dirty="0">
                        <a:latin typeface="Comic Sans MS" pitchFamily="66" charset="0"/>
                      </a:endParaRPr>
                    </a:p>
                  </a:txBody>
                  <a:tcPr marL="121698" marR="121698"/>
                </a:tc>
                <a:extLst>
                  <a:ext uri="{0D108BD9-81ED-4DB2-BD59-A6C34878D82A}">
                    <a16:rowId xmlns:a16="http://schemas.microsoft.com/office/drawing/2014/main" val="10005"/>
                  </a:ext>
                </a:extLst>
              </a:tr>
              <a:tr h="859230">
                <a:tc>
                  <a:txBody>
                    <a:bodyPr/>
                    <a:lstStyle/>
                    <a:p>
                      <a:r>
                        <a:rPr lang="en-US" dirty="0">
                          <a:latin typeface="Comic Sans MS" pitchFamily="66" charset="0"/>
                        </a:rPr>
                        <a:t>When stop</a:t>
                      </a:r>
                      <a:r>
                        <a:rPr lang="en-US" baseline="0" dirty="0">
                          <a:latin typeface="Comic Sans MS" pitchFamily="66" charset="0"/>
                        </a:rPr>
                        <a:t> being contagious  </a:t>
                      </a:r>
                      <a:endParaRPr lang="en-US" dirty="0">
                        <a:latin typeface="Comic Sans MS" pitchFamily="66" charset="0"/>
                      </a:endParaRPr>
                    </a:p>
                  </a:txBody>
                  <a:tcPr marL="121698" marR="121698"/>
                </a:tc>
                <a:tc>
                  <a:txBody>
                    <a:bodyPr/>
                    <a:lstStyle/>
                    <a:p>
                      <a:r>
                        <a:rPr lang="en-US" dirty="0">
                          <a:latin typeface="Comic Sans MS" pitchFamily="66" charset="0"/>
                        </a:rPr>
                        <a:t>4 days before and up to 4 days after the onset of exanthem</a:t>
                      </a:r>
                    </a:p>
                    <a:p>
                      <a:endParaRPr lang="en-US" dirty="0">
                        <a:latin typeface="Comic Sans MS" pitchFamily="66" charset="0"/>
                      </a:endParaRPr>
                    </a:p>
                  </a:txBody>
                  <a:tcPr marL="121698" marR="121698"/>
                </a:tc>
                <a:extLst>
                  <a:ext uri="{0D108BD9-81ED-4DB2-BD59-A6C34878D82A}">
                    <a16:rowId xmlns:a16="http://schemas.microsoft.com/office/drawing/2014/main" val="10006"/>
                  </a:ext>
                </a:extLst>
              </a:tr>
              <a:tr h="0">
                <a:tc>
                  <a:txBody>
                    <a:bodyPr/>
                    <a:lstStyle/>
                    <a:p>
                      <a:r>
                        <a:rPr lang="en-US" dirty="0">
                          <a:latin typeface="Comic Sans MS" pitchFamily="66" charset="0"/>
                        </a:rPr>
                        <a:t>Treatment </a:t>
                      </a:r>
                    </a:p>
                  </a:txBody>
                  <a:tcPr marL="121698" marR="121698"/>
                </a:tc>
                <a:tc>
                  <a:txBody>
                    <a:bodyPr/>
                    <a:lstStyle/>
                    <a:p>
                      <a:r>
                        <a:rPr lang="en-US" dirty="0">
                          <a:latin typeface="Comic Sans MS" pitchFamily="66" charset="0"/>
                        </a:rPr>
                        <a:t>Supportive treatment: antipyretics, fluids, Vitamin A supplementation </a:t>
                      </a:r>
                    </a:p>
                  </a:txBody>
                  <a:tcPr marL="121698" marR="121698"/>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p:nvPr/>
        </p:nvSpPr>
        <p:spPr>
          <a:xfrm>
            <a:off x="4329289" y="104496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endParaRPr dirty="0"/>
          </a:p>
        </p:txBody>
      </p:sp>
      <p:sp>
        <p:nvSpPr>
          <p:cNvPr id="2" name="مستطيل 1"/>
          <p:cNvSpPr/>
          <p:nvPr/>
        </p:nvSpPr>
        <p:spPr>
          <a:xfrm>
            <a:off x="1286786" y="526046"/>
            <a:ext cx="9732695" cy="4699748"/>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400" kern="1200" dirty="0">
                <a:solidFill>
                  <a:srgbClr val="1D5253"/>
                </a:solidFill>
                <a:latin typeface="Comic Sans MS" pitchFamily="66" charset="0"/>
                <a:ea typeface="+mn-ea"/>
                <a:cs typeface="+mn-cs"/>
              </a:rPr>
              <a:t>Four stages (IPER):</a:t>
            </a: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1-Incubation stage: </a:t>
            </a:r>
            <a:r>
              <a:rPr lang="en-US" sz="2400" kern="1200" dirty="0">
                <a:solidFill>
                  <a:srgbClr val="1D5253">
                    <a:lumMod val="60000"/>
                    <a:lumOff val="40000"/>
                  </a:srgbClr>
                </a:solidFill>
                <a:latin typeface="Comic Sans MS" pitchFamily="66" charset="0"/>
                <a:ea typeface="+mn-ea"/>
                <a:cs typeface="+mn-cs"/>
              </a:rPr>
              <a:t>usually lasts  from(8-10)days the patient will be asymptomatic in this phase.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2-Prodrome stage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3-Exanthem stage </a:t>
            </a:r>
          </a:p>
          <a:p>
            <a:pPr marL="45720" lvl="0">
              <a:lnSpc>
                <a:spcPct val="90000"/>
              </a:lnSpc>
              <a:spcBef>
                <a:spcPts val="1800"/>
              </a:spcBef>
              <a:buClrTx/>
              <a:buSzPct val="90000"/>
            </a:pPr>
            <a:endParaRPr lang="en-US" sz="2400" kern="1200" dirty="0">
              <a:solidFill>
                <a:srgbClr val="1D5253"/>
              </a:solidFill>
              <a:latin typeface="Comic Sans MS" pitchFamily="66" charset="0"/>
              <a:ea typeface="+mn-ea"/>
              <a:cs typeface="+mn-cs"/>
            </a:endParaRPr>
          </a:p>
          <a:p>
            <a:pPr marL="45720" lvl="0">
              <a:lnSpc>
                <a:spcPct val="90000"/>
              </a:lnSpc>
              <a:spcBef>
                <a:spcPts val="1800"/>
              </a:spcBef>
              <a:buClrTx/>
              <a:buSzPct val="90000"/>
            </a:pPr>
            <a:r>
              <a:rPr lang="en-US" sz="2400" kern="1200" dirty="0">
                <a:solidFill>
                  <a:srgbClr val="1D5253"/>
                </a:solidFill>
                <a:latin typeface="Comic Sans MS" pitchFamily="66" charset="0"/>
                <a:ea typeface="+mn-ea"/>
                <a:cs typeface="+mn-cs"/>
              </a:rPr>
              <a:t>4-Recovery stage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16</a:t>
            </a:fld>
            <a:endParaRPr/>
          </a:p>
        </p:txBody>
      </p:sp>
      <p:sp>
        <p:nvSpPr>
          <p:cNvPr id="199" name="Google Shape;199;p15"/>
          <p:cNvSpPr txBox="1"/>
          <p:nvPr/>
        </p:nvSpPr>
        <p:spPr>
          <a:xfrm>
            <a:off x="0" y="3995718"/>
            <a:ext cx="11576075"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p:txBody>
      </p:sp>
      <p:sp>
        <p:nvSpPr>
          <p:cNvPr id="2" name="مستطيل 1"/>
          <p:cNvSpPr/>
          <p:nvPr/>
        </p:nvSpPr>
        <p:spPr>
          <a:xfrm>
            <a:off x="3374902" y="603384"/>
            <a:ext cx="3714501" cy="6155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1D5253">
                    <a:lumMod val="75000"/>
                  </a:srgbClr>
                </a:solidFill>
                <a:effectLst/>
                <a:uLnTx/>
                <a:uFillTx/>
                <a:latin typeface="Century Schoolbook"/>
                <a:ea typeface="+mj-ea"/>
                <a:cs typeface="+mj-cs"/>
              </a:rPr>
              <a:t>Prodromal stage </a:t>
            </a:r>
            <a:endParaRPr kumimoji="0" lang="ar-SA" sz="1800" b="0" i="0" u="none" strike="noStrike" kern="0" cap="none" spc="0" normalizeH="0" baseline="0" noProof="0" dirty="0">
              <a:ln>
                <a:noFill/>
              </a:ln>
              <a:solidFill>
                <a:sysClr val="windowText" lastClr="000000"/>
              </a:solidFill>
              <a:effectLst/>
              <a:uLnTx/>
              <a:uFillTx/>
            </a:endParaRPr>
          </a:p>
        </p:txBody>
      </p:sp>
      <p:sp>
        <p:nvSpPr>
          <p:cNvPr id="3" name="مستطيل 2"/>
          <p:cNvSpPr/>
          <p:nvPr/>
        </p:nvSpPr>
        <p:spPr>
          <a:xfrm>
            <a:off x="4" y="1411657"/>
            <a:ext cx="7213127" cy="4801314"/>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Takes from 4-7 days</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The appearance of the constitutional symptoms (fever/malaise/anorexia)</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The Three Cs  ( cough / conjunctivitis / </a:t>
            </a:r>
            <a:r>
              <a:rPr lang="en-US" sz="2000" b="1" kern="1200" dirty="0" err="1">
                <a:solidFill>
                  <a:srgbClr val="1D5253"/>
                </a:solidFill>
                <a:latin typeface="Comic Sans MS" pitchFamily="66" charset="0"/>
                <a:ea typeface="+mn-ea"/>
                <a:cs typeface="+mn-cs"/>
              </a:rPr>
              <a:t>coryza</a:t>
            </a:r>
            <a:r>
              <a:rPr lang="en-US" sz="2000" b="1" kern="1200" dirty="0">
                <a:solidFill>
                  <a:srgbClr val="1D5253"/>
                </a:solidFill>
                <a:latin typeface="Comic Sans MS" pitchFamily="66" charset="0"/>
                <a:ea typeface="+mn-ea"/>
                <a:cs typeface="+mn-cs"/>
              </a:rPr>
              <a:t>) characteristics, appear 3 days before rash.</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KOPLICK SPOTS  (</a:t>
            </a:r>
            <a:r>
              <a:rPr lang="en-US" sz="2000" b="1" kern="1200" dirty="0" err="1">
                <a:solidFill>
                  <a:srgbClr val="1D5253"/>
                </a:solidFill>
                <a:latin typeface="Comic Sans MS" pitchFamily="66" charset="0"/>
                <a:ea typeface="+mn-ea"/>
                <a:cs typeface="+mn-cs"/>
              </a:rPr>
              <a:t>enanthem</a:t>
            </a:r>
            <a:r>
              <a:rPr lang="en-US" sz="2000" b="1" kern="1200" dirty="0">
                <a:solidFill>
                  <a:srgbClr val="1D5253"/>
                </a:solidFill>
                <a:latin typeface="Comic Sans MS" pitchFamily="66" charset="0"/>
                <a:ea typeface="+mn-ea"/>
                <a:cs typeface="+mn-cs"/>
              </a:rPr>
              <a:t>) whitish spots on the mucosal membrane appears  on the </a:t>
            </a:r>
            <a:r>
              <a:rPr lang="en-US" sz="2000" b="1" kern="1200" dirty="0" err="1">
                <a:solidFill>
                  <a:srgbClr val="1D5253"/>
                </a:solidFill>
                <a:latin typeface="Comic Sans MS" pitchFamily="66" charset="0"/>
                <a:ea typeface="+mn-ea"/>
                <a:cs typeface="+mn-cs"/>
              </a:rPr>
              <a:t>buccal</a:t>
            </a:r>
            <a:r>
              <a:rPr lang="en-US" sz="2000" b="1" kern="1200" dirty="0">
                <a:solidFill>
                  <a:srgbClr val="1D5253"/>
                </a:solidFill>
                <a:latin typeface="Comic Sans MS" pitchFamily="66" charset="0"/>
                <a:ea typeface="+mn-ea"/>
                <a:cs typeface="+mn-cs"/>
              </a:rPr>
              <a:t> mucosa.</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Show up 48 hours before the rash .</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Pathognomonic for measles (nothing else can cause it but measles)</a:t>
            </a:r>
          </a:p>
          <a:p>
            <a:pPr marL="274320" lvl="0" indent="-228600">
              <a:lnSpc>
                <a:spcPct val="90000"/>
              </a:lnSpc>
              <a:spcBef>
                <a:spcPts val="1800"/>
              </a:spcBef>
              <a:buClrTx/>
              <a:buSzPct val="90000"/>
              <a:buFont typeface="Arial" panose="020B0604020202020204" pitchFamily="34" charset="0"/>
              <a:buChar char="•"/>
            </a:pPr>
            <a:r>
              <a:rPr lang="en-US" sz="2000" b="1" kern="1200" dirty="0" err="1">
                <a:solidFill>
                  <a:srgbClr val="1D5253">
                    <a:lumMod val="60000"/>
                    <a:lumOff val="40000"/>
                  </a:srgbClr>
                </a:solidFill>
                <a:latin typeface="Comic Sans MS" pitchFamily="66" charset="0"/>
                <a:ea typeface="+mn-ea"/>
                <a:cs typeface="+mn-cs"/>
              </a:rPr>
              <a:t>Coryza</a:t>
            </a:r>
            <a:r>
              <a:rPr lang="en-US" sz="2000" b="1" kern="1200" dirty="0">
                <a:solidFill>
                  <a:srgbClr val="1D5253"/>
                </a:solidFill>
                <a:latin typeface="Comic Sans MS" pitchFamily="66" charset="0"/>
                <a:ea typeface="+mn-ea"/>
                <a:cs typeface="+mn-cs"/>
              </a:rPr>
              <a:t>: “head cold” with nasal congestion, rhinorrhea, sore throat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131" y="1675247"/>
            <a:ext cx="4956648"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6"/>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17</a:t>
            </a:fld>
            <a:endParaRPr/>
          </a:p>
        </p:txBody>
      </p:sp>
      <p:sp>
        <p:nvSpPr>
          <p:cNvPr id="207" name="Google Shape;207;p16"/>
          <p:cNvSpPr txBox="1"/>
          <p:nvPr/>
        </p:nvSpPr>
        <p:spPr>
          <a:xfrm>
            <a:off x="333839" y="596052"/>
            <a:ext cx="11597203" cy="4893607"/>
          </a:xfrm>
          <a:prstGeom prst="rect">
            <a:avLst/>
          </a:prstGeom>
          <a:noFill/>
          <a:ln>
            <a:noFill/>
          </a:ln>
        </p:spPr>
        <p:txBody>
          <a:bodyPr spcFirstLastPara="1" wrap="square" lIns="91425" tIns="45700" rIns="91425" bIns="45700" anchor="t" anchorCtr="0">
            <a:spAutoFit/>
          </a:bodyPr>
          <a:lstStyle/>
          <a:p>
            <a:pPr lvl="0">
              <a:buClr>
                <a:schemeClr val="dk1"/>
              </a:buClr>
              <a:buSzPts val="1800"/>
            </a:pPr>
            <a:r>
              <a:rPr lang="en-US" sz="3400" b="1" kern="1200" dirty="0" err="1">
                <a:solidFill>
                  <a:srgbClr val="1D5253">
                    <a:lumMod val="75000"/>
                  </a:srgbClr>
                </a:solidFill>
                <a:latin typeface="Comic Sans MS" pitchFamily="66" charset="0"/>
                <a:ea typeface="+mj-ea"/>
                <a:cs typeface="+mj-cs"/>
              </a:rPr>
              <a:t>Exanthame</a:t>
            </a:r>
            <a:r>
              <a:rPr lang="en-US" sz="3400" b="1" kern="1200" dirty="0">
                <a:solidFill>
                  <a:srgbClr val="1D5253">
                    <a:lumMod val="75000"/>
                  </a:srgbClr>
                </a:solidFill>
                <a:latin typeface="Comic Sans MS" pitchFamily="66" charset="0"/>
                <a:ea typeface="+mj-ea"/>
                <a:cs typeface="+mj-cs"/>
              </a:rPr>
              <a:t> stage:</a:t>
            </a:r>
            <a:br>
              <a:rPr lang="en-US" sz="3400" b="1" kern="1200" dirty="0">
                <a:solidFill>
                  <a:srgbClr val="1D5253">
                    <a:lumMod val="75000"/>
                  </a:srgbClr>
                </a:solidFill>
                <a:latin typeface="Comic Sans MS" pitchFamily="66" charset="0"/>
                <a:ea typeface="+mj-ea"/>
                <a:cs typeface="+mj-cs"/>
              </a:rPr>
            </a:br>
            <a:br>
              <a:rPr lang="en-US" sz="3400" b="1" kern="1200" dirty="0">
                <a:solidFill>
                  <a:srgbClr val="1D5253">
                    <a:lumMod val="75000"/>
                  </a:srgbClr>
                </a:solidFill>
                <a:latin typeface="Comic Sans MS" pitchFamily="66" charset="0"/>
                <a:ea typeface="+mj-ea"/>
                <a:cs typeface="+mj-cs"/>
              </a:rPr>
            </a:br>
            <a:br>
              <a:rPr lang="en-US" sz="3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Erythematous macules and papules begin on the face and spread </a:t>
            </a:r>
            <a:r>
              <a:rPr lang="en-US" sz="2400" b="1" kern="1200" dirty="0" err="1">
                <a:solidFill>
                  <a:srgbClr val="1D5253">
                    <a:lumMod val="75000"/>
                  </a:srgbClr>
                </a:solidFill>
                <a:latin typeface="Comic Sans MS" pitchFamily="66" charset="0"/>
                <a:ea typeface="+mj-ea"/>
                <a:cs typeface="+mj-cs"/>
              </a:rPr>
              <a:t>cephalocaudally</a:t>
            </a:r>
            <a:r>
              <a:rPr lang="en-US" sz="2400" b="1" kern="1200" dirty="0">
                <a:solidFill>
                  <a:srgbClr val="1D5253">
                    <a:lumMod val="75000"/>
                  </a:srgbClr>
                </a:solidFill>
                <a:latin typeface="Comic Sans MS" pitchFamily="66" charset="0"/>
                <a:ea typeface="+mj-ea"/>
                <a:cs typeface="+mj-cs"/>
              </a:rPr>
              <a:t> and centrifugally (by the 3rd day, the whole body is involved). </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After 2-3 days from the rash, high fever (40c-40.5c) which will then regress</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Usually clinical improvement occurs about 48 hours after the rash appears  </a:t>
            </a:r>
            <a:br>
              <a:rPr lang="en-US" sz="2400" b="1" kern="1200" dirty="0">
                <a:solidFill>
                  <a:srgbClr val="1D5253">
                    <a:lumMod val="75000"/>
                  </a:srgbClr>
                </a:solidFill>
                <a:latin typeface="Comic Sans MS" pitchFamily="66" charset="0"/>
                <a:ea typeface="+mj-ea"/>
                <a:cs typeface="+mj-cs"/>
              </a:rPr>
            </a:br>
            <a:r>
              <a:rPr lang="en-US" sz="2400" b="1" kern="1200" dirty="0">
                <a:solidFill>
                  <a:srgbClr val="1D5253">
                    <a:lumMod val="75000"/>
                  </a:srgbClr>
                </a:solidFill>
                <a:latin typeface="Comic Sans MS" pitchFamily="66" charset="0"/>
                <a:ea typeface="+mj-ea"/>
                <a:cs typeface="+mj-cs"/>
              </a:rPr>
              <a:t>If you don’t see resolution of the symptoms after 48 hours, risk of complication</a:t>
            </a:r>
            <a:br>
              <a:rPr lang="en-US" sz="3400" b="1" kern="1200" dirty="0">
                <a:solidFill>
                  <a:srgbClr val="1D5253">
                    <a:lumMod val="75000"/>
                  </a:srgbClr>
                </a:solidFill>
                <a:latin typeface="Comic Sans MS" pitchFamily="66" charset="0"/>
                <a:ea typeface="+mj-ea"/>
                <a:cs typeface="+mj-cs"/>
              </a:rPr>
            </a:br>
            <a:endParaRPr sz="1800" b="1" i="0" u="none" dirty="0">
              <a:solidFill>
                <a:schemeClr val="dk1"/>
              </a:solidFill>
              <a:latin typeface="Comic Sans MS" pitchFamily="66" charset="0"/>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7"/>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18</a:t>
            </a:fld>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 y="1316371"/>
            <a:ext cx="5601431" cy="429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842" y="1323237"/>
            <a:ext cx="6484990" cy="490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8"/>
          <p:cNvSpPr txBox="1">
            <a:spLocks noGrp="1"/>
          </p:cNvSpPr>
          <p:nvPr>
            <p:ph idx="1"/>
          </p:nvPr>
        </p:nvSpPr>
        <p:spPr>
          <a:xfrm>
            <a:off x="790193" y="2060575"/>
            <a:ext cx="10589395" cy="4203700"/>
          </a:xfrm>
          <a:prstGeom prst="rect">
            <a:avLst/>
          </a:prstGeom>
          <a:noFill/>
          <a:ln>
            <a:noFill/>
          </a:ln>
        </p:spPr>
        <p:txBody>
          <a:bodyPr spcFirstLastPara="1" wrap="square" lIns="91425" tIns="45700" rIns="91425" bIns="45700" anchor="t" anchorCtr="0">
            <a:noAutofit/>
          </a:bodyPr>
          <a:lstStyle/>
          <a:p>
            <a:pPr marL="228600" marR="0" lvl="0" indent="-88900" algn="l" rtl="0">
              <a:lnSpc>
                <a:spcPct val="90000"/>
              </a:lnSpc>
              <a:spcBef>
                <a:spcPts val="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221" name="Google Shape;221;p18"/>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19</a:t>
            </a:fld>
            <a:endParaRPr/>
          </a:p>
        </p:txBody>
      </p:sp>
      <p:sp>
        <p:nvSpPr>
          <p:cNvPr id="2" name="مستطيل 1"/>
          <p:cNvSpPr/>
          <p:nvPr/>
        </p:nvSpPr>
        <p:spPr>
          <a:xfrm>
            <a:off x="3643169" y="760982"/>
            <a:ext cx="3665241" cy="61555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1D5253">
                    <a:lumMod val="75000"/>
                  </a:srgbClr>
                </a:solidFill>
                <a:effectLst/>
                <a:uLnTx/>
                <a:uFillTx/>
                <a:latin typeface="Comic Sans MS" pitchFamily="66" charset="0"/>
                <a:ea typeface="+mj-ea"/>
                <a:cs typeface="+mj-cs"/>
              </a:rPr>
              <a:t>Recovery stage </a:t>
            </a:r>
            <a:endParaRPr kumimoji="0" lang="ar-SA" sz="1800" b="1" i="0" u="none" strike="noStrike" kern="0" cap="none" spc="0" normalizeH="0" baseline="0" noProof="0" dirty="0">
              <a:ln>
                <a:noFill/>
              </a:ln>
              <a:solidFill>
                <a:sysClr val="windowText" lastClr="000000"/>
              </a:solidFill>
              <a:effectLst/>
              <a:uLnTx/>
              <a:uFillTx/>
              <a:latin typeface="Comic Sans MS" pitchFamily="66" charset="0"/>
            </a:endParaRPr>
          </a:p>
        </p:txBody>
      </p:sp>
      <p:sp>
        <p:nvSpPr>
          <p:cNvPr id="3" name="مستطيل 2"/>
          <p:cNvSpPr/>
          <p:nvPr/>
        </p:nvSpPr>
        <p:spPr>
          <a:xfrm>
            <a:off x="350092" y="2067133"/>
            <a:ext cx="11536280" cy="1892826"/>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Last about 2 weeks </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Cough may persist for 1-2 weeks after the infection</a:t>
            </a:r>
          </a:p>
          <a:p>
            <a:pPr marL="274320" lvl="0" indent="-228600">
              <a:lnSpc>
                <a:spcPct val="90000"/>
              </a:lnSpc>
              <a:spcBef>
                <a:spcPts val="1800"/>
              </a:spcBef>
              <a:buClrTx/>
              <a:buSzPct val="90000"/>
              <a:buFont typeface="Arial" panose="020B0604020202020204" pitchFamily="34" charset="0"/>
              <a:buChar char="•"/>
            </a:pPr>
            <a:r>
              <a:rPr lang="en-US" sz="2000" b="1" kern="1200" dirty="0">
                <a:solidFill>
                  <a:srgbClr val="1D5253"/>
                </a:solidFill>
                <a:latin typeface="Comic Sans MS" pitchFamily="66" charset="0"/>
                <a:ea typeface="+mn-ea"/>
                <a:cs typeface="+mn-cs"/>
              </a:rPr>
              <a:t>But if the fever didn’t subside after 48 hours, risk of complication.</a:t>
            </a:r>
          </a:p>
          <a:p>
            <a:pPr marL="274320" lvl="0" indent="-228600">
              <a:lnSpc>
                <a:spcPct val="90000"/>
              </a:lnSpc>
              <a:spcBef>
                <a:spcPts val="1800"/>
              </a:spcBef>
              <a:buClrTx/>
              <a:buSzPct val="90000"/>
              <a:buFont typeface="Arial" panose="020B0604020202020204" pitchFamily="34" charset="0"/>
              <a:buChar char="•"/>
            </a:pPr>
            <a:endParaRPr lang="en-US" sz="2000" kern="1200" dirty="0">
              <a:solidFill>
                <a:srgbClr val="1D5253"/>
              </a:solidFill>
              <a:latin typeface="Comic Sans MS" pitchFamily="66"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1326570" y="1527717"/>
            <a:ext cx="10344309" cy="2505075"/>
          </a:xfrm>
        </p:spPr>
        <p:txBody>
          <a:bodyPr/>
          <a:lstStyle/>
          <a:p>
            <a:r>
              <a:rPr lang="en-US" dirty="0">
                <a:latin typeface="Comic Sans MS" pitchFamily="66" charset="0"/>
              </a:rPr>
              <a:t>Types of rash </a:t>
            </a:r>
            <a:endParaRPr lang="ar-SA" dirty="0">
              <a:latin typeface="Comic Sans MS" pitchFamily="66" charset="0"/>
            </a:endParaRPr>
          </a:p>
        </p:txBody>
      </p:sp>
      <p:sp>
        <p:nvSpPr>
          <p:cNvPr id="6" name="عنصر نائب للنص 5"/>
          <p:cNvSpPr>
            <a:spLocks noGrp="1"/>
          </p:cNvSpPr>
          <p:nvPr>
            <p:ph type="body" idx="1"/>
          </p:nvPr>
        </p:nvSpPr>
        <p:spPr/>
        <p:txBody>
          <a:bodyPr>
            <a:normAutofit/>
          </a:bodyPr>
          <a:lstStyle/>
          <a:p>
            <a:endParaRPr lang="ar-SA" sz="2800" b="1" dirty="0">
              <a:latin typeface="+mn-lt"/>
            </a:endParaRPr>
          </a:p>
        </p:txBody>
      </p:sp>
      <p:sp>
        <p:nvSpPr>
          <p:cNvPr id="4" name="عنصر نائب لرقم الشريحة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275841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1"/>
          <p:cNvSpPr txBox="1">
            <a:spLocks noGrp="1"/>
          </p:cNvSpPr>
          <p:nvPr>
            <p:ph type="title"/>
          </p:nvPr>
        </p:nvSpPr>
        <p:spPr>
          <a:xfrm>
            <a:off x="-240860" y="179387"/>
            <a:ext cx="10952798"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000"/>
              <a:buFont typeface="Corsiva"/>
              <a:buNone/>
            </a:pPr>
            <a:r>
              <a:rPr lang="en-US" sz="4000" b="0" i="0" u="none" dirty="0">
                <a:solidFill>
                  <a:schemeClr val="accent1"/>
                </a:solidFill>
                <a:latin typeface="Comic Sans MS" pitchFamily="66" charset="0"/>
                <a:ea typeface="Corsiva"/>
                <a:cs typeface="Corsiva"/>
                <a:sym typeface="Corsiva"/>
              </a:rPr>
              <a:t>COMPLICATIONS</a:t>
            </a:r>
            <a:r>
              <a:rPr lang="en-US" sz="4000" b="0" i="0" u="none" dirty="0">
                <a:solidFill>
                  <a:schemeClr val="dk1"/>
                </a:solidFill>
                <a:latin typeface="Comic Sans MS" pitchFamily="66" charset="0"/>
                <a:ea typeface="Comic Sans MS"/>
                <a:cs typeface="Comic Sans MS"/>
                <a:sym typeface="Comic Sans MS"/>
              </a:rPr>
              <a:t> </a:t>
            </a:r>
            <a:endParaRPr dirty="0">
              <a:latin typeface="Comic Sans MS" pitchFamily="66" charset="0"/>
            </a:endParaRPr>
          </a:p>
        </p:txBody>
      </p:sp>
      <p:sp>
        <p:nvSpPr>
          <p:cNvPr id="246" name="Google Shape;246;p21"/>
          <p:cNvSpPr txBox="1">
            <a:spLocks noGrp="1"/>
          </p:cNvSpPr>
          <p:nvPr>
            <p:ph type="body" idx="1"/>
          </p:nvPr>
        </p:nvSpPr>
        <p:spPr>
          <a:xfrm>
            <a:off x="378250" y="981075"/>
            <a:ext cx="8098393" cy="5300662"/>
          </a:xfrm>
          <a:prstGeom prst="rect">
            <a:avLst/>
          </a:prstGeom>
          <a:noFill/>
          <a:ln>
            <a:noFill/>
          </a:ln>
        </p:spPr>
        <p:txBody>
          <a:bodyPr spcFirstLastPara="1" wrap="square" lIns="91425" tIns="45700" rIns="91425" bIns="45700" anchor="t" anchorCtr="0">
            <a:noAutofit/>
          </a:bodyPr>
          <a:lstStyle/>
          <a:p>
            <a:pPr marL="228600" lvl="0" indent="-76200" algn="l" rtl="0">
              <a:lnSpc>
                <a:spcPct val="80000"/>
              </a:lnSpc>
              <a:spcBef>
                <a:spcPts val="0"/>
              </a:spcBef>
              <a:spcAft>
                <a:spcPts val="0"/>
              </a:spcAft>
              <a:buClr>
                <a:schemeClr val="dk1"/>
              </a:buClr>
              <a:buSzPts val="2400"/>
              <a:buFont typeface="Arial"/>
              <a:buNone/>
            </a:pPr>
            <a:endParaRPr sz="2400" b="0" i="0" u="none" dirty="0">
              <a:solidFill>
                <a:schemeClr val="dk1"/>
              </a:solidFill>
              <a:latin typeface="Comic Sans MS"/>
              <a:ea typeface="Comic Sans MS"/>
              <a:cs typeface="Comic Sans MS"/>
              <a:sym typeface="Comic Sans MS"/>
            </a:endParaRPr>
          </a:p>
          <a:p>
            <a:pPr marL="228600" lvl="0" indent="-76200" algn="l" rtl="0">
              <a:lnSpc>
                <a:spcPct val="80000"/>
              </a:lnSpc>
              <a:spcBef>
                <a:spcPts val="1000"/>
              </a:spcBef>
              <a:spcAft>
                <a:spcPts val="0"/>
              </a:spcAft>
              <a:buClr>
                <a:schemeClr val="dk1"/>
              </a:buClr>
              <a:buSzPts val="2400"/>
              <a:buFont typeface="Arial"/>
              <a:buNone/>
            </a:pPr>
            <a:endParaRPr sz="2400" b="0" i="0" u="none" dirty="0">
              <a:solidFill>
                <a:schemeClr val="dk1"/>
              </a:solidFill>
              <a:latin typeface="Comic Sans MS"/>
              <a:ea typeface="Comic Sans MS"/>
              <a:cs typeface="Comic Sans MS"/>
              <a:sym typeface="Comic Sans MS"/>
            </a:endParaRPr>
          </a:p>
        </p:txBody>
      </p:sp>
      <p:sp>
        <p:nvSpPr>
          <p:cNvPr id="247" name="Google Shape;247;p21"/>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20</a:t>
            </a:fld>
            <a:endParaRPr/>
          </a:p>
        </p:txBody>
      </p:sp>
      <p:sp>
        <p:nvSpPr>
          <p:cNvPr id="2" name="مستطيل 1"/>
          <p:cNvSpPr/>
          <p:nvPr/>
        </p:nvSpPr>
        <p:spPr>
          <a:xfrm>
            <a:off x="250068" y="1674066"/>
            <a:ext cx="10269290" cy="4524315"/>
          </a:xfrm>
          <a:prstGeom prst="rect">
            <a:avLst/>
          </a:prstGeom>
        </p:spPr>
        <p:txBody>
          <a:bodyPr wrap="square">
            <a:spAutoFit/>
          </a:bodyPr>
          <a:lstStyle/>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Groups at increased risk for complications of measles include </a:t>
            </a:r>
            <a:r>
              <a:rPr lang="en-US" sz="2000" kern="1200" dirty="0" err="1">
                <a:solidFill>
                  <a:srgbClr val="1D5253"/>
                </a:solidFill>
                <a:latin typeface="Comic Sans MS" pitchFamily="66" charset="0"/>
                <a:ea typeface="+mn-ea"/>
                <a:cs typeface="+mn-cs"/>
              </a:rPr>
              <a:t>immunocompromised</a:t>
            </a:r>
            <a:r>
              <a:rPr lang="en-US" sz="2000" kern="1200" dirty="0">
                <a:solidFill>
                  <a:srgbClr val="1D5253"/>
                </a:solidFill>
                <a:latin typeface="Comic Sans MS" pitchFamily="66" charset="0"/>
                <a:ea typeface="+mn-ea"/>
                <a:cs typeface="+mn-cs"/>
              </a:rPr>
              <a:t> hosts, pregnant women, malnourished individuals, and persons at extremes of age</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1-Subacute </a:t>
            </a:r>
            <a:r>
              <a:rPr lang="en-US" sz="2000" kern="1200" dirty="0" err="1">
                <a:solidFill>
                  <a:srgbClr val="1D5253"/>
                </a:solidFill>
                <a:latin typeface="Comic Sans MS" pitchFamily="66" charset="0"/>
                <a:ea typeface="+mn-ea"/>
                <a:cs typeface="+mn-cs"/>
              </a:rPr>
              <a:t>sclerosing</a:t>
            </a:r>
            <a:r>
              <a:rPr lang="en-US" sz="2000" kern="1200" dirty="0">
                <a:solidFill>
                  <a:srgbClr val="1D5253"/>
                </a:solidFill>
                <a:latin typeface="Comic Sans MS" pitchFamily="66" charset="0"/>
                <a:ea typeface="+mn-ea"/>
                <a:cs typeface="+mn-cs"/>
              </a:rPr>
              <a:t> pan encephalitis :its late complication need 9-10y,its presented with behavioral, psychological changes and focal </a:t>
            </a:r>
            <a:r>
              <a:rPr lang="en-US" sz="2000" kern="1200" dirty="0" err="1">
                <a:solidFill>
                  <a:srgbClr val="1D5253"/>
                </a:solidFill>
                <a:latin typeface="Comic Sans MS" pitchFamily="66" charset="0"/>
                <a:ea typeface="+mn-ea"/>
                <a:cs typeface="+mn-cs"/>
              </a:rPr>
              <a:t>neuro</a:t>
            </a:r>
            <a:r>
              <a:rPr lang="en-US" sz="2000" kern="1200" dirty="0">
                <a:solidFill>
                  <a:srgbClr val="1D5253"/>
                </a:solidFill>
                <a:latin typeface="Comic Sans MS" pitchFamily="66" charset="0"/>
                <a:ea typeface="+mn-ea"/>
                <a:cs typeface="+mn-cs"/>
              </a:rPr>
              <a:t> symptoms(</a:t>
            </a:r>
            <a:r>
              <a:rPr lang="en-US" sz="2000" kern="1200" dirty="0" err="1">
                <a:solidFill>
                  <a:srgbClr val="1D5253"/>
                </a:solidFill>
                <a:latin typeface="Comic Sans MS" pitchFamily="66" charset="0"/>
                <a:ea typeface="+mn-ea"/>
                <a:cs typeface="+mn-cs"/>
              </a:rPr>
              <a:t>seziures</a:t>
            </a:r>
            <a:r>
              <a:rPr lang="en-US" sz="2000" kern="1200" dirty="0">
                <a:solidFill>
                  <a:srgbClr val="1D5253"/>
                </a:solidFill>
                <a:latin typeface="Comic Sans MS" pitchFamily="66" charset="0"/>
                <a:ea typeface="+mn-ea"/>
                <a:cs typeface="+mn-cs"/>
              </a:rPr>
              <a:t>, coma).</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2-bacterial </a:t>
            </a:r>
            <a:r>
              <a:rPr lang="en-US" sz="2000" kern="1200" dirty="0" err="1">
                <a:solidFill>
                  <a:srgbClr val="1D5253"/>
                </a:solidFill>
                <a:latin typeface="Comic Sans MS" pitchFamily="66" charset="0"/>
                <a:ea typeface="+mn-ea"/>
                <a:cs typeface="+mn-cs"/>
              </a:rPr>
              <a:t>superinfection</a:t>
            </a:r>
            <a:endParaRPr lang="en-US" sz="2000" kern="1200" dirty="0">
              <a:solidFill>
                <a:srgbClr val="1D5253"/>
              </a:solidFill>
              <a:latin typeface="Comic Sans MS" pitchFamily="66" charset="0"/>
              <a:ea typeface="+mn-ea"/>
              <a:cs typeface="+mn-cs"/>
            </a:endParaRP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3-gastroenteritis</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4-Acute encephalitis</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5-Gaint cell pneumonia</a:t>
            </a:r>
          </a:p>
          <a:p>
            <a:pPr marL="274320" lvl="0" indent="-228600">
              <a:lnSpc>
                <a:spcPct val="90000"/>
              </a:lnSpc>
              <a:spcBef>
                <a:spcPts val="1800"/>
              </a:spcBef>
              <a:buClrTx/>
              <a:buSzPct val="90000"/>
              <a:buFont typeface="Arial" panose="020B0604020202020204" pitchFamily="34" charset="0"/>
              <a:buChar char="•"/>
            </a:pPr>
            <a:r>
              <a:rPr lang="en-US" sz="2000" kern="1200" dirty="0">
                <a:solidFill>
                  <a:srgbClr val="1D5253"/>
                </a:solidFill>
                <a:latin typeface="Comic Sans MS" pitchFamily="66" charset="0"/>
                <a:ea typeface="+mn-ea"/>
                <a:cs typeface="+mn-cs"/>
              </a:rPr>
              <a:t> Pneumonia is the most common fatal complication of measles in children and the most common complication overall in adults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2"/>
          <p:cNvSpPr txBox="1">
            <a:spLocks noGrp="1"/>
          </p:cNvSpPr>
          <p:nvPr>
            <p:ph type="title"/>
          </p:nvPr>
        </p:nvSpPr>
        <p:spPr>
          <a:xfrm>
            <a:off x="652598" y="37578"/>
            <a:ext cx="10952798" cy="11430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5400"/>
              <a:buFont typeface="Corsiva"/>
              <a:buNone/>
            </a:pPr>
            <a:r>
              <a:rPr lang="en-US" sz="5400" b="0" i="0" u="none" dirty="0">
                <a:solidFill>
                  <a:schemeClr val="accent1"/>
                </a:solidFill>
                <a:latin typeface="Comic Sans MS" pitchFamily="66" charset="0"/>
                <a:ea typeface="Corsiva"/>
                <a:cs typeface="Corsiva"/>
                <a:sym typeface="Corsiva"/>
              </a:rPr>
              <a:t>DIAGNOSIS</a:t>
            </a:r>
            <a:endParaRPr dirty="0">
              <a:latin typeface="Comic Sans MS" pitchFamily="66" charset="0"/>
            </a:endParaRPr>
          </a:p>
        </p:txBody>
      </p:sp>
      <p:sp>
        <p:nvSpPr>
          <p:cNvPr id="256" name="Google Shape;256;p22"/>
          <p:cNvSpPr txBox="1">
            <a:spLocks noGrp="1"/>
          </p:cNvSpPr>
          <p:nvPr>
            <p:ph idx="1"/>
          </p:nvPr>
        </p:nvSpPr>
        <p:spPr>
          <a:xfrm>
            <a:off x="0" y="1052512"/>
            <a:ext cx="12169775" cy="5805487"/>
          </a:xfrm>
          <a:prstGeom prst="rect">
            <a:avLst/>
          </a:prstGeom>
          <a:noFill/>
          <a:ln>
            <a:noFill/>
          </a:ln>
        </p:spPr>
        <p:txBody>
          <a:bodyPr spcFirstLastPara="1" wrap="square" lIns="91425" tIns="45700" rIns="91425" bIns="45700" anchor="t" anchorCtr="0">
            <a:normAutofit/>
          </a:bodyPr>
          <a:lstStyle/>
          <a:p>
            <a:pPr marL="274320" lvl="0" indent="-228600" algn="l" rtl="0">
              <a:lnSpc>
                <a:spcPct val="90000"/>
              </a:lnSpc>
              <a:spcBef>
                <a:spcPts val="1800"/>
              </a:spcBef>
              <a:buSzPct val="90000"/>
            </a:pPr>
            <a:r>
              <a:rPr lang="en-US" sz="2000" dirty="0">
                <a:solidFill>
                  <a:srgbClr val="1D5253"/>
                </a:solidFill>
                <a:latin typeface="Comic Sans MS" pitchFamily="66" charset="0"/>
              </a:rPr>
              <a:t>Measles is diagnosed clinically, however, all cases of suspected measles should be serologically confirmed and reported immediately to the local or state health department without waiting for results of diagnostic tests.</a:t>
            </a: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74320" lvl="0" indent="-228600" algn="l" rtl="0">
              <a:lnSpc>
                <a:spcPct val="90000"/>
              </a:lnSpc>
              <a:spcBef>
                <a:spcPts val="1800"/>
              </a:spcBef>
              <a:buSzPct val="90000"/>
            </a:pPr>
            <a:r>
              <a:rPr lang="en-US" sz="2000" b="1" dirty="0">
                <a:solidFill>
                  <a:srgbClr val="1D5253"/>
                </a:solidFill>
                <a:latin typeface="Comic Sans MS" pitchFamily="66" charset="0"/>
              </a:rPr>
              <a:t>Testing includes</a:t>
            </a:r>
            <a:r>
              <a:rPr lang="en-US" sz="2000" dirty="0">
                <a:solidFill>
                  <a:srgbClr val="1D5253"/>
                </a:solidFill>
                <a:latin typeface="Comic Sans MS" pitchFamily="66" charset="0"/>
              </a:rPr>
              <a:t>:</a:t>
            </a:r>
          </a:p>
          <a:p>
            <a:pPr marL="45720" lvl="0" indent="0" algn="l" rtl="0">
              <a:lnSpc>
                <a:spcPct val="90000"/>
              </a:lnSpc>
              <a:spcBef>
                <a:spcPts val="1800"/>
              </a:spcBef>
              <a:buSzPct val="90000"/>
              <a:buNone/>
            </a:pPr>
            <a:r>
              <a:rPr lang="en-US" sz="2000" dirty="0">
                <a:solidFill>
                  <a:srgbClr val="1D5253"/>
                </a:solidFill>
                <a:latin typeface="Comic Sans MS" pitchFamily="66" charset="0"/>
              </a:rPr>
              <a:t>• </a:t>
            </a:r>
            <a:r>
              <a:rPr lang="en-US" sz="2000" b="1" dirty="0">
                <a:solidFill>
                  <a:srgbClr val="1D5253"/>
                </a:solidFill>
                <a:latin typeface="Comic Sans MS" pitchFamily="66" charset="0"/>
              </a:rPr>
              <a:t>Serology</a:t>
            </a:r>
            <a:r>
              <a:rPr lang="en-US" sz="2000" dirty="0">
                <a:solidFill>
                  <a:srgbClr val="1D5253"/>
                </a:solidFill>
                <a:latin typeface="Comic Sans MS" pitchFamily="66" charset="0"/>
              </a:rPr>
              <a:t>: Anti-measles </a:t>
            </a:r>
            <a:r>
              <a:rPr lang="en-US" sz="2000" dirty="0" err="1">
                <a:solidFill>
                  <a:srgbClr val="1D5253"/>
                </a:solidFill>
                <a:latin typeface="Comic Sans MS" pitchFamily="66" charset="0"/>
              </a:rPr>
              <a:t>IgM</a:t>
            </a:r>
            <a:r>
              <a:rPr lang="en-US" sz="2000" dirty="0">
                <a:solidFill>
                  <a:srgbClr val="1D5253"/>
                </a:solidFill>
                <a:latin typeface="Comic Sans MS" pitchFamily="66" charset="0"/>
              </a:rPr>
              <a:t> and </a:t>
            </a:r>
            <a:r>
              <a:rPr lang="en-US" sz="2000" dirty="0" err="1">
                <a:solidFill>
                  <a:srgbClr val="1D5253"/>
                </a:solidFill>
                <a:latin typeface="Comic Sans MS" pitchFamily="66" charset="0"/>
              </a:rPr>
              <a:t>IgG</a:t>
            </a:r>
            <a:r>
              <a:rPr lang="en-US" sz="2000" dirty="0">
                <a:solidFill>
                  <a:srgbClr val="1D5253"/>
                </a:solidFill>
                <a:latin typeface="Comic Sans MS" pitchFamily="66" charset="0"/>
              </a:rPr>
              <a:t>, isolation of measles virus or identification of measles RNA. </a:t>
            </a:r>
          </a:p>
          <a:p>
            <a:pPr marL="274320" lvl="0" indent="-228600" algn="l" rtl="0">
              <a:lnSpc>
                <a:spcPct val="90000"/>
              </a:lnSpc>
              <a:spcBef>
                <a:spcPts val="1800"/>
              </a:spcBef>
              <a:buSzPct val="90000"/>
            </a:pPr>
            <a:r>
              <a:rPr lang="en-US" sz="2000" b="1" dirty="0">
                <a:solidFill>
                  <a:srgbClr val="1D5253"/>
                </a:solidFill>
                <a:latin typeface="Comic Sans MS" pitchFamily="66" charset="0"/>
              </a:rPr>
              <a:t>CBC</a:t>
            </a:r>
            <a:r>
              <a:rPr lang="en-US" sz="2000" dirty="0">
                <a:solidFill>
                  <a:srgbClr val="1D5253"/>
                </a:solidFill>
                <a:latin typeface="Comic Sans MS" pitchFamily="66" charset="0"/>
              </a:rPr>
              <a:t>: may see leukocytosis with lymphocyte</a:t>
            </a:r>
          </a:p>
          <a:p>
            <a:pPr marL="274320" lvl="0" indent="-228600" algn="l" rtl="0">
              <a:lnSpc>
                <a:spcPct val="90000"/>
              </a:lnSpc>
              <a:spcBef>
                <a:spcPts val="1800"/>
              </a:spcBef>
              <a:buSzPct val="90000"/>
            </a:pPr>
            <a:r>
              <a:rPr lang="en-US" sz="2000" b="1" dirty="0">
                <a:solidFill>
                  <a:srgbClr val="1D5253"/>
                </a:solidFill>
                <a:latin typeface="Comic Sans MS" pitchFamily="66" charset="0"/>
              </a:rPr>
              <a:t>ELIZA,PCR.</a:t>
            </a:r>
          </a:p>
          <a:p>
            <a:pPr marL="45720" lvl="0" indent="0" algn="l" rtl="0">
              <a:lnSpc>
                <a:spcPct val="90000"/>
              </a:lnSpc>
              <a:spcBef>
                <a:spcPts val="1800"/>
              </a:spcBef>
              <a:buSzPct val="90000"/>
              <a:buNone/>
            </a:pPr>
            <a:r>
              <a:rPr lang="en-US" sz="2000" dirty="0">
                <a:solidFill>
                  <a:srgbClr val="1D5253"/>
                </a:solidFill>
                <a:latin typeface="Comic Sans MS" pitchFamily="66" charset="0"/>
              </a:rPr>
              <a:t>  </a:t>
            </a: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74320" lvl="0" indent="-228600" algn="l" rtl="0">
              <a:lnSpc>
                <a:spcPct val="90000"/>
              </a:lnSpc>
              <a:spcBef>
                <a:spcPts val="1800"/>
              </a:spcBef>
              <a:buSzPct val="90000"/>
            </a:pPr>
            <a:endParaRPr lang="en-US" sz="2000" dirty="0">
              <a:solidFill>
                <a:srgbClr val="1D5253"/>
              </a:solidFill>
              <a:latin typeface="Comic Sans MS" pitchFamily="66" charset="0"/>
            </a:endParaRPr>
          </a:p>
          <a:p>
            <a:pPr marL="228600" marR="0" lvl="0" indent="-107950" algn="l" rtl="0">
              <a:lnSpc>
                <a:spcPct val="70000"/>
              </a:lnSpc>
              <a:spcBef>
                <a:spcPts val="0"/>
              </a:spcBef>
              <a:spcAft>
                <a:spcPts val="0"/>
              </a:spcAft>
              <a:buClr>
                <a:schemeClr val="dk1"/>
              </a:buClr>
              <a:buSzPts val="1900"/>
              <a:buFont typeface="Arial"/>
              <a:buNone/>
            </a:pPr>
            <a:endParaRPr sz="1900" b="0" i="1" u="sng" dirty="0">
              <a:solidFill>
                <a:schemeClr val="dk1"/>
              </a:solidFill>
              <a:latin typeface="Comic Sans MS" pitchFamily="66" charset="0"/>
              <a:ea typeface="Comic Sans MS"/>
              <a:cs typeface="Comic Sans MS"/>
              <a:sym typeface="Comic Sans MS"/>
            </a:endParaRPr>
          </a:p>
        </p:txBody>
      </p:sp>
      <p:sp>
        <p:nvSpPr>
          <p:cNvPr id="257" name="Google Shape;257;p22"/>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title"/>
          </p:nvPr>
        </p:nvSpPr>
        <p:spPr>
          <a:xfrm>
            <a:off x="1880457" y="100100"/>
            <a:ext cx="8489263" cy="1292225"/>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accent1"/>
              </a:buClr>
              <a:buSzPts val="5400"/>
              <a:buFont typeface="Corsiva"/>
              <a:buNone/>
            </a:pPr>
            <a:r>
              <a:rPr lang="en-US" sz="5400" b="0" i="0" u="none" dirty="0">
                <a:solidFill>
                  <a:schemeClr val="accent1"/>
                </a:solidFill>
                <a:latin typeface="Comic Sans MS" pitchFamily="66" charset="0"/>
                <a:ea typeface="Corsiva"/>
                <a:cs typeface="Corsiva"/>
                <a:sym typeface="Corsiva"/>
              </a:rPr>
              <a:t>TREATMENT</a:t>
            </a:r>
            <a:endParaRPr dirty="0">
              <a:latin typeface="Comic Sans MS" pitchFamily="66" charset="0"/>
            </a:endParaRPr>
          </a:p>
        </p:txBody>
      </p:sp>
      <p:sp>
        <p:nvSpPr>
          <p:cNvPr id="264" name="Google Shape;264;p23"/>
          <p:cNvSpPr txBox="1">
            <a:spLocks noGrp="1"/>
          </p:cNvSpPr>
          <p:nvPr>
            <p:ph idx="1"/>
          </p:nvPr>
        </p:nvSpPr>
        <p:spPr>
          <a:xfrm>
            <a:off x="40143" y="1674812"/>
            <a:ext cx="12169775" cy="5516562"/>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buClr>
                <a:srgbClr val="1D5253"/>
              </a:buClr>
              <a:buSzPct val="100000"/>
            </a:pPr>
            <a:r>
              <a:rPr lang="en-US" dirty="0">
                <a:solidFill>
                  <a:srgbClr val="1D5253"/>
                </a:solidFill>
                <a:latin typeface="Comic Sans MS" pitchFamily="66" charset="0"/>
              </a:rPr>
              <a:t>Uncomplicated measles is self-limiting, lasting 10 to 12 days.</a:t>
            </a:r>
          </a:p>
          <a:p>
            <a:pPr marL="457200" lvl="0" indent="-457200" algn="l" rtl="0">
              <a:lnSpc>
                <a:spcPct val="90000"/>
              </a:lnSpc>
              <a:spcBef>
                <a:spcPts val="1000"/>
              </a:spcBef>
              <a:buClr>
                <a:srgbClr val="1D5253"/>
              </a:buClr>
              <a:buSzPct val="100000"/>
            </a:pPr>
            <a:r>
              <a:rPr lang="en-US" dirty="0">
                <a:solidFill>
                  <a:srgbClr val="1D5253"/>
                </a:solidFill>
                <a:latin typeface="Comic Sans MS" pitchFamily="66" charset="0"/>
              </a:rPr>
              <a:t>Treatment in the majority of cases is supportive</a:t>
            </a:r>
          </a:p>
          <a:p>
            <a:pPr marL="228600" lvl="0" indent="-228600" algn="l" rtl="0">
              <a:lnSpc>
                <a:spcPct val="90000"/>
              </a:lnSpc>
              <a:spcBef>
                <a:spcPts val="1000"/>
              </a:spcBef>
              <a:buClr>
                <a:srgbClr val="1D5253"/>
              </a:buClr>
              <a:buSzPct val="100000"/>
            </a:pPr>
            <a:r>
              <a:rPr lang="en-US" dirty="0">
                <a:solidFill>
                  <a:srgbClr val="1D5253"/>
                </a:solidFill>
                <a:latin typeface="Comic Sans MS" pitchFamily="66" charset="0"/>
              </a:rPr>
              <a:t>1- Supportive: fluids /antipyretics/ antibiotics</a:t>
            </a:r>
          </a:p>
          <a:p>
            <a:pPr marL="457200" lvl="0" indent="-457200" algn="l" rtl="0">
              <a:lnSpc>
                <a:spcPct val="90000"/>
              </a:lnSpc>
              <a:spcBef>
                <a:spcPts val="1000"/>
              </a:spcBef>
              <a:buClr>
                <a:srgbClr val="1D5253"/>
              </a:buClr>
              <a:buSzPct val="100000"/>
            </a:pPr>
            <a:r>
              <a:rPr lang="en-US" dirty="0">
                <a:solidFill>
                  <a:srgbClr val="1D5253"/>
                </a:solidFill>
                <a:latin typeface="Comic Sans MS" pitchFamily="66" charset="0"/>
              </a:rPr>
              <a:t>Malnutrition, immunosuppression, poor health, and inadequate supportive care can worsen the prognosis in any patient. In developing nations, measles is a major cause of infant mortality.</a:t>
            </a:r>
          </a:p>
          <a:p>
            <a:pPr marL="228600" lvl="0" indent="-228600" algn="l" rtl="0">
              <a:lnSpc>
                <a:spcPct val="90000"/>
              </a:lnSpc>
              <a:spcBef>
                <a:spcPts val="1000"/>
              </a:spcBef>
              <a:buClr>
                <a:srgbClr val="1D5253"/>
              </a:buClr>
              <a:buSzPct val="100000"/>
            </a:pPr>
            <a:r>
              <a:rPr lang="en-US" dirty="0">
                <a:solidFill>
                  <a:srgbClr val="1D5253"/>
                </a:solidFill>
                <a:latin typeface="Comic Sans MS" pitchFamily="66" charset="0"/>
              </a:rPr>
              <a:t>2-Vitamin A supplementation has shown to be protective against RS,GI complication (enhance local mucosal immunity) </a:t>
            </a:r>
          </a:p>
        </p:txBody>
      </p:sp>
      <p:sp>
        <p:nvSpPr>
          <p:cNvPr id="265" name="Google Shape;265;p2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5"/>
          <p:cNvSpPr txBox="1">
            <a:spLocks noGrp="1"/>
          </p:cNvSpPr>
          <p:nvPr>
            <p:ph type="title"/>
          </p:nvPr>
        </p:nvSpPr>
        <p:spPr>
          <a:xfrm>
            <a:off x="1971567" y="260832"/>
            <a:ext cx="8487150" cy="1292225"/>
          </a:xfrm>
          <a:prstGeom prst="rect">
            <a:avLst/>
          </a:prstGeom>
          <a:noFill/>
          <a:ln>
            <a:noFill/>
          </a:ln>
        </p:spPr>
        <p:txBody>
          <a:bodyPr spcFirstLastPara="1" wrap="square" lIns="91425" tIns="45700" rIns="91425" bIns="45700" anchor="ctr" anchorCtr="0">
            <a:normAutofit/>
          </a:bodyPr>
          <a:lstStyle/>
          <a:p>
            <a:pPr lvl="0" rtl="0">
              <a:lnSpc>
                <a:spcPct val="90000"/>
              </a:lnSpc>
              <a:spcBef>
                <a:spcPts val="0"/>
              </a:spcBef>
              <a:buClr>
                <a:schemeClr val="accent1"/>
              </a:buClr>
              <a:buSzPts val="4000"/>
            </a:pPr>
            <a:r>
              <a:rPr lang="en-US" sz="3400" dirty="0">
                <a:solidFill>
                  <a:srgbClr val="1D5253">
                    <a:lumMod val="75000"/>
                  </a:srgbClr>
                </a:solidFill>
                <a:effectLst/>
                <a:latin typeface="Comic Sans MS" pitchFamily="66" charset="0"/>
              </a:rPr>
              <a:t>Prevention and vaccination</a:t>
            </a:r>
            <a:endParaRPr dirty="0">
              <a:latin typeface="Comic Sans MS" pitchFamily="66" charset="0"/>
            </a:endParaRPr>
          </a:p>
        </p:txBody>
      </p:sp>
      <p:sp>
        <p:nvSpPr>
          <p:cNvPr id="279" name="Google Shape;279;p25"/>
          <p:cNvSpPr txBox="1">
            <a:spLocks noGrp="1"/>
          </p:cNvSpPr>
          <p:nvPr>
            <p:ph idx="1"/>
          </p:nvPr>
        </p:nvSpPr>
        <p:spPr>
          <a:xfrm>
            <a:off x="0" y="1937206"/>
            <a:ext cx="12169775" cy="5257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buClr>
                <a:srgbClr val="1D5253"/>
              </a:buClr>
              <a:buSzPct val="100000"/>
            </a:pPr>
            <a:r>
              <a:rPr lang="en-US" sz="2000" b="0" i="0" u="none" dirty="0">
                <a:solidFill>
                  <a:schemeClr val="dk1"/>
                </a:solidFill>
                <a:latin typeface="Comic Sans MS"/>
                <a:ea typeface="Comic Sans MS"/>
                <a:cs typeface="Comic Sans MS"/>
                <a:sym typeface="Comic Sans MS"/>
              </a:rPr>
              <a:t> </a:t>
            </a:r>
            <a:r>
              <a:rPr lang="en-US" sz="2000" b="1" dirty="0">
                <a:solidFill>
                  <a:srgbClr val="1D5253"/>
                </a:solidFill>
                <a:latin typeface="Comic Sans MS" pitchFamily="66" charset="0"/>
              </a:rPr>
              <a:t>MMR vaccine </a:t>
            </a:r>
            <a:r>
              <a:rPr lang="en-US" sz="2000" dirty="0">
                <a:solidFill>
                  <a:srgbClr val="1D5253"/>
                </a:solidFill>
                <a:latin typeface="Comic Sans MS" pitchFamily="66" charset="0"/>
              </a:rPr>
              <a:t>:</a:t>
            </a:r>
            <a:r>
              <a:rPr lang="en-US" sz="2000" b="1" dirty="0">
                <a:solidFill>
                  <a:srgbClr val="1D5253"/>
                </a:solidFill>
                <a:latin typeface="Comic Sans MS" pitchFamily="66" charset="0"/>
              </a:rPr>
              <a:t> first dose  12m, second dose 18m</a:t>
            </a: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Measles vaccine: 9m</a:t>
            </a: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People who have measles should limit their contact with others. </a:t>
            </a:r>
            <a:endParaRPr lang="en-US" sz="2000" dirty="0">
              <a:solidFill>
                <a:srgbClr val="1D5253"/>
              </a:solidFill>
              <a:latin typeface="Comic Sans MS" pitchFamily="66" charset="0"/>
            </a:endParaRPr>
          </a:p>
          <a:p>
            <a:pPr marL="228600" lvl="0" indent="-64135" algn="l" rtl="0">
              <a:lnSpc>
                <a:spcPct val="90000"/>
              </a:lnSpc>
              <a:spcBef>
                <a:spcPts val="1000"/>
              </a:spcBef>
              <a:buClr>
                <a:srgbClr val="1D5253"/>
              </a:buClr>
              <a:buSzPct val="100000"/>
              <a:buNone/>
            </a:pPr>
            <a:endParaRPr lang="en-US" sz="2000" b="1"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Exposure (post exposure prophylaxis)</a:t>
            </a:r>
            <a:endParaRPr lang="en-US" sz="2000"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     within 3 days ------  vaccine</a:t>
            </a:r>
            <a:endParaRPr lang="en-US" sz="2000" dirty="0">
              <a:solidFill>
                <a:srgbClr val="1D5253"/>
              </a:solidFill>
              <a:latin typeface="Comic Sans MS" pitchFamily="66" charset="0"/>
            </a:endParaRPr>
          </a:p>
          <a:p>
            <a:pPr marL="228600" lvl="0" indent="-228600" algn="l" rtl="0">
              <a:lnSpc>
                <a:spcPct val="90000"/>
              </a:lnSpc>
              <a:spcBef>
                <a:spcPts val="1000"/>
              </a:spcBef>
              <a:buClr>
                <a:srgbClr val="1D5253"/>
              </a:buClr>
              <a:buSzPct val="100000"/>
            </a:pPr>
            <a:r>
              <a:rPr lang="en-US" sz="2000" b="1" dirty="0">
                <a:solidFill>
                  <a:srgbClr val="1D5253"/>
                </a:solidFill>
                <a:latin typeface="Comic Sans MS" pitchFamily="66" charset="0"/>
              </a:rPr>
              <a:t>     within 6 days ------   </a:t>
            </a:r>
            <a:r>
              <a:rPr lang="en-US" sz="2000" b="1" dirty="0" err="1">
                <a:solidFill>
                  <a:srgbClr val="1D5253"/>
                </a:solidFill>
                <a:latin typeface="Comic Sans MS" pitchFamily="66" charset="0"/>
              </a:rPr>
              <a:t>immunoglobin</a:t>
            </a:r>
            <a:endParaRPr lang="en-US" sz="2000" b="1" dirty="0">
              <a:solidFill>
                <a:srgbClr val="1D5253"/>
              </a:solidFill>
              <a:latin typeface="Comic Sans MS" pitchFamily="66" charset="0"/>
            </a:endParaRPr>
          </a:p>
          <a:p>
            <a:pPr marL="228600" marR="0" lvl="0" indent="-228600" algn="l" rtl="0">
              <a:lnSpc>
                <a:spcPct val="80000"/>
              </a:lnSpc>
              <a:spcBef>
                <a:spcPts val="0"/>
              </a:spcBef>
              <a:spcAft>
                <a:spcPts val="0"/>
              </a:spcAft>
              <a:buClr>
                <a:schemeClr val="dk1"/>
              </a:buClr>
              <a:buSzPts val="2000"/>
              <a:buFont typeface="Arial"/>
              <a:buNone/>
            </a:pPr>
            <a:endParaRPr dirty="0"/>
          </a:p>
        </p:txBody>
      </p:sp>
      <p:sp>
        <p:nvSpPr>
          <p:cNvPr id="280" name="Google Shape;280;p25"/>
          <p:cNvSpPr txBox="1"/>
          <p:nvPr/>
        </p:nvSpPr>
        <p:spPr>
          <a:xfrm>
            <a:off x="8721672" y="6427787"/>
            <a:ext cx="2839614" cy="4572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a:solidFill>
                  <a:schemeClr val="dk1"/>
                </a:solidFill>
                <a:latin typeface="Garamond"/>
                <a:ea typeface="Garamond"/>
                <a:cs typeface="Garamond"/>
                <a:sym typeface="Garamond"/>
              </a:r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لعنوان 1"/>
          <p:cNvSpPr>
            <a:spLocks noGrp="1"/>
          </p:cNvSpPr>
          <p:nvPr>
            <p:ph type="ctrTitle"/>
          </p:nvPr>
        </p:nvSpPr>
        <p:spPr>
          <a:xfrm>
            <a:off x="3" y="365086"/>
            <a:ext cx="5581715" cy="2653741"/>
          </a:xfrm>
        </p:spPr>
        <p:txBody>
          <a:bodyPr rtlCol="1">
            <a:normAutofit/>
          </a:bodyPr>
          <a:lstStyle/>
          <a:p>
            <a:r>
              <a:rPr lang="en-US" sz="6000" dirty="0"/>
              <a:t>Rubella</a:t>
            </a:r>
            <a:r>
              <a:rPr lang="en-US" dirty="0"/>
              <a:t> </a:t>
            </a:r>
            <a:br>
              <a:rPr lang="en-US" dirty="0"/>
            </a:br>
            <a:endParaRPr lang="ar" dirty="0">
              <a:cs typeface="Tahoma" panose="020B0604030504040204" pitchFamily="34" charset="0"/>
            </a:endParaRPr>
          </a:p>
        </p:txBody>
      </p:sp>
      <p:sp>
        <p:nvSpPr>
          <p:cNvPr id="3" name="العنوان الفرعي 2"/>
          <p:cNvSpPr>
            <a:spLocks noGrp="1"/>
          </p:cNvSpPr>
          <p:nvPr>
            <p:ph type="subTitle" idx="1"/>
          </p:nvPr>
        </p:nvSpPr>
        <p:spPr>
          <a:xfrm>
            <a:off x="3" y="3018692"/>
            <a:ext cx="5581715" cy="820616"/>
          </a:xfrm>
        </p:spPr>
        <p:txBody>
          <a:bodyPr rtlCol="1">
            <a:normAutofit/>
          </a:bodyPr>
          <a:lstStyle/>
          <a:p>
            <a:pPr rtl="1"/>
            <a:r>
              <a:rPr lang="en-US" sz="3200" dirty="0">
                <a:cs typeface="Tahoma" panose="020B0604030504040204" pitchFamily="34" charset="0"/>
              </a:rPr>
              <a:t> </a:t>
            </a:r>
            <a:endParaRPr lang="ar" sz="3200" dirty="0">
              <a:cs typeface="Tahoma" panose="020B0604030504040204" pitchFamily="34" charset="0"/>
            </a:endParaRPr>
          </a:p>
        </p:txBody>
      </p:sp>
      <p:pic>
        <p:nvPicPr>
          <p:cNvPr id="4" name="Picture 5">
            <a:extLst>
              <a:ext uri="{FF2B5EF4-FFF2-40B4-BE49-F238E27FC236}">
                <a16:creationId xmlns:a16="http://schemas.microsoft.com/office/drawing/2014/main" id="{FBEC7CBD-A1ED-1089-C308-60578A1D2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528" y="3839356"/>
            <a:ext cx="3764389" cy="2531555"/>
          </a:xfrm>
          <a:prstGeom prst="rect">
            <a:avLst/>
          </a:prstGeom>
        </p:spPr>
      </p:pic>
      <p:pic>
        <p:nvPicPr>
          <p:cNvPr id="6" name="Picture 2">
            <a:extLst>
              <a:ext uri="{FF2B5EF4-FFF2-40B4-BE49-F238E27FC236}">
                <a16:creationId xmlns:a16="http://schemas.microsoft.com/office/drawing/2014/main" id="{77A7B16B-9B39-7C6D-4C01-097FE8577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877" y="1"/>
            <a:ext cx="257001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203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8;p31">
            <a:extLst>
              <a:ext uri="{FF2B5EF4-FFF2-40B4-BE49-F238E27FC236}">
                <a16:creationId xmlns:a16="http://schemas.microsoft.com/office/drawing/2014/main" id="{D5B1B5CA-93FA-46CB-99D0-3F637942BB03}"/>
              </a:ext>
            </a:extLst>
          </p:cNvPr>
          <p:cNvSpPr txBox="1">
            <a:spLocks/>
          </p:cNvSpPr>
          <p:nvPr/>
        </p:nvSpPr>
        <p:spPr>
          <a:xfrm>
            <a:off x="263375" y="1555994"/>
            <a:ext cx="9472531" cy="4351338"/>
          </a:xfrm>
          <a:prstGeom prst="rect">
            <a:avLst/>
          </a:prstGeom>
          <a:noFill/>
          <a:ln>
            <a:noFill/>
          </a:ln>
        </p:spPr>
        <p:txBody>
          <a:bodyPr spcFirstLastPara="1" wrap="square" lIns="91425" tIns="45700" rIns="91425" bIns="45700" anchor="t" anchorCtr="0">
            <a:normAutofit fontScale="47500" lnSpcReduction="20000"/>
          </a:bodyPr>
          <a:lstStyle>
            <a:lvl1pPr marL="365760" indent="-283464" algn="r" rtl="1" eaLnBrk="1" latinLnBrk="0" hangingPunct="1">
              <a:lnSpc>
                <a:spcPct val="100000"/>
              </a:lnSpc>
              <a:spcBef>
                <a:spcPts val="600"/>
              </a:spcBef>
              <a:buClr>
                <a:schemeClr val="accent1">
                  <a:lumMod val="50000"/>
                </a:schemeClr>
              </a:buClr>
              <a:buSzPct val="80000"/>
              <a:buFont typeface="Wingdings 2"/>
              <a:buChar char=""/>
              <a:defRPr kumimoji="0" sz="32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640080" indent="-237744" algn="r" rtl="1" eaLnBrk="1" latinLnBrk="0" hangingPunct="1">
              <a:lnSpc>
                <a:spcPct val="100000"/>
              </a:lnSpc>
              <a:spcBef>
                <a:spcPts val="550"/>
              </a:spcBef>
              <a:buClr>
                <a:schemeClr val="accent1">
                  <a:lumMod val="50000"/>
                </a:schemeClr>
              </a:buClr>
              <a:buFont typeface="Verdana"/>
              <a:buChar char="◦"/>
              <a:defRPr kumimoji="0" sz="28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2pPr>
            <a:lvl3pPr marL="886968" indent="-228600" algn="r" rtl="1" eaLnBrk="1" latinLnBrk="0" hangingPunct="1">
              <a:lnSpc>
                <a:spcPct val="100000"/>
              </a:lnSpc>
              <a:spcBef>
                <a:spcPct val="20000"/>
              </a:spcBef>
              <a:buClr>
                <a:schemeClr val="accent2">
                  <a:lumMod val="75000"/>
                </a:schemeClr>
              </a:buClr>
              <a:buFont typeface="Wingdings 2"/>
              <a:buChar char=""/>
              <a:defRPr kumimoji="0" sz="24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3pPr>
            <a:lvl4pPr marL="1097280" indent="-173736" algn="r" rtl="1" eaLnBrk="1" latinLnBrk="0" hangingPunct="1">
              <a:lnSpc>
                <a:spcPct val="100000"/>
              </a:lnSpc>
              <a:spcBef>
                <a:spcPct val="20000"/>
              </a:spcBef>
              <a:buClr>
                <a:schemeClr val="accent3">
                  <a:lumMod val="75000"/>
                </a:schemeClr>
              </a:buClr>
              <a:buFont typeface="Wingdings 2"/>
              <a:buChar char=""/>
              <a:defRPr kumimoji="0" sz="20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4pPr>
            <a:lvl5pPr marL="1298448" indent="-182880" algn="r" rtl="1" eaLnBrk="1" latinLnBrk="0" hangingPunct="1">
              <a:lnSpc>
                <a:spcPct val="100000"/>
              </a:lnSpc>
              <a:spcBef>
                <a:spcPct val="20000"/>
              </a:spcBef>
              <a:buClr>
                <a:schemeClr val="accent4">
                  <a:lumMod val="75000"/>
                </a:schemeClr>
              </a:buClr>
              <a:buFont typeface="Wingdings 2"/>
              <a:buChar char=""/>
              <a:defRPr kumimoji="0" sz="2000" kern="120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228600" indent="-228600" algn="l" rtl="0">
              <a:lnSpc>
                <a:spcPct val="90000"/>
              </a:lnSpc>
              <a:spcBef>
                <a:spcPts val="0"/>
              </a:spcBef>
              <a:buClr>
                <a:srgbClr val="1D5253"/>
              </a:buClr>
              <a:buSzPts val="2800"/>
              <a:buFont typeface="Wingdings 2"/>
              <a:buChar char="•"/>
            </a:pPr>
            <a:r>
              <a:rPr lang="en-US" sz="4400" b="1" dirty="0">
                <a:solidFill>
                  <a:srgbClr val="000000">
                    <a:lumMod val="75000"/>
                  </a:srgbClr>
                </a:solidFill>
              </a:rPr>
              <a:t>Pathogen</a:t>
            </a:r>
          </a:p>
          <a:p>
            <a:pPr marL="228600" indent="-228600" algn="l" rtl="0">
              <a:lnSpc>
                <a:spcPct val="90000"/>
              </a:lnSpc>
              <a:spcBef>
                <a:spcPts val="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Rubella virus ( </a:t>
            </a:r>
            <a:r>
              <a:rPr lang="en-US" sz="4400" dirty="0" err="1">
                <a:solidFill>
                  <a:srgbClr val="000000">
                    <a:lumMod val="75000"/>
                  </a:srgbClr>
                </a:solidFill>
              </a:rPr>
              <a:t>german</a:t>
            </a:r>
            <a:r>
              <a:rPr lang="en-US" sz="4400" dirty="0">
                <a:solidFill>
                  <a:srgbClr val="000000">
                    <a:lumMod val="75000"/>
                  </a:srgbClr>
                </a:solidFill>
              </a:rPr>
              <a:t> measles) is a ss-RNA virus of the </a:t>
            </a:r>
            <a:r>
              <a:rPr lang="en-US" sz="4400" dirty="0" err="1">
                <a:solidFill>
                  <a:srgbClr val="000000">
                    <a:lumMod val="75000"/>
                  </a:srgbClr>
                </a:solidFill>
              </a:rPr>
              <a:t>togaviridae</a:t>
            </a:r>
            <a:r>
              <a:rPr lang="en-US" sz="4400" dirty="0">
                <a:solidFill>
                  <a:srgbClr val="000000">
                    <a:lumMod val="75000"/>
                  </a:srgbClr>
                </a:solidFill>
              </a:rPr>
              <a:t> family genus </a:t>
            </a:r>
            <a:r>
              <a:rPr lang="en-US" sz="4400" dirty="0" err="1">
                <a:solidFill>
                  <a:srgbClr val="000000">
                    <a:lumMod val="75000"/>
                  </a:srgbClr>
                </a:solidFill>
              </a:rPr>
              <a:t>Rubivirus</a:t>
            </a:r>
            <a:r>
              <a:rPr lang="en-US" sz="4400" dirty="0">
                <a:solidFill>
                  <a:srgbClr val="000000">
                    <a:lumMod val="75000"/>
                  </a:srgbClr>
                </a:solidFill>
              </a:rPr>
              <a:t> .</a:t>
            </a: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ar-JO"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b="1" dirty="0">
                <a:solidFill>
                  <a:srgbClr val="000000">
                    <a:lumMod val="75000"/>
                  </a:srgbClr>
                </a:solidFill>
              </a:rPr>
              <a:t>Route of transmission</a:t>
            </a: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Airborne droplets or transplacental (vertical transmission) (congenital rubella syndrome) .</a:t>
            </a:r>
          </a:p>
          <a:p>
            <a:pPr marL="228600" indent="-228600" algn="l" rtl="0">
              <a:lnSpc>
                <a:spcPct val="90000"/>
              </a:lnSpc>
              <a:spcBef>
                <a:spcPts val="1000"/>
              </a:spcBef>
              <a:buClr>
                <a:srgbClr val="1D5253"/>
              </a:buClr>
              <a:buSzPts val="2800"/>
              <a:buFont typeface="Wingdings 2"/>
              <a:buChar char="•"/>
            </a:pPr>
            <a:r>
              <a:rPr lang="en-US" sz="4400" dirty="0">
                <a:solidFill>
                  <a:srgbClr val="000000">
                    <a:lumMod val="75000"/>
                  </a:srgbClr>
                </a:solidFill>
              </a:rPr>
              <a:t>.</a:t>
            </a:r>
          </a:p>
          <a:p>
            <a:pPr marL="228600" indent="-228600" algn="l" rtl="0">
              <a:lnSpc>
                <a:spcPct val="90000"/>
              </a:lnSpc>
              <a:spcBef>
                <a:spcPts val="1000"/>
              </a:spcBef>
              <a:buClr>
                <a:srgbClr val="1D5253"/>
              </a:buClr>
              <a:buSzPts val="2800"/>
              <a:buFont typeface="Wingdings 2"/>
              <a:buChar char="•"/>
            </a:pPr>
            <a:endParaRPr lang="en-US" sz="4400" dirty="0">
              <a:solidFill>
                <a:srgbClr val="000000">
                  <a:lumMod val="75000"/>
                </a:srgbClr>
              </a:solidFill>
            </a:endParaRPr>
          </a:p>
          <a:p>
            <a:pPr marL="228600" indent="-50800" algn="l" rtl="0">
              <a:lnSpc>
                <a:spcPct val="90000"/>
              </a:lnSpc>
              <a:spcBef>
                <a:spcPts val="1000"/>
              </a:spcBef>
              <a:buClr>
                <a:srgbClr val="1D5253"/>
              </a:buClr>
              <a:buSzPts val="2800"/>
              <a:buFont typeface="Wingdings 2"/>
              <a:buNone/>
            </a:pPr>
            <a:endParaRPr lang="en-US" dirty="0">
              <a:solidFill>
                <a:srgbClr val="000000">
                  <a:lumMod val="75000"/>
                </a:srgbClr>
              </a:solidFill>
            </a:endParaRPr>
          </a:p>
        </p:txBody>
      </p:sp>
      <p:pic>
        <p:nvPicPr>
          <p:cNvPr id="4" name="Picture 3">
            <a:extLst>
              <a:ext uri="{FF2B5EF4-FFF2-40B4-BE49-F238E27FC236}">
                <a16:creationId xmlns:a16="http://schemas.microsoft.com/office/drawing/2014/main" id="{870D4820-7EA7-461A-8C62-43F2B61DC2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672" y="2453550"/>
            <a:ext cx="2926750" cy="190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a:extLst>
              <a:ext uri="{FF2B5EF4-FFF2-40B4-BE49-F238E27FC236}">
                <a16:creationId xmlns:a16="http://schemas.microsoft.com/office/drawing/2014/main" id="{3B604222-ADC4-4979-AA9A-2DA0F9C04278}"/>
              </a:ext>
            </a:extLst>
          </p:cNvPr>
          <p:cNvSpPr txBox="1"/>
          <p:nvPr/>
        </p:nvSpPr>
        <p:spPr>
          <a:xfrm>
            <a:off x="456367" y="584193"/>
            <a:ext cx="8752877" cy="954107"/>
          </a:xfrm>
          <a:prstGeom prst="rect">
            <a:avLst/>
          </a:prstGeom>
          <a:noFill/>
        </p:spPr>
        <p:txBody>
          <a:bodyPr wrap="square">
            <a:spAutoFit/>
          </a:bodyPr>
          <a:lstStyle/>
          <a:p>
            <a:pPr>
              <a:buClrTx/>
              <a:buFontTx/>
              <a:buNone/>
            </a:pPr>
            <a:r>
              <a:rPr lang="en-US" sz="2800" b="1" kern="1200" dirty="0">
                <a:solidFill>
                  <a:srgbClr val="000000">
                    <a:lumMod val="75000"/>
                  </a:srgbClr>
                </a:solidFill>
                <a:latin typeface="MinionPro-Regular"/>
                <a:ea typeface="+mn-ea"/>
                <a:cs typeface="+mn-cs"/>
              </a:rPr>
              <a:t>Rubella</a:t>
            </a:r>
            <a:r>
              <a:rPr lang="en-US" sz="2800" kern="1200" dirty="0">
                <a:solidFill>
                  <a:srgbClr val="000000">
                    <a:lumMod val="75000"/>
                  </a:srgbClr>
                </a:solidFill>
                <a:latin typeface="MinionPro-Regular"/>
                <a:ea typeface="+mn-ea"/>
                <a:cs typeface="+mn-cs"/>
              </a:rPr>
              <a:t> , also known as </a:t>
            </a:r>
            <a:r>
              <a:rPr lang="en-US" sz="2800" b="1" kern="1200" dirty="0">
                <a:solidFill>
                  <a:srgbClr val="000000">
                    <a:lumMod val="75000"/>
                  </a:srgbClr>
                </a:solidFill>
                <a:latin typeface="MinionPro-Bold"/>
                <a:ea typeface="+mn-ea"/>
                <a:cs typeface="+mn-cs"/>
              </a:rPr>
              <a:t>German measles </a:t>
            </a:r>
            <a:r>
              <a:rPr lang="en-US" sz="2800" kern="1200" dirty="0">
                <a:solidFill>
                  <a:srgbClr val="000000">
                    <a:lumMod val="75000"/>
                  </a:srgbClr>
                </a:solidFill>
                <a:latin typeface="MinionPro-Regular"/>
                <a:ea typeface="+mn-ea"/>
                <a:cs typeface="+mn-cs"/>
              </a:rPr>
              <a:t>or </a:t>
            </a:r>
            <a:r>
              <a:rPr lang="en-US" sz="2800" b="1" kern="1200" dirty="0">
                <a:solidFill>
                  <a:srgbClr val="000000">
                    <a:lumMod val="75000"/>
                  </a:srgbClr>
                </a:solidFill>
                <a:latin typeface="MinionPro-Bold"/>
                <a:ea typeface="+mn-ea"/>
                <a:cs typeface="+mn-cs"/>
              </a:rPr>
              <a:t>3-day measles  </a:t>
            </a:r>
            <a:r>
              <a:rPr lang="en-US" sz="1000" b="1" kern="1200" dirty="0">
                <a:solidFill>
                  <a:srgbClr val="1D5253"/>
                </a:solidFill>
                <a:latin typeface="MinionPro-Bold"/>
                <a:ea typeface="+mn-ea"/>
                <a:cs typeface="+mn-cs"/>
              </a:rPr>
              <a:t>.</a:t>
            </a:r>
            <a:endParaRPr lang="en-US" sz="1800" kern="1200" dirty="0">
              <a:solidFill>
                <a:srgbClr val="1D5253"/>
              </a:solidFill>
              <a:latin typeface="Century Schoolbook"/>
              <a:ea typeface="+mn-ea"/>
              <a:cs typeface="+mn-cs"/>
            </a:endParaRPr>
          </a:p>
        </p:txBody>
      </p:sp>
    </p:spTree>
    <p:extLst>
      <p:ext uri="{BB962C8B-B14F-4D97-AF65-F5344CB8AC3E}">
        <p14:creationId xmlns:p14="http://schemas.microsoft.com/office/powerpoint/2010/main" val="283508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العنوان 1">
            <a:extLst>
              <a:ext uri="{FF2B5EF4-FFF2-40B4-BE49-F238E27FC236}">
                <a16:creationId xmlns:a16="http://schemas.microsoft.com/office/drawing/2014/main" id="{715470CA-661E-4291-B935-C2697929E19C}"/>
              </a:ext>
            </a:extLst>
          </p:cNvPr>
          <p:cNvSpPr txBox="1">
            <a:spLocks/>
          </p:cNvSpPr>
          <p:nvPr/>
        </p:nvSpPr>
        <p:spPr>
          <a:xfrm>
            <a:off x="608490" y="274638"/>
            <a:ext cx="10952798" cy="1143000"/>
          </a:xfrm>
          <a:prstGeom prst="rect">
            <a:avLst/>
          </a:prstGeom>
        </p:spPr>
        <p:txBody>
          <a:bodyPr vert="horz" lIns="91440" tIns="45720" rIns="91440" bIns="45720" rtlCol="0" anchor="ctr">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lgn="ctr" rtl="0">
              <a:lnSpc>
                <a:spcPct val="90000"/>
              </a:lnSpc>
              <a:spcAft>
                <a:spcPts val="600"/>
              </a:spcAft>
            </a:pPr>
            <a:r>
              <a:rPr lang="en-US" sz="3700" kern="1200">
                <a:solidFill>
                  <a:schemeClr val="tx1"/>
                </a:solidFill>
                <a:latin typeface="+mj-lt"/>
                <a:ea typeface="+mj-ea"/>
                <a:cs typeface="+mj-cs"/>
              </a:rPr>
              <a:t>Congenital Rubella Syndrome</a:t>
            </a:r>
            <a:br>
              <a:rPr lang="en-US" sz="3700" kern="1200">
                <a:solidFill>
                  <a:schemeClr val="tx1"/>
                </a:solidFill>
                <a:latin typeface="+mj-lt"/>
                <a:ea typeface="+mj-ea"/>
                <a:cs typeface="+mj-cs"/>
              </a:rPr>
            </a:br>
            <a:endParaRPr lang="en-US" sz="3700" kern="1200">
              <a:solidFill>
                <a:schemeClr val="tx1"/>
              </a:solidFill>
              <a:latin typeface="+mj-lt"/>
              <a:ea typeface="+mj-ea"/>
              <a:cs typeface="+mj-cs"/>
            </a:endParaRPr>
          </a:p>
        </p:txBody>
      </p:sp>
      <p:sp>
        <p:nvSpPr>
          <p:cNvPr id="3" name="مربع نص 2">
            <a:extLst>
              <a:ext uri="{FF2B5EF4-FFF2-40B4-BE49-F238E27FC236}">
                <a16:creationId xmlns:a16="http://schemas.microsoft.com/office/drawing/2014/main" id="{613F4FA3-EE03-45B3-A790-93B26BDC02C1}"/>
              </a:ext>
            </a:extLst>
          </p:cNvPr>
          <p:cNvSpPr txBox="1"/>
          <p:nvPr/>
        </p:nvSpPr>
        <p:spPr>
          <a:xfrm>
            <a:off x="608490" y="1600206"/>
            <a:ext cx="10952798" cy="4525963"/>
          </a:xfrm>
          <a:prstGeom prst="rect">
            <a:avLst/>
          </a:prstGeom>
        </p:spPr>
        <p:txBody>
          <a:bodyPr vert="horz" lIns="91440" tIns="45720" rIns="91440" bIns="45720" rtlCol="0">
            <a:normAutofit/>
          </a:bodyPr>
          <a:lstStyle/>
          <a:p>
            <a:pPr marL="0" lvl="0" indent="0">
              <a:spcBef>
                <a:spcPct val="20000"/>
              </a:spcBef>
              <a:spcAft>
                <a:spcPts val="0"/>
              </a:spcAft>
              <a:buClr>
                <a:schemeClr val="dk1"/>
              </a:buClr>
              <a:buSzPts val="2800"/>
              <a:buFont typeface="Arial" pitchFamily="34" charset="0"/>
              <a:buNone/>
            </a:pPr>
            <a:r>
              <a:rPr lang="en-US" sz="3200" b="1" kern="1200">
                <a:solidFill>
                  <a:schemeClr val="tx1"/>
                </a:solidFill>
                <a:latin typeface="+mn-lt"/>
                <a:ea typeface="+mn-ea"/>
                <a:cs typeface="+mn-cs"/>
              </a:rPr>
              <a:t>Epidemiology</a:t>
            </a:r>
            <a:r>
              <a:rPr lang="en-US" sz="3200" kern="1200">
                <a:solidFill>
                  <a:schemeClr val="tx1"/>
                </a:solidFill>
                <a:latin typeface="+mn-lt"/>
                <a:ea typeface="+mn-ea"/>
                <a:cs typeface="+mn-cs"/>
              </a:rPr>
              <a:t> : Most mothers have been vaccinated, so congenital infection is very rare.</a:t>
            </a:r>
          </a:p>
          <a:p>
            <a:pPr marL="0" lvl="0" indent="0">
              <a:spcBef>
                <a:spcPct val="20000"/>
              </a:spcBef>
              <a:spcAft>
                <a:spcPts val="0"/>
              </a:spcAft>
              <a:buClr>
                <a:schemeClr val="dk1"/>
              </a:buClr>
              <a:buSzPts val="2800"/>
              <a:buFont typeface="Arial" pitchFamily="34" charset="0"/>
              <a:buNone/>
            </a:pPr>
            <a:endParaRPr lang="en-US" sz="3200" kern="1200">
              <a:solidFill>
                <a:schemeClr val="tx1"/>
              </a:solidFill>
              <a:latin typeface="+mn-lt"/>
              <a:ea typeface="+mn-ea"/>
              <a:cs typeface="+mn-cs"/>
            </a:endParaRPr>
          </a:p>
          <a:p>
            <a:pPr marL="0" lvl="0" indent="0">
              <a:spcBef>
                <a:spcPct val="20000"/>
              </a:spcBef>
              <a:spcAft>
                <a:spcPts val="0"/>
              </a:spcAft>
              <a:buClr>
                <a:schemeClr val="dk1"/>
              </a:buClr>
              <a:buSzPts val="2800"/>
              <a:buFont typeface="Arial" pitchFamily="34" charset="0"/>
              <a:buNone/>
            </a:pPr>
            <a:endParaRPr lang="en-US" sz="3200" kern="1200">
              <a:solidFill>
                <a:schemeClr val="tx1"/>
              </a:solidFill>
              <a:latin typeface="+mn-lt"/>
              <a:ea typeface="+mn-ea"/>
              <a:cs typeface="+mn-cs"/>
            </a:endParaRPr>
          </a:p>
          <a:p>
            <a:pPr marL="0" lvl="0" indent="0">
              <a:spcBef>
                <a:spcPct val="20000"/>
              </a:spcBef>
              <a:spcAft>
                <a:spcPts val="0"/>
              </a:spcAft>
              <a:buClr>
                <a:schemeClr val="dk1"/>
              </a:buClr>
              <a:buSzPts val="2800"/>
              <a:buFont typeface="Arial" pitchFamily="34" charset="0"/>
              <a:buNone/>
            </a:pPr>
            <a:r>
              <a:rPr lang="en-US" sz="3200" kern="1200">
                <a:solidFill>
                  <a:schemeClr val="tx1"/>
                </a:solidFill>
                <a:latin typeface="+mn-lt"/>
                <a:ea typeface="+mn-ea"/>
                <a:cs typeface="+mn-cs"/>
              </a:rPr>
              <a:t>Risk of fetal infection is high in the first trimester, decreased in the second trimester and then increased again in the third trimester .</a:t>
            </a:r>
          </a:p>
        </p:txBody>
      </p:sp>
    </p:spTree>
    <p:extLst>
      <p:ext uri="{BB962C8B-B14F-4D97-AF65-F5344CB8AC3E}">
        <p14:creationId xmlns:p14="http://schemas.microsoft.com/office/powerpoint/2010/main" val="35521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F9D0BE37-D5FF-4095-B707-5A221195822B}"/>
              </a:ext>
            </a:extLst>
          </p:cNvPr>
          <p:cNvSpPr txBox="1"/>
          <p:nvPr/>
        </p:nvSpPr>
        <p:spPr>
          <a:xfrm>
            <a:off x="712897" y="1263254"/>
            <a:ext cx="10414519" cy="2308324"/>
          </a:xfrm>
          <a:prstGeom prst="rect">
            <a:avLst/>
          </a:prstGeom>
          <a:noFill/>
        </p:spPr>
        <p:txBody>
          <a:bodyPr wrap="square">
            <a:spAutoFit/>
          </a:bodyPr>
          <a:lstStyle/>
          <a:p>
            <a:pPr>
              <a:buClrTx/>
              <a:buFontTx/>
              <a:buNone/>
            </a:pPr>
            <a:r>
              <a:rPr lang="en-US" sz="3600" kern="1200" dirty="0">
                <a:solidFill>
                  <a:srgbClr val="000000">
                    <a:lumMod val="75000"/>
                  </a:srgbClr>
                </a:solidFill>
                <a:latin typeface="MinionPro-Regular"/>
                <a:ea typeface="+mn-ea"/>
                <a:cs typeface="+mn-cs"/>
              </a:rPr>
              <a:t>Infants with congenital rubella may shed the virus in nasopharyngeal secretions and urine for longer than 12 months after birth and may transmit the virus to susceptible contacts .</a:t>
            </a:r>
            <a:endParaRPr lang="en-US" sz="3600" kern="1200" dirty="0">
              <a:solidFill>
                <a:srgbClr val="000000">
                  <a:lumMod val="75000"/>
                </a:srgbClr>
              </a:solidFill>
              <a:latin typeface="Century Schoolbook"/>
              <a:ea typeface="+mn-ea"/>
              <a:cs typeface="+mn-cs"/>
            </a:endParaRPr>
          </a:p>
        </p:txBody>
      </p:sp>
    </p:spTree>
    <p:extLst>
      <p:ext uri="{BB962C8B-B14F-4D97-AF65-F5344CB8AC3E}">
        <p14:creationId xmlns:p14="http://schemas.microsoft.com/office/powerpoint/2010/main" val="2066570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5BB6A3D-E9E6-4203-BC3B-3BB3290B7B70}"/>
              </a:ext>
            </a:extLst>
          </p:cNvPr>
          <p:cNvSpPr txBox="1"/>
          <p:nvPr/>
        </p:nvSpPr>
        <p:spPr>
          <a:xfrm>
            <a:off x="496208" y="3005348"/>
            <a:ext cx="9402246" cy="3060325"/>
          </a:xfrm>
          <a:prstGeom prst="rect">
            <a:avLst/>
          </a:prstGeom>
          <a:noFill/>
        </p:spPr>
        <p:txBody>
          <a:bodyPr wrap="square">
            <a:spAutoFit/>
          </a:bodyPr>
          <a:lstStyle/>
          <a:p>
            <a:pPr marR="0" lvl="0" algn="l" defTabSz="914400" rtl="0" eaLnBrk="1" fontAlgn="auto" latinLnBrk="0" hangingPunct="1">
              <a:lnSpc>
                <a:spcPct val="90000"/>
              </a:lnSpc>
              <a:spcBef>
                <a:spcPts val="0"/>
              </a:spcBef>
              <a:spcAft>
                <a:spcPts val="0"/>
              </a:spcAft>
              <a:buClr>
                <a:srgbClr val="000000"/>
              </a:buClr>
              <a:buSzPts val="2800"/>
              <a:tabLst/>
              <a:defRPr/>
            </a:pPr>
            <a:endParaRPr kumimoji="0" lang="en-US" sz="2400" b="0" i="0" u="none" strike="noStrike" kern="0" cap="none" spc="0" normalizeH="0" baseline="0" noProof="0" dirty="0">
              <a:ln>
                <a:noFill/>
              </a:ln>
              <a:solidFill>
                <a:srgbClr val="000000"/>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Congenital rubella syndrome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Triad of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1-Cardiac defect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most common defect ( PDA, pulmonary artery stenosis)</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2-Cataracts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other eye manifestation can also occur later in life (salt and pepper retinopathy, glaucoma)</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 </a:t>
            </a:r>
            <a:r>
              <a:rPr kumimoji="0" lang="en-US" sz="2400" b="0" i="0" u="none" strike="noStrike" kern="0" cap="none" spc="0" normalizeH="0" baseline="0" noProof="0" dirty="0">
                <a:ln>
                  <a:noFill/>
                </a:ln>
                <a:solidFill>
                  <a:srgbClr val="FF0000"/>
                </a:solidFill>
                <a:effectLst/>
                <a:uLnTx/>
                <a:uFillTx/>
                <a:latin typeface="Calibri"/>
                <a:cs typeface="Calibri"/>
                <a:sym typeface="Calibri"/>
              </a:rPr>
              <a:t>3-Cochlear defect </a:t>
            </a:r>
            <a:r>
              <a:rPr kumimoji="0" lang="en-US" sz="2400" b="0" i="0" u="none" strike="noStrike" kern="0" cap="none" spc="0" normalizeH="0" baseline="0" noProof="0" dirty="0">
                <a:ln>
                  <a:noFill/>
                </a:ln>
                <a:solidFill>
                  <a:srgbClr val="000000"/>
                </a:solidFill>
                <a:effectLst/>
                <a:uLnTx/>
                <a:uFillTx/>
                <a:latin typeface="Calibri"/>
                <a:cs typeface="Calibri"/>
                <a:sym typeface="Calibri"/>
              </a:rPr>
              <a:t>: bilateral sensorineural hearing loss .</a:t>
            </a:r>
          </a:p>
        </p:txBody>
      </p:sp>
      <p:sp>
        <p:nvSpPr>
          <p:cNvPr id="4" name="العنوان 1">
            <a:extLst>
              <a:ext uri="{FF2B5EF4-FFF2-40B4-BE49-F238E27FC236}">
                <a16:creationId xmlns:a16="http://schemas.microsoft.com/office/drawing/2014/main" id="{5A5BC9AB-3796-46C2-9BA8-8E1E18514CED}"/>
              </a:ext>
            </a:extLst>
          </p:cNvPr>
          <p:cNvSpPr txBox="1">
            <a:spLocks/>
          </p:cNvSpPr>
          <p:nvPr/>
        </p:nvSpPr>
        <p:spPr>
          <a:xfrm>
            <a:off x="1" y="99"/>
            <a:ext cx="8495440"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400" dirty="0"/>
              <a:t>Clinical Features </a:t>
            </a:r>
            <a:br>
              <a:rPr lang="en-US" dirty="0"/>
            </a:br>
            <a:endParaRPr lang="ar" dirty="0"/>
          </a:p>
        </p:txBody>
      </p:sp>
      <p:pic>
        <p:nvPicPr>
          <p:cNvPr id="5" name="Picture 2">
            <a:extLst>
              <a:ext uri="{FF2B5EF4-FFF2-40B4-BE49-F238E27FC236}">
                <a16:creationId xmlns:a16="http://schemas.microsoft.com/office/drawing/2014/main" id="{8B0F0774-6E81-43AD-8C34-DFC860C1D4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3523" y="1186684"/>
            <a:ext cx="5167112" cy="168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03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A627990-AFC6-4F9E-8CA2-18387976FD62}"/>
              </a:ext>
            </a:extLst>
          </p:cNvPr>
          <p:cNvSpPr txBox="1"/>
          <p:nvPr/>
        </p:nvSpPr>
        <p:spPr>
          <a:xfrm>
            <a:off x="183054" y="1174392"/>
            <a:ext cx="10455527" cy="2599686"/>
          </a:xfrm>
          <a:prstGeom prst="rect">
            <a:avLst/>
          </a:prstGeom>
          <a:noFill/>
        </p:spPr>
        <p:txBody>
          <a:bodyPr wrap="square">
            <a:spAutoFit/>
          </a:bodyPr>
          <a:lstStyle/>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Hepatosplenomegaly, jaundice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Hemolytic anemia, thrombocytopenia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Petechiae and purpura, i.e., </a:t>
            </a:r>
            <a:r>
              <a:rPr lang="en-US" sz="2400" b="1" dirty="0">
                <a:solidFill>
                  <a:srgbClr val="000000">
                    <a:lumMod val="75000"/>
                  </a:srgbClr>
                </a:solidFill>
                <a:latin typeface="Calibri"/>
                <a:ea typeface="+mn-ea"/>
                <a:cs typeface="Calibri"/>
                <a:sym typeface="Calibri"/>
              </a:rPr>
              <a:t>blueberry muffin rash</a:t>
            </a:r>
            <a:r>
              <a:rPr lang="en-US" sz="2400" dirty="0">
                <a:solidFill>
                  <a:srgbClr val="000000">
                    <a:lumMod val="75000"/>
                  </a:srgbClr>
                </a:solidFill>
                <a:latin typeface="Calibri"/>
                <a:ea typeface="+mn-ea"/>
                <a:cs typeface="Calibri"/>
                <a:sym typeface="Calibri"/>
              </a:rPr>
              <a:t> (due to extramedullary hematopoiesis in the skin)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Transient meningitis and/or encephalitis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Pneumonia .</a:t>
            </a:r>
          </a:p>
        </p:txBody>
      </p:sp>
      <p:sp>
        <p:nvSpPr>
          <p:cNvPr id="4" name="العنوان 1">
            <a:extLst>
              <a:ext uri="{FF2B5EF4-FFF2-40B4-BE49-F238E27FC236}">
                <a16:creationId xmlns:a16="http://schemas.microsoft.com/office/drawing/2014/main" id="{5B0E8871-7F4E-4D05-B783-09634D0F858E}"/>
              </a:ext>
            </a:extLst>
          </p:cNvPr>
          <p:cNvSpPr txBox="1">
            <a:spLocks/>
          </p:cNvSpPr>
          <p:nvPr/>
        </p:nvSpPr>
        <p:spPr>
          <a:xfrm>
            <a:off x="1032709" y="12200"/>
            <a:ext cx="4892848" cy="823990"/>
          </a:xfrm>
          <a:prstGeom prst="rect">
            <a:avLst/>
          </a:prstGeom>
        </p:spPr>
        <p:txBody>
          <a:bodyPr rtlCol="1">
            <a:no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lgn="ctr">
              <a:buClrTx/>
              <a:buFontTx/>
              <a:buNone/>
            </a:pPr>
            <a:r>
              <a:rPr lang="en-US" sz="4000" dirty="0">
                <a:solidFill>
                  <a:srgbClr val="349294">
                    <a:lumMod val="50000"/>
                  </a:srgbClr>
                </a:solidFill>
              </a:rPr>
              <a:t>Early Features </a:t>
            </a:r>
            <a:br>
              <a:rPr lang="en-US" sz="4000" dirty="0">
                <a:solidFill>
                  <a:srgbClr val="349294">
                    <a:lumMod val="50000"/>
                  </a:srgbClr>
                </a:solidFill>
              </a:rPr>
            </a:br>
            <a:endParaRPr lang="ar" sz="4000" dirty="0">
              <a:solidFill>
                <a:srgbClr val="349294">
                  <a:lumMod val="50000"/>
                </a:srgbClr>
              </a:solidFill>
            </a:endParaRPr>
          </a:p>
        </p:txBody>
      </p:sp>
      <p:pic>
        <p:nvPicPr>
          <p:cNvPr id="5" name="صورة 4" descr="صورة تحتوي على شخص, داخلي&#10;&#10;تم إنشاء الوصف تلقائياً">
            <a:extLst>
              <a:ext uri="{FF2B5EF4-FFF2-40B4-BE49-F238E27FC236}">
                <a16:creationId xmlns:a16="http://schemas.microsoft.com/office/drawing/2014/main" id="{414BDFEB-D546-4387-8AAB-D1603F852067}"/>
              </a:ext>
            </a:extLst>
          </p:cNvPr>
          <p:cNvPicPr>
            <a:picLocks noChangeAspect="1"/>
          </p:cNvPicPr>
          <p:nvPr/>
        </p:nvPicPr>
        <p:blipFill>
          <a:blip r:embed="rId2" cstate="print"/>
          <a:stretch>
            <a:fillRect/>
          </a:stretch>
        </p:blipFill>
        <p:spPr>
          <a:xfrm>
            <a:off x="7335448" y="0"/>
            <a:ext cx="3407755" cy="1948962"/>
          </a:xfrm>
          <a:prstGeom prst="rect">
            <a:avLst/>
          </a:prstGeom>
        </p:spPr>
      </p:pic>
      <p:sp>
        <p:nvSpPr>
          <p:cNvPr id="2" name="العنوان 1">
            <a:extLst>
              <a:ext uri="{FF2B5EF4-FFF2-40B4-BE49-F238E27FC236}">
                <a16:creationId xmlns:a16="http://schemas.microsoft.com/office/drawing/2014/main" id="{8928FDB6-D332-C196-69C1-E26CF977FFC7}"/>
              </a:ext>
            </a:extLst>
          </p:cNvPr>
          <p:cNvSpPr txBox="1">
            <a:spLocks/>
          </p:cNvSpPr>
          <p:nvPr/>
        </p:nvSpPr>
        <p:spPr>
          <a:xfrm>
            <a:off x="-114713" y="3611239"/>
            <a:ext cx="4553690" cy="1011553"/>
          </a:xfrm>
          <a:prstGeom prst="rect">
            <a:avLst/>
          </a:prstGeom>
        </p:spPr>
        <p:txBody>
          <a:bodyPr rtlCol="1">
            <a:normAutofit fontScale="850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4000" dirty="0">
                <a:solidFill>
                  <a:srgbClr val="349294">
                    <a:lumMod val="50000"/>
                  </a:srgbClr>
                </a:solidFill>
              </a:rPr>
              <a:t>Late Features </a:t>
            </a:r>
            <a:br>
              <a:rPr lang="en-US" sz="4000" dirty="0">
                <a:solidFill>
                  <a:srgbClr val="349294">
                    <a:lumMod val="50000"/>
                  </a:srgbClr>
                </a:solidFill>
              </a:rPr>
            </a:br>
            <a:endParaRPr lang="ar" sz="4000" dirty="0">
              <a:solidFill>
                <a:srgbClr val="349294">
                  <a:lumMod val="50000"/>
                </a:srgbClr>
              </a:solidFill>
            </a:endParaRPr>
          </a:p>
        </p:txBody>
      </p:sp>
      <p:sp>
        <p:nvSpPr>
          <p:cNvPr id="8" name="مربع نص 2">
            <a:extLst>
              <a:ext uri="{FF2B5EF4-FFF2-40B4-BE49-F238E27FC236}">
                <a16:creationId xmlns:a16="http://schemas.microsoft.com/office/drawing/2014/main" id="{D6AD7699-F176-3B75-9F08-FFC110EB03D8}"/>
              </a:ext>
            </a:extLst>
          </p:cNvPr>
          <p:cNvSpPr txBox="1"/>
          <p:nvPr/>
        </p:nvSpPr>
        <p:spPr>
          <a:xfrm>
            <a:off x="183082" y="4244211"/>
            <a:ext cx="10736602" cy="2267287"/>
          </a:xfrm>
          <a:prstGeom prst="rect">
            <a:avLst/>
          </a:prstGeom>
          <a:noFill/>
        </p:spPr>
        <p:txBody>
          <a:bodyPr wrap="square">
            <a:spAutoFit/>
          </a:bodyPr>
          <a:lstStyle/>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CNS defects : microcephaly, intellectual disability, panencephalitis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Skeletal abnormalities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Endocrine disorders (e.g., diabetes, thyroid dysfunction)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Vascular disease .</a:t>
            </a:r>
          </a:p>
          <a:p>
            <a:pPr marL="228600" indent="-228600">
              <a:lnSpc>
                <a:spcPct val="90000"/>
              </a:lnSpc>
              <a:spcBef>
                <a:spcPts val="1000"/>
              </a:spcBef>
              <a:buSzPts val="2800"/>
              <a:buFont typeface="Arial"/>
              <a:buChar char="•"/>
              <a:defRPr/>
            </a:pPr>
            <a:r>
              <a:rPr lang="en-US" sz="2400" dirty="0">
                <a:solidFill>
                  <a:srgbClr val="000000">
                    <a:lumMod val="75000"/>
                  </a:srgbClr>
                </a:solidFill>
                <a:latin typeface="Calibri"/>
                <a:ea typeface="+mn-ea"/>
                <a:cs typeface="Calibri"/>
                <a:sym typeface="Calibri"/>
              </a:rPr>
              <a:t>Immune defects .</a:t>
            </a:r>
          </a:p>
        </p:txBody>
      </p:sp>
    </p:spTree>
    <p:extLst>
      <p:ext uri="{BB962C8B-B14F-4D97-AF65-F5344CB8AC3E}">
        <p14:creationId xmlns:p14="http://schemas.microsoft.com/office/powerpoint/2010/main" val="13808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p:nvPr/>
        </p:nvSpPr>
        <p:spPr>
          <a:xfrm>
            <a:off x="8062476" y="1430425"/>
            <a:ext cx="289032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Garamond"/>
              <a:buNone/>
            </a:pPr>
            <a:fld id="{00000000-1234-1234-1234-123412341234}" type="slidenum">
              <a:rPr lang="en-US" sz="1200" b="0" i="0" u="none" strike="noStrike" cap="none">
                <a:solidFill>
                  <a:schemeClr val="dk1"/>
                </a:solidFill>
                <a:latin typeface="Garamond"/>
                <a:ea typeface="Garamond"/>
                <a:cs typeface="Garamond"/>
                <a:sym typeface="Garamond"/>
              </a:rPr>
              <a:t>3</a:t>
            </a:fld>
            <a:endParaRPr/>
          </a:p>
        </p:txBody>
      </p:sp>
      <p:sp>
        <p:nvSpPr>
          <p:cNvPr id="93" name="Google Shape;93;p2"/>
          <p:cNvSpPr txBox="1"/>
          <p:nvPr/>
        </p:nvSpPr>
        <p:spPr>
          <a:xfrm>
            <a:off x="1075420" y="568325"/>
            <a:ext cx="10376001"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entury Gothic"/>
              <a:ea typeface="Century Gothic"/>
              <a:cs typeface="Century Gothic"/>
              <a:sym typeface="Century Gothic"/>
            </a:endParaRPr>
          </a:p>
        </p:txBody>
      </p:sp>
      <p:sp>
        <p:nvSpPr>
          <p:cNvPr id="94" name="Google Shape;94;p2"/>
          <p:cNvSpPr txBox="1"/>
          <p:nvPr/>
        </p:nvSpPr>
        <p:spPr>
          <a:xfrm>
            <a:off x="209241" y="1156135"/>
            <a:ext cx="11960537" cy="2605801"/>
          </a:xfrm>
          <a:prstGeom prst="rect">
            <a:avLst/>
          </a:prstGeom>
          <a:noFill/>
          <a:ln>
            <a:noFill/>
          </a:ln>
        </p:spPr>
        <p:txBody>
          <a:bodyPr spcFirstLastPara="1" wrap="square" lIns="91425" tIns="45700" rIns="91425" bIns="45700" anchor="t" anchorCtr="0">
            <a:spAutoFit/>
          </a:bodyPr>
          <a:lstStyle/>
          <a:p>
            <a:pPr marL="0" marR="0" lvl="0" indent="0" algn="l" rtl="1">
              <a:lnSpc>
                <a:spcPct val="100000"/>
              </a:lnSpc>
              <a:spcBef>
                <a:spcPts val="0"/>
              </a:spcBef>
              <a:spcAft>
                <a:spcPts val="0"/>
              </a:spcAft>
              <a:buClr>
                <a:schemeClr val="dk1"/>
              </a:buClr>
              <a:buSzPts val="2800"/>
              <a:buFont typeface="Comic Sans MS"/>
              <a:buNone/>
            </a:pPr>
            <a:r>
              <a:rPr lang="en-US" sz="2800" b="1" i="0" u="none" dirty="0">
                <a:solidFill>
                  <a:schemeClr val="dk1"/>
                </a:solidFill>
                <a:latin typeface="Comic Sans MS"/>
                <a:ea typeface="Comic Sans MS"/>
                <a:cs typeface="Comic Sans MS"/>
                <a:sym typeface="Comic Sans MS"/>
              </a:rPr>
              <a:t>Its  a widespread rash , usually viral and sometimes bacterial, and usually occurring in </a:t>
            </a:r>
            <a:r>
              <a:rPr lang="en-US" sz="2800" b="1" i="0" u="sng"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children</a:t>
            </a:r>
            <a:r>
              <a:rPr lang="en-US" sz="2800" b="1" i="0" u="none" dirty="0">
                <a:solidFill>
                  <a:schemeClr val="dk1"/>
                </a:solidFill>
                <a:latin typeface="Comic Sans MS"/>
                <a:ea typeface="Comic Sans MS"/>
                <a:cs typeface="Comic Sans MS"/>
                <a:sym typeface="Comic Sans MS"/>
              </a:rPr>
              <a:t>.</a:t>
            </a:r>
            <a:endParaRPr dirty="0"/>
          </a:p>
          <a:p>
            <a:pPr marL="0" marR="0" lvl="0" indent="0" algn="l" rtl="1">
              <a:lnSpc>
                <a:spcPct val="100000"/>
              </a:lnSpc>
              <a:spcBef>
                <a:spcPts val="1400"/>
              </a:spcBef>
              <a:spcAft>
                <a:spcPts val="0"/>
              </a:spcAft>
              <a:buClr>
                <a:schemeClr val="dk1"/>
              </a:buClr>
              <a:buSzPts val="2800"/>
              <a:buFont typeface="Comic Sans MS"/>
              <a:buNone/>
            </a:pPr>
            <a:r>
              <a:rPr lang="en-US" sz="2800" b="1" i="0" u="none" dirty="0">
                <a:solidFill>
                  <a:schemeClr val="dk1"/>
                </a:solidFill>
                <a:latin typeface="Comic Sans MS"/>
                <a:ea typeface="Comic Sans MS"/>
                <a:cs typeface="Comic Sans MS"/>
                <a:sym typeface="Comic Sans MS"/>
              </a:rPr>
              <a:t> It represents either a reaction to a </a:t>
            </a:r>
            <a:r>
              <a:rPr lang="en-US" sz="2800" b="1" i="0" u="sng"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toxin</a:t>
            </a:r>
            <a:r>
              <a:rPr lang="en-US" sz="2800" b="1" i="0" u="none" dirty="0">
                <a:solidFill>
                  <a:schemeClr val="dk1"/>
                </a:solidFill>
                <a:latin typeface="Comic Sans MS"/>
                <a:ea typeface="Comic Sans MS"/>
                <a:cs typeface="Comic Sans MS"/>
                <a:sym typeface="Comic Sans MS"/>
              </a:rPr>
              <a:t> produced by organism </a:t>
            </a:r>
            <a:r>
              <a:rPr lang="ar-SA" sz="2800" b="1" i="0" u="none" dirty="0">
                <a:solidFill>
                  <a:schemeClr val="dk1"/>
                </a:solidFill>
                <a:latin typeface="Comic Sans MS"/>
                <a:ea typeface="Comic Sans MS"/>
                <a:cs typeface="Comic Sans MS"/>
                <a:sym typeface="Comic Sans MS"/>
              </a:rPr>
              <a:t> </a:t>
            </a:r>
            <a:r>
              <a:rPr lang="ar-SA" sz="2800" b="1" dirty="0">
                <a:solidFill>
                  <a:schemeClr val="dk1"/>
                </a:solidFill>
                <a:latin typeface="Comic Sans MS"/>
                <a:ea typeface="Comic Sans MS"/>
                <a:cs typeface="Comic Sans MS"/>
                <a:sym typeface="Comic Sans MS"/>
              </a:rPr>
              <a:t>  </a:t>
            </a:r>
            <a:r>
              <a:rPr lang="en-US" sz="2800" b="1" i="0" u="none" dirty="0">
                <a:solidFill>
                  <a:schemeClr val="dk1"/>
                </a:solidFill>
                <a:latin typeface="Comic Sans MS"/>
                <a:ea typeface="Comic Sans MS"/>
                <a:cs typeface="Comic Sans MS"/>
                <a:sym typeface="Comic Sans MS"/>
              </a:rPr>
              <a:t>or  due to a drug, most commonly  </a:t>
            </a:r>
            <a:r>
              <a:rPr lang="en-US" sz="2800" b="1" i="0" u="sng" dirty="0">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antibiotics</a:t>
            </a:r>
            <a:endParaRPr lang="en-US" sz="2800" b="1" i="0" u="sng" dirty="0">
              <a:solidFill>
                <a:schemeClr val="dk1"/>
              </a:solidFill>
              <a:latin typeface="Century Gothic"/>
              <a:ea typeface="Century Gothic"/>
              <a:cs typeface="Century Gothic"/>
              <a:sym typeface="Century Gothic"/>
            </a:endParaRPr>
          </a:p>
          <a:p>
            <a:pPr marL="0" marR="0" lvl="0" indent="0" algn="l" rtl="1">
              <a:lnSpc>
                <a:spcPct val="100000"/>
              </a:lnSpc>
              <a:spcBef>
                <a:spcPts val="1400"/>
              </a:spcBef>
              <a:spcAft>
                <a:spcPts val="0"/>
              </a:spcAft>
              <a:buClr>
                <a:schemeClr val="dk1"/>
              </a:buClr>
              <a:buSzPts val="2800"/>
              <a:buFont typeface="Comic Sans MS"/>
              <a:buNone/>
            </a:pPr>
            <a:r>
              <a:rPr lang="en-US" sz="2800" b="1" i="0" u="none" dirty="0">
                <a:solidFill>
                  <a:schemeClr val="dk1"/>
                </a:solidFill>
                <a:latin typeface="Comic Sans MS"/>
                <a:ea typeface="Comic Sans MS"/>
                <a:cs typeface="Comic Sans MS"/>
                <a:sym typeface="Comic Sans MS"/>
              </a:rPr>
              <a:t>.</a:t>
            </a:r>
            <a:endParaRPr dirty="0"/>
          </a:p>
        </p:txBody>
      </p:sp>
      <p:sp>
        <p:nvSpPr>
          <p:cNvPr id="2" name="مربع نص 1"/>
          <p:cNvSpPr txBox="1"/>
          <p:nvPr/>
        </p:nvSpPr>
        <p:spPr>
          <a:xfrm>
            <a:off x="209237" y="4814360"/>
            <a:ext cx="11419583" cy="830997"/>
          </a:xfrm>
          <a:prstGeom prst="rect">
            <a:avLst/>
          </a:prstGeom>
          <a:noFill/>
        </p:spPr>
        <p:txBody>
          <a:bodyPr wrap="square" rtlCol="1">
            <a:spAutoFit/>
          </a:bodyPr>
          <a:lstStyle/>
          <a:p>
            <a:r>
              <a:rPr lang="en-US" sz="2400" b="1" dirty="0">
                <a:latin typeface="Comic Sans MS" pitchFamily="66" charset="0"/>
              </a:rPr>
              <a:t>*  Viral </a:t>
            </a:r>
            <a:r>
              <a:rPr lang="en-US" sz="2400" b="1" dirty="0" err="1">
                <a:latin typeface="Comic Sans MS" pitchFamily="66" charset="0"/>
              </a:rPr>
              <a:t>exanthems</a:t>
            </a:r>
            <a:r>
              <a:rPr lang="en-US" sz="2400" b="1" dirty="0">
                <a:latin typeface="Comic Sans MS" pitchFamily="66" charset="0"/>
              </a:rPr>
              <a:t> are more common in children.</a:t>
            </a:r>
          </a:p>
          <a:p>
            <a:r>
              <a:rPr lang="en-US" sz="2400" b="1" dirty="0">
                <a:latin typeface="Comic Sans MS" pitchFamily="66" charset="0"/>
              </a:rPr>
              <a:t>*  Drug eruptions are more common in adults.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831E0BCB-0A0C-4577-A71E-0F139AA2DCD9}"/>
              </a:ext>
            </a:extLst>
          </p:cNvPr>
          <p:cNvSpPr txBox="1"/>
          <p:nvPr/>
        </p:nvSpPr>
        <p:spPr>
          <a:xfrm>
            <a:off x="640099" y="2206330"/>
            <a:ext cx="9669106" cy="409240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Newborn And mother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1-PCR of rubella RNA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2-serology (high or persistent concentration of IgM and /or IgG)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Fetus:</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IgM antibody serology- 3 month detectable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PCR for rubella RNA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Calibri"/>
                <a:cs typeface="Calibri"/>
                <a:sym typeface="Calibri"/>
              </a:rPr>
              <a:t> </a:t>
            </a:r>
          </a:p>
        </p:txBody>
      </p:sp>
      <p:sp>
        <p:nvSpPr>
          <p:cNvPr id="4" name="العنوان 1">
            <a:extLst>
              <a:ext uri="{FF2B5EF4-FFF2-40B4-BE49-F238E27FC236}">
                <a16:creationId xmlns:a16="http://schemas.microsoft.com/office/drawing/2014/main" id="{3C6DC81B-A992-421D-B83A-6725C227C22B}"/>
              </a:ext>
            </a:extLst>
          </p:cNvPr>
          <p:cNvSpPr txBox="1">
            <a:spLocks/>
          </p:cNvSpPr>
          <p:nvPr/>
        </p:nvSpPr>
        <p:spPr>
          <a:xfrm>
            <a:off x="936443" y="559314"/>
            <a:ext cx="4344373"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Diagnosis  </a:t>
            </a:r>
            <a:br>
              <a:rPr lang="en-US" dirty="0"/>
            </a:br>
            <a:endParaRPr lang="ar" dirty="0"/>
          </a:p>
        </p:txBody>
      </p:sp>
    </p:spTree>
    <p:extLst>
      <p:ext uri="{BB962C8B-B14F-4D97-AF65-F5344CB8AC3E}">
        <p14:creationId xmlns:p14="http://schemas.microsoft.com/office/powerpoint/2010/main" val="355197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9FB6D05A-C85F-40B9-99CA-8F4F1DF84B96}"/>
              </a:ext>
            </a:extLst>
          </p:cNvPr>
          <p:cNvSpPr txBox="1"/>
          <p:nvPr/>
        </p:nvSpPr>
        <p:spPr>
          <a:xfrm>
            <a:off x="222391" y="1167757"/>
            <a:ext cx="9770925" cy="3063403"/>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Patients with rubella infection are asymptomatic in ∼ 50% of cases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Young children have a milder course than older children and adults; the latter group often presents with prodromal symptoms, other systemic complaints (e.g., arthritis), and a longer duration of infection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incubation period : 2-3 weeks after the infection .</a:t>
            </a:r>
          </a:p>
        </p:txBody>
      </p:sp>
      <p:sp>
        <p:nvSpPr>
          <p:cNvPr id="4" name="العنوان 1">
            <a:extLst>
              <a:ext uri="{FF2B5EF4-FFF2-40B4-BE49-F238E27FC236}">
                <a16:creationId xmlns:a16="http://schemas.microsoft.com/office/drawing/2014/main" id="{DE7001C2-7674-41A5-A5C5-EDA28C7C8DDC}"/>
              </a:ext>
            </a:extLst>
          </p:cNvPr>
          <p:cNvSpPr txBox="1">
            <a:spLocks/>
          </p:cNvSpPr>
          <p:nvPr/>
        </p:nvSpPr>
        <p:spPr>
          <a:xfrm>
            <a:off x="583435" y="362891"/>
            <a:ext cx="6166799" cy="1163978"/>
          </a:xfrm>
          <a:prstGeom prst="rect">
            <a:avLst/>
          </a:prstGeom>
        </p:spPr>
        <p:txBody>
          <a:bodyPr rtlCol="1">
            <a:normAutofit fontScale="925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Post Natal Rubella  </a:t>
            </a:r>
            <a:br>
              <a:rPr lang="en-US" dirty="0"/>
            </a:br>
            <a:endParaRPr lang="ar" dirty="0"/>
          </a:p>
        </p:txBody>
      </p:sp>
      <p:pic>
        <p:nvPicPr>
          <p:cNvPr id="5" name="Picture 2">
            <a:extLst>
              <a:ext uri="{FF2B5EF4-FFF2-40B4-BE49-F238E27FC236}">
                <a16:creationId xmlns:a16="http://schemas.microsoft.com/office/drawing/2014/main" id="{A5653505-264C-475D-B8F1-2E1C6398E8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3015" y="4231205"/>
            <a:ext cx="272024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391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9025E4A3-1E38-4E08-8FA0-23BAAA3B190C}"/>
              </a:ext>
            </a:extLst>
          </p:cNvPr>
          <p:cNvSpPr txBox="1"/>
          <p:nvPr/>
        </p:nvSpPr>
        <p:spPr>
          <a:xfrm>
            <a:off x="93618" y="896450"/>
            <a:ext cx="7901958" cy="518295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Duration: 1-5 days</a:t>
            </a:r>
          </a:p>
          <a:p>
            <a:pPr marL="228600" marR="0" lvl="0" indent="-228600" algn="l" defTabSz="914400" rtl="0" eaLnBrk="1" fontAlgn="auto" latinLnBrk="0" hangingPunct="1">
              <a:lnSpc>
                <a:spcPct val="90000"/>
              </a:lnSpc>
              <a:spcBef>
                <a:spcPts val="100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Findings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1-Retroauricular , posterior cervical , and posterior occipital lymphadenopathy accompanied by an erythematous Persist for up to a week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endPar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2-Mild and non specific symptoms such as low grade fever/mild sore throat /</a:t>
            </a:r>
            <a:r>
              <a:rPr kumimoji="0" lang="en-US" sz="2400" b="0" i="0" u="none" strike="noStrike" kern="0" cap="none" spc="0" normalizeH="0" baseline="0" noProof="0" dirty="0" err="1">
                <a:ln>
                  <a:noFill/>
                </a:ln>
                <a:solidFill>
                  <a:schemeClr val="tx2">
                    <a:lumMod val="75000"/>
                  </a:schemeClr>
                </a:solidFill>
                <a:effectLst/>
                <a:uLnTx/>
                <a:uFillTx/>
                <a:latin typeface="Calibri"/>
                <a:cs typeface="Calibri"/>
                <a:sym typeface="Calibri"/>
              </a:rPr>
              <a:t>conjuctivites</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/headache and aching joints .</a:t>
            </a: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endPar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3-Forchheimer sign : enanthem as small , rose spots  (petechial lesions) on the soft palate in 20% of patients , and can be seen in cases of </a:t>
            </a:r>
            <a:r>
              <a:rPr kumimoji="0" lang="en-US" sz="2400" b="1" i="0" u="none" strike="noStrike" kern="0" cap="none" spc="0" normalizeH="0" baseline="0" noProof="0" dirty="0">
                <a:ln>
                  <a:noFill/>
                </a:ln>
                <a:solidFill>
                  <a:schemeClr val="tx2">
                    <a:lumMod val="75000"/>
                  </a:schemeClr>
                </a:solidFill>
                <a:effectLst/>
                <a:uLnTx/>
                <a:uFillTx/>
                <a:latin typeface="Calibri"/>
                <a:cs typeface="Calibri"/>
                <a:sym typeface="Calibri"/>
              </a:rPr>
              <a:t>measles</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and </a:t>
            </a:r>
            <a:r>
              <a:rPr kumimoji="0" lang="en-US" sz="2400" b="1" i="0" u="none" strike="noStrike" kern="0" cap="none" spc="0" normalizeH="0" baseline="0" noProof="0" dirty="0">
                <a:ln>
                  <a:noFill/>
                </a:ln>
                <a:solidFill>
                  <a:schemeClr val="tx2">
                    <a:lumMod val="75000"/>
                  </a:schemeClr>
                </a:solidFill>
                <a:effectLst/>
                <a:uLnTx/>
                <a:uFillTx/>
                <a:latin typeface="Calibri"/>
                <a:cs typeface="Calibri"/>
                <a:sym typeface="Calibri"/>
              </a:rPr>
              <a:t>scarlet fever </a:t>
            </a:r>
            <a:r>
              <a:rPr kumimoji="0" lang="en-US" sz="2400" b="0" i="0" u="none" strike="noStrike" kern="0" cap="none" spc="0" normalizeH="0" baseline="0" noProof="0" dirty="0">
                <a:ln>
                  <a:noFill/>
                </a:ln>
                <a:solidFill>
                  <a:schemeClr val="tx2">
                    <a:lumMod val="75000"/>
                  </a:schemeClr>
                </a:solidFill>
                <a:effectLst/>
                <a:uLnTx/>
                <a:uFillTx/>
                <a:latin typeface="Calibri"/>
                <a:cs typeface="Calibri"/>
                <a:sym typeface="Calibri"/>
              </a:rPr>
              <a:t>. </a:t>
            </a:r>
          </a:p>
        </p:txBody>
      </p:sp>
      <p:pic>
        <p:nvPicPr>
          <p:cNvPr id="4" name="Google Shape;337;p39">
            <a:extLst>
              <a:ext uri="{FF2B5EF4-FFF2-40B4-BE49-F238E27FC236}">
                <a16:creationId xmlns:a16="http://schemas.microsoft.com/office/drawing/2014/main" id="{E4E89801-93B4-42F5-AA12-F99344B0AC68}"/>
              </a:ext>
            </a:extLst>
          </p:cNvPr>
          <p:cNvPicPr preferRelativeResize="0"/>
          <p:nvPr/>
        </p:nvPicPr>
        <p:blipFill rotWithShape="1">
          <a:blip r:embed="rId2" cstate="print">
            <a:alphaModFix/>
          </a:blip>
          <a:srcRect/>
          <a:stretch/>
        </p:blipFill>
        <p:spPr>
          <a:xfrm>
            <a:off x="8189475" y="3290610"/>
            <a:ext cx="2664682" cy="3382371"/>
          </a:xfrm>
          <a:prstGeom prst="rect">
            <a:avLst/>
          </a:prstGeom>
          <a:noFill/>
          <a:ln>
            <a:noFill/>
          </a:ln>
        </p:spPr>
      </p:pic>
      <p:sp>
        <p:nvSpPr>
          <p:cNvPr id="5" name="العنوان 1">
            <a:extLst>
              <a:ext uri="{FF2B5EF4-FFF2-40B4-BE49-F238E27FC236}">
                <a16:creationId xmlns:a16="http://schemas.microsoft.com/office/drawing/2014/main" id="{32E8100B-F5F8-4001-BE74-CAE96133C355}"/>
              </a:ext>
            </a:extLst>
          </p:cNvPr>
          <p:cNvSpPr txBox="1">
            <a:spLocks/>
          </p:cNvSpPr>
          <p:nvPr/>
        </p:nvSpPr>
        <p:spPr>
          <a:xfrm>
            <a:off x="571732" y="327722"/>
            <a:ext cx="6166799" cy="1163978"/>
          </a:xfrm>
          <a:prstGeom prst="rect">
            <a:avLst/>
          </a:prstGeom>
        </p:spPr>
        <p:txBody>
          <a:bodyPr rtlCol="1">
            <a:normAutofit fontScale="85000" lnSpcReduction="1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a:t>Clinical presentation   </a:t>
            </a:r>
            <a:br>
              <a:rPr lang="en-US" dirty="0"/>
            </a:br>
            <a:endParaRPr lang="ar" dirty="0"/>
          </a:p>
        </p:txBody>
      </p:sp>
    </p:spTree>
    <p:extLst>
      <p:ext uri="{BB962C8B-B14F-4D97-AF65-F5344CB8AC3E}">
        <p14:creationId xmlns:p14="http://schemas.microsoft.com/office/powerpoint/2010/main" val="2685509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44;p40">
            <a:extLst>
              <a:ext uri="{FF2B5EF4-FFF2-40B4-BE49-F238E27FC236}">
                <a16:creationId xmlns:a16="http://schemas.microsoft.com/office/drawing/2014/main" id="{88655954-3501-493D-97A2-D0FB2FA9CBF8}"/>
              </a:ext>
            </a:extLst>
          </p:cNvPr>
          <p:cNvPicPr preferRelativeResize="0"/>
          <p:nvPr/>
        </p:nvPicPr>
        <p:blipFill rotWithShape="1">
          <a:blip r:embed="rId2" cstate="print">
            <a:alphaModFix/>
          </a:blip>
          <a:srcRect/>
          <a:stretch/>
        </p:blipFill>
        <p:spPr>
          <a:xfrm>
            <a:off x="1022465" y="1978701"/>
            <a:ext cx="3900313" cy="4529164"/>
          </a:xfrm>
          <a:prstGeom prst="rect">
            <a:avLst/>
          </a:prstGeom>
          <a:noFill/>
          <a:ln>
            <a:noFill/>
          </a:ln>
        </p:spPr>
      </p:pic>
      <p:pic>
        <p:nvPicPr>
          <p:cNvPr id="3" name="Google Shape;343;p40">
            <a:extLst>
              <a:ext uri="{FF2B5EF4-FFF2-40B4-BE49-F238E27FC236}">
                <a16:creationId xmlns:a16="http://schemas.microsoft.com/office/drawing/2014/main" id="{1D37F6A3-19E2-4ED9-96AE-9BCE2FCBFC58}"/>
              </a:ext>
            </a:extLst>
          </p:cNvPr>
          <p:cNvPicPr preferRelativeResize="0">
            <a:picLocks/>
          </p:cNvPicPr>
          <p:nvPr/>
        </p:nvPicPr>
        <p:blipFill rotWithShape="1">
          <a:blip r:embed="rId3" cstate="print">
            <a:alphaModFix/>
          </a:blip>
          <a:srcRect/>
          <a:stretch/>
        </p:blipFill>
        <p:spPr>
          <a:xfrm>
            <a:off x="6798696" y="1738859"/>
            <a:ext cx="4233937" cy="4948888"/>
          </a:xfrm>
          <a:prstGeom prst="rect">
            <a:avLst/>
          </a:prstGeom>
          <a:noFill/>
          <a:ln>
            <a:noFill/>
          </a:ln>
        </p:spPr>
      </p:pic>
      <p:sp>
        <p:nvSpPr>
          <p:cNvPr id="5" name="عنوان 1">
            <a:extLst>
              <a:ext uri="{FF2B5EF4-FFF2-40B4-BE49-F238E27FC236}">
                <a16:creationId xmlns:a16="http://schemas.microsoft.com/office/drawing/2014/main" id="{6F51EE25-1EB4-08CC-7757-4A2A60F7E2D0}"/>
              </a:ext>
            </a:extLst>
          </p:cNvPr>
          <p:cNvSpPr txBox="1">
            <a:spLocks/>
          </p:cNvSpPr>
          <p:nvPr/>
        </p:nvSpPr>
        <p:spPr>
          <a:xfrm>
            <a:off x="323289" y="339728"/>
            <a:ext cx="8938738" cy="1399133"/>
          </a:xfrm>
          <a:prstGeom prst="rect">
            <a:avLst/>
          </a:prstGeom>
        </p:spPr>
        <p:txBody>
          <a:bodyPr>
            <a:normAutofit/>
          </a:bodyPr>
          <a:lstStyle>
            <a:lvl1pPr algn="ctr" defTabSz="914400" rtl="0" eaLnBrk="1" latinLnBrk="0" hangingPunct="1">
              <a:lnSpc>
                <a:spcPct val="90000"/>
              </a:lnSpc>
              <a:spcBef>
                <a:spcPct val="0"/>
              </a:spcBef>
              <a:buNone/>
              <a:defRPr sz="4400" b="1" kern="1200">
                <a:solidFill>
                  <a:srgbClr val="D7D7D7"/>
                </a:solidFill>
                <a:effectLst/>
                <a:latin typeface="+mj-lt"/>
                <a:ea typeface="+mj-ea"/>
                <a:cs typeface="+mj-cs"/>
              </a:defRPr>
            </a:lvl1pPr>
          </a:lstStyle>
          <a:p>
            <a:r>
              <a:rPr lang="en-US" b="0">
                <a:solidFill>
                  <a:schemeClr val="tx1"/>
                </a:solidFill>
                <a:latin typeface="Calibri" panose="020F0502020204030204" pitchFamily="34" charset="0"/>
                <a:cs typeface="Aldhabi" pitchFamily="2" charset="-78"/>
              </a:rPr>
              <a:t>lymphadenopathy(POSTERIOR AURICLE 1 WEAK )</a:t>
            </a:r>
            <a:endParaRPr lang="en-US" b="0" dirty="0">
              <a:solidFill>
                <a:schemeClr val="tx1"/>
              </a:solidFill>
              <a:latin typeface="Calibri" panose="020F0502020204030204" pitchFamily="34" charset="0"/>
              <a:cs typeface="Aldhabi" pitchFamily="2" charset="-78"/>
            </a:endParaRPr>
          </a:p>
        </p:txBody>
      </p:sp>
    </p:spTree>
    <p:extLst>
      <p:ext uri="{BB962C8B-B14F-4D97-AF65-F5344CB8AC3E}">
        <p14:creationId xmlns:p14="http://schemas.microsoft.com/office/powerpoint/2010/main" val="3622586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4DCAF2C8-7DBB-4B66-8E5D-C748153C219F}"/>
              </a:ext>
            </a:extLst>
          </p:cNvPr>
          <p:cNvSpPr txBox="1"/>
          <p:nvPr/>
        </p:nvSpPr>
        <p:spPr>
          <a:xfrm>
            <a:off x="1" y="1124018"/>
            <a:ext cx="12169775" cy="486799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Duration 2-3 days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Findings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Fine, nonconfluent, pink maculopapular rash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Begins at the head, primarily behind the ears, extends to the trunk and extremities , sparing the palms and the soles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Rash may be itchy in adults .</a:t>
            </a:r>
          </a:p>
          <a:p>
            <a:pPr marL="0" marR="0" lvl="0" indent="0" algn="just"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 Usually, the rash is gone from the face by the time it has reached the legs.</a:t>
            </a:r>
          </a:p>
          <a:p>
            <a:pPr marL="457200" marR="0" lvl="0" indent="-457200" algn="just" defTabSz="914400" rtl="0" eaLnBrk="1" fontAlgn="auto" latinLnBrk="0" hangingPunct="1">
              <a:lnSpc>
                <a:spcPct val="90000"/>
              </a:lnSpc>
              <a:spcBef>
                <a:spcPts val="1000"/>
              </a:spcBef>
              <a:spcAft>
                <a:spcPts val="0"/>
              </a:spcAft>
              <a:buClr>
                <a:srgbClr val="000000"/>
              </a:buClr>
              <a:buSzPts val="2800"/>
              <a:buFontTx/>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70% of teenagers and adults females present with Polyarthritis , usually of the hand , but usually resolves without sequelae  .</a:t>
            </a:r>
          </a:p>
          <a:p>
            <a:pPr marL="457200" marR="0" lvl="0" indent="-457200" algn="just" defTabSz="914400" rtl="0" eaLnBrk="1" fontAlgn="auto" latinLnBrk="0" hangingPunct="1">
              <a:lnSpc>
                <a:spcPct val="90000"/>
              </a:lnSpc>
              <a:spcBef>
                <a:spcPts val="1000"/>
              </a:spcBef>
              <a:spcAft>
                <a:spcPts val="0"/>
              </a:spcAft>
              <a:buClr>
                <a:srgbClr val="000000"/>
              </a:buClr>
              <a:buSzPts val="2800"/>
              <a:buFontTx/>
              <a:buChar char="-"/>
              <a:tabLst/>
              <a:defRPr/>
            </a:pPr>
            <a:r>
              <a:rPr kumimoji="0" lang="en-US" sz="2800" b="0" i="0" u="none" strike="noStrike" kern="0" cap="none" spc="0" normalizeH="0" baseline="0" noProof="0" dirty="0" err="1">
                <a:ln>
                  <a:noFill/>
                </a:ln>
                <a:solidFill>
                  <a:schemeClr val="tx2">
                    <a:lumMod val="75000"/>
                  </a:schemeClr>
                </a:solidFill>
                <a:effectLst/>
                <a:uLnTx/>
                <a:uFillTx/>
                <a:latin typeface="Calibri"/>
                <a:cs typeface="Calibri"/>
                <a:sym typeface="Calibri"/>
              </a:rPr>
              <a:t>Paresthesias</a:t>
            </a: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and tendinitis may occur . </a:t>
            </a:r>
          </a:p>
        </p:txBody>
      </p:sp>
      <p:sp>
        <p:nvSpPr>
          <p:cNvPr id="4" name="العنوان 1">
            <a:extLst>
              <a:ext uri="{FF2B5EF4-FFF2-40B4-BE49-F238E27FC236}">
                <a16:creationId xmlns:a16="http://schemas.microsoft.com/office/drawing/2014/main" id="{BC5A8774-6967-406E-9AE7-D37D17B18C70}"/>
              </a:ext>
            </a:extLst>
          </p:cNvPr>
          <p:cNvSpPr txBox="1">
            <a:spLocks/>
          </p:cNvSpPr>
          <p:nvPr/>
        </p:nvSpPr>
        <p:spPr>
          <a:xfrm>
            <a:off x="1030085" y="90483"/>
            <a:ext cx="8872444" cy="874067"/>
          </a:xfrm>
          <a:prstGeom prst="rect">
            <a:avLst/>
          </a:prstGeom>
        </p:spPr>
        <p:txBody>
          <a:bodyPr rtlCol="1">
            <a:normAutofit fontScale="70000" lnSpcReduction="20000"/>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4800" dirty="0"/>
              <a:t>Exanthem Phase </a:t>
            </a:r>
            <a:br>
              <a:rPr lang="en-US" dirty="0"/>
            </a:br>
            <a:endParaRPr lang="ar" dirty="0"/>
          </a:p>
        </p:txBody>
      </p:sp>
    </p:spTree>
    <p:extLst>
      <p:ext uri="{BB962C8B-B14F-4D97-AF65-F5344CB8AC3E}">
        <p14:creationId xmlns:p14="http://schemas.microsoft.com/office/powerpoint/2010/main" val="417321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0F5F0880-2FBE-4484-B10B-C0486CB46A17}"/>
              </a:ext>
            </a:extLst>
          </p:cNvPr>
          <p:cNvSpPr txBox="1"/>
          <p:nvPr/>
        </p:nvSpPr>
        <p:spPr>
          <a:xfrm>
            <a:off x="56" y="1190095"/>
            <a:ext cx="10519834" cy="5549211"/>
          </a:xfrm>
          <a:prstGeom prst="rect">
            <a:avLst/>
          </a:prstGeom>
          <a:noFill/>
        </p:spPr>
        <p:txBody>
          <a:bodyPr wrap="square">
            <a:spAutoFit/>
          </a:bodyPr>
          <a:lstStyle/>
          <a:p>
            <a:pPr marL="228600" indent="-228600">
              <a:lnSpc>
                <a:spcPct val="90000"/>
              </a:lnSpc>
              <a:buSzPts val="2800"/>
              <a:buFont typeface="Arial"/>
              <a:buChar char="•"/>
              <a:defRPr/>
            </a:pPr>
            <a:r>
              <a:rPr lang="en-US" sz="2800" dirty="0">
                <a:solidFill>
                  <a:srgbClr val="000000">
                    <a:lumMod val="75000"/>
                  </a:srgbClr>
                </a:solidFill>
                <a:latin typeface="Calibri"/>
                <a:ea typeface="+mn-ea"/>
                <a:cs typeface="Calibri"/>
                <a:sym typeface="Calibri"/>
              </a:rPr>
              <a:t>Although rubella infection may be considered a </a:t>
            </a:r>
            <a:r>
              <a:rPr lang="en-US" sz="2800" b="1" dirty="0">
                <a:solidFill>
                  <a:srgbClr val="000000">
                    <a:lumMod val="75000"/>
                  </a:srgbClr>
                </a:solidFill>
                <a:latin typeface="Calibri"/>
                <a:ea typeface="+mn-ea"/>
                <a:cs typeface="Calibri"/>
                <a:sym typeface="Calibri"/>
              </a:rPr>
              <a:t>clinical diagnosis </a:t>
            </a:r>
            <a:r>
              <a:rPr lang="en-US" sz="2800" dirty="0">
                <a:solidFill>
                  <a:srgbClr val="000000">
                    <a:lumMod val="75000"/>
                  </a:srgbClr>
                </a:solidFill>
                <a:latin typeface="Calibri"/>
                <a:ea typeface="+mn-ea"/>
                <a:cs typeface="Calibri"/>
                <a:sym typeface="Calibri"/>
              </a:rPr>
              <a:t>, laboratory confirmation is necessary for certain patient groups to assess the risk of complications such as </a:t>
            </a:r>
            <a:r>
              <a:rPr lang="en-US" sz="2800" dirty="0" err="1">
                <a:solidFill>
                  <a:srgbClr val="000000">
                    <a:lumMod val="75000"/>
                  </a:srgbClr>
                </a:solidFill>
                <a:latin typeface="Calibri"/>
                <a:ea typeface="+mn-ea"/>
                <a:cs typeface="Calibri"/>
                <a:sym typeface="Calibri"/>
              </a:rPr>
              <a:t>e.g</a:t>
            </a:r>
            <a:r>
              <a:rPr lang="en-US" sz="2800" dirty="0">
                <a:solidFill>
                  <a:srgbClr val="000000">
                    <a:lumMod val="75000"/>
                  </a:srgbClr>
                </a:solidFill>
                <a:latin typeface="Calibri"/>
                <a:ea typeface="+mn-ea"/>
                <a:cs typeface="Calibri"/>
                <a:sym typeface="Calibri"/>
              </a:rPr>
              <a:t>,  congenital rubella in pregnant women or encephalitis.</a:t>
            </a:r>
          </a:p>
          <a:p>
            <a:pPr marL="228600" indent="-228600">
              <a:lnSpc>
                <a:spcPct val="90000"/>
              </a:lnSpc>
              <a:spcBef>
                <a:spcPts val="1000"/>
              </a:spcBef>
              <a:buSzPts val="2800"/>
              <a:buFont typeface="Arial"/>
              <a:buChar char="•"/>
              <a:defRPr/>
            </a:pPr>
            <a:r>
              <a:rPr lang="en-US" sz="2800" b="1" dirty="0">
                <a:solidFill>
                  <a:srgbClr val="000000">
                    <a:lumMod val="75000"/>
                  </a:srgbClr>
                </a:solidFill>
                <a:latin typeface="Calibri"/>
                <a:ea typeface="+mn-ea"/>
                <a:cs typeface="Calibri"/>
                <a:sym typeface="Calibri"/>
              </a:rPr>
              <a:t>Laboratory tests</a:t>
            </a:r>
            <a:r>
              <a:rPr lang="en-US" sz="2800" dirty="0">
                <a:solidFill>
                  <a:srgbClr val="000000">
                    <a:lumMod val="75000"/>
                  </a:srgbClr>
                </a:solidFill>
                <a:latin typeface="Calibri"/>
                <a:ea typeface="+mn-ea"/>
                <a:cs typeface="Calibri"/>
                <a:sym typeface="Calibri"/>
              </a:rPr>
              <a:t> :</a:t>
            </a:r>
          </a:p>
          <a:p>
            <a:pPr>
              <a:buClrTx/>
              <a:buFontTx/>
              <a:buNone/>
            </a:pPr>
            <a:r>
              <a:rPr lang="en-US" sz="2800" kern="1200" dirty="0">
                <a:solidFill>
                  <a:srgbClr val="000000">
                    <a:lumMod val="75000"/>
                  </a:srgbClr>
                </a:solidFill>
                <a:latin typeface="MinionPro-Regular"/>
                <a:ea typeface="+mn-ea"/>
                <a:cs typeface="+mn-cs"/>
              </a:rPr>
              <a:t>Routine laboratory findings are nonspecific and generally do not aid in diagnosis .</a:t>
            </a:r>
            <a:endParaRPr lang="en-US" sz="2800" dirty="0">
              <a:solidFill>
                <a:srgbClr val="000000">
                  <a:lumMod val="75000"/>
                </a:srgbClr>
              </a:solidFill>
              <a:latin typeface="Calibri"/>
              <a:ea typeface="+mn-ea"/>
              <a:cs typeface="Calibri"/>
              <a:sym typeface="Calibri"/>
            </a:endParaRPr>
          </a:p>
          <a:p>
            <a:pPr>
              <a:buClrTx/>
              <a:buFontTx/>
              <a:buNone/>
            </a:pPr>
            <a:r>
              <a:rPr lang="en-US" sz="2400" dirty="0">
                <a:solidFill>
                  <a:srgbClr val="000000">
                    <a:lumMod val="75000"/>
                  </a:srgbClr>
                </a:solidFill>
                <a:latin typeface="Calibri"/>
                <a:ea typeface="+mn-ea"/>
                <a:cs typeface="Calibri"/>
                <a:sym typeface="Calibri"/>
              </a:rPr>
              <a:t>CBC : </a:t>
            </a:r>
            <a:r>
              <a:rPr lang="en-US" sz="2400" kern="1200" dirty="0">
                <a:solidFill>
                  <a:srgbClr val="000000">
                    <a:lumMod val="75000"/>
                  </a:srgbClr>
                </a:solidFill>
                <a:latin typeface="MinionPro-Regular"/>
                <a:ea typeface="+mn-ea"/>
                <a:cs typeface="+mn-cs"/>
              </a:rPr>
              <a:t>white blood cell count usually is normal or low</a:t>
            </a:r>
            <a:r>
              <a:rPr lang="en-US" sz="2400" dirty="0">
                <a:solidFill>
                  <a:srgbClr val="000000">
                    <a:lumMod val="75000"/>
                  </a:srgbClr>
                </a:solidFill>
                <a:latin typeface="Calibri"/>
                <a:ea typeface="+mn-ea"/>
                <a:cs typeface="Calibri"/>
                <a:sym typeface="Calibri"/>
              </a:rPr>
              <a:t> with relative lymphocytosis and increased plasma cells with thrombocytopenia </a:t>
            </a:r>
            <a:r>
              <a:rPr lang="en-US" sz="2400" kern="1200" dirty="0">
                <a:solidFill>
                  <a:srgbClr val="000000">
                    <a:lumMod val="75000"/>
                  </a:srgbClr>
                </a:solidFill>
                <a:latin typeface="MinionPro-Regular"/>
                <a:ea typeface="+mn-ea"/>
                <a:cs typeface="+mn-cs"/>
              </a:rPr>
              <a:t>rarely occurs .</a:t>
            </a:r>
            <a:endParaRPr lang="en-US" sz="2400" dirty="0">
              <a:solidFill>
                <a:srgbClr val="000000">
                  <a:lumMod val="75000"/>
                </a:srgbClr>
              </a:solidFill>
              <a:latin typeface="Calibri"/>
              <a:ea typeface="+mn-ea"/>
              <a:cs typeface="Calibri"/>
              <a:sym typeface="Calibri"/>
            </a:endParaRPr>
          </a:p>
          <a:p>
            <a:pPr marL="685800" lvl="1" indent="-228600">
              <a:lnSpc>
                <a:spcPct val="90000"/>
              </a:lnSpc>
              <a:spcBef>
                <a:spcPts val="500"/>
              </a:spcBef>
              <a:buSzPts val="2400"/>
              <a:buFont typeface="Arial"/>
              <a:buChar char="•"/>
              <a:defRPr/>
            </a:pPr>
            <a:r>
              <a:rPr lang="en-US" sz="2400" dirty="0">
                <a:solidFill>
                  <a:srgbClr val="000000">
                    <a:lumMod val="75000"/>
                  </a:srgbClr>
                </a:solidFill>
                <a:latin typeface="Calibri"/>
                <a:ea typeface="+mn-ea"/>
                <a:cs typeface="Calibri"/>
                <a:sym typeface="Calibri"/>
              </a:rPr>
              <a:t>Confirmatory test : serology</a:t>
            </a:r>
          </a:p>
          <a:p>
            <a:pPr marL="1143000" lvl="2" indent="-228600">
              <a:lnSpc>
                <a:spcPct val="90000"/>
              </a:lnSpc>
              <a:spcBef>
                <a:spcPts val="500"/>
              </a:spcBef>
              <a:buSzPts val="2000"/>
              <a:buFont typeface="Arial"/>
              <a:buChar char="•"/>
              <a:defRPr/>
            </a:pPr>
            <a:r>
              <a:rPr lang="en-US" sz="2000" dirty="0">
                <a:solidFill>
                  <a:srgbClr val="000000">
                    <a:lumMod val="75000"/>
                  </a:srgbClr>
                </a:solidFill>
                <a:latin typeface="Calibri"/>
                <a:ea typeface="+mn-ea"/>
                <a:cs typeface="Calibri"/>
                <a:sym typeface="Calibri"/>
              </a:rPr>
              <a:t>Detection of </a:t>
            </a:r>
            <a:r>
              <a:rPr lang="en-US" sz="2000" b="1" dirty="0">
                <a:solidFill>
                  <a:srgbClr val="000000">
                    <a:lumMod val="75000"/>
                  </a:srgbClr>
                </a:solidFill>
                <a:latin typeface="Calibri"/>
                <a:ea typeface="+mn-ea"/>
                <a:cs typeface="Calibri"/>
                <a:sym typeface="Calibri"/>
              </a:rPr>
              <a:t>IgM</a:t>
            </a:r>
            <a:r>
              <a:rPr lang="en-US" sz="2000" dirty="0">
                <a:solidFill>
                  <a:srgbClr val="000000">
                    <a:lumMod val="75000"/>
                  </a:srgbClr>
                </a:solidFill>
                <a:latin typeface="Calibri"/>
                <a:ea typeface="+mn-ea"/>
                <a:cs typeface="Calibri"/>
                <a:sym typeface="Calibri"/>
              </a:rPr>
              <a:t> antibodies (typically positive 5 days after symptom onset)</a:t>
            </a:r>
          </a:p>
          <a:p>
            <a:pPr marL="914400" lvl="2">
              <a:lnSpc>
                <a:spcPct val="90000"/>
              </a:lnSpc>
              <a:spcBef>
                <a:spcPts val="500"/>
              </a:spcBef>
              <a:buSzPts val="2000"/>
              <a:defRPr/>
            </a:pPr>
            <a:r>
              <a:rPr lang="en-US" sz="2000" dirty="0">
                <a:solidFill>
                  <a:srgbClr val="000000">
                    <a:lumMod val="75000"/>
                  </a:srgbClr>
                </a:solidFill>
                <a:latin typeface="Calibri"/>
                <a:ea typeface="+mn-ea"/>
                <a:cs typeface="Calibri"/>
                <a:sym typeface="Calibri"/>
              </a:rPr>
              <a:t> </a:t>
            </a:r>
          </a:p>
          <a:p>
            <a:pPr marL="1143000" lvl="2" indent="-228600">
              <a:lnSpc>
                <a:spcPct val="90000"/>
              </a:lnSpc>
              <a:spcBef>
                <a:spcPts val="500"/>
              </a:spcBef>
              <a:buSzPts val="2000"/>
              <a:buFont typeface="Arial"/>
              <a:buChar char="•"/>
              <a:defRPr/>
            </a:pPr>
            <a:r>
              <a:rPr lang="en-US" sz="2000" dirty="0">
                <a:solidFill>
                  <a:srgbClr val="000000">
                    <a:lumMod val="75000"/>
                  </a:srgbClr>
                </a:solidFill>
                <a:latin typeface="Calibri"/>
                <a:ea typeface="+mn-ea"/>
                <a:cs typeface="Calibri"/>
                <a:sym typeface="Calibri"/>
              </a:rPr>
              <a:t>≥ 4-fold increase in IgG titer </a:t>
            </a:r>
          </a:p>
        </p:txBody>
      </p:sp>
      <p:sp>
        <p:nvSpPr>
          <p:cNvPr id="4" name="العنوان 1">
            <a:extLst>
              <a:ext uri="{FF2B5EF4-FFF2-40B4-BE49-F238E27FC236}">
                <a16:creationId xmlns:a16="http://schemas.microsoft.com/office/drawing/2014/main" id="{D120FE61-EA6D-4826-B3E1-83865B5974C5}"/>
              </a:ext>
            </a:extLst>
          </p:cNvPr>
          <p:cNvSpPr txBox="1">
            <a:spLocks/>
          </p:cNvSpPr>
          <p:nvPr/>
        </p:nvSpPr>
        <p:spPr>
          <a:xfrm>
            <a:off x="128720" y="118851"/>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Diagnosis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Tree>
    <p:extLst>
      <p:ext uri="{BB962C8B-B14F-4D97-AF65-F5344CB8AC3E}">
        <p14:creationId xmlns:p14="http://schemas.microsoft.com/office/powerpoint/2010/main" val="3199898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62;p43">
            <a:extLst>
              <a:ext uri="{FF2B5EF4-FFF2-40B4-BE49-F238E27FC236}">
                <a16:creationId xmlns:a16="http://schemas.microsoft.com/office/drawing/2014/main" id="{81AD96B0-7966-4E0C-84A2-6B742C539B04}"/>
              </a:ext>
            </a:extLst>
          </p:cNvPr>
          <p:cNvSpPr txBox="1">
            <a:spLocks/>
          </p:cNvSpPr>
          <p:nvPr/>
        </p:nvSpPr>
        <p:spPr>
          <a:xfrm>
            <a:off x="590983" y="1978025"/>
            <a:ext cx="9542742" cy="435133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Clr>
                <a:srgbClr val="000000"/>
              </a:buClr>
              <a:buSzPts val="2800"/>
              <a:defRPr/>
            </a:pPr>
            <a:r>
              <a:rPr lang="en-US" dirty="0">
                <a:solidFill>
                  <a:srgbClr val="000000">
                    <a:lumMod val="75000"/>
                  </a:srgbClr>
                </a:solidFill>
                <a:latin typeface="EB Garamond"/>
                <a:ea typeface="EB Garamond"/>
                <a:cs typeface="EB Garamond"/>
                <a:sym typeface="EB Garamond"/>
              </a:rPr>
              <a:t>There is no specific therapy for rubella . </a:t>
            </a:r>
            <a:endParaRPr lang="en-US" dirty="0">
              <a:solidFill>
                <a:srgbClr val="000000">
                  <a:lumMod val="75000"/>
                </a:srgbClr>
              </a:solidFill>
            </a:endParaRPr>
          </a:p>
          <a:p>
            <a:pPr marL="228600" indent="-228600">
              <a:buClr>
                <a:srgbClr val="000000"/>
              </a:buClr>
              <a:buSzPts val="2800"/>
              <a:defRPr/>
            </a:pPr>
            <a:r>
              <a:rPr lang="en-US" dirty="0">
                <a:solidFill>
                  <a:srgbClr val="000000">
                    <a:lumMod val="75000"/>
                  </a:srgbClr>
                </a:solidFill>
                <a:latin typeface="EB Garamond"/>
                <a:ea typeface="EB Garamond"/>
                <a:cs typeface="EB Garamond"/>
                <a:sym typeface="EB Garamond"/>
              </a:rPr>
              <a:t>Routine supportive .</a:t>
            </a:r>
            <a:endParaRPr lang="en-US" dirty="0">
              <a:solidFill>
                <a:srgbClr val="000000">
                  <a:lumMod val="75000"/>
                </a:srgbClr>
              </a:solidFill>
            </a:endParaRPr>
          </a:p>
          <a:p>
            <a:pPr marL="228600" indent="-50800">
              <a:buClr>
                <a:srgbClr val="000000"/>
              </a:buClr>
              <a:buSzPts val="2800"/>
              <a:buFont typeface="Arial"/>
              <a:buNone/>
              <a:defRPr/>
            </a:pPr>
            <a:endParaRPr lang="en-US" dirty="0">
              <a:solidFill>
                <a:srgbClr val="000000">
                  <a:lumMod val="75000"/>
                </a:srgbClr>
              </a:solidFill>
            </a:endParaRPr>
          </a:p>
          <a:p>
            <a:pPr marL="0" indent="0">
              <a:buClr>
                <a:srgbClr val="000000"/>
              </a:buClr>
              <a:buSzPts val="2800"/>
              <a:buFont typeface="Arial"/>
              <a:buNone/>
              <a:defRPr/>
            </a:pPr>
            <a:r>
              <a:rPr lang="en-US" b="1" dirty="0">
                <a:solidFill>
                  <a:srgbClr val="000000">
                    <a:lumMod val="75000"/>
                  </a:srgbClr>
                </a:solidFill>
              </a:rPr>
              <a:t>Symptomatic treatment :</a:t>
            </a:r>
          </a:p>
          <a:p>
            <a:pPr marL="228600" indent="-228600">
              <a:buClr>
                <a:srgbClr val="000000"/>
              </a:buClr>
              <a:buSzPts val="2800"/>
              <a:defRPr/>
            </a:pPr>
            <a:r>
              <a:rPr lang="en-US" dirty="0">
                <a:solidFill>
                  <a:srgbClr val="000000">
                    <a:lumMod val="75000"/>
                  </a:srgbClr>
                </a:solidFill>
              </a:rPr>
              <a:t>Severe pruritis : antihistamines</a:t>
            </a:r>
          </a:p>
          <a:p>
            <a:pPr marL="228600" indent="-228600">
              <a:buClr>
                <a:srgbClr val="000000"/>
              </a:buClr>
              <a:buSzPts val="2800"/>
              <a:defRPr/>
            </a:pPr>
            <a:r>
              <a:rPr lang="en-US" dirty="0">
                <a:solidFill>
                  <a:srgbClr val="000000">
                    <a:lumMod val="75000"/>
                  </a:srgbClr>
                </a:solidFill>
              </a:rPr>
              <a:t>Severe polyarthritis : rest and nonsteroidal anti-inflammatory drugs</a:t>
            </a:r>
          </a:p>
          <a:p>
            <a:pPr marL="228600" indent="-228600">
              <a:buClr>
                <a:srgbClr val="000000"/>
              </a:buClr>
              <a:buSzPts val="2800"/>
              <a:defRPr/>
            </a:pPr>
            <a:r>
              <a:rPr lang="en-US" dirty="0">
                <a:solidFill>
                  <a:srgbClr val="000000">
                    <a:lumMod val="75000"/>
                  </a:srgbClr>
                </a:solidFill>
              </a:rPr>
              <a:t>Fever : antipyretics</a:t>
            </a:r>
          </a:p>
          <a:p>
            <a:pPr marL="228600" indent="-228600">
              <a:buClr>
                <a:srgbClr val="000000"/>
              </a:buClr>
              <a:buSzPts val="2800"/>
              <a:defRPr/>
            </a:pPr>
            <a:r>
              <a:rPr lang="en-US" dirty="0">
                <a:solidFill>
                  <a:srgbClr val="000000">
                    <a:lumMod val="75000"/>
                  </a:srgbClr>
                </a:solidFill>
              </a:rPr>
              <a:t>Adequate hydration</a:t>
            </a:r>
          </a:p>
        </p:txBody>
      </p:sp>
      <p:sp>
        <p:nvSpPr>
          <p:cNvPr id="9" name="العنوان 1">
            <a:extLst>
              <a:ext uri="{FF2B5EF4-FFF2-40B4-BE49-F238E27FC236}">
                <a16:creationId xmlns:a16="http://schemas.microsoft.com/office/drawing/2014/main" id="{A4122B0B-2B75-4CA9-9D3A-78890EFAC3F7}"/>
              </a:ext>
            </a:extLst>
          </p:cNvPr>
          <p:cNvSpPr txBox="1">
            <a:spLocks/>
          </p:cNvSpPr>
          <p:nvPr/>
        </p:nvSpPr>
        <p:spPr>
          <a:xfrm>
            <a:off x="3" y="365022"/>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Treatment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Tree>
    <p:extLst>
      <p:ext uri="{BB962C8B-B14F-4D97-AF65-F5344CB8AC3E}">
        <p14:creationId xmlns:p14="http://schemas.microsoft.com/office/powerpoint/2010/main" val="2816304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1B77256A-AA19-4FF2-B57E-1BC14C00FA0F}"/>
              </a:ext>
            </a:extLst>
          </p:cNvPr>
          <p:cNvSpPr txBox="1"/>
          <p:nvPr/>
        </p:nvSpPr>
        <p:spPr>
          <a:xfrm>
            <a:off x="403828" y="2235084"/>
            <a:ext cx="9554369" cy="37076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Chronic arthritis (especially women)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Thrombocytopenic purpura .</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Rubella during pregnancy (TORCH infection): </a:t>
            </a:r>
            <a:r>
              <a:rPr kumimoji="0" lang="en-US" sz="2800" b="1" i="0" u="none" strike="noStrike" kern="0" cap="none" spc="0" normalizeH="0" baseline="0" noProof="0" dirty="0">
                <a:ln>
                  <a:noFill/>
                </a:ln>
                <a:solidFill>
                  <a:schemeClr val="tx2">
                    <a:lumMod val="75000"/>
                  </a:schemeClr>
                </a:solidFill>
                <a:effectLst/>
                <a:uLnTx/>
                <a:uFillTx/>
                <a:latin typeface="Calibri"/>
                <a:cs typeface="Calibri"/>
                <a:sym typeface="Calibri"/>
              </a:rPr>
              <a:t>congenital rubella syndrome risk of IDDM .</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Rare : rubella encephalitis, bronchitis, otitis, myocarditis, pericarditis .</a:t>
            </a:r>
          </a:p>
          <a:p>
            <a:pPr marL="228600" marR="0" lvl="0" indent="-228600" algn="l" defTabSz="914400" rtl="0" eaLnBrk="1" fontAlgn="auto" latinLnBrk="0" hangingPunct="1">
              <a:lnSpc>
                <a:spcPct val="90000"/>
              </a:lnSpc>
              <a:spcBef>
                <a:spcPts val="1000"/>
              </a:spcBef>
              <a:spcAft>
                <a:spcPts val="0"/>
              </a:spcAft>
              <a:buClr>
                <a:srgbClr val="000000"/>
              </a:buClr>
              <a:buSzPts val="2800"/>
              <a:buFont typeface="Arial"/>
              <a:buChar char="•"/>
              <a:tabLst/>
              <a:defRPr/>
            </a:pPr>
            <a:r>
              <a:rPr lang="en-US" sz="2800" b="0" i="0" u="none" strike="noStrike" baseline="0" dirty="0">
                <a:solidFill>
                  <a:schemeClr val="tx2">
                    <a:lumMod val="75000"/>
                  </a:schemeClr>
                </a:solidFill>
                <a:latin typeface="MinionPro-Regular"/>
              </a:rPr>
              <a:t>Deaths rarely occur with rubella encephalitis.</a:t>
            </a:r>
            <a:endPar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endParaRPr>
          </a:p>
        </p:txBody>
      </p:sp>
      <p:sp>
        <p:nvSpPr>
          <p:cNvPr id="4" name="العنوان 1">
            <a:extLst>
              <a:ext uri="{FF2B5EF4-FFF2-40B4-BE49-F238E27FC236}">
                <a16:creationId xmlns:a16="http://schemas.microsoft.com/office/drawing/2014/main" id="{8FC0675D-9984-4805-AF85-F1B962C5DEF6}"/>
              </a:ext>
            </a:extLst>
          </p:cNvPr>
          <p:cNvSpPr txBox="1">
            <a:spLocks/>
          </p:cNvSpPr>
          <p:nvPr/>
        </p:nvSpPr>
        <p:spPr>
          <a:xfrm>
            <a:off x="3" y="365020"/>
            <a:ext cx="7435229" cy="1428223"/>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6000" dirty="0"/>
              <a:t>Complication</a:t>
            </a:r>
            <a:endParaRPr lang="ar" dirty="0"/>
          </a:p>
        </p:txBody>
      </p:sp>
    </p:spTree>
    <p:extLst>
      <p:ext uri="{BB962C8B-B14F-4D97-AF65-F5344CB8AC3E}">
        <p14:creationId xmlns:p14="http://schemas.microsoft.com/office/powerpoint/2010/main" val="2177803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B544464E-15C6-4C5D-83DB-BDEE7A6E0C36}"/>
              </a:ext>
            </a:extLst>
          </p:cNvPr>
          <p:cNvSpPr txBox="1"/>
          <p:nvPr/>
        </p:nvSpPr>
        <p:spPr>
          <a:xfrm>
            <a:off x="2" y="2249963"/>
            <a:ext cx="10543236" cy="151220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The disease usually has a benign course and the exanthem disappears </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rapidly. Joint pain may persist for several weeks; arthralgia may</a:t>
            </a:r>
          </a:p>
          <a:p>
            <a:pPr marL="0" marR="0" lvl="0" indent="0" algn="l"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chemeClr val="tx2">
                    <a:lumMod val="75000"/>
                  </a:schemeClr>
                </a:solidFill>
                <a:effectLst/>
                <a:uLnTx/>
                <a:uFillTx/>
                <a:latin typeface="Calibri"/>
                <a:cs typeface="Calibri"/>
                <a:sym typeface="Calibri"/>
              </a:rPr>
              <a:t> persist up to a month in adults .</a:t>
            </a:r>
          </a:p>
        </p:txBody>
      </p:sp>
      <p:sp>
        <p:nvSpPr>
          <p:cNvPr id="4" name="العنوان 1">
            <a:extLst>
              <a:ext uri="{FF2B5EF4-FFF2-40B4-BE49-F238E27FC236}">
                <a16:creationId xmlns:a16="http://schemas.microsoft.com/office/drawing/2014/main" id="{51E2373D-6123-40D0-83A1-DBC47D22EF7A}"/>
              </a:ext>
            </a:extLst>
          </p:cNvPr>
          <p:cNvSpPr txBox="1">
            <a:spLocks/>
          </p:cNvSpPr>
          <p:nvPr/>
        </p:nvSpPr>
        <p:spPr>
          <a:xfrm>
            <a:off x="3" y="447017"/>
            <a:ext cx="5581715" cy="265374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r>
              <a:rPr lang="en-US" sz="6000" dirty="0"/>
              <a:t>Prognosis  </a:t>
            </a:r>
            <a:r>
              <a:rPr lang="en-US" dirty="0"/>
              <a:t> </a:t>
            </a:r>
            <a:br>
              <a:rPr lang="en-US" dirty="0"/>
            </a:br>
            <a:endParaRPr lang="ar" dirty="0"/>
          </a:p>
        </p:txBody>
      </p:sp>
    </p:spTree>
    <p:extLst>
      <p:ext uri="{BB962C8B-B14F-4D97-AF65-F5344CB8AC3E}">
        <p14:creationId xmlns:p14="http://schemas.microsoft.com/office/powerpoint/2010/main" val="4089743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العنوان 1">
            <a:extLst>
              <a:ext uri="{FF2B5EF4-FFF2-40B4-BE49-F238E27FC236}">
                <a16:creationId xmlns:a16="http://schemas.microsoft.com/office/drawing/2014/main" id="{784AB585-5DFA-45CB-931F-75385D93C75E}"/>
              </a:ext>
            </a:extLst>
          </p:cNvPr>
          <p:cNvSpPr txBox="1">
            <a:spLocks/>
          </p:cNvSpPr>
          <p:nvPr/>
        </p:nvSpPr>
        <p:spPr>
          <a:xfrm>
            <a:off x="1" y="162018"/>
            <a:ext cx="5605118" cy="1901301"/>
          </a:xfrm>
          <a:prstGeom prst="rect">
            <a:avLst/>
          </a:prstGeom>
        </p:spPr>
        <p:txBody>
          <a:bodyPr rtlCol="1">
            <a:normAutofit/>
          </a:bodyPr>
          <a:lstStyle>
            <a:lvl1pPr algn="r" rtl="1" eaLnBrk="1" latinLnBrk="0" hangingPunct="1">
              <a:spcBef>
                <a:spcPct val="0"/>
              </a:spcBef>
              <a:buNone/>
              <a:defRPr kumimoji="0" sz="4300" b="1" kern="1200">
                <a:solidFill>
                  <a:schemeClr val="accent2">
                    <a:lumMod val="50000"/>
                  </a:schemeClr>
                </a:solidFill>
                <a:effectLst/>
                <a:latin typeface="Tahoma" panose="020B0604030504040204" pitchFamily="34" charset="0"/>
                <a:ea typeface="Tahoma" panose="020B0604030504040204" pitchFamily="34" charset="0"/>
                <a:cs typeface="Tahoma" panose="020B0604030504040204" pitchFamily="34" charset="0"/>
              </a:defRPr>
            </a:lvl1pPr>
            <a:extLst/>
          </a:lstStyle>
          <a:p>
            <a:pPr>
              <a:buClrTx/>
              <a:buFontTx/>
              <a:buNone/>
            </a:pPr>
            <a:r>
              <a:rPr lang="en-US" sz="6000" dirty="0">
                <a:solidFill>
                  <a:srgbClr val="349294">
                    <a:lumMod val="50000"/>
                  </a:srgbClr>
                </a:solidFill>
              </a:rPr>
              <a:t>Vaccine </a:t>
            </a:r>
            <a:r>
              <a:rPr lang="en-US" dirty="0">
                <a:solidFill>
                  <a:srgbClr val="349294">
                    <a:lumMod val="50000"/>
                  </a:srgbClr>
                </a:solidFill>
              </a:rPr>
              <a:t> </a:t>
            </a:r>
            <a:br>
              <a:rPr lang="en-US" dirty="0">
                <a:solidFill>
                  <a:srgbClr val="349294">
                    <a:lumMod val="50000"/>
                  </a:srgbClr>
                </a:solidFill>
              </a:rPr>
            </a:br>
            <a:endParaRPr lang="ar" dirty="0">
              <a:solidFill>
                <a:srgbClr val="349294">
                  <a:lumMod val="50000"/>
                </a:srgbClr>
              </a:solidFill>
            </a:endParaRPr>
          </a:p>
        </p:txBody>
      </p:sp>
      <p:sp>
        <p:nvSpPr>
          <p:cNvPr id="3" name="عنصر نائب للمحتوى 2">
            <a:extLst>
              <a:ext uri="{FF2B5EF4-FFF2-40B4-BE49-F238E27FC236}">
                <a16:creationId xmlns:a16="http://schemas.microsoft.com/office/drawing/2014/main" id="{1C8C487B-B147-C0A3-E94F-53E0E23C526E}"/>
              </a:ext>
            </a:extLst>
          </p:cNvPr>
          <p:cNvSpPr txBox="1">
            <a:spLocks/>
          </p:cNvSpPr>
          <p:nvPr/>
        </p:nvSpPr>
        <p:spPr>
          <a:xfrm>
            <a:off x="323262" y="1800225"/>
            <a:ext cx="11846514"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400" dirty="0">
                <a:solidFill>
                  <a:srgbClr val="1D5253"/>
                </a:solidFill>
                <a:latin typeface="Calibri" panose="020F0502020204030204" pitchFamily="34" charset="0"/>
              </a:rPr>
              <a:t>Live rubella vaccine prevents infection and is recommended</a:t>
            </a:r>
          </a:p>
          <a:p>
            <a:pPr>
              <a:buClrTx/>
            </a:pPr>
            <a:r>
              <a:rPr lang="en-US" sz="2400" dirty="0">
                <a:solidFill>
                  <a:srgbClr val="1D5253"/>
                </a:solidFill>
                <a:latin typeface="Calibri" panose="020F0502020204030204" pitchFamily="34" charset="0"/>
              </a:rPr>
              <a:t>as MMR for children at 12 to 15 months and at 4 to 6 years</a:t>
            </a:r>
          </a:p>
          <a:p>
            <a:pPr>
              <a:buClrTx/>
            </a:pPr>
            <a:r>
              <a:rPr lang="en-US" sz="2400" dirty="0">
                <a:solidFill>
                  <a:srgbClr val="1D5253"/>
                </a:solidFill>
                <a:latin typeface="Calibri" panose="020F0502020204030204" pitchFamily="34" charset="0"/>
              </a:rPr>
              <a:t>of age.</a:t>
            </a:r>
          </a:p>
          <a:p>
            <a:pPr marL="0" indent="0">
              <a:buClrTx/>
              <a:buFont typeface="Arial" panose="020B0604020202020204" pitchFamily="34" charset="0"/>
              <a:buNone/>
            </a:pPr>
            <a:r>
              <a:rPr lang="en-US" sz="2400" dirty="0">
                <a:solidFill>
                  <a:srgbClr val="1D5253"/>
                </a:solidFill>
                <a:latin typeface="Calibri" panose="020F0502020204030204" pitchFamily="34" charset="0"/>
              </a:rPr>
              <a:t>Contraindications to rubella vaccine include</a:t>
            </a:r>
            <a:r>
              <a:rPr lang="ar-JO" sz="2400" dirty="0">
                <a:solidFill>
                  <a:srgbClr val="1D5253"/>
                </a:solidFill>
                <a:latin typeface="Calibri" panose="020F0502020204030204" pitchFamily="34" charset="0"/>
              </a:rPr>
              <a:t> </a:t>
            </a:r>
          </a:p>
          <a:p>
            <a:pPr marL="0" indent="0">
              <a:buClrTx/>
              <a:buFont typeface="Arial" panose="020B0604020202020204" pitchFamily="34" charset="0"/>
              <a:buNone/>
            </a:pPr>
            <a:r>
              <a:rPr lang="en-US" sz="2400" dirty="0">
                <a:solidFill>
                  <a:srgbClr val="1D5253"/>
                </a:solidFill>
                <a:latin typeface="Calibri" panose="020F0502020204030204" pitchFamily="34" charset="0"/>
              </a:rPr>
              <a:t> </a:t>
            </a:r>
            <a:r>
              <a:rPr lang="en-US" sz="2400" dirty="0" err="1">
                <a:solidFill>
                  <a:srgbClr val="1D5253"/>
                </a:solidFill>
                <a:latin typeface="Calibri" panose="020F0502020204030204" pitchFamily="34" charset="0"/>
              </a:rPr>
              <a:t>immunocompromised</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states</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  an immunosuppressive course of corticosteroids</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(&gt;2 mg/kg/day for &gt;14 days)</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pregnancy</a:t>
            </a:r>
            <a:endParaRPr lang="ar-JO" sz="2400" dirty="0">
              <a:solidFill>
                <a:srgbClr val="1D5253"/>
              </a:solidFill>
              <a:latin typeface="Calibri" panose="020F0502020204030204" pitchFamily="34" charset="0"/>
            </a:endParaRPr>
          </a:p>
          <a:p>
            <a:pPr marL="0" indent="0">
              <a:buClrTx/>
              <a:buFont typeface="Arial" panose="020B0604020202020204" pitchFamily="34" charset="0"/>
              <a:buNone/>
            </a:pPr>
            <a:r>
              <a:rPr lang="en-US" sz="2400" dirty="0">
                <a:solidFill>
                  <a:srgbClr val="1D5253"/>
                </a:solidFill>
                <a:latin typeface="Calibri" panose="020F0502020204030204" pitchFamily="34" charset="0"/>
              </a:rPr>
              <a:t>or recent</a:t>
            </a:r>
            <a:r>
              <a:rPr lang="ar-JO" sz="2400" dirty="0">
                <a:solidFill>
                  <a:srgbClr val="1D5253"/>
                </a:solidFill>
                <a:latin typeface="Calibri" panose="020F0502020204030204" pitchFamily="34" charset="0"/>
              </a:rPr>
              <a:t> </a:t>
            </a:r>
            <a:r>
              <a:rPr lang="en-US" sz="2400" dirty="0">
                <a:solidFill>
                  <a:srgbClr val="1D5253"/>
                </a:solidFill>
                <a:latin typeface="Calibri" panose="020F0502020204030204" pitchFamily="34" charset="0"/>
              </a:rPr>
              <a:t>administration of immunoglobulin (3 to 11 months, depending</a:t>
            </a:r>
          </a:p>
          <a:p>
            <a:pPr marL="0" indent="0">
              <a:buClrTx/>
              <a:buFont typeface="Arial" panose="020B0604020202020204" pitchFamily="34" charset="0"/>
              <a:buNone/>
            </a:pPr>
            <a:r>
              <a:rPr lang="en-US" sz="2400" dirty="0">
                <a:solidFill>
                  <a:srgbClr val="1D5253"/>
                </a:solidFill>
                <a:latin typeface="Calibri" panose="020F0502020204030204" pitchFamily="34" charset="0"/>
              </a:rPr>
              <a:t>on dose)</a:t>
            </a:r>
          </a:p>
        </p:txBody>
      </p:sp>
    </p:spTree>
    <p:extLst>
      <p:ext uri="{BB962C8B-B14F-4D97-AF65-F5344CB8AC3E}">
        <p14:creationId xmlns:p14="http://schemas.microsoft.com/office/powerpoint/2010/main" val="2448052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MACULES </a:t>
            </a:r>
            <a:endParaRPr dirty="0">
              <a:latin typeface="Comic Sans MS" pitchFamily="66" charset="0"/>
            </a:endParaRPr>
          </a:p>
        </p:txBody>
      </p:sp>
      <p:sp>
        <p:nvSpPr>
          <p:cNvPr id="101" name="Google Shape;101;p3"/>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strike="noStrike" cap="none" dirty="0">
                <a:solidFill>
                  <a:schemeClr val="dk1"/>
                </a:solidFill>
                <a:latin typeface="Comic Sans MS" pitchFamily="66" charset="0"/>
                <a:ea typeface="Century Gothic"/>
                <a:cs typeface="Century Gothic"/>
                <a:sym typeface="Century Gothic"/>
              </a:rPr>
              <a:t>Flat lesion, well circumscribed, change in skin color,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02" name="Google Shape;102;p3"/>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4</a:t>
            </a:fld>
            <a:endParaRPr/>
          </a:p>
        </p:txBody>
      </p:sp>
      <p:pic>
        <p:nvPicPr>
          <p:cNvPr id="103" name="Google Shape;103;p3"/>
          <p:cNvPicPr preferRelativeResize="0"/>
          <p:nvPr/>
        </p:nvPicPr>
        <p:blipFill rotWithShape="1">
          <a:blip r:embed="rId3">
            <a:alphaModFix/>
          </a:blip>
          <a:srcRect/>
          <a:stretch/>
        </p:blipFill>
        <p:spPr>
          <a:xfrm>
            <a:off x="3306546" y="2824162"/>
            <a:ext cx="6228558" cy="34401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562AC-D431-878D-85FE-6FA4C8E80108}"/>
              </a:ext>
            </a:extLst>
          </p:cNvPr>
          <p:cNvSpPr txBox="1"/>
          <p:nvPr/>
        </p:nvSpPr>
        <p:spPr>
          <a:xfrm>
            <a:off x="1103971" y="1025911"/>
            <a:ext cx="9132849" cy="5016758"/>
          </a:xfrm>
          <a:prstGeom prst="rect">
            <a:avLst/>
          </a:prstGeom>
          <a:noFill/>
        </p:spPr>
        <p:txBody>
          <a:bodyPr wrap="square" rtlCol="1">
            <a:spAutoFit/>
          </a:bodyPr>
          <a:lstStyle/>
          <a:p>
            <a:r>
              <a:rPr lang="en-US" sz="3200" b="0" i="0" dirty="0">
                <a:solidFill>
                  <a:srgbClr val="000000"/>
                </a:solidFill>
                <a:effectLst/>
                <a:latin typeface="Arial Greek" panose="020B0604020202020204" pitchFamily="34" charset="0"/>
              </a:rPr>
              <a:t>DDx for </a:t>
            </a:r>
            <a:r>
              <a:rPr lang="en-US" sz="3200" b="1" i="0" dirty="0">
                <a:solidFill>
                  <a:srgbClr val="000000"/>
                </a:solidFill>
                <a:effectLst/>
                <a:latin typeface="Arial Greek" panose="020B0604020202020204" pitchFamily="34" charset="0"/>
              </a:rPr>
              <a:t>rubella </a:t>
            </a:r>
            <a:r>
              <a:rPr lang="en-US" sz="3200" b="0" i="0" dirty="0">
                <a:solidFill>
                  <a:srgbClr val="000000"/>
                </a:solidFill>
                <a:effectLst/>
                <a:latin typeface="Arial Greek" panose="020B0604020202020204" pitchFamily="34" charset="0"/>
              </a:rPr>
              <a:t>and </a:t>
            </a:r>
            <a:r>
              <a:rPr lang="en-US" sz="3200" b="1" i="0" dirty="0">
                <a:solidFill>
                  <a:srgbClr val="000000"/>
                </a:solidFill>
                <a:effectLst/>
                <a:latin typeface="Arial Greek" panose="020B0604020202020204" pitchFamily="34" charset="0"/>
              </a:rPr>
              <a:t>measles </a:t>
            </a:r>
            <a:r>
              <a:rPr lang="en-US" sz="3200" b="0" i="0" dirty="0">
                <a:solidFill>
                  <a:srgbClr val="000000"/>
                </a:solidFill>
                <a:effectLst/>
                <a:latin typeface="Arial Greek" panose="020B0604020202020204" pitchFamily="34" charset="0"/>
              </a:rPr>
              <a:t>childhood exanthems:</a:t>
            </a:r>
            <a:br>
              <a:rPr lang="en-US" sz="3200" b="1" i="0" dirty="0">
                <a:solidFill>
                  <a:srgbClr val="000000"/>
                </a:solidFill>
                <a:effectLst/>
                <a:latin typeface="Arial Greek" panose="020B0604020202020204" pitchFamily="34" charset="0"/>
              </a:rPr>
            </a:br>
            <a:r>
              <a:rPr lang="en-US" sz="3200" b="1" i="0" dirty="0">
                <a:solidFill>
                  <a:srgbClr val="000000"/>
                </a:solidFill>
                <a:effectLst/>
                <a:latin typeface="Arial Greek" panose="020B0604020202020204" pitchFamily="34" charset="0"/>
              </a:rPr>
              <a:t>Rubella rash</a:t>
            </a:r>
            <a:r>
              <a:rPr lang="en-US" sz="3200" b="0" i="0" dirty="0">
                <a:solidFill>
                  <a:srgbClr val="000000"/>
                </a:solidFill>
                <a:effectLst/>
                <a:latin typeface="Arial Greek" panose="020B0604020202020204" pitchFamily="34" charset="0"/>
              </a:rPr>
              <a:t>: Begins at head and moves down and </a:t>
            </a:r>
            <a:r>
              <a:rPr lang="en-US" sz="3200" b="1" i="0" dirty="0">
                <a:solidFill>
                  <a:srgbClr val="0000FF"/>
                </a:solidFill>
                <a:effectLst/>
                <a:latin typeface="Arial Greek" panose="020B0604020202020204" pitchFamily="34" charset="0"/>
              </a:rPr>
              <a:t>postauricular lymphadenopathy</a:t>
            </a:r>
            <a:endParaRPr lang="en-US" sz="3200" b="0" i="0" dirty="0">
              <a:solidFill>
                <a:srgbClr val="000000"/>
              </a:solidFill>
              <a:effectLst/>
              <a:latin typeface="Arial Greek" panose="020B0604020202020204" pitchFamily="34" charset="0"/>
            </a:endParaRPr>
          </a:p>
          <a:p>
            <a:br>
              <a:rPr lang="en-US" sz="3200" b="0" i="0" dirty="0">
                <a:solidFill>
                  <a:srgbClr val="000000"/>
                </a:solidFill>
                <a:effectLst/>
                <a:latin typeface="Arial Greek" panose="020B0604020202020204" pitchFamily="34" charset="0"/>
              </a:rPr>
            </a:br>
            <a:endParaRPr lang="en-US" sz="3200" b="0" i="0" dirty="0">
              <a:solidFill>
                <a:srgbClr val="000000"/>
              </a:solidFill>
              <a:effectLst/>
              <a:latin typeface="Arial Greek" panose="020B0604020202020204" pitchFamily="34" charset="0"/>
            </a:endParaRPr>
          </a:p>
          <a:p>
            <a:r>
              <a:rPr lang="en-US" sz="3200" b="1" i="0" dirty="0">
                <a:solidFill>
                  <a:srgbClr val="000000"/>
                </a:solidFill>
                <a:effectLst/>
                <a:latin typeface="Arial Greek" panose="020B0604020202020204" pitchFamily="34" charset="0"/>
              </a:rPr>
              <a:t>Measles</a:t>
            </a:r>
            <a:r>
              <a:rPr lang="en-US" sz="3200" b="0" i="0" dirty="0">
                <a:solidFill>
                  <a:srgbClr val="000000"/>
                </a:solidFill>
                <a:effectLst/>
                <a:latin typeface="Arial Greek" panose="020B0604020202020204" pitchFamily="34" charset="0"/>
              </a:rPr>
              <a:t>:</a:t>
            </a:r>
            <a:r>
              <a:rPr lang="en-US" sz="3200" b="1" i="0" dirty="0">
                <a:solidFill>
                  <a:srgbClr val="000000"/>
                </a:solidFill>
                <a:effectLst/>
                <a:latin typeface="Arial Greek" panose="020B0604020202020204" pitchFamily="34" charset="0"/>
              </a:rPr>
              <a:t> </a:t>
            </a:r>
            <a:r>
              <a:rPr lang="en-US" sz="3200" b="0" i="0" dirty="0">
                <a:solidFill>
                  <a:srgbClr val="000000"/>
                </a:solidFill>
                <a:effectLst/>
                <a:latin typeface="Arial Greek" panose="020B0604020202020204" pitchFamily="34" charset="0"/>
              </a:rPr>
              <a:t>Begins at head and moves down and </a:t>
            </a:r>
            <a:r>
              <a:rPr lang="en-US" sz="3200" b="1" i="0" dirty="0">
                <a:solidFill>
                  <a:srgbClr val="0000FF"/>
                </a:solidFill>
                <a:effectLst/>
                <a:latin typeface="Arial Greek" panose="020B0604020202020204" pitchFamily="34" charset="0"/>
              </a:rPr>
              <a:t>preceded by cough, coryza, conjunctivitis, and </a:t>
            </a:r>
            <a:r>
              <a:rPr lang="en-US" sz="3200" b="1" i="0" dirty="0" err="1">
                <a:solidFill>
                  <a:srgbClr val="0000FF"/>
                </a:solidFill>
                <a:effectLst/>
                <a:latin typeface="Arial Greek" panose="020B0604020202020204" pitchFamily="34" charset="0"/>
              </a:rPr>
              <a:t>Koplik</a:t>
            </a:r>
            <a:r>
              <a:rPr lang="en-US" sz="3200" b="1" i="0" dirty="0">
                <a:solidFill>
                  <a:srgbClr val="0000FF"/>
                </a:solidFill>
                <a:effectLst/>
                <a:latin typeface="Arial Greek" panose="020B0604020202020204" pitchFamily="34" charset="0"/>
              </a:rPr>
              <a:t> spots</a:t>
            </a:r>
            <a:endParaRPr lang="en-US" sz="3200" b="0" i="0" dirty="0">
              <a:solidFill>
                <a:srgbClr val="000000"/>
              </a:solidFill>
              <a:effectLst/>
              <a:latin typeface="Arial Greek" panose="020B0604020202020204" pitchFamily="34" charset="0"/>
            </a:endParaRPr>
          </a:p>
        </p:txBody>
      </p:sp>
    </p:spTree>
    <p:extLst>
      <p:ext uri="{BB962C8B-B14F-4D97-AF65-F5344CB8AC3E}">
        <p14:creationId xmlns:p14="http://schemas.microsoft.com/office/powerpoint/2010/main" val="3500252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973"/>
        <p:cNvGrpSpPr/>
        <p:nvPr/>
      </p:nvGrpSpPr>
      <p:grpSpPr>
        <a:xfrm>
          <a:off x="0" y="0"/>
          <a:ext cx="0" cy="0"/>
          <a:chOff x="0" y="0"/>
          <a:chExt cx="0" cy="0"/>
        </a:xfrm>
      </p:grpSpPr>
      <p:pic>
        <p:nvPicPr>
          <p:cNvPr id="211974" name="Google Shape;211974;p1"/>
          <p:cNvPicPr preferRelativeResize="0"/>
          <p:nvPr/>
        </p:nvPicPr>
        <p:blipFill rotWithShape="1">
          <a:blip r:embed="rId3">
            <a:alphaModFix/>
          </a:blip>
          <a:srcRect/>
          <a:stretch/>
        </p:blipFill>
        <p:spPr>
          <a:xfrm>
            <a:off x="202830" y="6252"/>
            <a:ext cx="11966944" cy="6642669"/>
          </a:xfrm>
          <a:prstGeom prst="rect">
            <a:avLst/>
          </a:prstGeom>
          <a:noFill/>
          <a:ln>
            <a:noFill/>
          </a:ln>
        </p:spPr>
      </p:pic>
      <p:sp>
        <p:nvSpPr>
          <p:cNvPr id="211975" name="Google Shape;211975;p1"/>
          <p:cNvSpPr txBox="1">
            <a:spLocks noGrp="1"/>
          </p:cNvSpPr>
          <p:nvPr>
            <p:ph type="ctrTitle"/>
          </p:nvPr>
        </p:nvSpPr>
        <p:spPr>
          <a:xfrm>
            <a:off x="3203183" y="1474536"/>
            <a:ext cx="8339700" cy="1050600"/>
          </a:xfrm>
          <a:prstGeom prst="rect">
            <a:avLst/>
          </a:prstGeom>
          <a:noFill/>
          <a:ln>
            <a:noFill/>
          </a:ln>
        </p:spPr>
        <p:txBody>
          <a:bodyPr spcFirstLastPara="1" wrap="square" lIns="121675" tIns="121675" rIns="121675" bIns="121675" anchor="b" anchorCtr="0">
            <a:normAutofit fontScale="90000"/>
          </a:bodyPr>
          <a:lstStyle/>
          <a:p>
            <a:pPr marL="0" lvl="0" indent="0" algn="ctr" rtl="0">
              <a:lnSpc>
                <a:spcPct val="100000"/>
              </a:lnSpc>
              <a:spcBef>
                <a:spcPts val="0"/>
              </a:spcBef>
              <a:spcAft>
                <a:spcPts val="0"/>
              </a:spcAft>
              <a:buSzPct val="105878"/>
              <a:buNone/>
            </a:pPr>
            <a:r>
              <a:rPr lang="en-US" sz="5457">
                <a:highlight>
                  <a:srgbClr val="D5A6BD"/>
                </a:highlight>
              </a:rPr>
              <a:t>ERYTHEMA INFECTIOSUM</a:t>
            </a:r>
            <a:endParaRPr sz="5457">
              <a:highlight>
                <a:srgbClr val="D5A6BD"/>
              </a:highlight>
            </a:endParaRPr>
          </a:p>
        </p:txBody>
      </p:sp>
      <p:sp>
        <p:nvSpPr>
          <p:cNvPr id="211976" name="Google Shape;211976;p1"/>
          <p:cNvSpPr txBox="1">
            <a:spLocks noGrp="1"/>
          </p:cNvSpPr>
          <p:nvPr>
            <p:ph type="subTitle" idx="1"/>
          </p:nvPr>
        </p:nvSpPr>
        <p:spPr>
          <a:xfrm>
            <a:off x="6084898" y="3429000"/>
            <a:ext cx="6084900" cy="4791300"/>
          </a:xfrm>
          <a:prstGeom prst="rect">
            <a:avLst/>
          </a:prstGeom>
          <a:noFill/>
          <a:ln>
            <a:noFill/>
          </a:ln>
        </p:spPr>
        <p:txBody>
          <a:bodyPr spcFirstLastPara="1" wrap="square" lIns="121675" tIns="121675" rIns="121675" bIns="121675" anchor="t" anchorCtr="0">
            <a:normAutofit/>
          </a:bodyPr>
          <a:lstStyle/>
          <a:p>
            <a:pPr marL="0" lvl="0" indent="0" algn="ctr" rtl="0">
              <a:lnSpc>
                <a:spcPct val="100000"/>
              </a:lnSpc>
              <a:spcBef>
                <a:spcPts val="0"/>
              </a:spcBef>
              <a:spcAft>
                <a:spcPts val="0"/>
              </a:spcAft>
              <a:buSzPts val="2800"/>
              <a:buNone/>
            </a:pPr>
            <a:r>
              <a:rPr lang="en-US" dirty="0">
                <a:highlight>
                  <a:srgbClr val="FFFFFF"/>
                </a:highlight>
              </a:rPr>
              <a:t>FIFTH DISEASE</a:t>
            </a:r>
            <a:endParaRPr dirty="0">
              <a:highlight>
                <a:srgbClr val="FFFFFF"/>
              </a:highlight>
            </a:endParaRPr>
          </a:p>
          <a:p>
            <a:pPr marL="0" lvl="0" indent="0" algn="ctr" rtl="0">
              <a:lnSpc>
                <a:spcPct val="100000"/>
              </a:lnSpc>
              <a:spcBef>
                <a:spcPts val="0"/>
              </a:spcBef>
              <a:spcAft>
                <a:spcPts val="0"/>
              </a:spcAft>
              <a:buSzPts val="2800"/>
              <a:buNone/>
            </a:pPr>
            <a:r>
              <a:rPr lang="en-US" dirty="0">
                <a:highlight>
                  <a:srgbClr val="FFFFFF"/>
                </a:highlight>
              </a:rPr>
              <a:t> </a:t>
            </a:r>
            <a:endParaRPr dirty="0">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Introduction:</a:t>
            </a:r>
            <a:endParaRPr/>
          </a:p>
        </p:txBody>
      </p:sp>
      <p:sp>
        <p:nvSpPr>
          <p:cNvPr id="62" name="Google Shape;62;p14"/>
          <p:cNvSpPr txBox="1">
            <a:spLocks noGrp="1"/>
          </p:cNvSpPr>
          <p:nvPr>
            <p:ph type="body" idx="1"/>
          </p:nvPr>
        </p:nvSpPr>
        <p:spPr>
          <a:xfrm>
            <a:off x="414842" y="1540083"/>
            <a:ext cx="6323651" cy="4546896"/>
          </a:xfrm>
          <a:prstGeom prst="rect">
            <a:avLst/>
          </a:prstGeom>
        </p:spPr>
        <p:txBody>
          <a:bodyPr spcFirstLastPara="1" wrap="square" lIns="121678" tIns="121678" rIns="121678" bIns="121678" anchor="t" anchorCtr="0">
            <a:normAutofit/>
          </a:bodyPr>
          <a:lstStyle/>
          <a:p>
            <a:pPr marL="0" indent="0">
              <a:spcAft>
                <a:spcPts val="1597"/>
              </a:spcAft>
              <a:buNone/>
            </a:pPr>
            <a:r>
              <a:rPr lang="ar"/>
              <a:t>Erythema infectiosum is a common childhood infection causing a slapped cheek appearance and a rash. It is also known as fifth disease and human erythrovirus infection</a:t>
            </a:r>
            <a:endParaRPr/>
          </a:p>
        </p:txBody>
      </p:sp>
      <p:pic>
        <p:nvPicPr>
          <p:cNvPr id="63" name="Google Shape;63;p14"/>
          <p:cNvPicPr preferRelativeResize="0"/>
          <p:nvPr/>
        </p:nvPicPr>
        <p:blipFill>
          <a:blip r:embed="rId3">
            <a:alphaModFix/>
          </a:blip>
          <a:stretch>
            <a:fillRect/>
          </a:stretch>
        </p:blipFill>
        <p:spPr>
          <a:xfrm>
            <a:off x="7619504" y="1069177"/>
            <a:ext cx="4135429" cy="55797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Etiology:</a:t>
            </a:r>
            <a:endParaRPr/>
          </a:p>
        </p:txBody>
      </p:sp>
      <p:sp>
        <p:nvSpPr>
          <p:cNvPr id="69" name="Google Shape;69;p15"/>
          <p:cNvSpPr txBox="1">
            <a:spLocks noGrp="1"/>
          </p:cNvSpPr>
          <p:nvPr>
            <p:ph type="body" idx="1"/>
          </p:nvPr>
        </p:nvSpPr>
        <p:spPr>
          <a:xfrm>
            <a:off x="414842" y="1540083"/>
            <a:ext cx="11340090" cy="5311500"/>
          </a:xfrm>
          <a:prstGeom prst="rect">
            <a:avLst/>
          </a:prstGeom>
        </p:spPr>
        <p:txBody>
          <a:bodyPr spcFirstLastPara="1" wrap="square" lIns="121678" tIns="121678" rIns="121678" bIns="121678" anchor="t" anchorCtr="0">
            <a:normAutofit/>
          </a:bodyPr>
          <a:lstStyle/>
          <a:p>
            <a:pPr marL="0" indent="0">
              <a:buNone/>
            </a:pPr>
            <a:r>
              <a:rPr lang="ar" b="1"/>
              <a:t>Erythema infectiosum ( fifth disease ) is caused by the human parvovirus B19 , a single - stranded DNA virus. </a:t>
            </a:r>
            <a:endParaRPr b="1"/>
          </a:p>
          <a:p>
            <a:pPr marL="0" indent="0">
              <a:spcBef>
                <a:spcPts val="1597"/>
              </a:spcBef>
              <a:buNone/>
            </a:pPr>
            <a:r>
              <a:rPr lang="ar" b="1"/>
              <a:t>Cases scenario:</a:t>
            </a:r>
            <a:endParaRPr b="1"/>
          </a:p>
          <a:p>
            <a:pPr marL="0" indent="0">
              <a:spcBef>
                <a:spcPts val="1597"/>
              </a:spcBef>
              <a:buNone/>
            </a:pPr>
            <a:r>
              <a:rPr lang="ar" b="1"/>
              <a:t>1.in healthy child……. benign viral exanthem</a:t>
            </a:r>
            <a:endParaRPr b="1"/>
          </a:p>
          <a:p>
            <a:pPr marL="0" indent="0">
              <a:spcBef>
                <a:spcPts val="1597"/>
              </a:spcBef>
              <a:buNone/>
            </a:pPr>
            <a:r>
              <a:rPr lang="ar" b="1"/>
              <a:t>2.patients with hemolytic anemias , including sickle cell disease , spherocytosis , and thalassemia…….. aplastic crisis </a:t>
            </a:r>
            <a:endParaRPr sz="2129" b="1" i="1">
              <a:solidFill>
                <a:schemeClr val="accent1"/>
              </a:solidFill>
            </a:endParaRPr>
          </a:p>
          <a:p>
            <a:pPr marL="0" indent="0">
              <a:spcBef>
                <a:spcPts val="1597"/>
              </a:spcBef>
              <a:buNone/>
            </a:pPr>
            <a:r>
              <a:rPr lang="ar" sz="2129" i="1">
                <a:solidFill>
                  <a:schemeClr val="accent1"/>
                </a:solidFill>
              </a:rPr>
              <a:t>Why? The cell receptor for parvovirus B19 is the erythrocyte Pantigen , a glycolipid present on erythroid cells The virus replicates in actively dividing erythroid stem cells . leading to cell death that results in erythroid aplasia and anemia .</a:t>
            </a:r>
            <a:endParaRPr sz="2129" b="1" i="1">
              <a:solidFill>
                <a:schemeClr val="accent1"/>
              </a:solidFill>
            </a:endParaRPr>
          </a:p>
          <a:p>
            <a:pPr marL="0" indent="0">
              <a:spcBef>
                <a:spcPts val="1597"/>
              </a:spcBef>
              <a:spcAft>
                <a:spcPts val="1597"/>
              </a:spcAft>
              <a:buNone/>
            </a:pPr>
            <a:r>
              <a:rPr lang="ar" b="1"/>
              <a:t>3.Parvovirus B19 also causes fetal anemia and hydrops fetalis after primary infection during pregnancy. </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Epidemiology</a:t>
            </a:r>
            <a:endParaRPr/>
          </a:p>
        </p:txBody>
      </p:sp>
      <p:sp>
        <p:nvSpPr>
          <p:cNvPr id="75" name="Google Shape;75;p16"/>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Erythema infectiosum is common .</a:t>
            </a:r>
            <a:endParaRPr/>
          </a:p>
          <a:p>
            <a:pPr marL="0" indent="0">
              <a:spcBef>
                <a:spcPts val="1597"/>
              </a:spcBef>
              <a:buNone/>
            </a:pPr>
            <a:r>
              <a:rPr lang="ar"/>
              <a:t> Parvovirus B19 seropreva dence is only 2-9%in children younger than 5 years of age</a:t>
            </a:r>
            <a:endParaRPr/>
          </a:p>
          <a:p>
            <a:pPr marL="0" indent="0">
              <a:spcBef>
                <a:spcPts val="1597"/>
              </a:spcBef>
              <a:buNone/>
            </a:pPr>
            <a:r>
              <a:rPr lang="ar"/>
              <a:t> increases to 15. 65 % in children 5-18 years and 30 60 % in adults .</a:t>
            </a:r>
            <a:endParaRPr/>
          </a:p>
          <a:p>
            <a:pPr marL="0" indent="0">
              <a:spcBef>
                <a:spcPts val="1597"/>
              </a:spcBef>
              <a:buNone/>
            </a:pPr>
            <a:r>
              <a:rPr lang="ar"/>
              <a:t> Community epidemies usually occur in the spring . </a:t>
            </a:r>
            <a:endParaRPr/>
          </a:p>
          <a:p>
            <a:pPr marL="0" indent="0">
              <a:spcBef>
                <a:spcPts val="1597"/>
              </a:spcBef>
              <a:spcAft>
                <a:spcPts val="1597"/>
              </a:spcAft>
              <a:buNone/>
            </a:pPr>
            <a:r>
              <a:rPr lang="ar"/>
              <a:t>The virus is transmitted by respiratory secretions, blood product and can cross placenta.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Clinical Manifestations </a:t>
            </a:r>
            <a:endParaRPr/>
          </a:p>
        </p:txBody>
      </p:sp>
      <p:sp>
        <p:nvSpPr>
          <p:cNvPr id="81" name="Google Shape;81;p17"/>
          <p:cNvSpPr txBox="1">
            <a:spLocks noGrp="1"/>
          </p:cNvSpPr>
          <p:nvPr>
            <p:ph type="body" idx="1"/>
          </p:nvPr>
        </p:nvSpPr>
        <p:spPr>
          <a:xfrm>
            <a:off x="414842" y="1360744"/>
            <a:ext cx="8091623" cy="4546896"/>
          </a:xfrm>
          <a:prstGeom prst="rect">
            <a:avLst/>
          </a:prstGeom>
        </p:spPr>
        <p:txBody>
          <a:bodyPr spcFirstLastPara="1" wrap="square" lIns="121678" tIns="121678" rIns="121678" bIns="121678" anchor="t" anchorCtr="0">
            <a:normAutofit/>
          </a:bodyPr>
          <a:lstStyle/>
          <a:p>
            <a:pPr marL="0" indent="0">
              <a:buNone/>
            </a:pPr>
            <a:r>
              <a:rPr lang="ar"/>
              <a:t>The incubation period is typically 4-14 days and , rarely , may last 21 days. </a:t>
            </a:r>
            <a:endParaRPr/>
          </a:p>
          <a:p>
            <a:pPr marL="0" indent="0">
              <a:spcBef>
                <a:spcPts val="1597"/>
              </a:spcBef>
              <a:buNone/>
            </a:pPr>
            <a:r>
              <a:rPr lang="ar"/>
              <a:t>Parvovirus B19 infections usually begin with a mild , nonspecific illness characterized by fever malaise , myalgias , and headache( flu like symptoms, patient in this stage is infectious)</a:t>
            </a:r>
            <a:endParaRPr/>
          </a:p>
          <a:p>
            <a:pPr marL="0" indent="0">
              <a:spcBef>
                <a:spcPts val="1597"/>
              </a:spcBef>
              <a:buNone/>
            </a:pPr>
            <a:r>
              <a:rPr lang="ar"/>
              <a:t>The characteristic rasly appears 7-10 days later </a:t>
            </a:r>
            <a:endParaRPr/>
          </a:p>
          <a:p>
            <a:pPr marL="0" indent="0">
              <a:spcBef>
                <a:spcPts val="1597"/>
              </a:spcBef>
              <a:buNone/>
            </a:pPr>
            <a:r>
              <a:rPr lang="ar"/>
              <a:t>The rash appears in three stages</a:t>
            </a:r>
            <a:r>
              <a:rPr lang="ar" sz="1863">
                <a:solidFill>
                  <a:schemeClr val="accent5"/>
                </a:solidFill>
              </a:rPr>
              <a:t>:non infectious</a:t>
            </a:r>
            <a:endParaRPr sz="1863">
              <a:solidFill>
                <a:schemeClr val="accent5"/>
              </a:solidFill>
            </a:endParaRPr>
          </a:p>
          <a:p>
            <a:pPr marL="0" indent="0">
              <a:spcBef>
                <a:spcPts val="1597"/>
              </a:spcBef>
              <a:buNone/>
            </a:pPr>
            <a:r>
              <a:rPr lang="ar"/>
              <a:t>1.The initial stage is typically a " slapped cheek " rash</a:t>
            </a:r>
            <a:endParaRPr/>
          </a:p>
          <a:p>
            <a:pPr marL="0" indent="0">
              <a:spcBef>
                <a:spcPts val="1597"/>
              </a:spcBef>
              <a:spcAft>
                <a:spcPts val="1597"/>
              </a:spcAft>
              <a:buNone/>
            </a:pPr>
            <a:r>
              <a:rPr lang="ar"/>
              <a:t> with circumoral pallor. </a:t>
            </a:r>
            <a:endParaRPr/>
          </a:p>
        </p:txBody>
      </p:sp>
      <p:pic>
        <p:nvPicPr>
          <p:cNvPr id="82" name="Google Shape;82;p17"/>
          <p:cNvPicPr preferRelativeResize="0"/>
          <p:nvPr/>
        </p:nvPicPr>
        <p:blipFill>
          <a:blip r:embed="rId3">
            <a:alphaModFix/>
          </a:blip>
          <a:stretch>
            <a:fillRect/>
          </a:stretch>
        </p:blipFill>
        <p:spPr>
          <a:xfrm>
            <a:off x="7461740" y="3408866"/>
            <a:ext cx="4293193" cy="24987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351553" y="583131"/>
            <a:ext cx="6976060" cy="2683388"/>
          </a:xfrm>
          <a:prstGeom prst="rect">
            <a:avLst/>
          </a:prstGeom>
          <a:noFill/>
          <a:ln>
            <a:noFill/>
          </a:ln>
        </p:spPr>
        <p:txBody>
          <a:bodyPr spcFirstLastPara="1" wrap="square" lIns="121678" tIns="121678" rIns="121678" bIns="121678" anchor="t" anchorCtr="0">
            <a:spAutoFit/>
          </a:bodyPr>
          <a:lstStyle/>
          <a:p>
            <a:pPr defTabSz="1216975"/>
            <a:r>
              <a:rPr lang="ar" sz="2263" b="1">
                <a:solidFill>
                  <a:srgbClr val="741B47"/>
                </a:solidFill>
              </a:rPr>
              <a:t>Stage 2:</a:t>
            </a:r>
            <a:r>
              <a:rPr lang="ar" sz="2263"/>
              <a:t>An erythematous symmetric , maculopapular , truncal rash appears 1-4 days later. </a:t>
            </a:r>
            <a:endParaRPr sz="2263"/>
          </a:p>
          <a:p>
            <a:pPr defTabSz="1216975"/>
            <a:endParaRPr sz="2263"/>
          </a:p>
          <a:p>
            <a:pPr defTabSz="1216975"/>
            <a:endParaRPr sz="2263"/>
          </a:p>
          <a:p>
            <a:pPr defTabSz="1216975"/>
            <a:r>
              <a:rPr lang="ar" sz="2263"/>
              <a:t> then fades as central clearing takes place , giving a distinctive lacy , reticulated rash that lasts 2-40 days ( mean : 11 days )</a:t>
            </a:r>
            <a:r>
              <a:rPr lang="ar" sz="2263" b="1">
                <a:solidFill>
                  <a:srgbClr val="A64D79"/>
                </a:solidFill>
              </a:rPr>
              <a:t> (stage 3)</a:t>
            </a:r>
            <a:endParaRPr sz="2263" b="1">
              <a:solidFill>
                <a:srgbClr val="A64D79"/>
              </a:solidFill>
            </a:endParaRPr>
          </a:p>
        </p:txBody>
      </p:sp>
      <p:sp>
        <p:nvSpPr>
          <p:cNvPr id="88" name="Google Shape;88;p18"/>
          <p:cNvSpPr txBox="1"/>
          <p:nvPr/>
        </p:nvSpPr>
        <p:spPr>
          <a:xfrm>
            <a:off x="351557" y="3248663"/>
            <a:ext cx="6147573" cy="1290442"/>
          </a:xfrm>
          <a:prstGeom prst="rect">
            <a:avLst/>
          </a:prstGeom>
          <a:noFill/>
          <a:ln>
            <a:noFill/>
          </a:ln>
        </p:spPr>
        <p:txBody>
          <a:bodyPr spcFirstLastPara="1" wrap="square" lIns="121678" tIns="121678" rIns="121678" bIns="121678" anchor="t" anchorCtr="0">
            <a:spAutoFit/>
          </a:bodyPr>
          <a:lstStyle/>
          <a:p>
            <a:pPr defTabSz="1216975"/>
            <a:r>
              <a:rPr lang="ar" sz="2263"/>
              <a:t>This rash may be pruritic , does not desquamate , and may recur with exercise , bathing , rubbing , or stress ,</a:t>
            </a:r>
            <a:endParaRPr sz="2263"/>
          </a:p>
        </p:txBody>
      </p:sp>
      <p:pic>
        <p:nvPicPr>
          <p:cNvPr id="89" name="Google Shape;89;p18"/>
          <p:cNvPicPr preferRelativeResize="0"/>
          <p:nvPr/>
        </p:nvPicPr>
        <p:blipFill>
          <a:blip r:embed="rId3">
            <a:alphaModFix/>
          </a:blip>
          <a:stretch>
            <a:fillRect/>
          </a:stretch>
        </p:blipFill>
        <p:spPr>
          <a:xfrm>
            <a:off x="7861842" y="332122"/>
            <a:ext cx="3894388" cy="3702838"/>
          </a:xfrm>
          <a:prstGeom prst="rect">
            <a:avLst/>
          </a:prstGeom>
          <a:noFill/>
          <a:ln>
            <a:noFill/>
          </a:ln>
        </p:spPr>
      </p:pic>
      <p:pic>
        <p:nvPicPr>
          <p:cNvPr id="90" name="Google Shape;90;p18"/>
          <p:cNvPicPr preferRelativeResize="0"/>
          <p:nvPr/>
        </p:nvPicPr>
        <p:blipFill>
          <a:blip r:embed="rId4">
            <a:alphaModFix/>
          </a:blip>
          <a:stretch>
            <a:fillRect/>
          </a:stretch>
        </p:blipFill>
        <p:spPr>
          <a:xfrm>
            <a:off x="6701960" y="4237790"/>
            <a:ext cx="4726070" cy="241113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p:nvPr/>
        </p:nvSpPr>
        <p:spPr>
          <a:xfrm>
            <a:off x="404328" y="976313"/>
            <a:ext cx="11011091" cy="1228694"/>
          </a:xfrm>
          <a:prstGeom prst="rect">
            <a:avLst/>
          </a:prstGeom>
          <a:noFill/>
          <a:ln>
            <a:noFill/>
          </a:ln>
        </p:spPr>
        <p:txBody>
          <a:bodyPr spcFirstLastPara="1" wrap="square" lIns="121678" tIns="121678" rIns="121678" bIns="121678" anchor="t" anchorCtr="0">
            <a:spAutoFit/>
          </a:bodyPr>
          <a:lstStyle/>
          <a:p>
            <a:pPr defTabSz="1216975"/>
            <a:r>
              <a:rPr lang="ar" sz="2129" b="1"/>
              <a:t>Children with shortened erythrocyte life span ( e.g .. sickle cell disease , may develop a transient aplastic crisis . which is characterized by ineffective erythroid production typically lasting 7-10 days</a:t>
            </a:r>
            <a:endParaRPr sz="2129" b="1"/>
          </a:p>
        </p:txBody>
      </p:sp>
      <p:sp>
        <p:nvSpPr>
          <p:cNvPr id="96" name="Google Shape;96;p19"/>
          <p:cNvSpPr txBox="1"/>
          <p:nvPr/>
        </p:nvSpPr>
        <p:spPr>
          <a:xfrm>
            <a:off x="404328" y="2220834"/>
            <a:ext cx="10373456" cy="1167139"/>
          </a:xfrm>
          <a:prstGeom prst="rect">
            <a:avLst/>
          </a:prstGeom>
          <a:noFill/>
          <a:ln>
            <a:noFill/>
          </a:ln>
        </p:spPr>
        <p:txBody>
          <a:bodyPr spcFirstLastPara="1" wrap="square" lIns="121678" tIns="121678" rIns="121678" bIns="121678" anchor="t" anchorCtr="0">
            <a:spAutoFit/>
          </a:bodyPr>
          <a:lstStyle/>
          <a:p>
            <a:pPr defTabSz="1216975"/>
            <a:r>
              <a:rPr lang="ar" sz="1996" b="1"/>
              <a:t>Most children with parvovirus 19 - induced transient aplastic crisis have multiple symptoms , including fever lethargy . malaise , pallor , headache , gastrointestinal symptoms , and respiratory Symptoms </a:t>
            </a:r>
            <a:endParaRPr sz="1996" b="1"/>
          </a:p>
        </p:txBody>
      </p:sp>
      <p:sp>
        <p:nvSpPr>
          <p:cNvPr id="97" name="Google Shape;97;p19"/>
          <p:cNvSpPr txBox="1"/>
          <p:nvPr/>
        </p:nvSpPr>
        <p:spPr>
          <a:xfrm>
            <a:off x="491668" y="3429000"/>
            <a:ext cx="10373456" cy="1167139"/>
          </a:xfrm>
          <a:prstGeom prst="rect">
            <a:avLst/>
          </a:prstGeom>
          <a:noFill/>
          <a:ln>
            <a:noFill/>
          </a:ln>
        </p:spPr>
        <p:txBody>
          <a:bodyPr spcFirstLastPara="1" wrap="square" lIns="121678" tIns="121678" rIns="121678" bIns="121678" anchor="t" anchorCtr="0">
            <a:spAutoFit/>
          </a:bodyPr>
          <a:lstStyle/>
          <a:p>
            <a:pPr defTabSz="1216975"/>
            <a:r>
              <a:rPr lang="ar" sz="1996" b="1"/>
              <a:t>The reticulocyte count is extremely low , and the hemoglobin level is lower than usual for the patient . Transient neutropenia and thrombocytopenia also commonly occur .</a:t>
            </a:r>
            <a:endParaRPr sz="1996" b="1"/>
          </a:p>
        </p:txBody>
      </p:sp>
      <p:sp>
        <p:nvSpPr>
          <p:cNvPr id="98" name="Google Shape;98;p19"/>
          <p:cNvSpPr txBox="1"/>
          <p:nvPr/>
        </p:nvSpPr>
        <p:spPr>
          <a:xfrm>
            <a:off x="404328" y="4637159"/>
            <a:ext cx="9735820" cy="1474274"/>
          </a:xfrm>
          <a:prstGeom prst="rect">
            <a:avLst/>
          </a:prstGeom>
          <a:noFill/>
          <a:ln>
            <a:noFill/>
          </a:ln>
        </p:spPr>
        <p:txBody>
          <a:bodyPr spcFirstLastPara="1" wrap="square" lIns="121678" tIns="121678" rIns="121678" bIns="121678" anchor="t" anchorCtr="0">
            <a:spAutoFit/>
          </a:bodyPr>
          <a:lstStyle/>
          <a:p>
            <a:pPr defTabSz="1216975"/>
            <a:r>
              <a:rPr lang="ar" sz="1996" b="1"/>
              <a:t> Persistent parvovirus B19 infection may develop in children with immunodeficiency , causing severe anemia resulting from pure red blood cell aplasia . These children do not display the typical manifestations of erythema infectiosum</a:t>
            </a:r>
            <a:endParaRPr sz="1996"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Investigations:</a:t>
            </a:r>
            <a:endParaRPr/>
          </a:p>
        </p:txBody>
      </p:sp>
      <p:sp>
        <p:nvSpPr>
          <p:cNvPr id="104" name="Google Shape;104;p20"/>
          <p:cNvSpPr txBox="1">
            <a:spLocks noGrp="1"/>
          </p:cNvSpPr>
          <p:nvPr>
            <p:ph type="body" idx="1"/>
          </p:nvPr>
        </p:nvSpPr>
        <p:spPr>
          <a:xfrm>
            <a:off x="414842" y="1360744"/>
            <a:ext cx="11754933" cy="4546896"/>
          </a:xfrm>
          <a:prstGeom prst="rect">
            <a:avLst/>
          </a:prstGeom>
        </p:spPr>
        <p:txBody>
          <a:bodyPr spcFirstLastPara="1" wrap="square" lIns="121678" tIns="121678" rIns="121678" bIns="121678" anchor="t" anchorCtr="0">
            <a:normAutofit/>
          </a:bodyPr>
          <a:lstStyle/>
          <a:p>
            <a:pPr marL="0" indent="0">
              <a:buNone/>
            </a:pPr>
            <a:r>
              <a:rPr lang="ar"/>
              <a:t>Serological tests showing specific IgM antibody to parvovirus are diagnostic. </a:t>
            </a:r>
            <a:endParaRPr/>
          </a:p>
          <a:p>
            <a:pPr marL="0" indent="0">
              <a:spcBef>
                <a:spcPts val="1597"/>
              </a:spcBef>
              <a:buNone/>
            </a:pPr>
            <a:r>
              <a:rPr lang="ar"/>
              <a:t>IgM… Acute infection</a:t>
            </a:r>
            <a:endParaRPr/>
          </a:p>
          <a:p>
            <a:pPr marL="0" indent="0">
              <a:spcBef>
                <a:spcPts val="1597"/>
              </a:spcBef>
              <a:buNone/>
            </a:pPr>
            <a:r>
              <a:rPr lang="ar"/>
              <a:t>IgG… Past infection</a:t>
            </a:r>
            <a:endParaRPr/>
          </a:p>
          <a:p>
            <a:pPr marL="0" indent="0">
              <a:spcBef>
                <a:spcPts val="1597"/>
              </a:spcBef>
              <a:buNone/>
            </a:pPr>
            <a:r>
              <a:rPr lang="ar"/>
              <a:t>parvovirus B19 can be detected by PCR and by electron microscopy of erythroid precursors in the bone marrow . This can be quicker and useful when clinical suspicion is high but the immune test is negative </a:t>
            </a:r>
            <a:endParaRPr/>
          </a:p>
          <a:p>
            <a:pPr marL="0" indent="0">
              <a:spcBef>
                <a:spcPts val="1597"/>
              </a:spcBef>
              <a:buNone/>
            </a:pPr>
            <a:r>
              <a:rPr lang="ar"/>
              <a:t>Parvovirus PCR of blood and cerebrospinal fluid is also available , primarily for use in severe illness or immuno compromised patients. </a:t>
            </a:r>
            <a:endParaRPr/>
          </a:p>
          <a:p>
            <a:pPr marL="0" indent="0">
              <a:spcBef>
                <a:spcPts val="1597"/>
              </a:spcBef>
              <a:buNone/>
            </a:pPr>
            <a:r>
              <a:rPr lang="ar"/>
              <a:t>Hematological abnormalities occur with parvovirus infection , including reticulocytopenia lasting 7-10 days , mild anemia , thrombocytopenia lymphopenia , and neutropenia. </a:t>
            </a:r>
            <a:endParaRPr/>
          </a:p>
          <a:p>
            <a:pPr marL="0" indent="0">
              <a:spcBef>
                <a:spcPts val="1597"/>
              </a:spcBef>
              <a:spcAft>
                <a:spcPts val="1597"/>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Treatment :</a:t>
            </a:r>
            <a:endParaRPr/>
          </a:p>
        </p:txBody>
      </p:sp>
      <p:sp>
        <p:nvSpPr>
          <p:cNvPr id="110" name="Google Shape;110;p21"/>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There is no specific therapy other than routine supportive care . </a:t>
            </a:r>
            <a:endParaRPr/>
          </a:p>
          <a:p>
            <a:pPr marL="0" indent="0">
              <a:spcBef>
                <a:spcPts val="1597"/>
              </a:spcBef>
              <a:buNone/>
            </a:pPr>
            <a:r>
              <a:rPr lang="ar"/>
              <a:t>Transfusions may be required for transient aplastic crisis .</a:t>
            </a:r>
            <a:endParaRPr/>
          </a:p>
          <a:p>
            <a:pPr marL="0" indent="0">
              <a:spcBef>
                <a:spcPts val="1597"/>
              </a:spcBef>
              <a:buNone/>
            </a:pPr>
            <a:r>
              <a:rPr lang="ar"/>
              <a:t> Intrauterine transfusion has been performed for hydrops fetalis associated with fetal parvovirus B19 infection .</a:t>
            </a:r>
            <a:endParaRPr/>
          </a:p>
          <a:p>
            <a:pPr marL="0" indent="0">
              <a:spcBef>
                <a:spcPts val="1597"/>
              </a:spcBef>
              <a:spcAft>
                <a:spcPts val="1597"/>
              </a:spcAft>
              <a:buNone/>
            </a:pPr>
            <a:r>
              <a:rPr lang="ar"/>
              <a:t> Intravenous immunoglobulin may be used for immunocompromised persons with severe anemia or chronic infection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PATCH</a:t>
            </a:r>
            <a:endParaRPr dirty="0">
              <a:latin typeface="Comic Sans MS" pitchFamily="66" charset="0"/>
            </a:endParaRPr>
          </a:p>
        </p:txBody>
      </p:sp>
      <p:sp>
        <p:nvSpPr>
          <p:cNvPr id="109" name="Google Shape;109;p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Macule more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10" name="Google Shape;110;p4"/>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5</a:t>
            </a:fld>
            <a:endParaRPr/>
          </a:p>
        </p:txBody>
      </p:sp>
      <p:pic>
        <p:nvPicPr>
          <p:cNvPr id="111" name="Google Shape;111;p4"/>
          <p:cNvPicPr preferRelativeResize="0"/>
          <p:nvPr/>
        </p:nvPicPr>
        <p:blipFill rotWithShape="1">
          <a:blip r:embed="rId3">
            <a:alphaModFix/>
          </a:blip>
          <a:srcRect/>
          <a:stretch/>
        </p:blipFill>
        <p:spPr>
          <a:xfrm>
            <a:off x="2634672" y="3025863"/>
            <a:ext cx="7263834" cy="306863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414842" y="598536"/>
            <a:ext cx="11340090" cy="762208"/>
          </a:xfrm>
          <a:prstGeom prst="rect">
            <a:avLst/>
          </a:prstGeom>
        </p:spPr>
        <p:txBody>
          <a:bodyPr spcFirstLastPara="1" wrap="square" lIns="121678" tIns="121678" rIns="121678" bIns="121678" anchor="t" anchorCtr="0">
            <a:normAutofit/>
          </a:bodyPr>
          <a:lstStyle/>
          <a:p>
            <a:r>
              <a:rPr lang="ar"/>
              <a:t>Complications &amp; Prognosis :</a:t>
            </a:r>
            <a:endParaRPr/>
          </a:p>
        </p:txBody>
      </p:sp>
      <p:sp>
        <p:nvSpPr>
          <p:cNvPr id="116" name="Google Shape;116;p22"/>
          <p:cNvSpPr txBox="1">
            <a:spLocks noGrp="1"/>
          </p:cNvSpPr>
          <p:nvPr>
            <p:ph type="body" idx="1"/>
          </p:nvPr>
        </p:nvSpPr>
        <p:spPr>
          <a:xfrm>
            <a:off x="414842" y="1540083"/>
            <a:ext cx="11340090" cy="4546896"/>
          </a:xfrm>
          <a:prstGeom prst="rect">
            <a:avLst/>
          </a:prstGeom>
        </p:spPr>
        <p:txBody>
          <a:bodyPr spcFirstLastPara="1" wrap="square" lIns="121678" tIns="121678" rIns="121678" bIns="121678" anchor="t" anchorCtr="0">
            <a:normAutofit/>
          </a:bodyPr>
          <a:lstStyle/>
          <a:p>
            <a:pPr marL="0" indent="0">
              <a:buNone/>
            </a:pPr>
            <a:r>
              <a:rPr lang="ar"/>
              <a:t>The prognosis for erythema infectiosum is excellent . </a:t>
            </a:r>
            <a:endParaRPr/>
          </a:p>
          <a:p>
            <a:pPr marL="0" indent="0">
              <a:spcBef>
                <a:spcPts val="1597"/>
              </a:spcBef>
              <a:buNone/>
            </a:pPr>
            <a:r>
              <a:rPr lang="ar"/>
              <a:t>Fatalities associated with transient aplastic crisis are rare .</a:t>
            </a:r>
            <a:endParaRPr/>
          </a:p>
          <a:p>
            <a:pPr marL="0" indent="0">
              <a:spcBef>
                <a:spcPts val="1597"/>
              </a:spcBef>
              <a:buNone/>
            </a:pPr>
            <a:r>
              <a:rPr lang="ar"/>
              <a:t> Parvovirus B19 is not teratogenic , but in utero infection of fetal erythroid cells may result in fetal heart failure , hydrops fetalis , and fetal death .</a:t>
            </a:r>
            <a:endParaRPr/>
          </a:p>
          <a:p>
            <a:pPr marL="0" indent="0">
              <a:spcBef>
                <a:spcPts val="1597"/>
              </a:spcBef>
              <a:spcAft>
                <a:spcPts val="1597"/>
              </a:spcAft>
              <a:buNone/>
            </a:pPr>
            <a:r>
              <a:rPr lang="ar"/>
              <a:t> Of the approximately 50 % of women of childbearing age susceptible to parvovirus B19 infection , 30 % of exposed women develop infection , with 25 % of exposed fetuses becoming infected and 10 % of these culminating in fetal death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414842" y="598536"/>
            <a:ext cx="6857876" cy="673171"/>
          </a:xfrm>
          <a:prstGeom prst="rect">
            <a:avLst/>
          </a:prstGeom>
        </p:spPr>
        <p:txBody>
          <a:bodyPr spcFirstLastPara="1" wrap="square" lIns="121678" tIns="121678" rIns="121678" bIns="121678" anchor="t" anchorCtr="0">
            <a:normAutofit fontScale="90000"/>
          </a:bodyPr>
          <a:lstStyle/>
          <a:p>
            <a:r>
              <a:rPr lang="ar"/>
              <a:t>Prevention:</a:t>
            </a:r>
            <a:endParaRPr/>
          </a:p>
          <a:p>
            <a:endParaRPr/>
          </a:p>
          <a:p>
            <a:r>
              <a:rPr lang="ar" sz="2795"/>
              <a:t>The greatest risk is to pregnant women . </a:t>
            </a:r>
            <a:endParaRPr sz="2795"/>
          </a:p>
          <a:p>
            <a:r>
              <a:rPr lang="ar" sz="2795"/>
              <a:t>Effective control measures are limited . </a:t>
            </a:r>
            <a:endParaRPr sz="2795"/>
          </a:p>
          <a:p>
            <a:r>
              <a:rPr lang="ar" sz="2795"/>
              <a:t>The exclusion of affected children from school is not recommended because children generally are not infectious by the time the rash is present . </a:t>
            </a:r>
            <a:endParaRPr sz="2795"/>
          </a:p>
          <a:p>
            <a:r>
              <a:rPr lang="ar" sz="2795"/>
              <a:t>Good handwashing and hygiene are practical measures that should help reduce transmission</a:t>
            </a:r>
            <a:r>
              <a:rPr lang="ar"/>
              <a:t> .</a:t>
            </a:r>
            <a:endParaRPr/>
          </a:p>
        </p:txBody>
      </p:sp>
      <p:pic>
        <p:nvPicPr>
          <p:cNvPr id="122" name="Google Shape;122;p23"/>
          <p:cNvPicPr preferRelativeResize="0"/>
          <p:nvPr/>
        </p:nvPicPr>
        <p:blipFill>
          <a:blip r:embed="rId3">
            <a:alphaModFix/>
          </a:blip>
          <a:stretch>
            <a:fillRect/>
          </a:stretch>
        </p:blipFill>
        <p:spPr>
          <a:xfrm>
            <a:off x="7593433" y="598536"/>
            <a:ext cx="4576342" cy="4652404"/>
          </a:xfrm>
          <a:prstGeom prst="rect">
            <a:avLst/>
          </a:prstGeom>
          <a:noFill/>
          <a:ln>
            <a:noFill/>
          </a:ln>
        </p:spPr>
      </p:pic>
      <p:sp>
        <p:nvSpPr>
          <p:cNvPr id="123" name="Google Shape;123;p23"/>
          <p:cNvSpPr txBox="1"/>
          <p:nvPr/>
        </p:nvSpPr>
        <p:spPr>
          <a:xfrm>
            <a:off x="7593437" y="5250947"/>
            <a:ext cx="9735820" cy="532414"/>
          </a:xfrm>
          <a:prstGeom prst="rect">
            <a:avLst/>
          </a:prstGeom>
          <a:noFill/>
          <a:ln>
            <a:noFill/>
          </a:ln>
        </p:spPr>
        <p:txBody>
          <a:bodyPr spcFirstLastPara="1" wrap="square" lIns="121678" tIns="121678" rIns="121678" bIns="121678" anchor="t" anchorCtr="0">
            <a:spAutoFit/>
          </a:bodyPr>
          <a:lstStyle/>
          <a:p>
            <a:pPr defTabSz="1216975"/>
            <a:r>
              <a:rPr lang="ar" sz="1863"/>
              <a:t>Resources: Nelson essentials of Pediatric </a:t>
            </a:r>
            <a:endParaRPr sz="1863"/>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sz="5400"/>
              <a:t> Chickenpox </a:t>
            </a:r>
            <a:br>
              <a:rPr lang="en-US" sz="5400"/>
            </a:br>
            <a:endParaRPr lang="en-US" sz="5400"/>
          </a:p>
        </p:txBody>
      </p:sp>
      <p:pic>
        <p:nvPicPr>
          <p:cNvPr id="1026" name="Picture 2" descr="Varicella (chickenpox) | Immunisation Advisory Centr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3516" y="1252864"/>
            <a:ext cx="4699308" cy="4351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ckenpox | Photos | Varicella | CDC"/>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504496" y="1252855"/>
            <a:ext cx="4216954" cy="448564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nvSpPr>
        <p:spPr>
          <a:xfrm>
            <a:off x="2882716" y="6022984"/>
            <a:ext cx="4341187" cy="835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491691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349" y="3399378"/>
            <a:ext cx="2848489" cy="3266097"/>
          </a:xfrm>
          <a:solidFill>
            <a:schemeClr val="accent6">
              <a:lumMod val="75000"/>
            </a:schemeClr>
          </a:solidFill>
          <a:ln>
            <a:solidFill>
              <a:schemeClr val="accent5">
                <a:lumMod val="60000"/>
                <a:lumOff val="40000"/>
              </a:schemeClr>
            </a:solidFill>
          </a:ln>
        </p:spPr>
        <p:style>
          <a:lnRef idx="2">
            <a:schemeClr val="dk1"/>
          </a:lnRef>
          <a:fillRef idx="1">
            <a:schemeClr val="lt1"/>
          </a:fillRef>
          <a:effectRef idx="0">
            <a:schemeClr val="dk1"/>
          </a:effectRef>
          <a:fontRef idx="minor">
            <a:schemeClr val="dk1"/>
          </a:fontRef>
        </p:style>
        <p:txBody>
          <a:bodyPr>
            <a:normAutofit fontScale="90000"/>
          </a:bodyPr>
          <a:lstStyle/>
          <a:p>
            <a:br>
              <a:rPr lang="ar-SA" sz="3600" dirty="0"/>
            </a:br>
            <a:br>
              <a:rPr lang="en-US" sz="3600" dirty="0">
                <a:solidFill>
                  <a:schemeClr val="tx1"/>
                </a:solidFill>
                <a:sym typeface="+mn-ea"/>
              </a:rPr>
            </a:br>
            <a:r>
              <a:rPr lang="en-US" sz="2220" dirty="0">
                <a:solidFill>
                  <a:schemeClr val="tx1"/>
                </a:solidFill>
                <a:sym typeface="+mn-ea"/>
              </a:rPr>
              <a:t> </a:t>
            </a:r>
            <a:r>
              <a:rPr lang="en-US" sz="2400" b="1" dirty="0">
                <a:solidFill>
                  <a:schemeClr val="tx1"/>
                </a:solidFill>
                <a:sym typeface="+mn-ea"/>
              </a:rPr>
              <a:t>etiology</a:t>
            </a:r>
            <a:br>
              <a:rPr lang="en-US" sz="2220" b="1" dirty="0">
                <a:solidFill>
                  <a:schemeClr val="tx1"/>
                </a:solidFill>
                <a:sym typeface="+mn-ea"/>
              </a:rPr>
            </a:br>
            <a:r>
              <a:rPr lang="en-US" sz="2220" b="1" dirty="0">
                <a:solidFill>
                  <a:schemeClr val="tx1"/>
                </a:solidFill>
                <a:sym typeface="+mn-ea"/>
              </a:rPr>
              <a:t>varicella -zoster virus , an enveloped ,double stranded DNA virus that is a member of the herpes virus family.</a:t>
            </a:r>
            <a:br>
              <a:rPr lang="ar-JO" sz="2220" b="1" dirty="0">
                <a:solidFill>
                  <a:schemeClr val="tx1"/>
                </a:solidFill>
              </a:rPr>
            </a:br>
            <a:endParaRPr lang="ar-JO" sz="2220" b="1" dirty="0">
              <a:solidFill>
                <a:schemeClr val="tx1"/>
              </a:solidFill>
            </a:endParaRPr>
          </a:p>
        </p:txBody>
      </p:sp>
      <p:sp>
        <p:nvSpPr>
          <p:cNvPr id="3" name="Subtitle 2"/>
          <p:cNvSpPr>
            <a:spLocks noGrp="1"/>
          </p:cNvSpPr>
          <p:nvPr>
            <p:ph type="subTitle" idx="1"/>
          </p:nvPr>
        </p:nvSpPr>
        <p:spPr>
          <a:xfrm>
            <a:off x="3710832" y="3926727"/>
            <a:ext cx="2490366" cy="2900680"/>
          </a:xfr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ormAutofit fontScale="97500"/>
          </a:bodyPr>
          <a:lstStyle/>
          <a:p>
            <a:r>
              <a:rPr lang="en-US" sz="3200" b="1" dirty="0">
                <a:solidFill>
                  <a:schemeClr val="tx1"/>
                </a:solidFill>
                <a:sym typeface="+mn-ea"/>
              </a:rPr>
              <a:t>transmission</a:t>
            </a:r>
          </a:p>
          <a:p>
            <a:endParaRPr lang="en-US" b="1" dirty="0">
              <a:solidFill>
                <a:schemeClr val="tx1"/>
              </a:solidFill>
              <a:sym typeface="+mn-ea"/>
            </a:endParaRPr>
          </a:p>
          <a:p>
            <a:r>
              <a:rPr lang="en-US" b="1" dirty="0">
                <a:solidFill>
                  <a:schemeClr val="tx1"/>
                </a:solidFill>
                <a:sym typeface="+mn-ea"/>
              </a:rPr>
              <a:t> by respiratory secretions </a:t>
            </a:r>
          </a:p>
          <a:p>
            <a:r>
              <a:rPr lang="en-US" b="1" dirty="0">
                <a:solidFill>
                  <a:schemeClr val="tx1"/>
                </a:solidFill>
                <a:sym typeface="+mn-ea"/>
              </a:rPr>
              <a:t>or by direct contact of skin lesions. </a:t>
            </a:r>
            <a:endParaRPr lang="en-US" b="1" dirty="0">
              <a:solidFill>
                <a:schemeClr val="tx1"/>
              </a:solidFill>
            </a:endParaRPr>
          </a:p>
          <a:p>
            <a:endParaRPr lang="en-US" dirty="0">
              <a:solidFill>
                <a:schemeClr val="tx1"/>
              </a:solidFill>
            </a:endParaRPr>
          </a:p>
        </p:txBody>
      </p:sp>
      <p:sp>
        <p:nvSpPr>
          <p:cNvPr id="6" name="Text Box 5"/>
          <p:cNvSpPr txBox="1"/>
          <p:nvPr/>
        </p:nvSpPr>
        <p:spPr>
          <a:xfrm>
            <a:off x="116697" y="290835"/>
            <a:ext cx="560142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 - is a highly contagious disease caused by the initial infection with varicella zoster virus (VZV) characterized by an </a:t>
            </a:r>
            <a:r>
              <a:rPr kumimoji="0" lang="en-US" sz="2800" b="0" i="0" u="none" strike="noStrike" kern="1200" cap="none" spc="0" normalizeH="0" baseline="0" noProof="0" dirty="0" err="1">
                <a:ln>
                  <a:noFill/>
                </a:ln>
                <a:solidFill>
                  <a:prstClr val="black"/>
                </a:solidFill>
                <a:effectLst/>
                <a:uLnTx/>
                <a:uFillTx/>
                <a:latin typeface="Calibri"/>
                <a:ea typeface="+mn-ea"/>
                <a:cs typeface="Arial"/>
                <a:sym typeface="Arial"/>
              </a:rPr>
              <a:t>exanthematous</a:t>
            </a:r>
            <a:r>
              <a:rPr kumimoji="0" lang="en-US" sz="2800" b="0"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n-US" sz="2800" b="1" i="0" u="none" strike="noStrike" kern="1200" cap="none" spc="0" normalizeH="0" baseline="0" noProof="0" dirty="0">
                <a:ln>
                  <a:noFill/>
                </a:ln>
                <a:solidFill>
                  <a:srgbClr val="70AD47">
                    <a:lumMod val="75000"/>
                  </a:srgbClr>
                </a:solidFill>
                <a:effectLst/>
                <a:uLnTx/>
                <a:uFillTx/>
                <a:latin typeface="Calibri"/>
                <a:ea typeface="+mn-ea"/>
                <a:cs typeface="Arial"/>
                <a:sym typeface="Arial"/>
              </a:rPr>
              <a:t>vesicular rash</a:t>
            </a:r>
          </a:p>
        </p:txBody>
      </p:sp>
      <p:sp>
        <p:nvSpPr>
          <p:cNvPr id="7" name="Content Placeholder 2"/>
          <p:cNvSpPr>
            <a:spLocks noGrp="1"/>
          </p:cNvSpPr>
          <p:nvPr/>
        </p:nvSpPr>
        <p:spPr>
          <a:xfrm>
            <a:off x="6835360" y="1835786"/>
            <a:ext cx="4707548" cy="5022215"/>
          </a:xfrm>
          <a:prstGeom prst="rect">
            <a:avLst/>
          </a:prstGeom>
          <a:solidFill>
            <a:schemeClr val="accent6">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sym typeface="Arial"/>
              </a:rPr>
              <a:t>  </a:t>
            </a:r>
            <a:r>
              <a:rPr kumimoji="0" lang="en-US" sz="3200" b="1" i="0" u="none" strike="noStrike" kern="1200" cap="none" spc="0" normalizeH="0" baseline="0" noProof="0" dirty="0">
                <a:ln>
                  <a:noFill/>
                </a:ln>
                <a:solidFill>
                  <a:prstClr val="black"/>
                </a:solidFill>
                <a:effectLst/>
                <a:uLnTx/>
                <a:uFillTx/>
                <a:latin typeface="Calibri"/>
                <a:ea typeface="+mn-ea"/>
                <a:cs typeface="+mn-cs"/>
                <a:sym typeface="Arial"/>
              </a:rPr>
              <a:t>Pathogenesis </a:t>
            </a: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Respiratory transmission of virus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Replication in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nasopharynx</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and lymph node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Repeated episodes of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virema</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Multiple tissue including sensory ganglia infected during </a:t>
            </a:r>
            <a:r>
              <a:rPr kumimoji="0" lang="en-US" sz="1700" b="1" i="0" u="none" strike="noStrike" kern="1200" cap="none" spc="0" normalizeH="0" baseline="0" noProof="0" dirty="0" err="1">
                <a:ln>
                  <a:noFill/>
                </a:ln>
                <a:solidFill>
                  <a:prstClr val="black"/>
                </a:solidFill>
                <a:effectLst/>
                <a:uLnTx/>
                <a:uFillTx/>
                <a:latin typeface="Calibri"/>
                <a:ea typeface="+mn-ea"/>
                <a:cs typeface="+mn-cs"/>
                <a:sym typeface="Arial"/>
              </a:rPr>
              <a:t>virema</a:t>
            </a:r>
            <a:r>
              <a:rPr kumimoji="0" lang="en-US" sz="1700" b="1" i="0" u="none" strike="noStrike" kern="1200" cap="none" spc="0" normalizeH="0" baseline="0" noProof="0" dirty="0">
                <a:ln>
                  <a:noFill/>
                </a:ln>
                <a:solidFill>
                  <a:prstClr val="black"/>
                </a:solidFill>
                <a:effectLst/>
                <a:uLnTx/>
                <a:uFillTx/>
                <a:latin typeface="Calibri"/>
                <a:ea typeface="+mn-ea"/>
                <a:cs typeface="+mn-cs"/>
                <a:sym typeface="Arial"/>
              </a:rPr>
              <a:t> ( so VZV become latent in dorsal root ganglion cells , and its reactivation causes herpes zoster infection - shingles- )</a:t>
            </a:r>
          </a:p>
        </p:txBody>
      </p:sp>
    </p:spTree>
    <p:extLst>
      <p:ext uri="{BB962C8B-B14F-4D97-AF65-F5344CB8AC3E}">
        <p14:creationId xmlns:p14="http://schemas.microsoft.com/office/powerpoint/2010/main" val="1275309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3" y="365125"/>
            <a:ext cx="10496431" cy="765810"/>
          </a:xfrm>
        </p:spPr>
        <p:txBody>
          <a:bodyPr>
            <a:normAutofit fontScale="90000"/>
          </a:bodyPr>
          <a:lstStyle/>
          <a:p>
            <a:r>
              <a:rPr lang="en-US" dirty="0">
                <a:solidFill>
                  <a:schemeClr val="accent6">
                    <a:lumMod val="75000"/>
                  </a:schemeClr>
                </a:solidFill>
                <a:sym typeface="+mn-ea"/>
              </a:rPr>
              <a:t>                            Clinical presentation</a:t>
            </a:r>
            <a:br>
              <a:rPr lang="en-US" dirty="0">
                <a:solidFill>
                  <a:schemeClr val="accent6">
                    <a:lumMod val="75000"/>
                  </a:schemeClr>
                </a:solidFill>
              </a:rPr>
            </a:br>
            <a:endParaRPr lang="en-US"/>
          </a:p>
        </p:txBody>
      </p:sp>
      <p:sp>
        <p:nvSpPr>
          <p:cNvPr id="3" name="Content Placeholder 2"/>
          <p:cNvSpPr>
            <a:spLocks noGrp="1"/>
          </p:cNvSpPr>
          <p:nvPr>
            <p:ph idx="1"/>
          </p:nvPr>
        </p:nvSpPr>
        <p:spPr>
          <a:xfrm>
            <a:off x="2756581" y="768353"/>
            <a:ext cx="7462861" cy="554355"/>
          </a:xfrm>
        </p:spPr>
        <p:txBody>
          <a:bodyPr>
            <a:noAutofit/>
          </a:bodyPr>
          <a:lstStyle/>
          <a:p>
            <a:pPr marL="0" indent="0">
              <a:buNone/>
            </a:pPr>
            <a:r>
              <a:rPr lang="en-US" sz="2000" b="1"/>
              <a:t>        Children 5-9 years old are most commonly affected</a:t>
            </a:r>
          </a:p>
        </p:txBody>
      </p:sp>
      <p:sp>
        <p:nvSpPr>
          <p:cNvPr id="4" name="Content Placeholder 2"/>
          <p:cNvSpPr>
            <a:spLocks noGrp="1"/>
          </p:cNvSpPr>
          <p:nvPr/>
        </p:nvSpPr>
        <p:spPr>
          <a:xfrm>
            <a:off x="2094217" y="1322708"/>
            <a:ext cx="3439863" cy="1652905"/>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Incubation period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a:t>
            </a:r>
            <a:r>
              <a:rPr kumimoji="0" lang="en-US" sz="2400" b="0" i="0" u="none" strike="noStrike" kern="1200" cap="none" spc="0" normalizeH="0" baseline="0" noProof="0">
                <a:ln>
                  <a:noFill/>
                </a:ln>
                <a:solidFill>
                  <a:prstClr val="black"/>
                </a:solidFill>
                <a:effectLst/>
                <a:uLnTx/>
                <a:uFillTx/>
                <a:latin typeface="Calibri"/>
                <a:ea typeface="+mn-ea"/>
                <a:cs typeface="+mn-cs"/>
                <a:sym typeface="Arial"/>
              </a:rPr>
              <a:t>From 10 to 21 days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sym typeface="Arial"/>
              </a:rPr>
              <a:t>Patient is asymptomatic</a:t>
            </a:r>
          </a:p>
        </p:txBody>
      </p:sp>
      <p:sp>
        <p:nvSpPr>
          <p:cNvPr id="5" name="Content Placeholder 2"/>
          <p:cNvSpPr>
            <a:spLocks noGrp="1"/>
          </p:cNvSpPr>
          <p:nvPr/>
        </p:nvSpPr>
        <p:spPr>
          <a:xfrm>
            <a:off x="6408148" y="1322070"/>
            <a:ext cx="4083213" cy="1653540"/>
          </a:xfrm>
          <a:prstGeom prst="rect">
            <a:avLst/>
          </a:prstGeom>
          <a:solidFill>
            <a:schemeClr val="accent6">
              <a:lumMod val="75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sym typeface="Arial"/>
              </a:rPr>
              <a:t>      Prodromal period</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 precede rash by 1-2 days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sym typeface="Arial"/>
              </a:rPr>
              <a:t>low grade Fever</a:t>
            </a: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sym typeface="Arial"/>
              </a:rPr>
              <a:t>malaise , anorexia</a:t>
            </a:r>
          </a:p>
        </p:txBody>
      </p:sp>
      <p:sp>
        <p:nvSpPr>
          <p:cNvPr id="6" name="Content Placeholder 2"/>
          <p:cNvSpPr>
            <a:spLocks noGrp="1"/>
          </p:cNvSpPr>
          <p:nvPr/>
        </p:nvSpPr>
        <p:spPr>
          <a:xfrm>
            <a:off x="836673" y="3084198"/>
            <a:ext cx="10921739" cy="2400935"/>
          </a:xfrm>
          <a:prstGeom prst="rect">
            <a:avLst/>
          </a:prstGeom>
          <a:solidFill>
            <a:schemeClr val="accent6">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                                                               Exanthem period</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small red papules that rapidly progress to   vesicles on an erythematous base then the vesicles </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ulcerate ,crust and heal</a:t>
            </a: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Pruritus is universal and marked.  </a:t>
            </a:r>
            <a:endPar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mn-ea"/>
              </a:rPr>
              <a:t> Lymphadenopathy may be generalized. </a:t>
            </a:r>
            <a:endParaRPr kumimoji="0" lang="en-US" sz="2000" b="0" i="0" u="none" strike="noStrike" kern="1200" cap="none" spc="0" normalizeH="0" baseline="0" noProof="0" dirty="0">
              <a:ln>
                <a:noFill/>
              </a:ln>
              <a:solidFill>
                <a:prstClr val="black">
                  <a:lumMod val="95000"/>
                  <a:lumOff val="5000"/>
                </a:prstClr>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8" name="Title 5"/>
          <p:cNvSpPr>
            <a:spLocks noGrp="1"/>
          </p:cNvSpPr>
          <p:nvPr/>
        </p:nvSpPr>
        <p:spPr>
          <a:xfrm>
            <a:off x="836672" y="5381628"/>
            <a:ext cx="10921106" cy="1318895"/>
          </a:xfrm>
          <a:prstGeom prst="rect">
            <a:avLst/>
          </a:prstGeom>
          <a:solidFill>
            <a:schemeClr val="accent6">
              <a:lumMod val="40000"/>
              <a:lumOff val="6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This </a:t>
            </a:r>
            <a:r>
              <a:rPr kumimoji="0" lang="en-US" sz="2665" b="0" i="0" u="none" strike="noStrike" kern="1200" cap="none" spc="0" normalizeH="0" baseline="0" noProof="0" dirty="0" err="1">
                <a:ln>
                  <a:noFill/>
                </a:ln>
                <a:solidFill>
                  <a:prstClr val="black">
                    <a:lumMod val="95000"/>
                    <a:lumOff val="5000"/>
                  </a:prstClr>
                </a:solidFill>
                <a:effectLst/>
                <a:uLnTx/>
                <a:uFillTx/>
                <a:latin typeface="Calibri Light"/>
                <a:ea typeface="+mj-ea"/>
                <a:cs typeface="+mj-cs"/>
                <a:sym typeface="+mn-ea"/>
              </a:rPr>
              <a:t>exanthem</a:t>
            </a: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 develops rapidly, often beginning on the chest, trunk, or scalp and then spreading to the arms and legs (centrifugally).</a:t>
            </a:r>
            <a:b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Arial"/>
              </a:rPr>
            </a:br>
            <a: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mn-ea"/>
              </a:rPr>
              <a:t>Lesions also may be present on mucous membranes such as conjunctiva and mouth.</a:t>
            </a:r>
            <a:br>
              <a:rPr kumimoji="0" lang="en-US" sz="2665" b="0" i="0" u="none" strike="noStrike" kern="1200" cap="none" spc="0" normalizeH="0" baseline="0" noProof="0" dirty="0">
                <a:ln>
                  <a:noFill/>
                </a:ln>
                <a:solidFill>
                  <a:prstClr val="black">
                    <a:lumMod val="95000"/>
                    <a:lumOff val="5000"/>
                  </a:prstClr>
                </a:solidFill>
                <a:effectLst/>
                <a:uLnTx/>
                <a:uFillTx/>
                <a:latin typeface="Calibri Light"/>
                <a:ea typeface="+mj-ea"/>
                <a:cs typeface="+mj-cs"/>
                <a:sym typeface="Arial"/>
              </a:rPr>
            </a:br>
            <a:endParaRPr kumimoji="0" lang="en-US" sz="2665" b="0" i="0" u="none" strike="noStrike" kern="1200" cap="none" spc="0" normalizeH="0" baseline="0" noProof="0">
              <a:ln>
                <a:noFill/>
              </a:ln>
              <a:solidFill>
                <a:prstClr val="black"/>
              </a:solidFill>
              <a:effectLst/>
              <a:uLnTx/>
              <a:uFillTx/>
              <a:latin typeface="Calibri Light"/>
              <a:ea typeface="+mj-ea"/>
              <a:cs typeface="+mj-cs"/>
              <a:sym typeface="Arial"/>
            </a:endParaRPr>
          </a:p>
        </p:txBody>
      </p:sp>
    </p:spTree>
    <p:extLst>
      <p:ext uri="{BB962C8B-B14F-4D97-AF65-F5344CB8AC3E}">
        <p14:creationId xmlns:p14="http://schemas.microsoft.com/office/powerpoint/2010/main" val="998751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7487" y="163196"/>
            <a:ext cx="11439589" cy="1795145"/>
          </a:xfrm>
          <a:solidFill>
            <a:schemeClr val="accent6">
              <a:lumMod val="60000"/>
              <a:lumOff val="40000"/>
            </a:schemeClr>
          </a:solidFill>
        </p:spPr>
        <p:txBody>
          <a:bodyPr>
            <a:normAutofit/>
          </a:bodyPr>
          <a:lstStyle/>
          <a:p>
            <a:pPr marL="0" indent="0">
              <a:buNone/>
            </a:pPr>
            <a:r>
              <a:rPr lang="en-US" sz="2400"/>
              <a:t>New small red papules will appear every day for up to 5-7 days </a:t>
            </a:r>
          </a:p>
          <a:p>
            <a:pPr marL="0" indent="0">
              <a:buNone/>
            </a:pPr>
            <a:endParaRPr lang="en-US" sz="2400"/>
          </a:p>
          <a:p>
            <a:pPr marL="0" indent="0">
              <a:buNone/>
            </a:pPr>
            <a:r>
              <a:rPr lang="en-US" sz="2400"/>
              <a:t>It’s usually take about 10 days after the first symptoms before all blisters have crusted over</a:t>
            </a:r>
          </a:p>
        </p:txBody>
      </p:sp>
      <p:pic>
        <p:nvPicPr>
          <p:cNvPr id="4" name="Content Placeholder 3"/>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57487" y="1958976"/>
            <a:ext cx="11439589" cy="4899025"/>
          </a:xfrm>
        </p:spPr>
      </p:pic>
    </p:spTree>
    <p:extLst>
      <p:ext uri="{BB962C8B-B14F-4D97-AF65-F5344CB8AC3E}">
        <p14:creationId xmlns:p14="http://schemas.microsoft.com/office/powerpoint/2010/main" val="866995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cstate="print"/>
          <a:stretch>
            <a:fillRect/>
          </a:stretch>
        </p:blipFill>
        <p:spPr>
          <a:xfrm>
            <a:off x="0" y="1690688"/>
            <a:ext cx="6181725" cy="4832350"/>
          </a:xfrm>
          <a:prstGeom prst="rect">
            <a:avLst/>
          </a:prstGeom>
        </p:spPr>
      </p:pic>
      <p:pic>
        <p:nvPicPr>
          <p:cNvPr id="5" name="Content Placeholder 4"/>
          <p:cNvPicPr>
            <a:picLocks noGrp="1" noChangeAspect="1"/>
          </p:cNvPicPr>
          <p:nvPr>
            <p:ph sz="half" idx="4294967295"/>
          </p:nvPr>
        </p:nvPicPr>
        <p:blipFill>
          <a:blip r:embed="rId3" cstate="print"/>
          <a:stretch>
            <a:fillRect/>
          </a:stretch>
        </p:blipFill>
        <p:spPr>
          <a:xfrm>
            <a:off x="5930900" y="2879725"/>
            <a:ext cx="6238875" cy="3643313"/>
          </a:xfrm>
          <a:prstGeom prst="rect">
            <a:avLst/>
          </a:prstGeom>
        </p:spPr>
      </p:pic>
    </p:spTree>
    <p:extLst>
      <p:ext uri="{BB962C8B-B14F-4D97-AF65-F5344CB8AC3E}">
        <p14:creationId xmlns:p14="http://schemas.microsoft.com/office/powerpoint/2010/main" val="13478013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nvSpPr>
        <p:spPr>
          <a:xfrm>
            <a:off x="1327267" y="128905"/>
            <a:ext cx="8625962" cy="122936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en-US" altLang="en-US" sz="4000" b="1" i="0" u="none" strike="noStrike" kern="1200" cap="none" spc="0" normalizeH="0" baseline="0" noProof="0" dirty="0">
                <a:ln w="3175" cmpd="sng">
                  <a:noFill/>
                </a:ln>
                <a:solidFill>
                  <a:srgbClr val="70AD47">
                    <a:lumMod val="75000"/>
                  </a:srgbClr>
                </a:solidFill>
                <a:effectLst/>
                <a:uLnTx/>
                <a:uFillTx/>
                <a:latin typeface="Comic Sans MS" panose="030F0702030302020204" pitchFamily="66" charset="0"/>
                <a:ea typeface="+mj-ea"/>
                <a:cs typeface="+mj-cs"/>
                <a:sym typeface="Arial"/>
              </a:rPr>
              <a:t>NEONATAL CHICKENPOX</a:t>
            </a:r>
            <a:r>
              <a:rPr kumimoji="0" lang="ar-JO" altLang="en-US" sz="4000" b="1" i="0" u="none" strike="noStrike" kern="1200" cap="none" spc="0" normalizeH="0" baseline="0" noProof="0" dirty="0">
                <a:ln w="3175" cmpd="sng">
                  <a:noFill/>
                </a:ln>
                <a:solidFill>
                  <a:srgbClr val="5B9BD5"/>
                </a:solidFill>
                <a:effectLst/>
                <a:uLnTx/>
                <a:uFillTx/>
                <a:latin typeface="Comic Sans MS" panose="030F0702030302020204" pitchFamily="66" charset="0"/>
                <a:ea typeface="+mj-ea"/>
                <a:cs typeface="Times New Roman" panose="02020603050405020304" pitchFamily="18" charset="0"/>
                <a:sym typeface="Arial"/>
              </a:rPr>
              <a:t>.</a:t>
            </a:r>
            <a:endParaRPr kumimoji="0" lang="en-US" altLang="en-US" sz="4000" b="1" i="0" u="none" strike="noStrike" kern="1200" cap="none" spc="0" normalizeH="0" baseline="0" noProof="0" dirty="0">
              <a:ln w="3175" cmpd="sng">
                <a:noFill/>
              </a:ln>
              <a:solidFill>
                <a:srgbClr val="5B9BD5"/>
              </a:solidFill>
              <a:effectLst/>
              <a:uLnTx/>
              <a:uFillTx/>
              <a:latin typeface="Comic Sans MS" panose="030F0702030302020204" pitchFamily="66" charset="0"/>
              <a:ea typeface="+mj-ea"/>
              <a:cs typeface="+mj-cs"/>
              <a:sym typeface="Arial"/>
            </a:endParaRPr>
          </a:p>
        </p:txBody>
      </p:sp>
      <p:sp>
        <p:nvSpPr>
          <p:cNvPr id="211971" name="Rectangle 3"/>
          <p:cNvSpPr>
            <a:spLocks noGrp="1" noChangeArrowheads="1"/>
          </p:cNvSpPr>
          <p:nvPr>
            <p:ph idx="1"/>
          </p:nvPr>
        </p:nvSpPr>
        <p:spPr>
          <a:xfrm>
            <a:off x="1" y="1358265"/>
            <a:ext cx="12067726" cy="4774565"/>
          </a:xfrm>
        </p:spPr>
        <p:txBody>
          <a:bodyPr rtlCol="0">
            <a:normAutofit/>
          </a:bodyPr>
          <a:lstStyle/>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Comic Sans MS" panose="030F0702030302020204" pitchFamily="66" charset="0"/>
              </a:rPr>
              <a:t> </a:t>
            </a:r>
            <a:r>
              <a:rPr lang="en-US" altLang="en-US" sz="2400" dirty="0">
                <a:latin typeface="Trebuchet MS" panose="020B0603020202020204" pitchFamily="34" charset="0"/>
              </a:rPr>
              <a:t>Birth within 1 </a:t>
            </a:r>
            <a:r>
              <a:rPr lang="en-US" altLang="en-US" sz="2400" dirty="0" err="1">
                <a:latin typeface="Trebuchet MS" panose="020B0603020202020204" pitchFamily="34" charset="0"/>
              </a:rPr>
              <a:t>wk</a:t>
            </a:r>
            <a:r>
              <a:rPr lang="en-US" altLang="en-US" sz="2400" dirty="0">
                <a:latin typeface="Trebuchet MS" panose="020B0603020202020204" pitchFamily="34" charset="0"/>
              </a:rPr>
              <a:t> before or after the onset of </a:t>
            </a:r>
            <a:r>
              <a:rPr lang="en-US" altLang="en-US" sz="2400" dirty="0">
                <a:solidFill>
                  <a:srgbClr val="FF0000"/>
                </a:solidFill>
                <a:latin typeface="Trebuchet MS" panose="020B0603020202020204" pitchFamily="34" charset="0"/>
              </a:rPr>
              <a:t>maternal varicella</a:t>
            </a:r>
            <a:r>
              <a:rPr lang="en-US" altLang="en-US" sz="2400" dirty="0">
                <a:latin typeface="Trebuchet MS" panose="020B0603020202020204" pitchFamily="34" charset="0"/>
              </a:rPr>
              <a:t> frequently results in the newborn developing varicella, which may be severe.</a:t>
            </a:r>
          </a:p>
          <a:p>
            <a:pPr marL="609600" indent="-609600" eaLnBrk="1" fontAlgn="auto" hangingPunct="1">
              <a:lnSpc>
                <a:spcPct val="80000"/>
              </a:lnSpc>
              <a:spcAft>
                <a:spcPts val="0"/>
              </a:spcAft>
              <a:buFontTx/>
              <a:buNone/>
              <a:defRPr/>
            </a:pPr>
            <a:endParaRPr lang="en-US" altLang="en-US" sz="2400" dirty="0">
              <a:latin typeface="Trebuchet MS" panose="020B0603020202020204" pitchFamily="34" charset="0"/>
            </a:endParaRPr>
          </a:p>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Trebuchet MS" panose="020B0603020202020204" pitchFamily="34" charset="0"/>
              </a:rPr>
              <a:t>The initial infection is intrauterine, although the newborn often develops clinical chickenpox postpartum.</a:t>
            </a:r>
          </a:p>
          <a:p>
            <a:pPr marL="609600" indent="-609600" eaLnBrk="1" fontAlgn="auto" hangingPunct="1">
              <a:lnSpc>
                <a:spcPct val="80000"/>
              </a:lnSpc>
              <a:spcAft>
                <a:spcPts val="0"/>
              </a:spcAft>
              <a:buFont typeface="Arial" panose="020B0604020202020204" pitchFamily="34" charset="0"/>
              <a:buChar char="•"/>
              <a:defRPr/>
            </a:pPr>
            <a:endParaRPr lang="en-US" altLang="en-US" sz="2400" dirty="0">
              <a:latin typeface="Trebuchet MS" panose="020B0603020202020204" pitchFamily="34" charset="0"/>
            </a:endParaRPr>
          </a:p>
          <a:p>
            <a:pPr marL="609600" indent="-609600" eaLnBrk="1" fontAlgn="auto" hangingPunct="1">
              <a:lnSpc>
                <a:spcPct val="80000"/>
              </a:lnSpc>
              <a:spcAft>
                <a:spcPts val="0"/>
              </a:spcAft>
              <a:buFont typeface="Arial" panose="020B0604020202020204" pitchFamily="34" charset="0"/>
              <a:buChar char="•"/>
              <a:defRPr/>
            </a:pPr>
            <a:r>
              <a:rPr lang="en-US" altLang="en-US" sz="2400" dirty="0">
                <a:latin typeface="Trebuchet MS" panose="020B0603020202020204" pitchFamily="34" charset="0"/>
              </a:rPr>
              <a:t> The </a:t>
            </a:r>
            <a:r>
              <a:rPr lang="en-US" altLang="en-US" sz="2400" u="sng" dirty="0">
                <a:latin typeface="Trebuchet MS" panose="020B0603020202020204" pitchFamily="34" charset="0"/>
              </a:rPr>
              <a:t>risk</a:t>
            </a:r>
            <a:r>
              <a:rPr lang="en-US" altLang="en-US" sz="2400" dirty="0">
                <a:latin typeface="Trebuchet MS" panose="020B0603020202020204" pitchFamily="34" charset="0"/>
              </a:rPr>
              <a:t> to the newborn is </a:t>
            </a:r>
            <a:r>
              <a:rPr lang="en-US" altLang="en-US" sz="2400" dirty="0">
                <a:solidFill>
                  <a:srgbClr val="FF0000"/>
                </a:solidFill>
                <a:latin typeface="Trebuchet MS" panose="020B0603020202020204" pitchFamily="34" charset="0"/>
              </a:rPr>
              <a:t>dependent on</a:t>
            </a:r>
            <a:r>
              <a:rPr lang="en-US" altLang="en-US" sz="2400" dirty="0">
                <a:latin typeface="Trebuchet MS" panose="020B0603020202020204" pitchFamily="34" charset="0"/>
              </a:rPr>
              <a:t> the </a:t>
            </a:r>
            <a:r>
              <a:rPr lang="en-US" altLang="en-US" sz="2400" u="sng" dirty="0">
                <a:latin typeface="Trebuchet MS" panose="020B0603020202020204" pitchFamily="34" charset="0"/>
              </a:rPr>
              <a:t>amount of maternal anti-VZV antibody </a:t>
            </a:r>
            <a:r>
              <a:rPr lang="en-US" altLang="en-US" sz="2400" dirty="0">
                <a:latin typeface="Trebuchet MS" panose="020B0603020202020204" pitchFamily="34" charset="0"/>
              </a:rPr>
              <a:t>that the fetus acquired </a:t>
            </a:r>
            <a:r>
              <a:rPr lang="en-US" altLang="en-US" sz="2400" dirty="0" err="1">
                <a:latin typeface="Trebuchet MS" panose="020B0603020202020204" pitchFamily="34" charset="0"/>
              </a:rPr>
              <a:t>transplacentally</a:t>
            </a:r>
            <a:r>
              <a:rPr lang="en-US" altLang="en-US" sz="2400" dirty="0">
                <a:latin typeface="Trebuchet MS" panose="020B0603020202020204" pitchFamily="34" charset="0"/>
              </a:rPr>
              <a:t> before birth.</a:t>
            </a:r>
          </a:p>
        </p:txBody>
      </p:sp>
      <p:sp>
        <p:nvSpPr>
          <p:cNvPr id="4" name="Content Placeholder 2"/>
          <p:cNvSpPr>
            <a:spLocks noGrp="1"/>
          </p:cNvSpPr>
          <p:nvPr/>
        </p:nvSpPr>
        <p:spPr>
          <a:xfrm>
            <a:off x="2064425" y="4712970"/>
            <a:ext cx="8040925" cy="1657350"/>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lumMod val="95000"/>
                    <a:lumOff val="5000"/>
                  </a:prstClr>
                </a:solidFill>
                <a:effectLst/>
                <a:uLnTx/>
                <a:uFillTx/>
                <a:latin typeface="Trebuchet MS" panose="020B0603020202020204" pitchFamily="34" charset="0"/>
                <a:ea typeface="+mn-ea"/>
                <a:cs typeface="Arial" panose="020B0604020202020204" pitchFamily="34" charset="0"/>
                <a:sym typeface="+mn-ea"/>
              </a:rPr>
              <a:t>The commonest effect is on the </a:t>
            </a:r>
            <a:r>
              <a:rPr kumimoji="0" lang="en-US" altLang="en-US" sz="2800" b="1" i="0" u="none" strike="noStrike" kern="1200" cap="none" spc="0" normalizeH="0" baseline="0" noProof="0" dirty="0">
                <a:ln>
                  <a:noFill/>
                </a:ln>
                <a:solidFill>
                  <a:prstClr val="black">
                    <a:lumMod val="95000"/>
                    <a:lumOff val="5000"/>
                  </a:prstClr>
                </a:solidFill>
                <a:effectLst/>
                <a:uLnTx/>
                <a:uFillTx/>
                <a:latin typeface="Trebuchet MS" panose="020B0603020202020204" pitchFamily="34" charset="0"/>
                <a:ea typeface="+mn-ea"/>
                <a:cs typeface="Arial" panose="020B0604020202020204" pitchFamily="34" charset="0"/>
                <a:sym typeface="+mn-ea"/>
              </a:rPr>
              <a:t>eye, brain and skin( cutaneous scars , microcephaly , chorioretinitis , cortical atrophy )</a:t>
            </a:r>
            <a:endParaRPr kumimoji="0" lang="en-US" sz="28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4226686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sp>
        <p:nvSpPr>
          <p:cNvPr id="45059" name="Rectangle 2"/>
          <p:cNvSpPr>
            <a:spLocks noGrp="1" noChangeArrowheads="1"/>
          </p:cNvSpPr>
          <p:nvPr/>
        </p:nvSpPr>
        <p:spPr>
          <a:xfrm>
            <a:off x="0" y="1412876"/>
            <a:ext cx="12169775" cy="54451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endParaRPr kumimoji="0" lang="en-US" altLang="en-US" sz="24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a typeface="+mn-ea"/>
              <a:cs typeface="+mn-cs"/>
              <a:sym typeface="Arial"/>
            </a:endParaRP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Newborns whose mothers develop varicella</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 5 days before to 2 days after </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delivery should receive one vial.</a:t>
            </a: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Every premature infant born to a mother with active chickenpox at delivery (even if present &gt; 1 </a:t>
            </a:r>
            <a:r>
              <a:rPr kumimoji="0" lang="en-US" altLang="en-US" sz="2200" b="0" i="0" u="none" strike="noStrike" kern="1200" cap="none" spc="0" normalizeH="0" baseline="0" noProof="0" dirty="0" err="1">
                <a:ln>
                  <a:noFill/>
                </a:ln>
                <a:solidFill>
                  <a:prstClr val="black">
                    <a:lumMod val="95000"/>
                    <a:lumOff val="5000"/>
                  </a:prstClr>
                </a:solidFill>
                <a:effectLst/>
                <a:uLnTx/>
                <a:uFillTx/>
                <a:latin typeface="Comic Sans MS" panose="030F0702030302020204" pitchFamily="66" charset="0"/>
                <a:ea typeface="+mn-ea"/>
                <a:cs typeface="+mn-cs"/>
                <a:sym typeface="Arial"/>
              </a:rPr>
              <a:t>wk</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should receive </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varicella zoster immune globulin </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a:t>
            </a:r>
          </a:p>
          <a:p>
            <a:pPr marL="609600" marR="0" lvl="0" indent="-609600" algn="l" defTabSz="457200" rtl="0" eaLnBrk="1" fontAlgn="auto" latinLnBrk="0" hangingPunct="1">
              <a:lnSpc>
                <a:spcPct val="100000"/>
              </a:lnSpc>
              <a:spcBef>
                <a:spcPct val="20000"/>
              </a:spcBef>
              <a:spcAft>
                <a:spcPts val="600"/>
              </a:spcAft>
              <a:buClr>
                <a:srgbClr val="5B9BD5"/>
              </a:buClr>
              <a:buSzPct val="115000"/>
              <a:buFontTx/>
              <a:buAutoNum type="arabicPeriod"/>
              <a:tabLst/>
              <a:defRPr/>
            </a:pP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Infants with community-acquired chickenpox who develop severe varicella, especially those who develop a complication such as pneumonia, hepatitis, or encephalitis, </a:t>
            </a:r>
            <a:r>
              <a:rPr kumimoji="0" lang="en-US" altLang="en-US" sz="2200" b="0" i="0" u="none" strike="noStrike" kern="1200" cap="none" spc="0" normalizeH="0" baseline="0" noProof="0" dirty="0" err="1">
                <a:ln>
                  <a:noFill/>
                </a:ln>
                <a:solidFill>
                  <a:prstClr val="black">
                    <a:lumMod val="95000"/>
                    <a:lumOff val="5000"/>
                  </a:prstClr>
                </a:solidFill>
                <a:effectLst/>
                <a:uLnTx/>
                <a:uFillTx/>
                <a:latin typeface="Comic Sans MS" panose="030F0702030302020204" pitchFamily="66" charset="0"/>
                <a:ea typeface="+mn-ea"/>
                <a:cs typeface="+mn-cs"/>
                <a:sym typeface="Arial"/>
              </a:rPr>
              <a:t>immunosupressant</a:t>
            </a:r>
            <a:r>
              <a:rPr kumimoji="0" lang="en-US" altLang="en-US" sz="2200" b="0" i="0" u="none" strike="noStrike" kern="1200" cap="none" spc="0" normalizeH="0" baseline="0" noProof="0" dirty="0">
                <a:ln>
                  <a:noFill/>
                </a:ln>
                <a:solidFill>
                  <a:prstClr val="black">
                    <a:lumMod val="95000"/>
                    <a:lumOff val="5000"/>
                  </a:prstClr>
                </a:solidFill>
                <a:effectLst/>
                <a:uLnTx/>
                <a:uFillTx/>
                <a:latin typeface="Comic Sans MS" panose="030F0702030302020204" pitchFamily="66" charset="0"/>
                <a:ea typeface="+mn-ea"/>
                <a:cs typeface="+mn-cs"/>
                <a:sym typeface="Arial"/>
              </a:rPr>
              <a:t> drugs and  leukemia should also receive treatment with</a:t>
            </a:r>
            <a:r>
              <a:rPr kumimoji="0" lang="en-US" altLang="en-US" sz="22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 intravenous acyclovir</a:t>
            </a:r>
            <a:r>
              <a:rPr kumimoji="0" lang="en-US" altLang="en-US" sz="24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sym typeface="Arial"/>
              </a:rPr>
              <a:t>.</a:t>
            </a:r>
          </a:p>
        </p:txBody>
      </p:sp>
      <p:sp>
        <p:nvSpPr>
          <p:cNvPr id="56322" name="Rectangle 3"/>
          <p:cNvSpPr>
            <a:spLocks noGrp="1" noChangeArrowheads="1"/>
          </p:cNvSpPr>
          <p:nvPr/>
        </p:nvSpPr>
        <p:spPr>
          <a:xfrm>
            <a:off x="699762" y="365125"/>
            <a:ext cx="10349379" cy="132588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
                <a:srgbClr val="000000"/>
              </a:buClr>
              <a:buSzTx/>
              <a:buFont typeface="Arial"/>
              <a:buNone/>
              <a:tabLst/>
              <a:defRPr/>
            </a:pPr>
            <a:r>
              <a:rPr kumimoji="0" lang="en-US" altLang="en-US" sz="3200" b="0" i="0" u="none" strike="noStrike" kern="1200" cap="none" spc="0" normalizeH="0" baseline="0" noProof="0" dirty="0">
                <a:ln w="3175" cmpd="sng">
                  <a:noFill/>
                </a:ln>
                <a:solidFill>
                  <a:srgbClr val="70AD47">
                    <a:lumMod val="75000"/>
                  </a:srgbClr>
                </a:solidFill>
                <a:effectLst/>
                <a:uLnTx/>
                <a:uFillTx/>
                <a:latin typeface="Comic Sans MS" panose="030F0702030302020204" pitchFamily="66" charset="0"/>
                <a:ea typeface="+mj-ea"/>
                <a:cs typeface="+mj-cs"/>
                <a:sym typeface="Arial"/>
              </a:rPr>
              <a:t>The recommendations for varicella-zoster immune</a:t>
            </a:r>
          </a:p>
        </p:txBody>
      </p:sp>
    </p:spTree>
    <p:extLst>
      <p:ext uri="{BB962C8B-B14F-4D97-AF65-F5344CB8AC3E}">
        <p14:creationId xmlns:p14="http://schemas.microsoft.com/office/powerpoint/2010/main" val="2105238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1023" y="1042035"/>
            <a:ext cx="6703518" cy="270510"/>
          </a:xfrm>
          <a:noFill/>
          <a:extLst>
            <a:ext uri="{909E8E84-426E-40DD-AFC4-6F175D3DCCD1}">
              <a14:hiddenFill xmlns:a14="http://schemas.microsoft.com/office/drawing/2010/main">
                <a:solidFill>
                  <a:schemeClr val="accent6">
                    <a:lumMod val="60000"/>
                    <a:lumOff val="40000"/>
                  </a:schemeClr>
                </a:solidFill>
              </a14:hiddenFill>
            </a:ext>
          </a:extLst>
        </p:spPr>
        <p:txBody>
          <a:bodyPr>
            <a:normAutofit fontScale="90000"/>
          </a:bodyPr>
          <a:lstStyle/>
          <a:p>
            <a:pPr algn="ctr"/>
            <a:r>
              <a:rPr lang="en-US" sz="5335" b="1" dirty="0">
                <a:solidFill>
                  <a:schemeClr val="accent6">
                    <a:lumMod val="75000"/>
                  </a:schemeClr>
                </a:solidFill>
                <a:latin typeface="Gungsuh" panose="02030600000101010101" charset="-127"/>
                <a:ea typeface="Gungsuh" panose="02030600000101010101" charset="-127"/>
                <a:sym typeface="+mn-ea"/>
              </a:rPr>
              <a:t>Diagnosis</a:t>
            </a:r>
            <a:br>
              <a:rPr lang="en-US" sz="5335" b="1" dirty="0">
                <a:solidFill>
                  <a:schemeClr val="accent6">
                    <a:lumMod val="75000"/>
                  </a:schemeClr>
                </a:solidFill>
                <a:latin typeface="Gungsuh" panose="02030600000101010101" charset="-127"/>
                <a:ea typeface="Gungsuh" panose="02030600000101010101" charset="-127"/>
              </a:rPr>
            </a:br>
            <a:endParaRPr lang="en-US" sz="5335" b="1">
              <a:latin typeface="Gungsuh" panose="02030600000101010101" charset="-127"/>
              <a:ea typeface="Gungsuh" panose="02030600000101010101" charset="-127"/>
            </a:endParaRPr>
          </a:p>
        </p:txBody>
      </p:sp>
      <p:sp>
        <p:nvSpPr>
          <p:cNvPr id="4" name="Content Placeholder 2"/>
          <p:cNvSpPr>
            <a:spLocks noGrp="1"/>
          </p:cNvSpPr>
          <p:nvPr/>
        </p:nvSpPr>
        <p:spPr>
          <a:xfrm>
            <a:off x="341008" y="1906905"/>
            <a:ext cx="11193024" cy="40278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Diagnosis </a:t>
            </a:r>
            <a:r>
              <a:rPr kumimoji="0" lang="en-US" sz="2800" b="0" i="0" u="none" strike="noStrike" kern="1200" cap="none" spc="0" normalizeH="0" baseline="0" noProof="0" dirty="0">
                <a:ln>
                  <a:noFill/>
                </a:ln>
                <a:solidFill>
                  <a:srgbClr val="FF0000"/>
                </a:solidFill>
                <a:effectLst/>
                <a:uLnTx/>
                <a:uFillTx/>
                <a:latin typeface="Calibri"/>
                <a:ea typeface="+mn-ea"/>
                <a:cs typeface="+mn-cs"/>
                <a:sym typeface="Arial"/>
              </a:rPr>
              <a:t>clinically</a:t>
            </a:r>
            <a:endPar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Infection can be confirmed by:</a:t>
            </a: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1.  detection of </a:t>
            </a:r>
            <a:r>
              <a:rPr kumimoji="0" lang="en-US" sz="2800" b="0" i="0" u="none" strike="noStrike" kern="1200" cap="none" spc="0" normalizeH="0" baseline="0" noProof="0" dirty="0">
                <a:ln>
                  <a:noFill/>
                </a:ln>
                <a:solidFill>
                  <a:srgbClr val="70AD47">
                    <a:lumMod val="75000"/>
                  </a:srgbClr>
                </a:solidFill>
                <a:effectLst/>
                <a:uLnTx/>
                <a:uFillTx/>
                <a:latin typeface="Calibri"/>
                <a:ea typeface="+mn-ea"/>
                <a:cs typeface="+mn-cs"/>
                <a:sym typeface="Arial"/>
              </a:rPr>
              <a:t>varicella-specific antigen in vesicular fluid</a:t>
            </a: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 by immunofluorescence using monoclonal antibodies </a:t>
            </a: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endPar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2. Demonstration of a </a:t>
            </a:r>
            <a:r>
              <a:rPr kumimoji="0" lang="en-US" sz="2800" b="0" i="0" u="none" strike="noStrike" kern="1200" cap="none" spc="0" normalizeH="0" baseline="0" noProof="0" dirty="0">
                <a:ln>
                  <a:noFill/>
                </a:ln>
                <a:solidFill>
                  <a:srgbClr val="70AD47">
                    <a:lumMod val="75000"/>
                  </a:srgbClr>
                </a:solidFill>
                <a:effectLst/>
                <a:uLnTx/>
                <a:uFillTx/>
                <a:latin typeface="Calibri"/>
                <a:ea typeface="+mn-ea"/>
                <a:cs typeface="+mn-cs"/>
                <a:sym typeface="Arial"/>
              </a:rPr>
              <a:t>fourfold antibody increase </a:t>
            </a:r>
            <a:r>
              <a:rPr kumimoji="0" lang="en-US" sz="28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rPr>
              <a:t>of acute and convalescent sera. </a:t>
            </a:r>
          </a:p>
          <a:p>
            <a:pPr marL="285750" marR="0" lvl="0" indent="-285750" algn="l" defTabSz="457200" rtl="0" eaLnBrk="1" fontAlgn="auto" latinLnBrk="0" hangingPunct="1">
              <a:lnSpc>
                <a:spcPct val="100000"/>
              </a:lnSpc>
              <a:spcBef>
                <a:spcPct val="20000"/>
              </a:spcBef>
              <a:spcAft>
                <a:spcPts val="600"/>
              </a:spcAft>
              <a:buClr>
                <a:srgbClr val="5B9BD5"/>
              </a:buClr>
              <a:buSzPct val="115000"/>
              <a:buFont typeface="Arial" panose="020B0604020202020204"/>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285750" marR="0" lvl="0" indent="-285750" algn="l" defTabSz="457200" rtl="0" eaLnBrk="1" fontAlgn="auto" latinLnBrk="0" hangingPunct="1">
              <a:lnSpc>
                <a:spcPct val="100000"/>
              </a:lnSpc>
              <a:spcBef>
                <a:spcPct val="20000"/>
              </a:spcBef>
              <a:spcAft>
                <a:spcPts val="600"/>
              </a:spcAft>
              <a:buClr>
                <a:srgbClr val="5B9BD5"/>
              </a:buClr>
              <a:buSzPct val="115000"/>
              <a:buFont typeface="Arial" panose="020B0604020202020204"/>
              <a:buChar char="•"/>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a:p>
            <a:pPr marL="137160" marR="0" lvl="0" indent="0" algn="l" defTabSz="457200" rtl="0" eaLnBrk="1" fontAlgn="auto" latinLnBrk="0" hangingPunct="1">
              <a:lnSpc>
                <a:spcPct val="100000"/>
              </a:lnSpc>
              <a:spcBef>
                <a:spcPct val="20000"/>
              </a:spcBef>
              <a:spcAft>
                <a:spcPts val="600"/>
              </a:spcAft>
              <a:buClr>
                <a:srgbClr val="5B9BD5"/>
              </a:buClr>
              <a:buSzPct val="115000"/>
              <a:buFont typeface="Arial" panose="020B0604020202020204"/>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sym typeface="Arial"/>
            </a:endParaRPr>
          </a:p>
        </p:txBody>
      </p:sp>
    </p:spTree>
    <p:extLst>
      <p:ext uri="{BB962C8B-B14F-4D97-AF65-F5344CB8AC3E}">
        <p14:creationId xmlns:p14="http://schemas.microsoft.com/office/powerpoint/2010/main" val="225838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PAPULE</a:t>
            </a:r>
            <a:endParaRPr dirty="0">
              <a:latin typeface="Comic Sans MS" pitchFamily="66" charset="0"/>
            </a:endParaRPr>
          </a:p>
        </p:txBody>
      </p:sp>
      <p:sp>
        <p:nvSpPr>
          <p:cNvPr id="117" name="Google Shape;117;p5"/>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Elevated solid skin lesion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18" name="Google Shape;118;p5"/>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6</a:t>
            </a:fld>
            <a:endParaRPr/>
          </a:p>
        </p:txBody>
      </p:sp>
      <p:pic>
        <p:nvPicPr>
          <p:cNvPr id="119" name="Google Shape;119;p5"/>
          <p:cNvPicPr preferRelativeResize="0"/>
          <p:nvPr/>
        </p:nvPicPr>
        <p:blipFill rotWithShape="1">
          <a:blip r:embed="rId3">
            <a:alphaModFix/>
          </a:blip>
          <a:srcRect/>
          <a:stretch/>
        </p:blipFill>
        <p:spPr>
          <a:xfrm>
            <a:off x="1867723" y="2947987"/>
            <a:ext cx="9009014" cy="35290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solidFill>
                  <a:srgbClr val="00B0F0"/>
                </a:solidFill>
                <a:latin typeface="Gabriola" pitchFamily="82" charset="0"/>
              </a:rPr>
              <a:t>Scarlet fever </a:t>
            </a:r>
            <a:br>
              <a:rPr lang="en-US" sz="6000" dirty="0">
                <a:solidFill>
                  <a:srgbClr val="00B0F0"/>
                </a:solidFill>
                <a:latin typeface="Gabriola" pitchFamily="82" charset="0"/>
              </a:rPr>
            </a:br>
            <a:r>
              <a:rPr lang="en-US" sz="6000" dirty="0" err="1">
                <a:solidFill>
                  <a:srgbClr val="00B0F0"/>
                </a:solidFill>
                <a:latin typeface="Gabriola" pitchFamily="82" charset="0"/>
              </a:rPr>
              <a:t>Roseola</a:t>
            </a:r>
            <a:r>
              <a:rPr lang="en-US" sz="6000" dirty="0">
                <a:solidFill>
                  <a:srgbClr val="00B0F0"/>
                </a:solidFill>
                <a:latin typeface="Gabriola" pitchFamily="82" charset="0"/>
              </a:rPr>
              <a:t> </a:t>
            </a:r>
            <a:r>
              <a:rPr lang="en-US" sz="6000" dirty="0" err="1">
                <a:solidFill>
                  <a:srgbClr val="00B0F0"/>
                </a:solidFill>
                <a:latin typeface="Gabriola" pitchFamily="82" charset="0"/>
              </a:rPr>
              <a:t>Infantum</a:t>
            </a:r>
            <a:endParaRPr lang="ar-JO" sz="6000" dirty="0">
              <a:solidFill>
                <a:srgbClr val="00B0F0"/>
              </a:solidFill>
              <a:latin typeface="Gabriola" pitchFamily="82" charset="0"/>
            </a:endParaRPr>
          </a:p>
        </p:txBody>
      </p:sp>
      <p:sp>
        <p:nvSpPr>
          <p:cNvPr id="3" name="Subtitle 2"/>
          <p:cNvSpPr>
            <a:spLocks noGrp="1"/>
          </p:cNvSpPr>
          <p:nvPr>
            <p:ph type="subTitle" idx="1"/>
          </p:nvPr>
        </p:nvSpPr>
        <p:spPr>
          <a:xfrm>
            <a:off x="2332540" y="4343400"/>
            <a:ext cx="3955177" cy="1295400"/>
          </a:xfrm>
        </p:spPr>
        <p:txBody>
          <a:bodyPr>
            <a:normAutofit/>
          </a:bodyPr>
          <a:lstStyle/>
          <a:p>
            <a:pPr algn="l"/>
            <a:endParaRPr lang="en-US" sz="4000" dirty="0">
              <a:solidFill>
                <a:srgbClr val="00B0F0"/>
              </a:solidFill>
              <a:latin typeface="Gabriola" pitchFamily="82" charset="0"/>
            </a:endParaRPr>
          </a:p>
          <a:p>
            <a:pPr algn="l"/>
            <a:endParaRPr lang="ar-JO" sz="4000" dirty="0">
              <a:solidFill>
                <a:srgbClr val="00B0F0"/>
              </a:solidFill>
              <a:latin typeface="Gabriola" pitchFamily="82" charset="0"/>
            </a:endParaRPr>
          </a:p>
        </p:txBody>
      </p:sp>
      <p:pic>
        <p:nvPicPr>
          <p:cNvPr id="5" name="Picture 4" descr="اطارات-اطفال-بنات-ناعمة-437x198.png"/>
          <p:cNvPicPr>
            <a:picLocks noChangeAspect="1"/>
          </p:cNvPicPr>
          <p:nvPr/>
        </p:nvPicPr>
        <p:blipFill>
          <a:blip r:embed="rId2" cstate="print"/>
          <a:srcRect l="74301" r="5149"/>
          <a:stretch>
            <a:fillRect/>
          </a:stretch>
        </p:blipFill>
        <p:spPr>
          <a:xfrm>
            <a:off x="9532991" y="0"/>
            <a:ext cx="2636784" cy="6858000"/>
          </a:xfrm>
          <a:prstGeom prst="rect">
            <a:avLst/>
          </a:prstGeom>
        </p:spPr>
      </p:pic>
    </p:spTree>
    <p:extLst>
      <p:ext uri="{BB962C8B-B14F-4D97-AF65-F5344CB8AC3E}">
        <p14:creationId xmlns:p14="http://schemas.microsoft.com/office/powerpoint/2010/main" val="1936491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8dd92a98211cbe9eeb7cba8a0a4f4c3.jpg"/>
          <p:cNvPicPr>
            <a:picLocks noGrp="1" noChangeAspect="1"/>
          </p:cNvPicPr>
          <p:nvPr>
            <p:ph idx="1"/>
          </p:nvPr>
        </p:nvPicPr>
        <p:blipFill>
          <a:blip r:embed="rId2" cstate="print"/>
          <a:stretch>
            <a:fillRect/>
          </a:stretch>
        </p:blipFill>
        <p:spPr>
          <a:xfrm>
            <a:off x="405659" y="457252"/>
            <a:ext cx="11561287" cy="5668963"/>
          </a:xfrm>
        </p:spPr>
      </p:pic>
    </p:spTree>
    <p:extLst>
      <p:ext uri="{BB962C8B-B14F-4D97-AF65-F5344CB8AC3E}">
        <p14:creationId xmlns:p14="http://schemas.microsoft.com/office/powerpoint/2010/main" val="120821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304850"/>
            <a:ext cx="10952798" cy="5821363"/>
          </a:xfrm>
        </p:spPr>
        <p:txBody>
          <a:bodyPr>
            <a:normAutofit/>
          </a:bodyPr>
          <a:lstStyle/>
          <a:p>
            <a:r>
              <a:rPr lang="en-US" altLang="en-US" dirty="0">
                <a:solidFill>
                  <a:srgbClr val="00B0F0"/>
                </a:solidFill>
                <a:latin typeface="Gabriola" pitchFamily="82" charset="0"/>
              </a:rPr>
              <a:t>Is an </a:t>
            </a:r>
            <a:r>
              <a:rPr lang="en-US" altLang="en-US" dirty="0" err="1">
                <a:solidFill>
                  <a:srgbClr val="92D050"/>
                </a:solidFill>
                <a:latin typeface="Gabriola" pitchFamily="82" charset="0"/>
              </a:rPr>
              <a:t>exotoxin</a:t>
            </a:r>
            <a:r>
              <a:rPr lang="en-US" altLang="en-US" dirty="0">
                <a:solidFill>
                  <a:srgbClr val="92D050"/>
                </a:solidFill>
                <a:latin typeface="Gabriola" pitchFamily="82" charset="0"/>
              </a:rPr>
              <a:t>-mediated</a:t>
            </a:r>
            <a:r>
              <a:rPr lang="en-US" altLang="en-US" dirty="0">
                <a:solidFill>
                  <a:srgbClr val="00B0F0"/>
                </a:solidFill>
                <a:latin typeface="Gabriola" pitchFamily="82" charset="0"/>
              </a:rPr>
              <a:t> disease caused by </a:t>
            </a:r>
            <a:r>
              <a:rPr lang="en-US" altLang="en-US" dirty="0">
                <a:solidFill>
                  <a:srgbClr val="92D050"/>
                </a:solidFill>
                <a:latin typeface="Gabriola" pitchFamily="82" charset="0"/>
              </a:rPr>
              <a:t>Group A Streptococcal Infection  </a:t>
            </a:r>
            <a:r>
              <a:rPr lang="en-US" altLang="en-US" dirty="0">
                <a:solidFill>
                  <a:srgbClr val="00B0F0"/>
                </a:solidFill>
                <a:latin typeface="Gabriola" pitchFamily="82" charset="0"/>
              </a:rPr>
              <a:t>that occurs most often in association with a </a:t>
            </a:r>
            <a:r>
              <a:rPr lang="en-US" altLang="en-US" dirty="0">
                <a:solidFill>
                  <a:srgbClr val="92D050"/>
                </a:solidFill>
                <a:latin typeface="Gabriola" pitchFamily="82" charset="0"/>
              </a:rPr>
              <a:t>sore throat </a:t>
            </a:r>
            <a:r>
              <a:rPr lang="en-US" altLang="en-US" dirty="0">
                <a:solidFill>
                  <a:srgbClr val="00B0F0"/>
                </a:solidFill>
                <a:latin typeface="Gabriola" pitchFamily="82" charset="0"/>
              </a:rPr>
              <a:t>and rarely with </a:t>
            </a:r>
            <a:r>
              <a:rPr lang="en-US" altLang="en-US" dirty="0" err="1">
                <a:solidFill>
                  <a:srgbClr val="92D050"/>
                </a:solidFill>
                <a:latin typeface="Gabriola" pitchFamily="82" charset="0"/>
              </a:rPr>
              <a:t>impetigoor</a:t>
            </a:r>
            <a:r>
              <a:rPr lang="en-US" altLang="en-US" dirty="0">
                <a:solidFill>
                  <a:srgbClr val="00B0F0"/>
                </a:solidFill>
                <a:latin typeface="Gabriola" pitchFamily="82" charset="0"/>
              </a:rPr>
              <a:t> other streptococcal infections. </a:t>
            </a:r>
          </a:p>
          <a:p>
            <a:r>
              <a:rPr lang="en-US" altLang="en-US" dirty="0">
                <a:solidFill>
                  <a:srgbClr val="00B0F0"/>
                </a:solidFill>
                <a:latin typeface="Gabriola" pitchFamily="82" charset="0"/>
              </a:rPr>
              <a:t>Scarlet fever is </a:t>
            </a:r>
            <a:r>
              <a:rPr lang="en-US" altLang="en-US" i="1" dirty="0">
                <a:solidFill>
                  <a:srgbClr val="00B0F0"/>
                </a:solidFill>
                <a:latin typeface="Gabriola" pitchFamily="82" charset="0"/>
              </a:rPr>
              <a:t>not</a:t>
            </a:r>
            <a:r>
              <a:rPr lang="en-US" altLang="en-US" dirty="0">
                <a:solidFill>
                  <a:srgbClr val="00B0F0"/>
                </a:solidFill>
                <a:latin typeface="Gabriola" pitchFamily="82" charset="0"/>
              </a:rPr>
              <a:t>  </a:t>
            </a:r>
            <a:r>
              <a:rPr lang="en-US" altLang="en-US" dirty="0">
                <a:solidFill>
                  <a:srgbClr val="92D050"/>
                </a:solidFill>
                <a:latin typeface="Gabriola" pitchFamily="82" charset="0"/>
              </a:rPr>
              <a:t>rheumatic fever.</a:t>
            </a:r>
            <a:r>
              <a:rPr lang="en-US" altLang="en-US" dirty="0">
                <a:solidFill>
                  <a:srgbClr val="00B0F0"/>
                </a:solidFill>
                <a:latin typeface="Gabriola" pitchFamily="82" charset="0"/>
              </a:rPr>
              <a:t> Rheumatic fever is the </a:t>
            </a:r>
            <a:r>
              <a:rPr lang="en-US" altLang="en-US" dirty="0">
                <a:solidFill>
                  <a:srgbClr val="92D050"/>
                </a:solidFill>
                <a:latin typeface="Gabriola" pitchFamily="82" charset="0"/>
              </a:rPr>
              <a:t>autoimmune disease</a:t>
            </a:r>
            <a:r>
              <a:rPr lang="en-US" altLang="en-US" dirty="0">
                <a:solidFill>
                  <a:srgbClr val="00B0F0"/>
                </a:solidFill>
                <a:latin typeface="Gabriola" pitchFamily="82" charset="0"/>
              </a:rPr>
              <a:t> that occurs after infection with Group A strep that causes damage to the heart valves. </a:t>
            </a:r>
          </a:p>
          <a:p>
            <a:r>
              <a:rPr lang="en-US" altLang="en-US" dirty="0">
                <a:solidFill>
                  <a:srgbClr val="00B0F0"/>
                </a:solidFill>
                <a:latin typeface="Gabriola" pitchFamily="82" charset="0"/>
              </a:rPr>
              <a:t>The disease was once greatly feared and killed many thousands of people. Today, however, it is fairly easy to treat with modern </a:t>
            </a:r>
            <a:r>
              <a:rPr lang="en-US" altLang="en-US" dirty="0">
                <a:solidFill>
                  <a:srgbClr val="92D050"/>
                </a:solidFill>
                <a:latin typeface="Gabriola" pitchFamily="82" charset="0"/>
              </a:rPr>
              <a:t>antibiotics</a:t>
            </a:r>
          </a:p>
          <a:p>
            <a:r>
              <a:rPr lang="en-US" altLang="en-US" dirty="0">
                <a:solidFill>
                  <a:srgbClr val="00B0F0"/>
                </a:solidFill>
                <a:latin typeface="Gabriola" pitchFamily="82" charset="0"/>
              </a:rPr>
              <a:t>The main DDX of scarlet fever is </a:t>
            </a:r>
            <a:r>
              <a:rPr lang="en-US" altLang="en-US" dirty="0" err="1">
                <a:solidFill>
                  <a:srgbClr val="00B050"/>
                </a:solidFill>
                <a:latin typeface="Gabriola" pitchFamily="82" charset="0"/>
              </a:rPr>
              <a:t>kawazaki</a:t>
            </a:r>
            <a:r>
              <a:rPr lang="en-US" altLang="en-US" dirty="0">
                <a:solidFill>
                  <a:srgbClr val="00B050"/>
                </a:solidFill>
                <a:latin typeface="Gabriola" pitchFamily="82" charset="0"/>
              </a:rPr>
              <a:t> </a:t>
            </a:r>
            <a:endParaRPr lang="en-US" altLang="en-US" sz="4400" dirty="0">
              <a:solidFill>
                <a:srgbClr val="00B050"/>
              </a:solidFill>
              <a:latin typeface="Gabriola" pitchFamily="82" charset="0"/>
            </a:endParaRPr>
          </a:p>
          <a:p>
            <a:endParaRPr lang="en-US" altLang="en-US" dirty="0">
              <a:solidFill>
                <a:srgbClr val="00B0F0"/>
              </a:solidFill>
              <a:latin typeface="Gabriola" pitchFamily="82" charset="0"/>
            </a:endParaRPr>
          </a:p>
          <a:p>
            <a:endParaRPr lang="en-US" altLang="en-US" dirty="0">
              <a:solidFill>
                <a:srgbClr val="00B0F0"/>
              </a:solidFill>
              <a:latin typeface="Gabriola" pitchFamily="82" charset="0"/>
            </a:endParaRPr>
          </a:p>
        </p:txBody>
      </p:sp>
    </p:spTree>
    <p:extLst>
      <p:ext uri="{BB962C8B-B14F-4D97-AF65-F5344CB8AC3E}">
        <p14:creationId xmlns:p14="http://schemas.microsoft.com/office/powerpoint/2010/main" val="36910761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868362"/>
          </a:xfrm>
        </p:spPr>
        <p:txBody>
          <a:bodyPr>
            <a:normAutofit/>
          </a:bodyPr>
          <a:lstStyle/>
          <a:p>
            <a:r>
              <a:rPr lang="en-US" sz="3600" dirty="0">
                <a:solidFill>
                  <a:srgbClr val="00B0F0"/>
                </a:solidFill>
                <a:latin typeface="Gabriola" pitchFamily="82" charset="0"/>
              </a:rPr>
              <a:t>Clinical feature</a:t>
            </a:r>
            <a:endParaRPr lang="ar-JO" sz="3600" dirty="0">
              <a:solidFill>
                <a:srgbClr val="00B0F0"/>
              </a:solidFill>
              <a:latin typeface="Gabriola" pitchFamily="82" charset="0"/>
            </a:endParaRPr>
          </a:p>
        </p:txBody>
      </p:sp>
      <p:sp>
        <p:nvSpPr>
          <p:cNvPr id="3" name="Content Placeholder 2"/>
          <p:cNvSpPr>
            <a:spLocks noGrp="1"/>
          </p:cNvSpPr>
          <p:nvPr>
            <p:ph idx="1"/>
          </p:nvPr>
        </p:nvSpPr>
        <p:spPr>
          <a:xfrm>
            <a:off x="608490" y="1143001"/>
            <a:ext cx="10952798" cy="4800600"/>
          </a:xfrm>
        </p:spPr>
        <p:txBody>
          <a:bodyPr>
            <a:normAutofit/>
          </a:bodyPr>
          <a:lstStyle/>
          <a:p>
            <a:pPr>
              <a:lnSpc>
                <a:spcPct val="80000"/>
              </a:lnSpc>
            </a:pPr>
            <a:r>
              <a:rPr lang="en-US" altLang="en-US" dirty="0">
                <a:solidFill>
                  <a:srgbClr val="00B050"/>
                </a:solidFill>
                <a:latin typeface="Gabriola" pitchFamily="82" charset="0"/>
              </a:rPr>
              <a:t>Scarlet fever generally has a </a:t>
            </a:r>
            <a:r>
              <a:rPr lang="en-US" altLang="en-US" dirty="0">
                <a:solidFill>
                  <a:srgbClr val="7030A0"/>
                </a:solidFill>
                <a:latin typeface="Gabriola" pitchFamily="82" charset="0"/>
              </a:rPr>
              <a:t>1- to 4-days </a:t>
            </a:r>
            <a:r>
              <a:rPr lang="en-US" altLang="en-US" dirty="0">
                <a:solidFill>
                  <a:srgbClr val="00B050"/>
                </a:solidFill>
                <a:latin typeface="Gabriola" pitchFamily="82" charset="0"/>
              </a:rPr>
              <a:t>incubation period.</a:t>
            </a:r>
          </a:p>
          <a:p>
            <a:pPr>
              <a:lnSpc>
                <a:spcPct val="80000"/>
              </a:lnSpc>
            </a:pPr>
            <a:r>
              <a:rPr lang="en-US" altLang="en-US" dirty="0">
                <a:solidFill>
                  <a:srgbClr val="00B050"/>
                </a:solidFill>
                <a:latin typeface="Gabriola" pitchFamily="82" charset="0"/>
              </a:rPr>
              <a:t>Emergence of the illness tends to be </a:t>
            </a:r>
            <a:r>
              <a:rPr lang="en-US" altLang="en-US" dirty="0">
                <a:solidFill>
                  <a:srgbClr val="7030A0"/>
                </a:solidFill>
                <a:latin typeface="Gabriola" pitchFamily="82" charset="0"/>
              </a:rPr>
              <a:t>abrupt</a:t>
            </a:r>
            <a:r>
              <a:rPr lang="en-US" altLang="en-US" dirty="0">
                <a:solidFill>
                  <a:srgbClr val="00B050"/>
                </a:solidFill>
                <a:latin typeface="Gabriola" pitchFamily="82" charset="0"/>
              </a:rPr>
              <a:t>, usually manifested by </a:t>
            </a:r>
            <a:r>
              <a:rPr lang="en-US" altLang="en-US" dirty="0">
                <a:solidFill>
                  <a:srgbClr val="7030A0"/>
                </a:solidFill>
                <a:latin typeface="Gabriola" pitchFamily="82" charset="0"/>
              </a:rPr>
              <a:t>sudden onset of fever </a:t>
            </a:r>
            <a:r>
              <a:rPr lang="en-US" altLang="en-US" dirty="0">
                <a:solidFill>
                  <a:srgbClr val="00B050"/>
                </a:solidFill>
                <a:latin typeface="Gabriola" pitchFamily="82" charset="0"/>
              </a:rPr>
              <a:t>associated with sore throat, headache, nausea, vomiting, abdominal pain, </a:t>
            </a:r>
            <a:r>
              <a:rPr lang="en-US" altLang="en-US" dirty="0" err="1">
                <a:solidFill>
                  <a:srgbClr val="00B050"/>
                </a:solidFill>
                <a:latin typeface="Gabriola" pitchFamily="82" charset="0"/>
              </a:rPr>
              <a:t>myalgias</a:t>
            </a:r>
            <a:r>
              <a:rPr lang="en-US" altLang="en-US" dirty="0">
                <a:solidFill>
                  <a:srgbClr val="00B050"/>
                </a:solidFill>
                <a:latin typeface="Gabriola" pitchFamily="82" charset="0"/>
              </a:rPr>
              <a:t>, and malaise.</a:t>
            </a:r>
          </a:p>
          <a:p>
            <a:pPr>
              <a:lnSpc>
                <a:spcPct val="80000"/>
              </a:lnSpc>
            </a:pPr>
            <a:r>
              <a:rPr lang="en-US" altLang="en-US" dirty="0">
                <a:solidFill>
                  <a:srgbClr val="00B050"/>
                </a:solidFill>
                <a:latin typeface="Gabriola" pitchFamily="82" charset="0"/>
              </a:rPr>
              <a:t>The </a:t>
            </a:r>
            <a:r>
              <a:rPr lang="en-US" altLang="en-US" dirty="0">
                <a:solidFill>
                  <a:srgbClr val="7030A0"/>
                </a:solidFill>
                <a:latin typeface="Gabriola" pitchFamily="82" charset="0"/>
              </a:rPr>
              <a:t>characteristic rash </a:t>
            </a:r>
            <a:r>
              <a:rPr lang="en-US" altLang="en-US" dirty="0">
                <a:solidFill>
                  <a:srgbClr val="00B050"/>
                </a:solidFill>
                <a:latin typeface="Gabriola" pitchFamily="82" charset="0"/>
              </a:rPr>
              <a:t>appears </a:t>
            </a:r>
            <a:r>
              <a:rPr lang="en-US" altLang="en-US" dirty="0">
                <a:solidFill>
                  <a:srgbClr val="7030A0"/>
                </a:solidFill>
                <a:latin typeface="Gabriola" pitchFamily="82" charset="0"/>
              </a:rPr>
              <a:t>12-48 hours </a:t>
            </a:r>
            <a:r>
              <a:rPr lang="en-US" altLang="en-US" dirty="0">
                <a:solidFill>
                  <a:srgbClr val="00B050"/>
                </a:solidFill>
                <a:latin typeface="Gabriola" pitchFamily="82" charset="0"/>
              </a:rPr>
              <a:t>after onset of </a:t>
            </a:r>
            <a:r>
              <a:rPr lang="en-US" altLang="en-US" dirty="0">
                <a:solidFill>
                  <a:srgbClr val="7030A0"/>
                </a:solidFill>
                <a:latin typeface="Gabriola" pitchFamily="82" charset="0"/>
              </a:rPr>
              <a:t>fever</a:t>
            </a:r>
            <a:r>
              <a:rPr lang="en-US" altLang="en-US" dirty="0">
                <a:solidFill>
                  <a:srgbClr val="00B050"/>
                </a:solidFill>
                <a:latin typeface="Gabriola" pitchFamily="82" charset="0"/>
              </a:rPr>
              <a:t>.</a:t>
            </a:r>
          </a:p>
          <a:p>
            <a:pPr>
              <a:lnSpc>
                <a:spcPct val="80000"/>
              </a:lnSpc>
            </a:pPr>
            <a:r>
              <a:rPr lang="en-US" altLang="en-US" dirty="0">
                <a:solidFill>
                  <a:srgbClr val="00B050"/>
                </a:solidFill>
                <a:latin typeface="Gabriola" pitchFamily="82" charset="0"/>
              </a:rPr>
              <a:t>In the </a:t>
            </a:r>
            <a:r>
              <a:rPr lang="en-US" altLang="en-US" dirty="0">
                <a:solidFill>
                  <a:srgbClr val="7030A0"/>
                </a:solidFill>
                <a:latin typeface="Gabriola" pitchFamily="82" charset="0"/>
              </a:rPr>
              <a:t>untreated patient</a:t>
            </a:r>
            <a:r>
              <a:rPr lang="en-US" altLang="en-US" dirty="0">
                <a:solidFill>
                  <a:srgbClr val="00B050"/>
                </a:solidFill>
                <a:latin typeface="Gabriola" pitchFamily="82" charset="0"/>
              </a:rPr>
              <a:t>, fever peaks by the second day </a:t>
            </a:r>
            <a:r>
              <a:rPr lang="en-US" altLang="en-US" dirty="0">
                <a:solidFill>
                  <a:srgbClr val="7030A0"/>
                </a:solidFill>
                <a:latin typeface="Gabriola" pitchFamily="82" charset="0"/>
              </a:rPr>
              <a:t>(as high as 40 c) </a:t>
            </a:r>
            <a:r>
              <a:rPr lang="en-US" altLang="en-US" dirty="0">
                <a:solidFill>
                  <a:srgbClr val="00B050"/>
                </a:solidFill>
                <a:latin typeface="Gabriola" pitchFamily="82" charset="0"/>
              </a:rPr>
              <a:t>and gradually returns to </a:t>
            </a:r>
            <a:r>
              <a:rPr lang="en-US" altLang="en-US" dirty="0">
                <a:solidFill>
                  <a:srgbClr val="7030A0"/>
                </a:solidFill>
                <a:latin typeface="Gabriola" pitchFamily="82" charset="0"/>
              </a:rPr>
              <a:t>normal in 5-7 days</a:t>
            </a:r>
            <a:r>
              <a:rPr lang="en-US" altLang="en-US" dirty="0">
                <a:solidFill>
                  <a:srgbClr val="00B050"/>
                </a:solidFill>
                <a:latin typeface="Gabriola" pitchFamily="82" charset="0"/>
              </a:rPr>
              <a:t>.</a:t>
            </a:r>
          </a:p>
          <a:p>
            <a:pPr>
              <a:lnSpc>
                <a:spcPct val="80000"/>
              </a:lnSpc>
            </a:pPr>
            <a:r>
              <a:rPr lang="en-US" altLang="en-US" dirty="0">
                <a:solidFill>
                  <a:srgbClr val="00B050"/>
                </a:solidFill>
                <a:latin typeface="Gabriola" pitchFamily="82" charset="0"/>
              </a:rPr>
              <a:t>But there are risks for RF or PSGN if untreated</a:t>
            </a:r>
          </a:p>
          <a:p>
            <a:pPr>
              <a:lnSpc>
                <a:spcPct val="80000"/>
              </a:lnSpc>
            </a:pPr>
            <a:r>
              <a:rPr lang="en-US" altLang="en-US" dirty="0">
                <a:solidFill>
                  <a:srgbClr val="00B050"/>
                </a:solidFill>
                <a:latin typeface="Gabriola" pitchFamily="82" charset="0"/>
              </a:rPr>
              <a:t>Fever abates within </a:t>
            </a:r>
            <a:r>
              <a:rPr lang="en-US" altLang="en-US" dirty="0">
                <a:solidFill>
                  <a:srgbClr val="7030A0"/>
                </a:solidFill>
                <a:latin typeface="Gabriola" pitchFamily="82" charset="0"/>
              </a:rPr>
              <a:t>12-24 hours after initiation of antibiotic therapy.</a:t>
            </a:r>
          </a:p>
          <a:p>
            <a:endParaRPr lang="ar-JO" dirty="0"/>
          </a:p>
        </p:txBody>
      </p:sp>
    </p:spTree>
    <p:extLst>
      <p:ext uri="{BB962C8B-B14F-4D97-AF65-F5344CB8AC3E}">
        <p14:creationId xmlns:p14="http://schemas.microsoft.com/office/powerpoint/2010/main" val="77225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29" y="152400"/>
            <a:ext cx="4867910" cy="6400800"/>
          </a:xfrm>
        </p:spPr>
        <p:txBody>
          <a:bodyPr>
            <a:noAutofit/>
          </a:bodyPr>
          <a:lstStyle/>
          <a:p>
            <a:pPr algn="l">
              <a:lnSpc>
                <a:spcPct val="80000"/>
              </a:lnSpc>
            </a:pPr>
            <a:r>
              <a:rPr lang="en-US" altLang="en-US" sz="2400" dirty="0">
                <a:solidFill>
                  <a:srgbClr val="00B0F0"/>
                </a:solidFill>
                <a:latin typeface="Gabriola" pitchFamily="82" charset="0"/>
              </a:rPr>
              <a:t>-Skin rash( </a:t>
            </a:r>
            <a:r>
              <a:rPr lang="en-US" altLang="en-US" sz="2400" dirty="0" err="1">
                <a:solidFill>
                  <a:srgbClr val="00B0F0"/>
                </a:solidFill>
                <a:latin typeface="Gabriola" pitchFamily="82" charset="0"/>
              </a:rPr>
              <a:t>scarlatina</a:t>
            </a:r>
            <a:r>
              <a:rPr lang="en-US" altLang="en-US" sz="2400" dirty="0">
                <a:solidFill>
                  <a:srgbClr val="00B0F0"/>
                </a:solidFill>
                <a:latin typeface="Gabriola" pitchFamily="82" charset="0"/>
              </a:rPr>
              <a:t>) </a:t>
            </a:r>
            <a:r>
              <a:rPr lang="en-US" altLang="en-US" sz="2400" dirty="0">
                <a:latin typeface="Gabriola" pitchFamily="82" charset="0"/>
              </a:rPr>
              <a:t>generally starts on the </a:t>
            </a:r>
            <a:r>
              <a:rPr lang="en-US" altLang="en-US" sz="2400" dirty="0">
                <a:solidFill>
                  <a:srgbClr val="7030A0"/>
                </a:solidFill>
                <a:latin typeface="Gabriola" pitchFamily="82" charset="0"/>
              </a:rPr>
              <a:t>chest</a:t>
            </a:r>
            <a:r>
              <a:rPr lang="en-US" altLang="en-US" sz="2400" dirty="0">
                <a:latin typeface="Gabriola" pitchFamily="82" charset="0"/>
              </a:rPr>
              <a:t>, </a:t>
            </a:r>
            <a:r>
              <a:rPr lang="en-US" altLang="en-US" sz="2400" dirty="0" err="1">
                <a:solidFill>
                  <a:srgbClr val="7030A0"/>
                </a:solidFill>
                <a:latin typeface="Gabriola" pitchFamily="82" charset="0"/>
              </a:rPr>
              <a:t>axilla</a:t>
            </a:r>
            <a:r>
              <a:rPr lang="en-US" altLang="en-US" sz="2400" dirty="0">
                <a:latin typeface="Gabriola" pitchFamily="82" charset="0"/>
              </a:rPr>
              <a:t> , and </a:t>
            </a:r>
            <a:r>
              <a:rPr lang="en-US" altLang="en-US" sz="2400" dirty="0">
                <a:solidFill>
                  <a:srgbClr val="7030A0"/>
                </a:solidFill>
                <a:latin typeface="Gabriola" pitchFamily="82" charset="0"/>
              </a:rPr>
              <a:t>behind the ears </a:t>
            </a:r>
            <a:br>
              <a:rPr lang="en-US" altLang="en-US" sz="2400" dirty="0">
                <a:solidFill>
                  <a:srgbClr val="7030A0"/>
                </a:solidFill>
                <a:latin typeface="Gabriola" pitchFamily="82" charset="0"/>
              </a:rPr>
            </a:br>
            <a:r>
              <a:rPr lang="en-US" altLang="en-US" sz="2400" dirty="0">
                <a:solidFill>
                  <a:srgbClr val="7030A0"/>
                </a:solidFill>
                <a:latin typeface="Gabriola" pitchFamily="82" charset="0"/>
              </a:rPr>
              <a:t>worse in the skin folds </a:t>
            </a:r>
            <a:br>
              <a:rPr lang="en-US" altLang="en-US" sz="2400" dirty="0">
                <a:solidFill>
                  <a:srgbClr val="7030A0"/>
                </a:solidFill>
                <a:latin typeface="Gabriola" pitchFamily="82" charset="0"/>
                <a:hlinkClick r:id="" action="ppaction://noaction"/>
              </a:rPr>
            </a:br>
            <a:r>
              <a:rPr lang="en-US" altLang="en-US" sz="2400" dirty="0">
                <a:solidFill>
                  <a:srgbClr val="7030A0"/>
                </a:solidFill>
                <a:latin typeface="Gabriola" pitchFamily="82" charset="0"/>
                <a:hlinkClick r:id="" action="ppaction://noaction"/>
              </a:rPr>
              <a:t>-</a:t>
            </a:r>
            <a:r>
              <a:rPr lang="en-US" altLang="en-US" sz="2400" dirty="0" err="1">
                <a:solidFill>
                  <a:srgbClr val="00B0F0"/>
                </a:solidFill>
                <a:latin typeface="Gabriola" pitchFamily="82" charset="0"/>
              </a:rPr>
              <a:t>pastia</a:t>
            </a:r>
            <a:r>
              <a:rPr lang="en-US" altLang="en-US" sz="2400" dirty="0">
                <a:solidFill>
                  <a:srgbClr val="00B0F0"/>
                </a:solidFill>
                <a:latin typeface="Gabriola" pitchFamily="82" charset="0"/>
              </a:rPr>
              <a:t> lines </a:t>
            </a:r>
            <a:r>
              <a:rPr lang="en-US" altLang="en-US" sz="2400" dirty="0">
                <a:latin typeface="Gabriola" pitchFamily="82" charset="0"/>
              </a:rPr>
              <a:t>(small linear </a:t>
            </a:r>
            <a:r>
              <a:rPr lang="en-US" altLang="en-US" sz="2400" dirty="0" err="1">
                <a:solidFill>
                  <a:srgbClr val="00B0F0"/>
                </a:solidFill>
                <a:latin typeface="Gabriola" pitchFamily="82" charset="0"/>
              </a:rPr>
              <a:t>petechiae</a:t>
            </a:r>
            <a:r>
              <a:rPr lang="en-US" altLang="en-US" sz="2400" dirty="0">
                <a:latin typeface="Gabriola" pitchFamily="82" charset="0"/>
              </a:rPr>
              <a:t>) appear and persist after the rash is gone  on skin creases</a:t>
            </a:r>
            <a:br>
              <a:rPr lang="en-US" altLang="en-US" sz="2400" dirty="0">
                <a:latin typeface="Gabriola" pitchFamily="82" charset="0"/>
              </a:rPr>
            </a:br>
            <a:r>
              <a:rPr lang="en-US" altLang="en-US" sz="2400" dirty="0">
                <a:latin typeface="Gabriola" pitchFamily="82" charset="0"/>
              </a:rPr>
              <a:t>-While on the tongue: by </a:t>
            </a:r>
            <a:r>
              <a:rPr lang="en-US" altLang="en-US" sz="2400" dirty="0">
                <a:solidFill>
                  <a:srgbClr val="00B0F0"/>
                </a:solidFill>
                <a:latin typeface="Gabriola" pitchFamily="82" charset="0"/>
              </a:rPr>
              <a:t>day 1 or 2, </a:t>
            </a:r>
            <a:r>
              <a:rPr lang="en-US" altLang="en-US" sz="2400" dirty="0">
                <a:latin typeface="Gabriola" pitchFamily="82" charset="0"/>
              </a:rPr>
              <a:t>a </a:t>
            </a:r>
            <a:r>
              <a:rPr lang="en-US" altLang="en-US" sz="2400" dirty="0">
                <a:solidFill>
                  <a:srgbClr val="00B0F0"/>
                </a:solidFill>
                <a:latin typeface="Gabriola" pitchFamily="82" charset="0"/>
              </a:rPr>
              <a:t>white coating </a:t>
            </a:r>
            <a:r>
              <a:rPr lang="en-US" altLang="en-US" sz="2400" dirty="0">
                <a:latin typeface="Gabriola" pitchFamily="82" charset="0"/>
              </a:rPr>
              <a:t>covers the </a:t>
            </a:r>
            <a:r>
              <a:rPr lang="en-US" altLang="en-US" sz="2400" dirty="0">
                <a:solidFill>
                  <a:srgbClr val="00B0F0"/>
                </a:solidFill>
                <a:latin typeface="Gabriola" pitchFamily="82" charset="0"/>
              </a:rPr>
              <a:t>dorsum</a:t>
            </a:r>
            <a:r>
              <a:rPr lang="en-US" altLang="en-US" sz="2400" dirty="0">
                <a:latin typeface="Gabriola" pitchFamily="82" charset="0"/>
              </a:rPr>
              <a:t> of the tongue with </a:t>
            </a:r>
            <a:r>
              <a:rPr lang="en-US" altLang="en-US" sz="2400" dirty="0">
                <a:solidFill>
                  <a:srgbClr val="00B0F0"/>
                </a:solidFill>
                <a:latin typeface="Gabriola" pitchFamily="82" charset="0"/>
              </a:rPr>
              <a:t>reddened papillae </a:t>
            </a:r>
            <a:r>
              <a:rPr lang="en-US" altLang="en-US" sz="2400" dirty="0">
                <a:latin typeface="Gabriola" pitchFamily="82" charset="0"/>
              </a:rPr>
              <a:t>projecting through, giving rise to </a:t>
            </a:r>
            <a:r>
              <a:rPr lang="en-US" altLang="en-US" sz="2400" dirty="0">
                <a:solidFill>
                  <a:srgbClr val="00B0F0"/>
                </a:solidFill>
                <a:latin typeface="Gabriola" pitchFamily="82" charset="0"/>
              </a:rPr>
              <a:t>the white strawberry tongue</a:t>
            </a:r>
            <a:br>
              <a:rPr lang="en-US" altLang="en-US" sz="2400" dirty="0">
                <a:latin typeface="Gabriola" pitchFamily="82" charset="0"/>
              </a:rPr>
            </a:br>
            <a:r>
              <a:rPr lang="en-US" altLang="en-US" sz="2400" dirty="0">
                <a:latin typeface="Gabriola" pitchFamily="82" charset="0"/>
              </a:rPr>
              <a:t>By </a:t>
            </a:r>
            <a:r>
              <a:rPr lang="en-US" altLang="en-US" sz="2400" dirty="0">
                <a:solidFill>
                  <a:srgbClr val="00B0F0"/>
                </a:solidFill>
                <a:latin typeface="Gabriola" pitchFamily="82" charset="0"/>
              </a:rPr>
              <a:t>day 4 or 5</a:t>
            </a:r>
            <a:r>
              <a:rPr lang="en-US" altLang="en-US" sz="2400" dirty="0">
                <a:latin typeface="Gabriola" pitchFamily="82" charset="0"/>
              </a:rPr>
              <a:t>, the white coating disappears, revealing the </a:t>
            </a:r>
            <a:r>
              <a:rPr lang="en-US" altLang="en-US" sz="2400" dirty="0">
                <a:solidFill>
                  <a:srgbClr val="00B0F0"/>
                </a:solidFill>
                <a:latin typeface="Gabriola" pitchFamily="82" charset="0"/>
              </a:rPr>
              <a:t>red strawberry tongue. </a:t>
            </a:r>
            <a:br>
              <a:rPr lang="en-US" altLang="en-US" sz="2400" dirty="0">
                <a:latin typeface="Gabriola" pitchFamily="82" charset="0"/>
              </a:rPr>
            </a:br>
            <a:br>
              <a:rPr lang="en-US" altLang="en-US" sz="2400" dirty="0">
                <a:latin typeface="Gabriola" pitchFamily="82" charset="0"/>
              </a:rPr>
            </a:br>
            <a:r>
              <a:rPr lang="en-US" altLang="en-US" sz="2400" dirty="0">
                <a:latin typeface="Gabriola" pitchFamily="82" charset="0"/>
              </a:rPr>
              <a:t>-The area around the mouth is usually pale </a:t>
            </a:r>
            <a:r>
              <a:rPr lang="en-US" altLang="en-US" sz="2400" dirty="0" err="1">
                <a:solidFill>
                  <a:srgbClr val="00B0F0"/>
                </a:solidFill>
                <a:latin typeface="Gabriola" pitchFamily="82" charset="0"/>
              </a:rPr>
              <a:t>circumoral</a:t>
            </a:r>
            <a:r>
              <a:rPr lang="en-US" altLang="en-US" sz="2400" dirty="0">
                <a:solidFill>
                  <a:srgbClr val="00B0F0"/>
                </a:solidFill>
                <a:latin typeface="Gabriola" pitchFamily="82" charset="0"/>
              </a:rPr>
              <a:t> pallor</a:t>
            </a:r>
            <a:br>
              <a:rPr lang="en-US" altLang="en-US" sz="2400" u="sng" dirty="0">
                <a:solidFill>
                  <a:srgbClr val="00B0F0"/>
                </a:solidFill>
                <a:latin typeface="Gabriola" pitchFamily="82" charset="0"/>
              </a:rPr>
            </a:br>
            <a:r>
              <a:rPr lang="en-US" altLang="en-US" sz="2400" dirty="0">
                <a:latin typeface="Gabriola" pitchFamily="82" charset="0"/>
              </a:rPr>
              <a:t>-</a:t>
            </a:r>
            <a:r>
              <a:rPr lang="en-US" sz="2400" dirty="0">
                <a:latin typeface="Gabriola" pitchFamily="82" charset="0"/>
              </a:rPr>
              <a:t>Occur also in </a:t>
            </a:r>
            <a:r>
              <a:rPr lang="en-US" sz="2400" dirty="0" err="1">
                <a:latin typeface="Gabriola" pitchFamily="82" charset="0"/>
              </a:rPr>
              <a:t>kawazaki</a:t>
            </a:r>
            <a:r>
              <a:rPr lang="ar-JO" sz="2400" dirty="0">
                <a:latin typeface="Gabriola" pitchFamily="82" charset="0"/>
              </a:rPr>
              <a:t>  </a:t>
            </a:r>
            <a:r>
              <a:rPr lang="en-US" sz="2400" dirty="0">
                <a:latin typeface="Gabriola" pitchFamily="82" charset="0"/>
              </a:rPr>
              <a:t>(strawberry tongue</a:t>
            </a:r>
            <a:r>
              <a:rPr lang="ar-JO" sz="2400" dirty="0">
                <a:latin typeface="Gabriola" pitchFamily="82" charset="0"/>
              </a:rPr>
              <a:t> (</a:t>
            </a:r>
            <a:br>
              <a:rPr lang="ar-JO" sz="2400" dirty="0">
                <a:latin typeface="Gabriola" pitchFamily="82" charset="0"/>
              </a:rPr>
            </a:br>
            <a:endParaRPr lang="en-US" altLang="en-US" sz="2400" dirty="0">
              <a:solidFill>
                <a:srgbClr val="00B0F0"/>
              </a:solidFill>
              <a:latin typeface="Gabriola" pitchFamily="82" charset="0"/>
            </a:endParaRPr>
          </a:p>
        </p:txBody>
      </p:sp>
      <p:pic>
        <p:nvPicPr>
          <p:cNvPr id="4" name="Content Placeholder 3" descr="_98953644_scarlet_fever_symptoms_2.jpg"/>
          <p:cNvPicPr>
            <a:picLocks noGrp="1" noChangeAspect="1"/>
          </p:cNvPicPr>
          <p:nvPr>
            <p:ph idx="1"/>
          </p:nvPr>
        </p:nvPicPr>
        <p:blipFill>
          <a:blip r:embed="rId2" cstate="print"/>
          <a:stretch>
            <a:fillRect/>
          </a:stretch>
        </p:blipFill>
        <p:spPr>
          <a:xfrm>
            <a:off x="5172155" y="0"/>
            <a:ext cx="6997621" cy="6858000"/>
          </a:xfrm>
        </p:spPr>
      </p:pic>
    </p:spTree>
    <p:extLst>
      <p:ext uri="{BB962C8B-B14F-4D97-AF65-F5344CB8AC3E}">
        <p14:creationId xmlns:p14="http://schemas.microsoft.com/office/powerpoint/2010/main" val="3726067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9381TONSILS[1]"/>
          <p:cNvPicPr>
            <a:picLocks noGrp="1" noChangeAspect="1" noChangeArrowheads="1"/>
          </p:cNvPicPr>
          <p:nvPr>
            <p:ph idx="1"/>
          </p:nvPr>
        </p:nvPicPr>
        <p:blipFill>
          <a:blip r:embed="rId2" cstate="print"/>
          <a:srcRect/>
          <a:stretch>
            <a:fillRect/>
          </a:stretch>
        </p:blipFill>
        <p:spPr>
          <a:xfrm>
            <a:off x="2941058" y="3380580"/>
            <a:ext cx="6591960" cy="3020220"/>
          </a:xfrm>
        </p:spPr>
      </p:pic>
      <p:pic>
        <p:nvPicPr>
          <p:cNvPr id="5" name="Picture 4" descr="468502696_d480f79163[1]"/>
          <p:cNvPicPr>
            <a:picLocks noChangeAspect="1" noChangeArrowheads="1"/>
          </p:cNvPicPr>
          <p:nvPr/>
        </p:nvPicPr>
        <p:blipFill>
          <a:blip r:embed="rId3" cstate="print"/>
          <a:srcRect/>
          <a:stretch>
            <a:fillRect/>
          </a:stretch>
        </p:blipFill>
        <p:spPr bwMode="auto">
          <a:xfrm>
            <a:off x="6591964" y="533400"/>
            <a:ext cx="5282020" cy="2362200"/>
          </a:xfrm>
          <a:prstGeom prst="rect">
            <a:avLst/>
          </a:prstGeom>
          <a:noFill/>
          <a:ln w="9525">
            <a:noFill/>
            <a:miter lim="800000"/>
            <a:headEnd/>
            <a:tailEnd/>
          </a:ln>
        </p:spPr>
      </p:pic>
      <p:pic>
        <p:nvPicPr>
          <p:cNvPr id="6" name="Picture 3" descr="381SFHAND[1]"/>
          <p:cNvPicPr>
            <a:picLocks noChangeAspect="1" noChangeArrowheads="1"/>
          </p:cNvPicPr>
          <p:nvPr/>
        </p:nvPicPr>
        <p:blipFill>
          <a:blip r:embed="rId4" cstate="print"/>
          <a:srcRect/>
          <a:stretch>
            <a:fillRect/>
          </a:stretch>
        </p:blipFill>
        <p:spPr>
          <a:xfrm>
            <a:off x="507103" y="457244"/>
            <a:ext cx="5284133" cy="2511425"/>
          </a:xfrm>
          <a:prstGeom prst="rect">
            <a:avLst/>
          </a:prstGeom>
        </p:spPr>
      </p:pic>
      <p:cxnSp>
        <p:nvCxnSpPr>
          <p:cNvPr id="8" name="Straight Arrow Connector 7"/>
          <p:cNvCxnSpPr/>
          <p:nvPr/>
        </p:nvCxnSpPr>
        <p:spPr>
          <a:xfrm flipV="1">
            <a:off x="1419807" y="3124200"/>
            <a:ext cx="405659"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08490" y="4038600"/>
            <a:ext cx="141980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a:t>Pastia</a:t>
            </a:r>
            <a:r>
              <a:rPr lang="en-US" dirty="0"/>
              <a:t> lines</a:t>
            </a:r>
            <a:endParaRPr lang="ar-JO" dirty="0"/>
          </a:p>
        </p:txBody>
      </p:sp>
      <p:cxnSp>
        <p:nvCxnSpPr>
          <p:cNvPr id="11" name="Straight Arrow Connector 10"/>
          <p:cNvCxnSpPr/>
          <p:nvPr/>
        </p:nvCxnSpPr>
        <p:spPr>
          <a:xfrm flipH="1" flipV="1">
            <a:off x="9837235" y="4114800"/>
            <a:ext cx="1419807"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0242895" y="4572000"/>
            <a:ext cx="1622636"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200" b="1" dirty="0" err="1"/>
              <a:t>Folicular</a:t>
            </a:r>
            <a:r>
              <a:rPr lang="en-US" sz="1200" b="1" dirty="0"/>
              <a:t> </a:t>
            </a:r>
            <a:r>
              <a:rPr lang="en-US" sz="1200" b="1" dirty="0" err="1"/>
              <a:t>tonsilitis</a:t>
            </a:r>
            <a:endParaRPr lang="ar-JO" sz="1200" b="1" dirty="0"/>
          </a:p>
        </p:txBody>
      </p:sp>
    </p:spTree>
    <p:extLst>
      <p:ext uri="{BB962C8B-B14F-4D97-AF65-F5344CB8AC3E}">
        <p14:creationId xmlns:p14="http://schemas.microsoft.com/office/powerpoint/2010/main" val="1577895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arlet fever">
            <a:hlinkClick r:id="rId2" action="ppaction://hlinkfile"/>
          </p:cNvPr>
          <p:cNvPicPr>
            <a:picLocks noGrp="1" noChangeAspect="1" noChangeArrowheads="1"/>
          </p:cNvPicPr>
          <p:nvPr>
            <p:ph idx="1"/>
          </p:nvPr>
        </p:nvPicPr>
        <p:blipFill>
          <a:blip r:embed="rId3" cstate="print"/>
          <a:srcRect/>
          <a:stretch>
            <a:fillRect/>
          </a:stretch>
        </p:blipFill>
        <p:spPr bwMode="auto">
          <a:xfrm>
            <a:off x="608489" y="228600"/>
            <a:ext cx="4867910" cy="2495550"/>
          </a:xfrm>
          <a:prstGeom prst="rect">
            <a:avLst/>
          </a:prstGeom>
          <a:noFill/>
          <a:ln w="9525">
            <a:noFill/>
            <a:miter lim="800000"/>
            <a:headEnd/>
            <a:tailEnd/>
          </a:ln>
        </p:spPr>
      </p:pic>
      <p:pic>
        <p:nvPicPr>
          <p:cNvPr id="7" name="Picture 3" descr="kawa 3"/>
          <p:cNvPicPr>
            <a:picLocks noChangeAspect="1" noChangeArrowheads="1"/>
          </p:cNvPicPr>
          <p:nvPr/>
        </p:nvPicPr>
        <p:blipFill>
          <a:blip r:embed="rId4" cstate="print"/>
          <a:srcRect/>
          <a:stretch>
            <a:fillRect/>
          </a:stretch>
        </p:blipFill>
        <p:spPr bwMode="auto">
          <a:xfrm>
            <a:off x="6490574" y="2667000"/>
            <a:ext cx="5024258" cy="2446288"/>
          </a:xfrm>
          <a:prstGeom prst="rect">
            <a:avLst/>
          </a:prstGeom>
          <a:noFill/>
          <a:ln w="9525">
            <a:noFill/>
            <a:miter lim="800000"/>
            <a:headEnd/>
            <a:tailEnd/>
          </a:ln>
        </p:spPr>
      </p:pic>
      <p:cxnSp>
        <p:nvCxnSpPr>
          <p:cNvPr id="9" name="Straight Arrow Connector 8"/>
          <p:cNvCxnSpPr/>
          <p:nvPr/>
        </p:nvCxnSpPr>
        <p:spPr>
          <a:xfrm flipH="1" flipV="1">
            <a:off x="5476398" y="1371600"/>
            <a:ext cx="709904"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084888" y="1752600"/>
            <a:ext cx="3650933"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err="1"/>
              <a:t>Circumoral</a:t>
            </a:r>
            <a:r>
              <a:rPr lang="en-US" dirty="0"/>
              <a:t> pallor</a:t>
            </a:r>
            <a:endParaRPr lang="ar-JO" dirty="0"/>
          </a:p>
        </p:txBody>
      </p:sp>
      <p:cxnSp>
        <p:nvCxnSpPr>
          <p:cNvPr id="15" name="Straight Arrow Connector 14"/>
          <p:cNvCxnSpPr/>
          <p:nvPr/>
        </p:nvCxnSpPr>
        <p:spPr>
          <a:xfrm flipV="1">
            <a:off x="9025916" y="51816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7504694" y="5638800"/>
            <a:ext cx="314385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Strawberry tongue</a:t>
            </a:r>
            <a:endParaRPr lang="ar-JO" dirty="0"/>
          </a:p>
        </p:txBody>
      </p:sp>
      <p:sp>
        <p:nvSpPr>
          <p:cNvPr id="17" name="Rectangle 16"/>
          <p:cNvSpPr/>
          <p:nvPr/>
        </p:nvSpPr>
        <p:spPr>
          <a:xfrm>
            <a:off x="709904" y="3048000"/>
            <a:ext cx="3650933"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b="1" dirty="0"/>
              <a:t>Cc</a:t>
            </a:r>
          </a:p>
          <a:p>
            <a:r>
              <a:rPr lang="en-US" b="1" dirty="0"/>
              <a:t>Strawberry tongue</a:t>
            </a:r>
          </a:p>
          <a:p>
            <a:r>
              <a:rPr lang="en-US" b="1" dirty="0" err="1"/>
              <a:t>Circumoral</a:t>
            </a:r>
            <a:r>
              <a:rPr lang="en-US" b="1" dirty="0"/>
              <a:t> pallor </a:t>
            </a:r>
          </a:p>
          <a:p>
            <a:r>
              <a:rPr lang="en-US" b="1" dirty="0"/>
              <a:t>High Fever (40c)</a:t>
            </a:r>
          </a:p>
          <a:p>
            <a:r>
              <a:rPr lang="en-US" b="1" dirty="0" err="1"/>
              <a:t>Folicular</a:t>
            </a:r>
            <a:r>
              <a:rPr lang="en-US" b="1" dirty="0"/>
              <a:t> </a:t>
            </a:r>
            <a:r>
              <a:rPr lang="en-US" b="1" dirty="0" err="1"/>
              <a:t>tonsilitis</a:t>
            </a:r>
            <a:r>
              <a:rPr lang="en-US" b="1" dirty="0"/>
              <a:t> </a:t>
            </a:r>
          </a:p>
          <a:p>
            <a:r>
              <a:rPr lang="en-US" b="1" dirty="0" err="1"/>
              <a:t>Pastia</a:t>
            </a:r>
            <a:r>
              <a:rPr lang="en-US" b="1" dirty="0"/>
              <a:t> line </a:t>
            </a:r>
          </a:p>
          <a:p>
            <a:r>
              <a:rPr lang="en-US" b="1" dirty="0"/>
              <a:t>Rash appear 12-48 h after fever onset</a:t>
            </a:r>
            <a:endParaRPr lang="ar-JO" b="1" dirty="0"/>
          </a:p>
        </p:txBody>
      </p:sp>
    </p:spTree>
    <p:extLst>
      <p:ext uri="{BB962C8B-B14F-4D97-AF65-F5344CB8AC3E}">
        <p14:creationId xmlns:p14="http://schemas.microsoft.com/office/powerpoint/2010/main" val="3882133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381001"/>
            <a:ext cx="10952798" cy="2057400"/>
          </a:xfrm>
        </p:spPr>
        <p:txBody>
          <a:bodyPr/>
          <a:lstStyle/>
          <a:p>
            <a:r>
              <a:rPr lang="en-US" altLang="en-US" dirty="0">
                <a:solidFill>
                  <a:srgbClr val="00B050"/>
                </a:solidFill>
                <a:latin typeface="Gabriola" pitchFamily="82" charset="0"/>
              </a:rPr>
              <a:t>Desquamation and peeling </a:t>
            </a:r>
            <a:r>
              <a:rPr lang="en-US" altLang="en-US" dirty="0">
                <a:latin typeface="Gabriola" pitchFamily="82" charset="0"/>
              </a:rPr>
              <a:t>on </a:t>
            </a:r>
            <a:r>
              <a:rPr lang="en-US" altLang="en-US" dirty="0">
                <a:solidFill>
                  <a:srgbClr val="00B0F0"/>
                </a:solidFill>
                <a:latin typeface="Gabriola" pitchFamily="82" charset="0"/>
              </a:rPr>
              <a:t>(groin </a:t>
            </a:r>
            <a:r>
              <a:rPr lang="en-US" altLang="en-US" dirty="0" err="1">
                <a:solidFill>
                  <a:srgbClr val="00B0F0"/>
                </a:solidFill>
                <a:latin typeface="Gabriola" pitchFamily="82" charset="0"/>
              </a:rPr>
              <a:t>axilla</a:t>
            </a:r>
            <a:r>
              <a:rPr lang="en-US" altLang="en-US" dirty="0">
                <a:solidFill>
                  <a:srgbClr val="00B0F0"/>
                </a:solidFill>
                <a:latin typeface="Gabriola" pitchFamily="82" charset="0"/>
              </a:rPr>
              <a:t> tips of fingers and toes )</a:t>
            </a:r>
            <a:r>
              <a:rPr lang="en-US" altLang="en-US" dirty="0">
                <a:latin typeface="Gabriola" pitchFamily="82" charset="0"/>
              </a:rPr>
              <a:t>, one of the </a:t>
            </a:r>
            <a:r>
              <a:rPr lang="en-US" altLang="en-US" dirty="0">
                <a:solidFill>
                  <a:srgbClr val="00B0F0"/>
                </a:solidFill>
                <a:latin typeface="Gabriola" pitchFamily="82" charset="0"/>
              </a:rPr>
              <a:t>most distinctive features of scarlet fever, </a:t>
            </a:r>
            <a:r>
              <a:rPr lang="en-US" altLang="en-US" dirty="0">
                <a:latin typeface="Gabriola" pitchFamily="82" charset="0"/>
              </a:rPr>
              <a:t>begins </a:t>
            </a:r>
            <a:r>
              <a:rPr lang="en-US" altLang="en-US" dirty="0">
                <a:solidFill>
                  <a:srgbClr val="00B0F0"/>
                </a:solidFill>
                <a:latin typeface="Gabriola" pitchFamily="82" charset="0"/>
              </a:rPr>
              <a:t>7-10 days </a:t>
            </a:r>
            <a:r>
              <a:rPr lang="en-US" altLang="en-US" dirty="0">
                <a:latin typeface="Gabriola" pitchFamily="82" charset="0"/>
              </a:rPr>
              <a:t>after resolution of the rash and may continue up to </a:t>
            </a:r>
            <a:r>
              <a:rPr lang="en-US" altLang="en-US" dirty="0">
                <a:solidFill>
                  <a:srgbClr val="00B0F0"/>
                </a:solidFill>
                <a:latin typeface="Gabriola" pitchFamily="82" charset="0"/>
              </a:rPr>
              <a:t>6 weeks. ( </a:t>
            </a:r>
            <a:r>
              <a:rPr lang="en-US" altLang="en-US" dirty="0">
                <a:solidFill>
                  <a:srgbClr val="00B050"/>
                </a:solidFill>
                <a:latin typeface="Gabriola" pitchFamily="82" charset="0"/>
              </a:rPr>
              <a:t>occur also in </a:t>
            </a:r>
            <a:r>
              <a:rPr lang="en-US" altLang="en-US" dirty="0" err="1">
                <a:solidFill>
                  <a:srgbClr val="00B050"/>
                </a:solidFill>
                <a:latin typeface="Gabriola" pitchFamily="82" charset="0"/>
              </a:rPr>
              <a:t>kawasaki</a:t>
            </a:r>
            <a:r>
              <a:rPr lang="en-US" altLang="en-US" dirty="0">
                <a:solidFill>
                  <a:srgbClr val="00B050"/>
                </a:solidFill>
                <a:latin typeface="Gabriola" pitchFamily="82" charset="0"/>
              </a:rPr>
              <a:t>)</a:t>
            </a:r>
          </a:p>
          <a:p>
            <a:pPr>
              <a:buNone/>
            </a:pPr>
            <a:endParaRPr lang="ar-JO" dirty="0">
              <a:solidFill>
                <a:srgbClr val="00B0F0"/>
              </a:solidFill>
              <a:latin typeface="Gabriola" pitchFamily="82" charset="0"/>
            </a:endParaRPr>
          </a:p>
        </p:txBody>
      </p:sp>
      <p:pic>
        <p:nvPicPr>
          <p:cNvPr id="4" name="Picture 4" descr="scarletFever_13104_lg[1]"/>
          <p:cNvPicPr>
            <a:picLocks noChangeAspect="1" noChangeArrowheads="1"/>
          </p:cNvPicPr>
          <p:nvPr/>
        </p:nvPicPr>
        <p:blipFill>
          <a:blip r:embed="rId2" cstate="print"/>
          <a:srcRect/>
          <a:stretch>
            <a:fillRect/>
          </a:stretch>
        </p:blipFill>
        <p:spPr bwMode="auto">
          <a:xfrm>
            <a:off x="431017" y="3505240"/>
            <a:ext cx="11356344" cy="3171825"/>
          </a:xfrm>
          <a:prstGeom prst="rect">
            <a:avLst/>
          </a:prstGeom>
          <a:noFill/>
          <a:ln w="9525">
            <a:noFill/>
            <a:miter lim="800000"/>
            <a:headEnd/>
            <a:tailEnd/>
          </a:ln>
        </p:spPr>
      </p:pic>
    </p:spTree>
    <p:extLst>
      <p:ext uri="{BB962C8B-B14F-4D97-AF65-F5344CB8AC3E}">
        <p14:creationId xmlns:p14="http://schemas.microsoft.com/office/powerpoint/2010/main" val="1764421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88" y="274638"/>
            <a:ext cx="7301865" cy="6278562"/>
          </a:xfrm>
        </p:spPr>
        <p:txBody>
          <a:bodyPr>
            <a:normAutofit/>
          </a:bodyPr>
          <a:lstStyle/>
          <a:p>
            <a:pPr marL="609600" indent="-609600" algn="l">
              <a:lnSpc>
                <a:spcPct val="80000"/>
              </a:lnSpc>
            </a:pPr>
            <a:r>
              <a:rPr lang="en-US" altLang="en-US" sz="2800" b="1" dirty="0">
                <a:solidFill>
                  <a:schemeClr val="accent1"/>
                </a:solidFill>
                <a:latin typeface="Gabriola" pitchFamily="82" charset="0"/>
              </a:rPr>
              <a:t>Morbidity</a:t>
            </a:r>
            <a:r>
              <a:rPr lang="en-US" altLang="en-US" sz="2800" dirty="0">
                <a:solidFill>
                  <a:schemeClr val="accent1"/>
                </a:solidFill>
                <a:latin typeface="Gabriola" pitchFamily="82" charset="0"/>
              </a:rPr>
              <a:t> </a:t>
            </a:r>
            <a:r>
              <a:rPr lang="en-US" altLang="en-US" sz="2800" b="1" dirty="0">
                <a:solidFill>
                  <a:schemeClr val="accent1"/>
                </a:solidFill>
                <a:latin typeface="Gabriola" pitchFamily="82" charset="0"/>
              </a:rPr>
              <a:t>and</a:t>
            </a:r>
            <a:r>
              <a:rPr lang="en-US" altLang="en-US" sz="2800" dirty="0">
                <a:solidFill>
                  <a:schemeClr val="accent1"/>
                </a:solidFill>
                <a:latin typeface="Gabriola" pitchFamily="82" charset="0"/>
              </a:rPr>
              <a:t> </a:t>
            </a:r>
            <a:r>
              <a:rPr lang="en-US" altLang="en-US" sz="2800" b="1" dirty="0">
                <a:solidFill>
                  <a:schemeClr val="accent1"/>
                </a:solidFill>
                <a:latin typeface="Gabriola" pitchFamily="82" charset="0"/>
              </a:rPr>
              <a:t>Mortality</a:t>
            </a:r>
            <a:r>
              <a:rPr lang="en-US" altLang="en-US" sz="2800" dirty="0">
                <a:latin typeface="Gabriola" pitchFamily="82" charset="0"/>
              </a:rPr>
              <a:t>: </a:t>
            </a:r>
            <a:br>
              <a:rPr lang="en-US" altLang="en-US" sz="2800" dirty="0">
                <a:latin typeface="Gabriola" pitchFamily="82" charset="0"/>
              </a:rPr>
            </a:br>
            <a:r>
              <a:rPr lang="en-US" altLang="en-US" sz="2800" dirty="0">
                <a:latin typeface="Gabriola" pitchFamily="82" charset="0"/>
              </a:rPr>
              <a:t>benign course, and any undue morbidity and mortality are more likely to arise from </a:t>
            </a:r>
            <a:r>
              <a:rPr lang="en-US" altLang="en-US" sz="2800" i="1" dirty="0" err="1">
                <a:solidFill>
                  <a:srgbClr val="00B0F0"/>
                </a:solidFill>
                <a:latin typeface="Gabriola" pitchFamily="82" charset="0"/>
              </a:rPr>
              <a:t>suppurative</a:t>
            </a:r>
            <a:r>
              <a:rPr lang="en-US" altLang="en-US" sz="2800" i="1" u="sng" dirty="0">
                <a:solidFill>
                  <a:srgbClr val="00B0F0"/>
                </a:solidFill>
                <a:latin typeface="Gabriola" pitchFamily="82" charset="0"/>
              </a:rPr>
              <a:t> </a:t>
            </a:r>
            <a:r>
              <a:rPr lang="en-US" altLang="en-US" sz="2800" i="1" dirty="0">
                <a:solidFill>
                  <a:srgbClr val="00B0F0"/>
                </a:solidFill>
                <a:latin typeface="Gabriola" pitchFamily="82" charset="0"/>
              </a:rPr>
              <a:t>complications</a:t>
            </a:r>
            <a:r>
              <a:rPr lang="en-US" altLang="en-US" sz="2800" dirty="0">
                <a:solidFill>
                  <a:srgbClr val="00B0F0"/>
                </a:solidFill>
                <a:latin typeface="Gabriola" pitchFamily="82" charset="0"/>
              </a:rPr>
              <a:t> such </a:t>
            </a:r>
            <a:r>
              <a:rPr lang="en-US" altLang="en-US" sz="2800" dirty="0">
                <a:latin typeface="Gabriola" pitchFamily="82" charset="0"/>
              </a:rPr>
              <a:t>as; </a:t>
            </a:r>
            <a:br>
              <a:rPr lang="en-US" altLang="en-US" sz="2800" dirty="0">
                <a:latin typeface="Gabriola" pitchFamily="82" charset="0"/>
              </a:rPr>
            </a:br>
            <a:br>
              <a:rPr lang="en-US" altLang="en-US" sz="2800" dirty="0">
                <a:latin typeface="Gabriola" pitchFamily="82" charset="0"/>
              </a:rPr>
            </a:br>
            <a:r>
              <a:rPr lang="en-US" altLang="en-US" sz="2800" dirty="0">
                <a:latin typeface="Gabriola" pitchFamily="82" charset="0"/>
              </a:rPr>
              <a:t>      *</a:t>
            </a:r>
            <a:r>
              <a:rPr lang="en-US" altLang="en-US" sz="2800" dirty="0" err="1">
                <a:latin typeface="Gabriola" pitchFamily="82" charset="0"/>
              </a:rPr>
              <a:t>peritonsillar</a:t>
            </a:r>
            <a:r>
              <a:rPr lang="en-US" altLang="en-US" sz="2800" dirty="0">
                <a:latin typeface="Gabriola" pitchFamily="82" charset="0"/>
              </a:rPr>
              <a:t> abscess, </a:t>
            </a:r>
            <a:br>
              <a:rPr lang="en-US" altLang="en-US" sz="2800" dirty="0">
                <a:latin typeface="Gabriola" pitchFamily="82" charset="0"/>
              </a:rPr>
            </a:br>
            <a:r>
              <a:rPr lang="en-US" altLang="en-US" sz="2800" dirty="0">
                <a:latin typeface="Gabriola" pitchFamily="82" charset="0"/>
              </a:rPr>
              <a:t>	*sinusitis, </a:t>
            </a:r>
            <a:br>
              <a:rPr lang="en-US" altLang="en-US" sz="2800" dirty="0">
                <a:latin typeface="Gabriola" pitchFamily="82" charset="0"/>
              </a:rPr>
            </a:br>
            <a:r>
              <a:rPr lang="en-US" altLang="en-US" sz="2800" dirty="0">
                <a:latin typeface="Gabriola" pitchFamily="82" charset="0"/>
              </a:rPr>
              <a:t>	*bronchopneumonia,</a:t>
            </a:r>
            <a:br>
              <a:rPr lang="en-US" altLang="en-US" sz="2800" dirty="0">
                <a:latin typeface="Gabriola" pitchFamily="82" charset="0"/>
              </a:rPr>
            </a:br>
            <a:r>
              <a:rPr lang="en-US" altLang="en-US" sz="2800" dirty="0">
                <a:latin typeface="Gabriola" pitchFamily="82" charset="0"/>
              </a:rPr>
              <a:t>	*meningitis,</a:t>
            </a:r>
            <a:br>
              <a:rPr lang="en-US" altLang="en-US" sz="2800" dirty="0">
                <a:latin typeface="Gabriola" pitchFamily="82" charset="0"/>
              </a:rPr>
            </a:br>
            <a:r>
              <a:rPr lang="en-US" altLang="en-US" sz="2800" dirty="0">
                <a:latin typeface="Gabriola" pitchFamily="82" charset="0"/>
              </a:rPr>
              <a:t>    or problems associated with </a:t>
            </a:r>
            <a:r>
              <a:rPr lang="en-US" altLang="en-US" sz="2800" i="1" dirty="0">
                <a:solidFill>
                  <a:srgbClr val="00B0F0"/>
                </a:solidFill>
                <a:latin typeface="Gabriola" pitchFamily="82" charset="0"/>
              </a:rPr>
              <a:t>immune</a:t>
            </a:r>
            <a:r>
              <a:rPr lang="en-US" altLang="en-US" sz="2800" i="1" u="sng" dirty="0">
                <a:solidFill>
                  <a:srgbClr val="00B0F0"/>
                </a:solidFill>
                <a:latin typeface="Gabriola" pitchFamily="82" charset="0"/>
              </a:rPr>
              <a:t> </a:t>
            </a:r>
            <a:r>
              <a:rPr lang="en-US" altLang="en-US" sz="2800" i="1" dirty="0">
                <a:solidFill>
                  <a:srgbClr val="00B0F0"/>
                </a:solidFill>
                <a:latin typeface="Gabriola" pitchFamily="82" charset="0"/>
              </a:rPr>
              <a:t>system</a:t>
            </a:r>
            <a:r>
              <a:rPr lang="en-US" altLang="en-US" sz="2800" dirty="0">
                <a:solidFill>
                  <a:srgbClr val="00B0F0"/>
                </a:solidFill>
                <a:latin typeface="Gabriola" pitchFamily="82" charset="0"/>
              </a:rPr>
              <a:t> </a:t>
            </a:r>
            <a:r>
              <a:rPr lang="en-US" altLang="en-US" sz="2800" dirty="0">
                <a:latin typeface="Gabriola" pitchFamily="82" charset="0"/>
              </a:rPr>
              <a:t>as </a:t>
            </a:r>
            <a:r>
              <a:rPr lang="en-US" altLang="en-US" sz="2800" dirty="0">
                <a:solidFill>
                  <a:srgbClr val="00B0F0"/>
                </a:solidFill>
                <a:latin typeface="Gabriola" pitchFamily="82" charset="0"/>
              </a:rPr>
              <a:t>rheumatic fever or </a:t>
            </a:r>
            <a:br>
              <a:rPr lang="en-US" altLang="en-US" sz="2800" dirty="0">
                <a:solidFill>
                  <a:srgbClr val="00B0F0"/>
                </a:solidFill>
                <a:latin typeface="Gabriola" pitchFamily="82" charset="0"/>
              </a:rPr>
            </a:br>
            <a:r>
              <a:rPr lang="en-US" altLang="en-US" sz="2800" dirty="0">
                <a:solidFill>
                  <a:srgbClr val="00B0F0"/>
                </a:solidFill>
                <a:latin typeface="Gabriola" pitchFamily="82" charset="0"/>
              </a:rPr>
              <a:t>      </a:t>
            </a:r>
            <a:r>
              <a:rPr lang="en-US" altLang="en-US" sz="2800" dirty="0" err="1">
                <a:solidFill>
                  <a:srgbClr val="00B0F0"/>
                </a:solidFill>
                <a:latin typeface="Gabriola" pitchFamily="82" charset="0"/>
              </a:rPr>
              <a:t>glomerulonephritis</a:t>
            </a:r>
            <a:r>
              <a:rPr lang="ar-JO" altLang="en-US" sz="2800" dirty="0">
                <a:solidFill>
                  <a:srgbClr val="00B0F0"/>
                </a:solidFill>
                <a:latin typeface="Gabriola" pitchFamily="82" charset="0"/>
              </a:rPr>
              <a:t>.</a:t>
            </a:r>
            <a:r>
              <a:rPr lang="en-US" altLang="en-US" sz="2800" dirty="0">
                <a:solidFill>
                  <a:srgbClr val="00B0F0"/>
                </a:solidFill>
                <a:latin typeface="Gabriola" pitchFamily="82" charset="0"/>
              </a:rPr>
              <a:t> ……</a:t>
            </a:r>
            <a:r>
              <a:rPr lang="en-US" sz="2800" dirty="0">
                <a:latin typeface="Gabriola" pitchFamily="82" charset="0"/>
              </a:rPr>
              <a:t>So prolonged antibiotic to avoid them</a:t>
            </a:r>
            <a:br>
              <a:rPr lang="ar-JO" sz="2800" dirty="0">
                <a:latin typeface="Gabriola" pitchFamily="82" charset="0"/>
              </a:rPr>
            </a:br>
            <a:br>
              <a:rPr lang="en-US" altLang="en-US" sz="2800" dirty="0">
                <a:solidFill>
                  <a:srgbClr val="00B0F0"/>
                </a:solidFill>
                <a:latin typeface="Gabriola" pitchFamily="82" charset="0"/>
              </a:rPr>
            </a:br>
            <a:endParaRPr lang="ar-JO" sz="2800" dirty="0">
              <a:solidFill>
                <a:srgbClr val="00B0F0"/>
              </a:solidFill>
              <a:latin typeface="Gabriola" pitchFamily="82" charset="0"/>
            </a:endParaRPr>
          </a:p>
        </p:txBody>
      </p:sp>
      <p:pic>
        <p:nvPicPr>
          <p:cNvPr id="6" name="Picture 4" descr="19082[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17428" y="990600"/>
            <a:ext cx="3752347"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1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solidFill>
                  <a:schemeClr val="accent1"/>
                </a:solidFill>
                <a:latin typeface="Gabriola" pitchFamily="82" charset="0"/>
              </a:rPr>
              <a:t>Lab Studies:</a:t>
            </a:r>
            <a:r>
              <a:rPr lang="en-US" altLang="en-US" b="1" dirty="0">
                <a:latin typeface="Gabriola" pitchFamily="82" charset="0"/>
              </a:rPr>
              <a:t> </a:t>
            </a:r>
            <a:br>
              <a:rPr lang="en-US" altLang="en-US" dirty="0">
                <a:latin typeface="Gabriola" pitchFamily="82" charset="0"/>
              </a:rPr>
            </a:br>
            <a:endParaRPr lang="ar-JO" dirty="0">
              <a:latin typeface="Gabriola" pitchFamily="82" charset="0"/>
            </a:endParaRPr>
          </a:p>
        </p:txBody>
      </p:sp>
      <p:sp>
        <p:nvSpPr>
          <p:cNvPr id="3" name="Content Placeholder 2"/>
          <p:cNvSpPr>
            <a:spLocks noGrp="1"/>
          </p:cNvSpPr>
          <p:nvPr>
            <p:ph idx="1"/>
          </p:nvPr>
        </p:nvSpPr>
        <p:spPr/>
        <p:txBody>
          <a:bodyPr/>
          <a:lstStyle/>
          <a:p>
            <a:pPr>
              <a:lnSpc>
                <a:spcPct val="80000"/>
              </a:lnSpc>
              <a:buNone/>
            </a:pPr>
            <a:r>
              <a:rPr lang="en-US" altLang="en-US" dirty="0">
                <a:latin typeface="Gabriola" pitchFamily="82" charset="0"/>
              </a:rPr>
              <a:t>1. Throat culture remains the “gold standard” for confirmation of group A streptococcal upper respiratory infection.</a:t>
            </a:r>
          </a:p>
          <a:p>
            <a:pPr>
              <a:lnSpc>
                <a:spcPct val="80000"/>
              </a:lnSpc>
              <a:buNone/>
            </a:pPr>
            <a:r>
              <a:rPr lang="en-US" altLang="en-US" dirty="0">
                <a:latin typeface="Gabriola" pitchFamily="82" charset="0"/>
              </a:rPr>
              <a:t>2. ASOT</a:t>
            </a:r>
          </a:p>
          <a:p>
            <a:pPr>
              <a:lnSpc>
                <a:spcPct val="80000"/>
              </a:lnSpc>
              <a:buNone/>
            </a:pPr>
            <a:r>
              <a:rPr lang="en-US" altLang="en-US" dirty="0">
                <a:latin typeface="Gabriola" pitchFamily="82" charset="0"/>
              </a:rPr>
              <a:t>     </a:t>
            </a:r>
            <a:r>
              <a:rPr lang="en-US" altLang="en-US" dirty="0" err="1">
                <a:latin typeface="Gabriola" pitchFamily="82" charset="0"/>
              </a:rPr>
              <a:t>antistreptolysine</a:t>
            </a:r>
            <a:r>
              <a:rPr lang="en-US" altLang="en-US" dirty="0">
                <a:latin typeface="Gabriola" pitchFamily="82" charset="0"/>
              </a:rPr>
              <a:t> o </a:t>
            </a:r>
            <a:r>
              <a:rPr lang="en-US" altLang="en-US" dirty="0" err="1">
                <a:latin typeface="Gabriola" pitchFamily="82" charset="0"/>
              </a:rPr>
              <a:t>titere</a:t>
            </a:r>
            <a:endParaRPr lang="en-US" altLang="en-US" dirty="0">
              <a:latin typeface="Gabriola" pitchFamily="82" charset="0"/>
            </a:endParaRPr>
          </a:p>
          <a:p>
            <a:r>
              <a:rPr lang="en-US" dirty="0">
                <a:solidFill>
                  <a:srgbClr val="00B050"/>
                </a:solidFill>
                <a:latin typeface="Gabriola" pitchFamily="82" charset="0"/>
              </a:rPr>
              <a:t>These tests indicate recent </a:t>
            </a:r>
            <a:r>
              <a:rPr lang="en-US" dirty="0" err="1">
                <a:solidFill>
                  <a:srgbClr val="00B050"/>
                </a:solidFill>
                <a:latin typeface="Gabriola" pitchFamily="82" charset="0"/>
              </a:rPr>
              <a:t>evidance</a:t>
            </a:r>
            <a:r>
              <a:rPr lang="en-US" dirty="0">
                <a:solidFill>
                  <a:srgbClr val="00B050"/>
                </a:solidFill>
                <a:latin typeface="Gabriola" pitchFamily="82" charset="0"/>
              </a:rPr>
              <a:t> of </a:t>
            </a:r>
            <a:r>
              <a:rPr lang="en-US" dirty="0" err="1">
                <a:solidFill>
                  <a:srgbClr val="00B050"/>
                </a:solidFill>
                <a:latin typeface="Gabriola" pitchFamily="82" charset="0"/>
              </a:rPr>
              <a:t>streptococal</a:t>
            </a:r>
            <a:r>
              <a:rPr lang="en-US" dirty="0">
                <a:solidFill>
                  <a:srgbClr val="00B050"/>
                </a:solidFill>
                <a:latin typeface="Gabriola" pitchFamily="82" charset="0"/>
              </a:rPr>
              <a:t> infection (one of the minor criteria of RF)</a:t>
            </a:r>
            <a:endParaRPr lang="ar-JO" dirty="0">
              <a:solidFill>
                <a:srgbClr val="00B050"/>
              </a:solidFill>
              <a:latin typeface="Gabriola" pitchFamily="82" charset="0"/>
            </a:endParaRPr>
          </a:p>
          <a:p>
            <a:endParaRPr lang="ar-JO" dirty="0"/>
          </a:p>
        </p:txBody>
      </p:sp>
    </p:spTree>
    <p:extLst>
      <p:ext uri="{BB962C8B-B14F-4D97-AF65-F5344CB8AC3E}">
        <p14:creationId xmlns:p14="http://schemas.microsoft.com/office/powerpoint/2010/main" val="17518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NODULS</a:t>
            </a:r>
            <a:endParaRPr dirty="0">
              <a:latin typeface="Comic Sans MS" pitchFamily="66" charset="0"/>
            </a:endParaRPr>
          </a:p>
        </p:txBody>
      </p:sp>
      <p:sp>
        <p:nvSpPr>
          <p:cNvPr id="125" name="Google Shape;125;p6"/>
          <p:cNvSpPr txBox="1">
            <a:spLocks noGrp="1"/>
          </p:cNvSpPr>
          <p:nvPr>
            <p:ph idx="1"/>
          </p:nvPr>
        </p:nvSpPr>
        <p:spPr>
          <a:xfrm>
            <a:off x="352840" y="2276475"/>
            <a:ext cx="10589395" cy="40703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0" u="none" dirty="0">
                <a:solidFill>
                  <a:schemeClr val="dk1"/>
                </a:solidFill>
                <a:latin typeface="Comic Sans MS" pitchFamily="66" charset="0"/>
                <a:ea typeface="Century Gothic"/>
                <a:cs typeface="Century Gothic"/>
                <a:sym typeface="Century Gothic"/>
              </a:rPr>
              <a:t>Papule greater than 1cm </a:t>
            </a:r>
            <a:endParaRPr dirty="0">
              <a:latin typeface="Comic Sans MS" pitchFamily="66" charset="0"/>
            </a:endParaRPr>
          </a:p>
          <a:p>
            <a:pPr marL="228600" marR="0" lvl="0" indent="-228600" algn="l" rtl="0">
              <a:lnSpc>
                <a:spcPct val="90000"/>
              </a:lnSpc>
              <a:spcBef>
                <a:spcPts val="1000"/>
              </a:spcBef>
              <a:spcAft>
                <a:spcPts val="0"/>
              </a:spcAft>
              <a:buClr>
                <a:schemeClr val="dk1"/>
              </a:buClr>
              <a:buSzPts val="2200"/>
              <a:buFont typeface="Arial"/>
              <a:buChar char="•"/>
            </a:pPr>
            <a:r>
              <a:rPr lang="en-US" sz="2200" b="1" i="0" u="none" dirty="0">
                <a:solidFill>
                  <a:schemeClr val="dk1"/>
                </a:solidFill>
                <a:latin typeface="Century Gothic"/>
                <a:ea typeface="Century Gothic"/>
                <a:cs typeface="Century Gothic"/>
                <a:sym typeface="Century Gothic"/>
              </a:rPr>
              <a:t> </a:t>
            </a:r>
            <a:endParaRPr dirty="0"/>
          </a:p>
          <a:p>
            <a:pPr marL="228600" marR="0" lvl="0" indent="-88900" algn="l" rtl="0">
              <a:lnSpc>
                <a:spcPct val="90000"/>
              </a:lnSpc>
              <a:spcBef>
                <a:spcPts val="1000"/>
              </a:spcBef>
              <a:spcAft>
                <a:spcPts val="0"/>
              </a:spcAft>
              <a:buClr>
                <a:schemeClr val="dk1"/>
              </a:buClr>
              <a:buSzPts val="2200"/>
              <a:buFont typeface="Arial"/>
              <a:buNone/>
            </a:pPr>
            <a:endParaRPr sz="2200" b="1" i="0" u="none" dirty="0">
              <a:solidFill>
                <a:schemeClr val="dk1"/>
              </a:solidFill>
              <a:latin typeface="Century Gothic"/>
              <a:ea typeface="Century Gothic"/>
              <a:cs typeface="Century Gothic"/>
              <a:sym typeface="Century Gothic"/>
            </a:endParaRPr>
          </a:p>
        </p:txBody>
      </p:sp>
      <p:sp>
        <p:nvSpPr>
          <p:cNvPr id="126" name="Google Shape;126;p6"/>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7</a:t>
            </a:fld>
            <a:endParaRPr/>
          </a:p>
        </p:txBody>
      </p:sp>
      <p:pic>
        <p:nvPicPr>
          <p:cNvPr id="127" name="Google Shape;127;p6"/>
          <p:cNvPicPr preferRelativeResize="0"/>
          <p:nvPr/>
        </p:nvPicPr>
        <p:blipFill rotWithShape="1">
          <a:blip r:embed="rId3">
            <a:alphaModFix/>
          </a:blip>
          <a:srcRect/>
          <a:stretch/>
        </p:blipFill>
        <p:spPr>
          <a:xfrm>
            <a:off x="1187400" y="3213100"/>
            <a:ext cx="7815277" cy="264636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792162"/>
          </a:xfrm>
        </p:spPr>
        <p:txBody>
          <a:bodyPr/>
          <a:lstStyle/>
          <a:p>
            <a:r>
              <a:rPr lang="en-US" altLang="en-US" sz="3600" dirty="0">
                <a:solidFill>
                  <a:schemeClr val="accent1"/>
                </a:solidFill>
                <a:latin typeface="Comic Sans MS" panose="030F0702030302020204" pitchFamily="66" charset="0"/>
              </a:rPr>
              <a:t>Treatment</a:t>
            </a:r>
            <a:endParaRPr lang="ar-JO" sz="3600" dirty="0"/>
          </a:p>
        </p:txBody>
      </p:sp>
      <p:sp>
        <p:nvSpPr>
          <p:cNvPr id="3" name="Content Placeholder 2"/>
          <p:cNvSpPr>
            <a:spLocks noGrp="1"/>
          </p:cNvSpPr>
          <p:nvPr>
            <p:ph idx="1"/>
          </p:nvPr>
        </p:nvSpPr>
        <p:spPr>
          <a:xfrm>
            <a:off x="608490" y="1295435"/>
            <a:ext cx="10952798" cy="4190999"/>
          </a:xfrm>
        </p:spPr>
        <p:txBody>
          <a:bodyPr>
            <a:normAutofit fontScale="92500" lnSpcReduction="10000"/>
          </a:bodyPr>
          <a:lstStyle/>
          <a:p>
            <a:r>
              <a:rPr lang="en-US" altLang="en-US" b="1" dirty="0">
                <a:latin typeface="Gabriola" pitchFamily="82" charset="0"/>
              </a:rPr>
              <a:t>penicillin</a:t>
            </a:r>
          </a:p>
          <a:p>
            <a:r>
              <a:rPr lang="en-US" altLang="en-US" b="1" dirty="0">
                <a:latin typeface="Gabriola" pitchFamily="82" charset="0"/>
              </a:rPr>
              <a:t>Pediatric Dose</a:t>
            </a:r>
          </a:p>
          <a:p>
            <a:r>
              <a:rPr lang="en-US" altLang="en-US" dirty="0">
                <a:latin typeface="Gabriola" pitchFamily="82" charset="0"/>
              </a:rPr>
              <a:t>&lt;12 year: 25-50 mg/kg/d PO divided </a:t>
            </a:r>
            <a:r>
              <a:rPr lang="en-US" altLang="en-US" dirty="0" err="1">
                <a:latin typeface="Gabriola" pitchFamily="82" charset="0"/>
              </a:rPr>
              <a:t>tid</a:t>
            </a:r>
            <a:r>
              <a:rPr lang="en-US" altLang="en-US" dirty="0">
                <a:latin typeface="Gabriola" pitchFamily="82" charset="0"/>
              </a:rPr>
              <a:t>/</a:t>
            </a:r>
            <a:r>
              <a:rPr lang="en-US" altLang="en-US" dirty="0" err="1">
                <a:latin typeface="Gabriola" pitchFamily="82" charset="0"/>
              </a:rPr>
              <a:t>qid</a:t>
            </a:r>
            <a:r>
              <a:rPr lang="en-US" altLang="en-US" dirty="0">
                <a:latin typeface="Gabriola" pitchFamily="82" charset="0"/>
              </a:rPr>
              <a:t>; not to exceed 3 g/d</a:t>
            </a:r>
            <a:br>
              <a:rPr lang="en-US" altLang="en-US" dirty="0">
                <a:latin typeface="Gabriola" pitchFamily="82" charset="0"/>
              </a:rPr>
            </a:br>
            <a:r>
              <a:rPr lang="en-US" altLang="en-US" dirty="0">
                <a:latin typeface="Gabriola" pitchFamily="82" charset="0"/>
              </a:rPr>
              <a:t>&gt;12 year: Administer as in adults</a:t>
            </a:r>
          </a:p>
          <a:p>
            <a:r>
              <a:rPr lang="en-US" altLang="en-US" dirty="0">
                <a:latin typeface="Gabriola" pitchFamily="82" charset="0"/>
              </a:rPr>
              <a:t> </a:t>
            </a:r>
            <a:r>
              <a:rPr lang="en-US" altLang="en-US" b="1" dirty="0">
                <a:latin typeface="Gabriola" pitchFamily="82" charset="0"/>
              </a:rPr>
              <a:t>Adult Dose </a:t>
            </a:r>
            <a:r>
              <a:rPr lang="en-US" altLang="en-US" dirty="0">
                <a:latin typeface="Gabriola" pitchFamily="82" charset="0"/>
              </a:rPr>
              <a:t>250 mg PO </a:t>
            </a:r>
            <a:r>
              <a:rPr lang="en-US" altLang="en-US" dirty="0" err="1">
                <a:latin typeface="Gabriola" pitchFamily="82" charset="0"/>
              </a:rPr>
              <a:t>tid</a:t>
            </a:r>
            <a:r>
              <a:rPr lang="en-US" altLang="en-US" dirty="0">
                <a:latin typeface="Gabriola" pitchFamily="82" charset="0"/>
              </a:rPr>
              <a:t>/</a:t>
            </a:r>
            <a:r>
              <a:rPr lang="en-US" altLang="en-US" dirty="0" err="1">
                <a:latin typeface="Gabriola" pitchFamily="82" charset="0"/>
              </a:rPr>
              <a:t>qid</a:t>
            </a:r>
            <a:r>
              <a:rPr lang="en-US" altLang="en-US" dirty="0">
                <a:latin typeface="Gabriola" pitchFamily="82" charset="0"/>
              </a:rPr>
              <a:t> for 10 d </a:t>
            </a:r>
          </a:p>
          <a:p>
            <a:r>
              <a:rPr lang="en-US" altLang="en-US" b="1" dirty="0">
                <a:latin typeface="Gabriola" pitchFamily="82" charset="0"/>
              </a:rPr>
              <a:t>Contraindications </a:t>
            </a:r>
            <a:r>
              <a:rPr lang="en-US" altLang="en-US" dirty="0">
                <a:latin typeface="Gabriola" pitchFamily="82" charset="0"/>
              </a:rPr>
              <a:t>Documented hypersensitivity</a:t>
            </a:r>
          </a:p>
          <a:p>
            <a:pPr>
              <a:defRPr/>
            </a:pPr>
            <a:r>
              <a:rPr lang="en-US" altLang="en-US" dirty="0">
                <a:latin typeface="Gabriola" pitchFamily="82" charset="0"/>
              </a:rPr>
              <a:t> </a:t>
            </a:r>
            <a:r>
              <a:rPr lang="en-US" dirty="0">
                <a:solidFill>
                  <a:srgbClr val="00B050"/>
                </a:solidFill>
                <a:latin typeface="Gabriola" pitchFamily="82" charset="0"/>
              </a:rPr>
              <a:t>Give erythromycin if contraindication of penicillin</a:t>
            </a:r>
          </a:p>
          <a:p>
            <a:pPr>
              <a:defRPr/>
            </a:pPr>
            <a:r>
              <a:rPr lang="en-US" dirty="0">
                <a:solidFill>
                  <a:srgbClr val="00B050"/>
                </a:solidFill>
                <a:latin typeface="Gabriola" pitchFamily="82" charset="0"/>
              </a:rPr>
              <a:t>Not like </a:t>
            </a:r>
            <a:r>
              <a:rPr lang="en-US" dirty="0" err="1">
                <a:solidFill>
                  <a:srgbClr val="00B050"/>
                </a:solidFill>
                <a:latin typeface="Gabriola" pitchFamily="82" charset="0"/>
              </a:rPr>
              <a:t>kawasaki</a:t>
            </a:r>
            <a:r>
              <a:rPr lang="en-US" dirty="0">
                <a:solidFill>
                  <a:srgbClr val="00B050"/>
                </a:solidFill>
                <a:latin typeface="Gabriola" pitchFamily="82" charset="0"/>
              </a:rPr>
              <a:t> there is No resistance of strep against penicillin </a:t>
            </a:r>
            <a:endParaRPr lang="ar-JO" dirty="0">
              <a:solidFill>
                <a:srgbClr val="00B050"/>
              </a:solidFill>
              <a:latin typeface="Gabriola" pitchFamily="82" charset="0"/>
            </a:endParaRPr>
          </a:p>
          <a:p>
            <a:endParaRPr lang="en-US" altLang="en-US" dirty="0">
              <a:latin typeface="Gabriola" pitchFamily="82" charset="0"/>
            </a:endParaRPr>
          </a:p>
          <a:p>
            <a:endParaRPr lang="ar-JO" dirty="0">
              <a:latin typeface="Gabriola" pitchFamily="82" charset="0"/>
            </a:endParaRPr>
          </a:p>
        </p:txBody>
      </p:sp>
    </p:spTree>
    <p:extLst>
      <p:ext uri="{BB962C8B-B14F-4D97-AF65-F5344CB8AC3E}">
        <p14:creationId xmlns:p14="http://schemas.microsoft.com/office/powerpoint/2010/main" val="3862493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1143000"/>
          </a:xfrm>
        </p:spPr>
        <p:txBody>
          <a:bodyPr>
            <a:normAutofit/>
          </a:bodyPr>
          <a:lstStyle/>
          <a:p>
            <a:r>
              <a:rPr lang="en-US" b="1" u="sng" dirty="0" err="1">
                <a:latin typeface="Gabriola" pitchFamily="82" charset="0"/>
              </a:rPr>
              <a:t>Roseola</a:t>
            </a:r>
            <a:r>
              <a:rPr lang="en-US" b="1" u="sng" dirty="0">
                <a:latin typeface="Gabriola" pitchFamily="82" charset="0"/>
              </a:rPr>
              <a:t> </a:t>
            </a:r>
            <a:r>
              <a:rPr lang="en-US" b="1" u="sng" dirty="0" err="1">
                <a:latin typeface="Gabriola" pitchFamily="82" charset="0"/>
              </a:rPr>
              <a:t>Infantum</a:t>
            </a:r>
            <a:r>
              <a:rPr lang="en-US" b="1" u="sng" dirty="0">
                <a:latin typeface="Gabriola" pitchFamily="82" charset="0"/>
              </a:rPr>
              <a:t> (</a:t>
            </a:r>
            <a:r>
              <a:rPr lang="en-US" b="1" u="sng" dirty="0" err="1">
                <a:latin typeface="Gabriola" pitchFamily="82" charset="0"/>
              </a:rPr>
              <a:t>Exanthem</a:t>
            </a:r>
            <a:r>
              <a:rPr lang="en-US" b="1" u="sng" dirty="0">
                <a:latin typeface="Gabriola" pitchFamily="82" charset="0"/>
              </a:rPr>
              <a:t> </a:t>
            </a:r>
            <a:r>
              <a:rPr lang="en-US" b="1" u="sng" dirty="0" err="1">
                <a:latin typeface="Gabriola" pitchFamily="82" charset="0"/>
              </a:rPr>
              <a:t>Subitum</a:t>
            </a:r>
            <a:r>
              <a:rPr lang="en-US" b="1" u="sng" dirty="0">
                <a:latin typeface="Gabriola" pitchFamily="82" charset="0"/>
              </a:rPr>
              <a:t>)</a:t>
            </a:r>
            <a:endParaRPr lang="ar-JO" b="1" u="sng" dirty="0">
              <a:latin typeface="Gabriola" pitchFamily="82" charset="0"/>
            </a:endParaRPr>
          </a:p>
        </p:txBody>
      </p:sp>
      <p:sp>
        <p:nvSpPr>
          <p:cNvPr id="5" name="Content Placeholder 4">
            <a:extLst>
              <a:ext uri="{FF2B5EF4-FFF2-40B4-BE49-F238E27FC236}">
                <a16:creationId xmlns:a16="http://schemas.microsoft.com/office/drawing/2014/main" id="{B53EE2B7-4CE9-E4CB-BE3F-2A9E8A713671}"/>
              </a:ext>
            </a:extLst>
          </p:cNvPr>
          <p:cNvSpPr>
            <a:spLocks noGrp="1"/>
          </p:cNvSpPr>
          <p:nvPr>
            <p:ph idx="1"/>
          </p:nvPr>
        </p:nvSpPr>
        <p:spPr>
          <a:xfrm>
            <a:off x="608488" y="5951475"/>
            <a:ext cx="10952798" cy="906526"/>
          </a:xfrm>
        </p:spPr>
        <p:txBody>
          <a:bodyPr>
            <a:normAutofit/>
          </a:bodyPr>
          <a:lstStyle/>
          <a:p>
            <a:pPr algn="ctr"/>
            <a:r>
              <a:rPr lang="en-US" sz="2800" b="1" dirty="0" err="1"/>
              <a:t>Sondus</a:t>
            </a:r>
            <a:r>
              <a:rPr lang="en-US" sz="2800" b="1" dirty="0"/>
              <a:t> walled </a:t>
            </a:r>
            <a:r>
              <a:rPr lang="en-US" sz="2800" b="1" dirty="0" err="1"/>
              <a:t>Almalahmeh</a:t>
            </a:r>
            <a:r>
              <a:rPr lang="en-US" sz="2800" b="1" dirty="0"/>
              <a:t> </a:t>
            </a:r>
          </a:p>
        </p:txBody>
      </p:sp>
      <p:pic>
        <p:nvPicPr>
          <p:cNvPr id="3" name="Picture 6">
            <a:extLst>
              <a:ext uri="{FF2B5EF4-FFF2-40B4-BE49-F238E27FC236}">
                <a16:creationId xmlns:a16="http://schemas.microsoft.com/office/drawing/2014/main" id="{DB7FCC5E-AFA9-7FD3-F2D4-484884B4D6C5}"/>
              </a:ext>
            </a:extLst>
          </p:cNvPr>
          <p:cNvPicPr>
            <a:picLocks noChangeAspect="1"/>
          </p:cNvPicPr>
          <p:nvPr/>
        </p:nvPicPr>
        <p:blipFill rotWithShape="1">
          <a:blip r:embed="rId2"/>
          <a:srcRect t="2010" b="64209"/>
          <a:stretch/>
        </p:blipFill>
        <p:spPr>
          <a:xfrm>
            <a:off x="0" y="1365468"/>
            <a:ext cx="7266196" cy="4127061"/>
          </a:xfrm>
          <a:prstGeom prst="rect">
            <a:avLst/>
          </a:prstGeom>
        </p:spPr>
      </p:pic>
      <p:pic>
        <p:nvPicPr>
          <p:cNvPr id="4" name="Picture 6">
            <a:extLst>
              <a:ext uri="{FF2B5EF4-FFF2-40B4-BE49-F238E27FC236}">
                <a16:creationId xmlns:a16="http://schemas.microsoft.com/office/drawing/2014/main" id="{C7EF2627-8F9F-F821-E520-C1C2275335BA}"/>
              </a:ext>
            </a:extLst>
          </p:cNvPr>
          <p:cNvPicPr>
            <a:picLocks noChangeAspect="1"/>
          </p:cNvPicPr>
          <p:nvPr/>
        </p:nvPicPr>
        <p:blipFill>
          <a:blip r:embed="rId3"/>
          <a:stretch>
            <a:fillRect/>
          </a:stretch>
        </p:blipFill>
        <p:spPr>
          <a:xfrm>
            <a:off x="7192266" y="1215915"/>
            <a:ext cx="4977509" cy="4426169"/>
          </a:xfrm>
          <a:prstGeom prst="rect">
            <a:avLst/>
          </a:prstGeom>
        </p:spPr>
      </p:pic>
    </p:spTree>
    <p:extLst>
      <p:ext uri="{BB962C8B-B14F-4D97-AF65-F5344CB8AC3E}">
        <p14:creationId xmlns:p14="http://schemas.microsoft.com/office/powerpoint/2010/main" val="394131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3D451-2D3B-D26F-5FAE-F4702EC078A0}"/>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0AE4584C-2C07-3F76-F641-197FFDC84FB5}"/>
              </a:ext>
            </a:extLst>
          </p:cNvPr>
          <p:cNvSpPr txBox="1"/>
          <p:nvPr/>
        </p:nvSpPr>
        <p:spPr>
          <a:xfrm>
            <a:off x="863871" y="1859340"/>
            <a:ext cx="9895966" cy="1569660"/>
          </a:xfrm>
          <a:prstGeom prst="rect">
            <a:avLst/>
          </a:prstGeom>
          <a:noFill/>
        </p:spPr>
        <p:txBody>
          <a:bodyPr wrap="square">
            <a:spAutoFit/>
          </a:bodyPr>
          <a:lstStyle/>
          <a:p>
            <a:r>
              <a:rPr lang="en-US" sz="3200" dirty="0">
                <a:latin typeface="Gabriola" pitchFamily="82" charset="0"/>
              </a:rPr>
              <a:t> ▪︎is caused primarily by human herpesvirus type 6 (HHV-6), and by HHV-7 in 10-30% of cases. HHV-6 and HHV-7 </a:t>
            </a:r>
            <a:r>
              <a:rPr lang="en-US" sz="3200" dirty="0">
                <a:solidFill>
                  <a:schemeClr val="accent6">
                    <a:lumMod val="75000"/>
                  </a:schemeClr>
                </a:solidFill>
                <a:latin typeface="Gabriola" pitchFamily="82" charset="0"/>
              </a:rPr>
              <a:t>are large, enveloped double-stranded DNA viruses </a:t>
            </a:r>
            <a:r>
              <a:rPr lang="en-US" sz="3200" dirty="0">
                <a:latin typeface="Gabriola" pitchFamily="82" charset="0"/>
              </a:rPr>
              <a:t>that are</a:t>
            </a:r>
            <a:r>
              <a:rPr lang="en-US" sz="3200" dirty="0">
                <a:solidFill>
                  <a:schemeClr val="accent6">
                    <a:lumMod val="75000"/>
                  </a:schemeClr>
                </a:solidFill>
                <a:latin typeface="Gabriola" pitchFamily="82" charset="0"/>
              </a:rPr>
              <a:t> </a:t>
            </a:r>
            <a:r>
              <a:rPr lang="en-US" sz="3200" dirty="0">
                <a:latin typeface="Gabriola" pitchFamily="82" charset="0"/>
              </a:rPr>
              <a:t>members of the herpesvirus family</a:t>
            </a:r>
            <a:endParaRPr lang="en-US" sz="3200" dirty="0"/>
          </a:p>
        </p:txBody>
      </p:sp>
      <p:sp>
        <p:nvSpPr>
          <p:cNvPr id="11" name="TextBox 10">
            <a:extLst>
              <a:ext uri="{FF2B5EF4-FFF2-40B4-BE49-F238E27FC236}">
                <a16:creationId xmlns:a16="http://schemas.microsoft.com/office/drawing/2014/main" id="{0769C8AC-3BDE-14F8-0EC3-8D572194520F}"/>
              </a:ext>
            </a:extLst>
          </p:cNvPr>
          <p:cNvSpPr txBox="1"/>
          <p:nvPr/>
        </p:nvSpPr>
        <p:spPr>
          <a:xfrm>
            <a:off x="911397" y="4022198"/>
            <a:ext cx="9800915" cy="1222488"/>
          </a:xfrm>
          <a:prstGeom prst="rect">
            <a:avLst/>
          </a:prstGeom>
          <a:noFill/>
        </p:spPr>
        <p:txBody>
          <a:bodyPr wrap="square">
            <a:spAutoFit/>
          </a:bodyPr>
          <a:lstStyle/>
          <a:p>
            <a:pPr>
              <a:defRPr/>
            </a:pPr>
            <a:r>
              <a:rPr lang="en-US" altLang="en-US" sz="3600" dirty="0">
                <a:solidFill>
                  <a:schemeClr val="tx1"/>
                </a:solidFill>
                <a:latin typeface="Gabriola" pitchFamily="82" charset="0"/>
              </a:rPr>
              <a:t>▪︎Incubation period:</a:t>
            </a:r>
          </a:p>
          <a:p>
            <a:pPr marL="0" indent="0">
              <a:buNone/>
              <a:defRPr/>
            </a:pPr>
            <a:r>
              <a:rPr lang="en-US" altLang="en-US" sz="3600" dirty="0">
                <a:solidFill>
                  <a:schemeClr val="tx1"/>
                </a:solidFill>
                <a:latin typeface="Gabriola" pitchFamily="82" charset="0"/>
              </a:rPr>
              <a:t>approximately 9 days (range, 5-15 d).</a:t>
            </a:r>
            <a:endParaRPr lang="en-US" sz="3600" dirty="0">
              <a:solidFill>
                <a:schemeClr val="tx1"/>
              </a:solidFill>
            </a:endParaRPr>
          </a:p>
        </p:txBody>
      </p:sp>
    </p:spTree>
    <p:extLst>
      <p:ext uri="{BB962C8B-B14F-4D97-AF65-F5344CB8AC3E}">
        <p14:creationId xmlns:p14="http://schemas.microsoft.com/office/powerpoint/2010/main" val="3908811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02FB-7BF6-A467-8C0B-65A0A5B9BAFE}"/>
              </a:ext>
            </a:extLst>
          </p:cNvPr>
          <p:cNvSpPr>
            <a:spLocks noGrp="1"/>
          </p:cNvSpPr>
          <p:nvPr>
            <p:ph type="title"/>
          </p:nvPr>
        </p:nvSpPr>
        <p:spPr/>
        <p:txBody>
          <a:bodyPr/>
          <a:lstStyle/>
          <a:p>
            <a:endParaRPr lang="en-US"/>
          </a:p>
        </p:txBody>
      </p:sp>
      <p:pic>
        <p:nvPicPr>
          <p:cNvPr id="5" name="Picture 6">
            <a:extLst>
              <a:ext uri="{FF2B5EF4-FFF2-40B4-BE49-F238E27FC236}">
                <a16:creationId xmlns:a16="http://schemas.microsoft.com/office/drawing/2014/main" id="{8DFB20DC-DA69-CE95-43F1-6FD795D90B17}"/>
              </a:ext>
            </a:extLst>
          </p:cNvPr>
          <p:cNvPicPr>
            <a:picLocks noChangeAspect="1"/>
          </p:cNvPicPr>
          <p:nvPr/>
        </p:nvPicPr>
        <p:blipFill rotWithShape="1">
          <a:blip r:embed="rId2"/>
          <a:srcRect t="2185" b="66378"/>
          <a:stretch/>
        </p:blipFill>
        <p:spPr>
          <a:xfrm>
            <a:off x="-1" y="-34029"/>
            <a:ext cx="11754762" cy="7025629"/>
          </a:xfrm>
          <a:prstGeom prst="rect">
            <a:avLst/>
          </a:prstGeom>
        </p:spPr>
      </p:pic>
      <p:pic>
        <p:nvPicPr>
          <p:cNvPr id="13" name="Picture 13">
            <a:extLst>
              <a:ext uri="{FF2B5EF4-FFF2-40B4-BE49-F238E27FC236}">
                <a16:creationId xmlns:a16="http://schemas.microsoft.com/office/drawing/2014/main" id="{18EEC0F1-72FB-70C3-F649-747635A3D377}"/>
              </a:ext>
            </a:extLst>
          </p:cNvPr>
          <p:cNvPicPr>
            <a:picLocks noGrp="1" noChangeAspect="1"/>
          </p:cNvPicPr>
          <p:nvPr>
            <p:ph idx="1"/>
          </p:nvPr>
        </p:nvPicPr>
        <p:blipFill>
          <a:blip r:embed="rId3"/>
          <a:stretch>
            <a:fillRect/>
          </a:stretch>
        </p:blipFill>
        <p:spPr>
          <a:xfrm>
            <a:off x="5713680" y="1726305"/>
            <a:ext cx="3469708" cy="2057400"/>
          </a:xfrm>
        </p:spPr>
      </p:pic>
    </p:spTree>
    <p:extLst>
      <p:ext uri="{BB962C8B-B14F-4D97-AF65-F5344CB8AC3E}">
        <p14:creationId xmlns:p14="http://schemas.microsoft.com/office/powerpoint/2010/main" val="124709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37CF-6B07-0348-5ADE-96EEBE9EA7B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9013D808-E711-29A2-0E10-465047C01131}"/>
              </a:ext>
            </a:extLst>
          </p:cNvPr>
          <p:cNvPicPr>
            <a:picLocks noGrp="1" noChangeAspect="1"/>
          </p:cNvPicPr>
          <p:nvPr>
            <p:ph idx="1"/>
          </p:nvPr>
        </p:nvPicPr>
        <p:blipFill>
          <a:blip r:embed="rId2"/>
          <a:stretch>
            <a:fillRect/>
          </a:stretch>
        </p:blipFill>
        <p:spPr>
          <a:xfrm>
            <a:off x="73929" y="204319"/>
            <a:ext cx="12313044" cy="5350941"/>
          </a:xfrm>
        </p:spPr>
      </p:pic>
    </p:spTree>
    <p:extLst>
      <p:ext uri="{BB962C8B-B14F-4D97-AF65-F5344CB8AC3E}">
        <p14:creationId xmlns:p14="http://schemas.microsoft.com/office/powerpoint/2010/main" val="61318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F76B-3955-C4D0-B9E7-FDA625EB86DA}"/>
              </a:ext>
            </a:extLst>
          </p:cNvPr>
          <p:cNvSpPr>
            <a:spLocks noGrp="1"/>
          </p:cNvSpPr>
          <p:nvPr>
            <p:ph type="title"/>
          </p:nvPr>
        </p:nvSpPr>
        <p:spPr/>
        <p:txBody>
          <a:bodyPr/>
          <a:lstStyle/>
          <a:p>
            <a:endParaRPr lang="en-US"/>
          </a:p>
        </p:txBody>
      </p:sp>
      <p:pic>
        <p:nvPicPr>
          <p:cNvPr id="4" name="Picture 5">
            <a:extLst>
              <a:ext uri="{FF2B5EF4-FFF2-40B4-BE49-F238E27FC236}">
                <a16:creationId xmlns:a16="http://schemas.microsoft.com/office/drawing/2014/main" id="{752B408F-4684-6CAE-B973-8F19B80D5FC3}"/>
              </a:ext>
            </a:extLst>
          </p:cNvPr>
          <p:cNvPicPr>
            <a:picLocks noGrp="1" noChangeAspect="1"/>
          </p:cNvPicPr>
          <p:nvPr>
            <p:ph idx="1"/>
          </p:nvPr>
        </p:nvPicPr>
        <p:blipFill>
          <a:blip r:embed="rId2"/>
          <a:stretch>
            <a:fillRect/>
          </a:stretch>
        </p:blipFill>
        <p:spPr>
          <a:xfrm>
            <a:off x="488383" y="369577"/>
            <a:ext cx="11193008" cy="6118845"/>
          </a:xfrm>
        </p:spPr>
      </p:pic>
      <p:sp>
        <p:nvSpPr>
          <p:cNvPr id="6" name="TextBox 5">
            <a:extLst>
              <a:ext uri="{FF2B5EF4-FFF2-40B4-BE49-F238E27FC236}">
                <a16:creationId xmlns:a16="http://schemas.microsoft.com/office/drawing/2014/main" id="{33318541-1EDC-EBE0-4502-F6BD780D4C78}"/>
              </a:ext>
            </a:extLst>
          </p:cNvPr>
          <p:cNvSpPr txBox="1"/>
          <p:nvPr/>
        </p:nvSpPr>
        <p:spPr>
          <a:xfrm>
            <a:off x="1937159" y="2164229"/>
            <a:ext cx="2403548" cy="1077218"/>
          </a:xfrm>
          <a:prstGeom prst="rect">
            <a:avLst/>
          </a:prstGeom>
          <a:noFill/>
        </p:spPr>
        <p:txBody>
          <a:bodyPr wrap="square" rtlCol="0">
            <a:spAutoFit/>
          </a:bodyPr>
          <a:lstStyle/>
          <a:p>
            <a:pPr algn="l"/>
            <a:r>
              <a:rPr lang="en-US" sz="3200" b="1" dirty="0"/>
              <a:t>Start in the trunk </a:t>
            </a:r>
          </a:p>
        </p:txBody>
      </p:sp>
      <p:sp>
        <p:nvSpPr>
          <p:cNvPr id="7" name="TextBox 6">
            <a:extLst>
              <a:ext uri="{FF2B5EF4-FFF2-40B4-BE49-F238E27FC236}">
                <a16:creationId xmlns:a16="http://schemas.microsoft.com/office/drawing/2014/main" id="{6D061A44-36D7-F98C-9E16-FB4A7E254437}"/>
              </a:ext>
            </a:extLst>
          </p:cNvPr>
          <p:cNvSpPr txBox="1"/>
          <p:nvPr/>
        </p:nvSpPr>
        <p:spPr>
          <a:xfrm>
            <a:off x="6182249" y="2702838"/>
            <a:ext cx="1828800" cy="646331"/>
          </a:xfrm>
          <a:prstGeom prst="rect">
            <a:avLst/>
          </a:prstGeom>
          <a:noFill/>
        </p:spPr>
        <p:txBody>
          <a:bodyPr wrap="square" rtlCol="0">
            <a:spAutoFit/>
          </a:bodyPr>
          <a:lstStyle/>
          <a:p>
            <a:pPr algn="l"/>
            <a:r>
              <a:rPr lang="en-US" sz="3600" b="1" u="sng" dirty="0"/>
              <a:t>Then</a:t>
            </a:r>
            <a:r>
              <a:rPr lang="en-US" u="sng" dirty="0"/>
              <a:t> </a:t>
            </a:r>
          </a:p>
        </p:txBody>
      </p:sp>
    </p:spTree>
    <p:extLst>
      <p:ext uri="{BB962C8B-B14F-4D97-AF65-F5344CB8AC3E}">
        <p14:creationId xmlns:p14="http://schemas.microsoft.com/office/powerpoint/2010/main" val="2877256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4BFEC-3AF1-0F8D-9FEF-3EF83A08229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EB6DB34B-6827-1C83-666E-B434A2D563F3}"/>
              </a:ext>
            </a:extLst>
          </p:cNvPr>
          <p:cNvPicPr>
            <a:picLocks noGrp="1" noChangeAspect="1"/>
          </p:cNvPicPr>
          <p:nvPr>
            <p:ph idx="1"/>
          </p:nvPr>
        </p:nvPicPr>
        <p:blipFill rotWithShape="1">
          <a:blip r:embed="rId2"/>
          <a:srcRect l="-3949" r="-1" b="17702"/>
          <a:stretch/>
        </p:blipFill>
        <p:spPr>
          <a:xfrm>
            <a:off x="-336404" y="126758"/>
            <a:ext cx="12418565" cy="6731242"/>
          </a:xfrm>
        </p:spPr>
      </p:pic>
    </p:spTree>
    <p:extLst>
      <p:ext uri="{BB962C8B-B14F-4D97-AF65-F5344CB8AC3E}">
        <p14:creationId xmlns:p14="http://schemas.microsoft.com/office/powerpoint/2010/main" val="1584371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1575-C0E5-67F3-38FD-93DD578B9B2A}"/>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91684134-6AAD-920F-C2F9-6B62341FF26F}"/>
              </a:ext>
            </a:extLst>
          </p:cNvPr>
          <p:cNvPicPr>
            <a:picLocks noGrp="1" noChangeAspect="1"/>
          </p:cNvPicPr>
          <p:nvPr>
            <p:ph idx="1"/>
          </p:nvPr>
        </p:nvPicPr>
        <p:blipFill rotWithShape="1">
          <a:blip r:embed="rId2"/>
          <a:srcRect l="4356" t="-271" r="8995" b="2713"/>
          <a:stretch/>
        </p:blipFill>
        <p:spPr>
          <a:xfrm>
            <a:off x="197803" y="1056070"/>
            <a:ext cx="11223323" cy="2547741"/>
          </a:xfrm>
        </p:spPr>
      </p:pic>
      <p:pic>
        <p:nvPicPr>
          <p:cNvPr id="5" name="Picture 5">
            <a:extLst>
              <a:ext uri="{FF2B5EF4-FFF2-40B4-BE49-F238E27FC236}">
                <a16:creationId xmlns:a16="http://schemas.microsoft.com/office/drawing/2014/main" id="{1B16DDD2-2991-A993-9152-86D57F3E8928}"/>
              </a:ext>
            </a:extLst>
          </p:cNvPr>
          <p:cNvPicPr>
            <a:picLocks noChangeAspect="1"/>
          </p:cNvPicPr>
          <p:nvPr/>
        </p:nvPicPr>
        <p:blipFill rotWithShape="1">
          <a:blip r:embed="rId3"/>
          <a:srcRect b="6040"/>
          <a:stretch/>
        </p:blipFill>
        <p:spPr>
          <a:xfrm>
            <a:off x="197803" y="0"/>
            <a:ext cx="11406935" cy="1143000"/>
          </a:xfrm>
          <a:prstGeom prst="rect">
            <a:avLst/>
          </a:prstGeom>
        </p:spPr>
      </p:pic>
      <p:pic>
        <p:nvPicPr>
          <p:cNvPr id="6" name="Picture 6">
            <a:extLst>
              <a:ext uri="{FF2B5EF4-FFF2-40B4-BE49-F238E27FC236}">
                <a16:creationId xmlns:a16="http://schemas.microsoft.com/office/drawing/2014/main" id="{4CDC7B0D-8C62-CCF2-9B8D-3C66A2E6AFAD}"/>
              </a:ext>
            </a:extLst>
          </p:cNvPr>
          <p:cNvPicPr>
            <a:picLocks noChangeAspect="1"/>
          </p:cNvPicPr>
          <p:nvPr/>
        </p:nvPicPr>
        <p:blipFill>
          <a:blip r:embed="rId4"/>
          <a:stretch>
            <a:fillRect/>
          </a:stretch>
        </p:blipFill>
        <p:spPr>
          <a:xfrm>
            <a:off x="424872" y="3603811"/>
            <a:ext cx="10952798" cy="3254189"/>
          </a:xfrm>
          <a:prstGeom prst="rect">
            <a:avLst/>
          </a:prstGeom>
        </p:spPr>
      </p:pic>
      <p:sp>
        <p:nvSpPr>
          <p:cNvPr id="9" name="TextBox 8">
            <a:extLst>
              <a:ext uri="{FF2B5EF4-FFF2-40B4-BE49-F238E27FC236}">
                <a16:creationId xmlns:a16="http://schemas.microsoft.com/office/drawing/2014/main" id="{E6A0E503-880C-F478-4602-3018695F8424}"/>
              </a:ext>
            </a:extLst>
          </p:cNvPr>
          <p:cNvSpPr txBox="1"/>
          <p:nvPr/>
        </p:nvSpPr>
        <p:spPr>
          <a:xfrm>
            <a:off x="8681411" y="2090026"/>
            <a:ext cx="2717381" cy="1631216"/>
          </a:xfrm>
          <a:prstGeom prst="rect">
            <a:avLst/>
          </a:prstGeom>
          <a:noFill/>
        </p:spPr>
        <p:txBody>
          <a:bodyPr wrap="square">
            <a:spAutoFit/>
          </a:bodyPr>
          <a:lstStyle/>
          <a:p>
            <a:r>
              <a:rPr lang="en-US" sz="2000" b="1" u="sng" dirty="0">
                <a:latin typeface="Gabriola" pitchFamily="82" charset="0"/>
              </a:rPr>
              <a:t>The major morbidity associated with </a:t>
            </a:r>
            <a:r>
              <a:rPr lang="en-US" sz="2000" b="1" u="sng" dirty="0" err="1">
                <a:latin typeface="Gabriola" pitchFamily="82" charset="0"/>
              </a:rPr>
              <a:t>roseola</a:t>
            </a:r>
            <a:r>
              <a:rPr lang="en-US" sz="2000" b="1" u="sng" dirty="0">
                <a:latin typeface="Gabriola" pitchFamily="82" charset="0"/>
              </a:rPr>
              <a:t> </a:t>
            </a:r>
            <a:r>
              <a:rPr lang="en-US" sz="2000" b="1" u="sng" dirty="0">
                <a:solidFill>
                  <a:schemeClr val="accent6">
                    <a:lumMod val="75000"/>
                  </a:schemeClr>
                </a:solidFill>
                <a:latin typeface="Gabriola" pitchFamily="82" charset="0"/>
              </a:rPr>
              <a:t>is febrile seizures </a:t>
            </a:r>
            <a:r>
              <a:rPr lang="en-US" sz="2000" b="1" u="sng" dirty="0">
                <a:latin typeface="Gabriola" pitchFamily="82" charset="0"/>
              </a:rPr>
              <a:t>(6-15%) during the febrile phase of the illness.</a:t>
            </a:r>
            <a:endParaRPr lang="en-US" sz="2000" b="1" u="sng" dirty="0"/>
          </a:p>
        </p:txBody>
      </p:sp>
      <p:sp>
        <p:nvSpPr>
          <p:cNvPr id="11" name="TextBox 10">
            <a:extLst>
              <a:ext uri="{FF2B5EF4-FFF2-40B4-BE49-F238E27FC236}">
                <a16:creationId xmlns:a16="http://schemas.microsoft.com/office/drawing/2014/main" id="{E5DD68D5-89C1-ECB9-B4B7-20264C2DC309}"/>
              </a:ext>
            </a:extLst>
          </p:cNvPr>
          <p:cNvSpPr txBox="1"/>
          <p:nvPr/>
        </p:nvSpPr>
        <p:spPr>
          <a:xfrm>
            <a:off x="8660289" y="1616655"/>
            <a:ext cx="6083326" cy="369332"/>
          </a:xfrm>
          <a:prstGeom prst="rect">
            <a:avLst/>
          </a:prstGeom>
          <a:noFill/>
        </p:spPr>
        <p:txBody>
          <a:bodyPr wrap="square">
            <a:spAutoFit/>
          </a:bodyPr>
          <a:lstStyle/>
          <a:p>
            <a:r>
              <a:rPr lang="en-US" sz="1800" b="1" dirty="0">
                <a:latin typeface="Gabriola" pitchFamily="82" charset="0"/>
              </a:rPr>
              <a:t>Encephalitis, fulminant hepatitis,</a:t>
            </a:r>
            <a:endParaRPr lang="en-US" sz="1800" b="1" dirty="0"/>
          </a:p>
        </p:txBody>
      </p:sp>
    </p:spTree>
    <p:extLst>
      <p:ext uri="{BB962C8B-B14F-4D97-AF65-F5344CB8AC3E}">
        <p14:creationId xmlns:p14="http://schemas.microsoft.com/office/powerpoint/2010/main" val="46260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89" y="609624"/>
            <a:ext cx="6794791" cy="5029199"/>
          </a:xfrm>
        </p:spPr>
        <p:txBody>
          <a:bodyPr>
            <a:normAutofit/>
          </a:bodyPr>
          <a:lstStyle/>
          <a:p>
            <a:pPr marL="0" indent="0"/>
            <a:r>
              <a:rPr lang="en-US" b="1" dirty="0" err="1">
                <a:latin typeface="Gabriola" pitchFamily="82" charset="0"/>
              </a:rPr>
              <a:t>Exanthem</a:t>
            </a:r>
            <a:r>
              <a:rPr lang="en-US" dirty="0">
                <a:solidFill>
                  <a:srgbClr val="92D050"/>
                </a:solidFill>
                <a:latin typeface="Gabriola" pitchFamily="82" charset="0"/>
              </a:rPr>
              <a:t>:</a:t>
            </a:r>
            <a:r>
              <a:rPr lang="en-US" dirty="0">
                <a:solidFill>
                  <a:srgbClr val="7030A0"/>
                </a:solidFill>
                <a:latin typeface="Gabriola" pitchFamily="82" charset="0"/>
              </a:rPr>
              <a:t> </a:t>
            </a:r>
            <a:r>
              <a:rPr lang="en-US" dirty="0">
                <a:latin typeface="Gabriola" pitchFamily="82" charset="0"/>
              </a:rPr>
              <a:t>pink </a:t>
            </a:r>
            <a:r>
              <a:rPr lang="en-US" dirty="0" err="1">
                <a:latin typeface="Gabriola" pitchFamily="82" charset="0"/>
              </a:rPr>
              <a:t>macules</a:t>
            </a:r>
            <a:r>
              <a:rPr lang="en-US" dirty="0">
                <a:latin typeface="Gabriola" pitchFamily="82" charset="0"/>
              </a:rPr>
              <a:t> and papules surrounded by white halos. Begins on trunk, spreads to neck and proximal extremities. Lasts 1-3 days. </a:t>
            </a:r>
            <a:r>
              <a:rPr lang="en-US" dirty="0" err="1">
                <a:solidFill>
                  <a:srgbClr val="7030A0"/>
                </a:solidFill>
                <a:latin typeface="Gabriola" pitchFamily="82" charset="0"/>
              </a:rPr>
              <a:t>Nonpruritic</a:t>
            </a:r>
            <a:r>
              <a:rPr lang="en-US" dirty="0">
                <a:solidFill>
                  <a:srgbClr val="7030A0"/>
                </a:solidFill>
                <a:latin typeface="Gabriola" pitchFamily="82" charset="0"/>
              </a:rPr>
              <a:t> ,Blanches on pressure.</a:t>
            </a:r>
          </a:p>
          <a:p>
            <a:r>
              <a:rPr lang="en-US" b="1" dirty="0">
                <a:latin typeface="Gabriola" pitchFamily="82" charset="0"/>
              </a:rPr>
              <a:t>The characteristic </a:t>
            </a:r>
            <a:r>
              <a:rPr lang="en-US" b="1" dirty="0" err="1">
                <a:latin typeface="Gabriola" pitchFamily="82" charset="0"/>
              </a:rPr>
              <a:t>enanthem</a:t>
            </a:r>
            <a:r>
              <a:rPr lang="en-US" b="1" dirty="0">
                <a:latin typeface="Gabriola" pitchFamily="82" charset="0"/>
              </a:rPr>
              <a:t> (</a:t>
            </a:r>
            <a:r>
              <a:rPr lang="en-US" dirty="0" err="1">
                <a:solidFill>
                  <a:srgbClr val="7030A0"/>
                </a:solidFill>
                <a:latin typeface="Gabriola" pitchFamily="82" charset="0"/>
              </a:rPr>
              <a:t>Nagayama</a:t>
            </a:r>
            <a:r>
              <a:rPr lang="en-US" dirty="0">
                <a:solidFill>
                  <a:srgbClr val="7030A0"/>
                </a:solidFill>
                <a:latin typeface="Gabriola" pitchFamily="82" charset="0"/>
              </a:rPr>
              <a:t> spots)</a:t>
            </a:r>
            <a:r>
              <a:rPr lang="en-US" dirty="0">
                <a:latin typeface="Gabriola" pitchFamily="82" charset="0"/>
              </a:rPr>
              <a:t> consists of </a:t>
            </a:r>
            <a:r>
              <a:rPr lang="en-US" dirty="0" err="1">
                <a:latin typeface="Gabriola" pitchFamily="82" charset="0"/>
              </a:rPr>
              <a:t>erythematous</a:t>
            </a:r>
            <a:r>
              <a:rPr lang="en-US" dirty="0">
                <a:latin typeface="Gabriola" pitchFamily="82" charset="0"/>
              </a:rPr>
              <a:t> papules on the mucosa of the soft palate and the base of the uvula. The </a:t>
            </a:r>
            <a:r>
              <a:rPr lang="en-US" dirty="0" err="1">
                <a:latin typeface="Gabriola" pitchFamily="82" charset="0"/>
              </a:rPr>
              <a:t>enanthem</a:t>
            </a:r>
            <a:r>
              <a:rPr lang="en-US" dirty="0">
                <a:latin typeface="Gabriola" pitchFamily="82" charset="0"/>
              </a:rPr>
              <a:t> may be present on the fourth day in two thirds of patients with </a:t>
            </a:r>
            <a:r>
              <a:rPr lang="en-US" dirty="0" err="1">
                <a:latin typeface="Gabriola" pitchFamily="82" charset="0"/>
              </a:rPr>
              <a:t>roseola</a:t>
            </a:r>
            <a:r>
              <a:rPr lang="en-US" dirty="0">
                <a:latin typeface="Gabriola" pitchFamily="82" charset="0"/>
              </a:rPr>
              <a:t>.</a:t>
            </a:r>
          </a:p>
          <a:p>
            <a:endParaRPr lang="ar-JO" dirty="0">
              <a:latin typeface="Gabriola" pitchFamily="82" charset="0"/>
            </a:endParaRPr>
          </a:p>
        </p:txBody>
      </p:sp>
      <p:pic>
        <p:nvPicPr>
          <p:cNvPr id="4" name="صورة 4">
            <a:extLst>
              <a:ext uri="{FF2B5EF4-FFF2-40B4-BE49-F238E27FC236}">
                <a16:creationId xmlns:a16="http://schemas.microsoft.com/office/drawing/2014/main" id="{943CA661-BD38-4935-9B40-7EC3198DD1F3}"/>
              </a:ext>
            </a:extLst>
          </p:cNvPr>
          <p:cNvPicPr>
            <a:picLocks noChangeAspect="1"/>
          </p:cNvPicPr>
          <p:nvPr/>
        </p:nvPicPr>
        <p:blipFill>
          <a:blip r:embed="rId2" cstate="print"/>
          <a:stretch>
            <a:fillRect/>
          </a:stretch>
        </p:blipFill>
        <p:spPr>
          <a:xfrm>
            <a:off x="7606110" y="1828800"/>
            <a:ext cx="4563666" cy="2476500"/>
          </a:xfrm>
          <a:prstGeom prst="rect">
            <a:avLst/>
          </a:prstGeom>
        </p:spPr>
      </p:pic>
    </p:spTree>
    <p:extLst>
      <p:ext uri="{BB962C8B-B14F-4D97-AF65-F5344CB8AC3E}">
        <p14:creationId xmlns:p14="http://schemas.microsoft.com/office/powerpoint/2010/main" val="1539635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8826-60A0-86BB-6743-C7F20BFAB646}"/>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A10F3AD-F138-BFC0-2C73-1C6EF2982149}"/>
              </a:ext>
            </a:extLst>
          </p:cNvPr>
          <p:cNvPicPr>
            <a:picLocks noGrp="1" noChangeAspect="1"/>
          </p:cNvPicPr>
          <p:nvPr>
            <p:ph idx="1"/>
          </p:nvPr>
        </p:nvPicPr>
        <p:blipFill>
          <a:blip r:embed="rId2"/>
          <a:stretch>
            <a:fillRect/>
          </a:stretch>
        </p:blipFill>
        <p:spPr>
          <a:xfrm>
            <a:off x="506944" y="464699"/>
            <a:ext cx="10953750" cy="6118663"/>
          </a:xfrm>
        </p:spPr>
      </p:pic>
    </p:spTree>
    <p:extLst>
      <p:ext uri="{BB962C8B-B14F-4D97-AF65-F5344CB8AC3E}">
        <p14:creationId xmlns:p14="http://schemas.microsoft.com/office/powerpoint/2010/main" val="755904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PLAQUE</a:t>
            </a:r>
            <a:endParaRPr dirty="0">
              <a:latin typeface="Comic Sans MS" pitchFamily="66" charset="0"/>
            </a:endParaRPr>
          </a:p>
        </p:txBody>
      </p:sp>
      <p:sp>
        <p:nvSpPr>
          <p:cNvPr id="133" name="Google Shape;133;p7"/>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 Elevated flat-topped lesion, greater than1cm .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ts val="2200"/>
              <a:buFont typeface="Arial"/>
              <a:buChar char="•"/>
            </a:pPr>
            <a:r>
              <a:rPr lang="en-US" sz="2200" b="1" i="1" u="none" dirty="0">
                <a:solidFill>
                  <a:schemeClr val="dk1"/>
                </a:solidFill>
                <a:latin typeface="Century Gothic"/>
                <a:ea typeface="Century Gothic"/>
                <a:cs typeface="Century Gothic"/>
                <a:sym typeface="Century Gothic"/>
              </a:rPr>
              <a:t> </a:t>
            </a:r>
            <a:endParaRPr dirty="0"/>
          </a:p>
        </p:txBody>
      </p:sp>
      <p:sp>
        <p:nvSpPr>
          <p:cNvPr id="134" name="Google Shape;134;p7"/>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8</a:t>
            </a:fld>
            <a:endParaRPr/>
          </a:p>
        </p:txBody>
      </p:sp>
      <p:pic>
        <p:nvPicPr>
          <p:cNvPr id="135" name="Google Shape;135;p7"/>
          <p:cNvPicPr preferRelativeResize="0"/>
          <p:nvPr/>
        </p:nvPicPr>
        <p:blipFill rotWithShape="1">
          <a:blip r:embed="rId3">
            <a:alphaModFix/>
          </a:blip>
          <a:srcRect/>
          <a:stretch/>
        </p:blipFill>
        <p:spPr>
          <a:xfrm>
            <a:off x="1867724" y="2897275"/>
            <a:ext cx="8242064" cy="31972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7030A0"/>
                </a:solidFill>
                <a:latin typeface="Gabriola" pitchFamily="82" charset="0"/>
              </a:rPr>
              <a:t>Laboratory and Imaging Studies </a:t>
            </a:r>
            <a:endParaRPr lang="ar-JO" sz="3600" dirty="0">
              <a:solidFill>
                <a:srgbClr val="7030A0"/>
              </a:solidFill>
              <a:latin typeface="Gabriola" pitchFamily="82" charset="0"/>
            </a:endParaRPr>
          </a:p>
        </p:txBody>
      </p:sp>
      <p:sp>
        <p:nvSpPr>
          <p:cNvPr id="3" name="Content Placeholder 2"/>
          <p:cNvSpPr>
            <a:spLocks noGrp="1"/>
          </p:cNvSpPr>
          <p:nvPr>
            <p:ph idx="1"/>
          </p:nvPr>
        </p:nvSpPr>
        <p:spPr>
          <a:xfrm>
            <a:off x="608490" y="1600208"/>
            <a:ext cx="10952798" cy="3886199"/>
          </a:xfrm>
        </p:spPr>
        <p:txBody>
          <a:bodyPr>
            <a:normAutofit/>
          </a:bodyPr>
          <a:lstStyle/>
          <a:p>
            <a:pPr marL="0" indent="0">
              <a:buNone/>
            </a:pPr>
            <a:r>
              <a:rPr lang="en-US" dirty="0">
                <a:latin typeface="Gabriola" pitchFamily="82" charset="0"/>
              </a:rPr>
              <a:t>Routine laboratory findings are nonspecific and do not aid in diagnosis.</a:t>
            </a:r>
          </a:p>
          <a:p>
            <a:pPr marL="0" indent="0">
              <a:buNone/>
            </a:pPr>
            <a:r>
              <a:rPr lang="en-US" dirty="0">
                <a:solidFill>
                  <a:srgbClr val="7030A0"/>
                </a:solidFill>
                <a:latin typeface="Gabriola" pitchFamily="82" charset="0"/>
              </a:rPr>
              <a:t>Encephalitis with </a:t>
            </a:r>
            <a:r>
              <a:rPr lang="en-US" dirty="0" err="1">
                <a:solidFill>
                  <a:srgbClr val="7030A0"/>
                </a:solidFill>
                <a:latin typeface="Gabriola" pitchFamily="82" charset="0"/>
              </a:rPr>
              <a:t>roseola</a:t>
            </a:r>
            <a:r>
              <a:rPr lang="en-US" dirty="0">
                <a:solidFill>
                  <a:srgbClr val="7030A0"/>
                </a:solidFill>
                <a:latin typeface="Gabriola" pitchFamily="82" charset="0"/>
              </a:rPr>
              <a:t> </a:t>
            </a:r>
            <a:r>
              <a:rPr lang="en-US" dirty="0">
                <a:latin typeface="Gabriola" pitchFamily="82" charset="0"/>
              </a:rPr>
              <a:t>is characterized by </a:t>
            </a:r>
            <a:r>
              <a:rPr lang="en-US" dirty="0" err="1">
                <a:solidFill>
                  <a:srgbClr val="7030A0"/>
                </a:solidFill>
                <a:latin typeface="Gabriola" pitchFamily="82" charset="0"/>
              </a:rPr>
              <a:t>pleocytosis</a:t>
            </a:r>
            <a:r>
              <a:rPr lang="en-US" dirty="0">
                <a:solidFill>
                  <a:srgbClr val="7030A0"/>
                </a:solidFill>
                <a:latin typeface="Gabriola" pitchFamily="82" charset="0"/>
              </a:rPr>
              <a:t> (30-200 cells/mm3) </a:t>
            </a:r>
            <a:r>
              <a:rPr lang="en-US" dirty="0">
                <a:latin typeface="Gabriola" pitchFamily="82" charset="0"/>
              </a:rPr>
              <a:t>with mononuclear cell predominance, </a:t>
            </a:r>
            <a:r>
              <a:rPr lang="en-US" dirty="0">
                <a:solidFill>
                  <a:srgbClr val="7030A0"/>
                </a:solidFill>
                <a:latin typeface="Gabriola" pitchFamily="82" charset="0"/>
              </a:rPr>
              <a:t>elevated protein </a:t>
            </a:r>
            <a:r>
              <a:rPr lang="en-US" dirty="0">
                <a:latin typeface="Gabriola" pitchFamily="82" charset="0"/>
              </a:rPr>
              <a:t>concentration, </a:t>
            </a:r>
            <a:r>
              <a:rPr lang="en-US" dirty="0">
                <a:solidFill>
                  <a:srgbClr val="7030A0"/>
                </a:solidFill>
                <a:latin typeface="Gabriola" pitchFamily="82" charset="0"/>
              </a:rPr>
              <a:t>and normal glucose </a:t>
            </a:r>
            <a:r>
              <a:rPr lang="en-US" dirty="0">
                <a:latin typeface="Gabriola" pitchFamily="82" charset="0"/>
              </a:rPr>
              <a:t>concentration. </a:t>
            </a:r>
            <a:r>
              <a:rPr lang="en-US" dirty="0">
                <a:solidFill>
                  <a:srgbClr val="00B050"/>
                </a:solidFill>
                <a:latin typeface="Gabriola" pitchFamily="82" charset="0"/>
              </a:rPr>
              <a:t>Serological testing showing a fourfold rise in acute and convalescent sera. </a:t>
            </a:r>
            <a:r>
              <a:rPr lang="en-US" dirty="0">
                <a:latin typeface="Gabriola" pitchFamily="82" charset="0"/>
              </a:rPr>
              <a:t>Documentation of </a:t>
            </a:r>
            <a:r>
              <a:rPr lang="en-US" b="1" u="sng" dirty="0">
                <a:solidFill>
                  <a:schemeClr val="accent6">
                    <a:lumMod val="75000"/>
                  </a:schemeClr>
                </a:solidFill>
                <a:latin typeface="Gabriola" pitchFamily="82" charset="0"/>
              </a:rPr>
              <a:t>HHV-6 DNA by PCR in the cerebrospinal fluid is diagnostic.</a:t>
            </a:r>
            <a:r>
              <a:rPr lang="en-US" b="1" u="sng" dirty="0">
                <a:latin typeface="Gabriola" pitchFamily="82" charset="0"/>
              </a:rPr>
              <a:t> </a:t>
            </a:r>
            <a:r>
              <a:rPr lang="en-US" dirty="0">
                <a:latin typeface="Gabriola" pitchFamily="82" charset="0"/>
              </a:rPr>
              <a:t>PCR has also been used to detect HHV-6 in blood but may not be sensitive in primary infection.</a:t>
            </a:r>
          </a:p>
          <a:p>
            <a:endParaRPr lang="ar-JO" dirty="0"/>
          </a:p>
        </p:txBody>
      </p:sp>
    </p:spTree>
    <p:extLst>
      <p:ext uri="{BB962C8B-B14F-4D97-AF65-F5344CB8AC3E}">
        <p14:creationId xmlns:p14="http://schemas.microsoft.com/office/powerpoint/2010/main" val="3898008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914402"/>
            <a:ext cx="10952798" cy="5211763"/>
          </a:xfrm>
        </p:spPr>
        <p:txBody>
          <a:bodyPr>
            <a:normAutofit fontScale="92500" lnSpcReduction="10000"/>
          </a:bodyPr>
          <a:lstStyle/>
          <a:p>
            <a:pPr marL="0" indent="0">
              <a:buNone/>
            </a:pPr>
            <a:r>
              <a:rPr lang="en-US" sz="4400" dirty="0">
                <a:solidFill>
                  <a:srgbClr val="7030A0"/>
                </a:solidFill>
                <a:latin typeface="Gabriola" pitchFamily="82" charset="0"/>
              </a:rPr>
              <a:t>Treatment:</a:t>
            </a:r>
          </a:p>
          <a:p>
            <a:pPr marL="0" indent="0">
              <a:buNone/>
            </a:pPr>
            <a:r>
              <a:rPr lang="en-US" dirty="0">
                <a:latin typeface="Gabriola" pitchFamily="82" charset="0"/>
              </a:rPr>
              <a:t>There is </a:t>
            </a:r>
            <a:r>
              <a:rPr lang="en-US" sz="4000" b="1" dirty="0">
                <a:latin typeface="Gabriola" pitchFamily="82" charset="0"/>
              </a:rPr>
              <a:t>no</a:t>
            </a:r>
            <a:r>
              <a:rPr lang="en-US" dirty="0">
                <a:latin typeface="Gabriola" pitchFamily="82" charset="0"/>
              </a:rPr>
              <a:t> specific therapy for </a:t>
            </a:r>
            <a:r>
              <a:rPr lang="en-US" dirty="0" err="1">
                <a:latin typeface="Gabriola" pitchFamily="82" charset="0"/>
              </a:rPr>
              <a:t>roseola</a:t>
            </a:r>
            <a:r>
              <a:rPr lang="en-US" dirty="0">
                <a:latin typeface="Gabriola" pitchFamily="82" charset="0"/>
              </a:rPr>
              <a:t>. Routine supportive care includes maintaining adequate hydration and antipyretics. </a:t>
            </a:r>
            <a:r>
              <a:rPr lang="en-US" b="1" i="1" dirty="0">
                <a:latin typeface="Gabriola" pitchFamily="82" charset="0"/>
              </a:rPr>
              <a:t>In immunocompromised hosts, use of ganciclovir or </a:t>
            </a:r>
            <a:r>
              <a:rPr lang="en-US" b="1" i="1" dirty="0" err="1">
                <a:latin typeface="Gabriola" pitchFamily="82" charset="0"/>
              </a:rPr>
              <a:t>foscarnet</a:t>
            </a:r>
            <a:r>
              <a:rPr lang="en-US" b="1" i="1" dirty="0">
                <a:latin typeface="Gabriola" pitchFamily="82" charset="0"/>
              </a:rPr>
              <a:t> can be considered.</a:t>
            </a:r>
          </a:p>
          <a:p>
            <a:pPr marL="0" indent="0">
              <a:buNone/>
            </a:pPr>
            <a:endParaRPr lang="en-US" b="1" i="1" dirty="0">
              <a:latin typeface="Gabriola" pitchFamily="82" charset="0"/>
            </a:endParaRPr>
          </a:p>
          <a:p>
            <a:pPr marL="0" indent="0">
              <a:buNone/>
            </a:pPr>
            <a:r>
              <a:rPr lang="en-US" sz="4000" b="1" dirty="0">
                <a:latin typeface="Gabriola" pitchFamily="82" charset="0"/>
              </a:rPr>
              <a:t>Prevention:</a:t>
            </a:r>
          </a:p>
          <a:p>
            <a:r>
              <a:rPr lang="en-US" dirty="0">
                <a:latin typeface="Gabriola" pitchFamily="82" charset="0"/>
              </a:rPr>
              <a:t>No preventative measures are available</a:t>
            </a:r>
            <a:r>
              <a:rPr lang="en-US" dirty="0"/>
              <a:t>.</a:t>
            </a:r>
            <a:r>
              <a:rPr lang="en-US" altLang="en-US" b="1" u="sng" dirty="0">
                <a:solidFill>
                  <a:srgbClr val="C00000"/>
                </a:solidFill>
                <a:latin typeface="Comic Sans MS" pitchFamily="66" charset="0"/>
              </a:rPr>
              <a:t> </a:t>
            </a:r>
          </a:p>
          <a:p>
            <a:pPr algn="ctr">
              <a:buNone/>
            </a:pPr>
            <a:r>
              <a:rPr lang="en-US" altLang="en-US" dirty="0">
                <a:latin typeface="Comic Sans MS" pitchFamily="66" charset="0"/>
              </a:rPr>
              <a:t>  </a:t>
            </a:r>
            <a:r>
              <a:rPr lang="en-US" altLang="en-US" dirty="0">
                <a:solidFill>
                  <a:srgbClr val="7030A0"/>
                </a:solidFill>
                <a:latin typeface="Gabriola" pitchFamily="82" charset="0"/>
              </a:rPr>
              <a:t>Because of the ubiquity of the virus, isolation of patients with HHV-6 infection is probably unnecessary</a:t>
            </a:r>
          </a:p>
          <a:p>
            <a:pPr marL="0" indent="0">
              <a:buNone/>
            </a:pPr>
            <a:r>
              <a:rPr lang="en-US" sz="3200" b="1" i="1" dirty="0">
                <a:latin typeface="Gabriola" pitchFamily="82" charset="0"/>
              </a:rPr>
              <a:t>No</a:t>
            </a:r>
            <a:r>
              <a:rPr lang="en-US" sz="3200" b="1" i="1" u="sng" dirty="0">
                <a:latin typeface="Gabriola" pitchFamily="82" charset="0"/>
              </a:rPr>
              <a:t> </a:t>
            </a:r>
            <a:r>
              <a:rPr lang="en-US" sz="3200" b="1" i="1" dirty="0">
                <a:latin typeface="Gabriola" pitchFamily="82" charset="0"/>
              </a:rPr>
              <a:t>vaccine</a:t>
            </a:r>
            <a:r>
              <a:rPr lang="en-US" sz="3200" i="1" u="sng" dirty="0">
                <a:solidFill>
                  <a:srgbClr val="00B050"/>
                </a:solidFill>
                <a:latin typeface="Gabriola" pitchFamily="82" charset="0"/>
              </a:rPr>
              <a:t>; </a:t>
            </a:r>
            <a:r>
              <a:rPr lang="en-US" sz="3200" dirty="0">
                <a:latin typeface="Gabriola" pitchFamily="82" charset="0"/>
              </a:rPr>
              <a:t>infection results in immunity</a:t>
            </a:r>
            <a:endParaRPr lang="en-US" dirty="0"/>
          </a:p>
          <a:p>
            <a:endParaRPr lang="ar-JO" dirty="0"/>
          </a:p>
        </p:txBody>
      </p:sp>
    </p:spTree>
    <p:extLst>
      <p:ext uri="{BB962C8B-B14F-4D97-AF65-F5344CB8AC3E}">
        <p14:creationId xmlns:p14="http://schemas.microsoft.com/office/powerpoint/2010/main" val="31082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245" y="533400"/>
            <a:ext cx="7200450" cy="5867400"/>
          </a:xfrm>
        </p:spPr>
        <p:txBody>
          <a:bodyPr>
            <a:normAutofit/>
          </a:bodyPr>
          <a:lstStyle/>
          <a:p>
            <a:pPr>
              <a:defRPr/>
            </a:pPr>
            <a:r>
              <a:rPr lang="en-US" altLang="en-US" sz="2400" dirty="0">
                <a:latin typeface="Gabriola" pitchFamily="82" charset="0"/>
              </a:rPr>
              <a:t>The condition is an acute benign disease of childhood caused by HHSV 6 characterized by a history of a </a:t>
            </a:r>
            <a:r>
              <a:rPr lang="en-US" altLang="en-US" sz="2400" dirty="0" err="1">
                <a:latin typeface="Gabriola" pitchFamily="82" charset="0"/>
              </a:rPr>
              <a:t>prodromal</a:t>
            </a:r>
            <a:r>
              <a:rPr lang="en-US" altLang="en-US" sz="2400" dirty="0">
                <a:latin typeface="Gabriola" pitchFamily="82" charset="0"/>
              </a:rPr>
              <a:t> febrile illness  high fever 40 c lasting approximately 3 days, followed by the appearance of a faint pink </a:t>
            </a:r>
            <a:r>
              <a:rPr lang="en-US" altLang="en-US" sz="2400" dirty="0" err="1">
                <a:solidFill>
                  <a:srgbClr val="00B050"/>
                </a:solidFill>
                <a:latin typeface="Gabriola" pitchFamily="82" charset="0"/>
              </a:rPr>
              <a:t>maculopapular</a:t>
            </a:r>
            <a:r>
              <a:rPr lang="en-US" altLang="en-US" sz="2400" b="1" u="sng" dirty="0">
                <a:solidFill>
                  <a:srgbClr val="00B050"/>
                </a:solidFill>
                <a:latin typeface="Gabriola" pitchFamily="82" charset="0"/>
              </a:rPr>
              <a:t> </a:t>
            </a:r>
            <a:r>
              <a:rPr lang="en-US" altLang="en-US" sz="2400" dirty="0">
                <a:solidFill>
                  <a:srgbClr val="00B050"/>
                </a:solidFill>
                <a:latin typeface="Gabriola" pitchFamily="82" charset="0"/>
              </a:rPr>
              <a:t>rash</a:t>
            </a:r>
            <a:r>
              <a:rPr lang="en-US" altLang="en-US" sz="2400" b="1" u="sng" dirty="0">
                <a:solidFill>
                  <a:srgbClr val="00B050"/>
                </a:solidFill>
                <a:latin typeface="Gabriola" pitchFamily="82" charset="0"/>
              </a:rPr>
              <a:t>. </a:t>
            </a:r>
          </a:p>
          <a:p>
            <a:pPr>
              <a:defRPr/>
            </a:pPr>
            <a:endParaRPr lang="en-US" altLang="en-US" sz="2400" b="1" u="sng" dirty="0">
              <a:latin typeface="Gabriola" pitchFamily="82" charset="0"/>
            </a:endParaRPr>
          </a:p>
          <a:p>
            <a:pPr>
              <a:defRPr/>
            </a:pPr>
            <a:endParaRPr lang="en-US" altLang="en-US" sz="2400" dirty="0">
              <a:solidFill>
                <a:srgbClr val="00B050"/>
              </a:solidFill>
              <a:latin typeface="Gabriola" pitchFamily="82" charset="0"/>
            </a:endParaRPr>
          </a:p>
          <a:p>
            <a:pPr marL="0" indent="0">
              <a:defRPr/>
            </a:pPr>
            <a:r>
              <a:rPr lang="en-US" altLang="en-US" sz="2400" dirty="0">
                <a:latin typeface="Gabriola" pitchFamily="82" charset="0"/>
              </a:rPr>
              <a:t>The major morbidity associated with </a:t>
            </a:r>
            <a:r>
              <a:rPr lang="en-US" altLang="en-US" sz="2400" dirty="0" err="1">
                <a:latin typeface="Gabriola" pitchFamily="82" charset="0"/>
              </a:rPr>
              <a:t>roseola</a:t>
            </a:r>
            <a:r>
              <a:rPr lang="en-US" altLang="en-US" sz="2400" dirty="0">
                <a:latin typeface="Gabriola" pitchFamily="82" charset="0"/>
              </a:rPr>
              <a:t> is  </a:t>
            </a:r>
            <a:r>
              <a:rPr lang="en-US" altLang="en-US" sz="2400" dirty="0">
                <a:solidFill>
                  <a:srgbClr val="00B050"/>
                </a:solidFill>
                <a:latin typeface="Gabriola" pitchFamily="82" charset="0"/>
              </a:rPr>
              <a:t>febrile seizures</a:t>
            </a:r>
          </a:p>
          <a:p>
            <a:pPr marL="0" indent="0"/>
            <a:r>
              <a:rPr lang="en-US" sz="2400" dirty="0">
                <a:latin typeface="Gabriola" pitchFamily="82" charset="0"/>
              </a:rPr>
              <a:t>Mode of transmission </a:t>
            </a:r>
            <a:r>
              <a:rPr lang="en-US" sz="2400" dirty="0">
                <a:solidFill>
                  <a:srgbClr val="00B050"/>
                </a:solidFill>
                <a:latin typeface="Gabriola" pitchFamily="82" charset="0"/>
              </a:rPr>
              <a:t>unknown (possibly from</a:t>
            </a:r>
          </a:p>
          <a:p>
            <a:pPr marL="0" indent="0">
              <a:buNone/>
            </a:pPr>
            <a:r>
              <a:rPr lang="en-US" sz="2400" dirty="0">
                <a:solidFill>
                  <a:srgbClr val="00B050"/>
                </a:solidFill>
                <a:latin typeface="Gabriola" pitchFamily="82" charset="0"/>
              </a:rPr>
              <a:t>nasopharyngeal secretions)</a:t>
            </a:r>
          </a:p>
          <a:p>
            <a:pPr marL="0" indent="0"/>
            <a:r>
              <a:rPr lang="en-US" sz="2400" dirty="0">
                <a:latin typeface="Gabriola" pitchFamily="82" charset="0"/>
              </a:rPr>
              <a:t>Children </a:t>
            </a:r>
            <a:r>
              <a:rPr lang="en-US" sz="2400" dirty="0">
                <a:solidFill>
                  <a:srgbClr val="00B050"/>
                </a:solidFill>
                <a:latin typeface="Gabriola" pitchFamily="82" charset="0"/>
              </a:rPr>
              <a:t>6 months – 4 years</a:t>
            </a:r>
          </a:p>
          <a:p>
            <a:pPr marL="0" indent="0"/>
            <a:r>
              <a:rPr lang="en-US" sz="2400" dirty="0">
                <a:latin typeface="Gabriola" pitchFamily="82" charset="0"/>
              </a:rPr>
              <a:t> Most common </a:t>
            </a:r>
            <a:r>
              <a:rPr lang="en-US" sz="2400" dirty="0" err="1">
                <a:latin typeface="Gabriola" pitchFamily="82" charset="0"/>
              </a:rPr>
              <a:t>exanthem</a:t>
            </a:r>
            <a:r>
              <a:rPr lang="en-US" sz="2400" dirty="0">
                <a:latin typeface="Gabriola" pitchFamily="82" charset="0"/>
              </a:rPr>
              <a:t> before age 2</a:t>
            </a:r>
          </a:p>
          <a:p>
            <a:pPr marL="0" indent="0"/>
            <a:endParaRPr lang="en-US" sz="2400" dirty="0">
              <a:latin typeface="Gabriola" pitchFamily="82" charset="0"/>
            </a:endParaRPr>
          </a:p>
          <a:p>
            <a:pPr marL="0" indent="0">
              <a:buNone/>
              <a:defRPr/>
            </a:pPr>
            <a:endParaRPr lang="ar-JO" sz="2400" dirty="0">
              <a:solidFill>
                <a:schemeClr val="accent6">
                  <a:lumMod val="75000"/>
                </a:schemeClr>
              </a:solidFill>
              <a:latin typeface="Gabriola" pitchFamily="82" charset="0"/>
            </a:endParaRPr>
          </a:p>
        </p:txBody>
      </p:sp>
      <p:pic>
        <p:nvPicPr>
          <p:cNvPr id="7" name="Picture 6" descr="download.jpg"/>
          <p:cNvPicPr>
            <a:picLocks noChangeAspect="1"/>
          </p:cNvPicPr>
          <p:nvPr/>
        </p:nvPicPr>
        <p:blipFill>
          <a:blip r:embed="rId2" cstate="print"/>
          <a:stretch>
            <a:fillRect/>
          </a:stretch>
        </p:blipFill>
        <p:spPr>
          <a:xfrm>
            <a:off x="8011769" y="4476750"/>
            <a:ext cx="3853762" cy="2381250"/>
          </a:xfrm>
          <a:prstGeom prst="rect">
            <a:avLst/>
          </a:prstGeom>
        </p:spPr>
      </p:pic>
      <p:pic>
        <p:nvPicPr>
          <p:cNvPr id="8" name="عنصر نائب للمحتوى 5">
            <a:extLst>
              <a:ext uri="{FF2B5EF4-FFF2-40B4-BE49-F238E27FC236}">
                <a16:creationId xmlns:a16="http://schemas.microsoft.com/office/drawing/2014/main" id="{EBFAFC72-E78F-4E00-90F8-7AA9C0A6381F}"/>
              </a:ext>
            </a:extLst>
          </p:cNvPr>
          <p:cNvPicPr>
            <a:picLocks noChangeAspect="1"/>
          </p:cNvPicPr>
          <p:nvPr/>
        </p:nvPicPr>
        <p:blipFill>
          <a:blip r:embed="rId3" cstate="print"/>
          <a:stretch>
            <a:fillRect/>
          </a:stretch>
        </p:blipFill>
        <p:spPr>
          <a:xfrm>
            <a:off x="7606129" y="0"/>
            <a:ext cx="4563667" cy="4343400"/>
          </a:xfrm>
          <a:prstGeom prst="rect">
            <a:avLst/>
          </a:prstGeom>
        </p:spPr>
      </p:pic>
    </p:spTree>
    <p:extLst>
      <p:ext uri="{BB962C8B-B14F-4D97-AF65-F5344CB8AC3E}">
        <p14:creationId xmlns:p14="http://schemas.microsoft.com/office/powerpoint/2010/main" val="3623800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490" y="274638"/>
            <a:ext cx="10952798" cy="1096962"/>
          </a:xfrm>
        </p:spPr>
        <p:txBody>
          <a:bodyPr/>
          <a:lstStyle/>
          <a:p>
            <a:r>
              <a:rPr lang="en-US" sz="3600" dirty="0">
                <a:solidFill>
                  <a:schemeClr val="accent6">
                    <a:lumMod val="75000"/>
                  </a:schemeClr>
                </a:solidFill>
                <a:latin typeface="Gabriola" pitchFamily="82" charset="0"/>
              </a:rPr>
              <a:t>Etiology </a:t>
            </a:r>
            <a:endParaRPr lang="ar-JO" sz="3600" dirty="0">
              <a:solidFill>
                <a:schemeClr val="accent6">
                  <a:lumMod val="75000"/>
                </a:schemeClr>
              </a:solidFill>
              <a:latin typeface="Gabriola" pitchFamily="82" charset="0"/>
            </a:endParaRPr>
          </a:p>
        </p:txBody>
      </p:sp>
      <p:sp>
        <p:nvSpPr>
          <p:cNvPr id="3" name="Content Placeholder 2"/>
          <p:cNvSpPr>
            <a:spLocks noGrp="1"/>
          </p:cNvSpPr>
          <p:nvPr>
            <p:ph idx="1"/>
          </p:nvPr>
        </p:nvSpPr>
        <p:spPr>
          <a:xfrm>
            <a:off x="608490" y="1600200"/>
            <a:ext cx="10952798" cy="4724400"/>
          </a:xfrm>
        </p:spPr>
        <p:txBody>
          <a:bodyPr>
            <a:normAutofit/>
          </a:bodyPr>
          <a:lstStyle/>
          <a:p>
            <a:r>
              <a:rPr lang="en-US" sz="2400" dirty="0" err="1">
                <a:latin typeface="Gabriola" pitchFamily="82" charset="0"/>
              </a:rPr>
              <a:t>Roseola</a:t>
            </a:r>
            <a:r>
              <a:rPr lang="en-US" sz="2400" dirty="0">
                <a:latin typeface="Gabriola" pitchFamily="82" charset="0"/>
              </a:rPr>
              <a:t> </a:t>
            </a:r>
            <a:r>
              <a:rPr lang="en-US" sz="2400" dirty="0" err="1">
                <a:latin typeface="Gabriola" pitchFamily="82" charset="0"/>
              </a:rPr>
              <a:t>infantum</a:t>
            </a:r>
            <a:r>
              <a:rPr lang="en-US" sz="2400" dirty="0">
                <a:latin typeface="Gabriola" pitchFamily="82" charset="0"/>
              </a:rPr>
              <a:t> (</a:t>
            </a:r>
            <a:r>
              <a:rPr lang="en-US" sz="2400" dirty="0" err="1">
                <a:latin typeface="Gabriola" pitchFamily="82" charset="0"/>
              </a:rPr>
              <a:t>exanthem</a:t>
            </a:r>
            <a:r>
              <a:rPr lang="en-US" sz="2400" dirty="0">
                <a:latin typeface="Gabriola" pitchFamily="82" charset="0"/>
              </a:rPr>
              <a:t> </a:t>
            </a:r>
            <a:r>
              <a:rPr lang="en-US" sz="2400" dirty="0" err="1">
                <a:latin typeface="Gabriola" pitchFamily="82" charset="0"/>
              </a:rPr>
              <a:t>subitum</a:t>
            </a:r>
            <a:r>
              <a:rPr lang="en-US" sz="2400" dirty="0">
                <a:latin typeface="Gabriola" pitchFamily="82" charset="0"/>
              </a:rPr>
              <a:t>, sixth disease).</a:t>
            </a:r>
          </a:p>
          <a:p>
            <a:pPr marL="0" indent="0">
              <a:buNone/>
            </a:pPr>
            <a:r>
              <a:rPr lang="en-US" sz="2400" dirty="0">
                <a:latin typeface="Gabriola" pitchFamily="82" charset="0"/>
              </a:rPr>
              <a:t>Two species of </a:t>
            </a:r>
            <a:r>
              <a:rPr lang="en-US" sz="2400" dirty="0">
                <a:solidFill>
                  <a:schemeClr val="accent6">
                    <a:lumMod val="75000"/>
                  </a:schemeClr>
                </a:solidFill>
                <a:latin typeface="Gabriola" pitchFamily="82" charset="0"/>
              </a:rPr>
              <a:t>HHV-6―HHV-6A and HHV-</a:t>
            </a:r>
          </a:p>
          <a:p>
            <a:pPr marL="0" indent="0">
              <a:buNone/>
            </a:pPr>
            <a:r>
              <a:rPr lang="en-US" sz="2400" dirty="0">
                <a:solidFill>
                  <a:schemeClr val="accent6">
                    <a:lumMod val="75000"/>
                  </a:schemeClr>
                </a:solidFill>
                <a:latin typeface="Gabriola" pitchFamily="82" charset="0"/>
              </a:rPr>
              <a:t>6B―exist,</a:t>
            </a:r>
            <a:r>
              <a:rPr lang="en-US" sz="2400" dirty="0">
                <a:latin typeface="Gabriola" pitchFamily="82" charset="0"/>
              </a:rPr>
              <a:t> with almost all </a:t>
            </a:r>
            <a:r>
              <a:rPr lang="en-US" sz="2400" dirty="0">
                <a:solidFill>
                  <a:schemeClr val="accent6">
                    <a:lumMod val="75000"/>
                  </a:schemeClr>
                </a:solidFill>
                <a:latin typeface="Gabriola" pitchFamily="82" charset="0"/>
              </a:rPr>
              <a:t>postnatal</a:t>
            </a:r>
            <a:r>
              <a:rPr lang="en-US" sz="2400" dirty="0">
                <a:latin typeface="Gabriola" pitchFamily="82" charset="0"/>
              </a:rPr>
              <a:t> infections caused by </a:t>
            </a:r>
            <a:r>
              <a:rPr lang="en-US" sz="2400" dirty="0">
                <a:solidFill>
                  <a:schemeClr val="accent6">
                    <a:lumMod val="75000"/>
                  </a:schemeClr>
                </a:solidFill>
                <a:latin typeface="Gabriola" pitchFamily="82" charset="0"/>
              </a:rPr>
              <a:t>HHV-6B.</a:t>
            </a:r>
            <a:r>
              <a:rPr lang="en-US" sz="2400" dirty="0">
                <a:latin typeface="Gabriola" pitchFamily="82" charset="0"/>
              </a:rPr>
              <a:t> These viruses infect </a:t>
            </a:r>
            <a:r>
              <a:rPr lang="en-US" sz="2400" dirty="0">
                <a:solidFill>
                  <a:schemeClr val="accent6">
                    <a:lumMod val="75000"/>
                  </a:schemeClr>
                </a:solidFill>
                <a:latin typeface="Gabriola" pitchFamily="82" charset="0"/>
              </a:rPr>
              <a:t>mature mononuclear cells</a:t>
            </a:r>
            <a:r>
              <a:rPr lang="en-US" sz="2400" dirty="0">
                <a:latin typeface="Gabriola" pitchFamily="82" charset="0"/>
              </a:rPr>
              <a:t> and cause a relatively prolonged (3-5days) </a:t>
            </a:r>
            <a:r>
              <a:rPr lang="en-US" sz="2400" dirty="0" err="1">
                <a:latin typeface="Gabriola" pitchFamily="82" charset="0"/>
              </a:rPr>
              <a:t>viremia</a:t>
            </a:r>
            <a:r>
              <a:rPr lang="en-US" sz="2400" dirty="0">
                <a:latin typeface="Gabriola" pitchFamily="82" charset="0"/>
              </a:rPr>
              <a:t> during primary infection. They can be detected in the saliva of healthy adults, which suggests, as with other </a:t>
            </a:r>
            <a:r>
              <a:rPr lang="en-US" sz="2400" dirty="0" err="1">
                <a:latin typeface="Gabriola" pitchFamily="82" charset="0"/>
              </a:rPr>
              <a:t>herpesviruses</a:t>
            </a:r>
            <a:r>
              <a:rPr lang="en-US" sz="2400" dirty="0">
                <a:latin typeface="Gabriola" pitchFamily="82" charset="0"/>
              </a:rPr>
              <a:t>, the development of</a:t>
            </a:r>
          </a:p>
          <a:p>
            <a:pPr marL="0" indent="0">
              <a:buNone/>
            </a:pPr>
            <a:r>
              <a:rPr lang="en-US" sz="2400" dirty="0">
                <a:latin typeface="Gabriola" pitchFamily="82" charset="0"/>
              </a:rPr>
              <a:t>lifelong latent infection and intermittent viral shedding.</a:t>
            </a:r>
          </a:p>
          <a:p>
            <a:endParaRPr lang="ar-JO" sz="2400" dirty="0">
              <a:latin typeface="Gabriola" pitchFamily="82" charset="0"/>
            </a:endParaRPr>
          </a:p>
        </p:txBody>
      </p:sp>
    </p:spTree>
    <p:extLst>
      <p:ext uri="{BB962C8B-B14F-4D97-AF65-F5344CB8AC3E}">
        <p14:creationId xmlns:p14="http://schemas.microsoft.com/office/powerpoint/2010/main" val="21537232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3">
                    <a:lumMod val="75000"/>
                  </a:schemeClr>
                </a:solidFill>
                <a:latin typeface="Gabriola" pitchFamily="82" charset="0"/>
              </a:rPr>
              <a:t>Clinical</a:t>
            </a:r>
            <a:br>
              <a:rPr lang="en-US" dirty="0">
                <a:solidFill>
                  <a:schemeClr val="accent3">
                    <a:lumMod val="75000"/>
                  </a:schemeClr>
                </a:solidFill>
                <a:latin typeface="Gabriola" pitchFamily="82" charset="0"/>
              </a:rPr>
            </a:br>
            <a:r>
              <a:rPr lang="en-US" dirty="0">
                <a:solidFill>
                  <a:schemeClr val="accent3">
                    <a:lumMod val="75000"/>
                  </a:schemeClr>
                </a:solidFill>
                <a:latin typeface="Gabriola" pitchFamily="82" charset="0"/>
              </a:rPr>
              <a:t>Presentation</a:t>
            </a:r>
            <a:endParaRPr lang="ar-JO" dirty="0">
              <a:solidFill>
                <a:schemeClr val="accent3">
                  <a:lumMod val="75000"/>
                </a:schemeClr>
              </a:solidFill>
              <a:latin typeface="Gabriola" pitchFamily="82" charset="0"/>
            </a:endParaRPr>
          </a:p>
        </p:txBody>
      </p:sp>
      <p:sp>
        <p:nvSpPr>
          <p:cNvPr id="3" name="Content Placeholder 2"/>
          <p:cNvSpPr>
            <a:spLocks noGrp="1"/>
          </p:cNvSpPr>
          <p:nvPr>
            <p:ph idx="1"/>
          </p:nvPr>
        </p:nvSpPr>
        <p:spPr>
          <a:xfrm>
            <a:off x="608490" y="1600206"/>
            <a:ext cx="10952798" cy="4525963"/>
          </a:xfrm>
        </p:spPr>
        <p:txBody>
          <a:bodyPr/>
          <a:lstStyle/>
          <a:p>
            <a:pPr marL="0" indent="0"/>
            <a:r>
              <a:rPr lang="en-US" dirty="0">
                <a:solidFill>
                  <a:schemeClr val="accent3">
                    <a:lumMod val="75000"/>
                  </a:schemeClr>
                </a:solidFill>
                <a:latin typeface="Gabriola" pitchFamily="82" charset="0"/>
              </a:rPr>
              <a:t>Acute febrile illness</a:t>
            </a:r>
            <a:r>
              <a:rPr lang="en-US" dirty="0">
                <a:latin typeface="Gabriola" pitchFamily="82" charset="0"/>
              </a:rPr>
              <a:t>, lasting approximately 3 to 7 days, often followed by the characteristic rash of </a:t>
            </a:r>
            <a:r>
              <a:rPr lang="en-US" dirty="0" err="1">
                <a:latin typeface="Gabriola" pitchFamily="82" charset="0"/>
              </a:rPr>
              <a:t>roseola</a:t>
            </a:r>
            <a:r>
              <a:rPr lang="en-US" dirty="0">
                <a:latin typeface="Gabriola" pitchFamily="82" charset="0"/>
              </a:rPr>
              <a:t> (in ~ 20% of infected children)</a:t>
            </a:r>
          </a:p>
          <a:p>
            <a:pPr marL="0" indent="0"/>
            <a:r>
              <a:rPr lang="en-US" dirty="0" err="1">
                <a:solidFill>
                  <a:schemeClr val="accent3">
                    <a:lumMod val="75000"/>
                  </a:schemeClr>
                </a:solidFill>
                <a:latin typeface="Gabriola" pitchFamily="82" charset="0"/>
              </a:rPr>
              <a:t>Prodrome</a:t>
            </a:r>
            <a:r>
              <a:rPr lang="en-US" dirty="0">
                <a:solidFill>
                  <a:srgbClr val="FFFF00"/>
                </a:solidFill>
                <a:latin typeface="Gabriola" pitchFamily="82" charset="0"/>
              </a:rPr>
              <a:t>: </a:t>
            </a:r>
            <a:r>
              <a:rPr lang="en-US" dirty="0">
                <a:latin typeface="Gabriola" pitchFamily="82" charset="0"/>
              </a:rPr>
              <a:t>High fever (39-40°C), </a:t>
            </a:r>
            <a:r>
              <a:rPr lang="en-US" dirty="0" err="1">
                <a:latin typeface="Gabriola" pitchFamily="82" charset="0"/>
              </a:rPr>
              <a:t>palpebral</a:t>
            </a:r>
            <a:r>
              <a:rPr lang="en-US" dirty="0">
                <a:latin typeface="Gabriola" pitchFamily="82" charset="0"/>
              </a:rPr>
              <a:t> edema, cervical </a:t>
            </a:r>
            <a:r>
              <a:rPr lang="en-US" dirty="0" err="1">
                <a:latin typeface="Gabriola" pitchFamily="82" charset="0"/>
              </a:rPr>
              <a:t>lymphadenopathy</a:t>
            </a:r>
            <a:r>
              <a:rPr lang="en-US" dirty="0">
                <a:latin typeface="Gabriola" pitchFamily="82" charset="0"/>
              </a:rPr>
              <a:t>, mild upper respiratory symptoms. Child appears well. As fever subsides, </a:t>
            </a:r>
            <a:r>
              <a:rPr lang="en-US" dirty="0" err="1">
                <a:latin typeface="Gabriola" pitchFamily="82" charset="0"/>
              </a:rPr>
              <a:t>exanthem</a:t>
            </a:r>
            <a:r>
              <a:rPr lang="en-US" dirty="0">
                <a:latin typeface="Gabriola" pitchFamily="82" charset="0"/>
              </a:rPr>
              <a:t> appears (“exanthema </a:t>
            </a:r>
            <a:r>
              <a:rPr lang="en-US" dirty="0" err="1">
                <a:latin typeface="Gabriola" pitchFamily="82" charset="0"/>
              </a:rPr>
              <a:t>subitum</a:t>
            </a:r>
            <a:r>
              <a:rPr lang="en-US" dirty="0">
                <a:latin typeface="Gabriola" pitchFamily="82" charset="0"/>
              </a:rPr>
              <a:t>” means “sudden rash”).</a:t>
            </a:r>
          </a:p>
          <a:p>
            <a:endParaRPr lang="ar-JO" dirty="0">
              <a:latin typeface="Gabriola" pitchFamily="82" charset="0"/>
            </a:endParaRPr>
          </a:p>
        </p:txBody>
      </p:sp>
    </p:spTree>
    <p:extLst>
      <p:ext uri="{BB962C8B-B14F-4D97-AF65-F5344CB8AC3E}">
        <p14:creationId xmlns:p14="http://schemas.microsoft.com/office/powerpoint/2010/main" val="3791879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609620"/>
            <a:ext cx="10952798" cy="5516563"/>
          </a:xfrm>
        </p:spPr>
        <p:txBody>
          <a:bodyPr>
            <a:normAutofit/>
          </a:bodyPr>
          <a:lstStyle/>
          <a:p>
            <a:pPr marL="0" indent="0">
              <a:buNone/>
            </a:pPr>
            <a:r>
              <a:rPr lang="en-US" sz="4400" dirty="0">
                <a:solidFill>
                  <a:schemeClr val="accent6">
                    <a:lumMod val="75000"/>
                  </a:schemeClr>
                </a:solidFill>
                <a:latin typeface="Gabriola" pitchFamily="82" charset="0"/>
              </a:rPr>
              <a:t>Diagnostic Considerations</a:t>
            </a:r>
          </a:p>
          <a:p>
            <a:pPr marL="0" indent="0">
              <a:buNone/>
            </a:pPr>
            <a:r>
              <a:rPr lang="en-US" dirty="0">
                <a:latin typeface="Gabriola" pitchFamily="82" charset="0"/>
              </a:rPr>
              <a:t>Also consider the following:</a:t>
            </a:r>
          </a:p>
          <a:p>
            <a:pPr marL="514350" indent="-514350">
              <a:buFont typeface="+mj-lt"/>
              <a:buAutoNum type="arabicPeriod"/>
            </a:pPr>
            <a:r>
              <a:rPr lang="en-US" dirty="0">
                <a:latin typeface="Gabriola" pitchFamily="82" charset="0"/>
              </a:rPr>
              <a:t>Fever of unknown origin</a:t>
            </a:r>
          </a:p>
          <a:p>
            <a:pPr marL="514350" indent="-514350">
              <a:buFont typeface="+mj-lt"/>
              <a:buAutoNum type="arabicPeriod"/>
            </a:pPr>
            <a:r>
              <a:rPr lang="en-US" dirty="0" err="1">
                <a:latin typeface="Gabriola" pitchFamily="82" charset="0"/>
              </a:rPr>
              <a:t>Pneumococcemia</a:t>
            </a:r>
            <a:endParaRPr lang="en-US" dirty="0">
              <a:latin typeface="Gabriola" pitchFamily="82" charset="0"/>
            </a:endParaRPr>
          </a:p>
          <a:p>
            <a:pPr marL="514350" indent="-514350">
              <a:buFont typeface="+mj-lt"/>
              <a:buAutoNum type="arabicPeriod"/>
            </a:pPr>
            <a:r>
              <a:rPr lang="en-US" dirty="0">
                <a:latin typeface="Gabriola" pitchFamily="82" charset="0"/>
              </a:rPr>
              <a:t>Viral syndromes with fever and </a:t>
            </a:r>
            <a:r>
              <a:rPr lang="en-US" dirty="0" err="1">
                <a:latin typeface="Gabriola" pitchFamily="82" charset="0"/>
              </a:rPr>
              <a:t>exanthem</a:t>
            </a:r>
            <a:endParaRPr lang="en-US" dirty="0">
              <a:latin typeface="Gabriola" pitchFamily="82" charset="0"/>
            </a:endParaRPr>
          </a:p>
          <a:p>
            <a:pPr marL="514350" indent="-514350">
              <a:buFont typeface="+mj-lt"/>
              <a:buAutoNum type="arabicPeriod"/>
            </a:pPr>
            <a:r>
              <a:rPr lang="en-US" dirty="0">
                <a:latin typeface="Gabriola" pitchFamily="82" charset="0"/>
              </a:rPr>
              <a:t>Measles and rubella</a:t>
            </a:r>
          </a:p>
          <a:p>
            <a:pPr marL="0" indent="0">
              <a:buNone/>
            </a:pPr>
            <a:r>
              <a:rPr lang="en-US" dirty="0">
                <a:solidFill>
                  <a:schemeClr val="accent6">
                    <a:lumMod val="75000"/>
                  </a:schemeClr>
                </a:solidFill>
                <a:latin typeface="Gabriola" pitchFamily="82" charset="0"/>
              </a:rPr>
              <a:t>Differential Diagnoses</a:t>
            </a:r>
          </a:p>
          <a:p>
            <a:pPr marL="0" indent="0">
              <a:buNone/>
            </a:pPr>
            <a:r>
              <a:rPr lang="en-US" dirty="0">
                <a:latin typeface="Gabriola" pitchFamily="82" charset="0"/>
              </a:rPr>
              <a:t>Meningococcemia</a:t>
            </a:r>
          </a:p>
          <a:p>
            <a:endParaRPr lang="ar-JO" dirty="0">
              <a:latin typeface="Gabriola" pitchFamily="82" charset="0"/>
            </a:endParaRPr>
          </a:p>
        </p:txBody>
      </p:sp>
    </p:spTree>
    <p:extLst>
      <p:ext uri="{BB962C8B-B14F-4D97-AF65-F5344CB8AC3E}">
        <p14:creationId xmlns:p14="http://schemas.microsoft.com/office/powerpoint/2010/main" val="298079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490" y="533401"/>
            <a:ext cx="10952798" cy="5105400"/>
          </a:xfrm>
        </p:spPr>
        <p:txBody>
          <a:bodyPr>
            <a:normAutofit/>
          </a:bodyPr>
          <a:lstStyle/>
          <a:p>
            <a:pPr marL="0" indent="0">
              <a:buNone/>
            </a:pPr>
            <a:r>
              <a:rPr lang="en-US" dirty="0">
                <a:solidFill>
                  <a:schemeClr val="accent6">
                    <a:lumMod val="75000"/>
                  </a:schemeClr>
                </a:solidFill>
                <a:latin typeface="Gabriola" pitchFamily="82" charset="0"/>
              </a:rPr>
              <a:t>Mortality/Morbidity :</a:t>
            </a:r>
            <a:r>
              <a:rPr lang="en-US" dirty="0">
                <a:solidFill>
                  <a:srgbClr val="FFFF00"/>
                </a:solidFill>
                <a:latin typeface="Gabriola" pitchFamily="82" charset="0"/>
              </a:rPr>
              <a:t>: </a:t>
            </a:r>
          </a:p>
          <a:p>
            <a:pPr marL="0" indent="0">
              <a:buNone/>
            </a:pPr>
            <a:r>
              <a:rPr lang="en-US" dirty="0" err="1">
                <a:latin typeface="Gabriola" pitchFamily="82" charset="0"/>
              </a:rPr>
              <a:t>Roseola</a:t>
            </a:r>
            <a:r>
              <a:rPr lang="en-US" dirty="0">
                <a:latin typeface="Gabriola" pitchFamily="82" charset="0"/>
              </a:rPr>
              <a:t> is usually a </a:t>
            </a:r>
            <a:r>
              <a:rPr lang="en-US" dirty="0">
                <a:solidFill>
                  <a:srgbClr val="00B050"/>
                </a:solidFill>
                <a:latin typeface="Gabriola" pitchFamily="82" charset="0"/>
              </a:rPr>
              <a:t>self-limited illness </a:t>
            </a:r>
            <a:r>
              <a:rPr lang="en-US" dirty="0">
                <a:latin typeface="Gabriola" pitchFamily="82" charset="0"/>
              </a:rPr>
              <a:t>with no </a:t>
            </a:r>
            <a:r>
              <a:rPr lang="en-US" dirty="0" err="1">
                <a:latin typeface="Gabriola" pitchFamily="82" charset="0"/>
              </a:rPr>
              <a:t>sequelae</a:t>
            </a:r>
            <a:r>
              <a:rPr lang="en-US" dirty="0">
                <a:latin typeface="Gabriola" pitchFamily="82" charset="0"/>
              </a:rPr>
              <a:t>.</a:t>
            </a:r>
          </a:p>
          <a:p>
            <a:pPr marL="0" indent="0">
              <a:buNone/>
            </a:pPr>
            <a:endParaRPr lang="en-US" dirty="0">
              <a:latin typeface="Gabriola" pitchFamily="82" charset="0"/>
            </a:endParaRPr>
          </a:p>
          <a:p>
            <a:pPr marL="0" indent="0">
              <a:buNone/>
            </a:pPr>
            <a:r>
              <a:rPr lang="en-US" dirty="0">
                <a:latin typeface="Gabriola" pitchFamily="82" charset="0"/>
              </a:rPr>
              <a:t>Encephalitis, </a:t>
            </a:r>
            <a:r>
              <a:rPr lang="en-US" dirty="0" err="1">
                <a:latin typeface="Gabriola" pitchFamily="82" charset="0"/>
              </a:rPr>
              <a:t>fulminant</a:t>
            </a:r>
            <a:r>
              <a:rPr lang="en-US" dirty="0">
                <a:latin typeface="Gabriola" pitchFamily="82" charset="0"/>
              </a:rPr>
              <a:t> hepatitis, and disseminated infection with HHV-6 are extremely rare manifestations.</a:t>
            </a:r>
          </a:p>
        </p:txBody>
      </p:sp>
    </p:spTree>
    <p:extLst>
      <p:ext uri="{BB962C8B-B14F-4D97-AF65-F5344CB8AC3E}">
        <p14:creationId xmlns:p14="http://schemas.microsoft.com/office/powerpoint/2010/main" val="4288660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solidFill>
                  <a:schemeClr val="accent6">
                    <a:lumMod val="75000"/>
                  </a:schemeClr>
                </a:solidFill>
                <a:latin typeface="Gabriola" pitchFamily="82" charset="0"/>
              </a:rPr>
              <a:t>Complications and Prognosis:</a:t>
            </a:r>
          </a:p>
          <a:p>
            <a:pPr marL="0" indent="0">
              <a:buNone/>
            </a:pPr>
            <a:r>
              <a:rPr lang="en-US" dirty="0">
                <a:latin typeface="Gabriola" pitchFamily="82" charset="0"/>
              </a:rPr>
              <a:t>The prognosis for </a:t>
            </a:r>
            <a:r>
              <a:rPr lang="en-US" dirty="0" err="1">
                <a:latin typeface="Gabriola" pitchFamily="82" charset="0"/>
              </a:rPr>
              <a:t>roseola</a:t>
            </a:r>
            <a:r>
              <a:rPr lang="en-US" dirty="0">
                <a:latin typeface="Gabriola" pitchFamily="82" charset="0"/>
              </a:rPr>
              <a:t> is </a:t>
            </a:r>
            <a:r>
              <a:rPr lang="en-US" dirty="0">
                <a:solidFill>
                  <a:srgbClr val="00B050"/>
                </a:solidFill>
                <a:latin typeface="Gabriola" pitchFamily="82" charset="0"/>
              </a:rPr>
              <a:t>excellent. </a:t>
            </a:r>
          </a:p>
          <a:p>
            <a:pPr marL="0" indent="0">
              <a:buNone/>
            </a:pPr>
            <a:r>
              <a:rPr lang="en-US" dirty="0">
                <a:latin typeface="Gabriola" pitchFamily="82" charset="0"/>
              </a:rPr>
              <a:t>A few deaths have been attributed to HHV-6, </a:t>
            </a:r>
            <a:r>
              <a:rPr lang="en-US" i="1" dirty="0">
                <a:solidFill>
                  <a:schemeClr val="accent6">
                    <a:lumMod val="75000"/>
                  </a:schemeClr>
                </a:solidFill>
                <a:latin typeface="Gabriola" pitchFamily="82" charset="0"/>
              </a:rPr>
              <a:t>usually in cases complicated by encephalitis or virus-associated </a:t>
            </a:r>
            <a:r>
              <a:rPr lang="en-US" i="1" dirty="0" err="1">
                <a:solidFill>
                  <a:schemeClr val="accent6">
                    <a:lumMod val="75000"/>
                  </a:schemeClr>
                </a:solidFill>
                <a:latin typeface="Gabriola" pitchFamily="82" charset="0"/>
              </a:rPr>
              <a:t>hemophagocytosis</a:t>
            </a:r>
            <a:r>
              <a:rPr lang="en-US" i="1" dirty="0">
                <a:solidFill>
                  <a:schemeClr val="accent6">
                    <a:lumMod val="75000"/>
                  </a:schemeClr>
                </a:solidFill>
                <a:latin typeface="Gabriola" pitchFamily="82" charset="0"/>
              </a:rPr>
              <a:t> syndrome</a:t>
            </a:r>
          </a:p>
          <a:p>
            <a:endParaRPr lang="ar-JO" dirty="0">
              <a:latin typeface="Gabriola" pitchFamily="82" charset="0"/>
            </a:endParaRPr>
          </a:p>
          <a:p>
            <a:endParaRPr lang="ar-JO" dirty="0"/>
          </a:p>
        </p:txBody>
      </p:sp>
    </p:spTree>
    <p:extLst>
      <p:ext uri="{BB962C8B-B14F-4D97-AF65-F5344CB8AC3E}">
        <p14:creationId xmlns:p14="http://schemas.microsoft.com/office/powerpoint/2010/main" val="281122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accent6">
                    <a:lumMod val="75000"/>
                  </a:schemeClr>
                </a:solidFill>
                <a:latin typeface="Trebuchet MS" panose="020B0603020202020204" pitchFamily="34" charset="0"/>
                <a:sym typeface="+mn-ea"/>
              </a:rPr>
              <a:t>Treatment</a:t>
            </a:r>
            <a:endParaRPr lang="en-US"/>
          </a:p>
        </p:txBody>
      </p:sp>
      <p:sp>
        <p:nvSpPr>
          <p:cNvPr id="3" name="Content Placeholder 2"/>
          <p:cNvSpPr>
            <a:spLocks noGrp="1"/>
          </p:cNvSpPr>
          <p:nvPr>
            <p:ph idx="1"/>
          </p:nvPr>
        </p:nvSpPr>
        <p:spPr/>
        <p:txBody>
          <a:bodyPr>
            <a:normAutofit fontScale="90000" lnSpcReduction="10000"/>
          </a:bodyPr>
          <a:lstStyle/>
          <a:p>
            <a:pPr eaLnBrk="1" hangingPunct="1"/>
            <a:r>
              <a:rPr lang="en-US" altLang="en-US" dirty="0">
                <a:latin typeface="Trebuchet MS" panose="020B0603020202020204" pitchFamily="34" charset="0"/>
                <a:sym typeface="+mn-ea"/>
              </a:rPr>
              <a:t> Chickenpox is a viral infection.</a:t>
            </a:r>
            <a:endParaRPr lang="en-US" altLang="en-US" dirty="0">
              <a:latin typeface="Trebuchet MS" panose="020B0603020202020204" pitchFamily="34" charset="0"/>
            </a:endParaRPr>
          </a:p>
          <a:p>
            <a:pPr marL="137160" indent="0" eaLnBrk="1" hangingPunct="1">
              <a:buNone/>
            </a:pPr>
            <a:r>
              <a:rPr lang="en-US" altLang="en-US" dirty="0">
                <a:latin typeface="Trebuchet MS" panose="020B0603020202020204" pitchFamily="34" charset="0"/>
                <a:sym typeface="+mn-ea"/>
              </a:rPr>
              <a:t>Therefore, antibiotics are ineffective. Antibiotics are only useful if an individual develops an infection from the blisters caused by the virus. </a:t>
            </a:r>
            <a:endParaRPr lang="en-US" altLang="en-US" dirty="0">
              <a:latin typeface="Trebuchet MS" panose="020B0603020202020204" pitchFamily="34" charset="0"/>
            </a:endParaRPr>
          </a:p>
          <a:p>
            <a:r>
              <a:rPr lang="en-US" altLang="en-US" dirty="0">
                <a:solidFill>
                  <a:schemeClr val="tx1">
                    <a:lumMod val="95000"/>
                    <a:lumOff val="5000"/>
                  </a:schemeClr>
                </a:solidFill>
                <a:latin typeface="Trebuchet MS" panose="020B0603020202020204" pitchFamily="34" charset="0"/>
                <a:sym typeface="+mn-ea"/>
              </a:rPr>
              <a:t>Antiviral therapy(</a:t>
            </a:r>
            <a:r>
              <a:rPr lang="en-US" altLang="en-US" dirty="0">
                <a:solidFill>
                  <a:srgbClr val="FF0000"/>
                </a:solidFill>
                <a:latin typeface="Trebuchet MS" panose="020B0603020202020204" pitchFamily="34" charset="0"/>
                <a:sym typeface="+mn-ea"/>
              </a:rPr>
              <a:t> acyclovir) used in</a:t>
            </a:r>
            <a:r>
              <a:rPr lang="en-US" altLang="en-US" dirty="0">
                <a:solidFill>
                  <a:schemeClr val="tx1">
                    <a:lumMod val="95000"/>
                    <a:lumOff val="5000"/>
                  </a:schemeClr>
                </a:solidFill>
                <a:latin typeface="Trebuchet MS" panose="020B0603020202020204" pitchFamily="34" charset="0"/>
                <a:sym typeface="+mn-ea"/>
              </a:rPr>
              <a:t> :</a:t>
            </a:r>
            <a:endParaRPr lang="en-US" altLang="en-US" dirty="0">
              <a:solidFill>
                <a:schemeClr val="tx1">
                  <a:lumMod val="95000"/>
                  <a:lumOff val="5000"/>
                </a:schemeClr>
              </a:solidFill>
              <a:latin typeface="Trebuchet MS" panose="020B0603020202020204" pitchFamily="34" charset="0"/>
            </a:endParaRPr>
          </a:p>
          <a:p>
            <a:pPr marL="137160" indent="0">
              <a:buNone/>
            </a:pPr>
            <a:r>
              <a:rPr lang="en-US" altLang="en-US" dirty="0">
                <a:latin typeface="Trebuchet MS" panose="020B0603020202020204" pitchFamily="34" charset="0"/>
                <a:sym typeface="+mn-ea"/>
              </a:rPr>
              <a:t>1. Older children &gt; 13 </a:t>
            </a:r>
            <a:r>
              <a:rPr lang="en-US" altLang="en-US" dirty="0" err="1">
                <a:latin typeface="Trebuchet MS" panose="020B0603020202020204" pitchFamily="34" charset="0"/>
                <a:sym typeface="+mn-ea"/>
              </a:rPr>
              <a:t>yrs</a:t>
            </a:r>
            <a:r>
              <a:rPr lang="en-US" altLang="en-US" dirty="0">
                <a:latin typeface="Trebuchet MS" panose="020B0603020202020204" pitchFamily="34" charset="0"/>
                <a:sym typeface="+mn-ea"/>
              </a:rPr>
              <a:t> ( more complications as encephalitis &amp; pneumonia).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 2. Secondary household cases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3. </a:t>
            </a:r>
            <a:r>
              <a:rPr lang="en-US" altLang="en-US" dirty="0" err="1">
                <a:latin typeface="Trebuchet MS" panose="020B0603020202020204" pitchFamily="34" charset="0"/>
                <a:sym typeface="+mn-ea"/>
              </a:rPr>
              <a:t>Hx</a:t>
            </a:r>
            <a:r>
              <a:rPr lang="en-US" altLang="en-US" dirty="0">
                <a:latin typeface="Trebuchet MS" panose="020B0603020202020204" pitchFamily="34" charset="0"/>
                <a:sym typeface="+mn-ea"/>
              </a:rPr>
              <a:t> of chronic cutaneous, cardiopulmonary disorders, Renal failure or DM </a:t>
            </a:r>
            <a:endParaRPr lang="en-US" altLang="en-US" dirty="0">
              <a:latin typeface="Trebuchet MS" panose="020B0603020202020204" pitchFamily="34" charset="0"/>
            </a:endParaRPr>
          </a:p>
          <a:p>
            <a:pPr marL="137160" indent="0">
              <a:buNone/>
            </a:pPr>
            <a:r>
              <a:rPr lang="en-US" altLang="en-US" dirty="0">
                <a:latin typeface="Trebuchet MS" panose="020B0603020202020204" pitchFamily="34" charset="0"/>
                <a:sym typeface="+mn-ea"/>
              </a:rPr>
              <a:t>4.  Children taking intermittent oral or inhaled steroid therapy ( mandatory in </a:t>
            </a:r>
            <a:r>
              <a:rPr lang="en-US" altLang="en-US" dirty="0" err="1">
                <a:latin typeface="Trebuchet MS" panose="020B0603020202020204" pitchFamily="34" charset="0"/>
                <a:sym typeface="+mn-ea"/>
              </a:rPr>
              <a:t>immuno</a:t>
            </a:r>
            <a:r>
              <a:rPr lang="en-US" altLang="en-US" dirty="0">
                <a:latin typeface="Trebuchet MS" panose="020B0603020202020204" pitchFamily="34" charset="0"/>
                <a:sym typeface="+mn-ea"/>
              </a:rPr>
              <a:t>- compromised) </a:t>
            </a:r>
            <a:endParaRPr lang="en-US" altLang="en-US" dirty="0">
              <a:latin typeface="Trebuchet MS" panose="020B0603020202020204" pitchFamily="34" charset="0"/>
            </a:endParaRPr>
          </a:p>
          <a:p>
            <a:pPr marL="137160" indent="0" algn="ctr" eaLnBrk="1" hangingPunct="1">
              <a:buNone/>
            </a:pPr>
            <a:endParaRPr lang="en-US" altLang="en-US" dirty="0">
              <a:latin typeface="Comic Sans MS" panose="030F0702030302020204" pitchFamily="66" charset="0"/>
            </a:endParaRPr>
          </a:p>
          <a:p>
            <a:endParaRPr lang="en-US"/>
          </a:p>
        </p:txBody>
      </p:sp>
      <p:pic>
        <p:nvPicPr>
          <p:cNvPr id="4" name="Content Placeholder 6"/>
          <p:cNvPicPr>
            <a:picLocks noChangeAspect="1"/>
          </p:cNvPicPr>
          <p:nvPr/>
        </p:nvPicPr>
        <p:blipFill>
          <a:blip r:embed="rId2" cstate="print"/>
          <a:stretch>
            <a:fillRect/>
          </a:stretch>
        </p:blipFill>
        <p:spPr>
          <a:xfrm>
            <a:off x="-635" y="0"/>
            <a:ext cx="12193270" cy="6858000"/>
          </a:xfrm>
          <a:prstGeom prst="rect">
            <a:avLst/>
          </a:prstGeom>
        </p:spPr>
      </p:pic>
    </p:spTree>
    <p:extLst>
      <p:ext uri="{BB962C8B-B14F-4D97-AF65-F5344CB8AC3E}">
        <p14:creationId xmlns:p14="http://schemas.microsoft.com/office/powerpoint/2010/main" val="3264734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82"/>
            <a:ext cx="12169775" cy="653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981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000"/>
              <a:buFont typeface="Century Gothic"/>
              <a:buNone/>
            </a:pPr>
            <a:r>
              <a:rPr lang="en-US" sz="4000" b="0" i="0" u="none" dirty="0">
                <a:solidFill>
                  <a:schemeClr val="dk1"/>
                </a:solidFill>
                <a:latin typeface="Comic Sans MS" pitchFamily="66" charset="0"/>
                <a:ea typeface="Century Gothic"/>
                <a:cs typeface="Century Gothic"/>
                <a:sym typeface="Century Gothic"/>
              </a:rPr>
              <a:t>VESICLES </a:t>
            </a:r>
            <a:endParaRPr dirty="0">
              <a:latin typeface="Comic Sans MS" pitchFamily="66" charset="0"/>
            </a:endParaRPr>
          </a:p>
        </p:txBody>
      </p:sp>
      <p:sp>
        <p:nvSpPr>
          <p:cNvPr id="141" name="Google Shape;141;p8"/>
          <p:cNvSpPr txBox="1">
            <a:spLocks noGrp="1"/>
          </p:cNvSpPr>
          <p:nvPr>
            <p:ph idx="1"/>
          </p:nvPr>
        </p:nvSpPr>
        <p:spPr>
          <a:xfrm>
            <a:off x="790193" y="1844675"/>
            <a:ext cx="10589395" cy="40703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200"/>
              <a:buFont typeface="Arial"/>
              <a:buChar char="•"/>
            </a:pPr>
            <a:r>
              <a:rPr lang="en-US" sz="2200" b="1" i="1" u="none" dirty="0">
                <a:solidFill>
                  <a:schemeClr val="dk1"/>
                </a:solidFill>
                <a:latin typeface="Comic Sans MS" pitchFamily="66" charset="0"/>
                <a:ea typeface="Century Gothic"/>
                <a:cs typeface="Century Gothic"/>
                <a:sym typeface="Century Gothic"/>
              </a:rPr>
              <a:t>Small fluid containing blister less than 1cm </a:t>
            </a:r>
            <a:endParaRPr dirty="0">
              <a:latin typeface="Comic Sans MS" pitchFamily="66" charset="0"/>
            </a:endParaRPr>
          </a:p>
          <a:p>
            <a:pPr marL="228600" marR="0" lvl="0" indent="-88900" algn="l" rtl="0">
              <a:lnSpc>
                <a:spcPct val="90000"/>
              </a:lnSpc>
              <a:spcBef>
                <a:spcPts val="1000"/>
              </a:spcBef>
              <a:spcAft>
                <a:spcPts val="0"/>
              </a:spcAft>
              <a:buClr>
                <a:schemeClr val="dk1"/>
              </a:buClr>
              <a:buSzPts val="2200"/>
              <a:buFont typeface="Arial"/>
              <a:buNone/>
            </a:pPr>
            <a:endParaRPr sz="2200" b="1" i="1" u="none" dirty="0">
              <a:solidFill>
                <a:schemeClr val="dk1"/>
              </a:solidFill>
              <a:latin typeface="Century Gothic"/>
              <a:ea typeface="Century Gothic"/>
              <a:cs typeface="Century Gothic"/>
              <a:sym typeface="Century Gothic"/>
            </a:endParaRPr>
          </a:p>
        </p:txBody>
      </p:sp>
      <p:sp>
        <p:nvSpPr>
          <p:cNvPr id="142" name="Google Shape;142;p8"/>
          <p:cNvSpPr txBox="1"/>
          <p:nvPr/>
        </p:nvSpPr>
        <p:spPr>
          <a:xfrm>
            <a:off x="8747084" y="381088"/>
            <a:ext cx="263255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98989"/>
              </a:buClr>
              <a:buSzPts val="1000"/>
              <a:buFont typeface="Century Gothic"/>
              <a:buNone/>
            </a:pPr>
            <a:fld id="{00000000-1234-1234-1234-123412341234}" type="slidenum">
              <a:rPr lang="en-US" sz="1000" b="0" i="0" u="none">
                <a:solidFill>
                  <a:srgbClr val="898989"/>
                </a:solidFill>
                <a:latin typeface="Century Gothic"/>
                <a:ea typeface="Century Gothic"/>
                <a:cs typeface="Century Gothic"/>
                <a:sym typeface="Century Gothic"/>
              </a:rPr>
              <a:t>9</a:t>
            </a:fld>
            <a:endParaRPr/>
          </a:p>
        </p:txBody>
      </p:sp>
      <p:pic>
        <p:nvPicPr>
          <p:cNvPr id="143" name="Google Shape;143;p8"/>
          <p:cNvPicPr preferRelativeResize="0"/>
          <p:nvPr/>
        </p:nvPicPr>
        <p:blipFill rotWithShape="1">
          <a:blip r:embed="rId3">
            <a:alphaModFix/>
          </a:blip>
          <a:srcRect/>
          <a:stretch/>
        </p:blipFill>
        <p:spPr>
          <a:xfrm>
            <a:off x="1964970" y="2708275"/>
            <a:ext cx="8489263" cy="35179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stretch>
            <a:fillRect/>
          </a:stretch>
        </p:blipFill>
        <p:spPr>
          <a:xfrm>
            <a:off x="0" y="-235584"/>
            <a:ext cx="12169775" cy="4267835"/>
          </a:xfrm>
          <a:prstGeom prst="rect">
            <a:avLst/>
          </a:prstGeom>
        </p:spPr>
      </p:pic>
      <p:pic>
        <p:nvPicPr>
          <p:cNvPr id="6" name="Content Placeholder 5"/>
          <p:cNvPicPr>
            <a:picLocks noGrp="1" noChangeAspect="1"/>
          </p:cNvPicPr>
          <p:nvPr>
            <p:ph sz="half" idx="2"/>
          </p:nvPr>
        </p:nvPicPr>
        <p:blipFill>
          <a:blip r:embed="rId3" cstate="print"/>
          <a:stretch>
            <a:fillRect/>
          </a:stretch>
        </p:blipFill>
        <p:spPr>
          <a:xfrm>
            <a:off x="0" y="4017646"/>
            <a:ext cx="12169775" cy="2825115"/>
          </a:xfrm>
          <a:prstGeom prst="rect">
            <a:avLst/>
          </a:prstGeom>
        </p:spPr>
      </p:pic>
    </p:spTree>
    <p:extLst>
      <p:ext uri="{BB962C8B-B14F-4D97-AF65-F5344CB8AC3E}">
        <p14:creationId xmlns:p14="http://schemas.microsoft.com/office/powerpoint/2010/main" val="28637739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p:cNvSpPr>
            <a:spLocks noGrp="1"/>
          </p:cNvSpPr>
          <p:nvPr>
            <p:ph type="title"/>
          </p:nvPr>
        </p:nvSpPr>
        <p:spPr>
          <a:xfrm>
            <a:off x="836673" y="2720021"/>
            <a:ext cx="10496431" cy="1325563"/>
          </a:xfrm>
        </p:spPr>
        <p:txBody>
          <a:bodyPr>
            <a:noAutofit/>
          </a:bodyPr>
          <a:lstStyle/>
          <a:p>
            <a:pPr algn="ctr"/>
            <a:r>
              <a:rPr lang="en-US" sz="9600" dirty="0">
                <a:latin typeface="Castellar" pitchFamily="18" charset="0"/>
              </a:rPr>
              <a:t>Thank you!</a:t>
            </a:r>
            <a:endParaRPr lang="ar-SA" sz="9600" dirty="0">
              <a:latin typeface="Castellar" pitchFamily="18" charset="0"/>
            </a:endParaRPr>
          </a:p>
        </p:txBody>
      </p:sp>
    </p:spTree>
    <p:extLst>
      <p:ext uri="{BB962C8B-B14F-4D97-AF65-F5344CB8AC3E}">
        <p14:creationId xmlns:p14="http://schemas.microsoft.com/office/powerpoint/2010/main" val="609129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1155</TotalTime>
  <Words>4359</Words>
  <Application>Microsoft Office PowerPoint</Application>
  <PresentationFormat>Custom</PresentationFormat>
  <Paragraphs>475</Paragraphs>
  <Slides>91</Slides>
  <Notes>36</Notes>
  <HiddenSlides>0</HiddenSlides>
  <MMClips>0</MMClips>
  <ScaleCrop>false</ScaleCrop>
  <HeadingPairs>
    <vt:vector size="4" baseType="variant">
      <vt:variant>
        <vt:lpstr>Theme</vt:lpstr>
      </vt:variant>
      <vt:variant>
        <vt:i4>3</vt:i4>
      </vt:variant>
      <vt:variant>
        <vt:lpstr>Slide Titles</vt:lpstr>
      </vt:variant>
      <vt:variant>
        <vt:i4>91</vt:i4>
      </vt:variant>
    </vt:vector>
  </HeadingPairs>
  <TitlesOfParts>
    <vt:vector size="94" baseType="lpstr">
      <vt:lpstr>Office Theme</vt:lpstr>
      <vt:lpstr>Simple Light</vt:lpstr>
      <vt:lpstr>2_Office Theme</vt:lpstr>
      <vt:lpstr>EXANTHEMATOUS  DISEASES</vt:lpstr>
      <vt:lpstr>Types of rash </vt:lpstr>
      <vt:lpstr>PowerPoint Presentation</vt:lpstr>
      <vt:lpstr>MACULES </vt:lpstr>
      <vt:lpstr>PATCH</vt:lpstr>
      <vt:lpstr>PAPULE</vt:lpstr>
      <vt:lpstr>NODULS</vt:lpstr>
      <vt:lpstr>PLAQUE</vt:lpstr>
      <vt:lpstr>VESICLES </vt:lpstr>
      <vt:lpstr>WHEAL </vt:lpstr>
      <vt:lpstr>PETECHIAE: </vt:lpstr>
      <vt:lpstr>PURPURA   </vt:lpstr>
      <vt:lpstr>MEASLES </vt:lpstr>
      <vt:lpstr>PowerPoint Presentation</vt:lpstr>
      <vt:lpstr>PowerPoint Presentation</vt:lpstr>
      <vt:lpstr>PowerPoint Presentation</vt:lpstr>
      <vt:lpstr>PowerPoint Presentation</vt:lpstr>
      <vt:lpstr>PowerPoint Presentation</vt:lpstr>
      <vt:lpstr>PowerPoint Presentation</vt:lpstr>
      <vt:lpstr>COMPLICATIONS </vt:lpstr>
      <vt:lpstr>DIAGNOSIS</vt:lpstr>
      <vt:lpstr>TREATMENT</vt:lpstr>
      <vt:lpstr>Prevention and vaccination</vt:lpstr>
      <vt:lpstr>Rubella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ERYTHEMA INFECTIOSUM</vt:lpstr>
      <vt:lpstr>Introduction:</vt:lpstr>
      <vt:lpstr>Etiology:</vt:lpstr>
      <vt:lpstr>Epidemiology</vt:lpstr>
      <vt:lpstr>Clinical Manifestations </vt:lpstr>
      <vt:lpstr>PowerPoint Presentation</vt:lpstr>
      <vt:lpstr>PowerPoint Presentation</vt:lpstr>
      <vt:lpstr>Investigations:</vt:lpstr>
      <vt:lpstr>Treatment :</vt:lpstr>
      <vt:lpstr>Complications &amp; Prognosis :</vt:lpstr>
      <vt:lpstr>Prevention:  The greatest risk is to pregnant women .  Effective control measures are limited .  The exclusion of affected children from school is not recommended because children generally are not infectious by the time the rash is present .  Good handwashing and hygiene are practical measures that should help reduce transmission .</vt:lpstr>
      <vt:lpstr> Chickenpox  </vt:lpstr>
      <vt:lpstr>   etiology varicella -zoster virus , an enveloped ,double stranded DNA virus that is a member of the herpes virus family. </vt:lpstr>
      <vt:lpstr>                            Clinical presentation </vt:lpstr>
      <vt:lpstr>PowerPoint Presentation</vt:lpstr>
      <vt:lpstr>PowerPoint Presentation</vt:lpstr>
      <vt:lpstr>PowerPoint Presentation</vt:lpstr>
      <vt:lpstr> </vt:lpstr>
      <vt:lpstr>Diagnosis </vt:lpstr>
      <vt:lpstr>Scarlet fever  Roseola Infantum</vt:lpstr>
      <vt:lpstr>PowerPoint Presentation</vt:lpstr>
      <vt:lpstr>PowerPoint Presentation</vt:lpstr>
      <vt:lpstr>Clinical feature</vt:lpstr>
      <vt:lpstr>-Skin rash( scarlatina) generally starts on the chest, axilla , and behind the ears  worse in the skin folds  -pastia lines (small linear petechiae) appear and persist after the rash is gone  on skin creases -While on the tongue: by day 1 or 2, a white coating covers the dorsum of the tongue with reddened papillae projecting through, giving rise to the white strawberry tongue By day 4 or 5, the white coating disappears, revealing the red strawberry tongue.   -The area around the mouth is usually pale circumoral pallor -Occur also in kawazaki  (strawberry tongue ( </vt:lpstr>
      <vt:lpstr>PowerPoint Presentation</vt:lpstr>
      <vt:lpstr>PowerPoint Presentation</vt:lpstr>
      <vt:lpstr>PowerPoint Presentation</vt:lpstr>
      <vt:lpstr>Morbidity and Mortality:  benign course, and any undue morbidity and mortality are more likely to arise from suppurative complications such as;         *peritonsillar abscess,   *sinusitis,   *bronchopneumonia,  *meningitis,     or problems associated with immune system as rheumatic fever or        glomerulonephritis. ……So prolonged antibiotic to avoid them  </vt:lpstr>
      <vt:lpstr>Lab Studies:  </vt:lpstr>
      <vt:lpstr>Treatment</vt:lpstr>
      <vt:lpstr>Roseola Infantum (Exanthem Subitum)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Laboratory and Imaging Studies </vt:lpstr>
      <vt:lpstr>PowerPoint Presentation</vt:lpstr>
      <vt:lpstr>PowerPoint Presentation</vt:lpstr>
      <vt:lpstr>Etiology </vt:lpstr>
      <vt:lpstr>Clinical Presentation</vt:lpstr>
      <vt:lpstr>PowerPoint Presentation</vt:lpstr>
      <vt:lpstr>PowerPoint Presentation</vt:lpstr>
      <vt:lpstr>PowerPoint Presentation</vt:lpstr>
      <vt:lpstr>Treatment</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EXANTHEMATOUS  DISEASES</dc:title>
  <cp:lastModifiedBy>Sondus walled Malahmeh</cp:lastModifiedBy>
  <cp:revision>9</cp:revision>
  <dcterms:modified xsi:type="dcterms:W3CDTF">2023-08-13T09:06:39Z</dcterms:modified>
</cp:coreProperties>
</file>