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7" r:id="rId2"/>
    <p:sldMasterId id="2147483790" r:id="rId3"/>
    <p:sldMasterId id="2147483803" r:id="rId4"/>
    <p:sldMasterId id="2147483815" r:id="rId5"/>
    <p:sldMasterId id="2147483864" r:id="rId6"/>
    <p:sldMasterId id="2147483876" r:id="rId7"/>
    <p:sldMasterId id="2147483888" r:id="rId8"/>
    <p:sldMasterId id="2147483900" r:id="rId9"/>
  </p:sldMasterIdLst>
  <p:notesMasterIdLst>
    <p:notesMasterId r:id="rId33"/>
  </p:notesMasterIdLst>
  <p:sldIdLst>
    <p:sldId id="765" r:id="rId10"/>
    <p:sldId id="341" r:id="rId11"/>
    <p:sldId id="342" r:id="rId12"/>
    <p:sldId id="767" r:id="rId13"/>
    <p:sldId id="768" r:id="rId14"/>
    <p:sldId id="386" r:id="rId15"/>
    <p:sldId id="330" r:id="rId16"/>
    <p:sldId id="388" r:id="rId17"/>
    <p:sldId id="259" r:id="rId18"/>
    <p:sldId id="307" r:id="rId19"/>
    <p:sldId id="260" r:id="rId20"/>
    <p:sldId id="769" r:id="rId21"/>
    <p:sldId id="595" r:id="rId22"/>
    <p:sldId id="464" r:id="rId23"/>
    <p:sldId id="497" r:id="rId24"/>
    <p:sldId id="429" r:id="rId25"/>
    <p:sldId id="527" r:id="rId26"/>
    <p:sldId id="528" r:id="rId27"/>
    <p:sldId id="540" r:id="rId28"/>
    <p:sldId id="534" r:id="rId29"/>
    <p:sldId id="541" r:id="rId30"/>
    <p:sldId id="770" r:id="rId31"/>
    <p:sldId id="56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020E3-B261-4B6E-91E9-FE3363D446F3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2364E-589A-4D18-A216-1989966F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2D0F51F-40DA-4834-A420-52BB64C66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93CF396-4D6F-4686-A40A-A2E5D8D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902BF6A-B212-4D3A-9DF0-2B5E248F3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A9427-2DE7-4CB3-8F7D-53B19D96F6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35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83013A-B70C-4857-A469-4722DC871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2416E-E1CA-4818-8FD5-AE0AED190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D16096-55B1-4FAE-80BE-F9ABE3DDB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DF59-91AB-40A5-9297-795C1D59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7666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5382D9-56DF-4FAF-B9F8-08A27706C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17637-9D96-44A2-A21C-4C64521D1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56FFC-4D25-41B8-8A0E-9519659AA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6AD-3D9C-470B-860F-251D196C0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13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03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2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86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063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65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592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9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5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779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252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183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F07A7-8E8B-4948-BAA4-3E4ADC5A3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76578-32F2-4239-8E6D-98B2288E9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5819CB-452E-4408-A1E7-0CC329F09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74D9-10BA-48AB-9CAE-627625B10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177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70373C-1B25-459A-8F8F-3F6AB409A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E81A2-E390-4BEB-A307-2A7E47369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BFD1-C890-4DE0-9E60-60B5A3A33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D133-027B-4920-888D-458EF9114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846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E76D0-766B-4C7A-8A03-76E9315A9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26A8D-8C18-4EC8-9C6C-50138B598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1EBFB-11B8-45F2-8891-B6B1B2D9C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C127-A43C-4BD6-A7A0-677EAD53B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257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47532-BFE3-4181-848F-0AB328BC9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A2876-7534-4601-9710-504E8CDCA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DC01B-9B0C-4A4F-AE53-E9471F03F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C74D-FD09-452F-9994-2C27A50C7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642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9F2B97-A735-485A-B737-14FA17C79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A645F4-17AB-48EB-A5EE-F08A79128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EDCDF8-157D-4A7A-91D4-8B9C8B5D1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4CE2-FC14-4F17-98FE-FD693A7ED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318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A993AA-F86E-4BAA-B2CA-70C9F5715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C17424-6632-48DD-9E01-B163B44DC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6ACD1-140F-40AD-8350-957B1E2FC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AC9A-DD5B-4B02-ABA1-833590208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019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D75D5E-DC8F-4324-A87C-0DCDFC072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05414C-305B-4166-BB52-DE955385B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215770-0470-437D-972E-76F3ACC28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1C3A-AD38-448B-BCBF-E6BB02378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99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D5C89-4669-4DA7-9498-D4706043E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2676E-540D-48C7-A217-145CB9BB0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9F59C-7E97-4306-91F6-0BB338854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6184-A83C-4176-9699-F5FFE4538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221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F32D5-0F78-442E-98A8-50CCDB0D5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F011A-408D-4448-B27F-8845DB33F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6C9-B1C2-4374-8F42-B0337DFD1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9F21-8E67-48DC-A05C-2D22E0BA5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5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5EB2B-CA4E-4A92-85CD-C76D15D0F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FE20D-616C-4F35-8DDD-8E89D0FC9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BB229B-D4D4-44DE-BC3F-E65FFFAD6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609F-74FF-44C0-BBE0-C4220DA3C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510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E89E2-4D45-4B6A-B4B7-7A38C44AA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3D0E3-B7B4-452F-9505-C4724BABB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7EF2A-C80B-48AF-9E86-81BE28C46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A759-CDB2-439E-8103-04DED5CA5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430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072F2-E837-442D-AC6F-4A55EBC9D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DD0B4-BFAE-4C52-A177-55D93AA8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3CD98-E513-46E5-B021-78B943A74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8523-6AF7-4538-88FD-76168FB9F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236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D89FDB-8F21-457D-B5DB-46B69041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A61D-CB03-4340-98A3-EC0B3A88FFF5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30CE8D-C4A6-48FF-90B5-ECEB730F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F9CAA6-1341-428B-837B-19669616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C1BE-0C3F-4B77-86C5-E57AC771754C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177532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4435C2-352E-4964-AA76-B5004367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B8E07-CA6D-4F78-9989-93C91EFEBBF3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47B33E-5D4D-44EC-B2CE-22985951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DB681C-CBDE-4B49-AFEE-C292D012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A2032-CA41-4F56-82DA-341E30C5C58D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279138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146CE0-86A9-4DDA-A83C-7C244A40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5B18-8019-4822-A246-2DD486AE1374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E03138-ED55-453F-84C8-95AF8B68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2E2E6C-6F40-4C85-A4A1-4A320BFD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83017-4131-4F83-9DD7-E7A2866B38B9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767754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CC7304E-BC6A-46DA-9D8F-4F695EA1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DB3B-C1AF-4F01-AD41-E7FA6B25C4D7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01110A2-D1CE-43C5-B3ED-7F776FF8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F1D404A-475C-4D09-820A-6640DEFA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42509-AB40-44CC-9E0A-C7CE3B5C7B0D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517964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123EC463-37C9-477B-8779-D555DECA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FD94-1DFF-4C6E-A66D-C56528606601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D8D146C8-F625-42E5-AB0A-C9739E95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9EAEAFB3-86B0-4C59-9B4C-5C5EBFED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8DF1-3C5D-420A-8962-7D1B6D6C05C9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95980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2988DFC5-C48C-4650-B1F9-8E603941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FA9C-7E60-4149-90E5-E0C54BC11D1F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507ABF3E-2EE2-4918-99A0-5F73FA42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B192D33-9628-4165-9F17-4B308265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70B0-0528-4D68-AD08-96B6CDF74DB1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286359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5B486544-81B3-46E3-AF26-F1E33311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F40F-3205-4417-82C7-C3FC584A710F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EA30BAA-7D9C-4F2F-965B-F357F6B2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6B3861E-3ACB-4682-9859-62A68DA5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2B6F-024E-4769-BB06-EC4A1F979887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727493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44D539F-DE72-44A1-B8DB-75A2D5E8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DC02-C21B-430E-84B6-AAB2D3A30D47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47918F5-0BFB-4F13-9287-2163CAD6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ACC6DBC5-0118-49A2-B581-45545414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FEB03-11AC-4B52-8B25-1ACC53E5EEF4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121570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797A757-F843-41F2-BEC2-2EA70C94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B855-CFE9-4876-8DC9-07277026137D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7CFECF38-E7EF-4D25-A50F-2916222D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AD913A20-6809-4744-B916-B3BEBB22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00B4-8480-4216-8DEB-9B07496CF6E3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594713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43CCC2-CC0E-4AED-BF1E-E6E90AF4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53E1C-B2A1-4661-9337-6043C4273950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BF980F-A468-4945-9C7F-9993D076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2B7211-FD93-41D4-851B-BFFF6CB2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7A15-2628-4656-98C0-F79C668B438F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714995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249E92-A836-41E8-9166-B451278F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DECF-E5F7-44C9-A5CC-C44CC163CFBC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9F3161-D8DC-4972-873E-681C8EC0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DA050A-FABA-4A9C-90AE-AE2B5E59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4D6A-ACC7-48AF-928B-19435AEA8C29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012280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D24A8C-B318-4E90-AB18-7ECD639F9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C73B1B-748A-4DF4-8ADD-9CB587186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58BD49-8A5B-4066-B1F7-3373FDAD4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9A420-66C7-4346-9041-3D3F57F585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15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080F7A-FC0A-4B76-91EB-B6330D7F0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643C33-BE73-4756-8A75-D5404D6A7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DB5AAF-A069-44E8-A82D-EB376C724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2996B-D9B4-4976-BC06-1E8B85E78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937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2CD6EB-A7FC-4DA8-88D6-DD97E7A24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B79932-A6FE-43A5-BBB7-9C606587AB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17694A-FAA0-4633-B858-388E221DF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5A49-4BC9-496B-BF38-A057E0E2A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897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EA104A-26E2-4083-BADD-5C45F232D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F7EDFD-393F-416D-96AE-58D97FD823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D99648-0D8E-42F8-9D92-C37D2104B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68AA8-2C57-4EA2-BEC4-DE1561A60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72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1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51599C-0C32-4D5A-9A19-569A2EA27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4192E8-2195-4366-95AF-54BAE15F3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1DF8E2-C78D-4F27-AF28-1FE87F0E0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02935-ECE2-4014-A8A0-2996C455D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947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53FA2F-F0CF-4789-B865-FD8493E6F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A6D53B-41F2-4693-A0AC-1CCB72EAC3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9EF4C5-D68D-4B3B-8A9F-C8F9E4E8D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4E3A7-E075-435C-97E1-BCC0E2B27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818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E7D91C-525C-48A3-8B57-CE99586B9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ACAD28-9974-4545-BBB9-0CA1B636F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991CE3-E6A0-4DD7-8435-1397E3363A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CBC5-D19E-4F45-9A66-DAD2A1F28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416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D9859-8AE2-4423-95F6-06CF3B72C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CCD92-FDC2-42DF-B3C3-282A4FB62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A9B19-8CCF-4950-AB8F-33C900DB4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C71C-957A-4DB1-9EC4-CFF64173A8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614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3767B-AC1F-42CD-973D-51752124F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0D207-AD45-4E0B-8588-1DF922BA9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AE34B-5DCE-455A-BB92-A05C9CBC1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E6604-5707-446E-B8F7-1EDB27627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64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FDEA8-9232-4433-87F4-77F1D4ACA2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C880D8-C7AB-4FA6-AF51-5806905DA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FE4479-93D7-46D9-A459-D1FF4B2AC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2EBD9-4683-440B-BFE7-263894564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529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6FA341-DB3E-4263-A177-B556BCA0A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896E02-D326-4481-BF49-F935D5741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7FA69E-CD26-4F97-B487-19DBCE40E5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9BB8C-E8E8-454F-B550-E26F73675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69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A1FC7-32BD-4EF6-B78C-5229B0994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FA667-DD01-442F-A192-AC3246DE8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9C1AA-5D7A-4503-8B18-E2E8A709B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1C53-F00B-4B0C-854E-44B429470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316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45966A7C-D8FA-42DC-BB08-586FAE0E2B5F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E0D7E39B-7CC1-4769-B9D0-09A48BF42EC4}"/>
              </a:ext>
            </a:extLst>
          </p:cNvPr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8DF56C-41C1-4F46-8123-E0A26F8A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834A-E12F-4E94-AC97-4B2F335CF0A8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AEC4AC-0A8A-4063-9320-FCF499AA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34973-844D-48B2-9D55-AC62903B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039F-8067-463E-ABA5-B712CDC34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920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EB41C-851F-484D-9994-2E1B79D4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1CCF-4CE8-40C5-9537-6F964D975F8E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F5590-E2B9-49A2-A92B-9B8A31EC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4EFA6-4710-4DCA-A226-3327E507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6379-AD0B-4C2B-B566-3DA220F29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90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D4EB15FE-A64A-4682-B8C7-5CF9BA8C9DDF}"/>
              </a:ext>
            </a:extLst>
          </p:cNvPr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AE2AFDF-1611-49FB-BF11-77A01FFFE076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8C7DB25-C344-4AC8-90A3-C6EB095E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6009-0D94-482F-9BD4-188398195084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401D47-0489-49A9-AB23-EA5B0780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8F2A80-E54D-41A7-8B33-82C6F582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E374-4CD2-4302-9C69-5D4067661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7039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8C180F-6000-47DD-B395-431C3889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BA351-17AB-49A4-A079-6F0B562CBD84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BF821A-499F-4DBA-815F-6A449620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0ED621-71AB-46B9-98BB-F77FD628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AEEC9-C971-43F6-8AF3-FC078FE2C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2077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DA58DB-D35C-464E-B35C-6FA235D4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34FB2-2FAF-4CA4-8747-CF6E376CD687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340ACF-59EA-401F-8277-FB636D12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38C38F-834F-471C-90AD-41A5477C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5EE8-47EF-485C-910C-70B9A69BA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8023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5B6158-FEA0-4B6F-BC08-88EA0939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EA67-80B4-4355-9DF1-508B6B9264BC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5341CE-2306-4B11-A1CA-D4DC2109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C264CA-3446-4E54-B289-B1058A7D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17C1-15DC-4C89-ABC5-1E9475F6C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5055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805298-5D57-452A-A695-7260024A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EA47-5A7B-4E07-82C8-53059F299BB1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D0B0D2-2D95-4B24-997D-68567DE2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44429A-7E35-4ED3-A047-424ECDD2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1B327-63E3-4CF1-A0ED-B4F098479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6348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76135260-CCED-44E4-BCDC-31D7E4FC8C6D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6C740D7-8FBD-4481-995D-4D1D558FA725}"/>
              </a:ext>
            </a:extLst>
          </p:cNvPr>
          <p:cNvSpPr/>
          <p:nvPr/>
        </p:nvSpPr>
        <p:spPr>
          <a:xfrm rot="5400000">
            <a:off x="1720851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123148D-451D-4C28-8D23-6803975E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EA35-3F6F-4981-BE84-7F6DB5307997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94462FD-0A14-475A-AC38-797A1B42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2402387-D498-490B-911B-A6A84823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fld id="{C302F9FE-DC0D-4A0A-9396-B3A7BE91B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7067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EE3191EA-3A5F-4B84-9BA7-F0CA8ABDD32F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F914DA7A-519F-43AA-95C7-34F48A48B33A}"/>
              </a:ext>
            </a:extLst>
          </p:cNvPr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8F091B9-BF0E-46F0-A09F-7F45D5CB407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28A4-6AA6-4B16-8679-EBE8FD3B4A9F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BED232E-5BDA-43EA-AD5C-0AEC2700FF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F8062B5-510F-42DC-AFB2-73A17BBFA3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1A55-54F7-44F1-B63E-70F052AE7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1794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9B205-C56A-49F3-BC62-1E3100E2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3130C-4060-4D58-968D-7F13AA93C8D3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6D5F2-9441-4EF4-9A69-8A01B835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F75FE-DCA1-436A-8738-E2B53A62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18B0A-A815-4012-BB36-211B01E78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6646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ABF20-D05D-40B6-8393-8E2A9C48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028B-C261-459A-B49C-4144627294DB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F8A9-5E97-4F45-9547-B6065EEF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9F6FA-BCCA-430D-9C9D-8197A4BE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DC0D4-4B0A-498A-8BC9-B4B5D972A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6530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736B38-0D53-4B01-AB96-B095CB3F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6CB1-F8A8-4EF4-A76F-8ECDAB39138A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616410-1EF3-4E1F-AB19-2526F2DA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E55514-8F80-41B8-93FF-CCE7B77C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8893-090B-4F3C-9CC2-3997F9C6341B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8520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A1815D-014A-432D-8065-192E1220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4DA41-B178-4CE6-893B-979C4B0D2901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28FEE6-0B52-4FE9-AD5A-D6174CB4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26910F-B05D-4A9A-9B6F-4CBD352F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68E5-998A-446C-A829-304C764AE3C1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360785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09E743-D10A-4A1E-8FF4-08E74AC4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A421-223A-429D-A37B-F911AE117B51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90F387-B5B4-4F78-86E3-ED968AD3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79072E-CF17-4CB9-ADA1-4DCAD1E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6F3B6-A6C3-4A8B-946A-806B100E8415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0713752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7AF70CE-7B6C-4C0B-BA69-2FA6B1E9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E44FD-D2F2-4BE4-8DA7-48554455A9BF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3E847B67-0A50-4F7A-B84C-6E732A4D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88CE83-6440-4B60-9B97-9618FA6E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DB65-B00F-4E85-BC56-EC15B644BCF6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1523418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3D160028-D95A-4CA7-9673-668ACF61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5E91-C0B6-4893-915A-52DB753786DF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3941CBFF-C5CD-44F4-B3F8-578DBC6E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EE217530-9F82-4AAA-8483-FE676DAD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78569-FFEF-40F4-A747-C07555AB4689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017590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3B00CE1-9CC7-4BA8-A4B9-545D4145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FD4A-3245-4734-B90D-28B211075F13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B0ED356C-5B3A-4BFF-90BF-05E35E4B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B1F5430E-64C9-4BE8-9DC3-DAECC211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DD48-A2C0-41AA-8F0B-B019E39D6689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241498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C6438AC1-DAE5-4469-B2C5-BA1C2E00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0385-477F-4773-84DE-287C3CF975FC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1555C96-E739-4E0E-BE77-3629EE33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E2605177-2139-40B0-9557-5F1F2888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9BFAC-726A-491D-88C9-61D74FB78481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111966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C3EE747-C37C-4C65-BAC1-31683BC0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1A71-C9F6-407B-B583-8E9696A2DC56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895A73E-66EE-4DBE-929E-0A02E339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93C144C-80A9-4D3B-B561-FDED6D80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EF84-DB11-45C2-AC6A-56E2205D2C00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0715323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046F8AC-57A5-4E8A-A8F8-D59D4AFF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A4DA-B1BD-416A-9AC8-530C87653CDB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0308971-B971-4E41-9B3D-DEE6F261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86986B3-53C1-46FE-BF03-870B3D2C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9A98-257C-4A45-AE47-42E770D9F6C9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6927597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AC133C-6341-4118-A4F0-622014ECA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A186-363E-4F01-B781-C1905A5B58A1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7432B7-B849-4340-A13E-378E9E72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D9C9BE-F5D9-4A26-920E-DD8166D6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1578-C8F9-41EB-806E-B784D81A4EF2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335933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C70EFE-8138-4F8E-AE18-71FA6248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20C8-F5CA-45F9-B92C-D9B4F108EAC7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C669B-8D3B-431C-B2CC-C5214E07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0BDCC0-BBB2-46D8-B338-E9FC51BC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AF3F-2ED4-4DC5-8EC5-F65F6C51AAF3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2474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9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3D9F45-33AD-4429-903F-72A75618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AEB7-95B8-4A6E-B722-0CC7B83C22AD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B62121-2105-4F3B-83DB-0FA76374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5328A6-FBC3-445F-A49A-2385FC18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ECC2-EFD0-4E24-BC42-6DA64FD186C4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6085724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A0D658-7888-4C93-84B9-C32E1EB5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4D3D-A956-4100-8DF4-4C00CA2D9E2B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AB810B-2DDF-4595-AE04-34D262F2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CE3A8E-0434-42D1-925C-0BDDD96F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DD58-7E75-48EA-949E-B2934B42A72E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0752919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EF56DD-DEB7-4CAA-A7C8-E2283085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EAD4-D40F-402E-B412-D628848039A6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B11DCC-7CF1-4DF2-90F1-586176FF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31412DC-20E4-4A8F-85A1-DF1858BC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E544-A6AD-4380-83E5-97C00C052DB8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1359381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C844D21-91A2-4D4D-91FB-AC472E86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2F1F-A7AD-4026-9A4A-478873E0C01D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E403B97-9EA8-4581-B68B-13D459D3E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6AD831F-13D5-4071-A691-C3778D41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E144B-A538-4A79-AD28-6D41F516784E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8747855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8309B13E-3A74-411A-A50A-E7509BB5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75B56-588C-4B8B-B2A1-55AB9E890351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8831CE00-A17B-44CA-9A09-2B43AF45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EDC42A6E-6E5E-48FD-A549-BC73AFC6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4F34E-5801-4F03-A81A-FEA51BA1B702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7030105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76652DCC-287C-48DF-A717-8AACBDE6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CA09-7B09-47B3-8706-486E268A7D90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5D75B710-B685-4946-B41C-BA963F6E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832A98C7-D4C1-4A15-9EBA-40B52E38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B8A1-C58A-44C5-9674-F200D7AD230A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0059771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314E6A2-2652-4B31-9A23-297DD56E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9CAE-BA44-4B4F-B276-1DE8DDA27DFE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24F1293C-1D7F-41B1-A8D2-5226FE28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247B870-EBB3-4399-9F97-513F2A26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436FD-B420-497E-B1A0-02FAE71C2DB3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42679813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E83B5892-C98C-49E7-8F9D-730CA56A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90E7-85D2-44F4-ABBD-4D293A5B9599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8DD21B1-FF67-4C44-AB62-31E2336D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5214517-F170-49F8-8243-99F813C6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A4F9-31AB-4286-B9D0-14F79FC93083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4886742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ED07745-B52C-4C14-A38A-B2EBC59B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F53A-2D12-4E45-AF09-7AFD0664D87C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796D251-87FD-4E76-A554-42C03DD17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9B2D31E-3EDC-4D0B-A54E-B9533333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5D73-AEF5-471A-918D-80BC3EE3A0C2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8024029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872775-1F9A-4522-AD18-11B0181E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3523A-10A7-4BBB-84D0-A9B348618982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99D9CB-ABBB-4F6A-A8D8-56C6475F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4C0BAF-B124-4D28-BADC-29A60F12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0979-AF5D-44EE-85DA-8EDE57B5B9DB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7294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41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3E67A1-17A1-4829-87A9-F7AE8BFF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1B4E-0205-42C3-BB8B-443C64901371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8CC8B3-E1E1-4D7E-8C15-4E2831F40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CC906F-D007-4F9D-A524-77AE42B2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2714-B39C-4259-BAE1-27D8CAD9B8FC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2583610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536A0A-18A0-4828-AEA8-90073E6F1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50102-D3DB-4569-8B28-9EF9BDD8C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244F28-F285-4B5A-AE7F-6B526429A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E86E-7081-42AA-B18C-72F6B74D3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462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888F1-7556-43E2-913F-734AB07BA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6DA60-A3C0-4230-9876-C148C859B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EF0BF0-4796-41FA-93B9-B5058EEA7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78-4871-43E2-9E8B-F06A73A34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5948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8034B1-798B-4E1B-A44B-A5A324815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377350-7294-4630-B076-271CD4717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9939F-5365-4D75-AC7D-73CF6A02B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BEAD-A61A-4ADE-881C-0FABC8879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6113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1C518-37C5-4680-9C17-4E72F03F3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42A8B-885D-4014-A112-B7A3D07B6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9F25D-8B05-4816-89C1-52C6CEB03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E888-6867-4E8A-A71C-8ABADB36E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4534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56F40F-6128-4D29-A2C1-AC18487F5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EB84B0-6130-4C2E-9B50-470E56CE4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99F9A1-AEDB-449D-A8ED-19BE4D514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F0C2-9141-435F-9CFE-0CEC93F1F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6841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869F6A-0D21-4B79-8259-E2AA9F4E6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414CE0-AE60-45EE-B4D3-ECB27A6AF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84DC1B-DFDB-4C14-A782-8F7E7032E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A52B-5871-44C1-A028-646C59A1E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2921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80491F-1757-41D1-812D-3F6507206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8F2659-7129-4A63-A36F-BE6A323A0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FA67A0-8CBF-4804-B620-37A1663A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5A82-3C15-4305-95B7-E69A0716B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5351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66A93-A48C-4BB6-A581-C051BD5D1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4ADA1-C5E8-4A6A-99AF-1AB1B7665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9859F-09D7-4AF2-8066-7153446C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0EB9-9103-4584-8F8C-4704BAAF2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953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236668-E13F-4E6E-AA9A-7177F27C2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034B8-D12F-4E94-AC68-B039AA4A2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70080-1F5F-41A6-BF78-0286953BA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E5CD3-91B6-4710-A573-FF7ACF5B8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63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38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AAF87B-84FA-4F1C-9612-CFCB55B52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D004E2-EA8A-439D-AE15-27B4E766E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91AD61-F7C2-4758-B6CF-AF04DB78C0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637753-36B9-44DA-84B2-80AC7F46C4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11E000-CA56-445F-937B-B4B581A4F8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A61BEC9-1ECD-4F5D-8858-B81BDFE1D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8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صر نائب للعنوان 1">
            <a:extLst>
              <a:ext uri="{FF2B5EF4-FFF2-40B4-BE49-F238E27FC236}">
                <a16:creationId xmlns:a16="http://schemas.microsoft.com/office/drawing/2014/main" id="{3344A09C-AD08-4220-A786-6455AF3539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2051" name="عنصر نائب للنص 2">
            <a:extLst>
              <a:ext uri="{FF2B5EF4-FFF2-40B4-BE49-F238E27FC236}">
                <a16:creationId xmlns:a16="http://schemas.microsoft.com/office/drawing/2014/main" id="{6C3B32D6-8CF9-4E44-AFE0-56678BB943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ACB473-2AE1-4857-98CE-5C77C8AC7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E75174E-4259-4BCD-BBAF-0D078F52DFB2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A13FE8-34D3-405E-B3D7-DDE9A02B7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7E7F99-68D6-430E-8D81-ECDA29820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3E2BC6-7879-4768-8BDE-18A759B59528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81095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CC0A8CA-879D-4F53-9A63-0F7E8639B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BC03D95-3D16-4109-9B7D-223B37A89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F34A6A-8786-4C18-A3B8-0DCCD1C972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687709-EF76-46C8-903F-A604294A56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ABF386F-D364-4B42-A1E8-E115BA3488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39CAAA-B652-4DC5-B33E-7241D1825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42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8261D1A-FF4A-45B2-B93A-E94E353A9809}"/>
              </a:ext>
            </a:extLst>
          </p:cNvPr>
          <p:cNvSpPr/>
          <p:nvPr/>
        </p:nvSpPr>
        <p:spPr>
          <a:xfrm>
            <a:off x="-4233" y="5051426"/>
            <a:ext cx="4766733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69F62B-4F71-4D29-B247-E34567E0B1D5}"/>
              </a:ext>
            </a:extLst>
          </p:cNvPr>
          <p:cNvSpPr/>
          <p:nvPr/>
        </p:nvSpPr>
        <p:spPr>
          <a:xfrm>
            <a:off x="-2117" y="5051426"/>
            <a:ext cx="12194117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80734-D44A-4511-BBF2-F24B75E1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49" name="Text Placeholder 2">
            <a:extLst>
              <a:ext uri="{FF2B5EF4-FFF2-40B4-BE49-F238E27FC236}">
                <a16:creationId xmlns:a16="http://schemas.microsoft.com/office/drawing/2014/main" id="{4E05AB82-015C-4BF4-AF8F-9CF294DB59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434" y="1100138"/>
            <a:ext cx="1002876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9E8DE-9EC7-4A3F-A7EC-6865A8BD0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9140000">
            <a:off x="268818" y="5870576"/>
            <a:ext cx="2901949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83415DFB-CB8B-4F41-BA53-2902F5E321A1}" type="datetimeFigureOut">
              <a:rPr lang="en-US"/>
              <a:pPr>
                <a:defRPr/>
              </a:pPr>
              <a:t>30-Mar-19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8EB27-8976-4D47-9141-FE965CC75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0533" y="6284914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7FFA0-FC36-46E7-94F4-44432AEB5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170614"/>
            <a:ext cx="670984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22DCB7AD-EAB4-49BB-8ADE-8396E1F94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8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r" rtl="1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r" rtl="1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r" rtl="1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r" rtl="1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r" rtl="1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4E2A1A02-449C-4A00-B63E-FE087A04C7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EE3C83B4-AF68-45F6-ACC6-E7BD660F84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725F2F-C8FD-42FE-94B0-BC578E3C9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1F8CCBD-0C83-47A1-A058-8EFB5D2D3640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11E686-71FE-49F8-B01D-272F032E8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5F426E-92F7-458F-A9F9-2F1B03734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722154-ED9D-4EFB-84FB-EE462CF30AB7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18539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Calibri" pitchFamily="34" charset="0"/>
          <a:cs typeface="Calibri" panose="020F0502020204030204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Calibri" pitchFamily="34" charset="0"/>
          <a:cs typeface="Calibri" panose="020F0502020204030204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Calibri" pitchFamily="34" charset="0"/>
          <a:cs typeface="Calibri" panose="020F0502020204030204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Calibri" pitchFamily="34" charset="0"/>
          <a:cs typeface="Calibri" panose="020F050202020403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لعنوان 1">
            <a:extLst>
              <a:ext uri="{FF2B5EF4-FFF2-40B4-BE49-F238E27FC236}">
                <a16:creationId xmlns:a16="http://schemas.microsoft.com/office/drawing/2014/main" id="{EDD99683-267C-4614-BBF9-B97FB631D2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3075" name="عنصر نائب للنص 2">
            <a:extLst>
              <a:ext uri="{FF2B5EF4-FFF2-40B4-BE49-F238E27FC236}">
                <a16:creationId xmlns:a16="http://schemas.microsoft.com/office/drawing/2014/main" id="{4FDBBE1C-DA00-4F05-A07E-3A2B13BEE5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F9AF5E-62EF-4A3B-B586-8BC2CEE29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07A75EE-86D6-4BE9-A807-4593A2131A57}" type="datetimeFigureOut">
              <a:rPr lang="ar-EG"/>
              <a:pPr>
                <a:defRPr/>
              </a:pPr>
              <a:t>24/07/1440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393262-EE86-4005-B2F9-31B5EDF03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A7C0DF-14F2-4D62-A9BD-2B74D2A52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0460DA-7486-4A2D-A2CF-CF627EA1ABA4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6898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6F4889-5064-4CCF-8000-691B8BA12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6B10-4E02-43E3-B5CA-43E3F372F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CF010D-7C0F-4CD3-B5F3-6DA3EA9959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E11A23-1138-485F-B476-B9B84662DE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F5C8C2-B871-48C6-B0AF-249D56FA7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/>
            </a:lvl1pPr>
          </a:lstStyle>
          <a:p>
            <a:pPr>
              <a:defRPr/>
            </a:pPr>
            <a:fld id="{B7F7C597-F154-40BE-97C2-E03FB9C62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10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 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D2BBC5-7ABA-4BC5-B94D-3A1D69F93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91282"/>
              </p:ext>
            </p:extLst>
          </p:nvPr>
        </p:nvGraphicFramePr>
        <p:xfrm>
          <a:off x="159026" y="106018"/>
          <a:ext cx="12032974" cy="62373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03451">
                  <a:extLst>
                    <a:ext uri="{9D8B030D-6E8A-4147-A177-3AD203B41FA5}">
                      <a16:colId xmlns:a16="http://schemas.microsoft.com/office/drawing/2014/main" val="4289408754"/>
                    </a:ext>
                  </a:extLst>
                </a:gridCol>
                <a:gridCol w="5151732">
                  <a:extLst>
                    <a:ext uri="{9D8B030D-6E8A-4147-A177-3AD203B41FA5}">
                      <a16:colId xmlns:a16="http://schemas.microsoft.com/office/drawing/2014/main" val="158582240"/>
                    </a:ext>
                  </a:extLst>
                </a:gridCol>
                <a:gridCol w="4877791">
                  <a:extLst>
                    <a:ext uri="{9D8B030D-6E8A-4147-A177-3AD203B41FA5}">
                      <a16:colId xmlns:a16="http://schemas.microsoft.com/office/drawing/2014/main" val="4243326040"/>
                    </a:ext>
                  </a:extLst>
                </a:gridCol>
              </a:tblGrid>
              <a:tr h="423076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Right suprarenal gland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Left suprarenal gland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560403"/>
                  </a:ext>
                </a:extLst>
              </a:tr>
              <a:tr h="423076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Shape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Triangular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Semilunar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680521"/>
                  </a:ext>
                </a:extLst>
              </a:tr>
              <a:tr h="1341973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Lower in position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Lower end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reaching the hilum of the kidney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Higher in position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Lower end 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reaching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hilum of the kidney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198647"/>
                  </a:ext>
                </a:extLst>
              </a:tr>
              <a:tr h="423076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Hilum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Directed upward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Directed downward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31765"/>
                  </a:ext>
                </a:extLst>
              </a:tr>
              <a:tr h="1286745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Anteriorly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 Bare area of the liver (lateral).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 Inferior vena cava (medial).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 Stomach (upper)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 Body of the pancreas (lower).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942940"/>
                  </a:ext>
                </a:extLst>
              </a:tr>
              <a:tr h="88252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Posteriorly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 Right kidney.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 Right crus of diaphragm.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 Left kidney.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 Left crus of diaphragm.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53064"/>
                  </a:ext>
                </a:extLst>
              </a:tr>
              <a:tr h="88252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Medially</a:t>
                      </a:r>
                      <a:endParaRPr lang="en-US" sz="2400" b="1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 Right crus of diaphragm.</a:t>
                      </a:r>
                      <a:endParaRPr lang="en-US" sz="24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 Inferior vena cava.</a:t>
                      </a:r>
                      <a:endParaRPr lang="en-US" sz="24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 Left crus of diaphragm.</a:t>
                      </a:r>
                      <a:endParaRPr lang="en-US" sz="24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 Abdominal aorta.</a:t>
                      </a:r>
                      <a:endParaRPr lang="en-US" sz="24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162334"/>
                  </a:ext>
                </a:extLst>
              </a:tr>
              <a:tr h="574311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Veins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Drains in inferior vena cava.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Drains in Left renal vein.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11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54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79CAA-6F68-4893-9A29-AFBD3129B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842103-CD8C-4E95-B7D7-8F94BE7282B2}"/>
              </a:ext>
            </a:extLst>
          </p:cNvPr>
          <p:cNvSpPr txBox="1"/>
          <p:nvPr/>
        </p:nvSpPr>
        <p:spPr>
          <a:xfrm>
            <a:off x="6255026" y="0"/>
            <a:ext cx="593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Arterial blood supply </a:t>
            </a:r>
          </a:p>
        </p:txBody>
      </p:sp>
    </p:spTree>
    <p:extLst>
      <p:ext uri="{BB962C8B-B14F-4D97-AF65-F5344CB8AC3E}">
        <p14:creationId xmlns:p14="http://schemas.microsoft.com/office/powerpoint/2010/main" val="306469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5017" r="1906" b="43663"/>
          <a:stretch/>
        </p:blipFill>
        <p:spPr>
          <a:xfrm>
            <a:off x="1889579" y="362022"/>
            <a:ext cx="10021053" cy="5429178"/>
          </a:xfrm>
        </p:spPr>
      </p:pic>
    </p:spTree>
    <p:extLst>
      <p:ext uri="{BB962C8B-B14F-4D97-AF65-F5344CB8AC3E}">
        <p14:creationId xmlns:p14="http://schemas.microsoft.com/office/powerpoint/2010/main" val="397632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0869C7-7981-4EDA-8187-215CB3106870}"/>
              </a:ext>
            </a:extLst>
          </p:cNvPr>
          <p:cNvSpPr/>
          <p:nvPr/>
        </p:nvSpPr>
        <p:spPr>
          <a:xfrm>
            <a:off x="609600" y="543339"/>
            <a:ext cx="11198087" cy="5425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"/>
              <a:tabLst>
                <a:tab pos="118745" algn="l"/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Blood supply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Arterial supply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Each gland receives the following arteries: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2885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251460" algn="l"/>
                <a:tab pos="37401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Superior suprarenal artery: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 from the inferior phrenic artery.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2885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251460" algn="l"/>
                <a:tab pos="37401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Middle suprarenal artery: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 from the abdominal aorta.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2885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251460" algn="l"/>
                <a:tab pos="37401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Inferior suprarenal artery: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 from the renal artery.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Venous drainage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1- Right suprarenal vein ends in the inferior vena cava.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2885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  <a:tab pos="251460" algn="l"/>
                <a:tab pos="37401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2- Left suprarenal vein ends in the left renal vein.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2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icture 007">
            <a:extLst>
              <a:ext uri="{FF2B5EF4-FFF2-40B4-BE49-F238E27FC236}">
                <a16:creationId xmlns:a16="http://schemas.microsoft.com/office/drawing/2014/main" id="{A9482BBF-24D6-4947-9B08-41A157F4A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692150"/>
            <a:ext cx="3505200" cy="579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Oval 6">
            <a:extLst>
              <a:ext uri="{FF2B5EF4-FFF2-40B4-BE49-F238E27FC236}">
                <a16:creationId xmlns:a16="http://schemas.microsoft.com/office/drawing/2014/main" id="{9C45B5FD-DABD-4931-A171-E83E980B33CD}"/>
              </a:ext>
            </a:extLst>
          </p:cNvPr>
          <p:cNvSpPr>
            <a:spLocks noChangeArrowheads="1"/>
          </p:cNvSpPr>
          <p:nvPr/>
        </p:nvSpPr>
        <p:spPr bwMode="auto">
          <a:xfrm rot="20310569">
            <a:off x="6459539" y="3787776"/>
            <a:ext cx="714375" cy="358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en-US" sz="1800">
              <a:solidFill>
                <a:srgbClr val="000000"/>
              </a:solidFill>
            </a:endParaRPr>
          </a:p>
        </p:txBody>
      </p:sp>
      <p:sp>
        <p:nvSpPr>
          <p:cNvPr id="31748" name="Oval 7">
            <a:extLst>
              <a:ext uri="{FF2B5EF4-FFF2-40B4-BE49-F238E27FC236}">
                <a16:creationId xmlns:a16="http://schemas.microsoft.com/office/drawing/2014/main" id="{4E374262-F186-403A-A4D2-73C4514B6B1F}"/>
              </a:ext>
            </a:extLst>
          </p:cNvPr>
          <p:cNvSpPr>
            <a:spLocks noChangeArrowheads="1"/>
          </p:cNvSpPr>
          <p:nvPr/>
        </p:nvSpPr>
        <p:spPr bwMode="auto">
          <a:xfrm rot="21187680">
            <a:off x="7175500" y="3141664"/>
            <a:ext cx="719138" cy="358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en-US" sz="1800">
              <a:solidFill>
                <a:srgbClr val="000000"/>
              </a:solidFill>
            </a:endParaRPr>
          </a:p>
        </p:txBody>
      </p:sp>
      <p:sp>
        <p:nvSpPr>
          <p:cNvPr id="31749" name="Freeform 9">
            <a:extLst>
              <a:ext uri="{FF2B5EF4-FFF2-40B4-BE49-F238E27FC236}">
                <a16:creationId xmlns:a16="http://schemas.microsoft.com/office/drawing/2014/main" id="{7A026DB0-7DCB-4A8A-A38E-2A8BCE9E1718}"/>
              </a:ext>
            </a:extLst>
          </p:cNvPr>
          <p:cNvSpPr>
            <a:spLocks/>
          </p:cNvSpPr>
          <p:nvPr/>
        </p:nvSpPr>
        <p:spPr bwMode="auto">
          <a:xfrm>
            <a:off x="6048376" y="2060576"/>
            <a:ext cx="1789113" cy="2016125"/>
          </a:xfrm>
          <a:custGeom>
            <a:avLst/>
            <a:gdLst>
              <a:gd name="T0" fmla="*/ 2147483646 w 1127"/>
              <a:gd name="T1" fmla="*/ 2147483646 h 1270"/>
              <a:gd name="T2" fmla="*/ 2147483646 w 1127"/>
              <a:gd name="T3" fmla="*/ 2147483646 h 1270"/>
              <a:gd name="T4" fmla="*/ 2147483646 w 1127"/>
              <a:gd name="T5" fmla="*/ 2147483646 h 1270"/>
              <a:gd name="T6" fmla="*/ 2147483646 w 1127"/>
              <a:gd name="T7" fmla="*/ 2147483646 h 1270"/>
              <a:gd name="T8" fmla="*/ 2147483646 w 1127"/>
              <a:gd name="T9" fmla="*/ 0 h 1270"/>
              <a:gd name="T10" fmla="*/ 2147483646 w 1127"/>
              <a:gd name="T11" fmla="*/ 2147483646 h 1270"/>
              <a:gd name="T12" fmla="*/ 2147483646 w 1127"/>
              <a:gd name="T13" fmla="*/ 2147483646 h 1270"/>
              <a:gd name="T14" fmla="*/ 2147483646 w 1127"/>
              <a:gd name="T15" fmla="*/ 2147483646 h 1270"/>
              <a:gd name="T16" fmla="*/ 2147483646 w 1127"/>
              <a:gd name="T17" fmla="*/ 2147483646 h 12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7"/>
              <a:gd name="T28" fmla="*/ 0 h 1270"/>
              <a:gd name="T29" fmla="*/ 1127 w 1127"/>
              <a:gd name="T30" fmla="*/ 1270 h 12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7" h="1270">
                <a:moveTo>
                  <a:pt x="257" y="1270"/>
                </a:moveTo>
                <a:cubicBezTo>
                  <a:pt x="158" y="1160"/>
                  <a:pt x="60" y="1051"/>
                  <a:pt x="30" y="907"/>
                </a:cubicBezTo>
                <a:cubicBezTo>
                  <a:pt x="0" y="763"/>
                  <a:pt x="22" y="544"/>
                  <a:pt x="75" y="408"/>
                </a:cubicBezTo>
                <a:cubicBezTo>
                  <a:pt x="128" y="272"/>
                  <a:pt x="242" y="159"/>
                  <a:pt x="348" y="91"/>
                </a:cubicBezTo>
                <a:cubicBezTo>
                  <a:pt x="454" y="23"/>
                  <a:pt x="612" y="0"/>
                  <a:pt x="710" y="0"/>
                </a:cubicBezTo>
                <a:cubicBezTo>
                  <a:pt x="808" y="0"/>
                  <a:pt x="877" y="46"/>
                  <a:pt x="937" y="91"/>
                </a:cubicBezTo>
                <a:cubicBezTo>
                  <a:pt x="997" y="136"/>
                  <a:pt x="1043" y="181"/>
                  <a:pt x="1073" y="272"/>
                </a:cubicBezTo>
                <a:cubicBezTo>
                  <a:pt x="1103" y="363"/>
                  <a:pt x="1111" y="552"/>
                  <a:pt x="1119" y="635"/>
                </a:cubicBezTo>
                <a:cubicBezTo>
                  <a:pt x="1127" y="718"/>
                  <a:pt x="1123" y="744"/>
                  <a:pt x="1119" y="771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0" name="Freeform 10">
            <a:extLst>
              <a:ext uri="{FF2B5EF4-FFF2-40B4-BE49-F238E27FC236}">
                <a16:creationId xmlns:a16="http://schemas.microsoft.com/office/drawing/2014/main" id="{2C487D00-F47C-4D31-AF05-EDAD4BFDEDF6}"/>
              </a:ext>
            </a:extLst>
          </p:cNvPr>
          <p:cNvSpPr>
            <a:spLocks/>
          </p:cNvSpPr>
          <p:nvPr/>
        </p:nvSpPr>
        <p:spPr bwMode="auto">
          <a:xfrm>
            <a:off x="6792913" y="3044825"/>
            <a:ext cx="455612" cy="744538"/>
          </a:xfrm>
          <a:custGeom>
            <a:avLst/>
            <a:gdLst>
              <a:gd name="T0" fmla="*/ 2147483646 w 287"/>
              <a:gd name="T1" fmla="*/ 2147483646 h 469"/>
              <a:gd name="T2" fmla="*/ 2147483646 w 287"/>
              <a:gd name="T3" fmla="*/ 2147483646 h 469"/>
              <a:gd name="T4" fmla="*/ 2147483646 w 287"/>
              <a:gd name="T5" fmla="*/ 2147483646 h 469"/>
              <a:gd name="T6" fmla="*/ 2147483646 w 287"/>
              <a:gd name="T7" fmla="*/ 2147483646 h 469"/>
              <a:gd name="T8" fmla="*/ 2147483646 w 287"/>
              <a:gd name="T9" fmla="*/ 2147483646 h 469"/>
              <a:gd name="T10" fmla="*/ 2147483646 w 287"/>
              <a:gd name="T11" fmla="*/ 2147483646 h 4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7"/>
              <a:gd name="T19" fmla="*/ 0 h 469"/>
              <a:gd name="T20" fmla="*/ 287 w 287"/>
              <a:gd name="T21" fmla="*/ 469 h 4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7" h="469">
                <a:moveTo>
                  <a:pt x="287" y="197"/>
                </a:moveTo>
                <a:cubicBezTo>
                  <a:pt x="275" y="144"/>
                  <a:pt x="264" y="91"/>
                  <a:pt x="241" y="61"/>
                </a:cubicBezTo>
                <a:cubicBezTo>
                  <a:pt x="218" y="31"/>
                  <a:pt x="189" y="0"/>
                  <a:pt x="151" y="15"/>
                </a:cubicBezTo>
                <a:cubicBezTo>
                  <a:pt x="113" y="30"/>
                  <a:pt x="30" y="98"/>
                  <a:pt x="15" y="151"/>
                </a:cubicBezTo>
                <a:cubicBezTo>
                  <a:pt x="0" y="204"/>
                  <a:pt x="30" y="280"/>
                  <a:pt x="60" y="333"/>
                </a:cubicBezTo>
                <a:cubicBezTo>
                  <a:pt x="90" y="386"/>
                  <a:pt x="143" y="427"/>
                  <a:pt x="196" y="469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3" name="AutoShape 11">
            <a:extLst>
              <a:ext uri="{FF2B5EF4-FFF2-40B4-BE49-F238E27FC236}">
                <a16:creationId xmlns:a16="http://schemas.microsoft.com/office/drawing/2014/main" id="{582080BE-41C3-46B2-89E9-FECC517B046D}"/>
              </a:ext>
            </a:extLst>
          </p:cNvPr>
          <p:cNvSpPr>
            <a:spLocks/>
          </p:cNvSpPr>
          <p:nvPr/>
        </p:nvSpPr>
        <p:spPr bwMode="auto">
          <a:xfrm>
            <a:off x="1787526" y="950913"/>
            <a:ext cx="2513013" cy="1054100"/>
          </a:xfrm>
          <a:prstGeom prst="borderCallout2">
            <a:avLst>
              <a:gd name="adj1" fmla="val 10843"/>
              <a:gd name="adj2" fmla="val 103032"/>
              <a:gd name="adj3" fmla="val 10843"/>
              <a:gd name="adj4" fmla="val 163296"/>
              <a:gd name="adj5" fmla="val 162801"/>
              <a:gd name="adj6" fmla="val 198671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FF00"/>
                </a:solidFill>
              </a:rPr>
              <a:t>Arch of the aorta </a:t>
            </a:r>
          </a:p>
        </p:txBody>
      </p:sp>
      <p:sp>
        <p:nvSpPr>
          <p:cNvPr id="54287" name="AutoShape 15">
            <a:extLst>
              <a:ext uri="{FF2B5EF4-FFF2-40B4-BE49-F238E27FC236}">
                <a16:creationId xmlns:a16="http://schemas.microsoft.com/office/drawing/2014/main" id="{42F27B0E-8AD0-4228-9734-AEA2BFEDFD41}"/>
              </a:ext>
            </a:extLst>
          </p:cNvPr>
          <p:cNvSpPr>
            <a:spLocks/>
          </p:cNvSpPr>
          <p:nvPr/>
        </p:nvSpPr>
        <p:spPr bwMode="auto">
          <a:xfrm>
            <a:off x="2208213" y="5157789"/>
            <a:ext cx="2062162" cy="936625"/>
          </a:xfrm>
          <a:prstGeom prst="borderCallout2">
            <a:avLst>
              <a:gd name="adj1" fmla="val 12204"/>
              <a:gd name="adj2" fmla="val 103694"/>
              <a:gd name="adj3" fmla="val 12204"/>
              <a:gd name="adj4" fmla="val 131255"/>
              <a:gd name="adj5" fmla="val -146778"/>
              <a:gd name="adj6" fmla="val 212394"/>
            </a:avLst>
          </a:prstGeom>
          <a:solidFill>
            <a:srgbClr val="CC00CC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Ascending aorta</a:t>
            </a:r>
            <a:endParaRPr lang="en-US" altLang="en-US" sz="2800">
              <a:solidFill>
                <a:srgbClr val="FFFF00"/>
              </a:solidFill>
            </a:endParaRPr>
          </a:p>
        </p:txBody>
      </p:sp>
      <p:sp>
        <p:nvSpPr>
          <p:cNvPr id="54290" name="Text Box 18">
            <a:extLst>
              <a:ext uri="{FF2B5EF4-FFF2-40B4-BE49-F238E27FC236}">
                <a16:creationId xmlns:a16="http://schemas.microsoft.com/office/drawing/2014/main" id="{7F88BA2D-3497-4B85-9981-D30DECA6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4" y="2565401"/>
            <a:ext cx="3006725" cy="892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End AA 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0033CC"/>
                </a:solidFill>
              </a:rPr>
              <a:t>Right 2</a:t>
            </a:r>
            <a:r>
              <a:rPr lang="en-US" altLang="en-US" sz="2400" b="1" baseline="30000">
                <a:solidFill>
                  <a:srgbClr val="0033CC"/>
                </a:solidFill>
              </a:rPr>
              <a:t>nd</a:t>
            </a:r>
            <a:r>
              <a:rPr lang="en-US" altLang="en-US" sz="2400" b="1">
                <a:solidFill>
                  <a:srgbClr val="0033CC"/>
                </a:solidFill>
              </a:rPr>
              <a:t> CC    </a:t>
            </a:r>
          </a:p>
        </p:txBody>
      </p:sp>
      <p:sp>
        <p:nvSpPr>
          <p:cNvPr id="54291" name="Text Box 19">
            <a:extLst>
              <a:ext uri="{FF2B5EF4-FFF2-40B4-BE49-F238E27FC236}">
                <a16:creationId xmlns:a16="http://schemas.microsoft.com/office/drawing/2014/main" id="{5FAFB4F0-AB89-4E33-B78C-7E4E47C6E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500438"/>
            <a:ext cx="2303462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Begin AA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33CC"/>
                </a:solidFill>
              </a:rPr>
              <a:t>Left 3</a:t>
            </a:r>
            <a:r>
              <a:rPr lang="en-US" altLang="en-US" sz="2400" b="1" baseline="30000">
                <a:solidFill>
                  <a:srgbClr val="0033CC"/>
                </a:solidFill>
              </a:rPr>
              <a:t>rd</a:t>
            </a:r>
            <a:r>
              <a:rPr lang="en-US" altLang="en-US" sz="2400" b="1">
                <a:solidFill>
                  <a:srgbClr val="0033CC"/>
                </a:solidFill>
              </a:rPr>
              <a:t> CC    </a:t>
            </a:r>
          </a:p>
        </p:txBody>
      </p:sp>
      <p:sp>
        <p:nvSpPr>
          <p:cNvPr id="54289" name="Line 17">
            <a:extLst>
              <a:ext uri="{FF2B5EF4-FFF2-40B4-BE49-F238E27FC236}">
                <a16:creationId xmlns:a16="http://schemas.microsoft.com/office/drawing/2014/main" id="{4A3D5941-EA53-485D-BE59-CF51054B5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1" y="3933826"/>
            <a:ext cx="936625" cy="142875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94" name="Text Box 22">
            <a:extLst>
              <a:ext uri="{FF2B5EF4-FFF2-40B4-BE49-F238E27FC236}">
                <a16:creationId xmlns:a16="http://schemas.microsoft.com/office/drawing/2014/main" id="{25811F52-7D26-4BCE-974F-4A52110B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429000"/>
            <a:ext cx="2305050" cy="4572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Sternal angle </a:t>
            </a:r>
          </a:p>
        </p:txBody>
      </p:sp>
      <p:sp>
        <p:nvSpPr>
          <p:cNvPr id="54295" name="Line 23">
            <a:extLst>
              <a:ext uri="{FF2B5EF4-FFF2-40B4-BE49-F238E27FC236}">
                <a16:creationId xmlns:a16="http://schemas.microsoft.com/office/drawing/2014/main" id="{1C2A9E50-FEE3-4752-B6C0-E830F1025B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3838" y="2708276"/>
            <a:ext cx="647700" cy="73025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6DAFF4-E8FA-4E2E-9232-24EFC7EE0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488" y="1595438"/>
            <a:ext cx="2100262" cy="18145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End arch </a:t>
            </a:r>
            <a:r>
              <a:rPr lang="en-US" altLang="en-US" sz="2800" b="1">
                <a:solidFill>
                  <a:srgbClr val="002060"/>
                </a:solidFill>
              </a:rPr>
              <a:t>L. 2</a:t>
            </a:r>
            <a:r>
              <a:rPr lang="en-US" altLang="en-US" sz="2800" b="1" baseline="30000">
                <a:solidFill>
                  <a:srgbClr val="002060"/>
                </a:solidFill>
              </a:rPr>
              <a:t>nd</a:t>
            </a:r>
            <a:r>
              <a:rPr lang="en-US" altLang="en-US" sz="2800" b="1">
                <a:solidFill>
                  <a:srgbClr val="002060"/>
                </a:solidFill>
              </a:rPr>
              <a:t> CC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Lower of T4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4CC975-E0CD-4E01-A38C-54B8A2F80C2F}"/>
              </a:ext>
            </a:extLst>
          </p:cNvPr>
          <p:cNvCxnSpPr/>
          <p:nvPr/>
        </p:nvCxnSpPr>
        <p:spPr>
          <a:xfrm flipH="1" flipV="1">
            <a:off x="7837489" y="3044826"/>
            <a:ext cx="744537" cy="555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0" name="TextBox 7">
            <a:extLst>
              <a:ext uri="{FF2B5EF4-FFF2-40B4-BE49-F238E27FC236}">
                <a16:creationId xmlns:a16="http://schemas.microsoft.com/office/drawing/2014/main" id="{3D14F467-4564-413B-90DF-596E0A927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45" y="115889"/>
            <a:ext cx="9964305" cy="52322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Surface anatomy of ascending aorta &amp; arch of aorta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7" grpId="0" animBg="1"/>
      <p:bldP spid="54290" grpId="0" animBg="1"/>
      <p:bldP spid="54291" grpId="0" animBg="1"/>
      <p:bldP spid="5429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FC2E0291-C10D-47E5-B322-50A234E1DD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71217" r="7024" b="21344"/>
          <a:stretch>
            <a:fillRect/>
          </a:stretch>
        </p:blipFill>
        <p:spPr>
          <a:xfrm>
            <a:off x="1708151" y="2060576"/>
            <a:ext cx="8951913" cy="1584325"/>
          </a:xfrm>
        </p:spPr>
      </p:pic>
      <p:sp>
        <p:nvSpPr>
          <p:cNvPr id="2" name="Line Callout 1 (No Border) 1">
            <a:extLst>
              <a:ext uri="{FF2B5EF4-FFF2-40B4-BE49-F238E27FC236}">
                <a16:creationId xmlns:a16="http://schemas.microsoft.com/office/drawing/2014/main" id="{EB85C5BC-A8DF-4E95-BD4F-357B36AFD52E}"/>
              </a:ext>
            </a:extLst>
          </p:cNvPr>
          <p:cNvSpPr/>
          <p:nvPr/>
        </p:nvSpPr>
        <p:spPr>
          <a:xfrm>
            <a:off x="1847850" y="2997200"/>
            <a:ext cx="3092450" cy="647700"/>
          </a:xfrm>
          <a:prstGeom prst="callout1">
            <a:avLst>
              <a:gd name="adj1" fmla="val 30440"/>
              <a:gd name="adj2" fmla="val 136482"/>
              <a:gd name="adj3" fmla="val 32849"/>
              <a:gd name="adj4" fmla="val 95536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Right coronary artery</a:t>
            </a:r>
          </a:p>
        </p:txBody>
      </p:sp>
      <p:sp>
        <p:nvSpPr>
          <p:cNvPr id="3" name="Line Callout 1 (No Border) 2">
            <a:extLst>
              <a:ext uri="{FF2B5EF4-FFF2-40B4-BE49-F238E27FC236}">
                <a16:creationId xmlns:a16="http://schemas.microsoft.com/office/drawing/2014/main" id="{19BB4938-4D52-4C3A-ABF6-2403297565F6}"/>
              </a:ext>
            </a:extLst>
          </p:cNvPr>
          <p:cNvSpPr/>
          <p:nvPr/>
        </p:nvSpPr>
        <p:spPr>
          <a:xfrm>
            <a:off x="7104064" y="1268413"/>
            <a:ext cx="3355975" cy="647700"/>
          </a:xfrm>
          <a:prstGeom prst="callout1">
            <a:avLst>
              <a:gd name="adj1" fmla="val 58468"/>
              <a:gd name="adj2" fmla="val 10006"/>
              <a:gd name="adj3" fmla="val 201972"/>
              <a:gd name="adj4" fmla="val -23022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Left coronary artery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C3A0A01-5E74-41FE-BE21-DB3F9AD99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-58738"/>
            <a:ext cx="8135938" cy="101600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800" b="1" kern="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en-US" sz="3200" b="1" kern="0" dirty="0">
                <a:solidFill>
                  <a:srgbClr val="FF0000"/>
                </a:solidFill>
              </a:rPr>
              <a:t>Branches of ascending aorta</a:t>
            </a:r>
          </a:p>
        </p:txBody>
      </p:sp>
      <p:sp>
        <p:nvSpPr>
          <p:cNvPr id="32774" name="TextBox 3">
            <a:extLst>
              <a:ext uri="{FF2B5EF4-FFF2-40B4-BE49-F238E27FC236}">
                <a16:creationId xmlns:a16="http://schemas.microsoft.com/office/drawing/2014/main" id="{08024EC4-036B-4727-8EF7-A7B4C1D8A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176" y="3321050"/>
            <a:ext cx="30908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Arial" panose="020B0604020202020204" pitchFamily="34" charset="0"/>
              </a:rPr>
              <a:t>One anterior sinus</a:t>
            </a:r>
          </a:p>
        </p:txBody>
      </p:sp>
      <p:sp>
        <p:nvSpPr>
          <p:cNvPr id="32775" name="TextBox 4">
            <a:extLst>
              <a:ext uri="{FF2B5EF4-FFF2-40B4-BE49-F238E27FC236}">
                <a16:creationId xmlns:a16="http://schemas.microsoft.com/office/drawing/2014/main" id="{2FE1AEA5-8440-4E68-8A15-45036CD02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2276475"/>
            <a:ext cx="29797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Arial" panose="020B0604020202020204" pitchFamily="34" charset="0"/>
              </a:rPr>
              <a:t>Two posterior sinuses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DC083-6E4B-4232-91D9-037FF7643E67}"/>
              </a:ext>
            </a:extLst>
          </p:cNvPr>
          <p:cNvSpPr txBox="1"/>
          <p:nvPr/>
        </p:nvSpPr>
        <p:spPr>
          <a:xfrm>
            <a:off x="942109" y="4599709"/>
            <a:ext cx="904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The ascending aorta extends upward, forward and to the right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AD2B2F6B-1E14-42AC-B162-3624D910F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3" t="10945" r="37708" b="23528"/>
          <a:stretch>
            <a:fillRect/>
          </a:stretch>
        </p:blipFill>
        <p:spPr bwMode="auto">
          <a:xfrm>
            <a:off x="1992313" y="0"/>
            <a:ext cx="4881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5" name="AutoShape 3">
            <a:extLst>
              <a:ext uri="{FF2B5EF4-FFF2-40B4-BE49-F238E27FC236}">
                <a16:creationId xmlns:a16="http://schemas.microsoft.com/office/drawing/2014/main" id="{86B9D21D-2EEA-4543-974E-63D12F7E8527}"/>
              </a:ext>
            </a:extLst>
          </p:cNvPr>
          <p:cNvSpPr>
            <a:spLocks/>
          </p:cNvSpPr>
          <p:nvPr/>
        </p:nvSpPr>
        <p:spPr bwMode="auto">
          <a:xfrm>
            <a:off x="5487988" y="5613400"/>
            <a:ext cx="2513012" cy="1054100"/>
          </a:xfrm>
          <a:prstGeom prst="borderCallout2">
            <a:avLst>
              <a:gd name="adj1" fmla="val 10843"/>
              <a:gd name="adj2" fmla="val -3032"/>
              <a:gd name="adj3" fmla="val 10843"/>
              <a:gd name="adj4" fmla="val -11750"/>
              <a:gd name="adj5" fmla="val -229667"/>
              <a:gd name="adj6" fmla="val -16866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</a:rPr>
              <a:t>Arch of the aorta </a:t>
            </a:r>
          </a:p>
        </p:txBody>
      </p:sp>
      <p:sp>
        <p:nvSpPr>
          <p:cNvPr id="228356" name="AutoShape 4">
            <a:extLst>
              <a:ext uri="{FF2B5EF4-FFF2-40B4-BE49-F238E27FC236}">
                <a16:creationId xmlns:a16="http://schemas.microsoft.com/office/drawing/2014/main" id="{876FD9C7-CB59-435F-9344-70E68ACC3C81}"/>
              </a:ext>
            </a:extLst>
          </p:cNvPr>
          <p:cNvSpPr>
            <a:spLocks/>
          </p:cNvSpPr>
          <p:nvPr/>
        </p:nvSpPr>
        <p:spPr bwMode="auto">
          <a:xfrm>
            <a:off x="7262814" y="3154363"/>
            <a:ext cx="2873375" cy="1143000"/>
          </a:xfrm>
          <a:prstGeom prst="borderCallout2">
            <a:avLst>
              <a:gd name="adj1" fmla="val 10000"/>
              <a:gd name="adj2" fmla="val -2653"/>
              <a:gd name="adj3" fmla="val 10000"/>
              <a:gd name="adj4" fmla="val -21880"/>
              <a:gd name="adj5" fmla="val -91389"/>
              <a:gd name="adj6" fmla="val -89005"/>
            </a:avLst>
          </a:prstGeom>
          <a:solidFill>
            <a:srgbClr val="0000FF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00"/>
                </a:solidFill>
              </a:rPr>
              <a:t>Left common carotid a. </a:t>
            </a:r>
          </a:p>
        </p:txBody>
      </p:sp>
      <p:sp>
        <p:nvSpPr>
          <p:cNvPr id="228357" name="AutoShape 5">
            <a:extLst>
              <a:ext uri="{FF2B5EF4-FFF2-40B4-BE49-F238E27FC236}">
                <a16:creationId xmlns:a16="http://schemas.microsoft.com/office/drawing/2014/main" id="{092C1541-424D-4471-805F-84F2AFC96F82}"/>
              </a:ext>
            </a:extLst>
          </p:cNvPr>
          <p:cNvSpPr>
            <a:spLocks/>
          </p:cNvSpPr>
          <p:nvPr/>
        </p:nvSpPr>
        <p:spPr bwMode="auto">
          <a:xfrm>
            <a:off x="227013" y="4908274"/>
            <a:ext cx="3016250" cy="927100"/>
          </a:xfrm>
          <a:prstGeom prst="borderCallout2">
            <a:avLst>
              <a:gd name="adj1" fmla="val 894"/>
              <a:gd name="adj2" fmla="val 42287"/>
              <a:gd name="adj3" fmla="val -146337"/>
              <a:gd name="adj4" fmla="val 89298"/>
              <a:gd name="adj5" fmla="val -276651"/>
              <a:gd name="adj6" fmla="val 124084"/>
            </a:avLst>
          </a:prstGeom>
          <a:solidFill>
            <a:srgbClr val="99FF66"/>
          </a:solidFill>
          <a:ln w="57150">
            <a:solidFill>
              <a:srgbClr val="00206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Brachiocephalic trunk</a:t>
            </a:r>
          </a:p>
        </p:txBody>
      </p:sp>
      <p:sp>
        <p:nvSpPr>
          <p:cNvPr id="228358" name="AutoShape 6">
            <a:extLst>
              <a:ext uri="{FF2B5EF4-FFF2-40B4-BE49-F238E27FC236}">
                <a16:creationId xmlns:a16="http://schemas.microsoft.com/office/drawing/2014/main" id="{1D06D837-5B31-4936-BAC8-B038EB4B0341}"/>
              </a:ext>
            </a:extLst>
          </p:cNvPr>
          <p:cNvSpPr>
            <a:spLocks/>
          </p:cNvSpPr>
          <p:nvPr/>
        </p:nvSpPr>
        <p:spPr bwMode="auto">
          <a:xfrm>
            <a:off x="7131050" y="1839913"/>
            <a:ext cx="2832100" cy="1054100"/>
          </a:xfrm>
          <a:prstGeom prst="borderCallout2">
            <a:avLst>
              <a:gd name="adj1" fmla="val 10843"/>
              <a:gd name="adj2" fmla="val -2690"/>
              <a:gd name="adj3" fmla="val 10843"/>
              <a:gd name="adj4" fmla="val -19227"/>
              <a:gd name="adj5" fmla="val -3014"/>
              <a:gd name="adj6" fmla="val -77074"/>
            </a:avLst>
          </a:prstGeom>
          <a:solidFill>
            <a:srgbClr val="FFFF00"/>
          </a:solidFill>
          <a:ln w="57150">
            <a:solidFill>
              <a:srgbClr val="66FF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Left subclavian a. </a:t>
            </a:r>
          </a:p>
        </p:txBody>
      </p:sp>
      <p:sp>
        <p:nvSpPr>
          <p:cNvPr id="228360" name="Text Box 8">
            <a:extLst>
              <a:ext uri="{FF2B5EF4-FFF2-40B4-BE49-F238E27FC236}">
                <a16:creationId xmlns:a16="http://schemas.microsoft.com/office/drawing/2014/main" id="{40E3A09C-98DD-45FF-ACBA-72799CD8D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449" y="242888"/>
            <a:ext cx="5545138" cy="9540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FF00"/>
                </a:solidFill>
              </a:rPr>
              <a:t>Branches of the Arch of Aorta BCS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CF8E3295-9BF4-4573-955E-920D74062BA3}"/>
              </a:ext>
            </a:extLst>
          </p:cNvPr>
          <p:cNvSpPr>
            <a:spLocks/>
          </p:cNvSpPr>
          <p:nvPr/>
        </p:nvSpPr>
        <p:spPr bwMode="auto">
          <a:xfrm>
            <a:off x="102886" y="1839913"/>
            <a:ext cx="2792714" cy="1054100"/>
          </a:xfrm>
          <a:prstGeom prst="borderCallout2">
            <a:avLst>
              <a:gd name="adj1" fmla="val -986"/>
              <a:gd name="adj2" fmla="val -1202"/>
              <a:gd name="adj3" fmla="val -2301"/>
              <a:gd name="adj4" fmla="val 101605"/>
              <a:gd name="adj5" fmla="val -54274"/>
              <a:gd name="adj6" fmla="val 112654"/>
            </a:avLst>
          </a:prstGeom>
          <a:solidFill>
            <a:srgbClr val="FFFF00"/>
          </a:solidFill>
          <a:ln w="57150">
            <a:solidFill>
              <a:srgbClr val="66FF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Right subclavian a. 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C9DFB9BB-3987-4018-A724-378460048A53}"/>
              </a:ext>
            </a:extLst>
          </p:cNvPr>
          <p:cNvSpPr>
            <a:spLocks/>
          </p:cNvSpPr>
          <p:nvPr/>
        </p:nvSpPr>
        <p:spPr bwMode="auto">
          <a:xfrm>
            <a:off x="102886" y="54913"/>
            <a:ext cx="2792714" cy="1054100"/>
          </a:xfrm>
          <a:prstGeom prst="borderCallout2">
            <a:avLst>
              <a:gd name="adj1" fmla="val -3615"/>
              <a:gd name="adj2" fmla="val 86111"/>
              <a:gd name="adj3" fmla="val 13471"/>
              <a:gd name="adj4" fmla="val 136332"/>
              <a:gd name="adj5" fmla="val 86361"/>
              <a:gd name="adj6" fmla="val 127041"/>
            </a:avLst>
          </a:prstGeom>
          <a:solidFill>
            <a:srgbClr val="FFFF00"/>
          </a:solidFill>
          <a:ln w="57150">
            <a:solidFill>
              <a:srgbClr val="66FF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Right common carotid a</a:t>
            </a:r>
            <a:r>
              <a:rPr lang="en-US" altLang="en-US" b="1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nimBg="1"/>
      <p:bldP spid="228356" grpId="0" animBg="1"/>
      <p:bldP spid="228357" grpId="0" animBg="1"/>
      <p:bldP spid="228358" grpId="0" animBg="1"/>
      <p:bldP spid="228360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>
            <a:extLst>
              <a:ext uri="{FF2B5EF4-FFF2-40B4-BE49-F238E27FC236}">
                <a16:creationId xmlns:a16="http://schemas.microsoft.com/office/drawing/2014/main" id="{B0C10D04-2A85-420E-906B-45A6E06E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10945" r="42438" b="22278"/>
          <a:stretch>
            <a:fillRect/>
          </a:stretch>
        </p:blipFill>
        <p:spPr bwMode="auto">
          <a:xfrm>
            <a:off x="6708776" y="0"/>
            <a:ext cx="3959225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Text Box 6">
            <a:extLst>
              <a:ext uri="{FF2B5EF4-FFF2-40B4-BE49-F238E27FC236}">
                <a16:creationId xmlns:a16="http://schemas.microsoft.com/office/drawing/2014/main" id="{669729A6-35C1-451D-87F1-98AFB7836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349501"/>
            <a:ext cx="4608512" cy="2162175"/>
          </a:xfrm>
          <a:prstGeom prst="rect">
            <a:avLst/>
          </a:prstGeom>
          <a:gradFill rotWithShape="1">
            <a:gsLst>
              <a:gs pos="0">
                <a:srgbClr val="FF3300">
                  <a:gamma/>
                  <a:shade val="46275"/>
                  <a:invGamma/>
                  <a:alpha val="75999"/>
                </a:srgbClr>
              </a:gs>
              <a:gs pos="50000">
                <a:srgbClr val="FF3300">
                  <a:alpha val="94000"/>
                </a:srgbClr>
              </a:gs>
              <a:gs pos="100000">
                <a:srgbClr val="FF3300">
                  <a:gamma/>
                  <a:shade val="46275"/>
                  <a:invGamma/>
                  <a:alpha val="75999"/>
                </a:srgbClr>
              </a:gs>
            </a:gsLst>
            <a:lin ang="5400000" scaled="1"/>
          </a:gradFill>
          <a:ln w="57150" cmpd="thickThin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>
                <a:solidFill>
                  <a:srgbClr val="FFFF00"/>
                </a:solidFill>
                <a:latin typeface="Franklin Gothic Book"/>
                <a:cs typeface="Arial" panose="020B0604020202020204" pitchFamily="34" charset="0"/>
              </a:rPr>
              <a:t>Abdominal aorta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990C2-C091-4BB1-A878-726B57612454}"/>
              </a:ext>
            </a:extLst>
          </p:cNvPr>
          <p:cNvSpPr txBox="1"/>
          <p:nvPr/>
        </p:nvSpPr>
        <p:spPr>
          <a:xfrm>
            <a:off x="9983789" y="6334126"/>
            <a:ext cx="706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rteries of paw">
            <a:extLst>
              <a:ext uri="{FF2B5EF4-FFF2-40B4-BE49-F238E27FC236}">
                <a16:creationId xmlns:a16="http://schemas.microsoft.com/office/drawing/2014/main" id="{3BC50E36-E59B-4164-A7F9-351B8283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2" t="10057" r="37990" b="30351"/>
          <a:stretch>
            <a:fillRect/>
          </a:stretch>
        </p:blipFill>
        <p:spPr bwMode="auto">
          <a:xfrm>
            <a:off x="3359150" y="1"/>
            <a:ext cx="490855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AutoShape 3">
            <a:extLst>
              <a:ext uri="{FF2B5EF4-FFF2-40B4-BE49-F238E27FC236}">
                <a16:creationId xmlns:a16="http://schemas.microsoft.com/office/drawing/2014/main" id="{2F130B2A-457D-4A85-A3A4-053A2F8C6B5C}"/>
              </a:ext>
            </a:extLst>
          </p:cNvPr>
          <p:cNvSpPr>
            <a:spLocks/>
          </p:cNvSpPr>
          <p:nvPr/>
        </p:nvSpPr>
        <p:spPr bwMode="auto">
          <a:xfrm>
            <a:off x="1754189" y="344489"/>
            <a:ext cx="2732087" cy="657225"/>
          </a:xfrm>
          <a:prstGeom prst="borderCallout1">
            <a:avLst>
              <a:gd name="adj1" fmla="val 17394"/>
              <a:gd name="adj2" fmla="val 102787"/>
              <a:gd name="adj3" fmla="val 198792"/>
              <a:gd name="adj4" fmla="val 148287"/>
            </a:avLst>
          </a:prstGeom>
          <a:solidFill>
            <a:srgbClr val="66FF33"/>
          </a:solidFill>
          <a:ln w="76200">
            <a:solidFill>
              <a:schemeClr val="tx1"/>
            </a:solidFill>
            <a:prstDash val="sysDot"/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rgbClr val="000000"/>
                </a:solidFill>
                <a:latin typeface="Franklin Gothic Book"/>
                <a:cs typeface="Arial" panose="020B0604020202020204" pitchFamily="34" charset="0"/>
              </a:rPr>
              <a:t>aortic hiatus</a:t>
            </a:r>
            <a:r>
              <a:rPr lang="en-US" sz="3200">
                <a:solidFill>
                  <a:srgbClr val="000000"/>
                </a:solidFill>
                <a:latin typeface="Franklin Gothic Book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877" name="AutoShape 5">
            <a:extLst>
              <a:ext uri="{FF2B5EF4-FFF2-40B4-BE49-F238E27FC236}">
                <a16:creationId xmlns:a16="http://schemas.microsoft.com/office/drawing/2014/main" id="{314B3FE1-480B-4B54-A824-980370C04904}"/>
              </a:ext>
            </a:extLst>
          </p:cNvPr>
          <p:cNvSpPr>
            <a:spLocks/>
          </p:cNvSpPr>
          <p:nvPr/>
        </p:nvSpPr>
        <p:spPr bwMode="auto">
          <a:xfrm>
            <a:off x="616642" y="4353500"/>
            <a:ext cx="2760662" cy="1120775"/>
          </a:xfrm>
          <a:prstGeom prst="borderCallout1">
            <a:avLst>
              <a:gd name="adj1" fmla="val 10199"/>
              <a:gd name="adj2" fmla="val 102759"/>
              <a:gd name="adj3" fmla="val -42733"/>
              <a:gd name="adj4" fmla="val 179468"/>
            </a:avLst>
          </a:prstGeom>
          <a:solidFill>
            <a:srgbClr val="FFFF00"/>
          </a:solidFill>
          <a:ln w="76200">
            <a:solidFill>
              <a:srgbClr val="990099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Franklin Gothic Book"/>
                <a:cs typeface="Arial" panose="020B0604020202020204" pitchFamily="34" charset="0"/>
              </a:rPr>
              <a:t>Right common iliac artery </a:t>
            </a:r>
          </a:p>
        </p:txBody>
      </p:sp>
      <p:sp>
        <p:nvSpPr>
          <p:cNvPr id="48133" name="Line 6">
            <a:extLst>
              <a:ext uri="{FF2B5EF4-FFF2-40B4-BE49-F238E27FC236}">
                <a16:creationId xmlns:a16="http://schemas.microsoft.com/office/drawing/2014/main" id="{FADEDB6B-7BB3-492B-BCB0-5F8F5B398E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6275" y="3644900"/>
            <a:ext cx="4751388" cy="714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9" name="Text Box 7">
            <a:extLst>
              <a:ext uri="{FF2B5EF4-FFF2-40B4-BE49-F238E27FC236}">
                <a16:creationId xmlns:a16="http://schemas.microsoft.com/office/drawing/2014/main" id="{4C28F26A-CFD3-4183-AFF0-299E6E25E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068639"/>
            <a:ext cx="1008062" cy="646331"/>
          </a:xfrm>
          <a:prstGeom prst="rect">
            <a:avLst/>
          </a:prstGeom>
          <a:solidFill>
            <a:srgbClr val="FF330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00"/>
                </a:solidFill>
              </a:rPr>
              <a:t>L4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79880" name="Text Box 8">
            <a:extLst>
              <a:ext uri="{FF2B5EF4-FFF2-40B4-BE49-F238E27FC236}">
                <a16:creationId xmlns:a16="http://schemas.microsoft.com/office/drawing/2014/main" id="{042E1AFE-2D99-4E37-8C3A-CCD23005A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620714"/>
            <a:ext cx="2520950" cy="646331"/>
          </a:xfrm>
          <a:prstGeom prst="rect">
            <a:avLst/>
          </a:prstGeom>
          <a:solidFill>
            <a:srgbClr val="FF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3300"/>
                </a:solidFill>
              </a:rPr>
              <a:t>Beginning </a:t>
            </a:r>
          </a:p>
        </p:txBody>
      </p:sp>
      <p:sp>
        <p:nvSpPr>
          <p:cNvPr id="79881" name="Text Box 9">
            <a:extLst>
              <a:ext uri="{FF2B5EF4-FFF2-40B4-BE49-F238E27FC236}">
                <a16:creationId xmlns:a16="http://schemas.microsoft.com/office/drawing/2014/main" id="{78DB4628-9C4C-40FC-84CC-E5921433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8" y="2420939"/>
            <a:ext cx="1657350" cy="646331"/>
          </a:xfrm>
          <a:prstGeom prst="rect">
            <a:avLst/>
          </a:prstGeom>
          <a:solidFill>
            <a:srgbClr val="FF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3300"/>
                </a:solidFill>
              </a:rPr>
              <a:t>End </a:t>
            </a:r>
          </a:p>
        </p:txBody>
      </p:sp>
      <p:sp>
        <p:nvSpPr>
          <p:cNvPr id="48137" name="Text Box 10">
            <a:extLst>
              <a:ext uri="{FF2B5EF4-FFF2-40B4-BE49-F238E27FC236}">
                <a16:creationId xmlns:a16="http://schemas.microsoft.com/office/drawing/2014/main" id="{602DD80A-081C-4533-B48A-D02CEDE36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5300664"/>
            <a:ext cx="2879725" cy="1247775"/>
          </a:xfrm>
          <a:prstGeom prst="rect">
            <a:avLst/>
          </a:prstGeom>
          <a:solidFill>
            <a:srgbClr val="FF330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00"/>
                </a:solidFill>
              </a:rPr>
              <a:t>Abdominal aorta </a:t>
            </a:r>
          </a:p>
        </p:txBody>
      </p:sp>
      <p:sp>
        <p:nvSpPr>
          <p:cNvPr id="79883" name="Text Box 11">
            <a:extLst>
              <a:ext uri="{FF2B5EF4-FFF2-40B4-BE49-F238E27FC236}">
                <a16:creationId xmlns:a16="http://schemas.microsoft.com/office/drawing/2014/main" id="{9FD7944D-79D8-48E8-8997-22EE84783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1125539"/>
            <a:ext cx="1008063" cy="584775"/>
          </a:xfrm>
          <a:prstGeom prst="rect">
            <a:avLst/>
          </a:prstGeom>
          <a:solidFill>
            <a:srgbClr val="99FF33"/>
          </a:solidFill>
          <a:ln w="57150" cmpd="thickThin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ea typeface="SimSun" panose="02010600030101010101" pitchFamily="2" charset="-122"/>
              </a:rPr>
              <a:t>T12 </a:t>
            </a:r>
            <a:endParaRPr lang="en-US" altLang="en-US" sz="3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  <p:bldP spid="79877" grpId="0" animBg="1"/>
      <p:bldP spid="79879" grpId="0" animBg="1"/>
      <p:bldP spid="79880" grpId="0" animBg="1"/>
      <p:bldP spid="79881" grpId="0" animBg="1"/>
      <p:bldP spid="798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F4D721-5072-45FF-8921-15E4385C54D0}"/>
              </a:ext>
            </a:extLst>
          </p:cNvPr>
          <p:cNvSpPr/>
          <p:nvPr/>
        </p:nvSpPr>
        <p:spPr>
          <a:xfrm>
            <a:off x="5519738" y="476250"/>
            <a:ext cx="914400" cy="5473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10CDA1-E74E-4B3A-8E14-5708B34E556E}"/>
              </a:ext>
            </a:extLst>
          </p:cNvPr>
          <p:cNvCxnSpPr/>
          <p:nvPr/>
        </p:nvCxnSpPr>
        <p:spPr>
          <a:xfrm>
            <a:off x="5519738" y="1412875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E01945-09A0-4345-9B4A-87D154580F74}"/>
              </a:ext>
            </a:extLst>
          </p:cNvPr>
          <p:cNvCxnSpPr/>
          <p:nvPr/>
        </p:nvCxnSpPr>
        <p:spPr>
          <a:xfrm>
            <a:off x="5519738" y="2420938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A5237D-5957-4DE2-83C0-F5E6EF5AE197}"/>
              </a:ext>
            </a:extLst>
          </p:cNvPr>
          <p:cNvCxnSpPr/>
          <p:nvPr/>
        </p:nvCxnSpPr>
        <p:spPr>
          <a:xfrm>
            <a:off x="5519738" y="36449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371CEA-030A-4678-9BDE-3158C3780E66}"/>
              </a:ext>
            </a:extLst>
          </p:cNvPr>
          <p:cNvCxnSpPr/>
          <p:nvPr/>
        </p:nvCxnSpPr>
        <p:spPr>
          <a:xfrm>
            <a:off x="5519738" y="4941888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7" name="TextBox 12">
            <a:extLst>
              <a:ext uri="{FF2B5EF4-FFF2-40B4-BE49-F238E27FC236}">
                <a16:creationId xmlns:a16="http://schemas.microsoft.com/office/drawing/2014/main" id="{9444FADA-F293-4AD5-9002-800809B98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9" y="765176"/>
            <a:ext cx="871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prstClr val="white"/>
                </a:solidFill>
                <a:latin typeface="Arial" panose="020B0604020202020204" pitchFamily="34" charset="0"/>
              </a:rPr>
              <a:t>T12</a:t>
            </a:r>
          </a:p>
        </p:txBody>
      </p:sp>
      <p:sp>
        <p:nvSpPr>
          <p:cNvPr id="51208" name="TextBox 13">
            <a:extLst>
              <a:ext uri="{FF2B5EF4-FFF2-40B4-BE49-F238E27FC236}">
                <a16:creationId xmlns:a16="http://schemas.microsoft.com/office/drawing/2014/main" id="{6182BB5B-7FB6-48D3-A0A4-64FAC200C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08139"/>
            <a:ext cx="871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prstClr val="white"/>
                </a:solidFill>
                <a:latin typeface="Arial" panose="020B0604020202020204" pitchFamily="34" charset="0"/>
              </a:rPr>
              <a:t>L1</a:t>
            </a:r>
          </a:p>
        </p:txBody>
      </p:sp>
      <p:sp>
        <p:nvSpPr>
          <p:cNvPr id="51209" name="TextBox 14">
            <a:extLst>
              <a:ext uri="{FF2B5EF4-FFF2-40B4-BE49-F238E27FC236}">
                <a16:creationId xmlns:a16="http://schemas.microsoft.com/office/drawing/2014/main" id="{A2C8585C-7EBC-46EA-B419-F67D959F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9" y="2690813"/>
            <a:ext cx="871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prstClr val="white"/>
                </a:solidFill>
                <a:latin typeface="Arial" panose="020B0604020202020204" pitchFamily="34" charset="0"/>
              </a:rPr>
              <a:t>L2</a:t>
            </a:r>
          </a:p>
        </p:txBody>
      </p:sp>
      <p:sp>
        <p:nvSpPr>
          <p:cNvPr id="51210" name="TextBox 15">
            <a:extLst>
              <a:ext uri="{FF2B5EF4-FFF2-40B4-BE49-F238E27FC236}">
                <a16:creationId xmlns:a16="http://schemas.microsoft.com/office/drawing/2014/main" id="{0C0F0E18-311C-4D97-9AF4-7E165664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3906838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prstClr val="white"/>
                </a:solidFill>
                <a:latin typeface="Arial" panose="020B0604020202020204" pitchFamily="34" charset="0"/>
              </a:rPr>
              <a:t>L3</a:t>
            </a:r>
          </a:p>
        </p:txBody>
      </p:sp>
      <p:sp>
        <p:nvSpPr>
          <p:cNvPr id="51211" name="TextBox 16">
            <a:extLst>
              <a:ext uri="{FF2B5EF4-FFF2-40B4-BE49-F238E27FC236}">
                <a16:creationId xmlns:a16="http://schemas.microsoft.com/office/drawing/2014/main" id="{563B6CAD-B0C9-4779-AEA2-29905A41D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9" y="5119688"/>
            <a:ext cx="871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prstClr val="white"/>
                </a:solidFill>
                <a:latin typeface="Arial" panose="020B0604020202020204" pitchFamily="34" charset="0"/>
              </a:rPr>
              <a:t>L4</a:t>
            </a:r>
          </a:p>
        </p:txBody>
      </p:sp>
      <p:sp>
        <p:nvSpPr>
          <p:cNvPr id="51212" name="TextBox 17">
            <a:extLst>
              <a:ext uri="{FF2B5EF4-FFF2-40B4-BE49-F238E27FC236}">
                <a16:creationId xmlns:a16="http://schemas.microsoft.com/office/drawing/2014/main" id="{68DC7777-6F9B-4DB4-8ACD-F4B48F12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7151"/>
            <a:ext cx="313213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</a:rPr>
              <a:t>Single branches</a:t>
            </a:r>
          </a:p>
        </p:txBody>
      </p:sp>
      <p:sp>
        <p:nvSpPr>
          <p:cNvPr id="51213" name="TextBox 18">
            <a:extLst>
              <a:ext uri="{FF2B5EF4-FFF2-40B4-BE49-F238E27FC236}">
                <a16:creationId xmlns:a16="http://schemas.microsoft.com/office/drawing/2014/main" id="{BBD65504-B6BE-492C-9C86-CEBA13B58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"/>
            <a:ext cx="313213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</a:rPr>
              <a:t>Paired branches</a:t>
            </a:r>
          </a:p>
        </p:txBody>
      </p:sp>
      <p:sp>
        <p:nvSpPr>
          <p:cNvPr id="20" name="Line Callout 1 (No Border) 19">
            <a:extLst>
              <a:ext uri="{FF2B5EF4-FFF2-40B4-BE49-F238E27FC236}">
                <a16:creationId xmlns:a16="http://schemas.microsoft.com/office/drawing/2014/main" id="{53E4204B-71B2-4806-9741-CCBBE9AB6CE9}"/>
              </a:ext>
            </a:extLst>
          </p:cNvPr>
          <p:cNvSpPr/>
          <p:nvPr/>
        </p:nvSpPr>
        <p:spPr>
          <a:xfrm>
            <a:off x="7175500" y="765176"/>
            <a:ext cx="3492500" cy="461963"/>
          </a:xfrm>
          <a:prstGeom prst="callout1">
            <a:avLst>
              <a:gd name="adj1" fmla="val 53891"/>
              <a:gd name="adj2" fmla="val 3493"/>
              <a:gd name="adj3" fmla="val 51347"/>
              <a:gd name="adj4" fmla="val -21179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libri"/>
              </a:rPr>
              <a:t>Inferior phrenic artery</a:t>
            </a:r>
          </a:p>
        </p:txBody>
      </p:sp>
      <p:sp>
        <p:nvSpPr>
          <p:cNvPr id="21" name="Line Callout 1 (No Border) 20">
            <a:extLst>
              <a:ext uri="{FF2B5EF4-FFF2-40B4-BE49-F238E27FC236}">
                <a16:creationId xmlns:a16="http://schemas.microsoft.com/office/drawing/2014/main" id="{D9CC96D6-10D5-4501-A21B-067FB3545372}"/>
              </a:ext>
            </a:extLst>
          </p:cNvPr>
          <p:cNvSpPr/>
          <p:nvPr/>
        </p:nvSpPr>
        <p:spPr>
          <a:xfrm>
            <a:off x="7102475" y="1565276"/>
            <a:ext cx="3492500" cy="461963"/>
          </a:xfrm>
          <a:prstGeom prst="callout1">
            <a:avLst>
              <a:gd name="adj1" fmla="val 44307"/>
              <a:gd name="adj2" fmla="val 3493"/>
              <a:gd name="adj3" fmla="val 48152"/>
              <a:gd name="adj4" fmla="val -18645"/>
            </a:avLst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libri"/>
              </a:rPr>
              <a:t>Middle suprarenal artery</a:t>
            </a:r>
          </a:p>
        </p:txBody>
      </p:sp>
      <p:sp>
        <p:nvSpPr>
          <p:cNvPr id="22" name="Line Callout 1 (No Border) 21">
            <a:extLst>
              <a:ext uri="{FF2B5EF4-FFF2-40B4-BE49-F238E27FC236}">
                <a16:creationId xmlns:a16="http://schemas.microsoft.com/office/drawing/2014/main" id="{C60FD9D9-9C29-4DF3-9A81-01FA5709E374}"/>
              </a:ext>
            </a:extLst>
          </p:cNvPr>
          <p:cNvSpPr/>
          <p:nvPr/>
        </p:nvSpPr>
        <p:spPr>
          <a:xfrm>
            <a:off x="7102475" y="2581276"/>
            <a:ext cx="2089150" cy="460375"/>
          </a:xfrm>
          <a:prstGeom prst="callout1">
            <a:avLst>
              <a:gd name="adj1" fmla="val 53891"/>
              <a:gd name="adj2" fmla="val 3493"/>
              <a:gd name="adj3" fmla="val 54542"/>
              <a:gd name="adj4" fmla="val -3217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libri"/>
              </a:rPr>
              <a:t>Renal artery</a:t>
            </a:r>
          </a:p>
        </p:txBody>
      </p:sp>
      <p:sp>
        <p:nvSpPr>
          <p:cNvPr id="23" name="Line Callout 1 (No Border) 22">
            <a:extLst>
              <a:ext uri="{FF2B5EF4-FFF2-40B4-BE49-F238E27FC236}">
                <a16:creationId xmlns:a16="http://schemas.microsoft.com/office/drawing/2014/main" id="{8DA0E519-CFF6-4979-93E0-4D8A3057C0C8}"/>
              </a:ext>
            </a:extLst>
          </p:cNvPr>
          <p:cNvSpPr/>
          <p:nvPr/>
        </p:nvSpPr>
        <p:spPr>
          <a:xfrm>
            <a:off x="7102475" y="3906838"/>
            <a:ext cx="2306638" cy="461962"/>
          </a:xfrm>
          <a:prstGeom prst="callout1">
            <a:avLst>
              <a:gd name="adj1" fmla="val 53891"/>
              <a:gd name="adj2" fmla="val 3493"/>
              <a:gd name="adj3" fmla="val 64126"/>
              <a:gd name="adj4" fmla="val -29662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libri"/>
              </a:rPr>
              <a:t>Gonadal artery</a:t>
            </a:r>
          </a:p>
        </p:txBody>
      </p:sp>
      <p:sp>
        <p:nvSpPr>
          <p:cNvPr id="25" name="Line Callout 1 (No Border) 24">
            <a:extLst>
              <a:ext uri="{FF2B5EF4-FFF2-40B4-BE49-F238E27FC236}">
                <a16:creationId xmlns:a16="http://schemas.microsoft.com/office/drawing/2014/main" id="{91583A95-3A4B-48A4-8FFA-13290B3A2332}"/>
              </a:ext>
            </a:extLst>
          </p:cNvPr>
          <p:cNvSpPr/>
          <p:nvPr/>
        </p:nvSpPr>
        <p:spPr>
          <a:xfrm>
            <a:off x="7018338" y="6229351"/>
            <a:ext cx="3492500" cy="461963"/>
          </a:xfrm>
          <a:prstGeom prst="callout1">
            <a:avLst>
              <a:gd name="adj1" fmla="val 53891"/>
              <a:gd name="adj2" fmla="val 3493"/>
              <a:gd name="adj3" fmla="val -89216"/>
              <a:gd name="adj4" fmla="val -24558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libri"/>
              </a:rPr>
              <a:t>Common iliac artery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8ED243-59D1-4F66-A90F-D7B236983CA8}"/>
              </a:ext>
            </a:extLst>
          </p:cNvPr>
          <p:cNvCxnSpPr/>
          <p:nvPr/>
        </p:nvCxnSpPr>
        <p:spPr>
          <a:xfrm flipH="1">
            <a:off x="5519738" y="5805488"/>
            <a:ext cx="538162" cy="79216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Callout 1 (No Border) 27">
            <a:extLst>
              <a:ext uri="{FF2B5EF4-FFF2-40B4-BE49-F238E27FC236}">
                <a16:creationId xmlns:a16="http://schemas.microsoft.com/office/drawing/2014/main" id="{595572B4-4581-4A8E-A58A-90ACCD5A056C}"/>
              </a:ext>
            </a:extLst>
          </p:cNvPr>
          <p:cNvSpPr/>
          <p:nvPr/>
        </p:nvSpPr>
        <p:spPr>
          <a:xfrm>
            <a:off x="1657351" y="765176"/>
            <a:ext cx="3490913" cy="461963"/>
          </a:xfrm>
          <a:prstGeom prst="callout1">
            <a:avLst>
              <a:gd name="adj1" fmla="val 53891"/>
              <a:gd name="adj2" fmla="val 113730"/>
              <a:gd name="adj3" fmla="val 57736"/>
              <a:gd name="adj4" fmla="val 75964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Coeliac trunk</a:t>
            </a:r>
          </a:p>
        </p:txBody>
      </p:sp>
      <p:sp>
        <p:nvSpPr>
          <p:cNvPr id="29" name="Line Callout 1 (No Border) 28">
            <a:extLst>
              <a:ext uri="{FF2B5EF4-FFF2-40B4-BE49-F238E27FC236}">
                <a16:creationId xmlns:a16="http://schemas.microsoft.com/office/drawing/2014/main" id="{BE950D17-7CE6-46AC-85B7-C6671291EA02}"/>
              </a:ext>
            </a:extLst>
          </p:cNvPr>
          <p:cNvSpPr/>
          <p:nvPr/>
        </p:nvSpPr>
        <p:spPr>
          <a:xfrm>
            <a:off x="1597025" y="1608139"/>
            <a:ext cx="3589338" cy="460375"/>
          </a:xfrm>
          <a:prstGeom prst="callout1">
            <a:avLst>
              <a:gd name="adj1" fmla="val 53891"/>
              <a:gd name="adj2" fmla="val 113730"/>
              <a:gd name="adj3" fmla="val 57736"/>
              <a:gd name="adj4" fmla="val 95693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Superior mesenteric artery</a:t>
            </a:r>
          </a:p>
        </p:txBody>
      </p:sp>
      <p:sp>
        <p:nvSpPr>
          <p:cNvPr id="30" name="Line Callout 1 (No Border) 29">
            <a:extLst>
              <a:ext uri="{FF2B5EF4-FFF2-40B4-BE49-F238E27FC236}">
                <a16:creationId xmlns:a16="http://schemas.microsoft.com/office/drawing/2014/main" id="{F0C793E9-C3F5-44EE-96EB-C1A23B71B418}"/>
              </a:ext>
            </a:extLst>
          </p:cNvPr>
          <p:cNvSpPr/>
          <p:nvPr/>
        </p:nvSpPr>
        <p:spPr>
          <a:xfrm>
            <a:off x="1560513" y="3906838"/>
            <a:ext cx="3587750" cy="461962"/>
          </a:xfrm>
          <a:prstGeom prst="callout1">
            <a:avLst>
              <a:gd name="adj1" fmla="val 53891"/>
              <a:gd name="adj2" fmla="val 113730"/>
              <a:gd name="adj3" fmla="val 57736"/>
              <a:gd name="adj4" fmla="val 95693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Inferior  mesenteric artery</a:t>
            </a:r>
          </a:p>
        </p:txBody>
      </p:sp>
      <p:sp>
        <p:nvSpPr>
          <p:cNvPr id="31" name="Line Callout 1 (No Border) 30">
            <a:extLst>
              <a:ext uri="{FF2B5EF4-FFF2-40B4-BE49-F238E27FC236}">
                <a16:creationId xmlns:a16="http://schemas.microsoft.com/office/drawing/2014/main" id="{11BAF81C-BD90-4ED9-875C-64A1587355C6}"/>
              </a:ext>
            </a:extLst>
          </p:cNvPr>
          <p:cNvSpPr/>
          <p:nvPr/>
        </p:nvSpPr>
        <p:spPr>
          <a:xfrm>
            <a:off x="1597025" y="5119688"/>
            <a:ext cx="3589338" cy="461962"/>
          </a:xfrm>
          <a:prstGeom prst="callout1">
            <a:avLst>
              <a:gd name="adj1" fmla="val 53891"/>
              <a:gd name="adj2" fmla="val 113730"/>
              <a:gd name="adj3" fmla="val 57736"/>
              <a:gd name="adj4" fmla="val 77607"/>
            </a:avLst>
          </a:pr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Median sacral artery</a:t>
            </a:r>
          </a:p>
        </p:txBody>
      </p:sp>
      <p:sp>
        <p:nvSpPr>
          <p:cNvPr id="51224" name="TextBox 31">
            <a:extLst>
              <a:ext uri="{FF2B5EF4-FFF2-40B4-BE49-F238E27FC236}">
                <a16:creationId xmlns:a16="http://schemas.microsoft.com/office/drawing/2014/main" id="{0BCE4E35-94FA-40D1-8C84-06EB6061F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5949950"/>
            <a:ext cx="35877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Abdominal aorta</a:t>
            </a:r>
          </a:p>
        </p:txBody>
      </p:sp>
      <p:sp>
        <p:nvSpPr>
          <p:cNvPr id="33" name="Line Callout 2 (No Border) 32">
            <a:extLst>
              <a:ext uri="{FF2B5EF4-FFF2-40B4-BE49-F238E27FC236}">
                <a16:creationId xmlns:a16="http://schemas.microsoft.com/office/drawing/2014/main" id="{9691BE30-99AD-4540-A04F-59AE9A69F2F1}"/>
              </a:ext>
            </a:extLst>
          </p:cNvPr>
          <p:cNvSpPr/>
          <p:nvPr/>
        </p:nvSpPr>
        <p:spPr>
          <a:xfrm>
            <a:off x="8183564" y="5581651"/>
            <a:ext cx="1728787" cy="612775"/>
          </a:xfrm>
          <a:prstGeom prst="callout2">
            <a:avLst>
              <a:gd name="adj1" fmla="val 1899"/>
              <a:gd name="adj2" fmla="val -101354"/>
              <a:gd name="adj3" fmla="val -79950"/>
              <a:gd name="adj4" fmla="val -18374"/>
              <a:gd name="adj5" fmla="val -171563"/>
              <a:gd name="adj6" fmla="val -100431"/>
            </a:avLst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226" name="Rectangle 33">
            <a:extLst>
              <a:ext uri="{FF2B5EF4-FFF2-40B4-BE49-F238E27FC236}">
                <a16:creationId xmlns:a16="http://schemas.microsoft.com/office/drawing/2014/main" id="{C84CA093-8F93-4FEA-BD59-4DCA63BD8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1" y="4813301"/>
            <a:ext cx="2513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Lumbar arteries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5017" r="1906" b="2891"/>
          <a:stretch/>
        </p:blipFill>
        <p:spPr>
          <a:xfrm>
            <a:off x="2261274" y="362022"/>
            <a:ext cx="9209068" cy="6294271"/>
          </a:xfrm>
        </p:spPr>
      </p:pic>
      <p:sp>
        <p:nvSpPr>
          <p:cNvPr id="3" name="TextBox 2"/>
          <p:cNvSpPr txBox="1"/>
          <p:nvPr/>
        </p:nvSpPr>
        <p:spPr>
          <a:xfrm>
            <a:off x="0" y="215153"/>
            <a:ext cx="226127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Urinary system</a:t>
            </a:r>
          </a:p>
        </p:txBody>
      </p:sp>
    </p:spTree>
    <p:extLst>
      <p:ext uri="{BB962C8B-B14F-4D97-AF65-F5344CB8AC3E}">
        <p14:creationId xmlns:p14="http://schemas.microsoft.com/office/powerpoint/2010/main" val="3733824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6AA77CA5-27C9-45BB-81ED-F94180BD5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9694" r="40085" b="36629"/>
          <a:stretch>
            <a:fillRect/>
          </a:stretch>
        </p:blipFill>
        <p:spPr bwMode="auto">
          <a:xfrm>
            <a:off x="5087938" y="1"/>
            <a:ext cx="5580062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Line 3">
            <a:extLst>
              <a:ext uri="{FF2B5EF4-FFF2-40B4-BE49-F238E27FC236}">
                <a16:creationId xmlns:a16="http://schemas.microsoft.com/office/drawing/2014/main" id="{B22A0045-B44B-4F77-800F-89544CF6B6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19738" y="4292601"/>
            <a:ext cx="4895850" cy="730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757A375A-4E77-4088-A2C2-252C17276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1" y="4365626"/>
            <a:ext cx="1008063" cy="646331"/>
          </a:xfrm>
          <a:prstGeom prst="rect">
            <a:avLst/>
          </a:prstGeom>
          <a:solidFill>
            <a:srgbClr val="FF330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00"/>
                </a:solidFill>
              </a:rPr>
              <a:t>L5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033A91D2-A446-405D-A967-5D9DF46F7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4421188"/>
            <a:ext cx="25209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Begin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B58CD0CA-D0A5-4F7D-B69D-34D648C8A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830264"/>
            <a:ext cx="1657350" cy="646331"/>
          </a:xfrm>
          <a:prstGeom prst="rect">
            <a:avLst/>
          </a:prstGeom>
          <a:solidFill>
            <a:srgbClr val="FF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3300"/>
                </a:solidFill>
              </a:rPr>
              <a:t>End </a:t>
            </a: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3F0EEEFA-7157-45CD-974C-5ADB2F0C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842963"/>
            <a:ext cx="1263650" cy="584200"/>
          </a:xfrm>
          <a:prstGeom prst="rect">
            <a:avLst/>
          </a:prstGeom>
          <a:solidFill>
            <a:srgbClr val="99FF33"/>
          </a:solidFill>
          <a:ln w="57150" cmpd="thickThin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ea typeface="SimSun" panose="02010600030101010101" pitchFamily="2" charset="-122"/>
              </a:rPr>
              <a:t>T8 </a:t>
            </a:r>
            <a:endParaRPr lang="en-US" altLang="en-US" sz="3200" b="1">
              <a:solidFill>
                <a:srgbClr val="000000"/>
              </a:solidFill>
            </a:endParaRPr>
          </a:p>
        </p:txBody>
      </p:sp>
      <p:sp>
        <p:nvSpPr>
          <p:cNvPr id="81928" name="AutoShape 8">
            <a:extLst>
              <a:ext uri="{FF2B5EF4-FFF2-40B4-BE49-F238E27FC236}">
                <a16:creationId xmlns:a16="http://schemas.microsoft.com/office/drawing/2014/main" id="{6323CF95-DD54-4FF8-8C7D-EF72F18E4065}"/>
              </a:ext>
            </a:extLst>
          </p:cNvPr>
          <p:cNvSpPr>
            <a:spLocks/>
          </p:cNvSpPr>
          <p:nvPr/>
        </p:nvSpPr>
        <p:spPr bwMode="auto">
          <a:xfrm>
            <a:off x="2144713" y="5494339"/>
            <a:ext cx="2760662" cy="1120775"/>
          </a:xfrm>
          <a:prstGeom prst="borderCallout1">
            <a:avLst>
              <a:gd name="adj1" fmla="val 10199"/>
              <a:gd name="adj2" fmla="val 102759"/>
              <a:gd name="adj3" fmla="val -85551"/>
              <a:gd name="adj4" fmla="val 199426"/>
            </a:avLst>
          </a:prstGeom>
          <a:solidFill>
            <a:srgbClr val="FFFF00"/>
          </a:solidFill>
          <a:ln w="76200">
            <a:solidFill>
              <a:srgbClr val="990099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Franklin Gothic Book"/>
                <a:cs typeface="Arial" panose="020B0604020202020204" pitchFamily="34" charset="0"/>
              </a:rPr>
              <a:t>right common iliac vein </a:t>
            </a:r>
          </a:p>
        </p:txBody>
      </p:sp>
      <p:sp>
        <p:nvSpPr>
          <p:cNvPr id="81929" name="AutoShape 9">
            <a:extLst>
              <a:ext uri="{FF2B5EF4-FFF2-40B4-BE49-F238E27FC236}">
                <a16:creationId xmlns:a16="http://schemas.microsoft.com/office/drawing/2014/main" id="{542F8A8D-4E17-4ABC-BDA5-2E60449EE476}"/>
              </a:ext>
            </a:extLst>
          </p:cNvPr>
          <p:cNvSpPr>
            <a:spLocks/>
          </p:cNvSpPr>
          <p:nvPr/>
        </p:nvSpPr>
        <p:spPr bwMode="auto">
          <a:xfrm>
            <a:off x="2168525" y="1614489"/>
            <a:ext cx="2281238" cy="935037"/>
          </a:xfrm>
          <a:prstGeom prst="borderCallout2">
            <a:avLst>
              <a:gd name="adj1" fmla="val 12222"/>
              <a:gd name="adj2" fmla="val 103343"/>
              <a:gd name="adj3" fmla="val 12222"/>
              <a:gd name="adj4" fmla="val 211481"/>
              <a:gd name="adj5" fmla="val -109167"/>
              <a:gd name="adj6" fmla="val 235144"/>
            </a:avLst>
          </a:prstGeom>
          <a:solidFill>
            <a:srgbClr val="66FFFF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  <a:latin typeface="Franklin Gothic Book"/>
                <a:cs typeface="Arial" panose="020B0604020202020204" pitchFamily="34" charset="0"/>
              </a:rPr>
              <a:t>Vena caval hiatus </a:t>
            </a: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A5DEF4AA-9F6F-4F54-9600-C227B1FC0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107950"/>
            <a:ext cx="4667250" cy="584200"/>
          </a:xfrm>
          <a:prstGeom prst="rect">
            <a:avLst/>
          </a:prstGeom>
          <a:solidFill>
            <a:srgbClr val="FF330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FF00"/>
                </a:solidFill>
                <a:ea typeface="SimSun" panose="02010600030101010101" pitchFamily="2" charset="-122"/>
              </a:rPr>
              <a:t>Inferior vena cava</a:t>
            </a:r>
            <a:endParaRPr lang="en-US" altLang="en-US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5" grpId="0" animBg="1"/>
      <p:bldP spid="81926" grpId="0" animBg="1"/>
      <p:bldP spid="81927" grpId="0" animBg="1"/>
      <p:bldP spid="81928" grpId="0" animBg="1"/>
      <p:bldP spid="819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B8EEE7-E14E-4E8D-AA84-6393731D8BEB}"/>
              </a:ext>
            </a:extLst>
          </p:cNvPr>
          <p:cNvSpPr/>
          <p:nvPr/>
        </p:nvSpPr>
        <p:spPr>
          <a:xfrm>
            <a:off x="1524000" y="0"/>
            <a:ext cx="914400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Tributaries of IVC: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3845" algn="justLow" eaLnBrk="0" fontAlgn="base" hangingPunct="0">
              <a:lnSpc>
                <a:spcPct val="125000"/>
              </a:lnSpc>
              <a:tabLst>
                <a:tab pos="129540" algn="l"/>
                <a:tab pos="129540" algn="l"/>
                <a:tab pos="158115" algn="l"/>
              </a:tabLst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Inferior phrenic veins (right and left).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3845" algn="justLow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Right suprarenal vein (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left ends in the left renal vein).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3845" algn="justLow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Renal veins (right and left).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3845" algn="justLow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Right gonadal (testicular or ovarian) vein 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(the left ends in the left renal vein</a:t>
            </a:r>
            <a:r>
              <a:rPr lang="en-US" sz="3200" b="1" i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200" b="1" i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3845" algn="justLow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The Lumbar veins (right and left).</a:t>
            </a:r>
            <a:endParaRPr lang="en-US" sz="32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3845" algn="justLow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Common iliac veins (right and left).</a:t>
            </a:r>
            <a:endParaRPr lang="en-US" sz="32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3845" algn="justLow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 Hepatic veins (right and left).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3CC46E-1E02-47A6-BC2A-8229AC6DA7EA}"/>
              </a:ext>
            </a:extLst>
          </p:cNvPr>
          <p:cNvSpPr txBox="1"/>
          <p:nvPr/>
        </p:nvSpPr>
        <p:spPr>
          <a:xfrm>
            <a:off x="9983789" y="6334126"/>
            <a:ext cx="706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047EC7-6286-41F9-B2E6-1C8192703F8A}"/>
              </a:ext>
            </a:extLst>
          </p:cNvPr>
          <p:cNvSpPr/>
          <p:nvPr/>
        </p:nvSpPr>
        <p:spPr>
          <a:xfrm>
            <a:off x="609600" y="0"/>
            <a:ext cx="10721008" cy="695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283845" algn="l"/>
                <a:tab pos="266065" algn="l"/>
                <a:tab pos="283845" algn="l"/>
              </a:tabLst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important structures related to the transpyloric plane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06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83845" algn="l"/>
                <a:tab pos="266065" algn="l"/>
                <a:tab pos="283845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1- The 1st lumbar vertebra.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06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2- The pylorus of the stomach.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06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3- The First part of the duodenum.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065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4- Neck of the pancreas.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065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5- Beginning of portal vein.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065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6- Fundus of the gall bladder.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06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7- Hilum of the kidneys.</a:t>
            </a:r>
          </a:p>
          <a:p>
            <a:pPr marL="26606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8- Origin of superior mesenteric artery</a:t>
            </a:r>
          </a:p>
          <a:p>
            <a:pPr marL="26606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9- Origin of middle suprarenal artery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21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203CC967-C799-471E-92C9-1A14F3479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7890" name="Object 2">
                        <a:extLst>
                          <a:ext uri="{FF2B5EF4-FFF2-40B4-BE49-F238E27FC236}">
                            <a16:creationId xmlns:a16="http://schemas.microsoft.com/office/drawing/2014/main" id="{203CC967-C799-471E-92C9-1A14F3479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B6821C9A-71A3-4F9F-ABAA-B410AAD2E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7891" name="Object 3">
                        <a:extLst>
                          <a:ext uri="{FF2B5EF4-FFF2-40B4-BE49-F238E27FC236}">
                            <a16:creationId xmlns:a16="http://schemas.microsoft.com/office/drawing/2014/main" id="{B6821C9A-71A3-4F9F-ABAA-B410AAD2E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A57A48E6-F66D-4D57-AA26-B2E3A0241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7892" name="Object 4">
                        <a:extLst>
                          <a:ext uri="{FF2B5EF4-FFF2-40B4-BE49-F238E27FC236}">
                            <a16:creationId xmlns:a16="http://schemas.microsoft.com/office/drawing/2014/main" id="{A57A48E6-F66D-4D57-AA26-B2E3A0241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>
            <a:extLst>
              <a:ext uri="{FF2B5EF4-FFF2-40B4-BE49-F238E27FC236}">
                <a16:creationId xmlns:a16="http://schemas.microsoft.com/office/drawing/2014/main" id="{FB98B071-B0B7-4121-946B-C5BCF702D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7893" name="Object 5">
                        <a:extLst>
                          <a:ext uri="{FF2B5EF4-FFF2-40B4-BE49-F238E27FC236}">
                            <a16:creationId xmlns:a16="http://schemas.microsoft.com/office/drawing/2014/main" id="{FB98B071-B0B7-4121-946B-C5BCF702D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>
            <a:extLst>
              <a:ext uri="{FF2B5EF4-FFF2-40B4-BE49-F238E27FC236}">
                <a16:creationId xmlns:a16="http://schemas.microsoft.com/office/drawing/2014/main" id="{664AA1F4-D033-4F01-9447-8D9DE11A3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7894" name="Object 6">
                        <a:extLst>
                          <a:ext uri="{FF2B5EF4-FFF2-40B4-BE49-F238E27FC236}">
                            <a16:creationId xmlns:a16="http://schemas.microsoft.com/office/drawing/2014/main" id="{664AA1F4-D033-4F01-9447-8D9DE11A3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>
            <a:extLst>
              <a:ext uri="{FF2B5EF4-FFF2-40B4-BE49-F238E27FC236}">
                <a16:creationId xmlns:a16="http://schemas.microsoft.com/office/drawing/2014/main" id="{89CC84B1-3F1E-4EA7-9936-3EC08E9B1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7895" name="Object 7">
                        <a:extLst>
                          <a:ext uri="{FF2B5EF4-FFF2-40B4-BE49-F238E27FC236}">
                            <a16:creationId xmlns:a16="http://schemas.microsoft.com/office/drawing/2014/main" id="{89CC84B1-3F1E-4EA7-9936-3EC08E9B1A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Text Box 8">
            <a:extLst>
              <a:ext uri="{FF2B5EF4-FFF2-40B4-BE49-F238E27FC236}">
                <a16:creationId xmlns:a16="http://schemas.microsoft.com/office/drawing/2014/main" id="{6F684FBB-08B8-47AE-977F-EEDE13248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8C6D3219-1A04-48B4-91A8-994343391F8B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3B243046-948E-4793-95D5-3B909D04DDF7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5" y="0"/>
            <a:ext cx="10963835" cy="87406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features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poles, 2 borders, 2 surfaces)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0" y="981635"/>
            <a:ext cx="11411358" cy="570155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14F7D2-5757-484C-98C0-B84DCB0DE60F}"/>
              </a:ext>
            </a:extLst>
          </p:cNvPr>
          <p:cNvSpPr txBox="1"/>
          <p:nvPr/>
        </p:nvSpPr>
        <p:spPr>
          <a:xfrm>
            <a:off x="4380090" y="4391378"/>
            <a:ext cx="1806222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Hilum VAP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AFBF36-8F39-4EDE-A97D-A86626840952}"/>
              </a:ext>
            </a:extLst>
          </p:cNvPr>
          <p:cNvCxnSpPr>
            <a:cxnSpLocks/>
          </p:cNvCxnSpPr>
          <p:nvPr/>
        </p:nvCxnSpPr>
        <p:spPr>
          <a:xfrm flipV="1">
            <a:off x="2438400" y="1166190"/>
            <a:ext cx="1590261" cy="37484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89D1D-84CF-4E13-9565-41B3DAD76600}"/>
              </a:ext>
            </a:extLst>
          </p:cNvPr>
          <p:cNvCxnSpPr>
            <a:cxnSpLocks/>
          </p:cNvCxnSpPr>
          <p:nvPr/>
        </p:nvCxnSpPr>
        <p:spPr>
          <a:xfrm flipH="1" flipV="1">
            <a:off x="1497496" y="3429000"/>
            <a:ext cx="9170505" cy="13313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460325-F8C4-4F6C-8F36-2E5CC9697A27}"/>
              </a:ext>
            </a:extLst>
          </p:cNvPr>
          <p:cNvSpPr txBox="1"/>
          <p:nvPr/>
        </p:nvSpPr>
        <p:spPr>
          <a:xfrm>
            <a:off x="172278" y="3154017"/>
            <a:ext cx="159026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Transpyloric L1</a:t>
            </a:r>
          </a:p>
        </p:txBody>
      </p:sp>
    </p:spTree>
    <p:extLst>
      <p:ext uri="{BB962C8B-B14F-4D97-AF65-F5344CB8AC3E}">
        <p14:creationId xmlns:p14="http://schemas.microsoft.com/office/powerpoint/2010/main" val="105238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B2098F-5A8D-4C42-976A-A65725C55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30" y="135721"/>
            <a:ext cx="11668539" cy="60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01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Kidneys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Renes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Size: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cm thick, 6 cm wide,12 cm long.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Position: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kidneys lie behind the peritoneum of the posterior abdominal wall (retroperitoneal).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Weight: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 gm in male and 135 gm in females.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The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 axis: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kidney is oblique, being directed upwards and medially. The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pole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nearer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median plane than the lower pole. The left kidney is lower than the right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Shape: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 reddish brown bean-shaped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General features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37401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 ends: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Upper pole.		 b- Lower pole.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- 2 borders: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Lateral border is convex.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b- Medial border presenting the hilum.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63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B2098F-5A8D-4C42-976A-A65725C55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43" y="125240"/>
            <a:ext cx="11516140" cy="654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190" algn="l"/>
                <a:tab pos="273050" algn="l"/>
                <a:tab pos="88519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Hilum of the kidney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190" algn="l"/>
                <a:tab pos="273050" algn="l"/>
                <a:tab pos="88519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lies in the middle of the medial border at the level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transpyloric plane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190" algn="l"/>
                <a:tab pos="273050" algn="l"/>
                <a:tab pos="88519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- It gives passage to the following structures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(VAP),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190" algn="l"/>
                <a:tab pos="273050" algn="l"/>
                <a:tab pos="88519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1- Renal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vein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most anteriorly.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190" algn="l"/>
                <a:tab pos="273050" algn="l"/>
                <a:tab pos="88519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2- Renal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artery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in the middle.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190" algn="l"/>
                <a:tab pos="273050" algn="l"/>
                <a:tab pos="88519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3-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Pelvis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of the ureter, most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posteriorly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      </a:t>
            </a:r>
          </a:p>
          <a:p>
            <a:pPr marL="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190" algn="l"/>
                <a:tab pos="273050" algn="l"/>
                <a:tab pos="88519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4- Lymph vessels.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73050" algn="l"/>
                <a:tab pos="19475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       5- Sympathetic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 surfaces: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anterior, irregular and related to the abdominal organs.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b- Posterior, flat and applied to the posterior abdominal wall.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273050" algn="l"/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How to identify the side of the kidney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1795" algn="l"/>
                <a:tab pos="273050" algn="l"/>
                <a:tab pos="39179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hilum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is directed medially.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1795" algn="l"/>
                <a:tab pos="273050" algn="l"/>
                <a:tab pos="39179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pelvis of the ureter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is the most posterior.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l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ureter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is directed inferiorly.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46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0"/>
            <a:ext cx="11456125" cy="111034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927462"/>
            <a:ext cx="11769634" cy="5839097"/>
          </a:xfrm>
        </p:spPr>
        <p:txBody>
          <a:bodyPr/>
          <a:lstStyle/>
          <a:p>
            <a:pPr marL="342900" lvl="0" indent="-342900" algn="justLow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-"/>
              <a:tabLst>
                <a:tab pos="129540" algn="l"/>
                <a:tab pos="129540" algn="l"/>
                <a:tab pos="273050" algn="l"/>
                <a:tab pos="457200" algn="l"/>
              </a:tabLst>
            </a:pP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The ureters are 2 muscular tubes. 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Low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-"/>
              <a:tabLst>
                <a:tab pos="129540" algn="l"/>
                <a:tab pos="129540" algn="l"/>
                <a:tab pos="273050" algn="l"/>
                <a:tab pos="457200" algn="l"/>
              </a:tabLst>
            </a:pP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They convey urine from the kidneys to the urinary bladder. 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9540" algn="l"/>
                <a:tab pos="129540" algn="l"/>
                <a:tab pos="27305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Begin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, from hilum of the kidney at L 1.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9540" algn="l"/>
                <a:tab pos="129540" algn="l"/>
                <a:tab pos="27305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Termination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, opening into the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posterio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-superior angle of the urinary bladder.</a:t>
            </a:r>
          </a:p>
          <a:p>
            <a:pPr marL="0" lvl="0" indent="0" algn="justLow">
              <a:lnSpc>
                <a:spcPct val="125000"/>
              </a:lnSpc>
              <a:spcBef>
                <a:spcPts val="0"/>
              </a:spcBef>
              <a:buNone/>
              <a:tabLst>
                <a:tab pos="129540" algn="l"/>
                <a:tab pos="129540" algn="l"/>
                <a:tab pos="273050" algn="l"/>
              </a:tabLst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Length</a:t>
            </a: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It is about 25 cm long</a:t>
            </a:r>
            <a:r>
              <a:rPr lang="en-US" altLang="en-US" sz="3600" b="1" dirty="0"/>
              <a:t> </a:t>
            </a:r>
            <a:endParaRPr lang="en-US" altLang="en-US" sz="3600" b="1" dirty="0">
              <a:latin typeface="Arial" panose="020B0604020202020204" pitchFamily="34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273050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273050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"/>
          <a:stretch/>
        </p:blipFill>
        <p:spPr>
          <a:xfrm>
            <a:off x="2835966" y="236817"/>
            <a:ext cx="9236766" cy="638436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0EF21E-0ADC-4D89-BBE9-770B4751D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5" t="41026" r="65889" b="38478"/>
          <a:stretch/>
        </p:blipFill>
        <p:spPr>
          <a:xfrm>
            <a:off x="119268" y="662609"/>
            <a:ext cx="2625429" cy="235888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F544D-93BB-4E64-B320-E6A0324B592B}"/>
              </a:ext>
            </a:extLst>
          </p:cNvPr>
          <p:cNvSpPr txBox="1"/>
          <p:nvPr/>
        </p:nvSpPr>
        <p:spPr>
          <a:xfrm>
            <a:off x="9077739" y="2438400"/>
            <a:ext cx="288897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Pelviureteric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B978A-6B3C-4A53-BF65-9E450EC748A9}"/>
              </a:ext>
            </a:extLst>
          </p:cNvPr>
          <p:cNvSpPr txBox="1"/>
          <p:nvPr/>
        </p:nvSpPr>
        <p:spPr>
          <a:xfrm>
            <a:off x="9236764" y="5241235"/>
            <a:ext cx="180229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Intramural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243E7-3057-4CE2-BEA6-DC8387D794C1}"/>
              </a:ext>
            </a:extLst>
          </p:cNvPr>
          <p:cNvSpPr txBox="1"/>
          <p:nvPr/>
        </p:nvSpPr>
        <p:spPr>
          <a:xfrm>
            <a:off x="345303" y="3657600"/>
            <a:ext cx="2173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Normal constrictors ureter</a:t>
            </a:r>
          </a:p>
        </p:txBody>
      </p:sp>
    </p:spTree>
    <p:extLst>
      <p:ext uri="{BB962C8B-B14F-4D97-AF65-F5344CB8AC3E}">
        <p14:creationId xmlns:p14="http://schemas.microsoft.com/office/powerpoint/2010/main" val="208335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0"/>
            <a:ext cx="11053354" cy="1058092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162594"/>
            <a:ext cx="11197046" cy="5014369"/>
          </a:xfrm>
        </p:spPr>
        <p:txBody>
          <a:bodyPr>
            <a:normAutofit/>
          </a:bodyPr>
          <a:lstStyle/>
          <a:p>
            <a:pPr marL="0">
              <a:lnSpc>
                <a:spcPct val="122000"/>
              </a:lnSpc>
              <a:spcBef>
                <a:spcPts val="0"/>
              </a:spcBef>
              <a:tabLst>
                <a:tab pos="27305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1-The ureter is identified at operation by                                                       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ct val="122000"/>
              </a:lnSpc>
              <a:spcBef>
                <a:spcPts val="0"/>
              </a:spcBef>
              <a:tabLst>
                <a:tab pos="27305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a- it appears as thick muscular tube with longitudinal blood vessels along its long axis. </a:t>
            </a:r>
          </a:p>
          <a:p>
            <a:pPr marL="0">
              <a:lnSpc>
                <a:spcPct val="122000"/>
              </a:lnSpc>
              <a:spcBef>
                <a:spcPts val="0"/>
              </a:spcBef>
              <a:tabLst>
                <a:tab pos="27305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b- It shows peristalsis and gives urine on aspiration.</a:t>
            </a:r>
          </a:p>
          <a:p>
            <a:pPr marL="0">
              <a:lnSpc>
                <a:spcPct val="122000"/>
              </a:lnSpc>
              <a:spcBef>
                <a:spcPts val="0"/>
              </a:spcBef>
              <a:tabLst>
                <a:tab pos="273050" algn="l"/>
              </a:tabLst>
            </a:pP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ct val="122000"/>
              </a:lnSpc>
              <a:spcBef>
                <a:spcPts val="0"/>
              </a:spcBef>
              <a:tabLst>
                <a:tab pos="27305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Renal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pain (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T 11 to L 1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referred to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groin and external genitalia which are supplied by the genitofemoral nerve (L1&amp;2).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0158F-5261-4E2F-9C4E-1B7D70686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" r="3782" b="2801"/>
          <a:stretch/>
        </p:blipFill>
        <p:spPr>
          <a:xfrm>
            <a:off x="1110394" y="109331"/>
            <a:ext cx="9343280" cy="6639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D3FCA4-0280-45E3-B003-BBEAF31596EC}"/>
              </a:ext>
            </a:extLst>
          </p:cNvPr>
          <p:cNvSpPr txBox="1"/>
          <p:nvPr/>
        </p:nvSpPr>
        <p:spPr>
          <a:xfrm>
            <a:off x="106017" y="109331"/>
            <a:ext cx="445273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Suprarenal glands</a:t>
            </a:r>
          </a:p>
        </p:txBody>
      </p:sp>
    </p:spTree>
    <p:extLst>
      <p:ext uri="{BB962C8B-B14F-4D97-AF65-F5344CB8AC3E}">
        <p14:creationId xmlns:p14="http://schemas.microsoft.com/office/powerpoint/2010/main" val="3559622182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829</Words>
  <Application>Microsoft Office PowerPoint</Application>
  <PresentationFormat>Widescreen</PresentationFormat>
  <Paragraphs>179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Arial</vt:lpstr>
      <vt:lpstr>Calibri</vt:lpstr>
      <vt:lpstr>Calibri Light</vt:lpstr>
      <vt:lpstr>Franklin Gothic Book</vt:lpstr>
      <vt:lpstr>Franklin Gothic Medium</vt:lpstr>
      <vt:lpstr>Monotype Corsiva</vt:lpstr>
      <vt:lpstr>Symbol</vt:lpstr>
      <vt:lpstr>Times New Roman</vt:lpstr>
      <vt:lpstr>Wingdings</vt:lpstr>
      <vt:lpstr>Office Theme</vt:lpstr>
      <vt:lpstr>2_Office Theme</vt:lpstr>
      <vt:lpstr>1_Default Design</vt:lpstr>
      <vt:lpstr>سمة Office</vt:lpstr>
      <vt:lpstr>5_Default Design</vt:lpstr>
      <vt:lpstr>1_Angles</vt:lpstr>
      <vt:lpstr>5_سمة Office</vt:lpstr>
      <vt:lpstr>2_سمة Office</vt:lpstr>
      <vt:lpstr>6_Default Design</vt:lpstr>
      <vt:lpstr>Clip</vt:lpstr>
      <vt:lpstr>PowerPoint Presentation</vt:lpstr>
      <vt:lpstr>PowerPoint Presentation</vt:lpstr>
      <vt:lpstr>General features (2 poles, 2 borders, 2 surfaces)</vt:lpstr>
      <vt:lpstr>PowerPoint Presentation</vt:lpstr>
      <vt:lpstr>PowerPoint Presentation</vt:lpstr>
      <vt:lpstr>Ureter</vt:lpstr>
      <vt:lpstr>PowerPoint Presentation</vt:lpstr>
      <vt:lpstr>Clinical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20</cp:revision>
  <dcterms:created xsi:type="dcterms:W3CDTF">2018-09-15T17:41:42Z</dcterms:created>
  <dcterms:modified xsi:type="dcterms:W3CDTF">2019-03-30T18:34:21Z</dcterms:modified>
</cp:coreProperties>
</file>