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92" r:id="rId3"/>
    <p:sldId id="293" r:id="rId4"/>
    <p:sldId id="257" r:id="rId5"/>
    <p:sldId id="258" r:id="rId6"/>
    <p:sldId id="259" r:id="rId7"/>
    <p:sldId id="260" r:id="rId8"/>
    <p:sldId id="261" r:id="rId9"/>
    <p:sldId id="262" r:id="rId10"/>
    <p:sldId id="263" r:id="rId11"/>
    <p:sldId id="265" r:id="rId12"/>
    <p:sldId id="264" r:id="rId13"/>
    <p:sldId id="266" r:id="rId14"/>
    <p:sldId id="267" r:id="rId15"/>
    <p:sldId id="268" r:id="rId16"/>
    <p:sldId id="269" r:id="rId17"/>
    <p:sldId id="270" r:id="rId18"/>
    <p:sldId id="271" r:id="rId19"/>
    <p:sldId id="272" r:id="rId20"/>
    <p:sldId id="274" r:id="rId21"/>
    <p:sldId id="275" r:id="rId22"/>
    <p:sldId id="276" r:id="rId23"/>
    <p:sldId id="277" r:id="rId24"/>
    <p:sldId id="278" r:id="rId25"/>
    <p:sldId id="295" r:id="rId26"/>
    <p:sldId id="279" r:id="rId27"/>
    <p:sldId id="287" r:id="rId28"/>
    <p:sldId id="281" r:id="rId29"/>
    <p:sldId id="282" r:id="rId30"/>
    <p:sldId id="283" r:id="rId31"/>
    <p:sldId id="296" r:id="rId32"/>
    <p:sldId id="297" r:id="rId33"/>
    <p:sldId id="288" r:id="rId34"/>
    <p:sldId id="289" r:id="rId35"/>
    <p:sldId id="290" r:id="rId36"/>
    <p:sldId id="291" r:id="rId37"/>
    <p:sldId id="298"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7687" autoAdjust="0"/>
  </p:normalViewPr>
  <p:slideViewPr>
    <p:cSldViewPr>
      <p:cViewPr>
        <p:scale>
          <a:sx n="67" d="100"/>
          <a:sy n="67" d="100"/>
        </p:scale>
        <p:origin x="-1422"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A476DD9-9785-4D1C-8BE8-CAE9D23FCD8A}" type="datetimeFigureOut">
              <a:rPr lang="en-US"/>
              <a:pPr>
                <a:defRPr/>
              </a:pPr>
              <a:t>9/8/2021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301B5E2-F42F-4C30-B687-F6C17AFE2C9E}" type="slidenum">
              <a:rPr lang="en-US"/>
              <a:pPr>
                <a:defRPr/>
              </a:pPr>
              <a:t>‹#›</a:t>
            </a:fld>
            <a:endParaRPr lang="en-US"/>
          </a:p>
        </p:txBody>
      </p:sp>
    </p:spTree>
    <p:extLst>
      <p:ext uri="{BB962C8B-B14F-4D97-AF65-F5344CB8AC3E}">
        <p14:creationId xmlns:p14="http://schemas.microsoft.com/office/powerpoint/2010/main" val="1485892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531AE702-B657-4399-A8E5-013986FBAFCF}"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5E1009-82DE-4E2E-8B62-ED296BFF8358}"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7DD7FE53-C077-44F8-A699-EE513DDFD87F}" type="slidenum">
              <a:rPr lang="en-US" smtClean="0"/>
              <a:pPr>
                <a:defRPr/>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6022F1AB-317A-4B86-8021-FECD02B13259}" type="slidenum">
              <a:rPr lang="en-US" smtClean="0"/>
              <a:pPr>
                <a:defRPr/>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F319C268-4420-4D18-8072-78BB62798F08}" type="slidenum">
              <a:rPr lang="en-US" smtClean="0"/>
              <a:pPr>
                <a:defRPr/>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132A854E-1B3C-4700-8257-8C60F3616162}" type="slidenum">
              <a:rPr lang="en-US" smtClean="0"/>
              <a:pPr>
                <a:defRPr/>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B28B8325-3272-447A-9836-F5342D5602D3}" type="slidenum">
              <a:rPr lang="en-US" smtClean="0"/>
              <a:pPr>
                <a:defRPr/>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8E21742C-61A0-4DB3-8C1F-111F2B58DB08}" type="slidenum">
              <a:rPr lang="en-US" smtClean="0"/>
              <a:pPr>
                <a:defRPr/>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5BBB0A70-6490-49C7-A979-499B830E1C44}" type="slidenum">
              <a:rPr lang="en-US" smtClean="0"/>
              <a:pPr>
                <a:defRPr/>
              </a:pPr>
              <a:t>28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F746141D-93E9-4B9D-A4A3-3D83C29F4566}" type="slidenum">
              <a:rPr lang="en-US" smtClean="0"/>
              <a:pPr>
                <a:defRPr/>
              </a:pPr>
              <a:t>29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F211FBE4-E44D-4AAC-9726-00AF67339ECC}" type="slidenum">
              <a:rPr lang="en-US" smtClean="0"/>
              <a:pPr>
                <a:defRPr/>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6FFE4AC4-E2A3-4E5F-BF63-5D76D5B87468}"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FDBDAE78-627F-4A71-8469-B4C8940B2E9A}" type="slidenum">
              <a:rPr lang="en-US" smtClean="0"/>
              <a:pPr>
                <a:defRPr/>
              </a:pPr>
              <a:t>33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ADC50C88-8F8D-46B1-A8C3-88CB88747ECA}" type="slidenum">
              <a:rPr lang="en-US" smtClean="0"/>
              <a:pPr>
                <a:defRPr/>
              </a:pPr>
              <a:t>35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07B73EFC-A1B7-4F65-A358-C22641B610E4}" type="slidenum">
              <a:rPr lang="en-US" smtClean="0"/>
              <a:pPr>
                <a:defRPr/>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a:p>
            <a:pPr eaLnBrk="1" hangingPunct="1"/>
            <a:endParaRPr lang="en-US" smtClean="0"/>
          </a:p>
        </p:txBody>
      </p:sp>
      <p:sp>
        <p:nvSpPr>
          <p:cNvPr id="4" name="Slide Number Placeholder 3"/>
          <p:cNvSpPr>
            <a:spLocks noGrp="1"/>
          </p:cNvSpPr>
          <p:nvPr>
            <p:ph type="sldNum" sz="quarter" idx="5"/>
          </p:nvPr>
        </p:nvSpPr>
        <p:spPr/>
        <p:txBody>
          <a:bodyPr/>
          <a:lstStyle/>
          <a:p>
            <a:pPr>
              <a:defRPr/>
            </a:pPr>
            <a:fld id="{41DA3FAD-1273-4087-8BCA-5B2D507F0198}"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66D173-37C2-49B4-83BB-4AF73C29AEB1}"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741F17-0C57-4995-BC4F-9F83CE330012}"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56A1D4AB-3D3A-4087-9868-B5C1DE1F7832}"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2C5279B0-B2F5-44D8-B9F1-2A6466BFAD38}"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271F9F-9EBC-4E39-87C0-02D9DB54D607}"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09BD1852-0387-4506-AD9D-58E223557694}" type="slidenum">
              <a:rPr lang="en-US" smtClean="0"/>
              <a:pPr>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D3CBB06-ECD0-46B5-8694-97A4F76C927D}" type="datetimeFigureOut">
              <a:rPr lang="en-US"/>
              <a:pPr>
                <a:defRPr/>
              </a:pPr>
              <a:t>9/8/2021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E36231-D1B6-4FF9-A272-6B15FE48F915}" type="slidenum">
              <a:rPr lang="en-US"/>
              <a:pPr>
                <a:defRPr/>
              </a:pPr>
              <a:t>‹#›</a:t>
            </a:fld>
            <a:endParaRPr lang="en-US"/>
          </a:p>
        </p:txBody>
      </p:sp>
    </p:spTree>
    <p:extLst>
      <p:ext uri="{BB962C8B-B14F-4D97-AF65-F5344CB8AC3E}">
        <p14:creationId xmlns:p14="http://schemas.microsoft.com/office/powerpoint/2010/main" val="3307575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DF6977-A0AD-4450-9BEA-BAA1048E7606}" type="datetimeFigureOut">
              <a:rPr lang="en-US"/>
              <a:pPr>
                <a:defRPr/>
              </a:pPr>
              <a:t>9/8/2021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9E5594-217E-4A3C-A7F8-7683AFD51C2D}" type="slidenum">
              <a:rPr lang="en-US"/>
              <a:pPr>
                <a:defRPr/>
              </a:pPr>
              <a:t>‹#›</a:t>
            </a:fld>
            <a:endParaRPr lang="en-US"/>
          </a:p>
        </p:txBody>
      </p:sp>
    </p:spTree>
    <p:extLst>
      <p:ext uri="{BB962C8B-B14F-4D97-AF65-F5344CB8AC3E}">
        <p14:creationId xmlns:p14="http://schemas.microsoft.com/office/powerpoint/2010/main" val="300460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C41EB6-5FA5-4B0D-9DA6-7912E56F4C36}" type="datetimeFigureOut">
              <a:rPr lang="en-US"/>
              <a:pPr>
                <a:defRPr/>
              </a:pPr>
              <a:t>9/8/2021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B4D7BD-16CC-458F-8513-0ECAEB2A9615}" type="slidenum">
              <a:rPr lang="en-US"/>
              <a:pPr>
                <a:defRPr/>
              </a:pPr>
              <a:t>‹#›</a:t>
            </a:fld>
            <a:endParaRPr lang="en-US"/>
          </a:p>
        </p:txBody>
      </p:sp>
    </p:spTree>
    <p:extLst>
      <p:ext uri="{BB962C8B-B14F-4D97-AF65-F5344CB8AC3E}">
        <p14:creationId xmlns:p14="http://schemas.microsoft.com/office/powerpoint/2010/main" val="3152517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C28A68-B504-4901-BF96-12B7D330B5AF}" type="datetimeFigureOut">
              <a:rPr lang="en-US"/>
              <a:pPr>
                <a:defRPr/>
              </a:pPr>
              <a:t>9/8/2021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6A2E30-0399-4443-911C-9C5C4A5DBAAD}" type="slidenum">
              <a:rPr lang="en-US"/>
              <a:pPr>
                <a:defRPr/>
              </a:pPr>
              <a:t>‹#›</a:t>
            </a:fld>
            <a:endParaRPr lang="en-US"/>
          </a:p>
        </p:txBody>
      </p:sp>
    </p:spTree>
    <p:extLst>
      <p:ext uri="{BB962C8B-B14F-4D97-AF65-F5344CB8AC3E}">
        <p14:creationId xmlns:p14="http://schemas.microsoft.com/office/powerpoint/2010/main" val="3741108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C182A4-AED8-4B64-8EF8-574316ACF7AC}" type="datetimeFigureOut">
              <a:rPr lang="en-US"/>
              <a:pPr>
                <a:defRPr/>
              </a:pPr>
              <a:t>9/8/2021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96162F-1169-4100-85D2-55617969CBB3}" type="slidenum">
              <a:rPr lang="en-US"/>
              <a:pPr>
                <a:defRPr/>
              </a:pPr>
              <a:t>‹#›</a:t>
            </a:fld>
            <a:endParaRPr lang="en-US"/>
          </a:p>
        </p:txBody>
      </p:sp>
    </p:spTree>
    <p:extLst>
      <p:ext uri="{BB962C8B-B14F-4D97-AF65-F5344CB8AC3E}">
        <p14:creationId xmlns:p14="http://schemas.microsoft.com/office/powerpoint/2010/main" val="1668689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0C07207-12C4-4A70-A04F-73828D24F03C}" type="datetimeFigureOut">
              <a:rPr lang="en-US"/>
              <a:pPr>
                <a:defRPr/>
              </a:pPr>
              <a:t>9/8/2021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41A237-6058-4EA8-8A10-2C093F7C8C0C}" type="slidenum">
              <a:rPr lang="en-US"/>
              <a:pPr>
                <a:defRPr/>
              </a:pPr>
              <a:t>‹#›</a:t>
            </a:fld>
            <a:endParaRPr lang="en-US"/>
          </a:p>
        </p:txBody>
      </p:sp>
    </p:spTree>
    <p:extLst>
      <p:ext uri="{BB962C8B-B14F-4D97-AF65-F5344CB8AC3E}">
        <p14:creationId xmlns:p14="http://schemas.microsoft.com/office/powerpoint/2010/main" val="3202397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5011907-C355-4B59-B0DE-24921BA1F220}" type="datetimeFigureOut">
              <a:rPr lang="en-US"/>
              <a:pPr>
                <a:defRPr/>
              </a:pPr>
              <a:t>9/8/2021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7767A77-BD45-4716-A868-F84AD9579B0D}" type="slidenum">
              <a:rPr lang="en-US"/>
              <a:pPr>
                <a:defRPr/>
              </a:pPr>
              <a:t>‹#›</a:t>
            </a:fld>
            <a:endParaRPr lang="en-US"/>
          </a:p>
        </p:txBody>
      </p:sp>
    </p:spTree>
    <p:extLst>
      <p:ext uri="{BB962C8B-B14F-4D97-AF65-F5344CB8AC3E}">
        <p14:creationId xmlns:p14="http://schemas.microsoft.com/office/powerpoint/2010/main" val="1707312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BDBF392-9588-41E1-9F26-9FA61B863EB1}" type="datetimeFigureOut">
              <a:rPr lang="en-US"/>
              <a:pPr>
                <a:defRPr/>
              </a:pPr>
              <a:t>9/8/2021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FE669C-885C-47FB-8F71-EE78D188F2A7}" type="slidenum">
              <a:rPr lang="en-US"/>
              <a:pPr>
                <a:defRPr/>
              </a:pPr>
              <a:t>‹#›</a:t>
            </a:fld>
            <a:endParaRPr lang="en-US"/>
          </a:p>
        </p:txBody>
      </p:sp>
    </p:spTree>
    <p:extLst>
      <p:ext uri="{BB962C8B-B14F-4D97-AF65-F5344CB8AC3E}">
        <p14:creationId xmlns:p14="http://schemas.microsoft.com/office/powerpoint/2010/main" val="1517993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F148404-3DCC-4D80-B099-F336100DB358}" type="datetimeFigureOut">
              <a:rPr lang="en-US"/>
              <a:pPr>
                <a:defRPr/>
              </a:pPr>
              <a:t>9/8/2021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8A090F1-8651-41F1-A2F1-37DE94ECEDA7}" type="slidenum">
              <a:rPr lang="en-US"/>
              <a:pPr>
                <a:defRPr/>
              </a:pPr>
              <a:t>‹#›</a:t>
            </a:fld>
            <a:endParaRPr lang="en-US"/>
          </a:p>
        </p:txBody>
      </p:sp>
    </p:spTree>
    <p:extLst>
      <p:ext uri="{BB962C8B-B14F-4D97-AF65-F5344CB8AC3E}">
        <p14:creationId xmlns:p14="http://schemas.microsoft.com/office/powerpoint/2010/main" val="1701273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D53B77-CC22-401D-B16C-85F58CDB73CA}" type="datetimeFigureOut">
              <a:rPr lang="en-US"/>
              <a:pPr>
                <a:defRPr/>
              </a:pPr>
              <a:t>9/8/2021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5AC6D7-F7C0-426B-B57E-A61A2609B8AE}" type="slidenum">
              <a:rPr lang="en-US"/>
              <a:pPr>
                <a:defRPr/>
              </a:pPr>
              <a:t>‹#›</a:t>
            </a:fld>
            <a:endParaRPr lang="en-US"/>
          </a:p>
        </p:txBody>
      </p:sp>
    </p:spTree>
    <p:extLst>
      <p:ext uri="{BB962C8B-B14F-4D97-AF65-F5344CB8AC3E}">
        <p14:creationId xmlns:p14="http://schemas.microsoft.com/office/powerpoint/2010/main" val="1459692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2B8EDD-3363-4F79-A0E6-701D9AD20948}" type="datetimeFigureOut">
              <a:rPr lang="en-US"/>
              <a:pPr>
                <a:defRPr/>
              </a:pPr>
              <a:t>9/8/2021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C44162-3080-4069-9197-09D3DD60D5F1}" type="slidenum">
              <a:rPr lang="en-US"/>
              <a:pPr>
                <a:defRPr/>
              </a:pPr>
              <a:t>‹#›</a:t>
            </a:fld>
            <a:endParaRPr lang="en-US"/>
          </a:p>
        </p:txBody>
      </p:sp>
    </p:spTree>
    <p:extLst>
      <p:ext uri="{BB962C8B-B14F-4D97-AF65-F5344CB8AC3E}">
        <p14:creationId xmlns:p14="http://schemas.microsoft.com/office/powerpoint/2010/main" val="3598094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CC811DE-1D38-41FA-B8EB-373284421699}" type="datetimeFigureOut">
              <a:rPr lang="en-US"/>
              <a:pPr>
                <a:defRPr/>
              </a:pPr>
              <a:t>9/8/2021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AFE8C7E-8EFD-4051-BA74-7B9AFFAA4B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jo/url?sa=i&amp;rct=j&amp;q=&amp;esrc=s&amp;source=images&amp;cd=&amp;cad=rja&amp;uact=8&amp;ved=0ahUKEwjaufCB3vfJAhWFVxoKHd4EDyIQjRwIBw&amp;url=https://www.mutah.edu.jo/National-sec/index.htm&amp;psig=AFQjCNF9gqZMCJ2L1WCSX58F8SAdyG2nUw&amp;ust=145115774183085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9525" y="0"/>
            <a:ext cx="7477125" cy="2209800"/>
          </a:xfrm>
        </p:spPr>
        <p:txBody>
          <a:bodyPr/>
          <a:lstStyle/>
          <a:p>
            <a:pPr eaLnBrk="1" hangingPunct="1"/>
            <a:r>
              <a:rPr lang="en-US" sz="4000" b="1" dirty="0" smtClean="0">
                <a:solidFill>
                  <a:srgbClr val="FF0000"/>
                </a:solidFill>
                <a:latin typeface="Arial" pitchFamily="34" charset="0"/>
                <a:cs typeface="Arial" pitchFamily="34" charset="0"/>
              </a:rPr>
              <a:t>Lower Genital tract infections &amp; sexually transmitted diseases</a:t>
            </a:r>
          </a:p>
        </p:txBody>
      </p:sp>
      <p:pic>
        <p:nvPicPr>
          <p:cNvPr id="2052" name="Picture 9" descr="https://www.mutah.edu.jo/National-sec/images/mutahlogo.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0"/>
            <a:ext cx="1676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1"/>
          <p:cNvSpPr/>
          <p:nvPr/>
        </p:nvSpPr>
        <p:spPr>
          <a:xfrm>
            <a:off x="-19050" y="4267200"/>
            <a:ext cx="9144000" cy="1015663"/>
          </a:xfrm>
          <a:prstGeom prst="rect">
            <a:avLst/>
          </a:prstGeom>
          <a:solidFill>
            <a:schemeClr val="accent6">
              <a:lumMod val="60000"/>
              <a:lumOff val="40000"/>
            </a:schemeClr>
          </a:solidFill>
        </p:spPr>
        <p:txBody>
          <a:bodyPr wrap="square">
            <a:spAutoFit/>
          </a:bodyPr>
          <a:lstStyle/>
          <a:p>
            <a:r>
              <a:rPr lang="en-US" sz="2000" b="1" dirty="0">
                <a:solidFill>
                  <a:schemeClr val="accent6">
                    <a:lumMod val="75000"/>
                  </a:schemeClr>
                </a:solidFill>
              </a:rPr>
              <a:t>Edited By : Noor Al-</a:t>
            </a:r>
            <a:r>
              <a:rPr lang="en-US" sz="2000" b="1" dirty="0" err="1">
                <a:solidFill>
                  <a:schemeClr val="accent6">
                    <a:lumMod val="75000"/>
                  </a:schemeClr>
                </a:solidFill>
              </a:rPr>
              <a:t>huda</a:t>
            </a:r>
            <a:r>
              <a:rPr lang="en-US" sz="2000" b="1" dirty="0">
                <a:solidFill>
                  <a:schemeClr val="accent6">
                    <a:lumMod val="75000"/>
                  </a:schemeClr>
                </a:solidFill>
              </a:rPr>
              <a:t> Esam Al-Karaki</a:t>
            </a:r>
          </a:p>
          <a:p>
            <a:r>
              <a:rPr lang="en-US" sz="2000" b="1" dirty="0">
                <a:solidFill>
                  <a:schemeClr val="accent6">
                    <a:lumMod val="75000"/>
                  </a:schemeClr>
                </a:solidFill>
              </a:rPr>
              <a:t>Doctor's notes were  added in </a:t>
            </a:r>
            <a:r>
              <a:rPr lang="en-US" sz="2000" b="1" dirty="0" smtClean="0">
                <a:solidFill>
                  <a:schemeClr val="accent6">
                    <a:lumMod val="75000"/>
                  </a:schemeClr>
                </a:solidFill>
              </a:rPr>
              <a:t>orange </a:t>
            </a:r>
            <a:r>
              <a:rPr lang="en-US" sz="2000" b="1" dirty="0">
                <a:solidFill>
                  <a:schemeClr val="accent6">
                    <a:lumMod val="75000"/>
                  </a:schemeClr>
                </a:solidFill>
              </a:rPr>
              <a:t>color </a:t>
            </a:r>
          </a:p>
          <a:p>
            <a:r>
              <a:rPr lang="en-US" sz="2000" b="1" dirty="0">
                <a:solidFill>
                  <a:schemeClr val="accent6">
                    <a:lumMod val="75000"/>
                  </a:schemeClr>
                </a:solidFill>
              </a:rPr>
              <a:t>OBS &amp; GYN Department 2021 </a:t>
            </a:r>
          </a:p>
        </p:txBody>
      </p:sp>
      <p:sp>
        <p:nvSpPr>
          <p:cNvPr id="3" name="مستطيل 2"/>
          <p:cNvSpPr/>
          <p:nvPr/>
        </p:nvSpPr>
        <p:spPr>
          <a:xfrm>
            <a:off x="685800" y="2057400"/>
            <a:ext cx="3873433" cy="461665"/>
          </a:xfrm>
          <a:prstGeom prst="rect">
            <a:avLst/>
          </a:prstGeom>
        </p:spPr>
        <p:txBody>
          <a:bodyPr wrap="none">
            <a:spAutoFit/>
          </a:bodyPr>
          <a:lstStyle/>
          <a:p>
            <a:r>
              <a:rPr lang="en-US" sz="2400" b="1" dirty="0"/>
              <a:t>Dr. </a:t>
            </a:r>
            <a:r>
              <a:rPr lang="en-US" sz="2400" b="1" dirty="0" err="1"/>
              <a:t>Ahlam</a:t>
            </a:r>
            <a:r>
              <a:rPr lang="en-US" sz="2400" b="1" dirty="0"/>
              <a:t> Al-</a:t>
            </a:r>
            <a:r>
              <a:rPr lang="en-US" sz="2400" b="1" dirty="0" err="1"/>
              <a:t>Kharabsheh</a:t>
            </a:r>
            <a:endParaRPr lang="en-US"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ctrTitle"/>
          </p:nvPr>
        </p:nvSpPr>
        <p:spPr>
          <a:xfrm>
            <a:off x="228600" y="0"/>
            <a:ext cx="8686800" cy="838200"/>
          </a:xfrm>
        </p:spPr>
        <p:txBody>
          <a:bodyPr/>
          <a:lstStyle/>
          <a:p>
            <a:pPr eaLnBrk="1" hangingPunct="1"/>
            <a:r>
              <a:rPr lang="en-US" sz="3200" b="1" dirty="0" smtClean="0">
                <a:solidFill>
                  <a:srgbClr val="FF0000"/>
                </a:solidFill>
                <a:latin typeface="Arial" pitchFamily="34" charset="0"/>
                <a:cs typeface="Arial" pitchFamily="34" charset="0"/>
              </a:rPr>
              <a:t>Treatment</a:t>
            </a:r>
          </a:p>
        </p:txBody>
      </p:sp>
      <p:sp>
        <p:nvSpPr>
          <p:cNvPr id="11267" name="Subtitle 3"/>
          <p:cNvSpPr>
            <a:spLocks noGrp="1"/>
          </p:cNvSpPr>
          <p:nvPr>
            <p:ph type="subTitle" idx="1"/>
          </p:nvPr>
        </p:nvSpPr>
        <p:spPr>
          <a:xfrm>
            <a:off x="228600" y="685800"/>
            <a:ext cx="8610600" cy="5562600"/>
          </a:xfrm>
        </p:spPr>
        <p:txBody>
          <a:bodyPr/>
          <a:lstStyle/>
          <a:p>
            <a:pPr algn="l" eaLnBrk="1" hangingPunct="1">
              <a:spcBef>
                <a:spcPct val="0"/>
              </a:spcBef>
            </a:pPr>
            <a:r>
              <a:rPr lang="en-US" sz="2800" dirty="0" smtClean="0">
                <a:solidFill>
                  <a:schemeClr val="tx1"/>
                </a:solidFill>
                <a:latin typeface="Arial" pitchFamily="34" charset="0"/>
                <a:cs typeface="Arial" pitchFamily="34" charset="0"/>
              </a:rPr>
              <a:t>** </a:t>
            </a:r>
            <a:r>
              <a:rPr lang="en-US" sz="2800" i="1" u="sng" dirty="0" smtClean="0">
                <a:solidFill>
                  <a:schemeClr val="tx1"/>
                </a:solidFill>
                <a:latin typeface="Arial" pitchFamily="34" charset="0"/>
                <a:cs typeface="Arial" pitchFamily="34" charset="0"/>
              </a:rPr>
              <a:t>Recommended Regimens for </a:t>
            </a:r>
            <a:r>
              <a:rPr lang="en-US" sz="2800" i="1" u="sng" dirty="0" err="1" smtClean="0">
                <a:solidFill>
                  <a:schemeClr val="tx1"/>
                </a:solidFill>
                <a:latin typeface="Arial" pitchFamily="34" charset="0"/>
                <a:cs typeface="Arial" pitchFamily="34" charset="0"/>
              </a:rPr>
              <a:t>nonpregnant</a:t>
            </a:r>
            <a:endParaRPr lang="en-US" sz="2800" i="1" u="sng" dirty="0" smtClean="0">
              <a:solidFill>
                <a:schemeClr val="tx1"/>
              </a:solidFill>
              <a:latin typeface="Arial" pitchFamily="34" charset="0"/>
              <a:cs typeface="Arial" pitchFamily="34" charset="0"/>
            </a:endParaRPr>
          </a:p>
          <a:p>
            <a:pPr algn="l" eaLnBrk="1" hangingPunct="1">
              <a:spcBef>
                <a:spcPct val="0"/>
              </a:spcBef>
            </a:pPr>
            <a:r>
              <a:rPr lang="en-US" sz="2800" i="1" u="sng" dirty="0" smtClean="0">
                <a:solidFill>
                  <a:schemeClr val="tx1"/>
                </a:solidFill>
                <a:latin typeface="Arial" pitchFamily="34" charset="0"/>
                <a:cs typeface="Arial" pitchFamily="34" charset="0"/>
              </a:rPr>
              <a:t>    woman:</a:t>
            </a:r>
          </a:p>
          <a:p>
            <a:pPr algn="l" eaLnBrk="1" hangingPunct="1"/>
            <a:r>
              <a:rPr lang="en-US" sz="2400" dirty="0" smtClean="0">
                <a:solidFill>
                  <a:schemeClr val="tx1"/>
                </a:solidFill>
                <a:latin typeface="Arial" pitchFamily="34" charset="0"/>
                <a:cs typeface="Arial" pitchFamily="34" charset="0"/>
              </a:rPr>
              <a:t>1- Metronidazole 500 mg orally twice a day for 7 days.</a:t>
            </a:r>
          </a:p>
          <a:p>
            <a:pPr algn="l" eaLnBrk="1" hangingPunct="1">
              <a:spcBef>
                <a:spcPct val="0"/>
              </a:spcBef>
            </a:pPr>
            <a:r>
              <a:rPr lang="en-US" sz="2400" dirty="0" smtClean="0">
                <a:solidFill>
                  <a:schemeClr val="tx1"/>
                </a:solidFill>
                <a:latin typeface="Arial" pitchFamily="34" charset="0"/>
                <a:cs typeface="Arial" pitchFamily="34" charset="0"/>
              </a:rPr>
              <a:t>2- Metronidazole gel, 0.75%, one full applicator (5 g) </a:t>
            </a:r>
          </a:p>
          <a:p>
            <a:pPr algn="l" eaLnBrk="1" hangingPunct="1">
              <a:spcBef>
                <a:spcPct val="0"/>
              </a:spcBef>
            </a:pP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intravaginally</a:t>
            </a:r>
            <a:r>
              <a:rPr lang="en-US" sz="2400" dirty="0" smtClean="0">
                <a:solidFill>
                  <a:schemeClr val="tx1"/>
                </a:solidFill>
                <a:latin typeface="Arial" pitchFamily="34" charset="0"/>
                <a:cs typeface="Arial" pitchFamily="34" charset="0"/>
              </a:rPr>
              <a:t>, once a day for 5 days </a:t>
            </a:r>
          </a:p>
          <a:p>
            <a:pPr algn="l" eaLnBrk="1" hangingPunct="1">
              <a:spcBef>
                <a:spcPct val="0"/>
              </a:spcBef>
            </a:pPr>
            <a:r>
              <a:rPr lang="en-US" sz="2400" dirty="0" smtClean="0">
                <a:solidFill>
                  <a:schemeClr val="tx1"/>
                </a:solidFill>
                <a:latin typeface="Arial" pitchFamily="34" charset="0"/>
                <a:cs typeface="Arial" pitchFamily="34" charset="0"/>
              </a:rPr>
              <a:t>**The overall cure range from 75%- 84% with the above </a:t>
            </a:r>
          </a:p>
          <a:p>
            <a:pPr algn="l" eaLnBrk="1" hangingPunct="1">
              <a:spcBef>
                <a:spcPct val="0"/>
              </a:spcBef>
            </a:pPr>
            <a:r>
              <a:rPr lang="en-US" sz="2400" dirty="0" smtClean="0">
                <a:solidFill>
                  <a:schemeClr val="tx1"/>
                </a:solidFill>
                <a:latin typeface="Arial" pitchFamily="34" charset="0"/>
                <a:cs typeface="Arial" pitchFamily="34" charset="0"/>
              </a:rPr>
              <a:t>   regimens.</a:t>
            </a:r>
          </a:p>
          <a:p>
            <a:pPr algn="l" eaLnBrk="1" hangingPunct="1">
              <a:spcBef>
                <a:spcPct val="0"/>
              </a:spcBef>
            </a:pPr>
            <a:endParaRPr lang="en-US" sz="2400" dirty="0" smtClean="0">
              <a:solidFill>
                <a:schemeClr val="tx1"/>
              </a:solidFill>
              <a:latin typeface="Arial" pitchFamily="34" charset="0"/>
              <a:cs typeface="Arial" pitchFamily="34" charset="0"/>
            </a:endParaRPr>
          </a:p>
          <a:p>
            <a:pPr algn="l" eaLnBrk="1" hangingPunct="1">
              <a:spcBef>
                <a:spcPct val="0"/>
              </a:spcBef>
            </a:pPr>
            <a:r>
              <a:rPr lang="en-US" sz="2400" dirty="0" smtClean="0">
                <a:solidFill>
                  <a:schemeClr val="tx1"/>
                </a:solidFill>
                <a:latin typeface="Arial" pitchFamily="34" charset="0"/>
                <a:cs typeface="Arial" pitchFamily="34" charset="0"/>
              </a:rPr>
              <a:t/>
            </a:r>
            <a:br>
              <a:rPr lang="en-US" sz="2400" dirty="0" smtClean="0">
                <a:solidFill>
                  <a:schemeClr val="tx1"/>
                </a:solidFill>
                <a:latin typeface="Arial" pitchFamily="34" charset="0"/>
                <a:cs typeface="Arial" pitchFamily="34" charset="0"/>
              </a:rPr>
            </a:br>
            <a:r>
              <a:rPr lang="en-US" sz="2400" dirty="0" smtClean="0">
                <a:solidFill>
                  <a:schemeClr val="tx1"/>
                </a:solidFill>
                <a:latin typeface="Arial" pitchFamily="34" charset="0"/>
                <a:cs typeface="Arial" pitchFamily="34" charset="0"/>
              </a:rPr>
              <a:t/>
            </a:r>
            <a:br>
              <a:rPr lang="en-US" sz="2400" dirty="0" smtClean="0">
                <a:solidFill>
                  <a:schemeClr val="tx1"/>
                </a:solidFill>
                <a:latin typeface="Arial" pitchFamily="34" charset="0"/>
                <a:cs typeface="Arial" pitchFamily="34" charset="0"/>
              </a:rPr>
            </a:br>
            <a:r>
              <a:rPr lang="en-US" sz="2400" dirty="0" smtClean="0">
                <a:solidFill>
                  <a:schemeClr val="tx1"/>
                </a:solidFill>
                <a:latin typeface="Arial" pitchFamily="34" charset="0"/>
                <a:cs typeface="Arial" pitchFamily="34" charset="0"/>
              </a:rPr>
              <a:t>3- Clindamycin cream, 2%, one full applicator (5 g)</a:t>
            </a:r>
          </a:p>
          <a:p>
            <a:pPr algn="l" eaLnBrk="1" hangingPunct="1">
              <a:spcBef>
                <a:spcPct val="0"/>
              </a:spcBef>
            </a:pP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Intravaginally</a:t>
            </a:r>
            <a:r>
              <a:rPr lang="en-US" sz="2400" dirty="0" smtClean="0">
                <a:solidFill>
                  <a:schemeClr val="tx1"/>
                </a:solidFill>
                <a:latin typeface="Arial" pitchFamily="34" charset="0"/>
                <a:cs typeface="Arial" pitchFamily="34" charset="0"/>
              </a:rPr>
              <a:t> at bedtime for 7 days.</a:t>
            </a:r>
          </a:p>
          <a:p>
            <a:pPr algn="l" eaLnBrk="1" hangingPunct="1">
              <a:spcBef>
                <a:spcPct val="0"/>
              </a:spcBef>
            </a:pPr>
            <a:endParaRPr lang="en-US" sz="2400" dirty="0" smtClean="0">
              <a:solidFill>
                <a:schemeClr val="tx1"/>
              </a:solidFill>
              <a:latin typeface="Arial" pitchFamily="34" charset="0"/>
              <a:cs typeface="Arial" pitchFamily="34" charset="0"/>
            </a:endParaRPr>
          </a:p>
          <a:p>
            <a:pPr algn="l" eaLnBrk="1" hangingPunct="1">
              <a:spcBef>
                <a:spcPct val="0"/>
              </a:spcBef>
            </a:pPr>
            <a:r>
              <a:rPr lang="en-US" sz="2400" dirty="0" smtClean="0">
                <a:solidFill>
                  <a:schemeClr val="tx1"/>
                </a:solidFill>
                <a:latin typeface="Arial" pitchFamily="34" charset="0"/>
                <a:cs typeface="Arial" pitchFamily="34" charset="0"/>
              </a:rPr>
              <a:t>4- Clindamycin 300mg, orally twice daily for 7 days.</a:t>
            </a:r>
          </a:p>
          <a:p>
            <a:pPr algn="l" eaLnBrk="1" hangingPunct="1">
              <a:spcBef>
                <a:spcPct val="0"/>
              </a:spcBef>
            </a:pPr>
            <a:r>
              <a:rPr lang="en-US" sz="2400" dirty="0" smtClean="0">
                <a:solidFill>
                  <a:schemeClr val="tx1"/>
                </a:solidFill>
                <a:latin typeface="Arial" pitchFamily="34" charset="0"/>
                <a:cs typeface="Arial" pitchFamily="34" charset="0"/>
              </a:rPr>
              <a:t>5- Clindamycin ovules, 100mg, </a:t>
            </a:r>
            <a:r>
              <a:rPr lang="en-US" sz="2400" dirty="0" err="1" smtClean="0">
                <a:solidFill>
                  <a:schemeClr val="tx1"/>
                </a:solidFill>
                <a:latin typeface="Arial" pitchFamily="34" charset="0"/>
                <a:cs typeface="Arial" pitchFamily="34" charset="0"/>
              </a:rPr>
              <a:t>intravaginally</a:t>
            </a:r>
            <a:r>
              <a:rPr lang="en-US" sz="2400" dirty="0" smtClean="0">
                <a:solidFill>
                  <a:schemeClr val="tx1"/>
                </a:solidFill>
                <a:latin typeface="Arial" pitchFamily="34" charset="0"/>
                <a:cs typeface="Arial" pitchFamily="34" charset="0"/>
              </a:rPr>
              <a:t> once at bedtime</a:t>
            </a:r>
          </a:p>
          <a:p>
            <a:pPr algn="l" eaLnBrk="1" hangingPunct="1">
              <a:spcBef>
                <a:spcPct val="0"/>
              </a:spcBef>
            </a:pPr>
            <a:r>
              <a:rPr lang="en-US" sz="2400" dirty="0" smtClean="0">
                <a:solidFill>
                  <a:schemeClr val="tx1"/>
                </a:solidFill>
                <a:latin typeface="Arial" pitchFamily="34" charset="0"/>
                <a:cs typeface="Arial" pitchFamily="34" charset="0"/>
              </a:rPr>
              <a:t>   for 3 days</a:t>
            </a:r>
          </a:p>
        </p:txBody>
      </p:sp>
      <p:sp>
        <p:nvSpPr>
          <p:cNvPr id="2" name="مربع نص 1"/>
          <p:cNvSpPr txBox="1"/>
          <p:nvPr/>
        </p:nvSpPr>
        <p:spPr>
          <a:xfrm>
            <a:off x="0" y="3505200"/>
            <a:ext cx="9144000" cy="646331"/>
          </a:xfrm>
          <a:prstGeom prst="rect">
            <a:avLst/>
          </a:prstGeom>
          <a:noFill/>
        </p:spPr>
        <p:txBody>
          <a:bodyPr wrap="square" rtlCol="1">
            <a:spAutoFit/>
          </a:bodyPr>
          <a:lstStyle/>
          <a:p>
            <a:r>
              <a:rPr lang="en-US" b="1" dirty="0" smtClean="0">
                <a:solidFill>
                  <a:schemeClr val="accent6">
                    <a:lumMod val="75000"/>
                  </a:schemeClr>
                </a:solidFill>
              </a:rPr>
              <a:t>Safe during pregnancy , but we have to avoid it in first trimester due to its SE : GI upset  </a:t>
            </a:r>
            <a:r>
              <a:rPr lang="en-US" b="1" dirty="0" smtClean="0">
                <a:solidFill>
                  <a:schemeClr val="accent6">
                    <a:lumMod val="75000"/>
                  </a:schemeClr>
                </a:solidFill>
                <a:sym typeface="Wingdings" pitchFamily="2" charset="2"/>
              </a:rPr>
              <a:t></a:t>
            </a:r>
            <a:r>
              <a:rPr lang="en-US" b="1" dirty="0" smtClean="0">
                <a:solidFill>
                  <a:schemeClr val="accent6">
                    <a:lumMod val="75000"/>
                  </a:schemeClr>
                </a:solidFill>
              </a:rPr>
              <a:t>The dose during pregnancy : 250mg / Twice for 7 days </a:t>
            </a:r>
            <a:endParaRPr lang="ar-JO"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ubtitle 4"/>
          <p:cNvSpPr>
            <a:spLocks noGrp="1"/>
          </p:cNvSpPr>
          <p:nvPr>
            <p:ph type="subTitle" idx="1"/>
          </p:nvPr>
        </p:nvSpPr>
        <p:spPr>
          <a:xfrm>
            <a:off x="228600" y="1066800"/>
            <a:ext cx="8610600" cy="5486400"/>
          </a:xfrm>
        </p:spPr>
        <p:txBody>
          <a:bodyPr/>
          <a:lstStyle/>
          <a:p>
            <a:pPr algn="l" eaLnBrk="1" hangingPunct="1"/>
            <a:endParaRPr lang="en-US" sz="2400" dirty="0" smtClean="0">
              <a:solidFill>
                <a:schemeClr val="tx1"/>
              </a:solidFill>
              <a:latin typeface="Arial" pitchFamily="34" charset="0"/>
              <a:cs typeface="Arial" pitchFamily="34" charset="0"/>
            </a:endParaRPr>
          </a:p>
          <a:p>
            <a:pPr algn="l" eaLnBrk="1" hangingPunct="1">
              <a:spcBef>
                <a:spcPct val="0"/>
              </a:spcBef>
            </a:pPr>
            <a:endParaRPr lang="en-US" sz="2400" dirty="0" smtClean="0">
              <a:solidFill>
                <a:schemeClr val="tx1"/>
              </a:solidFill>
              <a:latin typeface="Arial" pitchFamily="34" charset="0"/>
              <a:cs typeface="Arial" pitchFamily="34" charset="0"/>
            </a:endParaRPr>
          </a:p>
          <a:p>
            <a:pPr algn="l" eaLnBrk="1" hangingPunct="1">
              <a:spcBef>
                <a:spcPct val="0"/>
              </a:spcBef>
            </a:pPr>
            <a:r>
              <a:rPr lang="en-US" sz="2400" dirty="0" smtClean="0">
                <a:solidFill>
                  <a:schemeClr val="tx1"/>
                </a:solidFill>
                <a:latin typeface="Arial" pitchFamily="34" charset="0"/>
                <a:cs typeface="Arial" pitchFamily="34" charset="0"/>
              </a:rPr>
              <a:t>**The results of clinical trials indicate that a woman’s response</a:t>
            </a:r>
          </a:p>
          <a:p>
            <a:pPr algn="l" eaLnBrk="1" hangingPunct="1">
              <a:spcBef>
                <a:spcPct val="0"/>
              </a:spcBef>
            </a:pPr>
            <a:r>
              <a:rPr lang="en-US" sz="2400" dirty="0" smtClean="0">
                <a:solidFill>
                  <a:schemeClr val="tx1"/>
                </a:solidFill>
                <a:latin typeface="Arial" pitchFamily="34" charset="0"/>
                <a:cs typeface="Arial" pitchFamily="34" charset="0"/>
              </a:rPr>
              <a:t>    to therapy and the likelihood of relapse or recurrence are</a:t>
            </a:r>
          </a:p>
          <a:p>
            <a:pPr algn="l" eaLnBrk="1" hangingPunct="1">
              <a:spcBef>
                <a:spcPct val="0"/>
              </a:spcBef>
            </a:pPr>
            <a:r>
              <a:rPr lang="en-US" sz="2400" dirty="0" smtClean="0">
                <a:solidFill>
                  <a:schemeClr val="tx1"/>
                </a:solidFill>
                <a:latin typeface="Arial" pitchFamily="34" charset="0"/>
                <a:cs typeface="Arial" pitchFamily="34" charset="0"/>
              </a:rPr>
              <a:t>    not affected by treatment of her husband. Therefore, routine</a:t>
            </a:r>
          </a:p>
          <a:p>
            <a:pPr algn="l" eaLnBrk="1" hangingPunct="1">
              <a:spcBef>
                <a:spcPct val="0"/>
              </a:spcBef>
            </a:pPr>
            <a:r>
              <a:rPr lang="en-US" sz="2400" dirty="0" smtClean="0">
                <a:solidFill>
                  <a:schemeClr val="tx1"/>
                </a:solidFill>
                <a:latin typeface="Arial" pitchFamily="34" charset="0"/>
                <a:cs typeface="Arial" pitchFamily="34" charset="0"/>
              </a:rPr>
              <a:t>    treatment of husbands is not recommended.</a:t>
            </a:r>
          </a:p>
          <a:p>
            <a:pPr algn="l" eaLnBrk="1" hangingPunct="1">
              <a:spcBef>
                <a:spcPct val="0"/>
              </a:spcBef>
            </a:pPr>
            <a:r>
              <a:rPr lang="en-US" b="1" dirty="0" smtClean="0">
                <a:solidFill>
                  <a:schemeClr val="accent6">
                    <a:lumMod val="75000"/>
                  </a:schemeClr>
                </a:solidFill>
                <a:latin typeface="Arial" pitchFamily="34" charset="0"/>
                <a:cs typeface="Arial" pitchFamily="34" charset="0"/>
                <a:sym typeface="Wingdings" pitchFamily="2" charset="2"/>
              </a:rPr>
              <a:t> Not Sexually transmitted </a:t>
            </a:r>
            <a:endParaRPr lang="en-US" b="1" dirty="0" smtClean="0">
              <a:solidFill>
                <a:schemeClr val="accent6">
                  <a:lumMod val="75000"/>
                </a:schemeClr>
              </a:solidFill>
              <a:latin typeface="Arial" pitchFamily="34" charset="0"/>
              <a:cs typeface="Arial" pitchFamily="34" charset="0"/>
            </a:endParaRPr>
          </a:p>
        </p:txBody>
      </p:sp>
      <p:sp>
        <p:nvSpPr>
          <p:cNvPr id="12291" name="Title 5"/>
          <p:cNvSpPr>
            <a:spLocks noGrp="1"/>
          </p:cNvSpPr>
          <p:nvPr>
            <p:ph type="ctrTitle"/>
          </p:nvPr>
        </p:nvSpPr>
        <p:spPr>
          <a:xfrm>
            <a:off x="533400" y="7315200"/>
            <a:ext cx="7772400" cy="1470025"/>
          </a:xfrm>
        </p:spPr>
        <p:txBody>
          <a:bodyPr/>
          <a:lstStyle/>
          <a:p>
            <a:pPr eaLnBrk="1" hangingPunct="1"/>
            <a:endParaRPr lang="ar-SA"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ctrTitle"/>
          </p:nvPr>
        </p:nvSpPr>
        <p:spPr>
          <a:xfrm>
            <a:off x="228600" y="0"/>
            <a:ext cx="8686800" cy="1066800"/>
          </a:xfrm>
        </p:spPr>
        <p:txBody>
          <a:bodyPr/>
          <a:lstStyle/>
          <a:p>
            <a:pPr eaLnBrk="1" hangingPunct="1"/>
            <a:r>
              <a:rPr lang="en-US" sz="3600" b="1" smtClean="0">
                <a:solidFill>
                  <a:srgbClr val="FF0000"/>
                </a:solidFill>
                <a:latin typeface="Arial" pitchFamily="34" charset="0"/>
                <a:cs typeface="Arial" pitchFamily="34" charset="0"/>
              </a:rPr>
              <a:t>Trichomonas Vaginitis</a:t>
            </a:r>
          </a:p>
        </p:txBody>
      </p:sp>
      <p:sp>
        <p:nvSpPr>
          <p:cNvPr id="13315" name="Subtitle 4"/>
          <p:cNvSpPr>
            <a:spLocks noGrp="1"/>
          </p:cNvSpPr>
          <p:nvPr>
            <p:ph type="subTitle" idx="1"/>
          </p:nvPr>
        </p:nvSpPr>
        <p:spPr>
          <a:xfrm>
            <a:off x="152400" y="1143000"/>
            <a:ext cx="8763000" cy="5486400"/>
          </a:xfrm>
        </p:spPr>
        <p:txBody>
          <a:bodyPr/>
          <a:lstStyle/>
          <a:p>
            <a:pPr algn="l" eaLnBrk="1" hangingPunct="1">
              <a:spcBef>
                <a:spcPct val="0"/>
              </a:spcBef>
              <a:buFont typeface="Wingdings" pitchFamily="2" charset="2"/>
              <a:buChar char="Ø"/>
            </a:pPr>
            <a:r>
              <a:rPr lang="en-US" sz="2000" dirty="0" smtClean="0">
                <a:solidFill>
                  <a:schemeClr val="tx1"/>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It is caused by the </a:t>
            </a:r>
            <a:r>
              <a:rPr lang="en-US" sz="2400" u="sng" dirty="0" smtClean="0">
                <a:solidFill>
                  <a:schemeClr val="tx1"/>
                </a:solidFill>
                <a:latin typeface="Arial" pitchFamily="34" charset="0"/>
                <a:cs typeface="Arial" pitchFamily="34" charset="0"/>
              </a:rPr>
              <a:t>sexually transmitted </a:t>
            </a:r>
            <a:r>
              <a:rPr lang="en-US" sz="2400" dirty="0" smtClean="0">
                <a:solidFill>
                  <a:schemeClr val="tx1"/>
                </a:solidFill>
                <a:latin typeface="Arial" pitchFamily="34" charset="0"/>
                <a:cs typeface="Arial" pitchFamily="34" charset="0"/>
              </a:rPr>
              <a:t>flagellated parasite </a:t>
            </a:r>
          </a:p>
          <a:p>
            <a:pPr algn="l" eaLnBrk="1" hangingPunct="1">
              <a:spcBef>
                <a:spcPct val="0"/>
              </a:spcBef>
            </a:pP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Trichomonas</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Vaginalis</a:t>
            </a:r>
            <a:r>
              <a:rPr lang="en-US" sz="2400" dirty="0" smtClean="0">
                <a:solidFill>
                  <a:schemeClr val="tx1"/>
                </a:solidFill>
                <a:latin typeface="Arial" pitchFamily="34" charset="0"/>
                <a:cs typeface="Arial" pitchFamily="34" charset="0"/>
              </a:rPr>
              <a:t>) : </a:t>
            </a:r>
            <a:r>
              <a:rPr lang="en-US" sz="1800" dirty="0" smtClean="0">
                <a:solidFill>
                  <a:schemeClr val="tx1"/>
                </a:solidFill>
                <a:latin typeface="Arial" pitchFamily="34" charset="0"/>
                <a:cs typeface="Arial" pitchFamily="34" charset="0"/>
              </a:rPr>
              <a:t>exists in </a:t>
            </a:r>
            <a:r>
              <a:rPr lang="en-US" sz="1800" dirty="0" err="1" smtClean="0">
                <a:solidFill>
                  <a:schemeClr val="tx1"/>
                </a:solidFill>
                <a:latin typeface="Arial" pitchFamily="34" charset="0"/>
                <a:cs typeface="Arial" pitchFamily="34" charset="0"/>
              </a:rPr>
              <a:t>trophozoite</a:t>
            </a:r>
            <a:r>
              <a:rPr lang="en-US" sz="1800" dirty="0" smtClean="0">
                <a:solidFill>
                  <a:schemeClr val="tx1"/>
                </a:solidFill>
                <a:latin typeface="Arial" pitchFamily="34" charset="0"/>
                <a:cs typeface="Arial" pitchFamily="34" charset="0"/>
              </a:rPr>
              <a:t> form.</a:t>
            </a:r>
          </a:p>
          <a:p>
            <a:pPr algn="l" eaLnBrk="1" hangingPunct="1">
              <a:spcBef>
                <a:spcPct val="0"/>
              </a:spcBef>
            </a:pPr>
            <a:endParaRPr lang="en-US" sz="1800" dirty="0" smtClean="0">
              <a:solidFill>
                <a:schemeClr val="tx1"/>
              </a:solidFill>
              <a:latin typeface="Arial" pitchFamily="34" charset="0"/>
              <a:cs typeface="Arial" pitchFamily="34" charset="0"/>
            </a:endParaRPr>
          </a:p>
          <a:p>
            <a:pPr algn="l" eaLnBrk="1" hangingPunct="1">
              <a:spcBef>
                <a:spcPct val="0"/>
              </a:spcBef>
              <a:buFont typeface="Wingdings" pitchFamily="2" charset="2"/>
              <a:buChar char="Ø"/>
            </a:pPr>
            <a:r>
              <a:rPr lang="en-US" sz="1800" dirty="0" smtClean="0">
                <a:solidFill>
                  <a:schemeClr val="tx1"/>
                </a:solidFill>
                <a:latin typeface="Arial" pitchFamily="34" charset="0"/>
                <a:cs typeface="Arial" pitchFamily="34" charset="0"/>
              </a:rPr>
              <a:t/>
            </a:r>
            <a:br>
              <a:rPr lang="en-US" sz="1800" dirty="0" smtClean="0">
                <a:solidFill>
                  <a:schemeClr val="tx1"/>
                </a:solidFill>
                <a:latin typeface="Arial" pitchFamily="34" charset="0"/>
                <a:cs typeface="Arial" pitchFamily="34" charset="0"/>
              </a:rPr>
            </a:br>
            <a:r>
              <a:rPr lang="en-US" sz="1800" dirty="0" smtClean="0">
                <a:solidFill>
                  <a:schemeClr val="tx1"/>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It often accompanies BV, which can be diagnosed in as many</a:t>
            </a:r>
          </a:p>
          <a:p>
            <a:pPr algn="l" eaLnBrk="1" hangingPunct="1">
              <a:spcBef>
                <a:spcPct val="0"/>
              </a:spcBef>
            </a:pPr>
            <a:r>
              <a:rPr lang="en-US" sz="2400" dirty="0" smtClean="0">
                <a:solidFill>
                  <a:schemeClr val="tx1"/>
                </a:solidFill>
                <a:latin typeface="Arial" pitchFamily="34" charset="0"/>
                <a:cs typeface="Arial" pitchFamily="34" charset="0"/>
              </a:rPr>
              <a:t>   as 60% of patients with </a:t>
            </a:r>
            <a:r>
              <a:rPr lang="en-US" sz="2400" dirty="0" err="1" smtClean="0">
                <a:solidFill>
                  <a:schemeClr val="tx1"/>
                </a:solidFill>
                <a:latin typeface="Arial" pitchFamily="34" charset="0"/>
                <a:cs typeface="Arial" pitchFamily="34" charset="0"/>
              </a:rPr>
              <a:t>Trichomonas</a:t>
            </a:r>
            <a:r>
              <a:rPr lang="en-US" sz="2400" dirty="0" smtClean="0">
                <a:solidFill>
                  <a:schemeClr val="tx1"/>
                </a:solidFill>
                <a:latin typeface="Arial" pitchFamily="34" charset="0"/>
                <a:cs typeface="Arial" pitchFamily="34" charset="0"/>
              </a:rPr>
              <a:t> vaginitis.</a:t>
            </a:r>
            <a:endParaRPr lang="en-US" sz="1800" dirty="0" smtClean="0">
              <a:solidFill>
                <a:schemeClr val="tx1"/>
              </a:solidFill>
              <a:latin typeface="Arial" pitchFamily="34" charset="0"/>
              <a:cs typeface="Arial" pitchFamily="34" charset="0"/>
            </a:endParaRPr>
          </a:p>
        </p:txBody>
      </p:sp>
      <p:pic>
        <p:nvPicPr>
          <p:cNvPr id="13316" name="Picture 3" descr="downloa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352800"/>
            <a:ext cx="3962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descr="screen_shot_2012-11-04_at_70129_pm135207729699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352800"/>
            <a:ext cx="42672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ربع نص 1"/>
          <p:cNvSpPr txBox="1"/>
          <p:nvPr/>
        </p:nvSpPr>
        <p:spPr>
          <a:xfrm>
            <a:off x="571500" y="2071955"/>
            <a:ext cx="7696200" cy="369332"/>
          </a:xfrm>
          <a:prstGeom prst="rect">
            <a:avLst/>
          </a:prstGeom>
          <a:noFill/>
        </p:spPr>
        <p:txBody>
          <a:bodyPr wrap="square" rtlCol="1">
            <a:spAutoFit/>
          </a:bodyPr>
          <a:lstStyle/>
          <a:p>
            <a:r>
              <a:rPr lang="en-US" b="1" dirty="0" smtClean="0">
                <a:solidFill>
                  <a:schemeClr val="accent6">
                    <a:lumMod val="75000"/>
                  </a:schemeClr>
                </a:solidFill>
              </a:rPr>
              <a:t>So we have to treat husband and screen other STD</a:t>
            </a:r>
            <a:endParaRPr lang="ar-JO"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ctrTitle"/>
          </p:nvPr>
        </p:nvSpPr>
        <p:spPr>
          <a:xfrm>
            <a:off x="381000" y="14287"/>
            <a:ext cx="8382000" cy="838200"/>
          </a:xfrm>
        </p:spPr>
        <p:txBody>
          <a:bodyPr/>
          <a:lstStyle/>
          <a:p>
            <a:pPr eaLnBrk="1" hangingPunct="1"/>
            <a:r>
              <a:rPr lang="en-US" sz="3200" b="1" dirty="0" smtClean="0">
                <a:solidFill>
                  <a:srgbClr val="FF0000"/>
                </a:solidFill>
                <a:latin typeface="Arial" pitchFamily="34" charset="0"/>
                <a:cs typeface="Arial" pitchFamily="34" charset="0"/>
              </a:rPr>
              <a:t>Symptoms &amp; signs</a:t>
            </a:r>
          </a:p>
        </p:txBody>
      </p:sp>
      <p:sp>
        <p:nvSpPr>
          <p:cNvPr id="5" name="Subtitle 4"/>
          <p:cNvSpPr>
            <a:spLocks noGrp="1"/>
          </p:cNvSpPr>
          <p:nvPr>
            <p:ph type="subTitle" idx="1"/>
          </p:nvPr>
        </p:nvSpPr>
        <p:spPr>
          <a:xfrm>
            <a:off x="214312" y="685800"/>
            <a:ext cx="8915400" cy="5486400"/>
          </a:xfrm>
        </p:spPr>
        <p:txBody>
          <a:bodyPr/>
          <a:lstStyle/>
          <a:p>
            <a:pPr algn="l" eaLnBrk="1" hangingPunct="1">
              <a:spcBef>
                <a:spcPts val="0"/>
              </a:spcBef>
              <a:buFont typeface="Wingdings" pitchFamily="2" charset="2"/>
              <a:buChar char="Ø"/>
              <a:defRPr/>
            </a:pPr>
            <a:r>
              <a:rPr lang="en-US" sz="2400" dirty="0" smtClean="0">
                <a:latin typeface="Arial" pitchFamily="34" charset="0"/>
                <a:cs typeface="Arial" pitchFamily="34" charset="0"/>
              </a:rPr>
              <a:t> </a:t>
            </a:r>
            <a:r>
              <a:rPr lang="en-US" sz="2400" dirty="0" smtClean="0">
                <a:solidFill>
                  <a:schemeClr val="tx1"/>
                </a:solidFill>
                <a:latin typeface="Arial" pitchFamily="34" charset="0"/>
                <a:cs typeface="Arial" pitchFamily="34" charset="0"/>
              </a:rPr>
              <a:t>About 50% of women infected with </a:t>
            </a:r>
            <a:r>
              <a:rPr lang="en-US" sz="2400" dirty="0" err="1" smtClean="0">
                <a:solidFill>
                  <a:schemeClr val="tx1"/>
                </a:solidFill>
                <a:latin typeface="Arial" pitchFamily="34" charset="0"/>
                <a:cs typeface="Arial" pitchFamily="34" charset="0"/>
              </a:rPr>
              <a:t>trichomoniasis</a:t>
            </a:r>
            <a:r>
              <a:rPr lang="en-US" sz="2400" dirty="0" smtClean="0">
                <a:solidFill>
                  <a:schemeClr val="tx1"/>
                </a:solidFill>
                <a:latin typeface="Arial" pitchFamily="34" charset="0"/>
                <a:cs typeface="Arial" pitchFamily="34" charset="0"/>
              </a:rPr>
              <a:t> do not</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have symptoms. </a:t>
            </a:r>
            <a:r>
              <a:rPr lang="en-US" sz="2000" dirty="0" smtClean="0">
                <a:solidFill>
                  <a:schemeClr val="tx1"/>
                </a:solidFill>
                <a:latin typeface="Arial" pitchFamily="34" charset="0"/>
                <a:cs typeface="Arial" pitchFamily="34" charset="0"/>
              </a:rPr>
              <a:t>The severity of discomfort varies greatly from</a:t>
            </a:r>
          </a:p>
          <a:p>
            <a:pPr algn="l" eaLnBrk="1" hangingPunct="1">
              <a:spcBef>
                <a:spcPts val="0"/>
              </a:spcBef>
              <a:buFont typeface="Arial" charset="0"/>
              <a:buNone/>
              <a:defRPr/>
            </a:pPr>
            <a:r>
              <a:rPr lang="en-US" sz="2000" dirty="0" smtClean="0">
                <a:solidFill>
                  <a:schemeClr val="tx1"/>
                </a:solidFill>
                <a:latin typeface="Arial" pitchFamily="34" charset="0"/>
                <a:cs typeface="Arial" pitchFamily="34" charset="0"/>
              </a:rPr>
              <a:t>     woman to woman and from time to time in the same woman. Symptoms</a:t>
            </a:r>
          </a:p>
          <a:p>
            <a:pPr algn="l" eaLnBrk="1" hangingPunct="1">
              <a:spcBef>
                <a:spcPts val="0"/>
              </a:spcBef>
              <a:buFont typeface="Arial" charset="0"/>
              <a:buNone/>
              <a:defRPr/>
            </a:pPr>
            <a:r>
              <a:rPr lang="en-US" sz="2000" dirty="0" smtClean="0">
                <a:solidFill>
                  <a:schemeClr val="tx1"/>
                </a:solidFill>
                <a:latin typeface="Arial" pitchFamily="34" charset="0"/>
                <a:cs typeface="Arial" pitchFamily="34" charset="0"/>
              </a:rPr>
              <a:t>     can be worse during pregnancy or right before or after a menstrual</a:t>
            </a:r>
          </a:p>
          <a:p>
            <a:pPr algn="l" eaLnBrk="1" hangingPunct="1">
              <a:spcBef>
                <a:spcPts val="0"/>
              </a:spcBef>
              <a:buFont typeface="Arial" charset="0"/>
              <a:buNone/>
              <a:defRPr/>
            </a:pPr>
            <a:r>
              <a:rPr lang="en-US" sz="2000" dirty="0" smtClean="0">
                <a:solidFill>
                  <a:schemeClr val="tx1"/>
                </a:solidFill>
                <a:latin typeface="Arial" pitchFamily="34" charset="0"/>
                <a:cs typeface="Arial" pitchFamily="34" charset="0"/>
              </a:rPr>
              <a:t>     period.</a:t>
            </a:r>
          </a:p>
          <a:p>
            <a:pPr algn="l" eaLnBrk="1" hangingPunct="1">
              <a:spcBef>
                <a:spcPts val="0"/>
              </a:spcBef>
              <a:buFont typeface="Arial" charset="0"/>
              <a:buNone/>
              <a:defRPr/>
            </a:pPr>
            <a:endParaRPr lang="en-US" sz="2400" dirty="0" smtClean="0">
              <a:solidFill>
                <a:schemeClr val="tx1"/>
              </a:solidFill>
              <a:latin typeface="Arial" pitchFamily="34" charset="0"/>
              <a:cs typeface="Arial" pitchFamily="34" charset="0"/>
            </a:endParaRPr>
          </a:p>
          <a:p>
            <a:pPr algn="l" eaLnBrk="1" hangingPunct="1">
              <a:spcBef>
                <a:spcPts val="0"/>
              </a:spcBef>
              <a:buFont typeface="Wingdings" pitchFamily="2" charset="2"/>
              <a:buChar char="Ø"/>
              <a:defRPr/>
            </a:pPr>
            <a:r>
              <a:rPr lang="en-US" sz="2400" dirty="0" smtClean="0">
                <a:solidFill>
                  <a:schemeClr val="tx1"/>
                </a:solidFill>
                <a:latin typeface="Arial" pitchFamily="34" charset="0"/>
                <a:cs typeface="Arial" pitchFamily="34" charset="0"/>
              </a:rPr>
              <a:t> </a:t>
            </a:r>
            <a:r>
              <a:rPr lang="en-US" sz="2400" dirty="0" smtClean="0"/>
              <a:t> </a:t>
            </a:r>
            <a:r>
              <a:rPr lang="en-US" sz="2400" b="1" i="1" u="sng" dirty="0" smtClean="0">
                <a:solidFill>
                  <a:srgbClr val="0070C0"/>
                </a:solidFill>
                <a:latin typeface="Arial" pitchFamily="34" charset="0"/>
                <a:cs typeface="Arial" pitchFamily="34" charset="0"/>
              </a:rPr>
              <a:t>Principle symptom: </a:t>
            </a:r>
            <a:r>
              <a:rPr lang="en-US" sz="2400" b="1" dirty="0" smtClean="0">
                <a:solidFill>
                  <a:srgbClr val="0070C0"/>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Persistent vaginal discharge (profuse, </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extremely frothy, greenish, foul smelling).</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  Vaginal itching, irritation,  pain and  </a:t>
            </a:r>
            <a:r>
              <a:rPr lang="en-US" sz="2400" b="1" dirty="0" smtClean="0">
                <a:solidFill>
                  <a:schemeClr val="accent6">
                    <a:lumMod val="75000"/>
                  </a:schemeClr>
                </a:solidFill>
                <a:latin typeface="Arial" pitchFamily="34" charset="0"/>
                <a:cs typeface="Arial" pitchFamily="34" charset="0"/>
              </a:rPr>
              <a:t>superficia</a:t>
            </a:r>
            <a:r>
              <a:rPr lang="en-US" sz="2400" b="1" dirty="0" smtClean="0">
                <a:solidFill>
                  <a:srgbClr val="FF0000"/>
                </a:solidFill>
                <a:latin typeface="Arial" pitchFamily="34" charset="0"/>
                <a:cs typeface="Arial" pitchFamily="34" charset="0"/>
              </a:rPr>
              <a:t>l</a:t>
            </a:r>
            <a:r>
              <a:rPr lang="en-US" sz="2400" dirty="0" smtClean="0">
                <a:solidFill>
                  <a:srgbClr val="FF0000"/>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dyspareunia </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  Patchy redness of the genitals, including labia and vagina</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with </a:t>
            </a:r>
            <a:r>
              <a:rPr lang="en-US" sz="2400" dirty="0" err="1" smtClean="0">
                <a:solidFill>
                  <a:schemeClr val="tx1"/>
                </a:solidFill>
                <a:latin typeface="Arial" pitchFamily="34" charset="0"/>
                <a:cs typeface="Arial" pitchFamily="34" charset="0"/>
              </a:rPr>
              <a:t>colpitis</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macularis</a:t>
            </a:r>
            <a:r>
              <a:rPr lang="en-US" sz="2400" dirty="0" smtClean="0">
                <a:solidFill>
                  <a:schemeClr val="tx1"/>
                </a:solidFill>
                <a:latin typeface="Arial" pitchFamily="34" charset="0"/>
                <a:cs typeface="Arial" pitchFamily="34" charset="0"/>
              </a:rPr>
              <a:t> (Strawberry cervix) may be</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observed.</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 Frequent, painful dysuria, if urine touches inflamed tissue</a:t>
            </a:r>
            <a:r>
              <a:rPr lang="en-US" sz="2400" b="1" dirty="0" smtClean="0">
                <a:solidFill>
                  <a:srgbClr val="FF0000"/>
                </a:solidFill>
                <a:latin typeface="Arial" pitchFamily="34" charset="0"/>
                <a:cs typeface="Arial" pitchFamily="34" charset="0"/>
              </a:rPr>
              <a:t> ( </a:t>
            </a:r>
            <a:r>
              <a:rPr lang="en-US" sz="2400" b="1" dirty="0" smtClean="0">
                <a:solidFill>
                  <a:schemeClr val="accent6">
                    <a:lumMod val="75000"/>
                  </a:schemeClr>
                </a:solidFill>
                <a:latin typeface="Arial" pitchFamily="34" charset="0"/>
                <a:cs typeface="Arial" pitchFamily="34" charset="0"/>
              </a:rPr>
              <a:t>burn sensation </a:t>
            </a:r>
            <a:r>
              <a:rPr lang="en-US" sz="2400" b="1" dirty="0" smtClean="0">
                <a:solidFill>
                  <a:srgbClr val="FF0000"/>
                </a:solidFill>
                <a:latin typeface="Arial" pitchFamily="34" charset="0"/>
                <a:cs typeface="Arial" pitchFamily="34" charset="0"/>
              </a:rPr>
              <a:t>)</a:t>
            </a:r>
            <a:r>
              <a:rPr lang="en-US" sz="2400" dirty="0" smtClean="0">
                <a:solidFill>
                  <a:schemeClr val="tx1"/>
                </a:solidFill>
                <a:latin typeface="Arial" pitchFamily="34" charset="0"/>
                <a:cs typeface="Arial" pitchFamily="34" charset="0"/>
              </a:rPr>
              <a:t>.</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Generalized vaginal </a:t>
            </a:r>
            <a:r>
              <a:rPr lang="en-US" sz="2400" dirty="0" err="1" smtClean="0">
                <a:solidFill>
                  <a:schemeClr val="tx1"/>
                </a:solidFill>
                <a:latin typeface="Arial" pitchFamily="34" charset="0"/>
                <a:cs typeface="Arial" pitchFamily="34" charset="0"/>
              </a:rPr>
              <a:t>erythema</a:t>
            </a:r>
            <a:r>
              <a:rPr lang="en-US" sz="2400" dirty="0" smtClean="0">
                <a:solidFill>
                  <a:schemeClr val="tx1"/>
                </a:solidFill>
                <a:latin typeface="Arial" pitchFamily="34" charset="0"/>
                <a:cs typeface="Arial" pitchFamily="34" charset="0"/>
              </a:rPr>
              <a:t> with multiple small </a:t>
            </a:r>
            <a:r>
              <a:rPr lang="en-US" sz="2400" dirty="0" err="1" smtClean="0">
                <a:solidFill>
                  <a:schemeClr val="tx1"/>
                </a:solidFill>
                <a:latin typeface="Arial" pitchFamily="34" charset="0"/>
                <a:cs typeface="Arial" pitchFamily="34" charset="0"/>
              </a:rPr>
              <a:t>petechiae</a:t>
            </a:r>
            <a:endParaRPr lang="en-US" sz="2400" dirty="0" smtClean="0">
              <a:solidFill>
                <a:schemeClr val="tx1"/>
              </a:solidFill>
              <a:latin typeface="Arial" pitchFamily="34" charset="0"/>
              <a:cs typeface="Arial" pitchFamily="34" charset="0"/>
            </a:endParaRP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a:t>
            </a:r>
            <a:r>
              <a:rPr lang="en-US" sz="2000" dirty="0" smtClean="0">
                <a:solidFill>
                  <a:schemeClr val="tx1"/>
                </a:solidFill>
                <a:latin typeface="Arial" pitchFamily="34" charset="0"/>
                <a:cs typeface="Arial" pitchFamily="34" charset="0"/>
              </a:rPr>
              <a:t> (Angry looking vagina)</a:t>
            </a:r>
            <a:endParaRPr lang="en-US" sz="20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ctrTitle"/>
          </p:nvPr>
        </p:nvSpPr>
        <p:spPr>
          <a:xfrm>
            <a:off x="152400" y="0"/>
            <a:ext cx="8686800" cy="914400"/>
          </a:xfrm>
        </p:spPr>
        <p:txBody>
          <a:bodyPr/>
          <a:lstStyle/>
          <a:p>
            <a:pPr eaLnBrk="1" hangingPunct="1"/>
            <a:r>
              <a:rPr lang="en-US" sz="3600" b="1" dirty="0" smtClean="0">
                <a:solidFill>
                  <a:srgbClr val="FF0000"/>
                </a:solidFill>
                <a:latin typeface="Arial" pitchFamily="34" charset="0"/>
                <a:cs typeface="Arial" pitchFamily="34" charset="0"/>
              </a:rPr>
              <a:t>Diagnosis:</a:t>
            </a:r>
          </a:p>
        </p:txBody>
      </p:sp>
      <p:sp>
        <p:nvSpPr>
          <p:cNvPr id="5" name="Subtitle 4"/>
          <p:cNvSpPr>
            <a:spLocks noGrp="1"/>
          </p:cNvSpPr>
          <p:nvPr>
            <p:ph type="subTitle" idx="1"/>
          </p:nvPr>
        </p:nvSpPr>
        <p:spPr>
          <a:xfrm>
            <a:off x="33337" y="685800"/>
            <a:ext cx="8534400" cy="5562600"/>
          </a:xfrm>
        </p:spPr>
        <p:txBody>
          <a:bodyPr/>
          <a:lstStyle/>
          <a:p>
            <a:pPr algn="l" eaLnBrk="1" hangingPunct="1">
              <a:spcBef>
                <a:spcPts val="0"/>
              </a:spcBef>
              <a:buFont typeface="Wingdings" pitchFamily="2" charset="2"/>
              <a:buChar char="Ø"/>
              <a:defRPr/>
            </a:pPr>
            <a:r>
              <a:rPr lang="en-US" sz="2400" dirty="0" smtClean="0">
                <a:latin typeface="Arial" pitchFamily="34" charset="0"/>
                <a:cs typeface="Arial" pitchFamily="34" charset="0"/>
              </a:rPr>
              <a:t> </a:t>
            </a:r>
            <a:r>
              <a:rPr lang="en-US" sz="2400" dirty="0" smtClean="0">
                <a:solidFill>
                  <a:schemeClr val="tx1"/>
                </a:solidFill>
                <a:latin typeface="Arial" pitchFamily="34" charset="0"/>
                <a:cs typeface="Arial" pitchFamily="34" charset="0"/>
              </a:rPr>
              <a:t>It is usually performed by microscopy of vaginal secretions,</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but this method has a sensitivity of only approximately</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60%–70% and requires immediate evaluation of wet </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preparation slide for optimal results.</a:t>
            </a:r>
          </a:p>
          <a:p>
            <a:pPr algn="l" eaLnBrk="1" hangingPunct="1">
              <a:spcBef>
                <a:spcPts val="0"/>
              </a:spcBef>
              <a:buFont typeface="Arial" charset="0"/>
              <a:buNone/>
              <a:defRPr/>
            </a:pPr>
            <a:endParaRPr lang="en-US" sz="2400" dirty="0" smtClean="0">
              <a:solidFill>
                <a:schemeClr val="tx1"/>
              </a:solidFill>
              <a:latin typeface="Arial" pitchFamily="34" charset="0"/>
              <a:cs typeface="Arial" pitchFamily="34" charset="0"/>
            </a:endParaRPr>
          </a:p>
          <a:p>
            <a:pPr algn="l" eaLnBrk="1" hangingPunct="1">
              <a:spcBef>
                <a:spcPts val="0"/>
              </a:spcBef>
              <a:buFont typeface="Wingdings" pitchFamily="2" charset="2"/>
              <a:buChar char="Ø"/>
              <a:defRPr/>
            </a:pPr>
            <a:r>
              <a:rPr lang="en-US" sz="2400" dirty="0" smtClean="0">
                <a:solidFill>
                  <a:schemeClr val="tx1"/>
                </a:solidFill>
                <a:latin typeface="Arial" pitchFamily="34" charset="0"/>
                <a:cs typeface="Arial" pitchFamily="34" charset="0"/>
              </a:rPr>
              <a:t> Microscopy of the secretions reveals motile </a:t>
            </a:r>
            <a:r>
              <a:rPr lang="en-US" sz="2400" dirty="0" err="1" smtClean="0">
                <a:solidFill>
                  <a:schemeClr val="tx1"/>
                </a:solidFill>
                <a:latin typeface="Arial" pitchFamily="34" charset="0"/>
                <a:cs typeface="Arial" pitchFamily="34" charset="0"/>
              </a:rPr>
              <a:t>trichomonads</a:t>
            </a:r>
            <a:endParaRPr lang="en-US" sz="2400" dirty="0" smtClean="0">
              <a:solidFill>
                <a:schemeClr val="tx1"/>
              </a:solidFill>
              <a:latin typeface="Arial" pitchFamily="34" charset="0"/>
              <a:cs typeface="Arial" pitchFamily="34" charset="0"/>
            </a:endParaRP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and increased numbers of leukocytes.</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Clue cells may be present of the common association with</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BV.</a:t>
            </a:r>
          </a:p>
          <a:p>
            <a:pPr algn="l" eaLnBrk="1" hangingPunct="1">
              <a:spcBef>
                <a:spcPts val="0"/>
              </a:spcBef>
              <a:buFont typeface="Wingdings" pitchFamily="2" charset="2"/>
              <a:buChar char="Ø"/>
              <a:defRPr/>
            </a:pPr>
            <a:r>
              <a:rPr lang="en-US" sz="2400" dirty="0" smtClean="0">
                <a:solidFill>
                  <a:schemeClr val="tx1"/>
                </a:solidFill>
                <a:latin typeface="Arial" pitchFamily="34" charset="0"/>
                <a:cs typeface="Arial" pitchFamily="34" charset="0"/>
              </a:rPr>
              <a:t> The Whiff test may be positive.</a:t>
            </a:r>
          </a:p>
          <a:p>
            <a:pPr algn="l" eaLnBrk="1" hangingPunct="1">
              <a:spcBef>
                <a:spcPts val="0"/>
              </a:spcBef>
              <a:buFont typeface="Wingdings" pitchFamily="2" charset="2"/>
              <a:buChar char="Ø"/>
              <a:defRPr/>
            </a:pPr>
            <a:r>
              <a:rPr lang="en-US" sz="2400" dirty="0" smtClean="0">
                <a:solidFill>
                  <a:schemeClr val="tx1"/>
                </a:solidFill>
                <a:latin typeface="Arial" pitchFamily="34" charset="0"/>
                <a:cs typeface="Arial" pitchFamily="34" charset="0"/>
              </a:rPr>
              <a:t> The PH of the vaginal secretions is usually &gt;5.</a:t>
            </a:r>
            <a:endParaRPr lang="en-US" sz="2400" dirty="0">
              <a:solidFill>
                <a:schemeClr val="tx1"/>
              </a:solidFill>
              <a:latin typeface="Arial" pitchFamily="34" charset="0"/>
              <a:cs typeface="Arial" pitchFamily="34" charset="0"/>
            </a:endParaRPr>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599" y="4876800"/>
            <a:ext cx="4343401"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ربع نص 1"/>
          <p:cNvSpPr txBox="1"/>
          <p:nvPr/>
        </p:nvSpPr>
        <p:spPr>
          <a:xfrm>
            <a:off x="228600" y="5638800"/>
            <a:ext cx="3733800" cy="707886"/>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2000" b="1" dirty="0" smtClean="0">
                <a:solidFill>
                  <a:schemeClr val="accent6">
                    <a:lumMod val="75000"/>
                  </a:schemeClr>
                </a:solidFill>
              </a:rPr>
              <a:t>Cone shape , no lactobacilli , 4 flagella , one terminal spike </a:t>
            </a:r>
            <a:endParaRPr lang="ar-JO" sz="2000" b="1"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31718 -0.05555 L 0.80885 -0.05555 " pathEditMode="relative" ptsTypes="AA">
                                      <p:cBhvr>
                                        <p:cTn id="6" dur="2000" fill="hold"/>
                                        <p:tgtEl>
                                          <p:spTgt spid="15364"/>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153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228600" y="274638"/>
            <a:ext cx="8686800" cy="6202362"/>
          </a:xfrm>
        </p:spPr>
        <p:txBody>
          <a:bodyPr/>
          <a:lstStyle/>
          <a:p>
            <a:pPr algn="l" eaLnBrk="1" hangingPunct="1"/>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800" b="1" dirty="0" smtClean="0">
                <a:solidFill>
                  <a:srgbClr val="FF0000"/>
                </a:solidFill>
                <a:latin typeface="Arial" pitchFamily="34" charset="0"/>
                <a:cs typeface="Arial" pitchFamily="34" charset="0"/>
              </a:rPr>
              <a:t/>
            </a:r>
            <a:br>
              <a:rPr lang="en-US" sz="2800" b="1" dirty="0" smtClean="0">
                <a:solidFill>
                  <a:srgbClr val="FF0000"/>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sym typeface="Wingdings" pitchFamily="2" charset="2"/>
              </a:rPr>
              <a:t> in case of wet mount isn’t sufficient </a:t>
            </a: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t>
            </a:r>
            <a:r>
              <a:rPr lang="en-US" sz="2400" i="1" dirty="0" smtClean="0">
                <a:solidFill>
                  <a:srgbClr val="FF0000"/>
                </a:solidFill>
                <a:latin typeface="Arial" pitchFamily="34" charset="0"/>
                <a:cs typeface="Arial" pitchFamily="34" charset="0"/>
              </a:rPr>
              <a:t>Culture</a:t>
            </a:r>
            <a:r>
              <a:rPr lang="en-US" sz="2400" dirty="0" smtClean="0">
                <a:latin typeface="Arial" pitchFamily="34" charset="0"/>
                <a:cs typeface="Arial" pitchFamily="34" charset="0"/>
              </a:rPr>
              <a:t> is the most sensitive and specific commercially</a:t>
            </a:r>
            <a:br>
              <a:rPr lang="en-US" sz="2400" dirty="0" smtClean="0">
                <a:latin typeface="Arial" pitchFamily="34" charset="0"/>
                <a:cs typeface="Arial" pitchFamily="34" charset="0"/>
              </a:rPr>
            </a:br>
            <a:r>
              <a:rPr lang="en-US" sz="2400" dirty="0" smtClean="0">
                <a:latin typeface="Arial" pitchFamily="34" charset="0"/>
                <a:cs typeface="Arial" pitchFamily="34" charset="0"/>
              </a:rPr>
              <a:t>    available method of diagnosis</a:t>
            </a:r>
            <a:r>
              <a:rPr lang="en-US" sz="1800" dirty="0" smtClean="0">
                <a:latin typeface="Arial" pitchFamily="34" charset="0"/>
                <a:cs typeface="Arial" pitchFamily="34" charset="0"/>
              </a:rPr>
              <a:t>. In women in whom </a:t>
            </a:r>
            <a:r>
              <a:rPr lang="en-US" sz="1800" dirty="0" err="1" smtClean="0">
                <a:latin typeface="Arial" pitchFamily="34" charset="0"/>
                <a:cs typeface="Arial" pitchFamily="34" charset="0"/>
              </a:rPr>
              <a:t>trichomoniasis</a:t>
            </a:r>
            <a:r>
              <a:rPr lang="en-US" sz="1800" dirty="0" smtClean="0">
                <a:latin typeface="Arial" pitchFamily="34" charset="0"/>
                <a:cs typeface="Arial" pitchFamily="34" charset="0"/>
              </a:rPr>
              <a:t> is</a:t>
            </a:r>
            <a:br>
              <a:rPr lang="en-US" sz="1800" dirty="0" smtClean="0">
                <a:latin typeface="Arial" pitchFamily="34" charset="0"/>
                <a:cs typeface="Arial" pitchFamily="34" charset="0"/>
              </a:rPr>
            </a:br>
            <a:r>
              <a:rPr lang="en-US" sz="1800" dirty="0" smtClean="0">
                <a:latin typeface="Arial" pitchFamily="34" charset="0"/>
                <a:cs typeface="Arial" pitchFamily="34" charset="0"/>
              </a:rPr>
              <a:t>      suspected but not confirmed by microscopy, vaginal secretions should be</a:t>
            </a:r>
            <a:br>
              <a:rPr lang="en-US" sz="1800" dirty="0" smtClean="0">
                <a:latin typeface="Arial" pitchFamily="34" charset="0"/>
                <a:cs typeface="Arial" pitchFamily="34" charset="0"/>
              </a:rPr>
            </a:br>
            <a:r>
              <a:rPr lang="en-US" sz="1800" dirty="0" smtClean="0">
                <a:latin typeface="Arial" pitchFamily="34" charset="0"/>
                <a:cs typeface="Arial" pitchFamily="34" charset="0"/>
              </a:rPr>
              <a:t>       cultured for </a:t>
            </a:r>
            <a:r>
              <a:rPr lang="en-US" sz="1800" dirty="0" err="1" smtClean="0">
                <a:latin typeface="Arial" pitchFamily="34" charset="0"/>
                <a:cs typeface="Arial" pitchFamily="34" charset="0"/>
              </a:rPr>
              <a:t>T.vaginalis</a:t>
            </a:r>
            <a:r>
              <a:rPr lang="en-US" sz="1800" dirty="0" smtClean="0">
                <a:latin typeface="Arial" pitchFamily="34" charset="0"/>
                <a:cs typeface="Arial" pitchFamily="34" charset="0"/>
              </a:rPr>
              <a:t>. </a:t>
            </a:r>
            <a:br>
              <a:rPr lang="en-US" sz="18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t>
            </a:r>
            <a:r>
              <a:rPr lang="en-US" sz="2000" dirty="0" smtClean="0">
                <a:latin typeface="Arial" pitchFamily="34" charset="0"/>
                <a:cs typeface="Arial" pitchFamily="34" charset="0"/>
              </a:rPr>
              <a:t>DNA probe test, which detects genetic material (DNA) of the </a:t>
            </a:r>
            <a:br>
              <a:rPr lang="en-US" sz="2000" dirty="0" smtClean="0">
                <a:latin typeface="Arial" pitchFamily="34" charset="0"/>
                <a:cs typeface="Arial" pitchFamily="34" charset="0"/>
              </a:rPr>
            </a:b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Trichomonas</a:t>
            </a:r>
            <a:r>
              <a:rPr lang="en-US" sz="2000" dirty="0" smtClean="0">
                <a:latin typeface="Arial" pitchFamily="34" charset="0"/>
                <a:cs typeface="Arial" pitchFamily="34" charset="0"/>
              </a:rPr>
              <a:t> organism. This test is rarely needed to identify</a:t>
            </a:r>
            <a:br>
              <a:rPr lang="en-US" sz="2000" dirty="0" smtClean="0">
                <a:latin typeface="Arial" pitchFamily="34" charset="0"/>
                <a:cs typeface="Arial" pitchFamily="34" charset="0"/>
              </a:rPr>
            </a:b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trichomonas</a:t>
            </a:r>
            <a:r>
              <a:rPr lang="en-US" sz="2000" dirty="0" smtClean="0">
                <a:latin typeface="Arial" pitchFamily="34" charset="0"/>
                <a:cs typeface="Arial" pitchFamily="34" charset="0"/>
              </a:rPr>
              <a:t>  and is usually available only in research </a:t>
            </a:r>
            <a:br>
              <a:rPr lang="en-US" sz="2000" dirty="0" smtClean="0">
                <a:latin typeface="Arial" pitchFamily="34" charset="0"/>
                <a:cs typeface="Arial" pitchFamily="34" charset="0"/>
              </a:rPr>
            </a:br>
            <a:r>
              <a:rPr lang="en-US" sz="2000" dirty="0" smtClean="0">
                <a:latin typeface="Arial" pitchFamily="34" charset="0"/>
                <a:cs typeface="Arial" pitchFamily="34" charset="0"/>
              </a:rPr>
              <a:t>     studies. </a:t>
            </a: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p:txBody>
      </p:sp>
      <p:cxnSp>
        <p:nvCxnSpPr>
          <p:cNvPr id="3" name="رابط بشكل مرفق 2"/>
          <p:cNvCxnSpPr/>
          <p:nvPr/>
        </p:nvCxnSpPr>
        <p:spPr>
          <a:xfrm rot="5400000">
            <a:off x="1181100" y="952500"/>
            <a:ext cx="457200" cy="2286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ctrTitle"/>
          </p:nvPr>
        </p:nvSpPr>
        <p:spPr>
          <a:xfrm>
            <a:off x="304800" y="228600"/>
            <a:ext cx="8534400" cy="990600"/>
          </a:xfrm>
        </p:spPr>
        <p:txBody>
          <a:bodyPr/>
          <a:lstStyle/>
          <a:p>
            <a:pPr eaLnBrk="1" hangingPunct="1"/>
            <a:r>
              <a:rPr lang="en-US" sz="3200" smtClean="0">
                <a:solidFill>
                  <a:srgbClr val="FF0000"/>
                </a:solidFill>
                <a:latin typeface="Arial" pitchFamily="34" charset="0"/>
                <a:cs typeface="Arial" pitchFamily="34" charset="0"/>
              </a:rPr>
              <a:t>Morbidity:</a:t>
            </a:r>
          </a:p>
        </p:txBody>
      </p:sp>
      <p:sp>
        <p:nvSpPr>
          <p:cNvPr id="4" name="Subtitle 3"/>
          <p:cNvSpPr>
            <a:spLocks noGrp="1"/>
          </p:cNvSpPr>
          <p:nvPr>
            <p:ph type="subTitle" idx="1"/>
          </p:nvPr>
        </p:nvSpPr>
        <p:spPr>
          <a:xfrm>
            <a:off x="228600" y="1066800"/>
            <a:ext cx="8610600" cy="5562600"/>
          </a:xfrm>
        </p:spPr>
        <p:txBody>
          <a:bodyPr/>
          <a:lstStyle/>
          <a:p>
            <a:pPr algn="l" eaLnBrk="1" hangingPunct="1">
              <a:spcBef>
                <a:spcPts val="0"/>
              </a:spcBef>
              <a:buFont typeface="Arial" charset="0"/>
              <a:buNone/>
              <a:defRPr/>
            </a:pPr>
            <a:r>
              <a:rPr lang="en-US" sz="2400" dirty="0" smtClean="0">
                <a:latin typeface="Arial" pitchFamily="34" charset="0"/>
                <a:cs typeface="Arial" pitchFamily="34" charset="0"/>
              </a:rPr>
              <a:t>** </a:t>
            </a:r>
            <a:r>
              <a:rPr lang="en-US" sz="2400" dirty="0" smtClean="0">
                <a:solidFill>
                  <a:schemeClr val="tx1"/>
                </a:solidFill>
                <a:latin typeface="Arial" pitchFamily="34" charset="0"/>
                <a:cs typeface="Arial" pitchFamily="34" charset="0"/>
              </a:rPr>
              <a:t>Patients with T.V are at increased risk for postoperative cuff</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cellulitis</a:t>
            </a:r>
            <a:r>
              <a:rPr lang="en-US" sz="2400" dirty="0" smtClean="0">
                <a:solidFill>
                  <a:schemeClr val="tx1"/>
                </a:solidFill>
                <a:latin typeface="Arial" pitchFamily="34" charset="0"/>
                <a:cs typeface="Arial" pitchFamily="34" charset="0"/>
              </a:rPr>
              <a:t> following hysterectomy.</a:t>
            </a:r>
          </a:p>
          <a:p>
            <a:pPr algn="l" eaLnBrk="1" hangingPunct="1">
              <a:spcBef>
                <a:spcPts val="0"/>
              </a:spcBef>
              <a:buFont typeface="Arial" charset="0"/>
              <a:buNone/>
              <a:defRPr/>
            </a:pPr>
            <a:r>
              <a:rPr lang="en-US" sz="2800" b="1" dirty="0" smtClean="0">
                <a:solidFill>
                  <a:schemeClr val="accent6">
                    <a:lumMod val="75000"/>
                  </a:schemeClr>
                </a:solidFill>
                <a:latin typeface="Arial" pitchFamily="34" charset="0"/>
                <a:cs typeface="Arial" pitchFamily="34" charset="0"/>
                <a:sym typeface="Wingdings" pitchFamily="2" charset="2"/>
              </a:rPr>
              <a:t> In case of Hyestectomy we close the anterior and posterior vaginal wall and create the apex ( cuff , vault) </a:t>
            </a:r>
            <a:endParaRPr lang="en-US" sz="2800" b="1" dirty="0" smtClean="0">
              <a:solidFill>
                <a:schemeClr val="accent6">
                  <a:lumMod val="75000"/>
                </a:schemeClr>
              </a:solidFill>
              <a:latin typeface="Arial" pitchFamily="34" charset="0"/>
              <a:cs typeface="Arial" pitchFamily="34" charset="0"/>
            </a:endParaRP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Pregnant women are at increased risk of premature rupture </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of the membranes and preterm delivery.</a:t>
            </a:r>
          </a:p>
          <a:p>
            <a:pPr algn="l" eaLnBrk="1" hangingPunct="1">
              <a:spcBef>
                <a:spcPts val="0"/>
              </a:spcBef>
              <a:buFont typeface="Arial" charset="0"/>
              <a:buNone/>
              <a:defRPr/>
            </a:pPr>
            <a:endParaRPr lang="en-US" sz="2400" dirty="0" smtClean="0">
              <a:solidFill>
                <a:schemeClr val="tx1"/>
              </a:solidFill>
              <a:latin typeface="Arial" pitchFamily="34" charset="0"/>
              <a:cs typeface="Arial" pitchFamily="34" charset="0"/>
            </a:endParaRP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Women should be tested for other STDs, mainly </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N. gonorrhea and </a:t>
            </a:r>
            <a:r>
              <a:rPr lang="en-US" sz="2400" dirty="0" err="1" smtClean="0">
                <a:solidFill>
                  <a:schemeClr val="tx1"/>
                </a:solidFill>
                <a:latin typeface="Arial" pitchFamily="34" charset="0"/>
                <a:cs typeface="Arial" pitchFamily="34" charset="0"/>
              </a:rPr>
              <a:t>chlamydia</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trachomatis</a:t>
            </a:r>
            <a:r>
              <a:rPr lang="en-US" sz="2400" dirty="0" smtClean="0">
                <a:solidFill>
                  <a:schemeClr val="tx1"/>
                </a:solidFill>
                <a:latin typeface="Arial" pitchFamily="34" charset="0"/>
                <a:cs typeface="Arial" pitchFamily="34" charset="0"/>
              </a:rPr>
              <a:t>. Serologic testing</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for syphilis and HIV infection should also be considered.</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ctrTitle"/>
          </p:nvPr>
        </p:nvSpPr>
        <p:spPr>
          <a:xfrm>
            <a:off x="685800" y="304800"/>
            <a:ext cx="7772400" cy="838200"/>
          </a:xfrm>
        </p:spPr>
        <p:txBody>
          <a:bodyPr/>
          <a:lstStyle/>
          <a:p>
            <a:pPr eaLnBrk="1" hangingPunct="1"/>
            <a:r>
              <a:rPr lang="en-US" sz="3200" b="1" smtClean="0">
                <a:solidFill>
                  <a:srgbClr val="FF0000"/>
                </a:solidFill>
                <a:latin typeface="Arial" pitchFamily="34" charset="0"/>
                <a:cs typeface="Arial" pitchFamily="34" charset="0"/>
              </a:rPr>
              <a:t>Treatment:</a:t>
            </a:r>
          </a:p>
        </p:txBody>
      </p:sp>
      <p:sp>
        <p:nvSpPr>
          <p:cNvPr id="18435" name="Subtitle 4"/>
          <p:cNvSpPr>
            <a:spLocks noGrp="1"/>
          </p:cNvSpPr>
          <p:nvPr>
            <p:ph type="subTitle" idx="1"/>
          </p:nvPr>
        </p:nvSpPr>
        <p:spPr>
          <a:xfrm>
            <a:off x="304800" y="1143000"/>
            <a:ext cx="8534400" cy="5486400"/>
          </a:xfrm>
        </p:spPr>
        <p:txBody>
          <a:bodyPr/>
          <a:lstStyle/>
          <a:p>
            <a:pPr algn="l" eaLnBrk="1" hangingPunct="1">
              <a:spcBef>
                <a:spcPct val="0"/>
              </a:spcBef>
              <a:buFont typeface="Wingdings" pitchFamily="2" charset="2"/>
              <a:buChar char="Ø"/>
            </a:pPr>
            <a:r>
              <a:rPr lang="en-US" sz="2400" smtClean="0">
                <a:solidFill>
                  <a:schemeClr val="tx1"/>
                </a:solidFill>
                <a:latin typeface="Arial" pitchFamily="34" charset="0"/>
                <a:cs typeface="Arial" pitchFamily="34" charset="0"/>
              </a:rPr>
              <a:t> Metronidazole 2 g orally in a single dose          OR </a:t>
            </a:r>
          </a:p>
          <a:p>
            <a:pPr algn="l" eaLnBrk="1" hangingPunct="1">
              <a:spcBef>
                <a:spcPct val="0"/>
              </a:spcBef>
            </a:pPr>
            <a:r>
              <a:rPr lang="en-US" sz="2400" smtClean="0">
                <a:solidFill>
                  <a:schemeClr val="tx1"/>
                </a:solidFill>
                <a:latin typeface="Arial" pitchFamily="34" charset="0"/>
                <a:cs typeface="Arial" pitchFamily="34" charset="0"/>
              </a:rPr>
              <a:t>    Tinidazole 2 g orally in a single dose.</a:t>
            </a:r>
          </a:p>
          <a:p>
            <a:pPr algn="l" eaLnBrk="1" hangingPunct="1">
              <a:spcBef>
                <a:spcPct val="0"/>
              </a:spcBef>
              <a:buFont typeface="Wingdings" pitchFamily="2" charset="2"/>
              <a:buChar char="Ø"/>
            </a:pPr>
            <a:r>
              <a:rPr lang="en-US" sz="2400" smtClean="0">
                <a:solidFill>
                  <a:schemeClr val="tx1"/>
                </a:solidFill>
                <a:latin typeface="Arial" pitchFamily="34" charset="0"/>
                <a:cs typeface="Arial" pitchFamily="34" charset="0"/>
              </a:rPr>
              <a:t> Alternative Regimen Metronidazole 500 mg orally twice a </a:t>
            </a:r>
          </a:p>
          <a:p>
            <a:pPr algn="l" eaLnBrk="1" hangingPunct="1">
              <a:spcBef>
                <a:spcPct val="0"/>
              </a:spcBef>
            </a:pPr>
            <a:r>
              <a:rPr lang="en-US" sz="2400" smtClean="0">
                <a:solidFill>
                  <a:schemeClr val="tx1"/>
                </a:solidFill>
                <a:latin typeface="Arial" pitchFamily="34" charset="0"/>
                <a:cs typeface="Arial" pitchFamily="34" charset="0"/>
              </a:rPr>
              <a:t>   day for 7 days.</a:t>
            </a:r>
          </a:p>
          <a:p>
            <a:pPr algn="l" eaLnBrk="1" hangingPunct="1">
              <a:spcBef>
                <a:spcPct val="0"/>
              </a:spcBef>
            </a:pPr>
            <a:endParaRPr lang="en-US" sz="2400" smtClean="0">
              <a:solidFill>
                <a:schemeClr val="tx1"/>
              </a:solidFill>
              <a:latin typeface="Arial" pitchFamily="34" charset="0"/>
              <a:cs typeface="Arial" pitchFamily="34" charset="0"/>
            </a:endParaRPr>
          </a:p>
          <a:p>
            <a:pPr algn="l" eaLnBrk="1" hangingPunct="1">
              <a:spcBef>
                <a:spcPct val="0"/>
              </a:spcBef>
            </a:pPr>
            <a:r>
              <a:rPr lang="en-US" sz="2400" smtClean="0">
                <a:solidFill>
                  <a:schemeClr val="tx1"/>
                </a:solidFill>
                <a:latin typeface="Arial" pitchFamily="34" charset="0"/>
                <a:cs typeface="Arial" pitchFamily="34" charset="0"/>
              </a:rPr>
              <a:t>**</a:t>
            </a:r>
            <a:r>
              <a:rPr lang="en-US" sz="2400" i="1" u="sng" smtClean="0">
                <a:solidFill>
                  <a:schemeClr val="tx1"/>
                </a:solidFill>
                <a:latin typeface="Arial" pitchFamily="34" charset="0"/>
                <a:cs typeface="Arial" pitchFamily="34" charset="0"/>
              </a:rPr>
              <a:t>Both regimens are highly effective and have cure rates of </a:t>
            </a:r>
          </a:p>
          <a:p>
            <a:pPr algn="l" eaLnBrk="1" hangingPunct="1">
              <a:spcBef>
                <a:spcPct val="0"/>
              </a:spcBef>
            </a:pPr>
            <a:r>
              <a:rPr lang="en-US" sz="2400" i="1" u="sng" smtClean="0">
                <a:solidFill>
                  <a:schemeClr val="tx1"/>
                </a:solidFill>
                <a:latin typeface="Arial" pitchFamily="34" charset="0"/>
                <a:cs typeface="Arial" pitchFamily="34" charset="0"/>
              </a:rPr>
              <a:t>   about 95%.</a:t>
            </a:r>
          </a:p>
          <a:p>
            <a:pPr algn="l" eaLnBrk="1" hangingPunct="1">
              <a:spcBef>
                <a:spcPct val="0"/>
              </a:spcBef>
            </a:pPr>
            <a:endParaRPr lang="en-US" sz="2400" i="1" u="sng" smtClean="0">
              <a:solidFill>
                <a:schemeClr val="tx1"/>
              </a:solidFill>
              <a:latin typeface="Arial" pitchFamily="34" charset="0"/>
              <a:cs typeface="Arial" pitchFamily="34" charset="0"/>
            </a:endParaRPr>
          </a:p>
          <a:p>
            <a:pPr algn="l" eaLnBrk="1" hangingPunct="1">
              <a:spcBef>
                <a:spcPct val="0"/>
              </a:spcBef>
              <a:buFont typeface="Wingdings" pitchFamily="2" charset="2"/>
              <a:buChar char="Ø"/>
            </a:pPr>
            <a:r>
              <a:rPr lang="en-US" sz="2400" smtClean="0">
                <a:solidFill>
                  <a:schemeClr val="tx1"/>
                </a:solidFill>
                <a:latin typeface="Arial" pitchFamily="34" charset="0"/>
                <a:cs typeface="Arial" pitchFamily="34" charset="0"/>
              </a:rPr>
              <a:t> Husband should also be treated. Patients should be</a:t>
            </a:r>
          </a:p>
          <a:p>
            <a:pPr algn="l" eaLnBrk="1" hangingPunct="1">
              <a:spcBef>
                <a:spcPct val="0"/>
              </a:spcBef>
            </a:pPr>
            <a:r>
              <a:rPr lang="en-US" sz="2400" smtClean="0">
                <a:solidFill>
                  <a:schemeClr val="tx1"/>
                </a:solidFill>
                <a:latin typeface="Arial" pitchFamily="34" charset="0"/>
                <a:cs typeface="Arial" pitchFamily="34" charset="0"/>
              </a:rPr>
              <a:t>    instructed to avoid sex until they and their husbands are</a:t>
            </a:r>
          </a:p>
          <a:p>
            <a:pPr algn="l" eaLnBrk="1" hangingPunct="1">
              <a:spcBef>
                <a:spcPct val="0"/>
              </a:spcBef>
            </a:pPr>
            <a:r>
              <a:rPr lang="en-US" sz="2400" smtClean="0">
                <a:solidFill>
                  <a:schemeClr val="tx1"/>
                </a:solidFill>
                <a:latin typeface="Arial" pitchFamily="34" charset="0"/>
                <a:cs typeface="Arial" pitchFamily="34" charset="0"/>
              </a:rPr>
              <a:t>    cured.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ctrTitle"/>
          </p:nvPr>
        </p:nvSpPr>
        <p:spPr>
          <a:xfrm>
            <a:off x="0" y="304800"/>
            <a:ext cx="8686800" cy="1066800"/>
          </a:xfrm>
        </p:spPr>
        <p:txBody>
          <a:bodyPr/>
          <a:lstStyle/>
          <a:p>
            <a:pPr eaLnBrk="1" hangingPunct="1"/>
            <a:r>
              <a:rPr lang="en-US" sz="3600" b="1" smtClean="0">
                <a:solidFill>
                  <a:srgbClr val="FF0000"/>
                </a:solidFill>
                <a:latin typeface="Arial" pitchFamily="34" charset="0"/>
                <a:cs typeface="Arial" pitchFamily="34" charset="0"/>
              </a:rPr>
              <a:t>Vulvovaginal Candidiasis</a:t>
            </a:r>
            <a:br>
              <a:rPr lang="en-US" sz="3600" b="1" smtClean="0">
                <a:solidFill>
                  <a:srgbClr val="FF0000"/>
                </a:solidFill>
                <a:latin typeface="Arial" pitchFamily="34" charset="0"/>
                <a:cs typeface="Arial" pitchFamily="34" charset="0"/>
              </a:rPr>
            </a:br>
            <a:r>
              <a:rPr lang="en-US" sz="3600" b="1" smtClean="0">
                <a:solidFill>
                  <a:srgbClr val="FF0000"/>
                </a:solidFill>
                <a:latin typeface="Arial" pitchFamily="34" charset="0"/>
                <a:cs typeface="Arial" pitchFamily="34" charset="0"/>
              </a:rPr>
              <a:t>(Monilial vaginitis)</a:t>
            </a:r>
          </a:p>
        </p:txBody>
      </p:sp>
      <p:sp>
        <p:nvSpPr>
          <p:cNvPr id="19459" name="Subtitle 4"/>
          <p:cNvSpPr>
            <a:spLocks noGrp="1"/>
          </p:cNvSpPr>
          <p:nvPr>
            <p:ph type="subTitle" idx="1"/>
          </p:nvPr>
        </p:nvSpPr>
        <p:spPr>
          <a:xfrm>
            <a:off x="152400" y="1143000"/>
            <a:ext cx="8763000" cy="5486400"/>
          </a:xfrm>
        </p:spPr>
        <p:txBody>
          <a:bodyPr/>
          <a:lstStyle/>
          <a:p>
            <a:pPr algn="l" eaLnBrk="1" hangingPunct="1">
              <a:spcBef>
                <a:spcPct val="0"/>
              </a:spcBef>
              <a:buFont typeface="Wingdings" pitchFamily="2" charset="2"/>
              <a:buChar char="Ø"/>
            </a:pPr>
            <a:endParaRPr lang="en-US" sz="2000" dirty="0" smtClean="0">
              <a:solidFill>
                <a:schemeClr val="tx1"/>
              </a:solidFill>
              <a:latin typeface="Arial" pitchFamily="34" charset="0"/>
              <a:cs typeface="Arial" pitchFamily="34" charset="0"/>
            </a:endParaRPr>
          </a:p>
          <a:p>
            <a:pPr algn="l" eaLnBrk="1" hangingPunct="1">
              <a:spcBef>
                <a:spcPct val="0"/>
              </a:spcBef>
              <a:buFont typeface="Wingdings" pitchFamily="2" charset="2"/>
              <a:buChar char="Ø"/>
            </a:pPr>
            <a:endParaRPr lang="en-US" sz="2000" dirty="0" smtClean="0">
              <a:solidFill>
                <a:schemeClr val="tx1"/>
              </a:solidFill>
              <a:latin typeface="Arial" pitchFamily="34" charset="0"/>
              <a:cs typeface="Arial" pitchFamily="34" charset="0"/>
            </a:endParaRPr>
          </a:p>
          <a:p>
            <a:pPr algn="l" eaLnBrk="1" hangingPunct="1">
              <a:spcBef>
                <a:spcPct val="0"/>
              </a:spcBef>
              <a:buFont typeface="Wingdings" pitchFamily="2" charset="2"/>
              <a:buChar char="Ø"/>
            </a:pPr>
            <a:r>
              <a:rPr lang="en-US" sz="2000" dirty="0" smtClean="0">
                <a:solidFill>
                  <a:schemeClr val="tx1"/>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An estimated 75% of women will have at least one episode of</a:t>
            </a:r>
          </a:p>
          <a:p>
            <a:pPr algn="l" eaLnBrk="1" hangingPunct="1">
              <a:spcBef>
                <a:spcPct val="0"/>
              </a:spcBef>
            </a:pPr>
            <a:r>
              <a:rPr lang="en-US" sz="2400" dirty="0" smtClean="0">
                <a:solidFill>
                  <a:schemeClr val="tx1"/>
                </a:solidFill>
                <a:latin typeface="Arial" pitchFamily="34" charset="0"/>
                <a:cs typeface="Arial" pitchFamily="34" charset="0"/>
              </a:rPr>
              <a:t>   VVC, and 40%–45% will have two or more episodes. </a:t>
            </a:r>
          </a:p>
          <a:p>
            <a:pPr algn="l" eaLnBrk="1" hangingPunct="1">
              <a:spcBef>
                <a:spcPct val="0"/>
              </a:spcBef>
            </a:pPr>
            <a:endParaRPr lang="en-US" sz="2400" dirty="0" smtClean="0">
              <a:solidFill>
                <a:schemeClr val="tx1"/>
              </a:solidFill>
              <a:latin typeface="Arial" pitchFamily="34" charset="0"/>
              <a:cs typeface="Arial" pitchFamily="34" charset="0"/>
            </a:endParaRPr>
          </a:p>
          <a:p>
            <a:pPr algn="l" eaLnBrk="1" hangingPunct="1">
              <a:spcBef>
                <a:spcPct val="0"/>
              </a:spcBef>
              <a:buFont typeface="Wingdings" pitchFamily="2" charset="2"/>
              <a:buChar char="Ø"/>
            </a:pPr>
            <a:r>
              <a:rPr lang="en-US" sz="2400" dirty="0" smtClean="0">
                <a:solidFill>
                  <a:schemeClr val="tx1"/>
                </a:solidFill>
                <a:latin typeface="Arial" pitchFamily="34" charset="0"/>
                <a:cs typeface="Arial" pitchFamily="34" charset="0"/>
              </a:rPr>
              <a:t> Candida </a:t>
            </a:r>
            <a:r>
              <a:rPr lang="en-US" sz="2400" dirty="0" err="1" smtClean="0">
                <a:solidFill>
                  <a:schemeClr val="tx1"/>
                </a:solidFill>
                <a:latin typeface="Arial" pitchFamily="34" charset="0"/>
                <a:cs typeface="Arial" pitchFamily="34" charset="0"/>
              </a:rPr>
              <a:t>Albicans</a:t>
            </a:r>
            <a:r>
              <a:rPr lang="en-US" sz="2400" dirty="0" smtClean="0">
                <a:solidFill>
                  <a:schemeClr val="tx1"/>
                </a:solidFill>
                <a:latin typeface="Arial" pitchFamily="34" charset="0"/>
                <a:cs typeface="Arial" pitchFamily="34" charset="0"/>
              </a:rPr>
              <a:t> is responsible for 85-90% of vaginal yeast</a:t>
            </a:r>
          </a:p>
          <a:p>
            <a:pPr algn="l" eaLnBrk="1" hangingPunct="1">
              <a:spcBef>
                <a:spcPct val="0"/>
              </a:spcBef>
            </a:pPr>
            <a:r>
              <a:rPr lang="en-US" sz="2400" dirty="0" smtClean="0">
                <a:solidFill>
                  <a:schemeClr val="tx1"/>
                </a:solidFill>
                <a:latin typeface="Arial" pitchFamily="34" charset="0"/>
                <a:cs typeface="Arial" pitchFamily="34" charset="0"/>
              </a:rPr>
              <a:t>    infections. Other species of </a:t>
            </a:r>
            <a:r>
              <a:rPr lang="en-US" sz="2400" dirty="0" err="1" smtClean="0">
                <a:solidFill>
                  <a:schemeClr val="tx1"/>
                </a:solidFill>
                <a:latin typeface="Arial" pitchFamily="34" charset="0"/>
                <a:cs typeface="Arial" pitchFamily="34" charset="0"/>
              </a:rPr>
              <a:t>candidia</a:t>
            </a:r>
            <a:r>
              <a:rPr lang="en-US" sz="2400" dirty="0" smtClean="0">
                <a:solidFill>
                  <a:schemeClr val="tx1"/>
                </a:solidFill>
                <a:latin typeface="Arial" pitchFamily="34" charset="0"/>
                <a:cs typeface="Arial" pitchFamily="34" charset="0"/>
              </a:rPr>
              <a:t>, such as </a:t>
            </a:r>
            <a:r>
              <a:rPr lang="en-US" sz="2400" i="1" dirty="0" err="1" smtClean="0">
                <a:solidFill>
                  <a:schemeClr val="tx1"/>
                </a:solidFill>
                <a:latin typeface="Arial" pitchFamily="34" charset="0"/>
                <a:cs typeface="Arial" pitchFamily="34" charset="0"/>
              </a:rPr>
              <a:t>C.glabrata</a:t>
            </a:r>
            <a:r>
              <a:rPr lang="en-US" sz="2400" i="1" dirty="0" smtClean="0">
                <a:solidFill>
                  <a:schemeClr val="tx1"/>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and </a:t>
            </a:r>
          </a:p>
          <a:p>
            <a:pPr algn="l" eaLnBrk="1" hangingPunct="1">
              <a:spcBef>
                <a:spcPct val="0"/>
              </a:spcBef>
            </a:pPr>
            <a:r>
              <a:rPr lang="en-US" sz="2400" dirty="0" smtClean="0">
                <a:solidFill>
                  <a:schemeClr val="tx1"/>
                </a:solidFill>
                <a:latin typeface="Arial" pitchFamily="34" charset="0"/>
                <a:cs typeface="Arial" pitchFamily="34" charset="0"/>
              </a:rPr>
              <a:t>   </a:t>
            </a:r>
            <a:r>
              <a:rPr lang="en-US" sz="2400" i="1" dirty="0" smtClean="0">
                <a:solidFill>
                  <a:schemeClr val="tx1"/>
                </a:solidFill>
                <a:latin typeface="Arial" pitchFamily="34" charset="0"/>
                <a:cs typeface="Arial" pitchFamily="34" charset="0"/>
              </a:rPr>
              <a:t>C. </a:t>
            </a:r>
            <a:r>
              <a:rPr lang="en-US" sz="2400" i="1" dirty="0" err="1" smtClean="0">
                <a:solidFill>
                  <a:schemeClr val="tx1"/>
                </a:solidFill>
                <a:latin typeface="Arial" pitchFamily="34" charset="0"/>
                <a:cs typeface="Arial" pitchFamily="34" charset="0"/>
              </a:rPr>
              <a:t>tropicalis</a:t>
            </a:r>
            <a:r>
              <a:rPr lang="en-US" sz="2400" i="1" dirty="0" smtClean="0">
                <a:solidFill>
                  <a:schemeClr val="tx1"/>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can cause </a:t>
            </a:r>
            <a:r>
              <a:rPr lang="en-US" sz="2400" dirty="0" err="1" smtClean="0">
                <a:solidFill>
                  <a:schemeClr val="tx1"/>
                </a:solidFill>
                <a:latin typeface="Arial" pitchFamily="34" charset="0"/>
                <a:cs typeface="Arial" pitchFamily="34" charset="0"/>
              </a:rPr>
              <a:t>vulvovaginal</a:t>
            </a:r>
            <a:r>
              <a:rPr lang="en-US" sz="2400" dirty="0" smtClean="0">
                <a:solidFill>
                  <a:schemeClr val="tx1"/>
                </a:solidFill>
                <a:latin typeface="Arial" pitchFamily="34" charset="0"/>
                <a:cs typeface="Arial" pitchFamily="34" charset="0"/>
              </a:rPr>
              <a:t> symptoms and tend to</a:t>
            </a:r>
          </a:p>
          <a:p>
            <a:pPr algn="l" eaLnBrk="1" hangingPunct="1">
              <a:spcBef>
                <a:spcPct val="0"/>
              </a:spcBef>
            </a:pPr>
            <a:r>
              <a:rPr lang="en-US" sz="2400" dirty="0" smtClean="0">
                <a:solidFill>
                  <a:schemeClr val="tx1"/>
                </a:solidFill>
                <a:latin typeface="Arial" pitchFamily="34" charset="0"/>
                <a:cs typeface="Arial" pitchFamily="34" charset="0"/>
              </a:rPr>
              <a:t>    be </a:t>
            </a:r>
            <a:r>
              <a:rPr lang="en-US" sz="2400" dirty="0" err="1" smtClean="0">
                <a:solidFill>
                  <a:schemeClr val="tx1"/>
                </a:solidFill>
                <a:latin typeface="Arial" pitchFamily="34" charset="0"/>
                <a:cs typeface="Arial" pitchFamily="34" charset="0"/>
              </a:rPr>
              <a:t>resistent</a:t>
            </a:r>
            <a:r>
              <a:rPr lang="en-US" sz="2400" dirty="0" smtClean="0">
                <a:solidFill>
                  <a:schemeClr val="tx1"/>
                </a:solidFill>
                <a:latin typeface="Arial" pitchFamily="34" charset="0"/>
                <a:cs typeface="Arial" pitchFamily="34" charset="0"/>
              </a:rPr>
              <a:t> to therapy.</a:t>
            </a:r>
          </a:p>
          <a:p>
            <a:pPr algn="l" eaLnBrk="1" hangingPunct="1">
              <a:spcBef>
                <a:spcPct val="0"/>
              </a:spcBef>
            </a:pPr>
            <a:endParaRPr lang="en-US" sz="2400" dirty="0" smtClean="0">
              <a:solidFill>
                <a:schemeClr val="tx1"/>
              </a:solidFill>
              <a:latin typeface="Arial" pitchFamily="34" charset="0"/>
              <a:cs typeface="Arial" pitchFamily="34" charset="0"/>
            </a:endParaRPr>
          </a:p>
          <a:p>
            <a:pPr marL="342900" indent="-342900" algn="l" eaLnBrk="1" hangingPunct="1">
              <a:spcBef>
                <a:spcPct val="0"/>
              </a:spcBef>
              <a:buFont typeface="Wingdings" pitchFamily="2" charset="2"/>
              <a:buChar char="à"/>
            </a:pPr>
            <a:r>
              <a:rPr lang="en-US" sz="2400" b="1" dirty="0" smtClean="0">
                <a:solidFill>
                  <a:schemeClr val="accent6">
                    <a:lumMod val="75000"/>
                  </a:schemeClr>
                </a:solidFill>
                <a:latin typeface="Arial" pitchFamily="34" charset="0"/>
                <a:cs typeface="Arial" pitchFamily="34" charset="0"/>
                <a:sym typeface="Wingdings" pitchFamily="2" charset="2"/>
              </a:rPr>
              <a:t>Colonized more in female with COCP so change the method of contraception to progesterone only pills  , or pregnant due to hormonal changes  .</a:t>
            </a:r>
          </a:p>
          <a:p>
            <a:pPr marL="342900" indent="-342900" algn="l" eaLnBrk="1" hangingPunct="1">
              <a:spcBef>
                <a:spcPct val="0"/>
              </a:spcBef>
              <a:buFont typeface="Wingdings" pitchFamily="2" charset="2"/>
              <a:buChar char="à"/>
            </a:pPr>
            <a:r>
              <a:rPr lang="en-US" sz="2400" b="1" dirty="0" smtClean="0">
                <a:solidFill>
                  <a:schemeClr val="accent6">
                    <a:lumMod val="75000"/>
                  </a:schemeClr>
                </a:solidFill>
                <a:latin typeface="Arial" pitchFamily="34" charset="0"/>
                <a:cs typeface="Arial" pitchFamily="34" charset="0"/>
                <a:sym typeface="Wingdings" pitchFamily="2" charset="2"/>
              </a:rPr>
              <a:t>With DM , immunocompromised </a:t>
            </a:r>
            <a:endParaRPr lang="en-US" sz="2400" b="1" dirty="0" smtClean="0">
              <a:solidFill>
                <a:schemeClr val="accent6">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ctrTitle"/>
          </p:nvPr>
        </p:nvSpPr>
        <p:spPr>
          <a:xfrm>
            <a:off x="304800" y="304800"/>
            <a:ext cx="8534400" cy="838200"/>
          </a:xfrm>
        </p:spPr>
        <p:txBody>
          <a:bodyPr/>
          <a:lstStyle/>
          <a:p>
            <a:pPr eaLnBrk="1" hangingPunct="1"/>
            <a:r>
              <a:rPr lang="en-US" sz="3200" b="1" smtClean="0">
                <a:solidFill>
                  <a:srgbClr val="FF0000"/>
                </a:solidFill>
                <a:latin typeface="Arial" pitchFamily="34" charset="0"/>
                <a:cs typeface="Arial" pitchFamily="34" charset="0"/>
              </a:rPr>
              <a:t>Diagnosis:</a:t>
            </a:r>
          </a:p>
        </p:txBody>
      </p:sp>
      <p:sp>
        <p:nvSpPr>
          <p:cNvPr id="5" name="Subtitle 4"/>
          <p:cNvSpPr>
            <a:spLocks noGrp="1"/>
          </p:cNvSpPr>
          <p:nvPr>
            <p:ph type="subTitle" idx="1"/>
          </p:nvPr>
        </p:nvSpPr>
        <p:spPr>
          <a:xfrm>
            <a:off x="304800" y="1143000"/>
            <a:ext cx="8610600" cy="5410200"/>
          </a:xfrm>
        </p:spPr>
        <p:txBody>
          <a:bodyPr/>
          <a:lstStyle/>
          <a:p>
            <a:pPr algn="l" eaLnBrk="1" hangingPunct="1">
              <a:buFont typeface="Wingdings" pitchFamily="2" charset="2"/>
              <a:buChar char="Ø"/>
              <a:defRPr/>
            </a:pPr>
            <a:r>
              <a:rPr lang="en-US" sz="2400" dirty="0" smtClean="0">
                <a:latin typeface="Arial" pitchFamily="34" charset="0"/>
                <a:cs typeface="Arial" pitchFamily="34" charset="0"/>
              </a:rPr>
              <a:t> </a:t>
            </a:r>
            <a:r>
              <a:rPr lang="en-US" sz="2400" dirty="0" smtClean="0">
                <a:solidFill>
                  <a:schemeClr val="tx1"/>
                </a:solidFill>
                <a:latin typeface="Arial" pitchFamily="34" charset="0"/>
                <a:cs typeface="Arial" pitchFamily="34" charset="0"/>
              </a:rPr>
              <a:t>The symptoms consist of: </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1- Vaginal discharge which can vary from watery to</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homogenously thick that typically resembles cottage</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cheese.</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2- Vulvar </a:t>
            </a:r>
            <a:r>
              <a:rPr lang="en-US" sz="2400" dirty="0" err="1" smtClean="0">
                <a:solidFill>
                  <a:schemeClr val="tx1"/>
                </a:solidFill>
                <a:latin typeface="Arial" pitchFamily="34" charset="0"/>
                <a:cs typeface="Arial" pitchFamily="34" charset="0"/>
              </a:rPr>
              <a:t>pruritis</a:t>
            </a:r>
            <a:r>
              <a:rPr lang="en-US" sz="2400" dirty="0" smtClean="0">
                <a:solidFill>
                  <a:schemeClr val="tx1"/>
                </a:solidFill>
                <a:latin typeface="Arial" pitchFamily="34" charset="0"/>
                <a:cs typeface="Arial" pitchFamily="34" charset="0"/>
              </a:rPr>
              <a:t>, vaginal soreness, </a:t>
            </a:r>
            <a:r>
              <a:rPr lang="en-US" sz="2400" dirty="0" smtClean="0">
                <a:solidFill>
                  <a:schemeClr val="accent6">
                    <a:lumMod val="75000"/>
                  </a:schemeClr>
                </a:solidFill>
                <a:latin typeface="Arial" pitchFamily="34" charset="0"/>
                <a:cs typeface="Arial" pitchFamily="34" charset="0"/>
              </a:rPr>
              <a:t> </a:t>
            </a:r>
            <a:r>
              <a:rPr lang="en-US" sz="2400" b="1" dirty="0" smtClean="0">
                <a:solidFill>
                  <a:schemeClr val="accent6">
                    <a:lumMod val="75000"/>
                  </a:schemeClr>
                </a:solidFill>
                <a:latin typeface="Arial" pitchFamily="34" charset="0"/>
                <a:cs typeface="Arial" pitchFamily="34" charset="0"/>
              </a:rPr>
              <a:t>superficial</a:t>
            </a:r>
            <a:r>
              <a:rPr lang="en-US" sz="2400" dirty="0" smtClean="0">
                <a:solidFill>
                  <a:schemeClr val="accent6">
                    <a:lumMod val="75000"/>
                  </a:schemeClr>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dyspareunia, vulvar burning and irritation may be present. </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3- External </a:t>
            </a:r>
            <a:r>
              <a:rPr lang="en-US" sz="2400" dirty="0" err="1" smtClean="0">
                <a:solidFill>
                  <a:schemeClr val="tx1"/>
                </a:solidFill>
                <a:latin typeface="Arial" pitchFamily="34" charset="0"/>
                <a:cs typeface="Arial" pitchFamily="34" charset="0"/>
              </a:rPr>
              <a:t>dysuria</a:t>
            </a:r>
            <a:r>
              <a:rPr lang="en-US" sz="2400" dirty="0" smtClean="0">
                <a:solidFill>
                  <a:schemeClr val="tx1"/>
                </a:solidFill>
                <a:latin typeface="Arial" pitchFamily="34" charset="0"/>
                <a:cs typeface="Arial" pitchFamily="34" charset="0"/>
              </a:rPr>
              <a:t> </a:t>
            </a:r>
            <a:r>
              <a:rPr lang="en-US" sz="2000" dirty="0" smtClean="0">
                <a:solidFill>
                  <a:schemeClr val="tx1"/>
                </a:solidFill>
                <a:latin typeface="Arial" pitchFamily="34" charset="0"/>
                <a:cs typeface="Arial" pitchFamily="34" charset="0"/>
              </a:rPr>
              <a:t>(splash </a:t>
            </a:r>
            <a:r>
              <a:rPr lang="en-US" sz="2000" dirty="0" err="1" smtClean="0">
                <a:solidFill>
                  <a:schemeClr val="tx1"/>
                </a:solidFill>
                <a:latin typeface="Arial" pitchFamily="34" charset="0"/>
                <a:cs typeface="Arial" pitchFamily="34" charset="0"/>
              </a:rPr>
              <a:t>dysuria</a:t>
            </a:r>
            <a:r>
              <a:rPr lang="en-US" sz="2000" dirty="0" smtClean="0">
                <a:solidFill>
                  <a:schemeClr val="tx1"/>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may occur.</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4-</a:t>
            </a:r>
            <a:r>
              <a:rPr lang="en-US" sz="2400" u="sng" dirty="0" smtClean="0">
                <a:solidFill>
                  <a:schemeClr val="tx1"/>
                </a:solidFill>
                <a:latin typeface="Arial" pitchFamily="34" charset="0"/>
                <a:cs typeface="Arial" pitchFamily="34" charset="0"/>
              </a:rPr>
              <a:t>Examination</a:t>
            </a:r>
            <a:r>
              <a:rPr lang="en-US" sz="2400" dirty="0" smtClean="0">
                <a:solidFill>
                  <a:schemeClr val="tx1"/>
                </a:solidFill>
                <a:latin typeface="Arial" pitchFamily="34" charset="0"/>
                <a:cs typeface="Arial" pitchFamily="34" charset="0"/>
              </a:rPr>
              <a:t> reveals </a:t>
            </a:r>
            <a:r>
              <a:rPr lang="en-US" sz="2400" dirty="0" err="1" smtClean="0">
                <a:solidFill>
                  <a:schemeClr val="tx1"/>
                </a:solidFill>
                <a:latin typeface="Arial" pitchFamily="34" charset="0"/>
                <a:cs typeface="Arial" pitchFamily="34" charset="0"/>
              </a:rPr>
              <a:t>erythema</a:t>
            </a:r>
            <a:r>
              <a:rPr lang="en-US" sz="2400" dirty="0" smtClean="0">
                <a:solidFill>
                  <a:schemeClr val="tx1"/>
                </a:solidFill>
                <a:latin typeface="Arial" pitchFamily="34" charset="0"/>
                <a:cs typeface="Arial" pitchFamily="34" charset="0"/>
              </a:rPr>
              <a:t> &amp; edema of the </a:t>
            </a:r>
            <a:r>
              <a:rPr lang="en-US" sz="2400" dirty="0" err="1" smtClean="0">
                <a:solidFill>
                  <a:schemeClr val="tx1"/>
                </a:solidFill>
                <a:latin typeface="Arial" pitchFamily="34" charset="0"/>
                <a:cs typeface="Arial" pitchFamily="34" charset="0"/>
              </a:rPr>
              <a:t>vulvar</a:t>
            </a:r>
            <a:r>
              <a:rPr lang="en-US" sz="2400" dirty="0" smtClean="0">
                <a:solidFill>
                  <a:schemeClr val="tx1"/>
                </a:solidFill>
                <a:latin typeface="Arial" pitchFamily="34" charset="0"/>
                <a:cs typeface="Arial" pitchFamily="34" charset="0"/>
              </a:rPr>
              <a:t> skin </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and labia. Discrete </a:t>
            </a:r>
            <a:r>
              <a:rPr lang="en-US" sz="2400" dirty="0" err="1" smtClean="0">
                <a:solidFill>
                  <a:srgbClr val="FF0000"/>
                </a:solidFill>
                <a:latin typeface="Arial" pitchFamily="34" charset="0"/>
                <a:cs typeface="Arial" pitchFamily="34" charset="0"/>
              </a:rPr>
              <a:t>pustulopapular</a:t>
            </a:r>
            <a:r>
              <a:rPr lang="en-US" sz="2400" dirty="0" smtClean="0">
                <a:solidFill>
                  <a:srgbClr val="FF0000"/>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peripheral lesions may </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be present. </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The vagina may be </a:t>
            </a:r>
            <a:r>
              <a:rPr lang="en-US" sz="2400" dirty="0" err="1" smtClean="0">
                <a:solidFill>
                  <a:schemeClr val="tx1"/>
                </a:solidFill>
                <a:latin typeface="Arial" pitchFamily="34" charset="0"/>
                <a:cs typeface="Arial" pitchFamily="34" charset="0"/>
              </a:rPr>
              <a:t>erythematous</a:t>
            </a:r>
            <a:r>
              <a:rPr lang="en-US" sz="2400" dirty="0" smtClean="0">
                <a:solidFill>
                  <a:schemeClr val="tx1"/>
                </a:solidFill>
                <a:latin typeface="Arial" pitchFamily="34" charset="0"/>
                <a:cs typeface="Arial" pitchFamily="34" charset="0"/>
              </a:rPr>
              <a:t> with an adherent, whitish </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discharge. The cervix appears normal</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33337"/>
            <a:ext cx="8229600" cy="792162"/>
          </a:xfrm>
        </p:spPr>
        <p:txBody>
          <a:bodyPr/>
          <a:lstStyle/>
          <a:p>
            <a:pPr eaLnBrk="1" hangingPunct="1"/>
            <a:r>
              <a:rPr lang="en-US" sz="3600" dirty="0" smtClean="0">
                <a:solidFill>
                  <a:srgbClr val="FF0000"/>
                </a:solidFill>
                <a:latin typeface="Arial" pitchFamily="34" charset="0"/>
                <a:cs typeface="Arial" pitchFamily="34" charset="0"/>
              </a:rPr>
              <a:t>The Normal Vagina</a:t>
            </a:r>
          </a:p>
        </p:txBody>
      </p:sp>
      <p:sp>
        <p:nvSpPr>
          <p:cNvPr id="3" name="Content Placeholder 2"/>
          <p:cNvSpPr>
            <a:spLocks noGrp="1"/>
          </p:cNvSpPr>
          <p:nvPr>
            <p:ph idx="1"/>
          </p:nvPr>
        </p:nvSpPr>
        <p:spPr>
          <a:xfrm>
            <a:off x="228600" y="762000"/>
            <a:ext cx="8610600" cy="5638800"/>
          </a:xfrm>
        </p:spPr>
        <p:txBody>
          <a:bodyPr/>
          <a:lstStyle/>
          <a:p>
            <a:pPr eaLnBrk="1" hangingPunct="1">
              <a:buFont typeface="Wingdings" pitchFamily="2" charset="2"/>
              <a:buChar char="Ø"/>
              <a:defRPr/>
            </a:pPr>
            <a:r>
              <a:rPr lang="en-US" sz="2400" dirty="0" smtClean="0">
                <a:latin typeface="Arial" pitchFamily="34" charset="0"/>
                <a:cs typeface="Arial" pitchFamily="34" charset="0"/>
              </a:rPr>
              <a:t>The normal vaginal flora is mostly aerobic, the most common is hydrogen peroxide producing lactobacill</a:t>
            </a:r>
            <a:r>
              <a:rPr lang="en-US" sz="2400" dirty="0" smtClean="0">
                <a:solidFill>
                  <a:schemeClr val="accent6">
                    <a:lumMod val="75000"/>
                  </a:schemeClr>
                </a:solidFill>
                <a:latin typeface="Arial" pitchFamily="34" charset="0"/>
                <a:cs typeface="Arial" pitchFamily="34" charset="0"/>
              </a:rPr>
              <a:t>i </a:t>
            </a:r>
            <a:r>
              <a:rPr lang="en-US" sz="2400" b="1" dirty="0" smtClean="0">
                <a:solidFill>
                  <a:schemeClr val="accent6">
                    <a:lumMod val="75000"/>
                  </a:schemeClr>
                </a:solidFill>
                <a:latin typeface="Arial" pitchFamily="34" charset="0"/>
                <a:cs typeface="Arial" pitchFamily="34" charset="0"/>
              </a:rPr>
              <a:t>( gram +</a:t>
            </a:r>
            <a:r>
              <a:rPr lang="en-US" sz="2400" b="1" dirty="0" err="1" smtClean="0">
                <a:solidFill>
                  <a:schemeClr val="accent6">
                    <a:lumMod val="75000"/>
                  </a:schemeClr>
                </a:solidFill>
                <a:latin typeface="Arial" pitchFamily="34" charset="0"/>
                <a:cs typeface="Arial" pitchFamily="34" charset="0"/>
              </a:rPr>
              <a:t>ve</a:t>
            </a:r>
            <a:r>
              <a:rPr lang="en-US" sz="2400" b="1" dirty="0" smtClean="0">
                <a:solidFill>
                  <a:schemeClr val="accent6">
                    <a:lumMod val="75000"/>
                  </a:schemeClr>
                </a:solidFill>
                <a:latin typeface="Arial" pitchFamily="34" charset="0"/>
                <a:cs typeface="Arial" pitchFamily="34" charset="0"/>
              </a:rPr>
              <a:t> rod , non pathogenic)</a:t>
            </a:r>
            <a:r>
              <a:rPr lang="en-US" sz="2400" dirty="0" smtClean="0">
                <a:solidFill>
                  <a:schemeClr val="accent6">
                    <a:lumMod val="75000"/>
                  </a:schemeClr>
                </a:solidFill>
                <a:latin typeface="Arial" pitchFamily="34" charset="0"/>
                <a:cs typeface="Arial" pitchFamily="34" charset="0"/>
              </a:rPr>
              <a:t>.</a:t>
            </a:r>
          </a:p>
          <a:p>
            <a:pPr eaLnBrk="1" hangingPunct="1">
              <a:spcBef>
                <a:spcPts val="0"/>
              </a:spcBef>
              <a:buFont typeface="Wingdings" pitchFamily="2" charset="2"/>
              <a:buChar char="q"/>
              <a:defRPr/>
            </a:pP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The microbiology of vagina depends on:</a:t>
            </a:r>
          </a:p>
          <a:p>
            <a:pPr marL="0" eaLnBrk="1" hangingPunct="1">
              <a:spcBef>
                <a:spcPts val="0"/>
              </a:spcBef>
              <a:buFont typeface="Arial" charset="0"/>
              <a:buNone/>
              <a:defRPr/>
            </a:pPr>
            <a:r>
              <a:rPr lang="en-US" sz="2400" dirty="0" smtClean="0">
                <a:latin typeface="Arial" pitchFamily="34" charset="0"/>
                <a:cs typeface="Arial" pitchFamily="34" charset="0"/>
              </a:rPr>
              <a:t>     Vaginal PH : normally &lt;4.5. </a:t>
            </a:r>
            <a:r>
              <a:rPr lang="en-US" sz="2000" dirty="0" smtClean="0">
                <a:latin typeface="Arial" pitchFamily="34" charset="0"/>
                <a:cs typeface="Arial" pitchFamily="34" charset="0"/>
              </a:rPr>
              <a:t>(3.8-4.2)</a:t>
            </a:r>
          </a:p>
          <a:p>
            <a:pPr marL="0" eaLnBrk="1" hangingPunct="1">
              <a:spcBef>
                <a:spcPts val="0"/>
              </a:spcBef>
              <a:buFont typeface="Arial" charset="0"/>
              <a:buNone/>
              <a:defRPr/>
            </a:pPr>
            <a:r>
              <a:rPr lang="en-US" sz="2400" dirty="0" smtClean="0">
                <a:latin typeface="Arial" pitchFamily="34" charset="0"/>
                <a:cs typeface="Arial" pitchFamily="34" charset="0"/>
              </a:rPr>
              <a:t>     Availability of glucose for bacterial metabolism.</a:t>
            </a:r>
          </a:p>
          <a:p>
            <a:pPr marL="0" eaLnBrk="1" hangingPunct="1">
              <a:spcBef>
                <a:spcPts val="0"/>
              </a:spcBef>
              <a:buFont typeface="Arial" charset="0"/>
              <a:buNone/>
              <a:defRPr/>
            </a:pPr>
            <a:endParaRPr lang="en-US" sz="2400" dirty="0" smtClean="0">
              <a:latin typeface="Arial" pitchFamily="34" charset="0"/>
              <a:cs typeface="Arial" pitchFamily="34" charset="0"/>
            </a:endParaRPr>
          </a:p>
          <a:p>
            <a:pPr marL="0" eaLnBrk="1" hangingPunct="1">
              <a:spcBef>
                <a:spcPts val="0"/>
              </a:spcBef>
              <a:buFont typeface="Wingdings" pitchFamily="2" charset="2"/>
              <a:buChar char="Ø"/>
              <a:defRPr/>
            </a:pPr>
            <a:r>
              <a:rPr lang="en-US" sz="2400" dirty="0" smtClean="0">
                <a:latin typeface="Arial" pitchFamily="34" charset="0"/>
                <a:cs typeface="Arial" pitchFamily="34" charset="0"/>
              </a:rPr>
              <a:t>Normal vaginal secretions are clear, odorless, </a:t>
            </a:r>
            <a:r>
              <a:rPr lang="en-US" sz="2400" dirty="0" err="1" smtClean="0">
                <a:latin typeface="Arial" pitchFamily="34" charset="0"/>
                <a:cs typeface="Arial" pitchFamily="34" charset="0"/>
              </a:rPr>
              <a:t>floccular</a:t>
            </a:r>
            <a:r>
              <a:rPr lang="en-US" sz="2400" dirty="0" smtClean="0">
                <a:latin typeface="Arial" pitchFamily="34" charset="0"/>
                <a:cs typeface="Arial" pitchFamily="34" charset="0"/>
              </a:rPr>
              <a:t> in</a:t>
            </a:r>
          </a:p>
          <a:p>
            <a:pPr marL="0" eaLnBrk="1" hangingPunct="1">
              <a:spcBef>
                <a:spcPts val="0"/>
              </a:spcBef>
              <a:buFont typeface="Arial" charset="0"/>
              <a:buNone/>
              <a:defRPr/>
            </a:pPr>
            <a:r>
              <a:rPr lang="en-US" sz="2400" dirty="0" smtClean="0">
                <a:latin typeface="Arial" pitchFamily="34" charset="0"/>
                <a:cs typeface="Arial" pitchFamily="34" charset="0"/>
              </a:rPr>
              <a:t>    consistency, and usually located in the dependent portion of</a:t>
            </a:r>
          </a:p>
          <a:p>
            <a:pPr marL="0" eaLnBrk="1" hangingPunct="1">
              <a:spcBef>
                <a:spcPts val="0"/>
              </a:spcBef>
              <a:buFont typeface="Arial" charset="0"/>
              <a:buNone/>
              <a:defRPr/>
            </a:pPr>
            <a:r>
              <a:rPr lang="en-US" sz="2400" dirty="0" smtClean="0">
                <a:latin typeface="Arial" pitchFamily="34" charset="0"/>
                <a:cs typeface="Arial" pitchFamily="34" charset="0"/>
              </a:rPr>
              <a:t>    the vagina (posterior fornix).</a:t>
            </a:r>
          </a:p>
          <a:p>
            <a:pPr marL="0" eaLnBrk="1" hangingPunct="1">
              <a:spcBef>
                <a:spcPts val="0"/>
              </a:spcBef>
              <a:buFont typeface="Wingdings" pitchFamily="2" charset="2"/>
              <a:buChar char="Ø"/>
              <a:defRPr/>
            </a:pPr>
            <a:r>
              <a:rPr lang="en-US" sz="2400" dirty="0" smtClean="0">
                <a:latin typeface="Arial" pitchFamily="34" charset="0"/>
                <a:cs typeface="Arial" pitchFamily="34" charset="0"/>
              </a:rPr>
              <a:t> They are composed of </a:t>
            </a:r>
            <a:r>
              <a:rPr lang="en-US" sz="2400" dirty="0" err="1" smtClean="0">
                <a:latin typeface="Arial" pitchFamily="34" charset="0"/>
                <a:cs typeface="Arial" pitchFamily="34" charset="0"/>
              </a:rPr>
              <a:t>vulvar</a:t>
            </a:r>
            <a:r>
              <a:rPr lang="en-US" sz="2400" dirty="0" smtClean="0">
                <a:latin typeface="Arial" pitchFamily="34" charset="0"/>
                <a:cs typeface="Arial" pitchFamily="34" charset="0"/>
              </a:rPr>
              <a:t> secretions from sebaceous,</a:t>
            </a:r>
          </a:p>
          <a:p>
            <a:pPr marL="0" eaLnBrk="1" hangingPunct="1">
              <a:spcBef>
                <a:spcPts val="0"/>
              </a:spcBef>
              <a:buFont typeface="Arial" charset="0"/>
              <a:buNone/>
              <a:defRPr/>
            </a:pPr>
            <a:r>
              <a:rPr lang="en-US" sz="2400" dirty="0" smtClean="0">
                <a:latin typeface="Arial" pitchFamily="34" charset="0"/>
                <a:cs typeface="Arial" pitchFamily="34" charset="0"/>
              </a:rPr>
              <a:t>    sweat, Bartholin and </a:t>
            </a:r>
            <a:r>
              <a:rPr lang="en-US" sz="2400" dirty="0" err="1" smtClean="0">
                <a:latin typeface="Arial" pitchFamily="34" charset="0"/>
                <a:cs typeface="Arial" pitchFamily="34" charset="0"/>
              </a:rPr>
              <a:t>skene</a:t>
            </a:r>
            <a:r>
              <a:rPr lang="en-US" sz="2400" dirty="0" smtClean="0">
                <a:latin typeface="Arial" pitchFamily="34" charset="0"/>
                <a:cs typeface="Arial" pitchFamily="34" charset="0"/>
              </a:rPr>
              <a:t> glands, transudate from the</a:t>
            </a:r>
          </a:p>
          <a:p>
            <a:pPr marL="0" eaLnBrk="1" hangingPunct="1">
              <a:spcBef>
                <a:spcPts val="0"/>
              </a:spcBef>
              <a:buFont typeface="Arial" charset="0"/>
              <a:buNone/>
              <a:defRPr/>
            </a:pPr>
            <a:r>
              <a:rPr lang="en-US" sz="2400" dirty="0" smtClean="0">
                <a:latin typeface="Arial" pitchFamily="34" charset="0"/>
                <a:cs typeface="Arial" pitchFamily="34" charset="0"/>
              </a:rPr>
              <a:t>    vaginal wall, exfoliated vaginal &amp; cervical cells, cervical </a:t>
            </a:r>
          </a:p>
          <a:p>
            <a:pPr marL="0" eaLnBrk="1" hangingPunct="1">
              <a:spcBef>
                <a:spcPts val="0"/>
              </a:spcBef>
              <a:buFont typeface="Arial" charset="0"/>
              <a:buNone/>
              <a:defRPr/>
            </a:pPr>
            <a:r>
              <a:rPr lang="en-US" sz="2400" dirty="0" smtClean="0">
                <a:latin typeface="Arial" pitchFamily="34" charset="0"/>
                <a:cs typeface="Arial" pitchFamily="34" charset="0"/>
              </a:rPr>
              <a:t>    mucus,, endometrial &amp; </a:t>
            </a:r>
            <a:r>
              <a:rPr lang="en-US" sz="2400" dirty="0" err="1" smtClean="0">
                <a:latin typeface="Arial" pitchFamily="34" charset="0"/>
                <a:cs typeface="Arial" pitchFamily="34" charset="0"/>
              </a:rPr>
              <a:t>oviductal</a:t>
            </a:r>
            <a:r>
              <a:rPr lang="en-US" sz="2400" dirty="0" smtClean="0">
                <a:latin typeface="Arial" pitchFamily="34" charset="0"/>
                <a:cs typeface="Arial" pitchFamily="34" charset="0"/>
              </a:rPr>
              <a:t> fluids</a:t>
            </a:r>
          </a:p>
          <a:p>
            <a:pPr marL="0" eaLnBrk="1" hangingPunct="1">
              <a:spcBef>
                <a:spcPts val="0"/>
              </a:spcBef>
              <a:buFont typeface="Arial" charset="0"/>
              <a:buNone/>
              <a:defRPr/>
            </a:pPr>
            <a:endParaRPr lang="en-US" sz="2400" dirty="0" smtClean="0">
              <a:latin typeface="Arial" pitchFamily="34" charset="0"/>
              <a:cs typeface="Arial" pitchFamily="34" charset="0"/>
            </a:endParaRPr>
          </a:p>
        </p:txBody>
      </p:sp>
      <p:sp>
        <p:nvSpPr>
          <p:cNvPr id="2" name="مستطيل 1"/>
          <p:cNvSpPr/>
          <p:nvPr/>
        </p:nvSpPr>
        <p:spPr>
          <a:xfrm>
            <a:off x="28575" y="6248400"/>
            <a:ext cx="8408071" cy="400110"/>
          </a:xfrm>
          <a:prstGeom prst="rect">
            <a:avLst/>
          </a:prstGeom>
        </p:spPr>
        <p:txBody>
          <a:bodyPr wrap="none">
            <a:spAutoFit/>
          </a:bodyPr>
          <a:lstStyle/>
          <a:p>
            <a:r>
              <a:rPr lang="en-US" sz="2000" b="1" dirty="0" smtClean="0">
                <a:solidFill>
                  <a:schemeClr val="accent6">
                    <a:lumMod val="75000"/>
                  </a:schemeClr>
                </a:solidFill>
              </a:rPr>
              <a:t>Mixture of secretions , No vaginal secretions from the vagina itself  </a:t>
            </a:r>
            <a:endParaRPr lang="en-US" sz="2000" b="1" dirty="0">
              <a:solidFill>
                <a:schemeClr val="accent6">
                  <a:lumMod val="75000"/>
                </a:schemeClr>
              </a:solidFill>
            </a:endParaRPr>
          </a:p>
        </p:txBody>
      </p:sp>
      <p:sp>
        <p:nvSpPr>
          <p:cNvPr id="4" name="قوس كبير أيسر 3"/>
          <p:cNvSpPr/>
          <p:nvPr/>
        </p:nvSpPr>
        <p:spPr>
          <a:xfrm>
            <a:off x="28575" y="4572000"/>
            <a:ext cx="581025" cy="1524000"/>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JO"/>
          </a:p>
        </p:txBody>
      </p:sp>
      <p:cxnSp>
        <p:nvCxnSpPr>
          <p:cNvPr id="6" name="رابط بشكل مرفق 5"/>
          <p:cNvCxnSpPr/>
          <p:nvPr/>
        </p:nvCxnSpPr>
        <p:spPr>
          <a:xfrm rot="16200000" flipH="1">
            <a:off x="-295277" y="5707855"/>
            <a:ext cx="914400" cy="166687"/>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7" name="مربع نص 6"/>
          <p:cNvSpPr txBox="1"/>
          <p:nvPr/>
        </p:nvSpPr>
        <p:spPr>
          <a:xfrm>
            <a:off x="609600" y="1976437"/>
            <a:ext cx="8534400" cy="369332"/>
          </a:xfrm>
          <a:prstGeom prst="rect">
            <a:avLst/>
          </a:prstGeom>
          <a:noFill/>
        </p:spPr>
        <p:txBody>
          <a:bodyPr wrap="square" rtlCol="1">
            <a:spAutoFit/>
          </a:bodyPr>
          <a:lstStyle/>
          <a:p>
            <a:r>
              <a:rPr lang="en-US" b="1" dirty="0" smtClean="0">
                <a:solidFill>
                  <a:schemeClr val="accent6">
                    <a:lumMod val="75000"/>
                  </a:schemeClr>
                </a:solidFill>
              </a:rPr>
              <a:t> to less extent , An-aerobic , gram +</a:t>
            </a:r>
            <a:r>
              <a:rPr lang="en-US" b="1" dirty="0" err="1" smtClean="0">
                <a:solidFill>
                  <a:schemeClr val="accent6">
                    <a:lumMod val="75000"/>
                  </a:schemeClr>
                </a:solidFill>
              </a:rPr>
              <a:t>ve</a:t>
            </a:r>
            <a:r>
              <a:rPr lang="en-US" b="1" dirty="0" smtClean="0">
                <a:solidFill>
                  <a:schemeClr val="accent6">
                    <a:lumMod val="75000"/>
                  </a:schemeClr>
                </a:solidFill>
              </a:rPr>
              <a:t> and –</a:t>
            </a:r>
            <a:r>
              <a:rPr lang="en-US" b="1" dirty="0" err="1" smtClean="0">
                <a:solidFill>
                  <a:schemeClr val="accent6">
                    <a:lumMod val="75000"/>
                  </a:schemeClr>
                </a:solidFill>
              </a:rPr>
              <a:t>ve</a:t>
            </a:r>
            <a:r>
              <a:rPr lang="en-US" b="1" dirty="0" smtClean="0">
                <a:solidFill>
                  <a:schemeClr val="accent6">
                    <a:lumMod val="75000"/>
                  </a:schemeClr>
                </a:solidFill>
              </a:rPr>
              <a:t> </a:t>
            </a:r>
            <a:r>
              <a:rPr lang="en-US" b="1" dirty="0" smtClean="0">
                <a:solidFill>
                  <a:schemeClr val="accent6">
                    <a:lumMod val="75000"/>
                  </a:schemeClr>
                </a:solidFill>
                <a:sym typeface="Wingdings" pitchFamily="2" charset="2"/>
              </a:rPr>
              <a:t> echo dynamic system </a:t>
            </a:r>
            <a:r>
              <a:rPr lang="en-US" b="1" dirty="0" smtClean="0">
                <a:solidFill>
                  <a:schemeClr val="accent6">
                    <a:lumMod val="75000"/>
                  </a:schemeClr>
                </a:solidFill>
              </a:rPr>
              <a:t> </a:t>
            </a:r>
            <a:endParaRPr lang="ar-JO"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28600" y="274638"/>
            <a:ext cx="8686800" cy="6354762"/>
          </a:xfrm>
        </p:spPr>
        <p:txBody>
          <a:bodyPr/>
          <a:lstStyle/>
          <a:p>
            <a:pPr algn="l" eaLnBrk="1" hangingPunct="1"/>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5- The PH of the vagina in patients with VVC is usually normal</a:t>
            </a:r>
            <a:br>
              <a:rPr lang="en-US" sz="2400" dirty="0" smtClean="0">
                <a:latin typeface="Arial" pitchFamily="34" charset="0"/>
                <a:cs typeface="Arial" pitchFamily="34" charset="0"/>
              </a:rPr>
            </a:br>
            <a:r>
              <a:rPr lang="en-US" sz="2400" dirty="0" smtClean="0">
                <a:latin typeface="Arial" pitchFamily="34" charset="0"/>
                <a:cs typeface="Arial" pitchFamily="34" charset="0"/>
              </a:rPr>
              <a:t>    &lt;4.5 , </a:t>
            </a:r>
            <a:r>
              <a:rPr lang="en-US" sz="2400" b="1" dirty="0" smtClean="0">
                <a:solidFill>
                  <a:schemeClr val="accent6">
                    <a:lumMod val="75000"/>
                  </a:schemeClr>
                </a:solidFill>
                <a:latin typeface="Arial" pitchFamily="34" charset="0"/>
                <a:cs typeface="Arial" pitchFamily="34" charset="0"/>
              </a:rPr>
              <a:t>no change in lactobacilli </a:t>
            </a:r>
            <a:r>
              <a:rPr lang="en-US" sz="2400" dirty="0" smtClean="0">
                <a:latin typeface="Arial" pitchFamily="34" charset="0"/>
                <a:cs typeface="Arial" pitchFamily="34" charset="0"/>
              </a:rPr>
              <a:t>.</a:t>
            </a:r>
            <a:br>
              <a:rPr lang="en-US" sz="2400" dirty="0" smtClean="0">
                <a:latin typeface="Arial" pitchFamily="34" charset="0"/>
                <a:cs typeface="Arial" pitchFamily="34" charset="0"/>
              </a:rPr>
            </a:br>
            <a:r>
              <a:rPr lang="en-US" sz="2400" dirty="0" smtClean="0">
                <a:latin typeface="Arial" pitchFamily="34" charset="0"/>
                <a:cs typeface="Arial" pitchFamily="34" charset="0"/>
              </a:rPr>
              <a:t>6- The Whiff test is negative.</a:t>
            </a:r>
            <a:br>
              <a:rPr lang="en-US" sz="2400" dirty="0" smtClean="0">
                <a:latin typeface="Arial" pitchFamily="34" charset="0"/>
                <a:cs typeface="Arial" pitchFamily="34" charset="0"/>
              </a:rPr>
            </a:br>
            <a:r>
              <a:rPr lang="en-US" sz="2400" dirty="0" smtClean="0">
                <a:latin typeface="Arial" pitchFamily="34" charset="0"/>
                <a:cs typeface="Arial" pitchFamily="34" charset="0"/>
              </a:rPr>
              <a:t>7- The results of the saline preparation of the vaginal </a:t>
            </a:r>
            <a:br>
              <a:rPr lang="en-US" sz="2400" dirty="0" smtClean="0">
                <a:latin typeface="Arial" pitchFamily="34" charset="0"/>
                <a:cs typeface="Arial" pitchFamily="34" charset="0"/>
              </a:rPr>
            </a:br>
            <a:r>
              <a:rPr lang="en-US" sz="2400" dirty="0" smtClean="0">
                <a:latin typeface="Arial" pitchFamily="34" charset="0"/>
                <a:cs typeface="Arial" pitchFamily="34" charset="0"/>
              </a:rPr>
              <a:t>    secretions usually are normal, although there may be a</a:t>
            </a:r>
            <a:br>
              <a:rPr lang="en-US" sz="2400" dirty="0" smtClean="0">
                <a:latin typeface="Arial" pitchFamily="34" charset="0"/>
                <a:cs typeface="Arial" pitchFamily="34" charset="0"/>
              </a:rPr>
            </a:br>
            <a:r>
              <a:rPr lang="en-US" sz="2400" dirty="0" smtClean="0">
                <a:latin typeface="Arial" pitchFamily="34" charset="0"/>
                <a:cs typeface="Arial" pitchFamily="34" charset="0"/>
              </a:rPr>
              <a:t>    slight increase in the number of inflammatory cells in severe </a:t>
            </a:r>
            <a:br>
              <a:rPr lang="en-US" sz="2400" dirty="0" smtClean="0">
                <a:latin typeface="Arial" pitchFamily="34" charset="0"/>
                <a:cs typeface="Arial" pitchFamily="34" charset="0"/>
              </a:rPr>
            </a:br>
            <a:r>
              <a:rPr lang="en-US" sz="2400" dirty="0" smtClean="0">
                <a:latin typeface="Arial" pitchFamily="34" charset="0"/>
                <a:cs typeface="Arial" pitchFamily="34" charset="0"/>
              </a:rPr>
              <a:t>    cases. Fungal elements (mycelia or budding yeast , </a:t>
            </a:r>
            <a:r>
              <a:rPr lang="en-US" sz="2400" b="1" dirty="0" smtClean="0">
                <a:solidFill>
                  <a:schemeClr val="accent6">
                    <a:lumMod val="75000"/>
                  </a:schemeClr>
                </a:solidFill>
                <a:latin typeface="Arial" pitchFamily="34" charset="0"/>
                <a:cs typeface="Arial" pitchFamily="34" charset="0"/>
              </a:rPr>
              <a:t>pseudohyphea ) </a:t>
            </a:r>
            <a:r>
              <a:rPr lang="en-US" sz="2400" dirty="0" smtClean="0">
                <a:latin typeface="Arial" pitchFamily="34" charset="0"/>
                <a:cs typeface="Arial" pitchFamily="34" charset="0"/>
              </a:rPr>
              <a:t>appear </a:t>
            </a:r>
            <a:br>
              <a:rPr lang="en-US" sz="2400" dirty="0" smtClean="0">
                <a:latin typeface="Arial" pitchFamily="34" charset="0"/>
                <a:cs typeface="Arial" pitchFamily="34" charset="0"/>
              </a:rPr>
            </a:br>
            <a:r>
              <a:rPr lang="en-US" sz="2400" dirty="0" smtClean="0">
                <a:latin typeface="Arial" pitchFamily="34" charset="0"/>
                <a:cs typeface="Arial" pitchFamily="34" charset="0"/>
              </a:rPr>
              <a:t>    in 80% of cases.</a:t>
            </a:r>
            <a:br>
              <a:rPr lang="en-US" sz="2400" dirty="0" smtClean="0">
                <a:latin typeface="Arial" pitchFamily="34" charset="0"/>
                <a:cs typeface="Arial" pitchFamily="34" charset="0"/>
              </a:rPr>
            </a:br>
            <a:r>
              <a:rPr lang="en-US" sz="2400" dirty="0" smtClean="0">
                <a:latin typeface="Arial" pitchFamily="34" charset="0"/>
                <a:cs typeface="Arial" pitchFamily="34" charset="0"/>
              </a:rPr>
              <a:t>8- Fungal culture is recommended to confirm the diagnosis in</a:t>
            </a:r>
            <a:br>
              <a:rPr lang="en-US" sz="2400" dirty="0" smtClean="0">
                <a:latin typeface="Arial" pitchFamily="34" charset="0"/>
                <a:cs typeface="Arial" pitchFamily="34" charset="0"/>
              </a:rPr>
            </a:br>
            <a:r>
              <a:rPr lang="en-US" sz="2400" dirty="0" smtClean="0">
                <a:latin typeface="Arial" pitchFamily="34" charset="0"/>
                <a:cs typeface="Arial" pitchFamily="34" charset="0"/>
              </a:rPr>
              <a:t>    case of +</a:t>
            </a:r>
            <a:r>
              <a:rPr lang="en-US" sz="2400" dirty="0" err="1" smtClean="0">
                <a:latin typeface="Arial" pitchFamily="34" charset="0"/>
                <a:cs typeface="Arial" pitchFamily="34" charset="0"/>
              </a:rPr>
              <a:t>ve</a:t>
            </a:r>
            <a:r>
              <a:rPr lang="en-US" sz="2400" dirty="0" smtClean="0">
                <a:latin typeface="Arial" pitchFamily="34" charset="0"/>
                <a:cs typeface="Arial" pitchFamily="34" charset="0"/>
              </a:rPr>
              <a:t>  findings on examination but microscopy is</a:t>
            </a:r>
            <a:br>
              <a:rPr lang="en-US" sz="2400" dirty="0" smtClean="0">
                <a:latin typeface="Arial" pitchFamily="34" charset="0"/>
                <a:cs typeface="Arial" pitchFamily="34" charset="0"/>
              </a:rPr>
            </a:br>
            <a:r>
              <a:rPr lang="en-US" sz="2400" dirty="0" smtClean="0">
                <a:latin typeface="Arial" pitchFamily="34" charset="0"/>
                <a:cs typeface="Arial" pitchFamily="34" charset="0"/>
              </a:rPr>
              <a:t>    negative where presumptive diagnosis can be made.</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4419600"/>
            <a:ext cx="4194175" cy="247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5125" y="4419600"/>
            <a:ext cx="4968875" cy="2452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8229600" cy="792162"/>
          </a:xfrm>
        </p:spPr>
        <p:txBody>
          <a:bodyPr/>
          <a:lstStyle/>
          <a:p>
            <a:pPr eaLnBrk="1" hangingPunct="1"/>
            <a:r>
              <a:rPr lang="en-US" sz="3600" b="1" smtClean="0">
                <a:solidFill>
                  <a:srgbClr val="FF0000"/>
                </a:solidFill>
                <a:latin typeface="Arial" pitchFamily="34" charset="0"/>
                <a:cs typeface="Arial" pitchFamily="34" charset="0"/>
              </a:rPr>
              <a:t>Classification of VVC</a:t>
            </a:r>
          </a:p>
        </p:txBody>
      </p:sp>
      <p:graphicFrame>
        <p:nvGraphicFramePr>
          <p:cNvPr id="3" name="Table 2"/>
          <p:cNvGraphicFramePr>
            <a:graphicFrameLocks noGrp="1"/>
          </p:cNvGraphicFramePr>
          <p:nvPr/>
        </p:nvGraphicFramePr>
        <p:xfrm>
          <a:off x="304800" y="1447800"/>
          <a:ext cx="8458200" cy="3962400"/>
        </p:xfrm>
        <a:graphic>
          <a:graphicData uri="http://schemas.openxmlformats.org/drawingml/2006/table">
            <a:tbl>
              <a:tblPr firstRow="1" bandRow="1">
                <a:tableStyleId>{5C22544A-7EE6-4342-B048-85BDC9FD1C3A}</a:tableStyleId>
              </a:tblPr>
              <a:tblGrid>
                <a:gridCol w="4229100"/>
                <a:gridCol w="4229100"/>
              </a:tblGrid>
              <a:tr h="609600">
                <a:tc>
                  <a:txBody>
                    <a:bodyPr/>
                    <a:lstStyle/>
                    <a:p>
                      <a:pPr algn="ctr"/>
                      <a:r>
                        <a:rPr lang="en-US" sz="2400" dirty="0" smtClean="0">
                          <a:solidFill>
                            <a:schemeClr val="tx1"/>
                          </a:solidFill>
                          <a:latin typeface="Arial" pitchFamily="34" charset="0"/>
                          <a:cs typeface="Arial" pitchFamily="34" charset="0"/>
                        </a:rPr>
                        <a:t>Uncomplicated</a:t>
                      </a:r>
                      <a:endParaRPr lang="en-US" sz="2400" dirty="0">
                        <a:solidFill>
                          <a:schemeClr val="tx1"/>
                        </a:solidFill>
                        <a:latin typeface="Arial" pitchFamily="34" charset="0"/>
                        <a:cs typeface="Arial" pitchFamily="34" charset="0"/>
                      </a:endParaRPr>
                    </a:p>
                  </a:txBody>
                  <a:tcPr/>
                </a:tc>
                <a:tc>
                  <a:txBody>
                    <a:bodyPr/>
                    <a:lstStyle/>
                    <a:p>
                      <a:pPr algn="ctr"/>
                      <a:r>
                        <a:rPr lang="en-US" sz="2400" dirty="0" smtClean="0">
                          <a:solidFill>
                            <a:schemeClr val="tx1"/>
                          </a:solidFill>
                          <a:latin typeface="Arial" pitchFamily="34" charset="0"/>
                          <a:cs typeface="Arial" pitchFamily="34" charset="0"/>
                        </a:rPr>
                        <a:t>Complicated</a:t>
                      </a:r>
                      <a:endParaRPr lang="en-US" sz="2400" dirty="0">
                        <a:solidFill>
                          <a:schemeClr val="tx1"/>
                        </a:solidFill>
                        <a:latin typeface="Arial" pitchFamily="34" charset="0"/>
                        <a:cs typeface="Arial" pitchFamily="34" charset="0"/>
                      </a:endParaRPr>
                    </a:p>
                  </a:txBody>
                  <a:tcPr/>
                </a:tc>
              </a:tr>
              <a:tr h="838200">
                <a:tc>
                  <a:txBody>
                    <a:bodyPr/>
                    <a:lstStyle/>
                    <a:p>
                      <a:pPr algn="ctr"/>
                      <a:r>
                        <a:rPr lang="en-US" sz="2400" dirty="0" smtClean="0">
                          <a:solidFill>
                            <a:schemeClr val="tx1"/>
                          </a:solidFill>
                          <a:latin typeface="Arial" pitchFamily="34" charset="0"/>
                          <a:cs typeface="Arial" pitchFamily="34" charset="0"/>
                        </a:rPr>
                        <a:t>Sporadic or infrequent in occurrence</a:t>
                      </a:r>
                      <a:endParaRPr lang="en-US" sz="2400" dirty="0">
                        <a:solidFill>
                          <a:schemeClr val="tx1"/>
                        </a:solidFill>
                        <a:latin typeface="Arial" pitchFamily="34" charset="0"/>
                        <a:cs typeface="Arial" pitchFamily="34" charset="0"/>
                      </a:endParaRPr>
                    </a:p>
                  </a:txBody>
                  <a:tcPr/>
                </a:tc>
                <a:tc>
                  <a:txBody>
                    <a:bodyPr/>
                    <a:lstStyle/>
                    <a:p>
                      <a:pPr algn="ctr"/>
                      <a:r>
                        <a:rPr lang="en-US" sz="2400" dirty="0" smtClean="0">
                          <a:solidFill>
                            <a:schemeClr val="tx1"/>
                          </a:solidFill>
                          <a:latin typeface="Arial" pitchFamily="34" charset="0"/>
                          <a:cs typeface="Arial" pitchFamily="34" charset="0"/>
                        </a:rPr>
                        <a:t>Recurrent symptoms</a:t>
                      </a:r>
                      <a:endParaRPr lang="en-US" sz="2400" dirty="0">
                        <a:solidFill>
                          <a:schemeClr val="tx1"/>
                        </a:solidFill>
                        <a:latin typeface="Arial" pitchFamily="34" charset="0"/>
                        <a:cs typeface="Arial" pitchFamily="34" charset="0"/>
                      </a:endParaRPr>
                    </a:p>
                  </a:txBody>
                  <a:tcPr/>
                </a:tc>
              </a:tr>
              <a:tr h="838200">
                <a:tc>
                  <a:txBody>
                    <a:bodyPr/>
                    <a:lstStyle/>
                    <a:p>
                      <a:pPr algn="ctr"/>
                      <a:r>
                        <a:rPr lang="en-US" sz="2400" dirty="0" smtClean="0">
                          <a:solidFill>
                            <a:schemeClr val="tx1"/>
                          </a:solidFill>
                          <a:latin typeface="Arial" pitchFamily="34" charset="0"/>
                          <a:cs typeface="Arial" pitchFamily="34" charset="0"/>
                        </a:rPr>
                        <a:t>Mild to moderate symptoms</a:t>
                      </a:r>
                      <a:endParaRPr lang="en-US" sz="2400" dirty="0">
                        <a:solidFill>
                          <a:schemeClr val="tx1"/>
                        </a:solidFill>
                        <a:latin typeface="Arial" pitchFamily="34" charset="0"/>
                        <a:cs typeface="Arial" pitchFamily="34" charset="0"/>
                      </a:endParaRPr>
                    </a:p>
                  </a:txBody>
                  <a:tcPr/>
                </a:tc>
                <a:tc>
                  <a:txBody>
                    <a:bodyPr/>
                    <a:lstStyle/>
                    <a:p>
                      <a:pPr algn="ctr"/>
                      <a:r>
                        <a:rPr lang="en-US" sz="2400" dirty="0" smtClean="0">
                          <a:solidFill>
                            <a:schemeClr val="tx1"/>
                          </a:solidFill>
                          <a:latin typeface="Arial" pitchFamily="34" charset="0"/>
                          <a:cs typeface="Arial" pitchFamily="34" charset="0"/>
                        </a:rPr>
                        <a:t>Severe symptoms</a:t>
                      </a:r>
                      <a:endParaRPr lang="en-US" sz="2400" dirty="0">
                        <a:solidFill>
                          <a:schemeClr val="tx1"/>
                        </a:solidFill>
                        <a:latin typeface="Arial" pitchFamily="34" charset="0"/>
                        <a:cs typeface="Arial" pitchFamily="34" charset="0"/>
                      </a:endParaRPr>
                    </a:p>
                  </a:txBody>
                  <a:tcPr/>
                </a:tc>
              </a:tr>
              <a:tr h="838200">
                <a:tc>
                  <a:txBody>
                    <a:bodyPr/>
                    <a:lstStyle/>
                    <a:p>
                      <a:pPr algn="ctr"/>
                      <a:r>
                        <a:rPr lang="en-US" sz="2400" dirty="0" smtClean="0">
                          <a:solidFill>
                            <a:schemeClr val="tx1"/>
                          </a:solidFill>
                          <a:latin typeface="Arial" pitchFamily="34" charset="0"/>
                          <a:cs typeface="Arial" pitchFamily="34" charset="0"/>
                        </a:rPr>
                        <a:t>Likely to be </a:t>
                      </a:r>
                      <a:r>
                        <a:rPr lang="en-US" sz="2400" dirty="0" err="1" smtClean="0">
                          <a:solidFill>
                            <a:schemeClr val="tx1"/>
                          </a:solidFill>
                          <a:latin typeface="Arial" pitchFamily="34" charset="0"/>
                          <a:cs typeface="Arial" pitchFamily="34" charset="0"/>
                        </a:rPr>
                        <a:t>C.albicans</a:t>
                      </a:r>
                      <a:endParaRPr lang="en-US" sz="2400" dirty="0">
                        <a:solidFill>
                          <a:schemeClr val="tx1"/>
                        </a:solidFill>
                        <a:latin typeface="Arial" pitchFamily="34" charset="0"/>
                        <a:cs typeface="Arial" pitchFamily="34" charset="0"/>
                      </a:endParaRPr>
                    </a:p>
                  </a:txBody>
                  <a:tcPr/>
                </a:tc>
                <a:tc>
                  <a:txBody>
                    <a:bodyPr/>
                    <a:lstStyle/>
                    <a:p>
                      <a:pPr algn="ctr"/>
                      <a:r>
                        <a:rPr lang="en-US" sz="2400" dirty="0" smtClean="0">
                          <a:solidFill>
                            <a:schemeClr val="tx1"/>
                          </a:solidFill>
                          <a:latin typeface="Arial" pitchFamily="34" charset="0"/>
                          <a:cs typeface="Arial" pitchFamily="34" charset="0"/>
                        </a:rPr>
                        <a:t>Non </a:t>
                      </a:r>
                      <a:r>
                        <a:rPr lang="en-US" sz="2400" dirty="0" err="1" smtClean="0">
                          <a:solidFill>
                            <a:schemeClr val="tx1"/>
                          </a:solidFill>
                          <a:latin typeface="Arial" pitchFamily="34" charset="0"/>
                          <a:cs typeface="Arial" pitchFamily="34" charset="0"/>
                        </a:rPr>
                        <a:t>albicans</a:t>
                      </a:r>
                      <a:r>
                        <a:rPr lang="en-US" sz="2400" dirty="0" smtClean="0">
                          <a:solidFill>
                            <a:schemeClr val="tx1"/>
                          </a:solidFill>
                          <a:latin typeface="Arial" pitchFamily="34" charset="0"/>
                          <a:cs typeface="Arial" pitchFamily="34" charset="0"/>
                        </a:rPr>
                        <a:t> Candida</a:t>
                      </a:r>
                      <a:endParaRPr lang="en-US" sz="2400" dirty="0">
                        <a:solidFill>
                          <a:schemeClr val="tx1"/>
                        </a:solidFill>
                        <a:latin typeface="Arial" pitchFamily="34" charset="0"/>
                        <a:cs typeface="Arial" pitchFamily="34" charset="0"/>
                      </a:endParaRPr>
                    </a:p>
                  </a:txBody>
                  <a:tcPr/>
                </a:tc>
              </a:tr>
              <a:tr h="838200">
                <a:tc>
                  <a:txBody>
                    <a:bodyPr/>
                    <a:lstStyle/>
                    <a:p>
                      <a:pPr algn="ctr"/>
                      <a:r>
                        <a:rPr lang="en-US" sz="2400" dirty="0" err="1" smtClean="0">
                          <a:solidFill>
                            <a:schemeClr val="tx1"/>
                          </a:solidFill>
                          <a:latin typeface="Arial" pitchFamily="34" charset="0"/>
                          <a:cs typeface="Arial" pitchFamily="34" charset="0"/>
                        </a:rPr>
                        <a:t>Immunocompetent</a:t>
                      </a:r>
                      <a:r>
                        <a:rPr lang="en-US" sz="2400" dirty="0" smtClean="0">
                          <a:solidFill>
                            <a:schemeClr val="tx1"/>
                          </a:solidFill>
                          <a:latin typeface="Arial" pitchFamily="34" charset="0"/>
                          <a:cs typeface="Arial" pitchFamily="34" charset="0"/>
                        </a:rPr>
                        <a:t> women</a:t>
                      </a:r>
                      <a:endParaRPr lang="en-US" sz="2400" dirty="0">
                        <a:solidFill>
                          <a:schemeClr val="tx1"/>
                        </a:solidFill>
                        <a:latin typeface="Arial" pitchFamily="34" charset="0"/>
                        <a:cs typeface="Arial" pitchFamily="34" charset="0"/>
                      </a:endParaRPr>
                    </a:p>
                  </a:txBody>
                  <a:tcPr/>
                </a:tc>
                <a:tc>
                  <a:txBody>
                    <a:bodyPr/>
                    <a:lstStyle/>
                    <a:p>
                      <a:pPr algn="ctr"/>
                      <a:r>
                        <a:rPr lang="en-US" sz="2400" dirty="0" smtClean="0">
                          <a:solidFill>
                            <a:schemeClr val="tx1"/>
                          </a:solidFill>
                          <a:latin typeface="Arial" pitchFamily="34" charset="0"/>
                          <a:cs typeface="Arial" pitchFamily="34" charset="0"/>
                        </a:rPr>
                        <a:t>Immunocompromised women </a:t>
                      </a:r>
                      <a:r>
                        <a:rPr lang="en-US" sz="2000" dirty="0" smtClean="0">
                          <a:solidFill>
                            <a:schemeClr val="tx1"/>
                          </a:solidFill>
                          <a:latin typeface="Arial" pitchFamily="34" charset="0"/>
                          <a:cs typeface="Arial" pitchFamily="34" charset="0"/>
                        </a:rPr>
                        <a:t>( DM, immunosuppression)</a:t>
                      </a:r>
                      <a:endParaRPr lang="en-US" sz="2000" dirty="0">
                        <a:solidFill>
                          <a:schemeClr val="tx1"/>
                        </a:solidFill>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ctrTitle"/>
          </p:nvPr>
        </p:nvSpPr>
        <p:spPr>
          <a:xfrm>
            <a:off x="228600" y="228600"/>
            <a:ext cx="8686800" cy="990600"/>
          </a:xfrm>
        </p:spPr>
        <p:txBody>
          <a:bodyPr/>
          <a:lstStyle/>
          <a:p>
            <a:pPr eaLnBrk="1" hangingPunct="1"/>
            <a:r>
              <a:rPr lang="en-US" sz="3600" b="1" smtClean="0">
                <a:solidFill>
                  <a:srgbClr val="FF0000"/>
                </a:solidFill>
                <a:latin typeface="Arial" pitchFamily="34" charset="0"/>
                <a:cs typeface="Arial" pitchFamily="34" charset="0"/>
              </a:rPr>
              <a:t>Treatment: </a:t>
            </a:r>
          </a:p>
        </p:txBody>
      </p:sp>
      <p:sp>
        <p:nvSpPr>
          <p:cNvPr id="24579" name="Subtitle 3"/>
          <p:cNvSpPr>
            <a:spLocks noGrp="1"/>
          </p:cNvSpPr>
          <p:nvPr>
            <p:ph type="subTitle" idx="1"/>
          </p:nvPr>
        </p:nvSpPr>
        <p:spPr>
          <a:xfrm>
            <a:off x="304800" y="1143000"/>
            <a:ext cx="8534400" cy="5410200"/>
          </a:xfrm>
        </p:spPr>
        <p:txBody>
          <a:bodyPr/>
          <a:lstStyle/>
          <a:p>
            <a:pPr algn="l" eaLnBrk="1" hangingPunct="1">
              <a:spcBef>
                <a:spcPct val="0"/>
              </a:spcBef>
            </a:pPr>
            <a:r>
              <a:rPr lang="en-US" sz="2400" b="1" u="sng" dirty="0" smtClean="0">
                <a:solidFill>
                  <a:srgbClr val="0070C0"/>
                </a:solidFill>
                <a:latin typeface="Arial" pitchFamily="34" charset="0"/>
                <a:cs typeface="Arial" pitchFamily="34" charset="0"/>
              </a:rPr>
              <a:t>Uncomplicated VVC: </a:t>
            </a:r>
          </a:p>
          <a:p>
            <a:pPr algn="l" eaLnBrk="1" hangingPunct="1">
              <a:spcBef>
                <a:spcPct val="0"/>
              </a:spcBef>
            </a:pPr>
            <a:endParaRPr lang="en-US" sz="2400" dirty="0" smtClean="0">
              <a:solidFill>
                <a:schemeClr val="tx1"/>
              </a:solidFill>
              <a:latin typeface="Arial" pitchFamily="34" charset="0"/>
              <a:cs typeface="Arial" pitchFamily="34" charset="0"/>
            </a:endParaRPr>
          </a:p>
          <a:p>
            <a:pPr algn="l" eaLnBrk="1" hangingPunct="1">
              <a:spcBef>
                <a:spcPct val="0"/>
              </a:spcBef>
              <a:buFont typeface="Wingdings" pitchFamily="2" charset="2"/>
              <a:buChar char="Ø"/>
            </a:pPr>
            <a:r>
              <a:rPr lang="en-US" sz="2400" dirty="0" smtClean="0">
                <a:solidFill>
                  <a:schemeClr val="tx1"/>
                </a:solidFill>
                <a:latin typeface="Arial" pitchFamily="34" charset="0"/>
                <a:cs typeface="Arial" pitchFamily="34" charset="0"/>
              </a:rPr>
              <a:t>The topically applied </a:t>
            </a:r>
            <a:r>
              <a:rPr lang="en-US" sz="2400" b="1" dirty="0" smtClean="0">
                <a:solidFill>
                  <a:srgbClr val="FF0000"/>
                </a:solidFill>
                <a:latin typeface="Arial" pitchFamily="34" charset="0"/>
                <a:cs typeface="Arial" pitchFamily="34" charset="0"/>
              </a:rPr>
              <a:t>azole</a:t>
            </a:r>
            <a:r>
              <a:rPr lang="en-US" sz="2400" dirty="0" smtClean="0">
                <a:solidFill>
                  <a:schemeClr val="tx1"/>
                </a:solidFill>
                <a:latin typeface="Arial" pitchFamily="34" charset="0"/>
                <a:cs typeface="Arial" pitchFamily="34" charset="0"/>
              </a:rPr>
              <a:t> drugs are more effective than</a:t>
            </a:r>
          </a:p>
          <a:p>
            <a:pPr algn="l" eaLnBrk="1" hangingPunct="1">
              <a:spcBef>
                <a:spcPct val="0"/>
              </a:spcBef>
            </a:pP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nystatin</a:t>
            </a:r>
            <a:r>
              <a:rPr lang="en-US" sz="2400" dirty="0" smtClean="0">
                <a:solidFill>
                  <a:schemeClr val="tx1"/>
                </a:solidFill>
                <a:latin typeface="Arial" pitchFamily="34" charset="0"/>
                <a:cs typeface="Arial" pitchFamily="34" charset="0"/>
              </a:rPr>
              <a:t>. Treatment with azoles results in relief of</a:t>
            </a:r>
          </a:p>
          <a:p>
            <a:pPr algn="l" eaLnBrk="1" hangingPunct="1">
              <a:spcBef>
                <a:spcPct val="0"/>
              </a:spcBef>
            </a:pPr>
            <a:r>
              <a:rPr lang="en-US" sz="2400" dirty="0" smtClean="0">
                <a:solidFill>
                  <a:schemeClr val="tx1"/>
                </a:solidFill>
                <a:latin typeface="Arial" pitchFamily="34" charset="0"/>
                <a:cs typeface="Arial" pitchFamily="34" charset="0"/>
              </a:rPr>
              <a:t>    symptoms and negative cultures in 80%–90% of patients</a:t>
            </a:r>
          </a:p>
          <a:p>
            <a:pPr algn="l" eaLnBrk="1" hangingPunct="1">
              <a:spcBef>
                <a:spcPct val="0"/>
              </a:spcBef>
            </a:pPr>
            <a:r>
              <a:rPr lang="en-US" sz="2400" dirty="0" smtClean="0">
                <a:solidFill>
                  <a:schemeClr val="tx1"/>
                </a:solidFill>
                <a:latin typeface="Arial" pitchFamily="34" charset="0"/>
                <a:cs typeface="Arial" pitchFamily="34" charset="0"/>
              </a:rPr>
              <a:t>    who complete therapy. Short-course topical formulations</a:t>
            </a:r>
          </a:p>
          <a:p>
            <a:pPr algn="l" eaLnBrk="1" hangingPunct="1">
              <a:spcBef>
                <a:spcPct val="0"/>
              </a:spcBef>
            </a:pPr>
            <a:r>
              <a:rPr lang="en-US" sz="2400" dirty="0" smtClean="0">
                <a:solidFill>
                  <a:schemeClr val="tx1"/>
                </a:solidFill>
                <a:latin typeface="Arial" pitchFamily="34" charset="0"/>
                <a:cs typeface="Arial" pitchFamily="34" charset="0"/>
              </a:rPr>
              <a:t>   (</a:t>
            </a:r>
            <a:r>
              <a:rPr lang="en-US" sz="2400" u="sng" dirty="0" smtClean="0">
                <a:solidFill>
                  <a:schemeClr val="tx1"/>
                </a:solidFill>
                <a:latin typeface="Arial" pitchFamily="34" charset="0"/>
                <a:cs typeface="Arial" pitchFamily="34" charset="0"/>
              </a:rPr>
              <a:t>Single dose </a:t>
            </a:r>
            <a:r>
              <a:rPr lang="en-US" sz="2400" dirty="0" smtClean="0">
                <a:solidFill>
                  <a:schemeClr val="tx1"/>
                </a:solidFill>
                <a:latin typeface="Arial" pitchFamily="34" charset="0"/>
                <a:cs typeface="Arial" pitchFamily="34" charset="0"/>
              </a:rPr>
              <a:t>and regimens of 1–3 days) effectively treat</a:t>
            </a:r>
          </a:p>
          <a:p>
            <a:pPr algn="l" eaLnBrk="1" hangingPunct="1">
              <a:spcBef>
                <a:spcPct val="0"/>
              </a:spcBef>
            </a:pPr>
            <a:r>
              <a:rPr lang="en-US" sz="2400" dirty="0" smtClean="0">
                <a:solidFill>
                  <a:schemeClr val="tx1"/>
                </a:solidFill>
                <a:latin typeface="Arial" pitchFamily="34" charset="0"/>
                <a:cs typeface="Arial" pitchFamily="34" charset="0"/>
              </a:rPr>
              <a:t>    uncomplicated VVC. </a:t>
            </a:r>
          </a:p>
          <a:p>
            <a:pPr algn="l" eaLnBrk="1" hangingPunct="1">
              <a:spcBef>
                <a:spcPct val="0"/>
              </a:spcBef>
            </a:pPr>
            <a:endParaRPr lang="en-US" sz="2400" dirty="0" smtClean="0">
              <a:solidFill>
                <a:schemeClr val="tx1"/>
              </a:solidFill>
              <a:latin typeface="Arial" pitchFamily="34" charset="0"/>
              <a:cs typeface="Arial" pitchFamily="34" charset="0"/>
            </a:endParaRPr>
          </a:p>
          <a:p>
            <a:pPr algn="l" eaLnBrk="1" hangingPunct="1">
              <a:spcBef>
                <a:spcPct val="0"/>
              </a:spcBef>
              <a:buFont typeface="Wingdings" pitchFamily="2" charset="2"/>
              <a:buChar char="Ø"/>
            </a:pPr>
            <a:r>
              <a:rPr lang="en-US" sz="2400" dirty="0" smtClean="0">
                <a:solidFill>
                  <a:schemeClr val="tx1"/>
                </a:solidFill>
                <a:latin typeface="Arial" pitchFamily="34" charset="0"/>
                <a:cs typeface="Arial" pitchFamily="34" charset="0"/>
              </a:rPr>
              <a:t> Oral Agent: </a:t>
            </a:r>
            <a:r>
              <a:rPr lang="en-US" sz="2400" dirty="0" smtClean="0">
                <a:solidFill>
                  <a:srgbClr val="FF0000"/>
                </a:solidFill>
                <a:latin typeface="Arial" pitchFamily="34" charset="0"/>
                <a:cs typeface="Arial" pitchFamily="34" charset="0"/>
              </a:rPr>
              <a:t>Fluconazole</a:t>
            </a:r>
            <a:r>
              <a:rPr lang="en-US" sz="2400" dirty="0" smtClean="0">
                <a:solidFill>
                  <a:schemeClr val="tx1"/>
                </a:solidFill>
                <a:latin typeface="Arial" pitchFamily="34" charset="0"/>
                <a:cs typeface="Arial" pitchFamily="34" charset="0"/>
              </a:rPr>
              <a:t> 150 mg oral tablet, one tablet in </a:t>
            </a:r>
          </a:p>
          <a:p>
            <a:pPr algn="l" eaLnBrk="1" hangingPunct="1">
              <a:spcBef>
                <a:spcPct val="0"/>
              </a:spcBef>
            </a:pPr>
            <a:r>
              <a:rPr lang="en-US" sz="2400" dirty="0" smtClean="0">
                <a:solidFill>
                  <a:schemeClr val="tx1"/>
                </a:solidFill>
                <a:latin typeface="Arial" pitchFamily="34" charset="0"/>
                <a:cs typeface="Arial" pitchFamily="34" charset="0"/>
              </a:rPr>
              <a:t>    single dose for </a:t>
            </a:r>
            <a:r>
              <a:rPr lang="en-US" sz="2800" b="1" u="sng" dirty="0" smtClean="0">
                <a:solidFill>
                  <a:schemeClr val="tx1"/>
                </a:solidFill>
                <a:latin typeface="Arial" pitchFamily="34" charset="0"/>
                <a:cs typeface="Arial" pitchFamily="34" charset="0"/>
              </a:rPr>
              <a:t>uncomplicated</a:t>
            </a:r>
            <a:r>
              <a:rPr lang="en-US" sz="2400" dirty="0" smtClean="0">
                <a:solidFill>
                  <a:schemeClr val="tx1"/>
                </a:solidFill>
                <a:latin typeface="Arial" pitchFamily="34" charset="0"/>
                <a:cs typeface="Arial" pitchFamily="34" charset="0"/>
              </a:rPr>
              <a:t> VVC. </a:t>
            </a:r>
          </a:p>
          <a:p>
            <a:pPr algn="l" eaLnBrk="1" hangingPunct="1">
              <a:spcBef>
                <a:spcPct val="0"/>
              </a:spcBef>
            </a:pPr>
            <a:endParaRPr lang="en-US" sz="2400" dirty="0" smtClean="0">
              <a:solidFill>
                <a:schemeClr val="tx1"/>
              </a:solidFill>
              <a:latin typeface="Arial" pitchFamily="34" charset="0"/>
              <a:cs typeface="Arial" pitchFamily="34" charset="0"/>
            </a:endParaRPr>
          </a:p>
          <a:p>
            <a:pPr algn="l" eaLnBrk="1" hangingPunct="1">
              <a:spcBef>
                <a:spcPct val="0"/>
              </a:spcBef>
            </a:pPr>
            <a:r>
              <a:rPr lang="en-US" sz="2400" b="1" dirty="0" smtClean="0">
                <a:solidFill>
                  <a:schemeClr val="accent6">
                    <a:lumMod val="75000"/>
                  </a:schemeClr>
                </a:solidFill>
                <a:latin typeface="Arial" pitchFamily="34" charset="0"/>
                <a:cs typeface="Arial" pitchFamily="34" charset="0"/>
                <a:sym typeface="Wingdings" pitchFamily="2" charset="2"/>
              </a:rPr>
              <a:t> Fluconazole is contraindicated during pregnancy </a:t>
            </a:r>
            <a:endParaRPr lang="en-US" sz="2400" b="1" dirty="0" smtClean="0">
              <a:solidFill>
                <a:schemeClr val="accent6">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a:xfrm>
            <a:off x="304800" y="274638"/>
            <a:ext cx="8610600" cy="6278562"/>
          </a:xfrm>
        </p:spPr>
        <p:style>
          <a:lnRef idx="2">
            <a:schemeClr val="dk1"/>
          </a:lnRef>
          <a:fillRef idx="1">
            <a:schemeClr val="lt1"/>
          </a:fillRef>
          <a:effectRef idx="0">
            <a:schemeClr val="dk1"/>
          </a:effectRef>
          <a:fontRef idx="minor">
            <a:schemeClr val="dk1"/>
          </a:fontRef>
        </p:style>
        <p:txBody>
          <a:bodyPr/>
          <a:lstStyle/>
          <a:p>
            <a:pPr algn="l" eaLnBrk="1" hangingPunct="1">
              <a:buFont typeface="Wingdings" pitchFamily="2" charset="2"/>
              <a:buChar char="Ø"/>
            </a:pP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t>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t>
            </a:r>
            <a:r>
              <a:rPr lang="en-US" sz="2400" dirty="0" err="1" smtClean="0">
                <a:latin typeface="Arial" pitchFamily="34" charset="0"/>
                <a:cs typeface="Arial" pitchFamily="34" charset="0"/>
              </a:rPr>
              <a:t>Intravaginal</a:t>
            </a:r>
            <a:r>
              <a:rPr lang="en-US" sz="2400" dirty="0" smtClean="0">
                <a:latin typeface="Arial" pitchFamily="34" charset="0"/>
                <a:cs typeface="Arial" pitchFamily="34" charset="0"/>
              </a:rPr>
              <a:t> Agents: </a:t>
            </a:r>
            <a:br>
              <a:rPr lang="en-US" sz="2400" dirty="0" smtClean="0">
                <a:latin typeface="Arial" pitchFamily="34" charset="0"/>
                <a:cs typeface="Arial" pitchFamily="34" charset="0"/>
              </a:rPr>
            </a:br>
            <a:r>
              <a:rPr lang="en-US" sz="2400" dirty="0" err="1" smtClean="0">
                <a:latin typeface="Arial" pitchFamily="34" charset="0"/>
                <a:cs typeface="Arial" pitchFamily="34" charset="0"/>
              </a:rPr>
              <a:t>Butoconazole</a:t>
            </a:r>
            <a:r>
              <a:rPr lang="en-US" sz="2400" dirty="0" smtClean="0">
                <a:latin typeface="Arial" pitchFamily="34" charset="0"/>
                <a:cs typeface="Arial" pitchFamily="34" charset="0"/>
              </a:rPr>
              <a:t> 2% cream 5 g </a:t>
            </a:r>
            <a:r>
              <a:rPr lang="en-US" sz="2400" dirty="0" err="1" smtClean="0">
                <a:latin typeface="Arial" pitchFamily="34" charset="0"/>
                <a:cs typeface="Arial" pitchFamily="34" charset="0"/>
              </a:rPr>
              <a:t>intravaginally</a:t>
            </a:r>
            <a:r>
              <a:rPr lang="en-US" sz="2400" dirty="0" smtClean="0">
                <a:latin typeface="Arial" pitchFamily="34" charset="0"/>
                <a:cs typeface="Arial" pitchFamily="34" charset="0"/>
              </a:rPr>
              <a:t> for 3 days OR </a:t>
            </a:r>
            <a:r>
              <a:rPr lang="en-US" sz="2400" dirty="0" err="1" smtClean="0">
                <a:latin typeface="Arial" pitchFamily="34" charset="0"/>
                <a:cs typeface="Arial" pitchFamily="34" charset="0"/>
              </a:rPr>
              <a:t>Clotrimazole</a:t>
            </a:r>
            <a:r>
              <a:rPr lang="en-US" sz="2400" dirty="0" smtClean="0">
                <a:latin typeface="Arial" pitchFamily="34" charset="0"/>
                <a:cs typeface="Arial" pitchFamily="34" charset="0"/>
              </a:rPr>
              <a:t> 1% cream 5 g </a:t>
            </a:r>
            <a:r>
              <a:rPr lang="en-US" sz="2400" dirty="0" err="1" smtClean="0">
                <a:latin typeface="Arial" pitchFamily="34" charset="0"/>
                <a:cs typeface="Arial" pitchFamily="34" charset="0"/>
              </a:rPr>
              <a:t>intravaginally</a:t>
            </a:r>
            <a:r>
              <a:rPr lang="en-US" sz="2400" dirty="0" smtClean="0">
                <a:latin typeface="Arial" pitchFamily="34" charset="0"/>
                <a:cs typeface="Arial" pitchFamily="34" charset="0"/>
              </a:rPr>
              <a:t> for 7–14 days OR </a:t>
            </a:r>
            <a:r>
              <a:rPr lang="en-US" sz="2400" dirty="0" err="1" smtClean="0">
                <a:latin typeface="Arial" pitchFamily="34" charset="0"/>
                <a:cs typeface="Arial" pitchFamily="34" charset="0"/>
              </a:rPr>
              <a:t>Clotrimazole</a:t>
            </a:r>
            <a:r>
              <a:rPr lang="en-US" sz="2400" dirty="0" smtClean="0">
                <a:latin typeface="Arial" pitchFamily="34" charset="0"/>
                <a:cs typeface="Arial" pitchFamily="34" charset="0"/>
              </a:rPr>
              <a:t> 100 mg vaginal tablet for 7 days OR</a:t>
            </a:r>
            <a:br>
              <a:rPr lang="en-US" sz="2400" dirty="0" smtClean="0">
                <a:latin typeface="Arial" pitchFamily="34" charset="0"/>
                <a:cs typeface="Arial" pitchFamily="34" charset="0"/>
              </a:rPr>
            </a:b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Miconazole</a:t>
            </a:r>
            <a:r>
              <a:rPr lang="en-US" sz="2400" dirty="0" smtClean="0">
                <a:latin typeface="Arial" pitchFamily="34" charset="0"/>
                <a:cs typeface="Arial" pitchFamily="34" charset="0"/>
              </a:rPr>
              <a:t> 2% cream 5 g </a:t>
            </a:r>
            <a:r>
              <a:rPr lang="en-US" sz="2400" dirty="0" err="1" smtClean="0">
                <a:latin typeface="Arial" pitchFamily="34" charset="0"/>
                <a:cs typeface="Arial" pitchFamily="34" charset="0"/>
              </a:rPr>
              <a:t>intravaginally</a:t>
            </a:r>
            <a:r>
              <a:rPr lang="en-US" sz="2400" dirty="0" smtClean="0">
                <a:latin typeface="Arial" pitchFamily="34" charset="0"/>
                <a:cs typeface="Arial" pitchFamily="34" charset="0"/>
              </a:rPr>
              <a:t> for 7 days,  </a:t>
            </a:r>
            <a:br>
              <a:rPr lang="en-US" sz="2400" dirty="0" smtClean="0">
                <a:latin typeface="Arial" pitchFamily="34" charset="0"/>
                <a:cs typeface="Arial" pitchFamily="34" charset="0"/>
              </a:rPr>
            </a:br>
            <a:r>
              <a:rPr lang="en-US" sz="2400" dirty="0" smtClean="0">
                <a:latin typeface="Arial" pitchFamily="34" charset="0"/>
                <a:cs typeface="Arial" pitchFamily="34" charset="0"/>
              </a:rPr>
              <a:t>                     200mg vaginal </a:t>
            </a:r>
            <a:r>
              <a:rPr lang="en-US" sz="2400" dirty="0" err="1" smtClean="0">
                <a:latin typeface="Arial" pitchFamily="34" charset="0"/>
                <a:cs typeface="Arial" pitchFamily="34" charset="0"/>
              </a:rPr>
              <a:t>supp</a:t>
            </a:r>
            <a:r>
              <a:rPr lang="en-US" sz="2400" dirty="0" smtClean="0">
                <a:latin typeface="Arial" pitchFamily="34" charset="0"/>
                <a:cs typeface="Arial" pitchFamily="34" charset="0"/>
              </a:rPr>
              <a:t> for 7 days</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Women with complicated VVC benefit from an additional</a:t>
            </a:r>
            <a:br>
              <a:rPr lang="en-US" sz="2400" dirty="0" smtClean="0">
                <a:latin typeface="Arial" pitchFamily="34" charset="0"/>
                <a:cs typeface="Arial" pitchFamily="34" charset="0"/>
              </a:rPr>
            </a:br>
            <a:r>
              <a:rPr lang="en-US" sz="2400" dirty="0" smtClean="0">
                <a:latin typeface="Arial" pitchFamily="34" charset="0"/>
                <a:cs typeface="Arial" pitchFamily="34" charset="0"/>
              </a:rPr>
              <a:t>   150mg dose of fluconazole given 72 hours after  the first</a:t>
            </a:r>
            <a:br>
              <a:rPr lang="en-US" sz="2400" dirty="0" smtClean="0">
                <a:latin typeface="Arial" pitchFamily="34" charset="0"/>
                <a:cs typeface="Arial" pitchFamily="34" charset="0"/>
              </a:rPr>
            </a:br>
            <a:r>
              <a:rPr lang="en-US" sz="2400" dirty="0" smtClean="0">
                <a:latin typeface="Arial" pitchFamily="34" charset="0"/>
                <a:cs typeface="Arial" pitchFamily="34" charset="0"/>
              </a:rPr>
              <a:t>    dose. (</a:t>
            </a:r>
            <a:r>
              <a:rPr lang="en-US" sz="2400" b="1" dirty="0" smtClean="0">
                <a:solidFill>
                  <a:schemeClr val="accent6">
                    <a:lumMod val="75000"/>
                  </a:schemeClr>
                </a:solidFill>
                <a:latin typeface="Arial" pitchFamily="34" charset="0"/>
                <a:cs typeface="Arial" pitchFamily="34" charset="0"/>
              </a:rPr>
              <a:t>Two doses)</a:t>
            </a: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800" b="1" dirty="0">
                <a:solidFill>
                  <a:schemeClr val="accent6">
                    <a:lumMod val="75000"/>
                  </a:schemeClr>
                </a:solidFill>
                <a:latin typeface="Arial" pitchFamily="34" charset="0"/>
                <a:cs typeface="Arial" pitchFamily="34" charset="0"/>
              </a:rPr>
              <a:t>what do we mean by </a:t>
            </a:r>
            <a:r>
              <a:rPr lang="en-US" sz="2800" b="1" dirty="0" smtClean="0">
                <a:solidFill>
                  <a:schemeClr val="accent6">
                    <a:lumMod val="75000"/>
                  </a:schemeClr>
                </a:solidFill>
                <a:latin typeface="Arial" pitchFamily="34" charset="0"/>
                <a:cs typeface="Arial" pitchFamily="34" charset="0"/>
              </a:rPr>
              <a:t>recurrence (complicated ) </a:t>
            </a:r>
            <a:r>
              <a:rPr lang="en-US" sz="2800" b="1" dirty="0">
                <a:solidFill>
                  <a:schemeClr val="accent6">
                    <a:lumMod val="75000"/>
                  </a:schemeClr>
                </a:solidFill>
                <a:latin typeface="Arial" pitchFamily="34" charset="0"/>
                <a:cs typeface="Arial" pitchFamily="34" charset="0"/>
              </a:rPr>
              <a:t>? </a:t>
            </a:r>
            <a:br>
              <a:rPr lang="en-US" sz="2800" b="1" dirty="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3-4 </a:t>
            </a:r>
            <a:r>
              <a:rPr lang="en-US" sz="2800" b="1" dirty="0">
                <a:solidFill>
                  <a:schemeClr val="accent6">
                    <a:lumMod val="75000"/>
                  </a:schemeClr>
                </a:solidFill>
                <a:latin typeface="Arial" pitchFamily="34" charset="0"/>
                <a:cs typeface="Arial" pitchFamily="34" charset="0"/>
              </a:rPr>
              <a:t>episodes per month </a:t>
            </a: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p:txBody>
      </p:sp>
      <p:cxnSp>
        <p:nvCxnSpPr>
          <p:cNvPr id="3" name="رابط بشكل مرفق 2"/>
          <p:cNvCxnSpPr/>
          <p:nvPr/>
        </p:nvCxnSpPr>
        <p:spPr>
          <a:xfrm rot="10800000">
            <a:off x="2438399" y="3810000"/>
            <a:ext cx="2438400" cy="7620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ctrTitle"/>
          </p:nvPr>
        </p:nvSpPr>
        <p:spPr>
          <a:xfrm>
            <a:off x="457200" y="228600"/>
            <a:ext cx="8305800" cy="990600"/>
          </a:xfrm>
        </p:spPr>
        <p:txBody>
          <a:bodyPr/>
          <a:lstStyle/>
          <a:p>
            <a:pPr eaLnBrk="1" hangingPunct="1"/>
            <a:r>
              <a:rPr lang="en-US" sz="3600" b="1" smtClean="0">
                <a:solidFill>
                  <a:srgbClr val="FF0000"/>
                </a:solidFill>
                <a:latin typeface="Arial" pitchFamily="34" charset="0"/>
                <a:cs typeface="Arial" pitchFamily="34" charset="0"/>
              </a:rPr>
              <a:t>Genital warts</a:t>
            </a:r>
          </a:p>
        </p:txBody>
      </p:sp>
      <p:sp>
        <p:nvSpPr>
          <p:cNvPr id="26627" name="Subtitle 3"/>
          <p:cNvSpPr>
            <a:spLocks noGrp="1"/>
          </p:cNvSpPr>
          <p:nvPr>
            <p:ph type="subTitle" idx="1"/>
          </p:nvPr>
        </p:nvSpPr>
        <p:spPr>
          <a:xfrm>
            <a:off x="381000" y="1219200"/>
            <a:ext cx="8382000" cy="5257800"/>
          </a:xfrm>
        </p:spPr>
        <p:txBody>
          <a:bodyPr/>
          <a:lstStyle/>
          <a:p>
            <a:pPr algn="l" eaLnBrk="1" hangingPunct="1">
              <a:spcBef>
                <a:spcPct val="0"/>
              </a:spcBef>
              <a:buFont typeface="Wingdings" pitchFamily="2" charset="2"/>
              <a:buChar char="Ø"/>
            </a:pPr>
            <a:r>
              <a:rPr lang="en-US" sz="2400" dirty="0" smtClean="0">
                <a:solidFill>
                  <a:schemeClr val="tx1"/>
                </a:solidFill>
                <a:latin typeface="Arial" pitchFamily="34" charset="0"/>
                <a:cs typeface="Arial" pitchFamily="34" charset="0"/>
              </a:rPr>
              <a:t>Caused by Human Papilloma virus (HPV) , mainly type 6 &amp;</a:t>
            </a:r>
          </a:p>
          <a:p>
            <a:pPr algn="l" eaLnBrk="1" hangingPunct="1">
              <a:spcBef>
                <a:spcPct val="0"/>
              </a:spcBef>
            </a:pPr>
            <a:r>
              <a:rPr lang="en-US" sz="2400" dirty="0" smtClean="0">
                <a:solidFill>
                  <a:schemeClr val="tx1"/>
                </a:solidFill>
                <a:latin typeface="Arial" pitchFamily="34" charset="0"/>
                <a:cs typeface="Arial" pitchFamily="34" charset="0"/>
              </a:rPr>
              <a:t>    11 </a:t>
            </a:r>
            <a:r>
              <a:rPr lang="en-US" sz="2400" dirty="0" smtClean="0">
                <a:solidFill>
                  <a:schemeClr val="tx1"/>
                </a:solidFill>
                <a:latin typeface="Arial" pitchFamily="34" charset="0"/>
                <a:cs typeface="Arial" pitchFamily="34" charset="0"/>
                <a:sym typeface="Wingdings" pitchFamily="2" charset="2"/>
              </a:rPr>
              <a:t> </a:t>
            </a:r>
            <a:r>
              <a:rPr lang="en-US" sz="2400" b="1" dirty="0" smtClean="0">
                <a:solidFill>
                  <a:schemeClr val="accent6">
                    <a:lumMod val="75000"/>
                  </a:schemeClr>
                </a:solidFill>
                <a:latin typeface="Arial" pitchFamily="34" charset="0"/>
                <a:cs typeface="Arial" pitchFamily="34" charset="0"/>
                <a:sym typeface="Wingdings" pitchFamily="2" charset="2"/>
              </a:rPr>
              <a:t>low oncogene </a:t>
            </a:r>
            <a:r>
              <a:rPr lang="en-US" sz="2400" b="1" dirty="0" smtClean="0">
                <a:solidFill>
                  <a:schemeClr val="accent6">
                    <a:lumMod val="75000"/>
                  </a:schemeClr>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a:t>
            </a:r>
            <a:r>
              <a:rPr lang="en-US" sz="2400" dirty="0" err="1" smtClean="0">
                <a:solidFill>
                  <a:schemeClr val="tx1"/>
                </a:solidFill>
                <a:latin typeface="Arial" pitchFamily="34" charset="0"/>
                <a:cs typeface="Arial" pitchFamily="34" charset="0"/>
              </a:rPr>
              <a:t>condyloma</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acuminata</a:t>
            </a:r>
            <a:r>
              <a:rPr lang="en-US" sz="2400" dirty="0" smtClean="0">
                <a:solidFill>
                  <a:schemeClr val="tx1"/>
                </a:solidFill>
                <a:latin typeface="Arial" pitchFamily="34" charset="0"/>
                <a:cs typeface="Arial" pitchFamily="34" charset="0"/>
              </a:rPr>
              <a:t>).</a:t>
            </a:r>
          </a:p>
          <a:p>
            <a:pPr algn="l" eaLnBrk="1" hangingPunct="1">
              <a:spcBef>
                <a:spcPct val="0"/>
              </a:spcBef>
              <a:buFont typeface="Wingdings" pitchFamily="2" charset="2"/>
              <a:buChar char="Ø"/>
            </a:pPr>
            <a:r>
              <a:rPr lang="en-US" sz="2400" dirty="0" smtClean="0">
                <a:solidFill>
                  <a:schemeClr val="tx1"/>
                </a:solidFill>
                <a:latin typeface="Arial" pitchFamily="34" charset="0"/>
                <a:cs typeface="Arial" pitchFamily="34" charset="0"/>
              </a:rPr>
              <a:t> Peak incidence among 15 -25 </a:t>
            </a:r>
            <a:r>
              <a:rPr lang="en-US" sz="2400" dirty="0" err="1" smtClean="0">
                <a:solidFill>
                  <a:schemeClr val="tx1"/>
                </a:solidFill>
                <a:latin typeface="Arial" pitchFamily="34" charset="0"/>
                <a:cs typeface="Arial" pitchFamily="34" charset="0"/>
              </a:rPr>
              <a:t>yrs</a:t>
            </a:r>
            <a:r>
              <a:rPr lang="en-US" sz="2400" dirty="0" smtClean="0">
                <a:solidFill>
                  <a:schemeClr val="tx1"/>
                </a:solidFill>
                <a:latin typeface="Arial" pitchFamily="34" charset="0"/>
                <a:cs typeface="Arial" pitchFamily="34" charset="0"/>
              </a:rPr>
              <a:t> , soon after onset of</a:t>
            </a:r>
          </a:p>
          <a:p>
            <a:pPr algn="l" eaLnBrk="1" hangingPunct="1">
              <a:spcBef>
                <a:spcPct val="0"/>
              </a:spcBef>
            </a:pPr>
            <a:r>
              <a:rPr lang="en-US" sz="2400" dirty="0" smtClean="0">
                <a:solidFill>
                  <a:schemeClr val="tx1"/>
                </a:solidFill>
                <a:latin typeface="Arial" pitchFamily="34" charset="0"/>
                <a:cs typeface="Arial" pitchFamily="34" charset="0"/>
              </a:rPr>
              <a:t>    sexual activity.</a:t>
            </a:r>
            <a:r>
              <a:rPr lang="en-US" sz="2400" b="1" dirty="0" smtClean="0">
                <a:solidFill>
                  <a:schemeClr val="accent6">
                    <a:lumMod val="75000"/>
                  </a:schemeClr>
                </a:solidFill>
                <a:latin typeface="Arial" pitchFamily="34" charset="0"/>
                <a:cs typeface="Arial" pitchFamily="34" charset="0"/>
              </a:rPr>
              <a:t> How to prevent it ? Vaccine  </a:t>
            </a:r>
          </a:p>
          <a:p>
            <a:pPr algn="l" eaLnBrk="1" hangingPunct="1">
              <a:spcBef>
                <a:spcPct val="0"/>
              </a:spcBef>
              <a:buFont typeface="Wingdings" pitchFamily="2" charset="2"/>
              <a:buChar char="Ø"/>
            </a:pPr>
            <a:r>
              <a:rPr lang="en-US" sz="2400" dirty="0" smtClean="0">
                <a:solidFill>
                  <a:schemeClr val="tx1"/>
                </a:solidFill>
                <a:latin typeface="Arial" pitchFamily="34" charset="0"/>
                <a:cs typeface="Arial" pitchFamily="34" charset="0"/>
              </a:rPr>
              <a:t>Soft , sessile, and or </a:t>
            </a:r>
            <a:r>
              <a:rPr lang="en-US" sz="2400" dirty="0" err="1" smtClean="0">
                <a:solidFill>
                  <a:schemeClr val="tx1"/>
                </a:solidFill>
                <a:latin typeface="Arial" pitchFamily="34" charset="0"/>
                <a:cs typeface="Arial" pitchFamily="34" charset="0"/>
              </a:rPr>
              <a:t>verrucous</a:t>
            </a:r>
            <a:r>
              <a:rPr lang="en-US" sz="2400" dirty="0" smtClean="0">
                <a:solidFill>
                  <a:schemeClr val="tx1"/>
                </a:solidFill>
                <a:latin typeface="Arial" pitchFamily="34" charset="0"/>
                <a:cs typeface="Arial" pitchFamily="34" charset="0"/>
              </a:rPr>
              <a:t> lesions.</a:t>
            </a:r>
          </a:p>
          <a:p>
            <a:pPr algn="l" eaLnBrk="1" hangingPunct="1">
              <a:spcBef>
                <a:spcPct val="0"/>
              </a:spcBef>
              <a:buFont typeface="Wingdings" pitchFamily="2" charset="2"/>
              <a:buChar char="Ø"/>
            </a:pPr>
            <a:r>
              <a:rPr lang="en-US" sz="2400" dirty="0" smtClean="0">
                <a:solidFill>
                  <a:schemeClr val="tx1"/>
                </a:solidFill>
                <a:latin typeface="Arial" pitchFamily="34" charset="0"/>
                <a:cs typeface="Arial" pitchFamily="34" charset="0"/>
              </a:rPr>
              <a:t> Usually multifocal &amp; asymptomatic , although itching,</a:t>
            </a:r>
          </a:p>
          <a:p>
            <a:pPr algn="l" eaLnBrk="1" hangingPunct="1">
              <a:spcBef>
                <a:spcPct val="0"/>
              </a:spcBef>
            </a:pPr>
            <a:r>
              <a:rPr lang="en-US" sz="2400" dirty="0" smtClean="0">
                <a:solidFill>
                  <a:schemeClr val="tx1"/>
                </a:solidFill>
                <a:latin typeface="Arial" pitchFamily="34" charset="0"/>
                <a:cs typeface="Arial" pitchFamily="34" charset="0"/>
              </a:rPr>
              <a:t>    burning , bleeding &amp; pain can occur.</a:t>
            </a:r>
          </a:p>
          <a:p>
            <a:pPr algn="l" eaLnBrk="1" hangingPunct="1">
              <a:spcBef>
                <a:spcPct val="0"/>
              </a:spcBef>
              <a:buFont typeface="Wingdings" pitchFamily="2" charset="2"/>
              <a:buChar char="Ø"/>
            </a:pPr>
            <a:r>
              <a:rPr lang="en-US" sz="2400" dirty="0" smtClean="0">
                <a:solidFill>
                  <a:schemeClr val="tx1"/>
                </a:solidFill>
                <a:latin typeface="Arial" pitchFamily="34" charset="0"/>
                <a:cs typeface="Arial" pitchFamily="34" charset="0"/>
              </a:rPr>
              <a:t>External genital warts are highly contagious &gt;75%.</a:t>
            </a:r>
          </a:p>
          <a:p>
            <a:pPr algn="l" eaLnBrk="1" hangingPunct="1">
              <a:spcBef>
                <a:spcPct val="0"/>
              </a:spcBef>
            </a:pPr>
            <a:r>
              <a:rPr lang="en-US" sz="2400" dirty="0" smtClean="0">
                <a:solidFill>
                  <a:schemeClr val="tx1"/>
                </a:solidFill>
                <a:latin typeface="Arial" pitchFamily="34" charset="0"/>
                <a:cs typeface="Arial" pitchFamily="34" charset="0"/>
              </a:rPr>
              <a:t> </a:t>
            </a:r>
          </a:p>
          <a:p>
            <a:pPr algn="l" eaLnBrk="1" hangingPunct="1">
              <a:spcBef>
                <a:spcPct val="0"/>
              </a:spcBef>
              <a:buFont typeface="Wingdings" pitchFamily="2" charset="2"/>
              <a:buChar char="Ø"/>
            </a:pPr>
            <a:r>
              <a:rPr lang="en-US" sz="2400" dirty="0" smtClean="0">
                <a:solidFill>
                  <a:schemeClr val="tx1"/>
                </a:solidFill>
                <a:latin typeface="Arial" pitchFamily="34" charset="0"/>
                <a:cs typeface="Arial" pitchFamily="34" charset="0"/>
              </a:rPr>
              <a:t>Usually diagnosed clinically.</a:t>
            </a:r>
          </a:p>
          <a:p>
            <a:pPr algn="l" eaLnBrk="1" hangingPunct="1">
              <a:spcBef>
                <a:spcPct val="0"/>
              </a:spcBef>
            </a:pPr>
            <a:endParaRPr lang="en-US" sz="24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2" descr="Genital+Warts+(HPV)+on+the+female+genita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5825" y="-76200"/>
            <a:ext cx="7086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ربع نص 1"/>
          <p:cNvSpPr txBox="1"/>
          <p:nvPr/>
        </p:nvSpPr>
        <p:spPr>
          <a:xfrm>
            <a:off x="0" y="3725941"/>
            <a:ext cx="9124950" cy="2954655"/>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marL="285750" indent="-285750">
              <a:buFont typeface="Wingdings" pitchFamily="2" charset="2"/>
              <a:buChar char="à"/>
            </a:pPr>
            <a:r>
              <a:rPr lang="en-US" sz="2400" b="1" dirty="0" smtClean="0">
                <a:solidFill>
                  <a:schemeClr val="accent6">
                    <a:lumMod val="75000"/>
                  </a:schemeClr>
                </a:solidFill>
                <a:sym typeface="Wingdings" pitchFamily="2" charset="2"/>
              </a:rPr>
              <a:t>Severe , all external genitalia are </a:t>
            </a:r>
            <a:r>
              <a:rPr lang="en-US" sz="2400" b="1" dirty="0">
                <a:solidFill>
                  <a:schemeClr val="accent6">
                    <a:lumMod val="75000"/>
                  </a:schemeClr>
                </a:solidFill>
                <a:sym typeface="Wingdings" pitchFamily="2" charset="2"/>
              </a:rPr>
              <a:t>involved , posterior fourchette    and </a:t>
            </a:r>
            <a:r>
              <a:rPr lang="en-US" sz="2400" b="1" dirty="0" smtClean="0">
                <a:solidFill>
                  <a:schemeClr val="accent6">
                    <a:lumMod val="75000"/>
                  </a:schemeClr>
                </a:solidFill>
                <a:sym typeface="Wingdings" pitchFamily="2" charset="2"/>
              </a:rPr>
              <a:t>lateral walls of vulva  </a:t>
            </a:r>
          </a:p>
          <a:p>
            <a:pPr marL="285750" indent="-285750">
              <a:buFont typeface="Wingdings" pitchFamily="2" charset="2"/>
              <a:buChar char="à"/>
            </a:pPr>
            <a:r>
              <a:rPr lang="en-US" sz="2400" b="1" dirty="0" smtClean="0">
                <a:solidFill>
                  <a:schemeClr val="accent6">
                    <a:lumMod val="75000"/>
                  </a:schemeClr>
                </a:solidFill>
                <a:sym typeface="Wingdings" pitchFamily="2" charset="2"/>
              </a:rPr>
              <a:t>By Direct contact   </a:t>
            </a:r>
          </a:p>
          <a:p>
            <a:pPr marL="285750" indent="-285750">
              <a:buFont typeface="Wingdings" pitchFamily="2" charset="2"/>
              <a:buChar char="à"/>
            </a:pPr>
            <a:r>
              <a:rPr lang="en-US" sz="2400" b="1" dirty="0" smtClean="0">
                <a:solidFill>
                  <a:schemeClr val="accent6">
                    <a:lumMod val="75000"/>
                  </a:schemeClr>
                </a:solidFill>
                <a:sym typeface="Wingdings" pitchFamily="2" charset="2"/>
              </a:rPr>
              <a:t>Active warts during pregnancy ? Relative indication of CS , there is a low risk of </a:t>
            </a:r>
            <a:r>
              <a:rPr lang="en-US" sz="2400" b="1" dirty="0">
                <a:solidFill>
                  <a:schemeClr val="accent6">
                    <a:lumMod val="75000"/>
                  </a:schemeClr>
                </a:solidFill>
                <a:sym typeface="Wingdings" pitchFamily="2" charset="2"/>
              </a:rPr>
              <a:t>neonatal transmission  </a:t>
            </a:r>
            <a:r>
              <a:rPr lang="en-US" sz="2400" b="1" dirty="0" smtClean="0">
                <a:solidFill>
                  <a:schemeClr val="accent6">
                    <a:lumMod val="75000"/>
                  </a:schemeClr>
                </a:solidFill>
                <a:sym typeface="Wingdings" pitchFamily="2" charset="2"/>
              </a:rPr>
              <a:t>A </a:t>
            </a:r>
            <a:r>
              <a:rPr lang="en-US" sz="2400" b="1" dirty="0">
                <a:solidFill>
                  <a:schemeClr val="accent6">
                    <a:lumMod val="75000"/>
                  </a:schemeClr>
                </a:solidFill>
                <a:sym typeface="Wingdings" pitchFamily="2" charset="2"/>
              </a:rPr>
              <a:t>respiratory papilloma </a:t>
            </a:r>
            <a:r>
              <a:rPr lang="en-US" sz="2400" b="1" dirty="0" smtClean="0">
                <a:solidFill>
                  <a:schemeClr val="accent6">
                    <a:lumMod val="75000"/>
                  </a:schemeClr>
                </a:solidFill>
                <a:sym typeface="Wingdings" pitchFamily="2" charset="2"/>
              </a:rPr>
              <a:t>is </a:t>
            </a:r>
            <a:r>
              <a:rPr lang="en-US" sz="2400" b="1" dirty="0">
                <a:solidFill>
                  <a:schemeClr val="accent6">
                    <a:lumMod val="75000"/>
                  </a:schemeClr>
                </a:solidFill>
                <a:sym typeface="Wingdings" pitchFamily="2" charset="2"/>
              </a:rPr>
              <a:t>a wart-like growth or tumor on the surface of the larynx (voice box</a:t>
            </a:r>
            <a:r>
              <a:rPr lang="en-US" sz="2400" b="1" dirty="0" smtClean="0">
                <a:solidFill>
                  <a:schemeClr val="accent6">
                    <a:lumMod val="75000"/>
                  </a:schemeClr>
                </a:solidFill>
                <a:sym typeface="Wingdings" pitchFamily="2" charset="2"/>
              </a:rPr>
              <a:t>).  is </a:t>
            </a:r>
            <a:r>
              <a:rPr lang="en-US" sz="2400" b="1" dirty="0">
                <a:solidFill>
                  <a:schemeClr val="accent6">
                    <a:lumMod val="75000"/>
                  </a:schemeClr>
                </a:solidFill>
                <a:sym typeface="Wingdings" pitchFamily="2" charset="2"/>
              </a:rPr>
              <a:t>caused by the human papilloma virus (HPV).  </a:t>
            </a:r>
            <a:endParaRPr lang="en-US" sz="2400" b="1" dirty="0" smtClean="0">
              <a:solidFill>
                <a:schemeClr val="accent6">
                  <a:lumMod val="75000"/>
                </a:schemeClr>
              </a:solidFill>
              <a:sym typeface="Wingdings" pitchFamily="2" charset="2"/>
            </a:endParaRPr>
          </a:p>
          <a:p>
            <a:pPr marL="285750" indent="-285750">
              <a:buFont typeface="Wingdings" pitchFamily="2" charset="2"/>
              <a:buChar char="à"/>
            </a:pPr>
            <a:endParaRPr lang="ar-JO"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a:xfrm>
            <a:off x="228600" y="274638"/>
            <a:ext cx="8686800" cy="6202362"/>
          </a:xfrm>
        </p:spPr>
        <p:txBody>
          <a:bodyPr/>
          <a:lstStyle/>
          <a:p>
            <a:pPr algn="l" eaLnBrk="1" hangingPunct="1"/>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t>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a:t>
            </a:r>
            <a:r>
              <a:rPr lang="en-US" sz="2400" dirty="0" smtClean="0">
                <a:latin typeface="Arial" pitchFamily="34" charset="0"/>
                <a:cs typeface="Arial" pitchFamily="34" charset="0"/>
              </a:rPr>
              <a:t>The goal of the treatment is the removal of the warts, it is</a:t>
            </a:r>
            <a:br>
              <a:rPr lang="en-US" sz="2400" dirty="0" smtClean="0">
                <a:latin typeface="Arial" pitchFamily="34" charset="0"/>
                <a:cs typeface="Arial" pitchFamily="34" charset="0"/>
              </a:rPr>
            </a:br>
            <a:r>
              <a:rPr lang="en-US" sz="2400" dirty="0" smtClean="0">
                <a:latin typeface="Arial" pitchFamily="34" charset="0"/>
                <a:cs typeface="Arial" pitchFamily="34" charset="0"/>
              </a:rPr>
              <a:t>     not possible to eradicate the viral infection. Treatment is</a:t>
            </a:r>
            <a:br>
              <a:rPr lang="en-US" sz="2400" dirty="0" smtClean="0">
                <a:latin typeface="Arial" pitchFamily="34" charset="0"/>
                <a:cs typeface="Arial" pitchFamily="34" charset="0"/>
              </a:rPr>
            </a:br>
            <a:r>
              <a:rPr lang="en-US" sz="2400" dirty="0" smtClean="0">
                <a:latin typeface="Arial" pitchFamily="34" charset="0"/>
                <a:cs typeface="Arial" pitchFamily="34" charset="0"/>
              </a:rPr>
              <a:t>    more successful in patients with small warts that have</a:t>
            </a:r>
            <a:br>
              <a:rPr lang="en-US" sz="2400" dirty="0" smtClean="0">
                <a:latin typeface="Arial" pitchFamily="34" charset="0"/>
                <a:cs typeface="Arial" pitchFamily="34" charset="0"/>
              </a:rPr>
            </a:br>
            <a:r>
              <a:rPr lang="en-US" sz="2400" dirty="0" smtClean="0">
                <a:latin typeface="Arial" pitchFamily="34" charset="0"/>
                <a:cs typeface="Arial" pitchFamily="34" charset="0"/>
              </a:rPr>
              <a:t>    been present for less than one year</a:t>
            </a:r>
            <a:br>
              <a:rPr lang="en-US" sz="2400" dirty="0" smtClean="0">
                <a:latin typeface="Arial" pitchFamily="34" charset="0"/>
                <a:cs typeface="Arial" pitchFamily="34" charset="0"/>
              </a:rPr>
            </a:br>
            <a:r>
              <a:rPr lang="en-US" sz="2400" dirty="0" smtClean="0"/>
              <a:t/>
            </a:r>
            <a:br>
              <a:rPr lang="en-US" sz="2400" dirty="0" smtClean="0"/>
            </a:br>
            <a:r>
              <a:rPr lang="en-US" sz="2400" dirty="0" smtClean="0"/>
              <a:t>**</a:t>
            </a:r>
            <a:r>
              <a:rPr lang="en-US" sz="2400" dirty="0" smtClean="0">
                <a:latin typeface="Arial" pitchFamily="34" charset="0"/>
                <a:cs typeface="Arial" pitchFamily="34" charset="0"/>
              </a:rPr>
              <a:t>Treatment modalities : application of cytotoxic or </a:t>
            </a:r>
            <a:r>
              <a:rPr lang="en-US" sz="2400" dirty="0" err="1" smtClean="0">
                <a:latin typeface="Arial" pitchFamily="34" charset="0"/>
                <a:cs typeface="Arial" pitchFamily="34" charset="0"/>
              </a:rPr>
              <a:t>keratolytic</a:t>
            </a:r>
            <a:r>
              <a:rPr lang="en-US" sz="2400" dirty="0" smtClean="0">
                <a:latin typeface="Arial" pitchFamily="34" charset="0"/>
                <a:cs typeface="Arial" pitchFamily="34" charset="0"/>
              </a:rPr>
              <a:t> agents , surgical excision</a:t>
            </a:r>
            <a:r>
              <a:rPr lang="en-US" sz="2800" b="1" dirty="0" smtClean="0">
                <a:solidFill>
                  <a:schemeClr val="accent6">
                    <a:lumMod val="75000"/>
                  </a:schemeClr>
                </a:solidFill>
                <a:latin typeface="Arial" pitchFamily="34" charset="0"/>
                <a:cs typeface="Arial" pitchFamily="34" charset="0"/>
              </a:rPr>
              <a:t> ( 2-3 large size ) </a:t>
            </a:r>
            <a:r>
              <a:rPr lang="en-US" sz="2400" dirty="0" smtClean="0">
                <a:latin typeface="Arial" pitchFamily="34" charset="0"/>
                <a:cs typeface="Arial" pitchFamily="34" charset="0"/>
              </a:rPr>
              <a:t>,</a:t>
            </a:r>
            <a:r>
              <a:rPr lang="en-US" sz="2400" dirty="0" err="1" smtClean="0">
                <a:latin typeface="Arial" pitchFamily="34" charset="0"/>
                <a:cs typeface="Arial" pitchFamily="34" charset="0"/>
              </a:rPr>
              <a:t>cytodestructive</a:t>
            </a:r>
            <a:r>
              <a:rPr lang="en-US" sz="2400" dirty="0" smtClean="0">
                <a:latin typeface="Arial" pitchFamily="34" charset="0"/>
                <a:cs typeface="Arial" pitchFamily="34" charset="0"/>
              </a:rPr>
              <a:t> techniques &amp; immune modulators.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p:txBody>
      </p:sp>
      <p:sp>
        <p:nvSpPr>
          <p:cNvPr id="2" name="مربع نص 1"/>
          <p:cNvSpPr txBox="1"/>
          <p:nvPr/>
        </p:nvSpPr>
        <p:spPr>
          <a:xfrm>
            <a:off x="0" y="3733800"/>
            <a:ext cx="8915400" cy="1077218"/>
          </a:xfrm>
          <a:prstGeom prst="rect">
            <a:avLst/>
          </a:prstGeom>
          <a:noFill/>
        </p:spPr>
        <p:txBody>
          <a:bodyPr wrap="square" rtlCol="1">
            <a:spAutoFit/>
          </a:bodyPr>
          <a:lstStyle/>
          <a:p>
            <a:r>
              <a:rPr lang="en-US" sz="3200" b="1" dirty="0" smtClean="0">
                <a:solidFill>
                  <a:schemeClr val="accent6">
                    <a:lumMod val="75000"/>
                  </a:schemeClr>
                </a:solidFill>
                <a:sym typeface="Wingdings" pitchFamily="2" charset="2"/>
              </a:rPr>
              <a:t></a:t>
            </a:r>
            <a:r>
              <a:rPr lang="en-US" sz="3200" b="1" dirty="0" smtClean="0">
                <a:solidFill>
                  <a:schemeClr val="accent6">
                    <a:lumMod val="75000"/>
                  </a:schemeClr>
                </a:solidFill>
              </a:rPr>
              <a:t>There is no Eradication , so it’s recurrent with symptomatic treatment  </a:t>
            </a:r>
            <a:endParaRPr lang="ar-JO" sz="32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2" descr="img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85800"/>
            <a:ext cx="8229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2057400" y="2362200"/>
            <a:ext cx="2362200" cy="369888"/>
          </a:xfrm>
          <a:prstGeom prst="rect">
            <a:avLst/>
          </a:prstGeom>
          <a:solidFill>
            <a:srgbClr val="FFC000"/>
          </a:solidFill>
          <a:ln w="28575">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t>Safe in pregnancy</a:t>
            </a:r>
          </a:p>
        </p:txBody>
      </p:sp>
      <p:sp>
        <p:nvSpPr>
          <p:cNvPr id="11" name="TextBox 10"/>
          <p:cNvSpPr txBox="1">
            <a:spLocks noChangeArrowheads="1"/>
          </p:cNvSpPr>
          <p:nvPr/>
        </p:nvSpPr>
        <p:spPr bwMode="auto">
          <a:xfrm>
            <a:off x="3352800" y="3429000"/>
            <a:ext cx="2362200" cy="369888"/>
          </a:xfrm>
          <a:prstGeom prst="rect">
            <a:avLst/>
          </a:prstGeom>
          <a:solidFill>
            <a:srgbClr val="FFC000"/>
          </a:solidFill>
          <a:ln w="28575">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t>Safe in pregnancy</a:t>
            </a:r>
          </a:p>
        </p:txBody>
      </p:sp>
      <p:sp>
        <p:nvSpPr>
          <p:cNvPr id="12" name="TextBox 11"/>
          <p:cNvSpPr txBox="1"/>
          <p:nvPr/>
        </p:nvSpPr>
        <p:spPr>
          <a:xfrm>
            <a:off x="5943600" y="2819400"/>
            <a:ext cx="2895600" cy="369888"/>
          </a:xfrm>
          <a:prstGeom prst="rect">
            <a:avLst/>
          </a:prstGeom>
          <a:solidFill>
            <a:schemeClr val="accent2">
              <a:lumMod val="60000"/>
              <a:lumOff val="40000"/>
            </a:schemeClr>
          </a:solidFill>
          <a:ln w="28575">
            <a:solidFill>
              <a:schemeClr val="tx1"/>
            </a:solidFill>
          </a:ln>
        </p:spPr>
        <p:txBody>
          <a:bodyPr>
            <a:spAutoFit/>
          </a:bodyPr>
          <a:lstStyle/>
          <a:p>
            <a:pPr>
              <a:defRPr/>
            </a:pPr>
            <a:r>
              <a:rPr lang="en-US" b="1" dirty="0">
                <a:latin typeface="Arial" charset="0"/>
                <a:cs typeface="Arial" charset="0"/>
              </a:rPr>
              <a:t>Pregnancy category C</a:t>
            </a:r>
          </a:p>
        </p:txBody>
      </p:sp>
      <p:cxnSp>
        <p:nvCxnSpPr>
          <p:cNvPr id="14" name="Straight Arrow Connector 13"/>
          <p:cNvCxnSpPr/>
          <p:nvPr/>
        </p:nvCxnSpPr>
        <p:spPr>
          <a:xfrm>
            <a:off x="2590800" y="2895600"/>
            <a:ext cx="3276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2" idx="1"/>
          </p:cNvCxnSpPr>
          <p:nvPr/>
        </p:nvCxnSpPr>
        <p:spPr>
          <a:xfrm flipV="1">
            <a:off x="2209800" y="3003550"/>
            <a:ext cx="3733800" cy="273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مربع نص 1"/>
          <p:cNvSpPr txBox="1"/>
          <p:nvPr/>
        </p:nvSpPr>
        <p:spPr>
          <a:xfrm>
            <a:off x="1509712" y="4572000"/>
            <a:ext cx="2590800" cy="369332"/>
          </a:xfrm>
          <a:prstGeom prst="rect">
            <a:avLst/>
          </a:prstGeom>
          <a:noFill/>
        </p:spPr>
        <p:txBody>
          <a:bodyPr wrap="square" rtlCol="1">
            <a:spAutoFit/>
          </a:bodyPr>
          <a:lstStyle/>
          <a:p>
            <a:r>
              <a:rPr lang="en-US" b="1" dirty="0" smtClean="0">
                <a:solidFill>
                  <a:schemeClr val="accent6">
                    <a:lumMod val="75000"/>
                  </a:schemeClr>
                </a:solidFill>
              </a:rPr>
              <a:t>Immune modulator </a:t>
            </a:r>
            <a:endParaRPr lang="ar-JO" b="1"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ctrTitle"/>
          </p:nvPr>
        </p:nvSpPr>
        <p:spPr>
          <a:xfrm>
            <a:off x="33337" y="0"/>
            <a:ext cx="8534400" cy="990600"/>
          </a:xfrm>
        </p:spPr>
        <p:txBody>
          <a:bodyPr/>
          <a:lstStyle/>
          <a:p>
            <a:pPr eaLnBrk="1" hangingPunct="1"/>
            <a:r>
              <a:rPr lang="en-US" sz="3600" b="1" dirty="0" smtClean="0">
                <a:solidFill>
                  <a:srgbClr val="FF0000"/>
                </a:solidFill>
                <a:latin typeface="Arial" pitchFamily="34" charset="0"/>
                <a:cs typeface="Arial" pitchFamily="34" charset="0"/>
              </a:rPr>
              <a:t>MOLLUSCUM CONTAGIOSUM</a:t>
            </a:r>
          </a:p>
        </p:txBody>
      </p:sp>
      <p:sp>
        <p:nvSpPr>
          <p:cNvPr id="4" name="Subtitle 3"/>
          <p:cNvSpPr>
            <a:spLocks noGrp="1"/>
          </p:cNvSpPr>
          <p:nvPr>
            <p:ph type="subTitle" idx="1"/>
          </p:nvPr>
        </p:nvSpPr>
        <p:spPr>
          <a:xfrm>
            <a:off x="228600" y="1143000"/>
            <a:ext cx="8534400" cy="5334000"/>
          </a:xfrm>
        </p:spPr>
        <p:txBody>
          <a:bodyPr/>
          <a:lstStyle/>
          <a:p>
            <a:pPr algn="l" eaLnBrk="1" hangingPunct="1">
              <a:buFont typeface="Arial" charset="0"/>
              <a:buNone/>
              <a:defRPr/>
            </a:pPr>
            <a:endParaRPr lang="en-US" dirty="0" smtClean="0"/>
          </a:p>
          <a:p>
            <a:pPr algn="l" eaLnBrk="1" hangingPunct="1">
              <a:buFont typeface="Arial" charset="0"/>
              <a:buNone/>
              <a:defRPr/>
            </a:pPr>
            <a:endParaRPr lang="en-US" dirty="0" smtClean="0"/>
          </a:p>
          <a:p>
            <a:pPr algn="l" eaLnBrk="1" hangingPunct="1">
              <a:buFont typeface="Arial" charset="0"/>
              <a:buNone/>
              <a:defRPr/>
            </a:pPr>
            <a:endParaRPr lang="en-US" dirty="0" smtClean="0"/>
          </a:p>
          <a:p>
            <a:pPr algn="l" eaLnBrk="1" hangingPunct="1">
              <a:buFont typeface="Arial" charset="0"/>
              <a:buNone/>
              <a:defRPr/>
            </a:pPr>
            <a:endParaRPr lang="en-US" dirty="0" smtClean="0"/>
          </a:p>
          <a:p>
            <a:pPr algn="l" eaLnBrk="1" hangingPunct="1">
              <a:spcBef>
                <a:spcPts val="0"/>
              </a:spcBef>
              <a:buFont typeface="Wingdings" pitchFamily="2" charset="2"/>
              <a:buChar char="Ø"/>
              <a:defRPr/>
            </a:pPr>
            <a:r>
              <a:rPr lang="en-US" sz="2400" dirty="0" smtClean="0">
                <a:solidFill>
                  <a:schemeClr val="tx1"/>
                </a:solidFill>
                <a:latin typeface="Arial" pitchFamily="34" charset="0"/>
                <a:cs typeface="Arial" pitchFamily="34" charset="0"/>
              </a:rPr>
              <a:t>Caused by POX virus infection.</a:t>
            </a:r>
          </a:p>
          <a:p>
            <a:pPr algn="l" eaLnBrk="1" hangingPunct="1">
              <a:spcBef>
                <a:spcPts val="0"/>
              </a:spcBef>
              <a:buFont typeface="Wingdings" pitchFamily="2" charset="2"/>
              <a:buChar char="Ø"/>
              <a:defRPr/>
            </a:pPr>
            <a:r>
              <a:rPr lang="en-US" sz="2400" dirty="0" smtClean="0">
                <a:solidFill>
                  <a:schemeClr val="tx1"/>
                </a:solidFill>
                <a:latin typeface="Arial" pitchFamily="34" charset="0"/>
                <a:cs typeface="Arial" pitchFamily="34" charset="0"/>
              </a:rPr>
              <a:t> Spread by skin contact , autoinoculation, fomites. </a:t>
            </a:r>
          </a:p>
          <a:p>
            <a:pPr algn="l" eaLnBrk="1" hangingPunct="1">
              <a:spcBef>
                <a:spcPts val="0"/>
              </a:spcBef>
              <a:buFont typeface="Wingdings" pitchFamily="2" charset="2"/>
              <a:buChar char="Ø"/>
              <a:defRPr/>
            </a:pPr>
            <a:r>
              <a:rPr lang="en-US" sz="2400" dirty="0" smtClean="0">
                <a:solidFill>
                  <a:schemeClr val="tx1"/>
                </a:solidFill>
                <a:latin typeface="Arial" pitchFamily="34" charset="0"/>
                <a:cs typeface="Arial" pitchFamily="34" charset="0"/>
              </a:rPr>
              <a:t>Appearance of dome shaped papules with central </a:t>
            </a:r>
            <a:r>
              <a:rPr lang="en-US" sz="2400" dirty="0" err="1" smtClean="0">
                <a:solidFill>
                  <a:schemeClr val="tx1"/>
                </a:solidFill>
                <a:latin typeface="Arial" pitchFamily="34" charset="0"/>
                <a:cs typeface="Arial" pitchFamily="34" charset="0"/>
              </a:rPr>
              <a:t>umbilication</a:t>
            </a:r>
            <a:r>
              <a:rPr lang="en-US" sz="2400" dirty="0" smtClean="0">
                <a:solidFill>
                  <a:schemeClr val="tx1"/>
                </a:solidFill>
                <a:latin typeface="Arial" pitchFamily="34" charset="0"/>
                <a:cs typeface="Arial" pitchFamily="34" charset="0"/>
              </a:rPr>
              <a:t> , 2-5 mm (0.5cm) diameter.</a:t>
            </a:r>
          </a:p>
          <a:p>
            <a:pPr algn="l" eaLnBrk="1" hangingPunct="1">
              <a:spcBef>
                <a:spcPts val="0"/>
              </a:spcBef>
              <a:buFont typeface="Wingdings" pitchFamily="2" charset="2"/>
              <a:buChar char="Ø"/>
              <a:defRPr/>
            </a:pPr>
            <a:r>
              <a:rPr lang="en-US" sz="2400" dirty="0" smtClean="0">
                <a:solidFill>
                  <a:schemeClr val="tx1"/>
                </a:solidFill>
                <a:latin typeface="Arial" pitchFamily="34" charset="0"/>
                <a:cs typeface="Arial" pitchFamily="34" charset="0"/>
              </a:rPr>
              <a:t>   Usually asymptomatic but may be pruritic &amp; become </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inflammed</a:t>
            </a:r>
            <a:r>
              <a:rPr lang="en-US" sz="2400" dirty="0" smtClean="0">
                <a:solidFill>
                  <a:schemeClr val="tx1"/>
                </a:solidFill>
                <a:latin typeface="Arial" pitchFamily="34" charset="0"/>
                <a:cs typeface="Arial" pitchFamily="34" charset="0"/>
              </a:rPr>
              <a:t> &amp; swollen .</a:t>
            </a:r>
          </a:p>
          <a:p>
            <a:pPr algn="l" eaLnBrk="1" hangingPunct="1">
              <a:spcBef>
                <a:spcPts val="0"/>
              </a:spcBef>
              <a:buFont typeface="Wingdings" pitchFamily="2" charset="2"/>
              <a:buChar char="Ø"/>
              <a:defRPr/>
            </a:pPr>
            <a:r>
              <a:rPr lang="en-US" sz="2400" dirty="0" smtClean="0">
                <a:solidFill>
                  <a:schemeClr val="tx1"/>
                </a:solidFill>
                <a:latin typeface="Arial" pitchFamily="34" charset="0"/>
                <a:cs typeface="Arial" pitchFamily="34" charset="0"/>
              </a:rPr>
              <a:t> It is usually self limited.</a:t>
            </a:r>
            <a:endParaRPr lang="en-US" sz="2400" dirty="0">
              <a:solidFill>
                <a:schemeClr val="tx1"/>
              </a:solidFill>
              <a:latin typeface="Arial" pitchFamily="34" charset="0"/>
              <a:cs typeface="Arial" pitchFamily="34" charset="0"/>
            </a:endParaRPr>
          </a:p>
        </p:txBody>
      </p:sp>
      <p:pic>
        <p:nvPicPr>
          <p:cNvPr id="30724" name="Picture 4" descr="300px-Molluscaklei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5486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ربع نص 1"/>
          <p:cNvSpPr txBox="1"/>
          <p:nvPr/>
        </p:nvSpPr>
        <p:spPr>
          <a:xfrm>
            <a:off x="5715000" y="914400"/>
            <a:ext cx="3429000" cy="2308324"/>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2000" b="1" dirty="0" smtClean="0">
                <a:solidFill>
                  <a:schemeClr val="accent6">
                    <a:lumMod val="75000"/>
                  </a:schemeClr>
                </a:solidFill>
                <a:sym typeface="Wingdings" pitchFamily="2" charset="2"/>
              </a:rPr>
              <a:t></a:t>
            </a:r>
            <a:r>
              <a:rPr lang="en-US" sz="2400" b="1" dirty="0" smtClean="0">
                <a:solidFill>
                  <a:schemeClr val="accent6">
                    <a:lumMod val="75000"/>
                  </a:schemeClr>
                </a:solidFill>
              </a:rPr>
              <a:t>affect all body </a:t>
            </a:r>
          </a:p>
          <a:p>
            <a:pPr marL="285750" indent="-285750">
              <a:buFont typeface="Wingdings" pitchFamily="2" charset="2"/>
              <a:buChar char="à"/>
            </a:pPr>
            <a:r>
              <a:rPr lang="en-US" sz="2000" b="1" dirty="0" smtClean="0">
                <a:solidFill>
                  <a:schemeClr val="accent6">
                    <a:lumMod val="75000"/>
                  </a:schemeClr>
                </a:solidFill>
                <a:sym typeface="Wingdings" pitchFamily="2" charset="2"/>
              </a:rPr>
              <a:t>We can treat it as warts  in case of genital infection </a:t>
            </a:r>
          </a:p>
          <a:p>
            <a:pPr marL="285750" indent="-285750">
              <a:buFont typeface="Wingdings" pitchFamily="2" charset="2"/>
              <a:buChar char="à"/>
            </a:pPr>
            <a:r>
              <a:rPr lang="en-US" sz="2000" b="1" dirty="0" smtClean="0">
                <a:solidFill>
                  <a:schemeClr val="accent6">
                    <a:lumMod val="75000"/>
                  </a:schemeClr>
                </a:solidFill>
                <a:sym typeface="Wingdings" pitchFamily="2" charset="2"/>
              </a:rPr>
              <a:t>In other body parts : resolve without treatment</a:t>
            </a:r>
          </a:p>
          <a:p>
            <a:pPr marL="285750" indent="-285750">
              <a:buFont typeface="Wingdings" pitchFamily="2" charset="2"/>
              <a:buChar char="à"/>
            </a:pPr>
            <a:r>
              <a:rPr lang="en-US" sz="2000" b="1" dirty="0" smtClean="0">
                <a:solidFill>
                  <a:schemeClr val="accent6">
                    <a:lumMod val="75000"/>
                  </a:schemeClr>
                </a:solidFill>
                <a:sym typeface="Wingdings" pitchFamily="2" charset="2"/>
              </a:rPr>
              <a:t>We don’t use cytotoxic agent with children  </a:t>
            </a:r>
          </a:p>
        </p:txBody>
      </p:sp>
      <p:sp>
        <p:nvSpPr>
          <p:cNvPr id="3" name="مستطيل 2"/>
          <p:cNvSpPr/>
          <p:nvPr/>
        </p:nvSpPr>
        <p:spPr>
          <a:xfrm>
            <a:off x="38099" y="6029918"/>
            <a:ext cx="9120188"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solidFill>
                  <a:schemeClr val="accent6">
                    <a:lumMod val="75000"/>
                  </a:schemeClr>
                </a:solidFill>
              </a:rPr>
              <a:t>once we remove the lesion , it's over </a:t>
            </a:r>
            <a:r>
              <a:rPr lang="en-US" sz="2400" b="1" dirty="0" smtClean="0">
                <a:solidFill>
                  <a:schemeClr val="accent6">
                    <a:lumMod val="75000"/>
                  </a:schemeClr>
                </a:solidFill>
              </a:rPr>
              <a:t>,otherwise it’ll be  </a:t>
            </a:r>
            <a:r>
              <a:rPr lang="en-US" sz="2400" b="1" dirty="0">
                <a:solidFill>
                  <a:schemeClr val="accent6">
                    <a:lumMod val="75000"/>
                  </a:schemeClr>
                </a:solidFill>
              </a:rPr>
              <a:t>within the epidermis</a:t>
            </a:r>
            <a:endParaRPr lang="ar-JO" sz="24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ctrTitle"/>
          </p:nvPr>
        </p:nvSpPr>
        <p:spPr>
          <a:xfrm>
            <a:off x="211138" y="0"/>
            <a:ext cx="8610600" cy="914400"/>
          </a:xfrm>
        </p:spPr>
        <p:txBody>
          <a:bodyPr/>
          <a:lstStyle/>
          <a:p>
            <a:pPr eaLnBrk="1" hangingPunct="1"/>
            <a:r>
              <a:rPr lang="en-US" sz="3600" b="1" dirty="0" smtClean="0">
                <a:solidFill>
                  <a:srgbClr val="FF0000"/>
                </a:solidFill>
                <a:latin typeface="Arial" pitchFamily="34" charset="0"/>
                <a:cs typeface="Arial" pitchFamily="34" charset="0"/>
              </a:rPr>
              <a:t>Genital ulcers:</a:t>
            </a:r>
          </a:p>
        </p:txBody>
      </p:sp>
      <p:sp>
        <p:nvSpPr>
          <p:cNvPr id="31747" name="Subtitle 4"/>
          <p:cNvSpPr>
            <a:spLocks noGrp="1"/>
          </p:cNvSpPr>
          <p:nvPr>
            <p:ph type="subTitle" idx="1"/>
          </p:nvPr>
        </p:nvSpPr>
        <p:spPr>
          <a:xfrm>
            <a:off x="287338" y="676960"/>
            <a:ext cx="8534400" cy="5486400"/>
          </a:xfrm>
        </p:spPr>
        <p:txBody>
          <a:bodyPr/>
          <a:lstStyle/>
          <a:p>
            <a:pPr algn="l" eaLnBrk="1" hangingPunct="1">
              <a:buFont typeface="Wingdings" pitchFamily="2" charset="2"/>
              <a:buChar char="Ø"/>
            </a:pPr>
            <a:r>
              <a:rPr lang="en-US" sz="2400" dirty="0" smtClean="0">
                <a:solidFill>
                  <a:schemeClr val="tx1"/>
                </a:solidFill>
                <a:latin typeface="Arial" pitchFamily="34" charset="0"/>
                <a:cs typeface="Arial" pitchFamily="34" charset="0"/>
              </a:rPr>
              <a:t>Genital herpes </a:t>
            </a:r>
            <a:r>
              <a:rPr lang="en-US" sz="2000" dirty="0" smtClean="0">
                <a:solidFill>
                  <a:schemeClr val="tx1"/>
                </a:solidFill>
                <a:latin typeface="Arial" pitchFamily="34" charset="0"/>
                <a:cs typeface="Arial" pitchFamily="34" charset="0"/>
              </a:rPr>
              <a:t>(Most common cause)</a:t>
            </a:r>
            <a:r>
              <a:rPr lang="en-US" sz="2000" b="1" dirty="0" smtClean="0">
                <a:solidFill>
                  <a:schemeClr val="accent6">
                    <a:lumMod val="75000"/>
                  </a:schemeClr>
                </a:solidFill>
                <a:latin typeface="Arial" pitchFamily="34" charset="0"/>
                <a:cs typeface="Arial" pitchFamily="34" charset="0"/>
                <a:sym typeface="Wingdings" pitchFamily="2" charset="2"/>
              </a:rPr>
              <a:t> type1 :10% , Type 2 :90%</a:t>
            </a:r>
            <a:endParaRPr lang="en-US" sz="2000" b="1" dirty="0" smtClean="0">
              <a:solidFill>
                <a:schemeClr val="accent6">
                  <a:lumMod val="75000"/>
                </a:schemeClr>
              </a:solidFill>
              <a:latin typeface="Arial" pitchFamily="34" charset="0"/>
              <a:cs typeface="Arial" pitchFamily="34" charset="0"/>
            </a:endParaRPr>
          </a:p>
          <a:p>
            <a:pPr algn="l" eaLnBrk="1" hangingPunct="1">
              <a:buFont typeface="Wingdings" pitchFamily="2" charset="2"/>
              <a:buChar char="Ø"/>
            </a:pPr>
            <a:r>
              <a:rPr lang="en-US" sz="2400" dirty="0" smtClean="0">
                <a:solidFill>
                  <a:schemeClr val="tx1"/>
                </a:solidFill>
                <a:latin typeface="Arial" pitchFamily="34" charset="0"/>
                <a:cs typeface="Arial" pitchFamily="34" charset="0"/>
              </a:rPr>
              <a:t> Chancre (syphilis)</a:t>
            </a:r>
          </a:p>
          <a:p>
            <a:pPr algn="l" eaLnBrk="1" hangingPunct="1">
              <a:buFont typeface="Wingdings" pitchFamily="2" charset="2"/>
              <a:buChar char="Ø"/>
            </a:pPr>
            <a:r>
              <a:rPr lang="en-US" sz="2400" dirty="0" smtClean="0">
                <a:solidFill>
                  <a:schemeClr val="tx1"/>
                </a:solidFill>
                <a:latin typeface="Arial" pitchFamily="34" charset="0"/>
                <a:cs typeface="Arial" pitchFamily="34" charset="0"/>
              </a:rPr>
              <a:t> Chancroid</a:t>
            </a:r>
          </a:p>
          <a:p>
            <a:pPr algn="l" eaLnBrk="1" hangingPunct="1">
              <a:buFont typeface="Wingdings" pitchFamily="2" charset="2"/>
              <a:buChar char="Ø"/>
            </a:pPr>
            <a:r>
              <a:rPr lang="en-US" sz="2400" dirty="0" smtClean="0">
                <a:solidFill>
                  <a:schemeClr val="tx1"/>
                </a:solidFill>
                <a:latin typeface="Arial" pitchFamily="34" charset="0"/>
                <a:cs typeface="Arial" pitchFamily="34" charset="0"/>
              </a:rPr>
              <a:t>Granuloma </a:t>
            </a:r>
            <a:r>
              <a:rPr lang="en-US" sz="2400" dirty="0" err="1" smtClean="0">
                <a:solidFill>
                  <a:schemeClr val="tx1"/>
                </a:solidFill>
                <a:latin typeface="Arial" pitchFamily="34" charset="0"/>
                <a:cs typeface="Arial" pitchFamily="34" charset="0"/>
              </a:rPr>
              <a:t>inguinale</a:t>
            </a:r>
            <a:endParaRPr lang="en-US" sz="2400" dirty="0" smtClean="0">
              <a:solidFill>
                <a:schemeClr val="tx1"/>
              </a:solidFill>
              <a:latin typeface="Arial" pitchFamily="34" charset="0"/>
              <a:cs typeface="Arial" pitchFamily="34" charset="0"/>
            </a:endParaRPr>
          </a:p>
          <a:p>
            <a:pPr algn="l" eaLnBrk="1" hangingPunct="1">
              <a:buFont typeface="Wingdings" pitchFamily="2" charset="2"/>
              <a:buChar char="Ø"/>
            </a:pP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Lymphogranuloma</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venereum</a:t>
            </a:r>
            <a:endParaRPr lang="en-US" sz="2400" dirty="0" smtClean="0">
              <a:solidFill>
                <a:schemeClr val="tx1"/>
              </a:solidFill>
              <a:latin typeface="Arial" pitchFamily="34" charset="0"/>
              <a:cs typeface="Arial" pitchFamily="34" charset="0"/>
            </a:endParaRPr>
          </a:p>
          <a:p>
            <a:pPr algn="l" eaLnBrk="1" hangingPunct="1"/>
            <a:endParaRPr lang="en-US" sz="2400" dirty="0" smtClean="0">
              <a:solidFill>
                <a:schemeClr val="tx1"/>
              </a:solidFill>
              <a:latin typeface="Arial" pitchFamily="34" charset="0"/>
              <a:cs typeface="Arial" pitchFamily="34" charset="0"/>
            </a:endParaRPr>
          </a:p>
        </p:txBody>
      </p:sp>
      <p:sp>
        <p:nvSpPr>
          <p:cNvPr id="2" name="مستطيل 1"/>
          <p:cNvSpPr/>
          <p:nvPr/>
        </p:nvSpPr>
        <p:spPr>
          <a:xfrm>
            <a:off x="0" y="2819400"/>
            <a:ext cx="9144000" cy="461665"/>
          </a:xfrm>
          <a:prstGeom prst="rect">
            <a:avLst/>
          </a:prstGeom>
        </p:spPr>
        <p:txBody>
          <a:bodyPr wrap="square">
            <a:spAutoFit/>
          </a:bodyPr>
          <a:lstStyle/>
          <a:p>
            <a:r>
              <a:rPr lang="en-US" sz="2400" b="1" dirty="0">
                <a:solidFill>
                  <a:srgbClr val="FF0000"/>
                </a:solidFill>
              </a:rPr>
              <a:t>*</a:t>
            </a:r>
            <a:r>
              <a:rPr lang="en-US" sz="2400" b="1" dirty="0" smtClean="0">
                <a:solidFill>
                  <a:srgbClr val="FF0000"/>
                </a:solidFill>
              </a:rPr>
              <a:t>Still </a:t>
            </a:r>
            <a:r>
              <a:rPr lang="en-US" sz="2400" b="1" dirty="0">
                <a:solidFill>
                  <a:srgbClr val="FF0000"/>
                </a:solidFill>
              </a:rPr>
              <a:t>¼ of the diagnosis is made by clinical examination </a:t>
            </a:r>
            <a:r>
              <a:rPr lang="en-US" sz="2400" b="1" dirty="0" smtClean="0">
                <a:solidFill>
                  <a:srgbClr val="FF0000"/>
                </a:solidFill>
              </a:rPr>
              <a:t>only. </a:t>
            </a:r>
            <a:endParaRPr lang="ar-JO" sz="2400" b="1"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 y="3420160"/>
            <a:ext cx="9129713"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288"/>
            <a:ext cx="9144000" cy="3124200"/>
          </a:xfrm>
        </p:spPr>
        <p:txBody>
          <a:bodyPr/>
          <a:lstStyle/>
          <a:p>
            <a:pPr marL="0" indent="0" eaLnBrk="1" hangingPunct="1">
              <a:spcBef>
                <a:spcPts val="0"/>
              </a:spcBef>
              <a:buNone/>
              <a:defRPr/>
            </a:pPr>
            <a:r>
              <a:rPr lang="en-US" sz="2400" dirty="0" smtClean="0">
                <a:latin typeface="Arial" pitchFamily="34" charset="0"/>
                <a:cs typeface="Arial" pitchFamily="34" charset="0"/>
                <a:sym typeface="Wingdings" pitchFamily="2" charset="2"/>
              </a:rPr>
              <a:t></a:t>
            </a:r>
            <a:r>
              <a:rPr lang="en-US" sz="2400" dirty="0" smtClean="0">
                <a:latin typeface="Arial" pitchFamily="34" charset="0"/>
                <a:cs typeface="Arial" pitchFamily="34" charset="0"/>
              </a:rPr>
              <a:t>Analysis of the vaginal secretions is done by wet mount </a:t>
            </a:r>
          </a:p>
          <a:p>
            <a:pPr marL="0" eaLnBrk="1" hangingPunct="1">
              <a:spcBef>
                <a:spcPts val="0"/>
              </a:spcBef>
              <a:buFont typeface="Arial" charset="0"/>
              <a:buNone/>
              <a:defRPr/>
            </a:pPr>
            <a:r>
              <a:rPr lang="en-US" sz="2400" dirty="0" smtClean="0">
                <a:latin typeface="Arial" pitchFamily="34" charset="0"/>
                <a:cs typeface="Arial" pitchFamily="34" charset="0"/>
              </a:rPr>
              <a:t>    preparation </a:t>
            </a:r>
            <a:r>
              <a:rPr lang="en-US" sz="2400" b="1" dirty="0" smtClean="0">
                <a:solidFill>
                  <a:schemeClr val="accent6">
                    <a:lumMod val="75000"/>
                  </a:schemeClr>
                </a:solidFill>
                <a:latin typeface="Arial" pitchFamily="34" charset="0"/>
                <a:cs typeface="Arial" pitchFamily="34" charset="0"/>
              </a:rPr>
              <a:t>(add normal saline ) </a:t>
            </a:r>
          </a:p>
          <a:p>
            <a:pPr marL="0" eaLnBrk="1" hangingPunct="1">
              <a:spcBef>
                <a:spcPts val="0"/>
              </a:spcBef>
              <a:buFont typeface="Wingdings" pitchFamily="2" charset="2"/>
              <a:buChar char="Ø"/>
              <a:defRPr/>
            </a:pP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Gram stain reveals predominance of gram +</a:t>
            </a:r>
            <a:r>
              <a:rPr lang="en-US" sz="2400" dirty="0" err="1" smtClean="0">
                <a:latin typeface="Arial" pitchFamily="34" charset="0"/>
                <a:cs typeface="Arial" pitchFamily="34" charset="0"/>
              </a:rPr>
              <a:t>ve</a:t>
            </a:r>
            <a:r>
              <a:rPr lang="en-US" sz="2400" dirty="0" smtClean="0">
                <a:latin typeface="Arial" pitchFamily="34" charset="0"/>
                <a:cs typeface="Arial" pitchFamily="34" charset="0"/>
              </a:rPr>
              <a:t> rods</a:t>
            </a:r>
          </a:p>
          <a:p>
            <a:pPr marL="0" eaLnBrk="1" hangingPunct="1">
              <a:spcBef>
                <a:spcPts val="0"/>
              </a:spcBef>
              <a:buFont typeface="Arial" charset="0"/>
              <a:buNone/>
              <a:defRPr/>
            </a:pPr>
            <a:r>
              <a:rPr lang="en-US" sz="2400" dirty="0" smtClean="0">
                <a:latin typeface="Arial" pitchFamily="34" charset="0"/>
                <a:cs typeface="Arial" pitchFamily="34" charset="0"/>
              </a:rPr>
              <a:t>    (Lactobacilli).</a:t>
            </a:r>
          </a:p>
          <a:p>
            <a:pPr marL="0" eaLnBrk="1" hangingPunct="1">
              <a:spcBef>
                <a:spcPts val="0"/>
              </a:spcBef>
              <a:buFont typeface="Arial" charset="0"/>
              <a:buNone/>
              <a:defRPr/>
            </a:pPr>
            <a:endParaRPr lang="en-US" sz="2400" dirty="0" smtClean="0">
              <a:latin typeface="Arial" pitchFamily="34" charset="0"/>
              <a:cs typeface="Arial" pitchFamily="34" charset="0"/>
            </a:endParaRPr>
          </a:p>
          <a:p>
            <a:pPr eaLnBrk="1" hangingPunct="1">
              <a:buFont typeface="Arial" charset="0"/>
              <a:buNone/>
              <a:defRPr/>
            </a:pPr>
            <a:endParaRPr lang="en-US" sz="2400" dirty="0">
              <a:latin typeface="Arial" pitchFamily="34" charset="0"/>
              <a:cs typeface="Arial" pitchFamily="34" charset="0"/>
            </a:endParaRPr>
          </a:p>
        </p:txBody>
      </p:sp>
      <p:pic>
        <p:nvPicPr>
          <p:cNvPr id="4099" name="Picture 4" descr="Wet+mount+reading+Assess+for+clue+cells,+hyphae,+yeast+buds,+trichomonas,+WBC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 y="1905000"/>
            <a:ext cx="9067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1"/>
          <p:cNvSpPr/>
          <p:nvPr/>
        </p:nvSpPr>
        <p:spPr>
          <a:xfrm>
            <a:off x="0" y="4876800"/>
            <a:ext cx="4572000" cy="1938992"/>
          </a:xfrm>
          <a:prstGeom prst="rect">
            <a:avLst/>
          </a:prstGeom>
        </p:spPr>
        <p:txBody>
          <a:bodyPr>
            <a:spAutoFit/>
          </a:bodyPr>
          <a:lstStyle/>
          <a:p>
            <a:r>
              <a:rPr lang="fr-FR" sz="2000" b="1" dirty="0"/>
              <a:t>Type of lesions: </a:t>
            </a:r>
            <a:br>
              <a:rPr lang="fr-FR" sz="2000" b="1" dirty="0"/>
            </a:br>
            <a:r>
              <a:rPr lang="fr-FR" sz="2000" b="1" dirty="0"/>
              <a:t/>
            </a:r>
            <a:br>
              <a:rPr lang="fr-FR" sz="2000" b="1" dirty="0"/>
            </a:br>
            <a:r>
              <a:rPr lang="fr-FR" sz="2000" b="1" dirty="0"/>
              <a:t>** Vaginitis</a:t>
            </a:r>
            <a:br>
              <a:rPr lang="fr-FR" sz="2000" b="1" dirty="0"/>
            </a:br>
            <a:r>
              <a:rPr lang="fr-FR" sz="2000" b="1" dirty="0"/>
              <a:t>** Ulcertive lesions</a:t>
            </a:r>
            <a:br>
              <a:rPr lang="fr-FR" sz="2000" b="1" dirty="0"/>
            </a:br>
            <a:r>
              <a:rPr lang="fr-FR" sz="2000" b="1" dirty="0"/>
              <a:t>** vulval infections</a:t>
            </a:r>
            <a:br>
              <a:rPr lang="fr-FR" sz="2000" b="1" dirty="0"/>
            </a:br>
            <a:r>
              <a:rPr lang="fr-FR" sz="2000" b="1" dirty="0"/>
              <a:t>**cervicitis</a:t>
            </a:r>
            <a:endParaRPr lang="ar-JO" sz="2000" b="1" dirty="0"/>
          </a:p>
        </p:txBody>
      </p:sp>
      <p:sp>
        <p:nvSpPr>
          <p:cNvPr id="4" name="مربع نص 3"/>
          <p:cNvSpPr txBox="1"/>
          <p:nvPr/>
        </p:nvSpPr>
        <p:spPr>
          <a:xfrm>
            <a:off x="342900" y="838200"/>
            <a:ext cx="8458200" cy="369332"/>
          </a:xfrm>
          <a:prstGeom prst="rect">
            <a:avLst/>
          </a:prstGeom>
          <a:noFill/>
        </p:spPr>
        <p:txBody>
          <a:bodyPr wrap="square" rtlCol="1">
            <a:spAutoFit/>
          </a:bodyPr>
          <a:lstStyle/>
          <a:p>
            <a:r>
              <a:rPr lang="en-US" b="1" dirty="0" smtClean="0">
                <a:solidFill>
                  <a:schemeClr val="accent6">
                    <a:lumMod val="75000"/>
                  </a:schemeClr>
                </a:solidFill>
              </a:rPr>
              <a:t>Normally : epithelia cells , lactobacilli , small number of neutrophils , </a:t>
            </a:r>
            <a:endParaRPr lang="ar-JO"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Box 2"/>
          <p:cNvSpPr txBox="1">
            <a:spLocks noChangeArrowheads="1"/>
          </p:cNvSpPr>
          <p:nvPr/>
        </p:nvSpPr>
        <p:spPr bwMode="auto">
          <a:xfrm>
            <a:off x="-38100" y="4549775"/>
            <a:ext cx="5181600" cy="2308225"/>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dirty="0"/>
              <a:t>Herpes is relative indication for cesarean section: presence of maternal lesions within 6 weeks of birth in the absence of: ruptured membranes, spontaneous ROM &gt;&gt;6 hours</a:t>
            </a:r>
            <a:r>
              <a:rPr lang="en-US" sz="2400" b="1" dirty="0" smtClean="0"/>
              <a:t>.</a:t>
            </a:r>
            <a:r>
              <a:rPr lang="en-US" sz="2400" b="1" dirty="0" smtClean="0">
                <a:sym typeface="Wingdings" pitchFamily="2" charset="2"/>
              </a:rPr>
              <a:t> </a:t>
            </a:r>
            <a:r>
              <a:rPr lang="en-US" sz="2400" b="1" dirty="0" smtClean="0">
                <a:solidFill>
                  <a:schemeClr val="accent6">
                    <a:lumMod val="75000"/>
                  </a:schemeClr>
                </a:solidFill>
                <a:sym typeface="Wingdings" pitchFamily="2" charset="2"/>
              </a:rPr>
              <a:t>indication of CS </a:t>
            </a:r>
            <a:endParaRPr lang="en-US" sz="2400" b="1" dirty="0">
              <a:solidFill>
                <a:schemeClr val="accent6">
                  <a:lumMod val="75000"/>
                </a:schemeClr>
              </a:solidFill>
            </a:endParaRPr>
          </a:p>
        </p:txBody>
      </p:sp>
      <p:sp>
        <p:nvSpPr>
          <p:cNvPr id="2" name="مستطيل 1"/>
          <p:cNvSpPr/>
          <p:nvPr/>
        </p:nvSpPr>
        <p:spPr>
          <a:xfrm>
            <a:off x="9524" y="14287"/>
            <a:ext cx="9134475" cy="707886"/>
          </a:xfrm>
          <a:prstGeom prst="rect">
            <a:avLst/>
          </a:prstGeom>
        </p:spPr>
        <p:txBody>
          <a:bodyPr wrap="square">
            <a:spAutoFit/>
          </a:bodyPr>
          <a:lstStyle/>
          <a:p>
            <a:r>
              <a:rPr lang="en-US" sz="2000" b="1" dirty="0" smtClean="0">
                <a:solidFill>
                  <a:srgbClr val="FF0000"/>
                </a:solidFill>
              </a:rPr>
              <a:t>1-HSV</a:t>
            </a:r>
            <a:r>
              <a:rPr lang="en-US" sz="2000" b="1" dirty="0">
                <a:solidFill>
                  <a:srgbClr val="FF0000"/>
                </a:solidFill>
              </a:rPr>
              <a:t>: </a:t>
            </a:r>
            <a:r>
              <a:rPr lang="en-US" sz="2000" dirty="0"/>
              <a:t>grouped vesicles mixed with small ulcers with a </a:t>
            </a:r>
            <a:r>
              <a:rPr lang="en-US" sz="2000" dirty="0" smtClean="0"/>
              <a:t> </a:t>
            </a:r>
            <a:r>
              <a:rPr lang="en-US" sz="2000" dirty="0"/>
              <a:t>history of similar lesions (Pathognomonic)</a:t>
            </a:r>
            <a:endParaRPr lang="ar-JO" sz="2000" dirty="0"/>
          </a:p>
        </p:txBody>
      </p:sp>
      <p:sp>
        <p:nvSpPr>
          <p:cNvPr id="3" name="مستطيل 2"/>
          <p:cNvSpPr/>
          <p:nvPr/>
        </p:nvSpPr>
        <p:spPr>
          <a:xfrm>
            <a:off x="-61912" y="660618"/>
            <a:ext cx="9205912" cy="1631216"/>
          </a:xfrm>
          <a:prstGeom prst="rect">
            <a:avLst/>
          </a:prstGeom>
        </p:spPr>
        <p:txBody>
          <a:bodyPr wrap="square">
            <a:spAutoFit/>
          </a:bodyPr>
          <a:lstStyle/>
          <a:p>
            <a:r>
              <a:rPr lang="en-US" sz="2000" dirty="0" smtClean="0"/>
              <a:t> </a:t>
            </a:r>
            <a:r>
              <a:rPr lang="en-US" sz="2000" b="1" dirty="0" smtClean="0">
                <a:solidFill>
                  <a:srgbClr val="FF0000"/>
                </a:solidFill>
              </a:rPr>
              <a:t>Diagnosis </a:t>
            </a:r>
            <a:r>
              <a:rPr lang="en-US" sz="2000" b="1" dirty="0" smtClean="0">
                <a:solidFill>
                  <a:srgbClr val="FF0000"/>
                </a:solidFill>
                <a:sym typeface="Wingdings" pitchFamily="2" charset="2"/>
              </a:rPr>
              <a:t> </a:t>
            </a:r>
            <a:r>
              <a:rPr lang="en-US" sz="2000" dirty="0" smtClean="0"/>
              <a:t>Herpes</a:t>
            </a:r>
            <a:r>
              <a:rPr lang="en-US" sz="2000" dirty="0"/>
              <a:t>: -Viral isolation (culture):  High specificity, </a:t>
            </a:r>
            <a:r>
              <a:rPr lang="en-US" sz="2000" dirty="0" smtClean="0"/>
              <a:t>low sensitivity </a:t>
            </a:r>
            <a:r>
              <a:rPr lang="en-US" sz="2000" dirty="0"/>
              <a:t>, 50% for primary </a:t>
            </a:r>
            <a:r>
              <a:rPr lang="en-US" sz="2000" dirty="0" err="1"/>
              <a:t>infxn</a:t>
            </a:r>
            <a:r>
              <a:rPr lang="en-US" sz="2000" dirty="0"/>
              <a:t>,  20% for recurrent </a:t>
            </a:r>
            <a:r>
              <a:rPr lang="en-US" sz="2000" dirty="0" err="1"/>
              <a:t>infxn</a:t>
            </a:r>
            <a:endParaRPr lang="en-US" sz="2000" dirty="0"/>
          </a:p>
          <a:p>
            <a:r>
              <a:rPr lang="en-US" sz="2000" dirty="0"/>
              <a:t> </a:t>
            </a:r>
            <a:r>
              <a:rPr lang="en-US" sz="2000" dirty="0" smtClean="0"/>
              <a:t>-</a:t>
            </a:r>
            <a:r>
              <a:rPr lang="en-US" sz="2000" dirty="0"/>
              <a:t>Direct detection of virus (</a:t>
            </a:r>
            <a:r>
              <a:rPr lang="en-US" sz="2000" dirty="0" err="1"/>
              <a:t>Tzcank</a:t>
            </a:r>
            <a:r>
              <a:rPr lang="en-US" sz="2000" dirty="0"/>
              <a:t> smears, PCR)</a:t>
            </a:r>
          </a:p>
          <a:p>
            <a:r>
              <a:rPr lang="en-US" sz="2000" dirty="0"/>
              <a:t> </a:t>
            </a:r>
            <a:r>
              <a:rPr lang="en-US" sz="2000" dirty="0" smtClean="0"/>
              <a:t>Serology</a:t>
            </a:r>
            <a:r>
              <a:rPr lang="en-US" sz="2000" dirty="0"/>
              <a:t>: Newer tests that are specific for type of </a:t>
            </a:r>
            <a:r>
              <a:rPr lang="en-US" sz="2000" dirty="0" smtClean="0"/>
              <a:t> virus </a:t>
            </a:r>
            <a:r>
              <a:rPr lang="en-US" sz="2000" dirty="0"/>
              <a:t>(</a:t>
            </a:r>
            <a:r>
              <a:rPr lang="en-US" sz="2000" dirty="0" err="1"/>
              <a:t>HerpesSelect</a:t>
            </a:r>
            <a:r>
              <a:rPr lang="en-US" sz="2000" dirty="0"/>
              <a:t> 2, herpes glycoprotein for </a:t>
            </a:r>
            <a:r>
              <a:rPr lang="en-US" sz="2000" dirty="0" err="1" smtClean="0"/>
              <a:t>IgG,ELISA</a:t>
            </a:r>
            <a:r>
              <a:rPr lang="en-US" sz="2000" dirty="0"/>
              <a:t>)</a:t>
            </a:r>
          </a:p>
        </p:txBody>
      </p:sp>
      <p:sp>
        <p:nvSpPr>
          <p:cNvPr id="4" name="مستطيل 3"/>
          <p:cNvSpPr/>
          <p:nvPr/>
        </p:nvSpPr>
        <p:spPr>
          <a:xfrm>
            <a:off x="-61912" y="2414944"/>
            <a:ext cx="9182100" cy="1631216"/>
          </a:xfrm>
          <a:prstGeom prst="rect">
            <a:avLst/>
          </a:prstGeom>
        </p:spPr>
        <p:txBody>
          <a:bodyPr wrap="square">
            <a:spAutoFit/>
          </a:bodyPr>
          <a:lstStyle/>
          <a:p>
            <a:r>
              <a:rPr lang="en-US" b="1" dirty="0" smtClean="0">
                <a:solidFill>
                  <a:srgbClr val="FF0000"/>
                </a:solidFill>
              </a:rPr>
              <a:t>Treatment </a:t>
            </a:r>
            <a:r>
              <a:rPr lang="en-US" b="1" dirty="0" smtClean="0">
                <a:solidFill>
                  <a:srgbClr val="FF0000"/>
                </a:solidFill>
                <a:sym typeface="Wingdings" pitchFamily="2" charset="2"/>
              </a:rPr>
              <a:t> </a:t>
            </a:r>
            <a:r>
              <a:rPr lang="en-US" sz="2000" dirty="0" smtClean="0"/>
              <a:t>Herpes</a:t>
            </a:r>
            <a:r>
              <a:rPr lang="en-US" sz="2000" dirty="0"/>
              <a:t>: 1 </a:t>
            </a:r>
            <a:r>
              <a:rPr lang="en-US" sz="2000" dirty="0" err="1"/>
              <a:t>st</a:t>
            </a:r>
            <a:r>
              <a:rPr lang="en-US" sz="2000" dirty="0"/>
              <a:t> episode is treated with </a:t>
            </a:r>
            <a:r>
              <a:rPr lang="en-US" sz="2000" dirty="0" smtClean="0"/>
              <a:t>acyclovir </a:t>
            </a:r>
            <a:r>
              <a:rPr lang="en-US" sz="2000" b="1" dirty="0" smtClean="0">
                <a:solidFill>
                  <a:schemeClr val="accent6">
                    <a:lumMod val="75000"/>
                  </a:schemeClr>
                </a:solidFill>
              </a:rPr>
              <a:t>(orally 200mg 5times /10 days) </a:t>
            </a:r>
            <a:r>
              <a:rPr lang="en-US" sz="2000" dirty="0" smtClean="0"/>
              <a:t>, </a:t>
            </a:r>
            <a:r>
              <a:rPr lang="en-US" sz="2000" dirty="0" err="1"/>
              <a:t>famciclovir</a:t>
            </a:r>
            <a:r>
              <a:rPr lang="en-US" sz="2000" dirty="0"/>
              <a:t>, </a:t>
            </a:r>
          </a:p>
          <a:p>
            <a:r>
              <a:rPr lang="en-US" sz="2000" dirty="0"/>
              <a:t>    this will not eradicate the infection, recurrences </a:t>
            </a:r>
            <a:r>
              <a:rPr lang="en-US" sz="2000" dirty="0" smtClean="0"/>
              <a:t>are common</a:t>
            </a:r>
            <a:r>
              <a:rPr lang="en-US" sz="2000" dirty="0"/>
              <a:t>.</a:t>
            </a:r>
          </a:p>
          <a:p>
            <a:r>
              <a:rPr lang="en-US" sz="2000" dirty="0"/>
              <a:t> </a:t>
            </a:r>
            <a:r>
              <a:rPr lang="en-US" sz="2000" dirty="0" smtClean="0"/>
              <a:t>For </a:t>
            </a:r>
            <a:r>
              <a:rPr lang="en-US" sz="2000" dirty="0"/>
              <a:t>patients with &gt; 6 recurrences/year → daily  suppressive treatment is indicated (will </a:t>
            </a:r>
            <a:r>
              <a:rPr lang="en-US" sz="2000" dirty="0" smtClean="0"/>
              <a:t>not </a:t>
            </a:r>
            <a:r>
              <a:rPr lang="en-US" sz="2000" dirty="0"/>
              <a:t>eliminate viral shedding and transmission)</a:t>
            </a:r>
          </a:p>
        </p:txBody>
      </p:sp>
      <p:sp>
        <p:nvSpPr>
          <p:cNvPr id="5" name="مربع نص 4"/>
          <p:cNvSpPr txBox="1"/>
          <p:nvPr/>
        </p:nvSpPr>
        <p:spPr>
          <a:xfrm>
            <a:off x="5143500" y="4724400"/>
            <a:ext cx="3919538" cy="1569660"/>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2400" b="1" dirty="0" smtClean="0">
                <a:solidFill>
                  <a:schemeClr val="accent6">
                    <a:lumMod val="75000"/>
                  </a:schemeClr>
                </a:solidFill>
                <a:sym typeface="Wingdings" pitchFamily="2" charset="2"/>
              </a:rPr>
              <a:t> Start as small painful vesicles then painful shallow ulcer with unilateral inguinal lymphadenopathy </a:t>
            </a:r>
            <a:endParaRPr lang="ar-JO" sz="24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7625" y="48161"/>
            <a:ext cx="9144000" cy="1323439"/>
          </a:xfrm>
          <a:prstGeom prst="rect">
            <a:avLst/>
          </a:prstGeom>
          <a:noFill/>
        </p:spPr>
        <p:txBody>
          <a:bodyPr wrap="square" rtlCol="1">
            <a:spAutoFit/>
          </a:bodyPr>
          <a:lstStyle/>
          <a:p>
            <a:r>
              <a:rPr lang="en-US" sz="2000" b="1" dirty="0" smtClean="0">
                <a:solidFill>
                  <a:srgbClr val="FF0000"/>
                </a:solidFill>
              </a:rPr>
              <a:t>2-Chancre ( </a:t>
            </a:r>
            <a:r>
              <a:rPr lang="en-US" sz="2000" b="1" dirty="0">
                <a:solidFill>
                  <a:srgbClr val="FF0000"/>
                </a:solidFill>
              </a:rPr>
              <a:t>syphilis ) </a:t>
            </a:r>
            <a:r>
              <a:rPr lang="en-US" sz="2000" dirty="0">
                <a:solidFill>
                  <a:schemeClr val="tx1">
                    <a:lumMod val="95000"/>
                    <a:lumOff val="5000"/>
                  </a:schemeClr>
                </a:solidFill>
              </a:rPr>
              <a:t>:. Syphilis: Painless, minimally tender ulcer, </a:t>
            </a:r>
            <a:br>
              <a:rPr lang="en-US" sz="2000" dirty="0">
                <a:solidFill>
                  <a:schemeClr val="tx1">
                    <a:lumMod val="95000"/>
                    <a:lumOff val="5000"/>
                  </a:schemeClr>
                </a:solidFill>
              </a:rPr>
            </a:br>
            <a:r>
              <a:rPr lang="en-US" sz="2000" dirty="0">
                <a:solidFill>
                  <a:schemeClr val="tx1">
                    <a:lumMod val="95000"/>
                    <a:lumOff val="5000"/>
                  </a:schemeClr>
                </a:solidFill>
              </a:rPr>
              <a:t>    accompanied by non tender inguinal lymphadenopathy </a:t>
            </a:r>
            <a:br>
              <a:rPr lang="en-US" sz="2000" dirty="0">
                <a:solidFill>
                  <a:schemeClr val="tx1">
                    <a:lumMod val="95000"/>
                    <a:lumOff val="5000"/>
                  </a:schemeClr>
                </a:solidFill>
              </a:rPr>
            </a:br>
            <a:r>
              <a:rPr lang="en-US" sz="2000" dirty="0">
                <a:solidFill>
                  <a:schemeClr val="tx1">
                    <a:lumMod val="95000"/>
                    <a:lumOff val="5000"/>
                  </a:schemeClr>
                </a:solidFill>
              </a:rPr>
              <a:t>    (LAP). Regional adenopathy normally accompanies the chancre of primary </a:t>
            </a:r>
            <a:br>
              <a:rPr lang="en-US" sz="2000" dirty="0">
                <a:solidFill>
                  <a:schemeClr val="tx1">
                    <a:lumMod val="95000"/>
                    <a:lumOff val="5000"/>
                  </a:schemeClr>
                </a:solidFill>
              </a:rPr>
            </a:br>
            <a:r>
              <a:rPr lang="en-US" sz="2000" dirty="0">
                <a:solidFill>
                  <a:schemeClr val="tx1">
                    <a:lumMod val="95000"/>
                    <a:lumOff val="5000"/>
                  </a:schemeClr>
                </a:solidFill>
              </a:rPr>
              <a:t>      syphilis  </a:t>
            </a:r>
            <a:endParaRPr lang="ar-JO" sz="2000" dirty="0">
              <a:solidFill>
                <a:schemeClr val="tx1">
                  <a:lumMod val="95000"/>
                  <a:lumOff val="5000"/>
                </a:schemeClr>
              </a:solidFill>
            </a:endParaRPr>
          </a:p>
        </p:txBody>
      </p:sp>
      <p:sp>
        <p:nvSpPr>
          <p:cNvPr id="3" name="مستطيل 2"/>
          <p:cNvSpPr/>
          <p:nvPr/>
        </p:nvSpPr>
        <p:spPr>
          <a:xfrm>
            <a:off x="-28575" y="3647420"/>
            <a:ext cx="9144000" cy="2400657"/>
          </a:xfrm>
          <a:prstGeom prst="rect">
            <a:avLst/>
          </a:prstGeom>
        </p:spPr>
        <p:txBody>
          <a:bodyPr wrap="square">
            <a:spAutoFit/>
          </a:bodyPr>
          <a:lstStyle/>
          <a:p>
            <a:pPr marL="342900" indent="-342900">
              <a:buFont typeface="Wingdings" pitchFamily="2" charset="2"/>
              <a:buChar char="à"/>
            </a:pPr>
            <a:r>
              <a:rPr lang="en-US" sz="2000" dirty="0" smtClean="0"/>
              <a:t>Syphilis </a:t>
            </a:r>
            <a:r>
              <a:rPr lang="en-US" sz="2000" dirty="0"/>
              <a:t>Diagnosed by : dark-field microscopy , VDRL </a:t>
            </a:r>
            <a:r>
              <a:rPr lang="en-US" sz="2000" dirty="0" smtClean="0"/>
              <a:t>or RPR </a:t>
            </a:r>
            <a:r>
              <a:rPr lang="en-US" sz="2000" dirty="0"/>
              <a:t>, FTA-ABS &amp; </a:t>
            </a:r>
            <a:r>
              <a:rPr lang="en-US" sz="2000" dirty="0" smtClean="0"/>
              <a:t>TPPA.</a:t>
            </a:r>
          </a:p>
          <a:p>
            <a:pPr marL="342900" indent="-342900">
              <a:buFont typeface="Wingdings" pitchFamily="2" charset="2"/>
              <a:buChar char="à"/>
            </a:pPr>
            <a:r>
              <a:rPr lang="en-US" b="1" dirty="0" smtClean="0">
                <a:solidFill>
                  <a:schemeClr val="accent6">
                    <a:lumMod val="75000"/>
                  </a:schemeClr>
                </a:solidFill>
              </a:rPr>
              <a:t>VDRL and RPR  have high false +</a:t>
            </a:r>
            <a:r>
              <a:rPr lang="en-US" b="1" dirty="0" err="1" smtClean="0">
                <a:solidFill>
                  <a:schemeClr val="accent6">
                    <a:lumMod val="75000"/>
                  </a:schemeClr>
                </a:solidFill>
              </a:rPr>
              <a:t>ve</a:t>
            </a:r>
            <a:r>
              <a:rPr lang="en-US" b="1" dirty="0" smtClean="0">
                <a:solidFill>
                  <a:schemeClr val="accent6">
                    <a:lumMod val="75000"/>
                  </a:schemeClr>
                </a:solidFill>
              </a:rPr>
              <a:t> rate during pregnancy  and their level decrease during the treatment </a:t>
            </a:r>
          </a:p>
          <a:p>
            <a:r>
              <a:rPr lang="en-US" b="1" dirty="0" smtClean="0">
                <a:solidFill>
                  <a:schemeClr val="accent6">
                    <a:lumMod val="75000"/>
                  </a:schemeClr>
                </a:solidFill>
                <a:sym typeface="Wingdings" pitchFamily="2" charset="2"/>
              </a:rPr>
              <a:t> So during pregnancy we </a:t>
            </a:r>
            <a:r>
              <a:rPr lang="en-US" b="1" dirty="0">
                <a:solidFill>
                  <a:schemeClr val="accent6">
                    <a:lumMod val="75000"/>
                  </a:schemeClr>
                </a:solidFill>
                <a:sym typeface="Wingdings" pitchFamily="2" charset="2"/>
              </a:rPr>
              <a:t>test FTA-ABS &amp; TPPA </a:t>
            </a:r>
            <a:r>
              <a:rPr lang="en-US" b="1" dirty="0" smtClean="0">
                <a:solidFill>
                  <a:schemeClr val="accent6">
                    <a:lumMod val="75000"/>
                  </a:schemeClr>
                </a:solidFill>
                <a:sym typeface="Wingdings" pitchFamily="2" charset="2"/>
              </a:rPr>
              <a:t>.</a:t>
            </a:r>
            <a:endParaRPr lang="en-US" b="1" dirty="0" smtClean="0">
              <a:solidFill>
                <a:schemeClr val="accent6">
                  <a:lumMod val="75000"/>
                </a:schemeClr>
              </a:solidFill>
            </a:endParaRPr>
          </a:p>
          <a:p>
            <a:pPr marL="342900" indent="-342900">
              <a:buFont typeface="Wingdings" pitchFamily="2" charset="2"/>
              <a:buChar char="à"/>
            </a:pPr>
            <a:r>
              <a:rPr lang="en-US" b="1" dirty="0">
                <a:solidFill>
                  <a:schemeClr val="accent6">
                    <a:lumMod val="75000"/>
                  </a:schemeClr>
                </a:solidFill>
              </a:rPr>
              <a:t>VDRL or RPR , FTA-ABS &amp; </a:t>
            </a:r>
            <a:r>
              <a:rPr lang="en-US" b="1" dirty="0" smtClean="0">
                <a:solidFill>
                  <a:schemeClr val="accent6">
                    <a:lumMod val="75000"/>
                  </a:schemeClr>
                </a:solidFill>
              </a:rPr>
              <a:t>TPPA</a:t>
            </a:r>
            <a:r>
              <a:rPr lang="en-US" b="1" dirty="0">
                <a:solidFill>
                  <a:schemeClr val="accent6">
                    <a:lumMod val="75000"/>
                  </a:schemeClr>
                </a:solidFill>
              </a:rPr>
              <a:t> </a:t>
            </a:r>
            <a:r>
              <a:rPr lang="en-US" b="1" dirty="0" smtClean="0">
                <a:solidFill>
                  <a:schemeClr val="accent6">
                    <a:lumMod val="75000"/>
                  </a:schemeClr>
                </a:solidFill>
                <a:sym typeface="Wingdings" pitchFamily="2" charset="2"/>
              </a:rPr>
              <a:t> to monitor the response and to assess the infection ( acute , active ) </a:t>
            </a:r>
            <a:r>
              <a:rPr lang="en-US" b="1" dirty="0" smtClean="0">
                <a:solidFill>
                  <a:schemeClr val="accent6">
                    <a:lumMod val="75000"/>
                  </a:schemeClr>
                </a:solidFill>
              </a:rPr>
              <a:t>.</a:t>
            </a:r>
          </a:p>
          <a:p>
            <a:pPr marL="342900" indent="-342900">
              <a:buFont typeface="Wingdings" pitchFamily="2" charset="2"/>
              <a:buChar char="à"/>
            </a:pPr>
            <a:endParaRPr lang="en-US" sz="2000" dirty="0"/>
          </a:p>
        </p:txBody>
      </p:sp>
      <p:sp>
        <p:nvSpPr>
          <p:cNvPr id="4" name="مستطيل 3"/>
          <p:cNvSpPr/>
          <p:nvPr/>
        </p:nvSpPr>
        <p:spPr>
          <a:xfrm>
            <a:off x="19050" y="5658980"/>
            <a:ext cx="9163050" cy="677108"/>
          </a:xfrm>
          <a:prstGeom prst="rect">
            <a:avLst/>
          </a:prstGeom>
        </p:spPr>
        <p:txBody>
          <a:bodyPr wrap="square">
            <a:spAutoFit/>
          </a:bodyPr>
          <a:lstStyle/>
          <a:p>
            <a:r>
              <a:rPr lang="en-US" dirty="0" smtClean="0"/>
              <a:t>Treatment </a:t>
            </a:r>
            <a:r>
              <a:rPr lang="en-US" dirty="0" smtClean="0">
                <a:sym typeface="Wingdings" pitchFamily="2" charset="2"/>
              </a:rPr>
              <a:t> </a:t>
            </a:r>
            <a:r>
              <a:rPr lang="en-US" dirty="0" smtClean="0"/>
              <a:t> </a:t>
            </a:r>
            <a:r>
              <a:rPr lang="en-US" dirty="0"/>
              <a:t>Benzathine Penicillin G 2.4 million units IM </a:t>
            </a:r>
            <a:r>
              <a:rPr lang="en-US" dirty="0" smtClean="0"/>
              <a:t>x1 dose</a:t>
            </a:r>
            <a:r>
              <a:rPr lang="en-US" dirty="0"/>
              <a:t> , repeated after 7 </a:t>
            </a:r>
            <a:r>
              <a:rPr lang="en-US" dirty="0" smtClean="0"/>
              <a:t>days </a:t>
            </a:r>
            <a:r>
              <a:rPr lang="en-US" sz="2000" dirty="0" smtClean="0"/>
              <a:t>,</a:t>
            </a:r>
            <a:r>
              <a:rPr lang="en-US" sz="2000" u="sng" dirty="0" smtClean="0">
                <a:solidFill>
                  <a:schemeClr val="accent6">
                    <a:lumMod val="75000"/>
                  </a:schemeClr>
                </a:solidFill>
              </a:rPr>
              <a:t> treat husband . Healing is within 2weeks </a:t>
            </a:r>
            <a:r>
              <a:rPr lang="en-US" sz="2000" u="sng" dirty="0" smtClean="0">
                <a:solidFill>
                  <a:schemeClr val="accent6">
                    <a:lumMod val="75000"/>
                  </a:schemeClr>
                </a:solidFill>
                <a:sym typeface="Wingdings" pitchFamily="2" charset="2"/>
              </a:rPr>
              <a:t> re-test after 3days</a:t>
            </a:r>
            <a:endParaRPr lang="en-US" sz="2000" u="sng" dirty="0">
              <a:solidFill>
                <a:schemeClr val="accent6">
                  <a:lumMod val="75000"/>
                </a:schemeClr>
              </a:solidFill>
            </a:endParaRPr>
          </a:p>
        </p:txBody>
      </p:sp>
      <p:sp>
        <p:nvSpPr>
          <p:cNvPr id="5" name="مربع نص 4"/>
          <p:cNvSpPr txBox="1"/>
          <p:nvPr/>
        </p:nvSpPr>
        <p:spPr>
          <a:xfrm>
            <a:off x="19050" y="1295400"/>
            <a:ext cx="9144000" cy="707886"/>
          </a:xfrm>
          <a:prstGeom prst="rect">
            <a:avLst/>
          </a:prstGeom>
          <a:noFill/>
        </p:spPr>
        <p:txBody>
          <a:bodyPr wrap="square" rtlCol="1">
            <a:spAutoFit/>
          </a:bodyPr>
          <a:lstStyle/>
          <a:p>
            <a:r>
              <a:rPr lang="en-US" sz="2000" b="1" dirty="0">
                <a:solidFill>
                  <a:schemeClr val="accent6">
                    <a:lumMod val="75000"/>
                  </a:schemeClr>
                </a:solidFill>
              </a:rPr>
              <a:t>Treponema </a:t>
            </a:r>
            <a:r>
              <a:rPr lang="en-US" sz="2000" b="1" dirty="0" smtClean="0">
                <a:solidFill>
                  <a:schemeClr val="accent6">
                    <a:lumMod val="75000"/>
                  </a:schemeClr>
                </a:solidFill>
              </a:rPr>
              <a:t>pallidum</a:t>
            </a:r>
            <a:r>
              <a:rPr lang="en-US" sz="2000" b="1" dirty="0">
                <a:solidFill>
                  <a:schemeClr val="accent6">
                    <a:lumMod val="75000"/>
                  </a:schemeClr>
                </a:solidFill>
              </a:rPr>
              <a:t>  . </a:t>
            </a:r>
            <a:r>
              <a:rPr lang="en-US" sz="2000" b="1" dirty="0" smtClean="0">
                <a:solidFill>
                  <a:schemeClr val="accent6">
                    <a:lumMod val="75000"/>
                  </a:schemeClr>
                </a:solidFill>
              </a:rPr>
              <a:t> Gram –</a:t>
            </a:r>
            <a:r>
              <a:rPr lang="en-US" sz="2000" b="1" dirty="0" err="1" smtClean="0">
                <a:solidFill>
                  <a:schemeClr val="accent6">
                    <a:lumMod val="75000"/>
                  </a:schemeClr>
                </a:solidFill>
              </a:rPr>
              <a:t>ve</a:t>
            </a:r>
            <a:r>
              <a:rPr lang="en-US" sz="2000" b="1" dirty="0" smtClean="0">
                <a:solidFill>
                  <a:schemeClr val="accent6">
                    <a:lumMod val="75000"/>
                  </a:schemeClr>
                </a:solidFill>
              </a:rPr>
              <a:t> motile Spirochete bacteria , sexually transmitted by direct contact and vertically (trans placental ) </a:t>
            </a:r>
            <a:r>
              <a:rPr lang="en-US" dirty="0" smtClean="0"/>
              <a:t>.</a:t>
            </a:r>
            <a:endParaRPr lang="ar-JO" dirty="0"/>
          </a:p>
        </p:txBody>
      </p:sp>
      <p:sp>
        <p:nvSpPr>
          <p:cNvPr id="6" name="مستطيل 5"/>
          <p:cNvSpPr/>
          <p:nvPr/>
        </p:nvSpPr>
        <p:spPr>
          <a:xfrm>
            <a:off x="0" y="1982509"/>
            <a:ext cx="9163050"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a:solidFill>
                  <a:schemeClr val="accent6">
                    <a:lumMod val="75000"/>
                  </a:schemeClr>
                </a:solidFill>
              </a:rPr>
              <a:t>stages </a:t>
            </a:r>
            <a:r>
              <a:rPr lang="en-US" sz="2400" b="1" dirty="0" smtClean="0">
                <a:solidFill>
                  <a:schemeClr val="accent6">
                    <a:lumMod val="75000"/>
                  </a:schemeClr>
                </a:solidFill>
              </a:rPr>
              <a:t>of infection : dormant </a:t>
            </a:r>
            <a:r>
              <a:rPr lang="en-US" sz="2400" b="1" dirty="0" smtClean="0">
                <a:solidFill>
                  <a:schemeClr val="accent6">
                    <a:lumMod val="75000"/>
                  </a:schemeClr>
                </a:solidFill>
                <a:sym typeface="Wingdings" pitchFamily="2" charset="2"/>
              </a:rPr>
              <a:t></a:t>
            </a:r>
            <a:r>
              <a:rPr lang="en-US" sz="2400" b="1" dirty="0" smtClean="0">
                <a:solidFill>
                  <a:schemeClr val="accent6">
                    <a:lumMod val="75000"/>
                  </a:schemeClr>
                </a:solidFill>
              </a:rPr>
              <a:t>primary </a:t>
            </a:r>
            <a:r>
              <a:rPr lang="en-US" sz="2400" b="1" dirty="0" smtClean="0">
                <a:solidFill>
                  <a:schemeClr val="accent6">
                    <a:lumMod val="75000"/>
                  </a:schemeClr>
                </a:solidFill>
                <a:sym typeface="Wingdings" pitchFamily="2" charset="2"/>
              </a:rPr>
              <a:t></a:t>
            </a:r>
            <a:r>
              <a:rPr lang="en-US" sz="2400" b="1" dirty="0" smtClean="0">
                <a:solidFill>
                  <a:schemeClr val="accent6">
                    <a:lumMod val="75000"/>
                  </a:schemeClr>
                </a:solidFill>
              </a:rPr>
              <a:t>secondary </a:t>
            </a:r>
            <a:r>
              <a:rPr lang="en-US" sz="2400" b="1" dirty="0" smtClean="0">
                <a:solidFill>
                  <a:schemeClr val="accent6">
                    <a:lumMod val="75000"/>
                  </a:schemeClr>
                </a:solidFill>
                <a:sym typeface="Wingdings" pitchFamily="2" charset="2"/>
              </a:rPr>
              <a:t></a:t>
            </a:r>
            <a:r>
              <a:rPr lang="en-US" sz="2400" b="1" dirty="0" smtClean="0">
                <a:solidFill>
                  <a:schemeClr val="accent6">
                    <a:lumMod val="75000"/>
                  </a:schemeClr>
                </a:solidFill>
              </a:rPr>
              <a:t> </a:t>
            </a:r>
            <a:r>
              <a:rPr lang="en-US" sz="2400" b="1" dirty="0">
                <a:solidFill>
                  <a:schemeClr val="accent6">
                    <a:lumMod val="75000"/>
                  </a:schemeClr>
                </a:solidFill>
              </a:rPr>
              <a:t>tertiary</a:t>
            </a:r>
            <a:endParaRPr lang="ar-JO" sz="2400" b="1" dirty="0">
              <a:solidFill>
                <a:schemeClr val="accent6">
                  <a:lumMod val="75000"/>
                </a:schemeClr>
              </a:solidFill>
            </a:endParaRPr>
          </a:p>
        </p:txBody>
      </p:sp>
      <p:sp>
        <p:nvSpPr>
          <p:cNvPr id="7" name="مربع نص 6"/>
          <p:cNvSpPr txBox="1"/>
          <p:nvPr/>
        </p:nvSpPr>
        <p:spPr>
          <a:xfrm>
            <a:off x="-57150" y="2444174"/>
            <a:ext cx="9201150" cy="1200329"/>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2400" b="1" dirty="0" smtClean="0">
                <a:solidFill>
                  <a:schemeClr val="accent6">
                    <a:lumMod val="75000"/>
                  </a:schemeClr>
                </a:solidFill>
              </a:rPr>
              <a:t>At early stage ( primary , acquired ) : the initial manifestation is the Chancre which develops at the site of exposure and it’s painless  solitary deep ulcer with regular border , associated with inguinal LAP</a:t>
            </a:r>
            <a:endParaRPr lang="ar-JO" sz="2400" b="1" dirty="0">
              <a:solidFill>
                <a:schemeClr val="accent6">
                  <a:lumMod val="75000"/>
                </a:schemeClr>
              </a:solidFill>
            </a:endParaRPr>
          </a:p>
        </p:txBody>
      </p:sp>
      <p:sp>
        <p:nvSpPr>
          <p:cNvPr id="9" name="مستطيل 8"/>
          <p:cNvSpPr/>
          <p:nvPr/>
        </p:nvSpPr>
        <p:spPr>
          <a:xfrm>
            <a:off x="33337" y="6178747"/>
            <a:ext cx="9096375" cy="646331"/>
          </a:xfrm>
          <a:prstGeom prst="rect">
            <a:avLst/>
          </a:prstGeom>
        </p:spPr>
        <p:txBody>
          <a:bodyPr wrap="square">
            <a:spAutoFit/>
          </a:bodyPr>
          <a:lstStyle/>
          <a:p>
            <a:r>
              <a:rPr lang="en-US" b="1" dirty="0">
                <a:solidFill>
                  <a:schemeClr val="accent6">
                    <a:lumMod val="75000"/>
                  </a:schemeClr>
                </a:solidFill>
              </a:rPr>
              <a:t>after 24 hours of treatment , there is an incidence of Jarisch reaction herxheimer : fever , migraine ,headache </a:t>
            </a:r>
            <a:endParaRPr lang="ar-JO" b="1" dirty="0">
              <a:solidFill>
                <a:schemeClr val="accent6">
                  <a:lumMod val="75000"/>
                </a:schemeClr>
              </a:solidFill>
            </a:endParaRPr>
          </a:p>
        </p:txBody>
      </p:sp>
    </p:spTree>
    <p:extLst>
      <p:ext uri="{BB962C8B-B14F-4D97-AF65-F5344CB8AC3E}">
        <p14:creationId xmlns:p14="http://schemas.microsoft.com/office/powerpoint/2010/main" val="1271375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139184"/>
            <a:ext cx="9144000" cy="677108"/>
          </a:xfrm>
          <a:prstGeom prst="rect">
            <a:avLst/>
          </a:prstGeom>
          <a:noFill/>
        </p:spPr>
        <p:txBody>
          <a:bodyPr wrap="square" rtlCol="1">
            <a:spAutoFit/>
          </a:bodyPr>
          <a:lstStyle/>
          <a:p>
            <a:r>
              <a:rPr lang="en-US" sz="2000" b="1" dirty="0" smtClean="0">
                <a:solidFill>
                  <a:srgbClr val="FF0000"/>
                </a:solidFill>
              </a:rPr>
              <a:t>3- Chancroid</a:t>
            </a:r>
            <a:r>
              <a:rPr lang="en-US" dirty="0"/>
              <a:t>: </a:t>
            </a:r>
            <a:r>
              <a:rPr lang="en-US" dirty="0" smtClean="0"/>
              <a:t> 1-3 </a:t>
            </a:r>
            <a:r>
              <a:rPr lang="en-US" dirty="0"/>
              <a:t>extremely painful ulcers </a:t>
            </a:r>
            <a:r>
              <a:rPr lang="en-US" dirty="0" smtClean="0"/>
              <a:t> </a:t>
            </a:r>
            <a:r>
              <a:rPr lang="en-US" dirty="0">
                <a:sym typeface="Wingdings" pitchFamily="2" charset="2"/>
              </a:rPr>
              <a:t></a:t>
            </a:r>
            <a:r>
              <a:rPr lang="en-US" b="1" dirty="0">
                <a:solidFill>
                  <a:schemeClr val="accent6">
                    <a:lumMod val="75000"/>
                  </a:schemeClr>
                </a:solidFill>
                <a:sym typeface="Wingdings" pitchFamily="2" charset="2"/>
              </a:rPr>
              <a:t>then sloughing and end with irregular ulcer </a:t>
            </a:r>
            <a:r>
              <a:rPr lang="en-US" b="1" dirty="0" smtClean="0">
                <a:solidFill>
                  <a:schemeClr val="accent6">
                    <a:lumMod val="75000"/>
                  </a:schemeClr>
                </a:solidFill>
                <a:sym typeface="Wingdings" pitchFamily="2" charset="2"/>
              </a:rPr>
              <a:t>border and bleeding  </a:t>
            </a:r>
            <a:r>
              <a:rPr lang="en-US" dirty="0" smtClean="0"/>
              <a:t>with tender inguinal </a:t>
            </a:r>
            <a:r>
              <a:rPr lang="en-US" dirty="0"/>
              <a:t>LAP </a:t>
            </a:r>
            <a:endParaRPr lang="ar-JO" dirty="0"/>
          </a:p>
        </p:txBody>
      </p:sp>
      <p:sp>
        <p:nvSpPr>
          <p:cNvPr id="3" name="مستطيل 2"/>
          <p:cNvSpPr/>
          <p:nvPr/>
        </p:nvSpPr>
        <p:spPr>
          <a:xfrm>
            <a:off x="-4764" y="762000"/>
            <a:ext cx="9148763" cy="1015663"/>
          </a:xfrm>
          <a:prstGeom prst="rect">
            <a:avLst/>
          </a:prstGeom>
        </p:spPr>
        <p:txBody>
          <a:bodyPr wrap="square">
            <a:spAutoFit/>
          </a:bodyPr>
          <a:lstStyle/>
          <a:p>
            <a:r>
              <a:rPr lang="en-US" sz="2000" dirty="0" smtClean="0"/>
              <a:t>Chancroid diagnosis by : </a:t>
            </a:r>
            <a:r>
              <a:rPr lang="en-US" sz="2000" dirty="0"/>
              <a:t>culture for </a:t>
            </a:r>
            <a:r>
              <a:rPr lang="en-US" sz="2000" dirty="0" smtClean="0"/>
              <a:t>H.ducreyi </a:t>
            </a:r>
            <a:r>
              <a:rPr lang="en-US" sz="2000" b="1" dirty="0" smtClean="0">
                <a:solidFill>
                  <a:schemeClr val="accent6">
                    <a:lumMod val="75000"/>
                  </a:schemeClr>
                </a:solidFill>
              </a:rPr>
              <a:t>(gram –</a:t>
            </a:r>
            <a:r>
              <a:rPr lang="en-US" sz="2000" b="1" dirty="0" err="1" smtClean="0">
                <a:solidFill>
                  <a:schemeClr val="accent6">
                    <a:lumMod val="75000"/>
                  </a:schemeClr>
                </a:solidFill>
              </a:rPr>
              <a:t>ve</a:t>
            </a:r>
            <a:r>
              <a:rPr lang="en-US" sz="2000" b="1" dirty="0" smtClean="0">
                <a:solidFill>
                  <a:schemeClr val="accent6">
                    <a:lumMod val="75000"/>
                  </a:schemeClr>
                </a:solidFill>
              </a:rPr>
              <a:t> cocobacilli )</a:t>
            </a:r>
            <a:endParaRPr lang="en-US" sz="2000" b="1" dirty="0">
              <a:solidFill>
                <a:schemeClr val="accent6">
                  <a:lumMod val="75000"/>
                </a:schemeClr>
              </a:solidFill>
            </a:endParaRPr>
          </a:p>
          <a:p>
            <a:r>
              <a:rPr lang="en-US" sz="2000" dirty="0"/>
              <a:t> </a:t>
            </a:r>
            <a:r>
              <a:rPr lang="en-US" sz="2000" dirty="0" smtClean="0">
                <a:sym typeface="Wingdings" pitchFamily="2" charset="2"/>
              </a:rPr>
              <a:t> </a:t>
            </a:r>
            <a:r>
              <a:rPr lang="en-US" sz="2000" dirty="0" smtClean="0"/>
              <a:t>The </a:t>
            </a:r>
            <a:r>
              <a:rPr lang="en-US" sz="2000" dirty="0"/>
              <a:t>bacteria are often seen in short chains or parallel arrays (‘school-of-fish’ </a:t>
            </a:r>
            <a:r>
              <a:rPr lang="en-US" sz="2000" dirty="0" smtClean="0"/>
              <a:t>or </a:t>
            </a:r>
            <a:r>
              <a:rPr lang="en-US" sz="2000" dirty="0"/>
              <a:t>‘fingerprint’ patterns).</a:t>
            </a:r>
          </a:p>
        </p:txBody>
      </p:sp>
      <p:sp>
        <p:nvSpPr>
          <p:cNvPr id="4" name="مستطيل 3"/>
          <p:cNvSpPr/>
          <p:nvPr/>
        </p:nvSpPr>
        <p:spPr>
          <a:xfrm>
            <a:off x="-38104" y="1685330"/>
            <a:ext cx="9163051" cy="1015663"/>
          </a:xfrm>
          <a:prstGeom prst="rect">
            <a:avLst/>
          </a:prstGeom>
        </p:spPr>
        <p:txBody>
          <a:bodyPr wrap="square">
            <a:spAutoFit/>
          </a:bodyPr>
          <a:lstStyle/>
          <a:p>
            <a:r>
              <a:rPr lang="en-US" sz="2000" dirty="0"/>
              <a:t> </a:t>
            </a:r>
            <a:r>
              <a:rPr lang="en-US" sz="2000" dirty="0" smtClean="0"/>
              <a:t>Treatment :  Azithromycin (orally ,vaginally ) </a:t>
            </a:r>
            <a:r>
              <a:rPr lang="en-US" sz="2000" dirty="0"/>
              <a:t>1gm PO x1,ceftriaxone </a:t>
            </a:r>
            <a:r>
              <a:rPr lang="en-US" sz="2000" dirty="0" smtClean="0"/>
              <a:t>250mg IM </a:t>
            </a:r>
            <a:r>
              <a:rPr lang="en-US" sz="2000" dirty="0"/>
              <a:t>x1, or Erythromycin 500mg 4 times for 7 </a:t>
            </a:r>
            <a:r>
              <a:rPr lang="en-US" sz="2000" dirty="0" smtClean="0"/>
              <a:t>days ,ciprofloxacin </a:t>
            </a:r>
            <a:r>
              <a:rPr lang="en-US" sz="2000" dirty="0"/>
              <a:t>500mg 1*2 for 3 days</a:t>
            </a:r>
          </a:p>
        </p:txBody>
      </p:sp>
      <p:sp>
        <p:nvSpPr>
          <p:cNvPr id="6" name="مستطيل 5"/>
          <p:cNvSpPr/>
          <p:nvPr/>
        </p:nvSpPr>
        <p:spPr>
          <a:xfrm>
            <a:off x="9523" y="2738735"/>
            <a:ext cx="9120188" cy="738664"/>
          </a:xfrm>
          <a:prstGeom prst="rect">
            <a:avLst/>
          </a:prstGeom>
        </p:spPr>
        <p:txBody>
          <a:bodyPr wrap="square">
            <a:spAutoFit/>
          </a:bodyPr>
          <a:lstStyle/>
          <a:p>
            <a:r>
              <a:rPr lang="en-US" sz="2400" b="1" dirty="0" smtClean="0">
                <a:solidFill>
                  <a:srgbClr val="FF0000"/>
                </a:solidFill>
              </a:rPr>
              <a:t>4</a:t>
            </a:r>
            <a:r>
              <a:rPr lang="en-US" sz="2400" b="1" dirty="0">
                <a:solidFill>
                  <a:srgbClr val="FF0000"/>
                </a:solidFill>
              </a:rPr>
              <a:t>. LGV: </a:t>
            </a:r>
            <a:r>
              <a:rPr lang="en-US" dirty="0"/>
              <a:t>inguinal bubo without ulcers (caused by chlamydia</a:t>
            </a:r>
            <a:r>
              <a:rPr lang="en-US" dirty="0" smtClean="0"/>
              <a:t>) , </a:t>
            </a:r>
            <a:r>
              <a:rPr lang="en-US" b="1" dirty="0" smtClean="0">
                <a:solidFill>
                  <a:schemeClr val="accent6">
                    <a:lumMod val="75000"/>
                  </a:schemeClr>
                </a:solidFill>
              </a:rPr>
              <a:t>enlarged LN (femoral and inguinal , painful swelling in perineal area </a:t>
            </a:r>
            <a:r>
              <a:rPr lang="en-US" dirty="0" smtClean="0"/>
              <a:t>.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0234" y="3429000"/>
            <a:ext cx="4684713"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مستطيل 6"/>
          <p:cNvSpPr/>
          <p:nvPr/>
        </p:nvSpPr>
        <p:spPr>
          <a:xfrm>
            <a:off x="0" y="3743326"/>
            <a:ext cx="4572000" cy="2246769"/>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n-US" sz="2800" b="1" dirty="0">
                <a:solidFill>
                  <a:schemeClr val="accent6">
                    <a:lumMod val="75000"/>
                  </a:schemeClr>
                </a:solidFill>
              </a:rPr>
              <a:t>may start with small ulcer but it </a:t>
            </a:r>
            <a:r>
              <a:rPr lang="en-US" sz="2800" b="1" dirty="0" smtClean="0">
                <a:solidFill>
                  <a:schemeClr val="accent6">
                    <a:lumMod val="75000"/>
                  </a:schemeClr>
                </a:solidFill>
              </a:rPr>
              <a:t>resolves </a:t>
            </a:r>
            <a:r>
              <a:rPr lang="en-US" sz="2800" b="1" dirty="0">
                <a:solidFill>
                  <a:schemeClr val="accent6">
                    <a:lumMod val="75000"/>
                  </a:schemeClr>
                </a:solidFill>
              </a:rPr>
              <a:t>directly and inguinal bubo </a:t>
            </a:r>
            <a:r>
              <a:rPr lang="en-US" sz="2800" b="1" dirty="0" smtClean="0">
                <a:solidFill>
                  <a:schemeClr val="accent6">
                    <a:lumMod val="75000"/>
                  </a:schemeClr>
                </a:solidFill>
              </a:rPr>
              <a:t>appears which is an earliest and commonest sign . </a:t>
            </a:r>
            <a:endParaRPr lang="ar-JO" sz="2800" b="1" dirty="0">
              <a:solidFill>
                <a:schemeClr val="accent6">
                  <a:lumMod val="75000"/>
                </a:schemeClr>
              </a:solidFill>
            </a:endParaRPr>
          </a:p>
        </p:txBody>
      </p:sp>
      <p:cxnSp>
        <p:nvCxnSpPr>
          <p:cNvPr id="9" name="رابط بشكل مرفق 8"/>
          <p:cNvCxnSpPr/>
          <p:nvPr/>
        </p:nvCxnSpPr>
        <p:spPr>
          <a:xfrm rot="5400000">
            <a:off x="75083" y="3266347"/>
            <a:ext cx="773759" cy="4572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8955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ctrTitle"/>
          </p:nvPr>
        </p:nvSpPr>
        <p:spPr>
          <a:xfrm>
            <a:off x="304800" y="228600"/>
            <a:ext cx="8534400" cy="762000"/>
          </a:xfrm>
        </p:spPr>
        <p:txBody>
          <a:bodyPr/>
          <a:lstStyle/>
          <a:p>
            <a:pPr eaLnBrk="1" hangingPunct="1"/>
            <a:r>
              <a:rPr lang="en-US" sz="3600" b="1" smtClean="0">
                <a:solidFill>
                  <a:srgbClr val="FF0000"/>
                </a:solidFill>
                <a:latin typeface="Arial" pitchFamily="34" charset="0"/>
                <a:cs typeface="Arial" pitchFamily="34" charset="0"/>
              </a:rPr>
              <a:t>Cervicitis</a:t>
            </a:r>
          </a:p>
        </p:txBody>
      </p:sp>
      <p:sp>
        <p:nvSpPr>
          <p:cNvPr id="36867" name="Subtitle 4"/>
          <p:cNvSpPr>
            <a:spLocks noGrp="1"/>
          </p:cNvSpPr>
          <p:nvPr>
            <p:ph type="subTitle" idx="1"/>
          </p:nvPr>
        </p:nvSpPr>
        <p:spPr>
          <a:xfrm>
            <a:off x="381000" y="1066800"/>
            <a:ext cx="8534400" cy="5486400"/>
          </a:xfrm>
        </p:spPr>
        <p:txBody>
          <a:bodyPr/>
          <a:lstStyle/>
          <a:p>
            <a:pPr algn="l" eaLnBrk="1" hangingPunct="1">
              <a:buFont typeface="Wingdings" pitchFamily="2" charset="2"/>
              <a:buChar char="Ø"/>
            </a:pPr>
            <a:r>
              <a:rPr lang="en-US" sz="2400" dirty="0" smtClean="0">
                <a:solidFill>
                  <a:schemeClr val="tx1"/>
                </a:solidFill>
                <a:latin typeface="Arial" pitchFamily="34" charset="0"/>
                <a:cs typeface="Arial" pitchFamily="34" charset="0"/>
              </a:rPr>
              <a:t> The cervix is made up of 2 types of cells:</a:t>
            </a:r>
          </a:p>
          <a:p>
            <a:pPr algn="l" eaLnBrk="1" hangingPunct="1">
              <a:spcBef>
                <a:spcPct val="0"/>
              </a:spcBef>
            </a:pPr>
            <a:r>
              <a:rPr lang="en-US" sz="2400" dirty="0" smtClean="0">
                <a:solidFill>
                  <a:schemeClr val="tx1"/>
                </a:solidFill>
                <a:latin typeface="Arial" pitchFamily="34" charset="0"/>
                <a:cs typeface="Arial" pitchFamily="34" charset="0"/>
              </a:rPr>
              <a:t>**The ectocervical epithelium (</a:t>
            </a:r>
            <a:r>
              <a:rPr lang="en-US" sz="2400" b="1" dirty="0" smtClean="0">
                <a:solidFill>
                  <a:schemeClr val="accent6">
                    <a:lumMod val="75000"/>
                  </a:schemeClr>
                </a:solidFill>
                <a:latin typeface="Arial" pitchFamily="34" charset="0"/>
                <a:cs typeface="Arial" pitchFamily="34" charset="0"/>
              </a:rPr>
              <a:t>pink</a:t>
            </a:r>
            <a:r>
              <a:rPr lang="en-US" sz="2400" dirty="0" smtClean="0">
                <a:solidFill>
                  <a:schemeClr val="tx1"/>
                </a:solidFill>
                <a:latin typeface="Arial" pitchFamily="34" charset="0"/>
                <a:cs typeface="Arial" pitchFamily="34" charset="0"/>
              </a:rPr>
              <a:t>) ( stratified squamous) can become inflamed by the same microorganisms that are responsible for vaginitis.</a:t>
            </a:r>
          </a:p>
          <a:p>
            <a:pPr algn="l" eaLnBrk="1" hangingPunct="1">
              <a:spcBef>
                <a:spcPct val="0"/>
              </a:spcBef>
            </a:pPr>
            <a:r>
              <a:rPr lang="en-US" sz="2400" dirty="0" smtClean="0">
                <a:solidFill>
                  <a:schemeClr val="tx1"/>
                </a:solidFill>
                <a:latin typeface="Arial" pitchFamily="34" charset="0"/>
                <a:cs typeface="Arial" pitchFamily="34" charset="0"/>
              </a:rPr>
              <a:t>** The glandular epithelium (</a:t>
            </a:r>
            <a:r>
              <a:rPr lang="en-US" sz="2400" b="1" dirty="0" smtClean="0">
                <a:solidFill>
                  <a:schemeClr val="accent6">
                    <a:lumMod val="75000"/>
                  </a:schemeClr>
                </a:solidFill>
                <a:latin typeface="Arial" pitchFamily="34" charset="0"/>
                <a:cs typeface="Arial" pitchFamily="34" charset="0"/>
              </a:rPr>
              <a:t>single layer  columnar epithelium endocervix ,red) </a:t>
            </a:r>
            <a:r>
              <a:rPr lang="en-US" sz="2400" dirty="0" smtClean="0">
                <a:solidFill>
                  <a:schemeClr val="tx1"/>
                </a:solidFill>
                <a:latin typeface="Arial" pitchFamily="34" charset="0"/>
                <a:cs typeface="Arial" pitchFamily="34" charset="0"/>
              </a:rPr>
              <a:t>that secrets mucus san only be</a:t>
            </a:r>
          </a:p>
          <a:p>
            <a:pPr algn="l" eaLnBrk="1" hangingPunct="1">
              <a:spcBef>
                <a:spcPct val="0"/>
              </a:spcBef>
            </a:pPr>
            <a:r>
              <a:rPr lang="en-US" sz="2400" dirty="0" smtClean="0">
                <a:solidFill>
                  <a:schemeClr val="tx1"/>
                </a:solidFill>
                <a:latin typeface="Arial" pitchFamily="34" charset="0"/>
                <a:cs typeface="Arial" pitchFamily="34" charset="0"/>
              </a:rPr>
              <a:t>    infected by N.gonorrhea &amp; C.trachomatis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74638"/>
            <a:ext cx="8229600" cy="944562"/>
          </a:xfrm>
        </p:spPr>
        <p:txBody>
          <a:bodyPr/>
          <a:lstStyle/>
          <a:p>
            <a:pPr eaLnBrk="1" hangingPunct="1"/>
            <a:r>
              <a:rPr lang="en-US" sz="3600" b="1" smtClean="0">
                <a:solidFill>
                  <a:srgbClr val="FF0000"/>
                </a:solidFill>
                <a:latin typeface="Arial" pitchFamily="34" charset="0"/>
                <a:cs typeface="Arial" pitchFamily="34" charset="0"/>
              </a:rPr>
              <a:t>Diagnosis:</a:t>
            </a:r>
          </a:p>
        </p:txBody>
      </p:sp>
      <p:sp>
        <p:nvSpPr>
          <p:cNvPr id="37891" name="Content Placeholder 2"/>
          <p:cNvSpPr>
            <a:spLocks noGrp="1"/>
          </p:cNvSpPr>
          <p:nvPr>
            <p:ph idx="1"/>
          </p:nvPr>
        </p:nvSpPr>
        <p:spPr>
          <a:xfrm>
            <a:off x="228600" y="1295400"/>
            <a:ext cx="8610600" cy="5257800"/>
          </a:xfrm>
        </p:spPr>
        <p:txBody>
          <a:bodyPr/>
          <a:lstStyle/>
          <a:p>
            <a:pPr eaLnBrk="1" hangingPunct="1">
              <a:buFont typeface="Wingdings" pitchFamily="2" charset="2"/>
              <a:buChar char="Ø"/>
            </a:pPr>
            <a:r>
              <a:rPr lang="en-US" smtClean="0">
                <a:latin typeface="Arial" pitchFamily="34" charset="0"/>
                <a:cs typeface="Arial" pitchFamily="34" charset="0"/>
              </a:rPr>
              <a:t> </a:t>
            </a:r>
            <a:r>
              <a:rPr lang="en-US" sz="2400" smtClean="0">
                <a:latin typeface="Arial" pitchFamily="34" charset="0"/>
                <a:cs typeface="Arial" pitchFamily="34" charset="0"/>
              </a:rPr>
              <a:t>The diagnosis of cervicitis is based on the finding of a purulent endocervical discharge, generally yellow or green in color (mucopus).</a:t>
            </a:r>
            <a:endParaRPr lang="en-US" smtClean="0">
              <a:latin typeface="Arial" pitchFamily="34" charset="0"/>
              <a:cs typeface="Arial" pitchFamily="34" charset="0"/>
            </a:endParaRPr>
          </a:p>
        </p:txBody>
      </p:sp>
      <p:pic>
        <p:nvPicPr>
          <p:cNvPr id="37892" name="Picture 5" descr="pict6-thumb4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 y="2819400"/>
            <a:ext cx="5562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ربع نص 1"/>
          <p:cNvSpPr txBox="1"/>
          <p:nvPr/>
        </p:nvSpPr>
        <p:spPr>
          <a:xfrm>
            <a:off x="5591174" y="2819400"/>
            <a:ext cx="3552825" cy="707886"/>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2000" b="1" dirty="0" smtClean="0">
                <a:solidFill>
                  <a:schemeClr val="accent6">
                    <a:lumMod val="75000"/>
                  </a:schemeClr>
                </a:solidFill>
              </a:rPr>
              <a:t>With speculum examination we take endocervical swab </a:t>
            </a:r>
            <a:endParaRPr lang="ar-JO" sz="2000" b="1" dirty="0">
              <a:solidFill>
                <a:schemeClr val="accent6">
                  <a:lumMod val="75000"/>
                </a:schemeClr>
              </a:solidFill>
            </a:endParaRPr>
          </a:p>
        </p:txBody>
      </p:sp>
      <p:sp>
        <p:nvSpPr>
          <p:cNvPr id="3" name="مربع نص 2"/>
          <p:cNvSpPr txBox="1"/>
          <p:nvPr/>
        </p:nvSpPr>
        <p:spPr>
          <a:xfrm>
            <a:off x="5562600" y="3527286"/>
            <a:ext cx="3581399" cy="2308324"/>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2400" b="1" dirty="0" smtClean="0">
                <a:solidFill>
                  <a:schemeClr val="accent6">
                    <a:lumMod val="75000"/>
                  </a:schemeClr>
                </a:solidFill>
              </a:rPr>
              <a:t>Presented with Post-coital bleeding due to friable glandular epithelium so easily become injured  , intermenstrual bleeding ( irregular spotting ) </a:t>
            </a:r>
            <a:endParaRPr lang="ar-JO" sz="24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228600" y="228600"/>
            <a:ext cx="8610600" cy="6172200"/>
          </a:xfrm>
        </p:spPr>
        <p:txBody>
          <a:bodyPr/>
          <a:lstStyle/>
          <a:p>
            <a:pPr eaLnBrk="1" hangingPunct="1">
              <a:buFont typeface="Wingdings" pitchFamily="2" charset="2"/>
              <a:buChar char="Ø"/>
            </a:pPr>
            <a:r>
              <a:rPr lang="en-US" sz="2400" dirty="0" smtClean="0">
                <a:latin typeface="Arial" pitchFamily="34" charset="0"/>
                <a:cs typeface="Arial" pitchFamily="34" charset="0"/>
              </a:rPr>
              <a:t>A purulent or </a:t>
            </a:r>
            <a:r>
              <a:rPr lang="en-US" sz="2400" dirty="0" err="1" smtClean="0">
                <a:latin typeface="Arial" pitchFamily="34" charset="0"/>
                <a:cs typeface="Arial" pitchFamily="34" charset="0"/>
              </a:rPr>
              <a:t>mucopurulent</a:t>
            </a:r>
            <a:r>
              <a:rPr lang="en-US" sz="2400" dirty="0" smtClean="0">
                <a:latin typeface="Arial" pitchFamily="34" charset="0"/>
                <a:cs typeface="Arial" pitchFamily="34" charset="0"/>
              </a:rPr>
              <a:t> endocervical exudate visible in the endocervical canal or on an endocervical swab specimen </a:t>
            </a:r>
          </a:p>
          <a:p>
            <a:pPr eaLnBrk="1" hangingPunct="1">
              <a:buFont typeface="Wingdings" pitchFamily="2" charset="2"/>
              <a:buChar char="Ø"/>
            </a:pPr>
            <a:r>
              <a:rPr lang="en-US" sz="2400" dirty="0" smtClean="0">
                <a:latin typeface="Arial" pitchFamily="34" charset="0"/>
                <a:cs typeface="Arial" pitchFamily="34" charset="0"/>
              </a:rPr>
              <a:t>Sustained endocervical bleeding easily induced by gentle passage of a cotton swab through the cervical os.</a:t>
            </a:r>
          </a:p>
          <a:p>
            <a:pPr eaLnBrk="1" hangingPunct="1">
              <a:buFont typeface="Wingdings" pitchFamily="2" charset="2"/>
              <a:buChar char="Ø"/>
            </a:pPr>
            <a:r>
              <a:rPr lang="en-US" sz="2400" dirty="0" smtClean="0">
                <a:latin typeface="Arial" pitchFamily="34" charset="0"/>
                <a:cs typeface="Arial" pitchFamily="34" charset="0"/>
              </a:rPr>
              <a:t> Either or both signs might be present.</a:t>
            </a:r>
          </a:p>
          <a:p>
            <a:pPr eaLnBrk="1" hangingPunct="1">
              <a:buFont typeface="Wingdings" pitchFamily="2" charset="2"/>
              <a:buChar char="Ø"/>
            </a:pPr>
            <a:r>
              <a:rPr lang="en-US" sz="2400" dirty="0" smtClean="0">
                <a:latin typeface="Arial" pitchFamily="34" charset="0"/>
                <a:cs typeface="Arial" pitchFamily="34" charset="0"/>
              </a:rPr>
              <a:t> Some patients is asymptomatic, but some women complain of an abnormal vaginal discharge and intermenstrual vaginal bleeding.</a:t>
            </a:r>
          </a:p>
          <a:p>
            <a:pPr eaLnBrk="1" hangingPunct="1">
              <a:buFont typeface="Wingdings" pitchFamily="2" charset="2"/>
              <a:buChar char="Ø"/>
            </a:pPr>
            <a:endParaRPr lang="en-US" sz="2400" dirty="0" smtClean="0">
              <a:latin typeface="Arial" pitchFamily="34" charset="0"/>
              <a:cs typeface="Arial" pitchFamily="34" charset="0"/>
            </a:endParaRPr>
          </a:p>
        </p:txBody>
      </p:sp>
      <p:pic>
        <p:nvPicPr>
          <p:cNvPr id="3" name="Picture 2" descr="ØµÙØ±Ø© Ø°Ø§Øª ØµÙ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22338"/>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ربع نص 1"/>
          <p:cNvSpPr txBox="1"/>
          <p:nvPr/>
        </p:nvSpPr>
        <p:spPr>
          <a:xfrm>
            <a:off x="3276600" y="3927157"/>
            <a:ext cx="2133600" cy="2954655"/>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endParaRPr lang="en-US" dirty="0" smtClean="0"/>
          </a:p>
          <a:p>
            <a:r>
              <a:rPr lang="en-US" sz="2400" b="1" dirty="0" smtClean="0">
                <a:solidFill>
                  <a:schemeClr val="accent6">
                    <a:lumMod val="75000"/>
                  </a:schemeClr>
                </a:solidFill>
              </a:rPr>
              <a:t>By cotton swab against endocervix then examine it on black background </a:t>
            </a:r>
            <a:r>
              <a:rPr lang="en-US" sz="2400" b="1" dirty="0" smtClean="0">
                <a:solidFill>
                  <a:schemeClr val="accent6">
                    <a:lumMod val="75000"/>
                  </a:schemeClr>
                </a:solidFill>
                <a:sym typeface="Wingdings" pitchFamily="2" charset="2"/>
              </a:rPr>
              <a:t> yellowish </a:t>
            </a:r>
            <a:endParaRPr lang="ar-JO" sz="2400" b="1"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29375 -0.00555 L 0.74375 -0.00555 " pathEditMode="relative" ptsTypes="AA">
                                      <p:cBhvr>
                                        <p:cTn id="6"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0" y="19050"/>
            <a:ext cx="9144000" cy="6324600"/>
          </a:xfrm>
        </p:spPr>
        <p:txBody>
          <a:bodyPr/>
          <a:lstStyle/>
          <a:p>
            <a:pPr eaLnBrk="1" hangingPunct="1">
              <a:buFont typeface="Arial" charset="0"/>
              <a:buNone/>
              <a:defRPr/>
            </a:pPr>
            <a:r>
              <a:rPr lang="en-US" sz="2400" b="1" u="sng" dirty="0" smtClean="0">
                <a:solidFill>
                  <a:srgbClr val="FF0000"/>
                </a:solidFill>
                <a:latin typeface="Arial" pitchFamily="34" charset="0"/>
                <a:cs typeface="Arial" pitchFamily="34" charset="0"/>
              </a:rPr>
              <a:t>Chlamydia</a:t>
            </a:r>
            <a:r>
              <a:rPr lang="en-US" sz="2400" dirty="0" smtClean="0">
                <a:latin typeface="Arial" pitchFamily="34" charset="0"/>
                <a:cs typeface="Arial" pitchFamily="34" charset="0"/>
              </a:rPr>
              <a:t>: </a:t>
            </a:r>
            <a:r>
              <a:rPr lang="en-US" sz="2400" b="1" dirty="0" smtClean="0">
                <a:solidFill>
                  <a:schemeClr val="accent6">
                    <a:lumMod val="75000"/>
                  </a:schemeClr>
                </a:solidFill>
                <a:latin typeface="Arial" pitchFamily="34" charset="0"/>
                <a:cs typeface="Arial" pitchFamily="34" charset="0"/>
              </a:rPr>
              <a:t>most common bacteria cause STD  </a:t>
            </a:r>
          </a:p>
          <a:p>
            <a:pPr marL="0" eaLnBrk="1" hangingPunct="1">
              <a:spcBef>
                <a:spcPts val="0"/>
              </a:spcBef>
              <a:buFont typeface="Wingdings" pitchFamily="2" charset="2"/>
              <a:buChar char="Ø"/>
              <a:defRPr/>
            </a:pPr>
            <a:r>
              <a:rPr lang="en-US" sz="2400" dirty="0" smtClean="0">
                <a:latin typeface="Arial" pitchFamily="34" charset="0"/>
                <a:cs typeface="Arial" pitchFamily="34" charset="0"/>
              </a:rPr>
              <a:t>Caused by : C. trachomatis , </a:t>
            </a:r>
            <a:r>
              <a:rPr lang="en-US" sz="2400" b="1" dirty="0" smtClean="0">
                <a:solidFill>
                  <a:schemeClr val="accent6">
                    <a:lumMod val="75000"/>
                  </a:schemeClr>
                </a:solidFill>
                <a:latin typeface="Arial" pitchFamily="34" charset="0"/>
                <a:cs typeface="Arial" pitchFamily="34" charset="0"/>
              </a:rPr>
              <a:t>intra-cellular bacteria </a:t>
            </a:r>
          </a:p>
          <a:p>
            <a:pPr marL="0" eaLnBrk="1" hangingPunct="1">
              <a:spcBef>
                <a:spcPts val="0"/>
              </a:spcBef>
              <a:buFont typeface="Wingdings" pitchFamily="2" charset="2"/>
              <a:buChar char="Ø"/>
              <a:defRPr/>
            </a:pPr>
            <a:r>
              <a:rPr lang="en-US" sz="2400" dirty="0" smtClean="0">
                <a:latin typeface="Arial" pitchFamily="34" charset="0"/>
                <a:cs typeface="Arial" pitchFamily="34" charset="0"/>
              </a:rPr>
              <a:t>75% cases asymptomatic</a:t>
            </a:r>
          </a:p>
          <a:p>
            <a:pPr marL="0" eaLnBrk="1" hangingPunct="1">
              <a:spcBef>
                <a:spcPts val="0"/>
              </a:spcBef>
              <a:buFont typeface="Wingdings" pitchFamily="2" charset="2"/>
              <a:buChar char="Ø"/>
              <a:defRPr/>
            </a:pPr>
            <a:r>
              <a:rPr lang="en-US" sz="2400" dirty="0" smtClean="0">
                <a:latin typeface="Arial" pitchFamily="34" charset="0"/>
                <a:cs typeface="Arial" pitchFamily="34" charset="0"/>
              </a:rPr>
              <a:t> Commonly present with abnormal vaginal discharge, </a:t>
            </a:r>
          </a:p>
          <a:p>
            <a:pPr marL="0" eaLnBrk="1" hangingPunct="1">
              <a:spcBef>
                <a:spcPts val="0"/>
              </a:spcBef>
              <a:buFont typeface="Arial" charset="0"/>
              <a:buNone/>
              <a:defRPr/>
            </a:pPr>
            <a:r>
              <a:rPr lang="en-US" sz="2400" dirty="0" smtClean="0">
                <a:latin typeface="Arial" pitchFamily="34" charset="0"/>
                <a:cs typeface="Arial" pitchFamily="34" charset="0"/>
              </a:rPr>
              <a:t>      burning with urination, spotting, </a:t>
            </a:r>
            <a:r>
              <a:rPr lang="en-US" sz="2400" dirty="0" err="1" smtClean="0">
                <a:latin typeface="Arial" pitchFamily="34" charset="0"/>
                <a:cs typeface="Arial" pitchFamily="34" charset="0"/>
              </a:rPr>
              <a:t>postcoital</a:t>
            </a:r>
            <a:r>
              <a:rPr lang="en-US" sz="2400" dirty="0" smtClean="0">
                <a:latin typeface="Arial" pitchFamily="34" charset="0"/>
                <a:cs typeface="Arial" pitchFamily="34" charset="0"/>
              </a:rPr>
              <a:t> bleeding.</a:t>
            </a:r>
          </a:p>
          <a:p>
            <a:pPr marL="0" eaLnBrk="1" hangingPunct="1">
              <a:spcBef>
                <a:spcPts val="0"/>
              </a:spcBef>
              <a:buFont typeface="Wingdings" pitchFamily="2" charset="2"/>
              <a:buChar char="Ø"/>
              <a:defRPr/>
            </a:pPr>
            <a:r>
              <a:rPr lang="en-US" sz="2400" dirty="0" smtClean="0">
                <a:latin typeface="Arial" pitchFamily="34" charset="0"/>
                <a:cs typeface="Arial" pitchFamily="34" charset="0"/>
              </a:rPr>
              <a:t> Diagnosed by NAAT(nucleic acid amplification testing).</a:t>
            </a:r>
          </a:p>
          <a:p>
            <a:pPr marL="0" eaLnBrk="1" hangingPunct="1">
              <a:spcBef>
                <a:spcPts val="0"/>
              </a:spcBef>
              <a:buFont typeface="Wingdings" pitchFamily="2" charset="2"/>
              <a:buChar char="Ø"/>
              <a:defRPr/>
            </a:pPr>
            <a:r>
              <a:rPr lang="en-US" sz="2400" dirty="0" smtClean="0">
                <a:latin typeface="Arial" pitchFamily="34" charset="0"/>
                <a:cs typeface="Arial" pitchFamily="34" charset="0"/>
              </a:rPr>
              <a:t> Treat by: (</a:t>
            </a:r>
            <a:r>
              <a:rPr lang="en-US" sz="2400" b="1" dirty="0" smtClean="0">
                <a:solidFill>
                  <a:schemeClr val="accent6">
                    <a:lumMod val="75000"/>
                  </a:schemeClr>
                </a:solidFill>
                <a:latin typeface="Arial" pitchFamily="34" charset="0"/>
                <a:cs typeface="Arial" pitchFamily="34" charset="0"/>
              </a:rPr>
              <a:t>1</a:t>
            </a:r>
            <a:r>
              <a:rPr lang="en-US" sz="2400" b="1" baseline="30000" dirty="0" smtClean="0">
                <a:solidFill>
                  <a:schemeClr val="accent6">
                    <a:lumMod val="75000"/>
                  </a:schemeClr>
                </a:solidFill>
                <a:latin typeface="Arial" pitchFamily="34" charset="0"/>
                <a:cs typeface="Arial" pitchFamily="34" charset="0"/>
              </a:rPr>
              <a:t>st</a:t>
            </a:r>
            <a:r>
              <a:rPr lang="en-US" sz="2400" b="1" dirty="0" smtClean="0">
                <a:solidFill>
                  <a:schemeClr val="accent6">
                    <a:lumMod val="75000"/>
                  </a:schemeClr>
                </a:solidFill>
                <a:latin typeface="Arial" pitchFamily="34" charset="0"/>
                <a:cs typeface="Arial" pitchFamily="34" charset="0"/>
              </a:rPr>
              <a:t> line </a:t>
            </a:r>
            <a:r>
              <a:rPr lang="en-US" sz="2400" dirty="0" smtClean="0">
                <a:latin typeface="Arial" pitchFamily="34" charset="0"/>
                <a:cs typeface="Arial" pitchFamily="34" charset="0"/>
              </a:rPr>
              <a:t>Azithromycin 1gm orally (single dose)</a:t>
            </a:r>
          </a:p>
          <a:p>
            <a:pPr marL="0" eaLnBrk="1" hangingPunct="1">
              <a:spcBef>
                <a:spcPts val="0"/>
              </a:spcBef>
              <a:buFont typeface="Arial" charset="0"/>
              <a:buNone/>
              <a:defRPr/>
            </a:pPr>
            <a:r>
              <a:rPr lang="en-US" sz="2400" dirty="0" smtClean="0">
                <a:latin typeface="Arial" pitchFamily="34" charset="0"/>
                <a:cs typeface="Arial" pitchFamily="34" charset="0"/>
              </a:rPr>
              <a:t>                    Doxycycline 100 mg orally twice daily for 7 days </a:t>
            </a:r>
            <a:r>
              <a:rPr lang="en-US" sz="2400" b="1" u="sng" dirty="0" smtClean="0">
                <a:solidFill>
                  <a:srgbClr val="FF0000"/>
                </a:solidFill>
                <a:latin typeface="Arial" pitchFamily="34" charset="0"/>
                <a:cs typeface="Arial" pitchFamily="34" charset="0"/>
              </a:rPr>
              <a:t>Gonorrhea:</a:t>
            </a:r>
          </a:p>
          <a:p>
            <a:pPr marL="0" eaLnBrk="1" hangingPunct="1">
              <a:spcBef>
                <a:spcPts val="0"/>
              </a:spcBef>
              <a:buFont typeface="Wingdings" pitchFamily="2" charset="2"/>
              <a:buChar char="Ø"/>
              <a:defRPr/>
            </a:pPr>
            <a:r>
              <a:rPr lang="en-US" sz="2400" dirty="0" smtClean="0">
                <a:latin typeface="Arial" pitchFamily="34" charset="0"/>
                <a:cs typeface="Arial" pitchFamily="34" charset="0"/>
              </a:rPr>
              <a:t>Caused by: N. </a:t>
            </a:r>
            <a:r>
              <a:rPr lang="en-US" sz="2400" dirty="0" err="1" smtClean="0">
                <a:latin typeface="Arial" pitchFamily="34" charset="0"/>
                <a:cs typeface="Arial" pitchFamily="34" charset="0"/>
              </a:rPr>
              <a:t>gonorrhoeae</a:t>
            </a:r>
            <a:r>
              <a:rPr lang="en-US" sz="2400" dirty="0" smtClean="0">
                <a:latin typeface="Arial" pitchFamily="34" charset="0"/>
                <a:cs typeface="Arial" pitchFamily="34" charset="0"/>
              </a:rPr>
              <a:t> gram –</a:t>
            </a:r>
            <a:r>
              <a:rPr lang="en-US" sz="2400" dirty="0" err="1" smtClean="0">
                <a:latin typeface="Arial" pitchFamily="34" charset="0"/>
                <a:cs typeface="Arial" pitchFamily="34" charset="0"/>
              </a:rPr>
              <a:t>ve</a:t>
            </a:r>
            <a:r>
              <a:rPr lang="en-US" sz="2400" dirty="0" smtClean="0">
                <a:latin typeface="Arial" pitchFamily="34" charset="0"/>
                <a:cs typeface="Arial" pitchFamily="34" charset="0"/>
              </a:rPr>
              <a:t> diplococcal  </a:t>
            </a:r>
          </a:p>
          <a:p>
            <a:pPr marL="0" eaLnBrk="1" hangingPunct="1">
              <a:spcBef>
                <a:spcPts val="0"/>
              </a:spcBef>
              <a:buFont typeface="Wingdings" pitchFamily="2" charset="2"/>
              <a:buChar char="Ø"/>
              <a:defRPr/>
            </a:pPr>
            <a:r>
              <a:rPr lang="en-US" sz="2400" dirty="0" smtClean="0">
                <a:latin typeface="Arial" pitchFamily="34" charset="0"/>
                <a:cs typeface="Arial" pitchFamily="34" charset="0"/>
              </a:rPr>
              <a:t>50% asymptomatic</a:t>
            </a:r>
          </a:p>
          <a:p>
            <a:pPr marL="0" eaLnBrk="1" hangingPunct="1">
              <a:spcBef>
                <a:spcPts val="0"/>
              </a:spcBef>
              <a:buFont typeface="Wingdings" pitchFamily="2" charset="2"/>
              <a:buChar char="Ø"/>
              <a:defRPr/>
            </a:pPr>
            <a:r>
              <a:rPr lang="en-US" sz="2400" dirty="0" smtClean="0">
                <a:latin typeface="Arial" pitchFamily="34" charset="0"/>
                <a:cs typeface="Arial" pitchFamily="34" charset="0"/>
              </a:rPr>
              <a:t>Present with vaginal discharge, </a:t>
            </a:r>
            <a:r>
              <a:rPr lang="en-US" sz="2400" dirty="0" err="1" smtClean="0">
                <a:latin typeface="Arial" pitchFamily="34" charset="0"/>
                <a:cs typeface="Arial" pitchFamily="34" charset="0"/>
              </a:rPr>
              <a:t>dysuria</a:t>
            </a:r>
            <a:r>
              <a:rPr lang="en-US" sz="2400" dirty="0" smtClean="0">
                <a:latin typeface="Arial" pitchFamily="34" charset="0"/>
                <a:cs typeface="Arial" pitchFamily="34" charset="0"/>
              </a:rPr>
              <a:t>, abnormal uterine</a:t>
            </a:r>
          </a:p>
          <a:p>
            <a:pPr marL="0" eaLnBrk="1" hangingPunct="1">
              <a:spcBef>
                <a:spcPts val="0"/>
              </a:spcBef>
              <a:buFont typeface="Arial" charset="0"/>
              <a:buNone/>
              <a:defRPr/>
            </a:pPr>
            <a:r>
              <a:rPr lang="en-US" sz="2400" dirty="0" smtClean="0">
                <a:latin typeface="Arial" pitchFamily="34" charset="0"/>
                <a:cs typeface="Arial" pitchFamily="34" charset="0"/>
              </a:rPr>
              <a:t>     bleeding </a:t>
            </a:r>
          </a:p>
          <a:p>
            <a:pPr marL="0" eaLnBrk="1" hangingPunct="1">
              <a:spcBef>
                <a:spcPts val="0"/>
              </a:spcBef>
              <a:buFont typeface="Wingdings" pitchFamily="2" charset="2"/>
              <a:buChar char="Ø"/>
              <a:defRPr/>
            </a:pPr>
            <a:r>
              <a:rPr lang="en-US" sz="2400" dirty="0" smtClean="0">
                <a:latin typeface="Arial" pitchFamily="34" charset="0"/>
                <a:cs typeface="Arial" pitchFamily="34" charset="0"/>
              </a:rPr>
              <a:t> Diagnosed by culture </a:t>
            </a:r>
            <a:r>
              <a:rPr lang="en-US" sz="2000" dirty="0" smtClean="0">
                <a:latin typeface="Arial" pitchFamily="34" charset="0"/>
                <a:cs typeface="Arial" pitchFamily="34" charset="0"/>
              </a:rPr>
              <a:t>(Thayer Martin) </a:t>
            </a:r>
            <a:r>
              <a:rPr lang="en-US" sz="2400" dirty="0" smtClean="0">
                <a:latin typeface="Arial" pitchFamily="34" charset="0"/>
                <a:cs typeface="Arial" pitchFamily="34" charset="0"/>
              </a:rPr>
              <a:t>&amp; </a:t>
            </a:r>
            <a:r>
              <a:rPr lang="en-US" sz="2400" b="1" dirty="0" smtClean="0">
                <a:latin typeface="Arial" pitchFamily="34" charset="0"/>
                <a:cs typeface="Arial" pitchFamily="34" charset="0"/>
              </a:rPr>
              <a:t>NAAT </a:t>
            </a:r>
            <a:r>
              <a:rPr lang="en-US" sz="2400" b="1" dirty="0" smtClean="0">
                <a:solidFill>
                  <a:schemeClr val="accent6">
                    <a:lumMod val="75000"/>
                  </a:schemeClr>
                </a:solidFill>
                <a:latin typeface="Arial" pitchFamily="34" charset="0"/>
                <a:cs typeface="Arial" pitchFamily="34" charset="0"/>
              </a:rPr>
              <a:t>(it’s better)</a:t>
            </a:r>
          </a:p>
          <a:p>
            <a:pPr marL="0" eaLnBrk="1" hangingPunct="1">
              <a:spcBef>
                <a:spcPts val="0"/>
              </a:spcBef>
              <a:buFont typeface="Wingdings" pitchFamily="2" charset="2"/>
              <a:buChar char="Ø"/>
              <a:defRPr/>
            </a:pPr>
            <a:r>
              <a:rPr lang="en-US" sz="2400" dirty="0" smtClean="0">
                <a:latin typeface="Arial" pitchFamily="34" charset="0"/>
                <a:cs typeface="Arial" pitchFamily="34" charset="0"/>
              </a:rPr>
              <a:t>Treat by: </a:t>
            </a:r>
            <a:r>
              <a:rPr lang="en-US" sz="2400" dirty="0" err="1" smtClean="0">
                <a:latin typeface="Arial" pitchFamily="34" charset="0"/>
                <a:cs typeface="Arial" pitchFamily="34" charset="0"/>
              </a:rPr>
              <a:t>Cefixime</a:t>
            </a:r>
            <a:r>
              <a:rPr lang="en-US" sz="2400" dirty="0" smtClean="0">
                <a:latin typeface="Arial" pitchFamily="34" charset="0"/>
                <a:cs typeface="Arial" pitchFamily="34" charset="0"/>
              </a:rPr>
              <a:t> 400mg single dose orally</a:t>
            </a:r>
          </a:p>
          <a:p>
            <a:pPr marL="0" eaLnBrk="1" hangingPunct="1">
              <a:spcBef>
                <a:spcPts val="0"/>
              </a:spcBef>
              <a:buFont typeface="Arial" charset="0"/>
              <a:buNone/>
              <a:defRPr/>
            </a:pPr>
            <a:r>
              <a:rPr lang="en-US" sz="2400" dirty="0" smtClean="0">
                <a:latin typeface="Arial" pitchFamily="34" charset="0"/>
                <a:cs typeface="Arial" pitchFamily="34" charset="0"/>
              </a:rPr>
              <a:t>      </a:t>
            </a:r>
            <a:r>
              <a:rPr lang="en-US" sz="2400" b="1" dirty="0" smtClean="0">
                <a:solidFill>
                  <a:schemeClr val="accent6">
                    <a:lumMod val="75000"/>
                  </a:schemeClr>
                </a:solidFill>
                <a:latin typeface="Arial" pitchFamily="34" charset="0"/>
                <a:cs typeface="Arial" pitchFamily="34" charset="0"/>
              </a:rPr>
              <a:t>it’s better </a:t>
            </a:r>
            <a:r>
              <a:rPr lang="en-US" sz="2400" dirty="0" smtClean="0">
                <a:solidFill>
                  <a:schemeClr val="accent6">
                    <a:lumMod val="75000"/>
                  </a:schemeClr>
                </a:solidFill>
                <a:latin typeface="Arial" pitchFamily="34" charset="0"/>
                <a:cs typeface="Arial" pitchFamily="34" charset="0"/>
                <a:sym typeface="Wingdings" pitchFamily="2" charset="2"/>
              </a:rPr>
              <a:t></a:t>
            </a:r>
            <a:r>
              <a:rPr lang="en-US" sz="2400" dirty="0" smtClean="0">
                <a:latin typeface="Arial" pitchFamily="34" charset="0"/>
                <a:cs typeface="Arial" pitchFamily="34" charset="0"/>
              </a:rPr>
              <a:t>Ceftriaxone 250mg IM single dose</a:t>
            </a:r>
            <a:r>
              <a:rPr lang="en-US" sz="2400" dirty="0" smtClean="0">
                <a:solidFill>
                  <a:schemeClr val="accent6">
                    <a:lumMod val="75000"/>
                  </a:schemeClr>
                </a:solidFill>
                <a:latin typeface="Arial" pitchFamily="34" charset="0"/>
                <a:cs typeface="Arial" pitchFamily="34" charset="0"/>
              </a:rPr>
              <a:t> ,</a:t>
            </a:r>
            <a:r>
              <a:rPr lang="en-US" sz="2400" b="1" dirty="0" smtClean="0">
                <a:solidFill>
                  <a:schemeClr val="accent6">
                    <a:lumMod val="75000"/>
                  </a:schemeClr>
                </a:solidFill>
                <a:latin typeface="Arial" pitchFamily="34" charset="0"/>
                <a:cs typeface="Arial" pitchFamily="34" charset="0"/>
              </a:rPr>
              <a:t>3</a:t>
            </a:r>
            <a:r>
              <a:rPr lang="en-US" sz="2400" b="1" baseline="30000" dirty="0" smtClean="0">
                <a:solidFill>
                  <a:schemeClr val="accent6">
                    <a:lumMod val="75000"/>
                  </a:schemeClr>
                </a:solidFill>
                <a:latin typeface="Arial" pitchFamily="34" charset="0"/>
                <a:cs typeface="Arial" pitchFamily="34" charset="0"/>
              </a:rPr>
              <a:t>rd</a:t>
            </a:r>
            <a:r>
              <a:rPr lang="en-US" sz="2400" b="1" dirty="0" smtClean="0">
                <a:solidFill>
                  <a:schemeClr val="accent6">
                    <a:lumMod val="75000"/>
                  </a:schemeClr>
                </a:solidFill>
                <a:latin typeface="Arial" pitchFamily="34" charset="0"/>
                <a:cs typeface="Arial" pitchFamily="34" charset="0"/>
              </a:rPr>
              <a:t> generation cephalosporin </a:t>
            </a:r>
          </a:p>
          <a:p>
            <a:pPr marL="0" eaLnBrk="1" hangingPunct="1">
              <a:spcBef>
                <a:spcPts val="0"/>
              </a:spcBef>
              <a:buFont typeface="Arial" charset="0"/>
              <a:buNone/>
              <a:defRPr/>
            </a:pPr>
            <a:r>
              <a:rPr lang="en-US" sz="2000" b="1" dirty="0" smtClean="0">
                <a:solidFill>
                  <a:schemeClr val="accent6">
                    <a:lumMod val="75000"/>
                  </a:schemeClr>
                </a:solidFill>
                <a:latin typeface="Arial" pitchFamily="34" charset="0"/>
                <a:cs typeface="Arial" pitchFamily="34" charset="0"/>
                <a:sym typeface="Wingdings" pitchFamily="2" charset="2"/>
              </a:rPr>
              <a:t> Recently we add Azithromycin single dose to decrease  resistant cases </a:t>
            </a:r>
            <a:endParaRPr lang="en-US" sz="2000" dirty="0" smtClean="0">
              <a:latin typeface="Arial" pitchFamily="34" charset="0"/>
              <a:cs typeface="Arial" pitchFamily="34" charset="0"/>
            </a:endParaRPr>
          </a:p>
          <a:p>
            <a:pPr marL="0" eaLnBrk="1" hangingPunct="1">
              <a:spcBef>
                <a:spcPts val="0"/>
              </a:spcBef>
              <a:buFont typeface="Arial" charset="0"/>
              <a:buNone/>
              <a:defRPr/>
            </a:pP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4286" y="692497"/>
            <a:ext cx="9129713"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b="1" dirty="0">
                <a:solidFill>
                  <a:schemeClr val="accent6">
                    <a:lumMod val="75000"/>
                  </a:schemeClr>
                </a:solidFill>
              </a:rPr>
              <a:t>Male with urethral discharge , we do swab with gram stain </a:t>
            </a:r>
            <a:r>
              <a:rPr lang="en-US" sz="2800" b="1" dirty="0" smtClean="0">
                <a:solidFill>
                  <a:schemeClr val="accent6">
                    <a:lumMod val="75000"/>
                  </a:schemeClr>
                </a:solidFill>
                <a:sym typeface="Wingdings" pitchFamily="2" charset="2"/>
              </a:rPr>
              <a:t></a:t>
            </a:r>
            <a:r>
              <a:rPr lang="en-US" sz="2800" b="1" dirty="0" smtClean="0">
                <a:solidFill>
                  <a:schemeClr val="accent6">
                    <a:lumMod val="75000"/>
                  </a:schemeClr>
                </a:solidFill>
              </a:rPr>
              <a:t> </a:t>
            </a:r>
            <a:r>
              <a:rPr lang="en-US" sz="2800" b="1" dirty="0">
                <a:solidFill>
                  <a:schemeClr val="accent6">
                    <a:lumMod val="75000"/>
                  </a:schemeClr>
                </a:solidFill>
              </a:rPr>
              <a:t>it </a:t>
            </a:r>
            <a:r>
              <a:rPr lang="en-US" sz="2800" b="1" dirty="0" smtClean="0">
                <a:solidFill>
                  <a:schemeClr val="accent6">
                    <a:lumMod val="75000"/>
                  </a:schemeClr>
                </a:solidFill>
              </a:rPr>
              <a:t>reveals  </a:t>
            </a:r>
            <a:r>
              <a:rPr lang="en-US" sz="2800" b="1" dirty="0">
                <a:solidFill>
                  <a:schemeClr val="accent6">
                    <a:lumMod val="75000"/>
                  </a:schemeClr>
                </a:solidFill>
              </a:rPr>
              <a:t>gonorrhea </a:t>
            </a:r>
          </a:p>
          <a:p>
            <a:r>
              <a:rPr lang="en-US" sz="2800" b="1" dirty="0">
                <a:solidFill>
                  <a:schemeClr val="accent6">
                    <a:lumMod val="75000"/>
                  </a:schemeClr>
                </a:solidFill>
              </a:rPr>
              <a:t>But with female may be as a part of normal </a:t>
            </a:r>
            <a:r>
              <a:rPr lang="en-US" sz="2800" b="1" dirty="0" smtClean="0">
                <a:solidFill>
                  <a:schemeClr val="accent6">
                    <a:lumMod val="75000"/>
                  </a:schemeClr>
                </a:solidFill>
              </a:rPr>
              <a:t>flora. </a:t>
            </a:r>
            <a:endParaRPr lang="en-US" sz="2800" b="1" dirty="0">
              <a:solidFill>
                <a:schemeClr val="accent6">
                  <a:lumMod val="75000"/>
                </a:schemeClr>
              </a:solidFill>
            </a:endParaRPr>
          </a:p>
        </p:txBody>
      </p:sp>
      <p:sp>
        <p:nvSpPr>
          <p:cNvPr id="5" name="مربع نص 4"/>
          <p:cNvSpPr txBox="1"/>
          <p:nvPr/>
        </p:nvSpPr>
        <p:spPr>
          <a:xfrm>
            <a:off x="14286" y="2590800"/>
            <a:ext cx="9143998" cy="1384995"/>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2800" b="1" dirty="0" smtClean="0">
                <a:solidFill>
                  <a:schemeClr val="accent6">
                    <a:lumMod val="75000"/>
                  </a:schemeClr>
                </a:solidFill>
              </a:rPr>
              <a:t>Chlamydia and Gonorrhea colonize : </a:t>
            </a:r>
          </a:p>
          <a:p>
            <a:r>
              <a:rPr lang="en-US" sz="2800" b="1" dirty="0" smtClean="0">
                <a:solidFill>
                  <a:schemeClr val="accent6">
                    <a:lumMod val="75000"/>
                  </a:schemeClr>
                </a:solidFill>
              </a:rPr>
              <a:t>Endocervix , Urethra , Endometrium , Bartholin gland </a:t>
            </a:r>
            <a:endParaRPr lang="ar-JO" sz="2800" b="1" dirty="0">
              <a:solidFill>
                <a:schemeClr val="accent6">
                  <a:lumMod val="75000"/>
                </a:schemeClr>
              </a:solidFill>
            </a:endParaRPr>
          </a:p>
        </p:txBody>
      </p:sp>
    </p:spTree>
    <p:extLst>
      <p:ext uri="{BB962C8B-B14F-4D97-AF65-F5344CB8AC3E}">
        <p14:creationId xmlns:p14="http://schemas.microsoft.com/office/powerpoint/2010/main" val="2964091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74638"/>
            <a:ext cx="8686800" cy="6278562"/>
          </a:xfrm>
        </p:spPr>
        <p:txBody>
          <a:bodyPr rtlCol="0">
            <a:normAutofit/>
          </a:bodyPr>
          <a:lstStyle/>
          <a:p>
            <a:pPr algn="l" eaLnBrk="1" fontAlgn="auto" hangingPunct="1">
              <a:spcAft>
                <a:spcPts val="0"/>
              </a:spcAft>
              <a:defRPr/>
            </a:pPr>
            <a:r>
              <a:rPr lang="en-US" sz="3600" b="1" dirty="0" smtClean="0">
                <a:latin typeface="Arial" pitchFamily="34" charset="0"/>
                <a:cs typeface="Arial" pitchFamily="34" charset="0"/>
              </a:rPr>
              <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
            </a:r>
            <a:br>
              <a:rPr lang="en-US" sz="3600" b="1" dirty="0" smtClean="0">
                <a:latin typeface="Arial" pitchFamily="34" charset="0"/>
                <a:cs typeface="Arial" pitchFamily="34" charset="0"/>
              </a:rPr>
            </a:br>
            <a:r>
              <a:rPr lang="en-US" sz="2700" dirty="0" smtClean="0">
                <a:latin typeface="Arial" pitchFamily="34" charset="0"/>
                <a:cs typeface="Arial" pitchFamily="34" charset="0"/>
              </a:rPr>
              <a:t/>
            </a:r>
            <a:br>
              <a:rPr lang="en-US" sz="27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p:txBody>
      </p:sp>
      <p:sp>
        <p:nvSpPr>
          <p:cNvPr id="2" name="مربع نص 1"/>
          <p:cNvSpPr txBox="1"/>
          <p:nvPr/>
        </p:nvSpPr>
        <p:spPr>
          <a:xfrm>
            <a:off x="0" y="0"/>
            <a:ext cx="9144000" cy="4524315"/>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2400" b="1" dirty="0" smtClean="0">
                <a:solidFill>
                  <a:schemeClr val="accent6">
                    <a:lumMod val="75000"/>
                  </a:schemeClr>
                </a:solidFill>
                <a:sym typeface="Wingdings" pitchFamily="2" charset="2"/>
              </a:rPr>
              <a:t> After female birth , the vagina will be under the influence of maternal circulating estrogen  and the vagina is lined by stratified squamous epithelium up to 2-4 weeks after that the level of estrogen decrease and the vagina lined by thin layer of cuboidal epithelium so there is no Glycogen and the pH=7 .</a:t>
            </a:r>
          </a:p>
          <a:p>
            <a:endParaRPr lang="en-US" sz="2400" b="1" dirty="0">
              <a:solidFill>
                <a:schemeClr val="accent6">
                  <a:lumMod val="75000"/>
                </a:schemeClr>
              </a:solidFill>
              <a:sym typeface="Wingdings" pitchFamily="2" charset="2"/>
            </a:endParaRPr>
          </a:p>
          <a:p>
            <a:pPr marL="285750" indent="-285750">
              <a:buFont typeface="Wingdings" pitchFamily="2" charset="2"/>
              <a:buChar char="à"/>
            </a:pPr>
            <a:r>
              <a:rPr lang="en-US" sz="2400" b="1" dirty="0" smtClean="0">
                <a:solidFill>
                  <a:schemeClr val="accent6">
                    <a:lumMod val="75000"/>
                  </a:schemeClr>
                </a:solidFill>
                <a:sym typeface="Wingdings" pitchFamily="2" charset="2"/>
              </a:rPr>
              <a:t>After puberty , the estrogen level will be elevated </a:t>
            </a:r>
            <a:r>
              <a:rPr lang="en-US" sz="2400" b="1" dirty="0">
                <a:solidFill>
                  <a:schemeClr val="accent6">
                    <a:lumMod val="75000"/>
                  </a:schemeClr>
                </a:solidFill>
                <a:sym typeface="Wingdings" pitchFamily="2" charset="2"/>
              </a:rPr>
              <a:t>and </a:t>
            </a:r>
            <a:r>
              <a:rPr lang="en-US" sz="2400" b="1" dirty="0" smtClean="0">
                <a:solidFill>
                  <a:schemeClr val="accent6">
                    <a:lumMod val="75000"/>
                  </a:schemeClr>
                </a:solidFill>
                <a:sym typeface="Wingdings" pitchFamily="2" charset="2"/>
              </a:rPr>
              <a:t>the stratified   squamous epithelium rich in glycogen , so the micro-organisms degrade the glycogen into monosaccharide ( Glucose ) then produce lactic acid , so the PH less than 4.5 normally .   </a:t>
            </a:r>
          </a:p>
          <a:p>
            <a:pPr marL="285750" indent="-285750">
              <a:buFont typeface="Wingdings" pitchFamily="2" charset="2"/>
              <a:buChar char="à"/>
            </a:pPr>
            <a:endParaRPr lang="en-US" sz="2400" b="1" dirty="0">
              <a:solidFill>
                <a:schemeClr val="accent6">
                  <a:lumMod val="75000"/>
                </a:schemeClr>
              </a:solidFill>
              <a:sym typeface="Wingdings" pitchFamily="2" charset="2"/>
            </a:endParaRPr>
          </a:p>
          <a:p>
            <a:pPr marL="285750" indent="-285750">
              <a:buFont typeface="Wingdings" pitchFamily="2" charset="2"/>
              <a:buChar char="à"/>
            </a:pPr>
            <a:r>
              <a:rPr lang="en-US" sz="2400" b="1" dirty="0" smtClean="0">
                <a:solidFill>
                  <a:schemeClr val="accent6">
                    <a:lumMod val="75000"/>
                  </a:schemeClr>
                </a:solidFill>
                <a:sym typeface="Wingdings" pitchFamily="2" charset="2"/>
              </a:rPr>
              <a:t>After menopause , the cuboidal epithelium , less Glycogen .   </a:t>
            </a:r>
            <a:endParaRPr lang="ar-JO" sz="2400" b="1" dirty="0">
              <a:solidFill>
                <a:schemeClr val="accent6">
                  <a:lumMod val="75000"/>
                </a:schemeClr>
              </a:solidFill>
            </a:endParaRPr>
          </a:p>
        </p:txBody>
      </p:sp>
      <p:sp>
        <p:nvSpPr>
          <p:cNvPr id="4" name="مربع نص 3"/>
          <p:cNvSpPr txBox="1"/>
          <p:nvPr/>
        </p:nvSpPr>
        <p:spPr>
          <a:xfrm>
            <a:off x="0" y="4893647"/>
            <a:ext cx="9144000" cy="830997"/>
          </a:xfrm>
          <a:prstGeom prst="rect">
            <a:avLst/>
          </a:prstGeom>
          <a:noFill/>
        </p:spPr>
        <p:txBody>
          <a:bodyPr wrap="square" rtlCol="1">
            <a:spAutoFit/>
          </a:bodyPr>
          <a:lstStyle/>
          <a:p>
            <a:r>
              <a:rPr lang="en-US" sz="2400" b="1" dirty="0" smtClean="0">
                <a:solidFill>
                  <a:schemeClr val="accent6">
                    <a:lumMod val="75000"/>
                  </a:schemeClr>
                </a:solidFill>
                <a:sym typeface="Wingdings" pitchFamily="2" charset="2"/>
              </a:rPr>
              <a:t> So old ladies with vaginal discharge ? Think of Malignancy  </a:t>
            </a:r>
            <a:endParaRPr lang="ar-JO" sz="24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ctrTitle"/>
          </p:nvPr>
        </p:nvSpPr>
        <p:spPr>
          <a:xfrm>
            <a:off x="762000" y="228600"/>
            <a:ext cx="7772400" cy="762000"/>
          </a:xfrm>
        </p:spPr>
        <p:txBody>
          <a:bodyPr/>
          <a:lstStyle/>
          <a:p>
            <a:pPr eaLnBrk="1" hangingPunct="1"/>
            <a:r>
              <a:rPr lang="en-US" sz="3600" b="1" i="1" u="sng" smtClean="0">
                <a:solidFill>
                  <a:srgbClr val="FF0000"/>
                </a:solidFill>
                <a:latin typeface="Arial" pitchFamily="34" charset="0"/>
                <a:cs typeface="Arial" pitchFamily="34" charset="0"/>
              </a:rPr>
              <a:t>VAGINITIS</a:t>
            </a:r>
          </a:p>
        </p:txBody>
      </p:sp>
      <p:sp>
        <p:nvSpPr>
          <p:cNvPr id="4" name="Subtitle 3"/>
          <p:cNvSpPr>
            <a:spLocks noGrp="1"/>
          </p:cNvSpPr>
          <p:nvPr>
            <p:ph type="subTitle" idx="1"/>
          </p:nvPr>
        </p:nvSpPr>
        <p:spPr>
          <a:xfrm>
            <a:off x="228600" y="990600"/>
            <a:ext cx="8686800" cy="5638800"/>
          </a:xfrm>
        </p:spPr>
        <p:txBody>
          <a:bodyPr rtlCol="0">
            <a:normAutofit/>
          </a:bodyPr>
          <a:lstStyle/>
          <a:p>
            <a:pPr algn="l" eaLnBrk="1" fontAlgn="auto" hangingPunct="1">
              <a:spcBef>
                <a:spcPts val="0"/>
              </a:spcBef>
              <a:spcAft>
                <a:spcPts val="0"/>
              </a:spcAft>
              <a:buFont typeface="Wingdings" pitchFamily="2" charset="2"/>
              <a:buChar char="Ø"/>
              <a:defRPr/>
            </a:pPr>
            <a:r>
              <a:rPr lang="en-US" sz="2400" dirty="0" smtClean="0">
                <a:solidFill>
                  <a:schemeClr val="tx1"/>
                </a:solidFill>
                <a:latin typeface="Arial" pitchFamily="34" charset="0"/>
                <a:cs typeface="Arial" pitchFamily="34" charset="0"/>
              </a:rPr>
              <a:t> </a:t>
            </a:r>
            <a:r>
              <a:rPr lang="en-US" sz="2400" b="1" dirty="0" smtClean="0">
                <a:solidFill>
                  <a:schemeClr val="tx1"/>
                </a:solidFill>
                <a:latin typeface="Arial" pitchFamily="34" charset="0"/>
                <a:cs typeface="Arial" pitchFamily="34" charset="0"/>
              </a:rPr>
              <a:t>It is usually characterized by pruritus, vaginal discharge</a:t>
            </a:r>
          </a:p>
          <a:p>
            <a:pPr algn="l" eaLnBrk="1" fontAlgn="auto" hangingPunct="1">
              <a:spcBef>
                <a:spcPts val="0"/>
              </a:spcBef>
              <a:spcAft>
                <a:spcPts val="0"/>
              </a:spcAft>
              <a:defRPr/>
            </a:pPr>
            <a:r>
              <a:rPr lang="en-US" sz="2400" b="1" dirty="0" smtClean="0">
                <a:solidFill>
                  <a:schemeClr val="tx1"/>
                </a:solidFill>
                <a:latin typeface="Arial" pitchFamily="34" charset="0"/>
                <a:cs typeface="Arial" pitchFamily="34" charset="0"/>
              </a:rPr>
              <a:t>    and/or vulvar itching &amp; irritation, vaginal odor &amp;  </a:t>
            </a:r>
            <a:r>
              <a:rPr lang="en-US" sz="2400" b="1" dirty="0" smtClean="0">
                <a:solidFill>
                  <a:schemeClr val="accent6">
                    <a:lumMod val="75000"/>
                  </a:schemeClr>
                </a:solidFill>
                <a:latin typeface="Arial" pitchFamily="34" charset="0"/>
                <a:cs typeface="Arial" pitchFamily="34" charset="0"/>
              </a:rPr>
              <a:t>superficial ( splash ) </a:t>
            </a:r>
            <a:r>
              <a:rPr lang="en-US" sz="2400" b="1" dirty="0" smtClean="0">
                <a:solidFill>
                  <a:schemeClr val="tx1"/>
                </a:solidFill>
                <a:latin typeface="Arial" pitchFamily="34" charset="0"/>
                <a:cs typeface="Arial" pitchFamily="34" charset="0"/>
              </a:rPr>
              <a:t>dyspareunia</a:t>
            </a:r>
            <a:r>
              <a:rPr lang="en-US" sz="2400" b="1" dirty="0">
                <a:solidFill>
                  <a:schemeClr val="tx1"/>
                </a:solidFill>
                <a:latin typeface="Arial" pitchFamily="34" charset="0"/>
                <a:cs typeface="Arial" pitchFamily="34" charset="0"/>
              </a:rPr>
              <a:t> </a:t>
            </a:r>
            <a:r>
              <a:rPr lang="en-US" sz="2400" b="1" u="sng" dirty="0" smtClean="0">
                <a:solidFill>
                  <a:schemeClr val="tx1"/>
                </a:solidFill>
                <a:latin typeface="Arial" pitchFamily="34" charset="0"/>
                <a:cs typeface="Arial" pitchFamily="34" charset="0"/>
              </a:rPr>
              <a:t>might be present. </a:t>
            </a:r>
            <a:r>
              <a:rPr lang="en-US" sz="2800" b="1" u="sng" dirty="0" smtClean="0">
                <a:solidFill>
                  <a:schemeClr val="accent6">
                    <a:lumMod val="75000"/>
                  </a:schemeClr>
                </a:solidFill>
                <a:latin typeface="Arial" pitchFamily="34" charset="0"/>
                <a:cs typeface="Arial" pitchFamily="34" charset="0"/>
              </a:rPr>
              <a:t>Generally speaking , Not with all types  </a:t>
            </a:r>
            <a:endParaRPr lang="en-US" sz="2400" b="1" u="sng" dirty="0" smtClean="0">
              <a:solidFill>
                <a:schemeClr val="accent6">
                  <a:lumMod val="75000"/>
                </a:schemeClr>
              </a:solidFill>
              <a:latin typeface="Arial" pitchFamily="34" charset="0"/>
              <a:cs typeface="Arial" pitchFamily="34" charset="0"/>
            </a:endParaRPr>
          </a:p>
          <a:p>
            <a:pPr algn="l" eaLnBrk="1" fontAlgn="auto" hangingPunct="1">
              <a:spcAft>
                <a:spcPts val="0"/>
              </a:spcAft>
              <a:defRPr/>
            </a:pPr>
            <a:endParaRPr lang="en-US" sz="2400" dirty="0" smtClean="0">
              <a:latin typeface="Arial" pitchFamily="34" charset="0"/>
              <a:cs typeface="Arial" pitchFamily="34" charset="0"/>
            </a:endParaRPr>
          </a:p>
          <a:p>
            <a:pPr algn="l" eaLnBrk="1" fontAlgn="auto" hangingPunct="1">
              <a:spcAft>
                <a:spcPts val="0"/>
              </a:spcAft>
              <a:buFont typeface="Wingdings" pitchFamily="2" charset="2"/>
              <a:buChar char="Ø"/>
              <a:defRPr/>
            </a:pPr>
            <a:r>
              <a:rPr lang="en-US" sz="2400" dirty="0" smtClean="0">
                <a:solidFill>
                  <a:schemeClr val="tx1"/>
                </a:solidFill>
                <a:latin typeface="Arial" pitchFamily="34" charset="0"/>
                <a:cs typeface="Arial" pitchFamily="34" charset="0"/>
              </a:rPr>
              <a:t> Diseases most frequently associated with vaginitis:</a:t>
            </a:r>
          </a:p>
          <a:p>
            <a:pPr algn="l" eaLnBrk="1" fontAlgn="auto" hangingPunct="1">
              <a:spcAft>
                <a:spcPts val="0"/>
              </a:spcAft>
              <a:defRPr/>
            </a:pPr>
            <a:r>
              <a:rPr lang="en-US" sz="2400" dirty="0" smtClean="0">
                <a:latin typeface="Arial" pitchFamily="34" charset="0"/>
                <a:cs typeface="Arial" pitchFamily="34" charset="0"/>
              </a:rPr>
              <a:t>     </a:t>
            </a:r>
            <a:r>
              <a:rPr lang="en-US" sz="2400" dirty="0" smtClean="0">
                <a:solidFill>
                  <a:schemeClr val="tx1"/>
                </a:solidFill>
                <a:latin typeface="Arial" pitchFamily="34" charset="0"/>
                <a:cs typeface="Arial" pitchFamily="34" charset="0"/>
              </a:rPr>
              <a:t>1- Bacterial </a:t>
            </a:r>
            <a:r>
              <a:rPr lang="en-US" sz="2400" dirty="0" err="1" smtClean="0">
                <a:solidFill>
                  <a:schemeClr val="tx1"/>
                </a:solidFill>
                <a:latin typeface="Arial" pitchFamily="34" charset="0"/>
                <a:cs typeface="Arial" pitchFamily="34" charset="0"/>
              </a:rPr>
              <a:t>vaginosis</a:t>
            </a:r>
            <a:endParaRPr lang="en-US" sz="2400" dirty="0" smtClean="0">
              <a:solidFill>
                <a:schemeClr val="tx1"/>
              </a:solidFill>
              <a:latin typeface="Arial" pitchFamily="34" charset="0"/>
              <a:cs typeface="Arial" pitchFamily="34" charset="0"/>
            </a:endParaRPr>
          </a:p>
          <a:p>
            <a:pPr algn="l" eaLnBrk="1" fontAlgn="auto" hangingPunct="1">
              <a:spcAft>
                <a:spcPts val="0"/>
              </a:spcAft>
              <a:defRPr/>
            </a:pPr>
            <a:r>
              <a:rPr lang="en-US" sz="2400" dirty="0" smtClean="0">
                <a:solidFill>
                  <a:schemeClr val="tx1"/>
                </a:solidFill>
                <a:latin typeface="Arial" pitchFamily="34" charset="0"/>
                <a:cs typeface="Arial" pitchFamily="34" charset="0"/>
              </a:rPr>
              <a:t>     2- </a:t>
            </a:r>
            <a:r>
              <a:rPr lang="en-US" sz="2400" dirty="0" err="1" smtClean="0">
                <a:solidFill>
                  <a:schemeClr val="tx1"/>
                </a:solidFill>
                <a:latin typeface="Arial" pitchFamily="34" charset="0"/>
                <a:cs typeface="Arial" pitchFamily="34" charset="0"/>
              </a:rPr>
              <a:t>Trichomoniasis</a:t>
            </a:r>
            <a:endParaRPr lang="en-US" sz="2400" dirty="0" smtClean="0">
              <a:solidFill>
                <a:schemeClr val="tx1"/>
              </a:solidFill>
              <a:latin typeface="Arial" pitchFamily="34" charset="0"/>
              <a:cs typeface="Arial" pitchFamily="34" charset="0"/>
            </a:endParaRPr>
          </a:p>
          <a:p>
            <a:pPr algn="l" eaLnBrk="1" fontAlgn="auto" hangingPunct="1">
              <a:spcAft>
                <a:spcPts val="0"/>
              </a:spcAft>
              <a:defRPr/>
            </a:pPr>
            <a:r>
              <a:rPr lang="en-US" sz="2400" dirty="0" smtClean="0">
                <a:solidFill>
                  <a:schemeClr val="tx1"/>
                </a:solidFill>
                <a:latin typeface="Arial" pitchFamily="34" charset="0"/>
                <a:cs typeface="Arial" pitchFamily="34" charset="0"/>
              </a:rPr>
              <a:t>     3- </a:t>
            </a:r>
            <a:r>
              <a:rPr lang="en-US" sz="2400" dirty="0" err="1" smtClean="0">
                <a:solidFill>
                  <a:schemeClr val="tx1"/>
                </a:solidFill>
                <a:latin typeface="Arial" pitchFamily="34" charset="0"/>
                <a:cs typeface="Arial" pitchFamily="34" charset="0"/>
              </a:rPr>
              <a:t>Candidiasis</a:t>
            </a:r>
            <a:endParaRPr lang="en-US" sz="2400" dirty="0" smtClean="0">
              <a:solidFill>
                <a:schemeClr val="tx1"/>
              </a:solidFill>
              <a:latin typeface="Arial" pitchFamily="34" charset="0"/>
              <a:cs typeface="Arial" pitchFamily="34" charset="0"/>
            </a:endParaRPr>
          </a:p>
          <a:p>
            <a:pPr algn="l" eaLnBrk="1" fontAlgn="auto" hangingPunct="1">
              <a:spcAft>
                <a:spcPts val="0"/>
              </a:spcAft>
              <a:defRPr/>
            </a:pPr>
            <a:endParaRPr lang="en-US" sz="2400" dirty="0" smtClean="0">
              <a:latin typeface="Arial" pitchFamily="34" charset="0"/>
              <a:cs typeface="Arial" pitchFamily="34" charset="0"/>
            </a:endParaRPr>
          </a:p>
          <a:p>
            <a:pPr algn="l" eaLnBrk="1" fontAlgn="auto" hangingPunct="1">
              <a:spcAft>
                <a:spcPts val="0"/>
              </a:spcAft>
              <a:defRPr/>
            </a:pPr>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ctrTitle"/>
          </p:nvPr>
        </p:nvSpPr>
        <p:spPr>
          <a:xfrm>
            <a:off x="228600" y="0"/>
            <a:ext cx="8686800" cy="1066800"/>
          </a:xfrm>
        </p:spPr>
        <p:txBody>
          <a:bodyPr/>
          <a:lstStyle/>
          <a:p>
            <a:pPr eaLnBrk="1" hangingPunct="1"/>
            <a:r>
              <a:rPr lang="en-US" sz="3600" b="1" smtClean="0">
                <a:solidFill>
                  <a:srgbClr val="FF0000"/>
                </a:solidFill>
                <a:latin typeface="Arial" pitchFamily="34" charset="0"/>
                <a:cs typeface="Arial" pitchFamily="34" charset="0"/>
              </a:rPr>
              <a:t>Bacterial Vaginosis</a:t>
            </a:r>
          </a:p>
        </p:txBody>
      </p:sp>
      <p:sp>
        <p:nvSpPr>
          <p:cNvPr id="7171" name="Subtitle 4"/>
          <p:cNvSpPr>
            <a:spLocks noGrp="1"/>
          </p:cNvSpPr>
          <p:nvPr>
            <p:ph type="subTitle" idx="1"/>
          </p:nvPr>
        </p:nvSpPr>
        <p:spPr>
          <a:xfrm>
            <a:off x="152400" y="1143000"/>
            <a:ext cx="8763000" cy="5486400"/>
          </a:xfrm>
        </p:spPr>
        <p:txBody>
          <a:bodyPr/>
          <a:lstStyle/>
          <a:p>
            <a:pPr algn="l" eaLnBrk="1" hangingPunct="1">
              <a:spcBef>
                <a:spcPct val="0"/>
              </a:spcBef>
              <a:buFont typeface="Wingdings" pitchFamily="2" charset="2"/>
              <a:buChar char="Ø"/>
            </a:pPr>
            <a:r>
              <a:rPr lang="en-US" sz="2400" dirty="0" smtClean="0">
                <a:solidFill>
                  <a:schemeClr val="tx1"/>
                </a:solidFill>
                <a:latin typeface="Arial" pitchFamily="34" charset="0"/>
                <a:cs typeface="Arial" pitchFamily="34" charset="0"/>
              </a:rPr>
              <a:t> It has previously been referred to as nonspecific vaginitis or</a:t>
            </a:r>
          </a:p>
          <a:p>
            <a:pPr algn="l" eaLnBrk="1" hangingPunct="1">
              <a:spcBef>
                <a:spcPct val="0"/>
              </a:spcBef>
            </a:pPr>
            <a:r>
              <a:rPr lang="en-US" sz="2400" dirty="0" smtClean="0">
                <a:solidFill>
                  <a:schemeClr val="tx1"/>
                </a:solidFill>
                <a:latin typeface="Arial" pitchFamily="34" charset="0"/>
                <a:cs typeface="Arial" pitchFamily="34" charset="0"/>
              </a:rPr>
              <a:t>   </a:t>
            </a:r>
            <a:r>
              <a:rPr lang="en-US" sz="2400" i="1" dirty="0" err="1" smtClean="0">
                <a:solidFill>
                  <a:schemeClr val="tx1"/>
                </a:solidFill>
                <a:latin typeface="Arial" pitchFamily="34" charset="0"/>
                <a:cs typeface="Arial" pitchFamily="34" charset="0"/>
              </a:rPr>
              <a:t>Gardnella</a:t>
            </a:r>
            <a:r>
              <a:rPr lang="en-US" sz="2400" dirty="0" smtClean="0">
                <a:solidFill>
                  <a:schemeClr val="tx1"/>
                </a:solidFill>
                <a:latin typeface="Arial" pitchFamily="34" charset="0"/>
                <a:cs typeface="Arial" pitchFamily="34" charset="0"/>
              </a:rPr>
              <a:t> Vaginitis – </a:t>
            </a:r>
            <a:r>
              <a:rPr lang="en-US" sz="2400" b="1" dirty="0" smtClean="0">
                <a:solidFill>
                  <a:schemeClr val="accent6">
                    <a:lumMod val="75000"/>
                  </a:schemeClr>
                </a:solidFill>
                <a:latin typeface="Arial" pitchFamily="34" charset="0"/>
                <a:cs typeface="Arial" pitchFamily="34" charset="0"/>
              </a:rPr>
              <a:t>Anaerobic</a:t>
            </a:r>
            <a:r>
              <a:rPr lang="en-US" sz="2400" dirty="0" smtClean="0">
                <a:solidFill>
                  <a:schemeClr val="tx1"/>
                </a:solidFill>
                <a:latin typeface="Arial" pitchFamily="34" charset="0"/>
                <a:cs typeface="Arial" pitchFamily="34" charset="0"/>
              </a:rPr>
              <a:t>  </a:t>
            </a:r>
            <a:r>
              <a:rPr lang="en-US" sz="2000" dirty="0" smtClean="0">
                <a:solidFill>
                  <a:schemeClr val="tx1"/>
                </a:solidFill>
                <a:latin typeface="Arial" pitchFamily="34" charset="0"/>
                <a:cs typeface="Arial" pitchFamily="34" charset="0"/>
              </a:rPr>
              <a:t>(Most common vaginitis)</a:t>
            </a:r>
          </a:p>
          <a:p>
            <a:pPr algn="l" eaLnBrk="1" hangingPunct="1">
              <a:spcBef>
                <a:spcPct val="0"/>
              </a:spcBef>
            </a:pPr>
            <a:endParaRPr lang="en-US" sz="2000" dirty="0" smtClean="0">
              <a:solidFill>
                <a:schemeClr val="tx1"/>
              </a:solidFill>
              <a:latin typeface="Arial" pitchFamily="34" charset="0"/>
              <a:cs typeface="Arial" pitchFamily="34" charset="0"/>
            </a:endParaRPr>
          </a:p>
          <a:p>
            <a:pPr algn="l" eaLnBrk="1" hangingPunct="1">
              <a:spcBef>
                <a:spcPct val="0"/>
              </a:spcBef>
              <a:buFont typeface="Wingdings" pitchFamily="2" charset="2"/>
              <a:buChar char="Ø"/>
            </a:pPr>
            <a:r>
              <a:rPr lang="en-US" sz="2400" dirty="0" smtClean="0">
                <a:solidFill>
                  <a:schemeClr val="tx1"/>
                </a:solidFill>
                <a:latin typeface="Arial" pitchFamily="34" charset="0"/>
                <a:cs typeface="Arial" pitchFamily="34" charset="0"/>
              </a:rPr>
              <a:t> An Alteration of normal vaginal bacterial flora that results in</a:t>
            </a:r>
          </a:p>
          <a:p>
            <a:pPr algn="l" eaLnBrk="1" hangingPunct="1">
              <a:spcBef>
                <a:spcPct val="0"/>
              </a:spcBef>
            </a:pPr>
            <a:r>
              <a:rPr lang="en-US" sz="2400" dirty="0" smtClean="0">
                <a:solidFill>
                  <a:schemeClr val="tx1"/>
                </a:solidFill>
                <a:latin typeface="Arial" pitchFamily="34" charset="0"/>
                <a:cs typeface="Arial" pitchFamily="34" charset="0"/>
              </a:rPr>
              <a:t>   the loss of hydrogen peroxide producing lactobacilli and an</a:t>
            </a:r>
          </a:p>
          <a:p>
            <a:pPr algn="l" eaLnBrk="1" hangingPunct="1">
              <a:spcBef>
                <a:spcPct val="0"/>
              </a:spcBef>
            </a:pPr>
            <a:r>
              <a:rPr lang="en-US" sz="2400" dirty="0" smtClean="0">
                <a:solidFill>
                  <a:schemeClr val="tx1"/>
                </a:solidFill>
                <a:latin typeface="Arial" pitchFamily="34" charset="0"/>
                <a:cs typeface="Arial" pitchFamily="34" charset="0"/>
              </a:rPr>
              <a:t>   overgrowth of predominantly anaerobic bacteria </a:t>
            </a:r>
            <a:r>
              <a:rPr lang="en-US" sz="2000" dirty="0" smtClean="0">
                <a:solidFill>
                  <a:schemeClr val="tx1"/>
                </a:solidFill>
                <a:latin typeface="Arial" pitchFamily="34" charset="0"/>
                <a:cs typeface="Arial" pitchFamily="34" charset="0"/>
              </a:rPr>
              <a:t>(</a:t>
            </a:r>
            <a:r>
              <a:rPr lang="en-US" sz="2000" dirty="0" err="1" smtClean="0">
                <a:solidFill>
                  <a:schemeClr val="tx1"/>
                </a:solidFill>
                <a:latin typeface="Arial" pitchFamily="34" charset="0"/>
                <a:cs typeface="Arial" pitchFamily="34" charset="0"/>
              </a:rPr>
              <a:t>Prevotella</a:t>
            </a:r>
            <a:endParaRPr lang="en-US" sz="2000" dirty="0" smtClean="0">
              <a:solidFill>
                <a:schemeClr val="tx1"/>
              </a:solidFill>
              <a:latin typeface="Arial" pitchFamily="34" charset="0"/>
              <a:cs typeface="Arial" pitchFamily="34" charset="0"/>
            </a:endParaRPr>
          </a:p>
          <a:p>
            <a:pPr algn="l" eaLnBrk="1" hangingPunct="1">
              <a:spcBef>
                <a:spcPct val="0"/>
              </a:spcBef>
            </a:pPr>
            <a:r>
              <a:rPr lang="en-US" sz="2000" dirty="0" smtClean="0">
                <a:solidFill>
                  <a:schemeClr val="tx1"/>
                </a:solidFill>
                <a:latin typeface="Arial" pitchFamily="34" charset="0"/>
                <a:cs typeface="Arial" pitchFamily="34" charset="0"/>
              </a:rPr>
              <a:t>   sp. &amp; </a:t>
            </a:r>
            <a:r>
              <a:rPr lang="en-US" sz="2000" dirty="0" err="1" smtClean="0">
                <a:solidFill>
                  <a:schemeClr val="tx1"/>
                </a:solidFill>
                <a:latin typeface="Arial" pitchFamily="34" charset="0"/>
                <a:cs typeface="Arial" pitchFamily="34" charset="0"/>
              </a:rPr>
              <a:t>Mobiluncus</a:t>
            </a:r>
            <a:r>
              <a:rPr lang="en-US" sz="2000" dirty="0" smtClean="0">
                <a:solidFill>
                  <a:schemeClr val="tx1"/>
                </a:solidFill>
                <a:latin typeface="Arial" pitchFamily="34" charset="0"/>
                <a:cs typeface="Arial" pitchFamily="34" charset="0"/>
              </a:rPr>
              <a:t> sp. In &lt;1% normal vaginal flora)</a:t>
            </a:r>
            <a:r>
              <a:rPr lang="en-US" sz="2400" dirty="0" smtClean="0">
                <a:solidFill>
                  <a:schemeClr val="tx1"/>
                </a:solidFill>
                <a:latin typeface="Arial" pitchFamily="34" charset="0"/>
                <a:cs typeface="Arial" pitchFamily="34" charset="0"/>
              </a:rPr>
              <a:t>, </a:t>
            </a:r>
            <a:r>
              <a:rPr lang="en-US" sz="2000" dirty="0" smtClean="0">
                <a:solidFill>
                  <a:schemeClr val="tx1"/>
                </a:solidFill>
                <a:latin typeface="Arial" pitchFamily="34" charset="0"/>
                <a:cs typeface="Arial" pitchFamily="34" charset="0"/>
              </a:rPr>
              <a:t>G. </a:t>
            </a:r>
            <a:r>
              <a:rPr lang="en-US" sz="2000" dirty="0" err="1" smtClean="0">
                <a:solidFill>
                  <a:schemeClr val="tx1"/>
                </a:solidFill>
                <a:latin typeface="Arial" pitchFamily="34" charset="0"/>
                <a:cs typeface="Arial" pitchFamily="34" charset="0"/>
              </a:rPr>
              <a:t>vaginalis</a:t>
            </a:r>
            <a:r>
              <a:rPr lang="en-US" sz="2000" dirty="0" smtClean="0">
                <a:solidFill>
                  <a:schemeClr val="tx1"/>
                </a:solidFill>
                <a:latin typeface="Arial" pitchFamily="34" charset="0"/>
                <a:cs typeface="Arial" pitchFamily="34" charset="0"/>
              </a:rPr>
              <a:t> &amp;</a:t>
            </a:r>
          </a:p>
          <a:p>
            <a:pPr algn="l" eaLnBrk="1" hangingPunct="1">
              <a:spcBef>
                <a:spcPct val="0"/>
              </a:spcBef>
            </a:pPr>
            <a:r>
              <a:rPr lang="en-US" sz="2000" dirty="0" smtClean="0">
                <a:solidFill>
                  <a:schemeClr val="tx1"/>
                </a:solidFill>
                <a:latin typeface="Arial" pitchFamily="34" charset="0"/>
                <a:cs typeface="Arial" pitchFamily="34" charset="0"/>
              </a:rPr>
              <a:t>    Mycoplasma </a:t>
            </a:r>
            <a:r>
              <a:rPr lang="en-US" sz="2000" dirty="0" err="1" smtClean="0">
                <a:solidFill>
                  <a:schemeClr val="tx1"/>
                </a:solidFill>
                <a:latin typeface="Arial" pitchFamily="34" charset="0"/>
                <a:cs typeface="Arial" pitchFamily="34" charset="0"/>
              </a:rPr>
              <a:t>hominis</a:t>
            </a:r>
            <a:r>
              <a:rPr lang="en-US" sz="2000" dirty="0" smtClean="0">
                <a:solidFill>
                  <a:schemeClr val="tx1"/>
                </a:solidFill>
                <a:latin typeface="Arial" pitchFamily="34" charset="0"/>
                <a:cs typeface="Arial" pitchFamily="34" charset="0"/>
              </a:rPr>
              <a:t>.</a:t>
            </a:r>
          </a:p>
          <a:p>
            <a:pPr algn="l" eaLnBrk="1" hangingPunct="1">
              <a:spcBef>
                <a:spcPct val="0"/>
              </a:spcBef>
            </a:pPr>
            <a:endParaRPr lang="en-US" sz="2000" dirty="0" smtClean="0">
              <a:solidFill>
                <a:schemeClr val="tx1"/>
              </a:solidFill>
              <a:latin typeface="Arial" pitchFamily="34" charset="0"/>
              <a:cs typeface="Arial" pitchFamily="34" charset="0"/>
            </a:endParaRPr>
          </a:p>
          <a:p>
            <a:pPr algn="l" eaLnBrk="1" hangingPunct="1">
              <a:spcBef>
                <a:spcPct val="0"/>
              </a:spcBef>
              <a:buFont typeface="Wingdings" pitchFamily="2" charset="2"/>
              <a:buChar char="Ø"/>
            </a:pPr>
            <a:r>
              <a:rPr lang="en-US" sz="2000" u="sng" dirty="0" smtClean="0">
                <a:solidFill>
                  <a:schemeClr val="tx1"/>
                </a:solidFill>
                <a:latin typeface="Arial" pitchFamily="34" charset="0"/>
                <a:cs typeface="Arial" pitchFamily="34" charset="0"/>
              </a:rPr>
              <a:t> </a:t>
            </a:r>
            <a:r>
              <a:rPr lang="en-US" sz="2400" u="sng" dirty="0" smtClean="0">
                <a:solidFill>
                  <a:schemeClr val="tx1"/>
                </a:solidFill>
                <a:latin typeface="Arial" pitchFamily="34" charset="0"/>
                <a:cs typeface="Arial" pitchFamily="34" charset="0"/>
              </a:rPr>
              <a:t>Unknown trigger </a:t>
            </a:r>
            <a:r>
              <a:rPr lang="en-US" sz="2400" dirty="0" smtClean="0">
                <a:solidFill>
                  <a:schemeClr val="tx1"/>
                </a:solidFill>
                <a:latin typeface="Arial" pitchFamily="34" charset="0"/>
                <a:cs typeface="Arial" pitchFamily="34" charset="0"/>
              </a:rPr>
              <a:t>of disturbance on normal vaginal flora.</a:t>
            </a:r>
            <a:r>
              <a:rPr lang="en-US" sz="2000" dirty="0" smtClean="0">
                <a:solidFill>
                  <a:schemeClr val="tx1"/>
                </a:solidFill>
                <a:latin typeface="Arial" pitchFamily="34" charset="0"/>
                <a:cs typeface="Arial" pitchFamily="34" charset="0"/>
              </a:rPr>
              <a:t> </a:t>
            </a:r>
          </a:p>
          <a:p>
            <a:pPr algn="l" eaLnBrk="1" hangingPunct="1">
              <a:spcBef>
                <a:spcPct val="0"/>
              </a:spcBef>
            </a:pPr>
            <a:r>
              <a:rPr lang="en-US" sz="2000" b="1" dirty="0" smtClean="0">
                <a:solidFill>
                  <a:schemeClr val="accent6">
                    <a:lumMod val="75000"/>
                  </a:schemeClr>
                </a:solidFill>
                <a:latin typeface="Arial" pitchFamily="34" charset="0"/>
                <a:cs typeface="Arial" pitchFamily="34" charset="0"/>
                <a:sym typeface="Wingdings" pitchFamily="2" charset="2"/>
              </a:rPr>
              <a:t> Repeat alkalization : Intercourse , feminine wash .</a:t>
            </a:r>
          </a:p>
        </p:txBody>
      </p:sp>
      <p:sp>
        <p:nvSpPr>
          <p:cNvPr id="2" name="مستطيل 1"/>
          <p:cNvSpPr/>
          <p:nvPr/>
        </p:nvSpPr>
        <p:spPr>
          <a:xfrm>
            <a:off x="228600" y="5029200"/>
            <a:ext cx="8458200" cy="707886"/>
          </a:xfrm>
          <a:prstGeom prst="rect">
            <a:avLst/>
          </a:prstGeom>
        </p:spPr>
        <p:txBody>
          <a:bodyPr wrap="square">
            <a:spAutoFit/>
          </a:bodyPr>
          <a:lstStyle/>
          <a:p>
            <a:r>
              <a:rPr lang="en-US" sz="2000" b="1" dirty="0">
                <a:solidFill>
                  <a:srgbClr val="FF0000"/>
                </a:solidFill>
              </a:rPr>
              <a:t> </a:t>
            </a:r>
            <a:r>
              <a:rPr lang="en-US" sz="2000" b="1" dirty="0" smtClean="0">
                <a:solidFill>
                  <a:schemeClr val="accent6">
                    <a:lumMod val="75000"/>
                  </a:schemeClr>
                </a:solidFill>
                <a:sym typeface="Wingdings" pitchFamily="2" charset="2"/>
              </a:rPr>
              <a:t></a:t>
            </a:r>
            <a:r>
              <a:rPr lang="en-US" sz="2000" b="1" dirty="0" smtClean="0">
                <a:solidFill>
                  <a:schemeClr val="accent6">
                    <a:lumMod val="75000"/>
                  </a:schemeClr>
                </a:solidFill>
              </a:rPr>
              <a:t>it’s </a:t>
            </a:r>
            <a:r>
              <a:rPr lang="en-US" sz="2000" b="1" dirty="0">
                <a:solidFill>
                  <a:schemeClr val="accent6">
                    <a:lumMod val="75000"/>
                  </a:schemeClr>
                </a:solidFill>
              </a:rPr>
              <a:t>difficult to re-establish lactobacilli once it </a:t>
            </a:r>
            <a:r>
              <a:rPr lang="en-US" sz="2000" b="1" dirty="0" smtClean="0">
                <a:solidFill>
                  <a:schemeClr val="accent6">
                    <a:lumMod val="75000"/>
                  </a:schemeClr>
                </a:solidFill>
              </a:rPr>
              <a:t>damage , BV has high recurrence rate . </a:t>
            </a:r>
            <a:endParaRPr lang="ar-JO" sz="20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74638"/>
            <a:ext cx="8686800" cy="6354762"/>
          </a:xfrm>
        </p:spPr>
        <p:txBody>
          <a:bodyPr rtlCol="0">
            <a:normAutofit fontScale="90000"/>
          </a:bodyPr>
          <a:lstStyle/>
          <a:p>
            <a:pPr algn="l" eaLnBrk="1" fontAlgn="auto" hangingPunct="1">
              <a:spcAft>
                <a:spcPts val="0"/>
              </a:spcAft>
              <a:buFont typeface="Wingdings" pitchFamily="2" charset="2"/>
              <a:buChar char="Ø"/>
              <a:defRPr/>
            </a:pP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BV characterized by homogenous milky or creamy (white to gray) </a:t>
            </a:r>
            <a:br>
              <a:rPr lang="en-US" sz="2400" dirty="0" smtClean="0">
                <a:latin typeface="Arial" pitchFamily="34" charset="0"/>
                <a:cs typeface="Arial" pitchFamily="34" charset="0"/>
              </a:rPr>
            </a:br>
            <a:r>
              <a:rPr lang="en-US" sz="2400" dirty="0" smtClean="0">
                <a:latin typeface="Arial" pitchFamily="34" charset="0"/>
                <a:cs typeface="Arial" pitchFamily="34" charset="0"/>
              </a:rPr>
              <a:t>    discharge that smoothly &amp; thinly coats the vaginal walls.</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p:txBody>
      </p:sp>
      <p:pic>
        <p:nvPicPr>
          <p:cNvPr id="8195" name="Picture 6" descr="art-w293.fig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7" descr="bv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ctrTitle"/>
          </p:nvPr>
        </p:nvSpPr>
        <p:spPr>
          <a:xfrm>
            <a:off x="228600" y="0"/>
            <a:ext cx="8686800" cy="914400"/>
          </a:xfrm>
        </p:spPr>
        <p:txBody>
          <a:bodyPr/>
          <a:lstStyle/>
          <a:p>
            <a:pPr eaLnBrk="1" hangingPunct="1"/>
            <a:r>
              <a:rPr lang="en-US" sz="3200" b="1" dirty="0" smtClean="0">
                <a:solidFill>
                  <a:srgbClr val="FF0000"/>
                </a:solidFill>
                <a:latin typeface="Arial" pitchFamily="34" charset="0"/>
                <a:cs typeface="Arial" pitchFamily="34" charset="0"/>
              </a:rPr>
              <a:t>Diagnosis</a:t>
            </a:r>
          </a:p>
        </p:txBody>
      </p:sp>
      <p:sp>
        <p:nvSpPr>
          <p:cNvPr id="9219" name="Subtitle 3"/>
          <p:cNvSpPr>
            <a:spLocks noGrp="1"/>
          </p:cNvSpPr>
          <p:nvPr>
            <p:ph type="subTitle" idx="1"/>
          </p:nvPr>
        </p:nvSpPr>
        <p:spPr>
          <a:xfrm>
            <a:off x="381000" y="762000"/>
            <a:ext cx="8610600" cy="5562600"/>
          </a:xfrm>
        </p:spPr>
        <p:txBody>
          <a:bodyPr/>
          <a:lstStyle/>
          <a:p>
            <a:pPr algn="l" eaLnBrk="1" hangingPunct="1">
              <a:buFont typeface="Wingdings" pitchFamily="2" charset="2"/>
              <a:buChar char="Ø"/>
            </a:pPr>
            <a:r>
              <a:rPr lang="en-US" sz="2800" u="sng" dirty="0" smtClean="0">
                <a:solidFill>
                  <a:schemeClr val="tx1"/>
                </a:solidFill>
                <a:latin typeface="Arial" pitchFamily="34" charset="0"/>
                <a:cs typeface="Arial" pitchFamily="34" charset="0"/>
              </a:rPr>
              <a:t> (</a:t>
            </a:r>
            <a:r>
              <a:rPr lang="en-US" sz="2800" u="sng" dirty="0" err="1" smtClean="0">
                <a:solidFill>
                  <a:schemeClr val="tx1"/>
                </a:solidFill>
                <a:latin typeface="Arial" pitchFamily="34" charset="0"/>
                <a:cs typeface="Arial" pitchFamily="34" charset="0"/>
              </a:rPr>
              <a:t>Amsel</a:t>
            </a:r>
            <a:r>
              <a:rPr lang="en-US" sz="2800" u="sng" dirty="0" smtClean="0">
                <a:solidFill>
                  <a:schemeClr val="tx1"/>
                </a:solidFill>
                <a:latin typeface="Arial" pitchFamily="34" charset="0"/>
                <a:cs typeface="Arial" pitchFamily="34" charset="0"/>
              </a:rPr>
              <a:t> criteria):</a:t>
            </a:r>
            <a:r>
              <a:rPr lang="en-US" sz="2800" u="sng" dirty="0" smtClean="0">
                <a:solidFill>
                  <a:schemeClr val="accent6">
                    <a:lumMod val="75000"/>
                  </a:schemeClr>
                </a:solidFill>
                <a:latin typeface="Arial" pitchFamily="34" charset="0"/>
                <a:cs typeface="Arial" pitchFamily="34" charset="0"/>
              </a:rPr>
              <a:t> </a:t>
            </a:r>
            <a:r>
              <a:rPr lang="en-US" sz="2800" b="1" u="sng" dirty="0" smtClean="0">
                <a:solidFill>
                  <a:schemeClr val="accent6">
                    <a:lumMod val="75000"/>
                  </a:schemeClr>
                </a:solidFill>
                <a:latin typeface="Arial" pitchFamily="34" charset="0"/>
                <a:cs typeface="Arial" pitchFamily="34" charset="0"/>
              </a:rPr>
              <a:t>at least 3 points with vaginal discharge</a:t>
            </a:r>
            <a:r>
              <a:rPr lang="en-US" sz="2800" b="1" u="sng" dirty="0" smtClean="0">
                <a:solidFill>
                  <a:srgbClr val="FF0000"/>
                </a:solidFill>
                <a:latin typeface="Arial" pitchFamily="34" charset="0"/>
                <a:cs typeface="Arial" pitchFamily="34" charset="0"/>
              </a:rPr>
              <a:t> </a:t>
            </a:r>
          </a:p>
          <a:p>
            <a:pPr algn="l" eaLnBrk="1" hangingPunct="1"/>
            <a:endParaRPr lang="en-US" sz="2800" u="sng" dirty="0" smtClean="0">
              <a:solidFill>
                <a:schemeClr val="tx1"/>
              </a:solidFill>
              <a:latin typeface="Arial" pitchFamily="34" charset="0"/>
              <a:cs typeface="Arial" pitchFamily="34" charset="0"/>
            </a:endParaRPr>
          </a:p>
          <a:p>
            <a:pPr algn="l" eaLnBrk="1" hangingPunct="1">
              <a:spcBef>
                <a:spcPct val="0"/>
              </a:spcBef>
            </a:pPr>
            <a:r>
              <a:rPr lang="en-US" sz="2400" dirty="0" smtClean="0">
                <a:solidFill>
                  <a:schemeClr val="tx1"/>
                </a:solidFill>
                <a:latin typeface="Arial" pitchFamily="34" charset="0"/>
                <a:cs typeface="Arial" pitchFamily="34" charset="0"/>
              </a:rPr>
              <a:t>1- Fishy vaginal odor, that is particularly noticeable following </a:t>
            </a:r>
          </a:p>
          <a:p>
            <a:pPr algn="l" eaLnBrk="1" hangingPunct="1">
              <a:spcBef>
                <a:spcPct val="0"/>
              </a:spcBef>
            </a:pPr>
            <a:r>
              <a:rPr lang="en-US" sz="2400" dirty="0" smtClean="0">
                <a:solidFill>
                  <a:schemeClr val="tx1"/>
                </a:solidFill>
                <a:latin typeface="Arial" pitchFamily="34" charset="0"/>
                <a:cs typeface="Arial" pitchFamily="34" charset="0"/>
              </a:rPr>
              <a:t>    coitus &amp; vaginal discharge present.</a:t>
            </a:r>
          </a:p>
          <a:p>
            <a:pPr algn="l" eaLnBrk="1" hangingPunct="1">
              <a:spcBef>
                <a:spcPct val="0"/>
              </a:spcBef>
            </a:pPr>
            <a:r>
              <a:rPr lang="en-US" sz="2400" dirty="0" smtClean="0">
                <a:solidFill>
                  <a:schemeClr val="tx1"/>
                </a:solidFill>
                <a:latin typeface="Arial" pitchFamily="34" charset="0"/>
                <a:cs typeface="Arial" pitchFamily="34" charset="0"/>
              </a:rPr>
              <a:t>2- The PH of the secretions is &gt;4.5 </a:t>
            </a:r>
            <a:r>
              <a:rPr lang="en-US" sz="1800" dirty="0" smtClean="0">
                <a:solidFill>
                  <a:schemeClr val="tx1"/>
                </a:solidFill>
                <a:latin typeface="Arial" pitchFamily="34" charset="0"/>
                <a:cs typeface="Arial" pitchFamily="34" charset="0"/>
              </a:rPr>
              <a:t>(usually 4.7-5.7).</a:t>
            </a:r>
          </a:p>
          <a:p>
            <a:pPr algn="l" eaLnBrk="1" hangingPunct="1">
              <a:spcBef>
                <a:spcPct val="0"/>
              </a:spcBef>
            </a:pPr>
            <a:r>
              <a:rPr lang="en-US" sz="2400" dirty="0" smtClean="0">
                <a:solidFill>
                  <a:schemeClr val="tx1"/>
                </a:solidFill>
                <a:latin typeface="Arial" pitchFamily="34" charset="0"/>
                <a:cs typeface="Arial" pitchFamily="34" charset="0"/>
              </a:rPr>
              <a:t>3- Microscopy of vaginal secretions reveals an increased </a:t>
            </a:r>
          </a:p>
          <a:p>
            <a:pPr algn="l" eaLnBrk="1" hangingPunct="1">
              <a:spcBef>
                <a:spcPct val="0"/>
              </a:spcBef>
            </a:pPr>
            <a:r>
              <a:rPr lang="en-US" sz="2400" dirty="0" smtClean="0">
                <a:solidFill>
                  <a:schemeClr val="tx1"/>
                </a:solidFill>
                <a:latin typeface="Arial" pitchFamily="34" charset="0"/>
                <a:cs typeface="Arial" pitchFamily="34" charset="0"/>
              </a:rPr>
              <a:t>     number of clue cells while leukocytes are absent. In </a:t>
            </a:r>
          </a:p>
          <a:p>
            <a:pPr algn="l" eaLnBrk="1" hangingPunct="1">
              <a:spcBef>
                <a:spcPct val="0"/>
              </a:spcBef>
            </a:pPr>
            <a:r>
              <a:rPr lang="en-US" sz="2400" dirty="0" smtClean="0">
                <a:solidFill>
                  <a:schemeClr val="tx1"/>
                </a:solidFill>
                <a:latin typeface="Arial" pitchFamily="34" charset="0"/>
                <a:cs typeface="Arial" pitchFamily="34" charset="0"/>
              </a:rPr>
              <a:t>     advanced cases, &gt;20% of the </a:t>
            </a:r>
            <a:r>
              <a:rPr lang="en-US" sz="2400" dirty="0" err="1" smtClean="0">
                <a:solidFill>
                  <a:schemeClr val="tx1"/>
                </a:solidFill>
                <a:latin typeface="Arial" pitchFamily="34" charset="0"/>
                <a:cs typeface="Arial" pitchFamily="34" charset="0"/>
              </a:rPr>
              <a:t>eipthelial</a:t>
            </a:r>
            <a:r>
              <a:rPr lang="en-US" sz="2400" dirty="0" smtClean="0">
                <a:solidFill>
                  <a:schemeClr val="tx1"/>
                </a:solidFill>
                <a:latin typeface="Arial" pitchFamily="34" charset="0"/>
                <a:cs typeface="Arial" pitchFamily="34" charset="0"/>
              </a:rPr>
              <a:t> cells are clue cells</a:t>
            </a:r>
          </a:p>
          <a:p>
            <a:pPr algn="l" eaLnBrk="1" hangingPunct="1">
              <a:spcBef>
                <a:spcPct val="0"/>
              </a:spcBef>
            </a:pPr>
            <a:r>
              <a:rPr lang="en-US" sz="2400" b="1" dirty="0" smtClean="0">
                <a:solidFill>
                  <a:schemeClr val="accent6">
                    <a:lumMod val="75000"/>
                  </a:schemeClr>
                </a:solidFill>
                <a:latin typeface="Arial" pitchFamily="34" charset="0"/>
                <a:cs typeface="Arial" pitchFamily="34" charset="0"/>
                <a:sym typeface="Wingdings" pitchFamily="2" charset="2"/>
              </a:rPr>
              <a:t> No WBC because there is inflammation , so no Itching , no redness </a:t>
            </a:r>
            <a:endParaRPr lang="en-US" sz="2400" b="1" dirty="0" smtClean="0">
              <a:solidFill>
                <a:schemeClr val="accent6">
                  <a:lumMod val="75000"/>
                </a:schemeClr>
              </a:solidFill>
              <a:latin typeface="Arial" pitchFamily="34" charset="0"/>
              <a:cs typeface="Arial" pitchFamily="34" charset="0"/>
            </a:endParaRPr>
          </a:p>
          <a:p>
            <a:pPr algn="l" eaLnBrk="1" hangingPunct="1">
              <a:spcBef>
                <a:spcPct val="0"/>
              </a:spcBef>
            </a:pPr>
            <a:r>
              <a:rPr lang="en-US" sz="2400" dirty="0" smtClean="0">
                <a:solidFill>
                  <a:schemeClr val="tx1"/>
                </a:solidFill>
                <a:latin typeface="Arial" pitchFamily="34" charset="0"/>
                <a:cs typeface="Arial" pitchFamily="34" charset="0"/>
              </a:rPr>
              <a:t>4- Whiff test: addition of 10% KOH to the vaginal secretions</a:t>
            </a:r>
          </a:p>
          <a:p>
            <a:pPr algn="l" eaLnBrk="1" hangingPunct="1">
              <a:spcBef>
                <a:spcPct val="0"/>
              </a:spcBef>
            </a:pPr>
            <a:r>
              <a:rPr lang="en-US" sz="2400" dirty="0" smtClean="0">
                <a:solidFill>
                  <a:schemeClr val="tx1"/>
                </a:solidFill>
                <a:latin typeface="Arial" pitchFamily="34" charset="0"/>
                <a:cs typeface="Arial" pitchFamily="34" charset="0"/>
              </a:rPr>
              <a:t>    releases fishy </a:t>
            </a:r>
            <a:r>
              <a:rPr lang="en-US" sz="2400" dirty="0" err="1" smtClean="0">
                <a:solidFill>
                  <a:schemeClr val="tx1"/>
                </a:solidFill>
                <a:latin typeface="Arial" pitchFamily="34" charset="0"/>
                <a:cs typeface="Arial" pitchFamily="34" charset="0"/>
              </a:rPr>
              <a:t>aminelike</a:t>
            </a:r>
            <a:r>
              <a:rPr lang="en-US" sz="2400" dirty="0" smtClean="0">
                <a:solidFill>
                  <a:schemeClr val="tx1"/>
                </a:solidFill>
                <a:latin typeface="Arial" pitchFamily="34" charset="0"/>
                <a:cs typeface="Arial" pitchFamily="34" charset="0"/>
              </a:rPr>
              <a:t> odor</a:t>
            </a:r>
          </a:p>
          <a:p>
            <a:pPr algn="l" eaLnBrk="1" hangingPunct="1">
              <a:spcBef>
                <a:spcPct val="0"/>
              </a:spcBef>
            </a:pPr>
            <a:r>
              <a:rPr lang="en-US" sz="2400" b="1" dirty="0" smtClean="0">
                <a:solidFill>
                  <a:schemeClr val="accent6">
                    <a:lumMod val="75000"/>
                  </a:schemeClr>
                </a:solidFill>
                <a:latin typeface="Arial" pitchFamily="34" charset="0"/>
                <a:cs typeface="Arial" pitchFamily="34" charset="0"/>
                <a:sym typeface="Wingdings" pitchFamily="2" charset="2"/>
              </a:rPr>
              <a:t> The diagnosis is done by : signs and symptoms (syndromatic ) </a:t>
            </a:r>
            <a:endParaRPr lang="en-US" sz="2400" b="1" dirty="0" smtClean="0">
              <a:solidFill>
                <a:schemeClr val="accent6">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228600" y="274638"/>
            <a:ext cx="8686800" cy="6278562"/>
          </a:xfrm>
        </p:spPr>
        <p:style>
          <a:lnRef idx="2">
            <a:schemeClr val="dk1"/>
          </a:lnRef>
          <a:fillRef idx="1">
            <a:schemeClr val="lt1"/>
          </a:fillRef>
          <a:effectRef idx="0">
            <a:schemeClr val="dk1"/>
          </a:effectRef>
          <a:fontRef idx="minor">
            <a:schemeClr val="dk1"/>
          </a:fontRef>
        </p:style>
        <p:txBody>
          <a:bodyPr/>
          <a:lstStyle/>
          <a:p>
            <a:pPr algn="l" eaLnBrk="1" hangingPunct="1"/>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When a gram stain is used, determining the relative </a:t>
            </a:r>
            <a:br>
              <a:rPr lang="en-US" sz="2400" dirty="0" smtClean="0">
                <a:latin typeface="Arial" pitchFamily="34" charset="0"/>
                <a:cs typeface="Arial" pitchFamily="34" charset="0"/>
              </a:rPr>
            </a:br>
            <a:r>
              <a:rPr lang="en-US" sz="2400" dirty="0" smtClean="0">
                <a:latin typeface="Arial" pitchFamily="34" charset="0"/>
                <a:cs typeface="Arial" pitchFamily="34" charset="0"/>
              </a:rPr>
              <a:t>    concentration of lactobacilli, Gram negative &amp; Gram-variable</a:t>
            </a:r>
            <a:br>
              <a:rPr lang="en-US" sz="2400" dirty="0" smtClean="0">
                <a:latin typeface="Arial" pitchFamily="34" charset="0"/>
                <a:cs typeface="Arial" pitchFamily="34" charset="0"/>
              </a:rPr>
            </a:br>
            <a:r>
              <a:rPr lang="en-US" sz="2400" dirty="0" smtClean="0">
                <a:latin typeface="Arial" pitchFamily="34" charset="0"/>
                <a:cs typeface="Arial" pitchFamily="34" charset="0"/>
              </a:rPr>
              <a:t>    rods &amp; </a:t>
            </a:r>
            <a:r>
              <a:rPr lang="en-US" sz="2400" dirty="0" err="1" smtClean="0">
                <a:latin typeface="Arial" pitchFamily="34" charset="0"/>
                <a:cs typeface="Arial" pitchFamily="34" charset="0"/>
              </a:rPr>
              <a:t>cocci</a:t>
            </a:r>
            <a:r>
              <a:rPr lang="en-US" sz="2400" dirty="0" smtClean="0">
                <a:latin typeface="Arial" pitchFamily="34" charset="0"/>
                <a:cs typeface="Arial" pitchFamily="34" charset="0"/>
              </a:rPr>
              <a:t> </a:t>
            </a:r>
            <a:r>
              <a:rPr lang="en-US" sz="2000" dirty="0" smtClean="0">
                <a:latin typeface="Arial" pitchFamily="34" charset="0"/>
                <a:cs typeface="Arial" pitchFamily="34" charset="0"/>
              </a:rPr>
              <a:t>(</a:t>
            </a:r>
            <a:r>
              <a:rPr lang="en-US" sz="2000" dirty="0" err="1" smtClean="0">
                <a:latin typeface="Arial" pitchFamily="34" charset="0"/>
                <a:cs typeface="Arial" pitchFamily="34" charset="0"/>
              </a:rPr>
              <a:t>G.Vaginalis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Prevotella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Porphyromonas</a:t>
            </a:r>
            <a:r>
              <a:rPr lang="en-US" sz="2000" dirty="0" smtClean="0">
                <a:latin typeface="Arial" pitchFamily="34" charset="0"/>
                <a:cs typeface="Arial" pitchFamily="34" charset="0"/>
              </a:rPr>
              <a:t> and</a:t>
            </a:r>
            <a:br>
              <a:rPr lang="en-US" sz="2000" dirty="0" smtClean="0">
                <a:latin typeface="Arial" pitchFamily="34" charset="0"/>
                <a:cs typeface="Arial" pitchFamily="34" charset="0"/>
              </a:rPr>
            </a:b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peptostretococci</a:t>
            </a:r>
            <a:r>
              <a:rPr lang="en-US" sz="2000" dirty="0" smtClean="0">
                <a:latin typeface="Arial" pitchFamily="34" charset="0"/>
                <a:cs typeface="Arial" pitchFamily="34" charset="0"/>
              </a:rPr>
              <a:t>) </a:t>
            </a:r>
            <a:r>
              <a:rPr lang="en-US" sz="2400" dirty="0" smtClean="0">
                <a:latin typeface="Arial" pitchFamily="34" charset="0"/>
                <a:cs typeface="Arial" pitchFamily="34" charset="0"/>
              </a:rPr>
              <a:t>and curved Gram –negative rods </a:t>
            </a:r>
            <a:br>
              <a:rPr lang="en-US" sz="2400" dirty="0" smtClean="0">
                <a:latin typeface="Arial" pitchFamily="34" charset="0"/>
                <a:cs typeface="Arial" pitchFamily="34" charset="0"/>
              </a:rPr>
            </a:br>
            <a:r>
              <a:rPr lang="en-US" sz="2400" dirty="0" smtClean="0">
                <a:latin typeface="Arial" pitchFamily="34" charset="0"/>
                <a:cs typeface="Arial" pitchFamily="34" charset="0"/>
              </a:rPr>
              <a:t>    </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Mobiluncus</a:t>
            </a:r>
            <a:r>
              <a:rPr lang="en-US" sz="2000" dirty="0" smtClean="0">
                <a:latin typeface="Arial" pitchFamily="34" charset="0"/>
                <a:cs typeface="Arial" pitchFamily="34" charset="0"/>
              </a:rPr>
              <a:t>). </a:t>
            </a: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Culture of </a:t>
            </a:r>
            <a:r>
              <a:rPr lang="en-US" sz="2400" i="1" dirty="0" err="1" smtClean="0">
                <a:latin typeface="Arial" pitchFamily="34" charset="0"/>
                <a:cs typeface="Arial" pitchFamily="34" charset="0"/>
              </a:rPr>
              <a:t>G.Vaginalis</a:t>
            </a:r>
            <a:r>
              <a:rPr lang="en-US" sz="2400" dirty="0" smtClean="0">
                <a:latin typeface="Arial" pitchFamily="34" charset="0"/>
                <a:cs typeface="Arial" pitchFamily="34" charset="0"/>
              </a:rPr>
              <a:t>  is not recommended as a </a:t>
            </a:r>
            <a:r>
              <a:rPr lang="en-US" sz="2400" dirty="0" err="1" smtClean="0">
                <a:latin typeface="Arial" pitchFamily="34" charset="0"/>
                <a:cs typeface="Arial" pitchFamily="34" charset="0"/>
              </a:rPr>
              <a:t>diagonstic</a:t>
            </a: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tool because it is not specific</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sym typeface="Wingdings" pitchFamily="2" charset="2"/>
              </a:rPr>
              <a:t> so in case of preterm labor or abortion we do high vaginal swab to detect any infection</a:t>
            </a:r>
            <a:br>
              <a:rPr lang="en-US" sz="2800" b="1" dirty="0" smtClean="0">
                <a:solidFill>
                  <a:schemeClr val="accent6">
                    <a:lumMod val="75000"/>
                  </a:schemeClr>
                </a:solidFill>
                <a:latin typeface="Arial" pitchFamily="34" charset="0"/>
                <a:cs typeface="Arial" pitchFamily="34" charset="0"/>
                <a:sym typeface="Wingdings" pitchFamily="2" charset="2"/>
              </a:rPr>
            </a:br>
            <a:r>
              <a:rPr lang="en-US" sz="2800" b="1" dirty="0" smtClean="0">
                <a:solidFill>
                  <a:schemeClr val="accent6">
                    <a:lumMod val="75000"/>
                  </a:schemeClr>
                </a:solidFill>
                <a:latin typeface="Arial" pitchFamily="34" charset="0"/>
                <a:cs typeface="Arial" pitchFamily="34" charset="0"/>
                <a:sym typeface="Wingdings" pitchFamily="2" charset="2"/>
              </a:rPr>
              <a:t> history of Preterm labor we do it at early pregnancy  </a:t>
            </a: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p:txBody>
      </p:sp>
      <p:sp>
        <p:nvSpPr>
          <p:cNvPr id="3" name="TextBox 2"/>
          <p:cNvSpPr txBox="1">
            <a:spLocks noChangeArrowheads="1"/>
          </p:cNvSpPr>
          <p:nvPr/>
        </p:nvSpPr>
        <p:spPr bwMode="auto">
          <a:xfrm>
            <a:off x="228600" y="3352800"/>
            <a:ext cx="7848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dirty="0">
                <a:solidFill>
                  <a:srgbClr val="FF0000"/>
                </a:solidFill>
              </a:rPr>
              <a:t>** Associated with mid-trimester miscarriage, preterm</a:t>
            </a:r>
          </a:p>
          <a:p>
            <a:pPr eaLnBrk="1" hangingPunct="1"/>
            <a:r>
              <a:rPr lang="en-US" sz="2400" dirty="0">
                <a:solidFill>
                  <a:srgbClr val="FF0000"/>
                </a:solidFill>
              </a:rPr>
              <a:t>    labour, rupture of membranes and </a:t>
            </a:r>
            <a:r>
              <a:rPr lang="en-US" sz="2400" dirty="0" smtClean="0">
                <a:solidFill>
                  <a:srgbClr val="FF0000"/>
                </a:solidFill>
              </a:rPr>
              <a:t>Endometritis( associated  post partum hemorrhage) .</a:t>
            </a:r>
            <a:r>
              <a:rPr lang="en-US" dirty="0">
                <a:solidFill>
                  <a:srgbClr val="FF0000"/>
                </a:solidFill>
              </a:rPr>
              <a:t/>
            </a:r>
            <a:br>
              <a:rPr lang="en-US" dirty="0">
                <a:solidFill>
                  <a:srgbClr val="FF0000"/>
                </a:solidFill>
              </a:rPr>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8852</TotalTime>
  <Words>2445</Words>
  <Application>Microsoft Office PowerPoint</Application>
  <PresentationFormat>عرض على الشاشة (3:4)‏</PresentationFormat>
  <Paragraphs>330</Paragraphs>
  <Slides>37</Slides>
  <Notes>22</Notes>
  <HiddenSlides>0</HiddenSlides>
  <MMClips>0</MMClips>
  <ScaleCrop>false</ScaleCrop>
  <HeadingPairs>
    <vt:vector size="4" baseType="variant">
      <vt:variant>
        <vt:lpstr>نسق</vt:lpstr>
      </vt:variant>
      <vt:variant>
        <vt:i4>1</vt:i4>
      </vt:variant>
      <vt:variant>
        <vt:lpstr>عناوين الشرائح</vt:lpstr>
      </vt:variant>
      <vt:variant>
        <vt:i4>37</vt:i4>
      </vt:variant>
    </vt:vector>
  </HeadingPairs>
  <TitlesOfParts>
    <vt:vector size="38" baseType="lpstr">
      <vt:lpstr>Office Theme</vt:lpstr>
      <vt:lpstr>Lower Genital tract infections &amp; sexually transmitted diseases</vt:lpstr>
      <vt:lpstr>The Normal Vagina</vt:lpstr>
      <vt:lpstr>عرض تقديمي في PowerPoint</vt:lpstr>
      <vt:lpstr>              </vt:lpstr>
      <vt:lpstr>VAGINITIS</vt:lpstr>
      <vt:lpstr>Bacterial Vaginosis</vt:lpstr>
      <vt:lpstr>         ** BV characterized by homogenous milky or creamy (white to gray)      discharge that smoothly &amp; thinly coats the vaginal walls.      </vt:lpstr>
      <vt:lpstr>Diagnosis</vt:lpstr>
      <vt:lpstr>        ** When a gram stain is used, determining the relative      concentration of lactobacilli, Gram negative &amp; Gram-variable     rods &amp; cocci (G.Vaginalis, Prevotella, Porphyromonas and     peptostretococci) and curved Gram –negative rods      ( Mobiluncus).   ** Culture of G.Vaginalis  is not recommended as a diagonstic      tool because it is not specific      so in case of preterm labor or abortion we do high vaginal swab to detect any infection  history of Preterm labor we do it at early pregnancy          </vt:lpstr>
      <vt:lpstr>Treatment</vt:lpstr>
      <vt:lpstr>عرض تقديمي في PowerPoint</vt:lpstr>
      <vt:lpstr>Trichomonas Vaginitis</vt:lpstr>
      <vt:lpstr>Symptoms &amp; signs</vt:lpstr>
      <vt:lpstr>Diagnosis:</vt:lpstr>
      <vt:lpstr>          in case of wet mount isn’t sufficient   ** Culture is the most sensitive and specific commercially     available method of diagnosis. In women in whom trichomoniasis is       suspected but not confirmed by microscopy, vaginal secretions should be        cultured for T.vaginalis.   ** DNA probe test, which detects genetic material (DNA) of the       Trichomonas organism. This test is rarely needed to identify      trichomonas  and is usually available only in research       studies.                </vt:lpstr>
      <vt:lpstr>Morbidity:</vt:lpstr>
      <vt:lpstr>Treatment:</vt:lpstr>
      <vt:lpstr>Vulvovaginal Candidiasis (Monilial vaginitis)</vt:lpstr>
      <vt:lpstr>Diagnosis:</vt:lpstr>
      <vt:lpstr>    5- The PH of the vagina in patients with VVC is usually normal     &lt;4.5 , no change in lactobacilli . 6- The Whiff test is negative. 7- The results of the saline preparation of the vaginal      secretions usually are normal, although there may be a     slight increase in the number of inflammatory cells in severe      cases. Fungal elements (mycelia or budding yeast , pseudohyphea ) appear      in 80% of cases. 8- Fungal culture is recommended to confirm the diagnosis in     case of +ve  findings on examination but microscopy is     negative where presumptive diagnosis can be made.           </vt:lpstr>
      <vt:lpstr>Classification of VVC</vt:lpstr>
      <vt:lpstr>Treatment: </vt:lpstr>
      <vt:lpstr>          ** Intravaginal Agents:  Butoconazole 2% cream 5 g intravaginally for 3 days OR Clotrimazole 1% cream 5 g intravaginally for 7–14 days OR Clotrimazole 100 mg vaginal tablet for 7 days OR  Miconazole 2% cream 5 g intravaginally for 7 days,                        200mg vaginal supp for 7 days  ** Women with complicated VVC benefit from an additional    150mg dose of fluconazole given 72 hours after  the first     dose. (Two doses)  what do we mean by recurrence (complicated ) ?  3-4 episodes per month            </vt:lpstr>
      <vt:lpstr>Genital warts</vt:lpstr>
      <vt:lpstr>عرض تقديمي في PowerPoint</vt:lpstr>
      <vt:lpstr>        **The goal of the treatment is the removal of the warts, it is      not possible to eradicate the viral infection. Treatment is     more successful in patients with small warts that have     been present for less than one year  **Treatment modalities : application of cytotoxic or keratolytic agents , surgical excision ( 2-3 large size ) ,cytodestructive techniques &amp; immune modulators.               </vt:lpstr>
      <vt:lpstr>عرض تقديمي في PowerPoint</vt:lpstr>
      <vt:lpstr>MOLLUSCUM CONTAGIOSUM</vt:lpstr>
      <vt:lpstr>Genital ulcers:</vt:lpstr>
      <vt:lpstr>عرض تقديمي في PowerPoint</vt:lpstr>
      <vt:lpstr>عرض تقديمي في PowerPoint</vt:lpstr>
      <vt:lpstr>عرض تقديمي في PowerPoint</vt:lpstr>
      <vt:lpstr>Cervicitis</vt:lpstr>
      <vt:lpstr>Diagnosis:</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Lower Genital tract infections &amp; sexually transmitted diseases</dc:title>
  <dc:creator>User</dc:creator>
  <cp:lastModifiedBy>user</cp:lastModifiedBy>
  <cp:revision>187</cp:revision>
  <dcterms:created xsi:type="dcterms:W3CDTF">2018-08-05T02:34:56Z</dcterms:created>
  <dcterms:modified xsi:type="dcterms:W3CDTF">2021-09-08T19:25:17Z</dcterms:modified>
</cp:coreProperties>
</file>