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  <p:sldMasterId id="2147483723" r:id="rId3"/>
  </p:sldMasterIdLst>
  <p:notesMasterIdLst>
    <p:notesMasterId r:id="rId24"/>
  </p:notesMasterIdLst>
  <p:sldIdLst>
    <p:sldId id="765" r:id="rId4"/>
    <p:sldId id="573" r:id="rId5"/>
    <p:sldId id="574" r:id="rId6"/>
    <p:sldId id="575" r:id="rId7"/>
    <p:sldId id="576" r:id="rId8"/>
    <p:sldId id="766" r:id="rId9"/>
    <p:sldId id="577" r:id="rId10"/>
    <p:sldId id="579" r:id="rId11"/>
    <p:sldId id="578" r:id="rId12"/>
    <p:sldId id="770" r:id="rId13"/>
    <p:sldId id="767" r:id="rId14"/>
    <p:sldId id="769" r:id="rId15"/>
    <p:sldId id="580" r:id="rId16"/>
    <p:sldId id="581" r:id="rId17"/>
    <p:sldId id="772" r:id="rId18"/>
    <p:sldId id="584" r:id="rId19"/>
    <p:sldId id="774" r:id="rId20"/>
    <p:sldId id="589" r:id="rId21"/>
    <p:sldId id="775" r:id="rId22"/>
    <p:sldId id="7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66"/>
    <a:srgbClr val="00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32198-98B6-4DFF-9CDE-0A8FBF3D6887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468C6-E84D-44F7-82A7-6495C7BA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0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0AAEC68-C8EA-450C-9179-F2F94333D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1E30685-92BA-43A0-B9F8-3FCE52E2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7B5DEA8-F931-4374-9537-49880BABB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35015-4DAF-4A50-AC53-81131254F6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F07A7-8E8B-4948-BAA4-3E4ADC5A3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76578-32F2-4239-8E6D-98B2288E9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5819CB-452E-4408-A1E7-0CC329F09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74D9-10BA-48AB-9CAE-627625B10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81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70373C-1B25-459A-8F8F-3F6AB409A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E81A2-E390-4BEB-A307-2A7E47369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BFD1-C890-4DE0-9E60-60B5A3A33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D133-027B-4920-888D-458EF9114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60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E76D0-766B-4C7A-8A03-76E9315A9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26A8D-8C18-4EC8-9C6C-50138B598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1EBFB-11B8-45F2-8891-B6B1B2D9C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C127-A43C-4BD6-A7A0-677EAD53B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71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47532-BFE3-4181-848F-0AB328BC9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A2876-7534-4601-9710-504E8CDCA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DC01B-9B0C-4A4F-AE53-E9471F03F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C74D-FD09-452F-9994-2C27A50C7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90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9F2B97-A735-485A-B737-14FA17C79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A645F4-17AB-48EB-A5EE-F08A79128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EDCDF8-157D-4A7A-91D4-8B9C8B5D1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4CE2-FC14-4F17-98FE-FD693A7ED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00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A993AA-F86E-4BAA-B2CA-70C9F5715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C17424-6632-48DD-9E01-B163B44DC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6ACD1-140F-40AD-8350-957B1E2FC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AC9A-DD5B-4B02-ABA1-833590208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573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D75D5E-DC8F-4324-A87C-0DCDFC072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05414C-305B-4166-BB52-DE955385B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215770-0470-437D-972E-76F3ACC28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1C3A-AD38-448B-BCBF-E6BB02378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052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D5C89-4669-4DA7-9498-D4706043E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2676E-540D-48C7-A217-145CB9BB0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9F59C-7E97-4306-91F6-0BB338854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6184-A83C-4176-9699-F5FFE4538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71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F32D5-0F78-442E-98A8-50CCDB0D5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F011A-408D-4448-B27F-8845DB33F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6C9-B1C2-4374-8F42-B0337DFD1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9F21-8E67-48DC-A05C-2D22E0BA5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381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5EB2B-CA4E-4A92-85CD-C76D15D0F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FE20D-616C-4F35-8DDD-8E89D0FC9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BB229B-D4D4-44DE-BC3F-E65FFFAD6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609F-74FF-44C0-BBE0-C4220DA3C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063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E89E2-4D45-4B6A-B4B7-7A38C44AA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3D0E3-B7B4-452F-9505-C4724BABB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7EF2A-C80B-48AF-9E86-81BE28C46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A759-CDB2-439E-8103-04DED5CA5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571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072F2-E837-442D-AC6F-4A55EBC9D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DD0B4-BFAE-4C52-A177-55D93AA8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3CD98-E513-46E5-B021-78B943A74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8523-6AF7-4538-88FD-76168FB9F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157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18-Mar-19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883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18-Mar-19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837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18-Mar-19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382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18-Mar-19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924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18-Mar-19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235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18-Mar-19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39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18-Mar-19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032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18-Mar-19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5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18-Mar-19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175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18-Mar-19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18-Mar-19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AAF87B-84FA-4F1C-9612-CFCB55B52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D004E2-EA8A-439D-AE15-27B4E766E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91AD61-F7C2-4758-B6CF-AF04DB78C0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637753-36B9-44DA-84B2-80AC7F46C4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11E000-CA56-445F-937B-B4B581A4F8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A61BEC9-1ECD-4F5D-8858-B81BDFE1D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50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18-Mar-19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7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A5A9A2-1731-4787-BD79-2146333A1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1" r="16825" b="38937"/>
          <a:stretch/>
        </p:blipFill>
        <p:spPr>
          <a:xfrm>
            <a:off x="5592416" y="92765"/>
            <a:ext cx="6268280" cy="66469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22F4B-77B2-4E72-A8BF-7C6C6240B6DD}"/>
              </a:ext>
            </a:extLst>
          </p:cNvPr>
          <p:cNvSpPr/>
          <p:nvPr/>
        </p:nvSpPr>
        <p:spPr>
          <a:xfrm>
            <a:off x="119270" y="118334"/>
            <a:ext cx="5314121" cy="6596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22288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Internal abdominal oblique muscle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  <a:tab pos="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** Origin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; a linear origin from the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1) Lateral 2/3 of the upper surface of the inguinal ligament.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2) Anterior 2/3 of the intermediate line of the iliac crest.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Low">
              <a:lnSpc>
                <a:spcPct val="125000"/>
              </a:lnSpc>
              <a:tabLst>
                <a:tab pos="222885" algn="l"/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3) Thoraco-lumbar fascia.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  <a:tab pos="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** Insertion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; into the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	1) Lower 6 costal cartilage.</a:t>
            </a:r>
          </a:p>
          <a:p>
            <a:pPr algn="justLow">
              <a:lnSpc>
                <a:spcPct val="125000"/>
              </a:lnSpc>
              <a:tabLst>
                <a:tab pos="222885" algn="l"/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2) Xiphoid process.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3) Linea Alba.</a:t>
            </a:r>
          </a:p>
          <a:p>
            <a:pPr algn="justLow">
              <a:lnSpc>
                <a:spcPct val="125000"/>
              </a:lnSpc>
              <a:tabLst>
                <a:tab pos="222885" algn="l"/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4) Pubic crest. </a:t>
            </a:r>
          </a:p>
          <a:p>
            <a:pPr algn="justLow">
              <a:lnSpc>
                <a:spcPct val="125000"/>
              </a:lnSpc>
              <a:tabLst>
                <a:tab pos="222885" algn="l"/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5) Pectineal line.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  <a:tab pos="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** Direction of the fibers;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upward, forward and medially.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The lower fibers arch to from the roof of the </a:t>
            </a: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inguinal canal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DC5A97-0518-4B0B-B248-1AE68A6FEC67}"/>
              </a:ext>
            </a:extLst>
          </p:cNvPr>
          <p:cNvCxnSpPr>
            <a:cxnSpLocks/>
          </p:cNvCxnSpPr>
          <p:nvPr/>
        </p:nvCxnSpPr>
        <p:spPr>
          <a:xfrm flipV="1">
            <a:off x="8454887" y="2107097"/>
            <a:ext cx="1285461" cy="9806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98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A5A9A2-1731-4787-BD79-2146333A1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7" t="60483" r="15453"/>
          <a:stretch/>
        </p:blipFill>
        <p:spPr>
          <a:xfrm>
            <a:off x="3754706" y="92765"/>
            <a:ext cx="8344529" cy="66658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D360FE-8CF3-480F-A36A-005845358FBF}"/>
              </a:ext>
            </a:extLst>
          </p:cNvPr>
          <p:cNvSpPr/>
          <p:nvPr/>
        </p:nvSpPr>
        <p:spPr>
          <a:xfrm>
            <a:off x="278296" y="92765"/>
            <a:ext cx="3476410" cy="582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83845" algn="l"/>
                <a:tab pos="283845" algn="l"/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Cremasteric muscle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25000"/>
              </a:lnSpc>
              <a:tabLst>
                <a:tab pos="316230" algn="l"/>
                <a:tab pos="3088640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N.B;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presents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only in the male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25000"/>
              </a:lnSpc>
              <a:tabLst>
                <a:tab pos="316230" algn="l"/>
                <a:tab pos="3088640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Origin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internal abdominal oblique.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25000"/>
              </a:lnSpc>
              <a:tabLst>
                <a:tab pos="316230" algn="l"/>
                <a:tab pos="3088640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Insertion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It is in the form of loops around the testis and inserted into the pubic tubercle.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25000"/>
              </a:lnSpc>
              <a:tabLst>
                <a:tab pos="316230" algn="l"/>
                <a:tab pos="3088640" algn="l"/>
              </a:tabLs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Nerve supply;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genital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branch of the genitofemoral nerve.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Low">
              <a:lnSpc>
                <a:spcPct val="125000"/>
              </a:lnSpc>
              <a:tabLst>
                <a:tab pos="316230" algn="l"/>
                <a:tab pos="3088640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Action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elevates the testis towards the superficial inguinal ring.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6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421C58-5467-4076-9FB6-12DDF40F1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2" t="15073" r="17373" b="20773"/>
          <a:stretch/>
        </p:blipFill>
        <p:spPr>
          <a:xfrm>
            <a:off x="6096000" y="73814"/>
            <a:ext cx="5844210" cy="67841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6F972E-248B-4269-BF73-218CEF62D5F0}"/>
              </a:ext>
            </a:extLst>
          </p:cNvPr>
          <p:cNvSpPr/>
          <p:nvPr/>
        </p:nvSpPr>
        <p:spPr>
          <a:xfrm>
            <a:off x="79512" y="73814"/>
            <a:ext cx="5685182" cy="6517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129540" algn="l"/>
              </a:tabLst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Transversus abdominus muscle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288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74015" algn="l"/>
                <a:tab pos="507365" algn="l"/>
              </a:tabLst>
            </a:pP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** Origin;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a linear origin from the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74015" algn="l"/>
                <a:tab pos="507365" algn="l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1) Lateral 1/3 of the upper surface of inguinal ligament.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74015" algn="l"/>
                <a:tab pos="507365" algn="l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2) Anterior 2/3 of the inner lip of the iliac crest.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74015" algn="l"/>
                <a:tab pos="507365" algn="l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3) Thoraco-lumbar fascia.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74015" algn="l"/>
                <a:tab pos="507365" algn="l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4) Lower 6 costal cartilages.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288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74015" algn="l"/>
                <a:tab pos="507365" algn="l"/>
              </a:tabLst>
            </a:pP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Insertion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; into the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74015" algn="l"/>
                <a:tab pos="507365" algn="l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1) Xiphoid process.   2) Linea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</a:rPr>
              <a:t>albea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74015" algn="l"/>
                <a:tab pos="507365" algn="l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3) Pubic crest. 	  4) Pectineal line.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288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74015" algn="l"/>
                <a:tab pos="507365" algn="l"/>
              </a:tabLst>
            </a:pP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Direction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fibers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; horizontal direction.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065" marR="0" indent="-118745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7320" algn="l"/>
                <a:tab pos="266065" algn="l"/>
              </a:tabLst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Conjoint Tendon (falx </a:t>
            </a:r>
            <a:r>
              <a:rPr lang="en-US" sz="21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Inguinalis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):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065" marR="0" indent="-118745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7320" algn="l"/>
                <a:tab pos="266065" algn="l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- It is formed by the fusion of the lower arched fibers of the internal oblique and transversus abdominus.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6ADC32-D777-4909-B8F4-7492F508D543}"/>
              </a:ext>
            </a:extLst>
          </p:cNvPr>
          <p:cNvCxnSpPr>
            <a:cxnSpLocks/>
          </p:cNvCxnSpPr>
          <p:nvPr/>
        </p:nvCxnSpPr>
        <p:spPr>
          <a:xfrm>
            <a:off x="8534400" y="3087757"/>
            <a:ext cx="192156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0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r="6920" b="16301"/>
          <a:stretch/>
        </p:blipFill>
        <p:spPr>
          <a:xfrm>
            <a:off x="4685193" y="124942"/>
            <a:ext cx="7416800" cy="6551271"/>
          </a:xfrm>
        </p:spPr>
      </p:pic>
      <p:sp>
        <p:nvSpPr>
          <p:cNvPr id="3" name="Line Callout 1 (No Border) 2"/>
          <p:cNvSpPr/>
          <p:nvPr/>
        </p:nvSpPr>
        <p:spPr>
          <a:xfrm>
            <a:off x="91440" y="745068"/>
            <a:ext cx="4334786" cy="5931145"/>
          </a:xfrm>
          <a:prstGeom prst="callout1">
            <a:avLst>
              <a:gd name="adj1" fmla="val 34802"/>
              <a:gd name="adj2" fmla="val 100955"/>
              <a:gd name="adj3" fmla="val 15805"/>
              <a:gd name="adj4" fmla="val 169032"/>
            </a:avLst>
          </a:prstGeom>
          <a:solidFill>
            <a:srgbClr val="CCFFFF"/>
          </a:solidFill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Tendinous intersections;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are transverse tendinous bands in the muscle.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They are located at;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 of the xiphoid process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b- 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midway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between the umbilicus and xiphoid process.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c- level of the 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umbilicus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d- Midway between the umbilicus and </a:t>
            </a:r>
            <a:r>
              <a:rPr kumimoji="0" lang="en-US" sz="23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symphsis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pubis.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They are seen 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 o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anterior surface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muscle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It is surrounded rectus sheath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" y="0"/>
            <a:ext cx="44540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4- Rectus abdominus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6646C0-28DF-4FD7-B33F-2D586C287F7A}"/>
              </a:ext>
            </a:extLst>
          </p:cNvPr>
          <p:cNvSpPr txBox="1"/>
          <p:nvPr/>
        </p:nvSpPr>
        <p:spPr>
          <a:xfrm>
            <a:off x="4526167" y="6214548"/>
            <a:ext cx="606231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 from pubic </a:t>
            </a:r>
            <a:r>
              <a:rPr lang="en-US" sz="2400" b="1" dirty="0">
                <a:solidFill>
                  <a:schemeClr val="bg1"/>
                </a:solidFill>
              </a:rPr>
              <a:t>tubercle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pubic </a:t>
            </a:r>
            <a:r>
              <a:rPr lang="en-US" sz="2400" b="1" dirty="0">
                <a:solidFill>
                  <a:schemeClr val="bg1"/>
                </a:solidFill>
              </a:rPr>
              <a:t>crest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91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49440"/>
          </a:xfrm>
        </p:spPr>
        <p:txBody>
          <a:bodyPr>
            <a:normAutofit lnSpcReduction="10000"/>
          </a:bodyPr>
          <a:lstStyle/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8519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Nerve supply;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8519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** External, internal and transverse muscles by: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519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- Lower 5 intercostal and subcostal nerves,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Iliohypogastric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and ilioinguinal nerves.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8519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** Recuts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abdominus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by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lower 5 intercostal and subcostal nerves.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118745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7320" algn="l"/>
                <a:tab pos="266065" algn="l"/>
              </a:tabLst>
            </a:pP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Actions;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Protection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of the abdominal viscera against external trauma.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Increase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the intra-abdominal pressure during defecation, vomiting, labor.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3-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Keep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the abdominal viscera in position.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4-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Forced expiration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as in cough.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5-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Flexion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of the trunk by both rectus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abdominus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muscles.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1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صورة 51" descr="D:\جامعة مؤتة\Integrated Modules\G I T\Images\4- ant abd wall\4.jpg">
            <a:extLst>
              <a:ext uri="{FF2B5EF4-FFF2-40B4-BE49-F238E27FC236}">
                <a16:creationId xmlns:a16="http://schemas.microsoft.com/office/drawing/2014/main" id="{D7842860-064B-4BBA-B662-286D22588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4166" r="2676" b="9850"/>
          <a:stretch/>
        </p:blipFill>
        <p:spPr bwMode="auto">
          <a:xfrm>
            <a:off x="3458816" y="159026"/>
            <a:ext cx="7151049" cy="395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8766CB-0C2F-4E06-AFF4-68EF7FFD4A54}"/>
              </a:ext>
            </a:extLst>
          </p:cNvPr>
          <p:cNvSpPr/>
          <p:nvPr/>
        </p:nvSpPr>
        <p:spPr>
          <a:xfrm>
            <a:off x="112643" y="4214263"/>
            <a:ext cx="11966713" cy="2643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Definition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It is an oblique intermuscular passage in the lower part of the anterior abdominal wall.</a:t>
            </a: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Site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above the medial 1/2 of the inguinal ligament.</a:t>
            </a: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Length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about 4 cm long</a:t>
            </a: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Beginning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deep inguinal ring in the fascia transversalis 1/2 inch above the mid-inguinal point.</a:t>
            </a: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Ends</a:t>
            </a: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superficial inguinal ring in the aponeurosis of the external oblique just above and lateral to the pubic tubercle.</a:t>
            </a: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Direction</a:t>
            </a: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downward, forward and medially.</a:t>
            </a: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C2310-F6F8-4275-B270-7DD97CE865EE}"/>
              </a:ext>
            </a:extLst>
          </p:cNvPr>
          <p:cNvSpPr txBox="1"/>
          <p:nvPr/>
        </p:nvSpPr>
        <p:spPr>
          <a:xfrm>
            <a:off x="734149" y="1684936"/>
            <a:ext cx="29268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Inguinal canal</a:t>
            </a:r>
          </a:p>
        </p:txBody>
      </p:sp>
    </p:spTree>
    <p:extLst>
      <p:ext uri="{BB962C8B-B14F-4D97-AF65-F5344CB8AC3E}">
        <p14:creationId xmlns:p14="http://schemas.microsoft.com/office/powerpoint/2010/main" val="270716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7" y="794"/>
            <a:ext cx="8968769" cy="6726577"/>
          </a:xfrm>
        </p:spPr>
      </p:pic>
      <p:sp>
        <p:nvSpPr>
          <p:cNvPr id="3" name="Line Callout 1 (No Border) 2"/>
          <p:cNvSpPr/>
          <p:nvPr/>
        </p:nvSpPr>
        <p:spPr>
          <a:xfrm>
            <a:off x="3174272" y="2129247"/>
            <a:ext cx="1946366" cy="613954"/>
          </a:xfrm>
          <a:prstGeom prst="callout1">
            <a:avLst>
              <a:gd name="adj1" fmla="val -10644"/>
              <a:gd name="adj2" fmla="val 195969"/>
              <a:gd name="adj3" fmla="val 20117"/>
              <a:gd name="adj4" fmla="val 94225"/>
            </a:avLst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Inguinal canal</a:t>
            </a:r>
          </a:p>
        </p:txBody>
      </p:sp>
      <p:sp>
        <p:nvSpPr>
          <p:cNvPr id="5" name="Line Callout 2 (No Border) 4"/>
          <p:cNvSpPr/>
          <p:nvPr/>
        </p:nvSpPr>
        <p:spPr>
          <a:xfrm>
            <a:off x="3174272" y="809897"/>
            <a:ext cx="1946367" cy="509452"/>
          </a:xfrm>
          <a:prstGeom prst="callout2">
            <a:avLst>
              <a:gd name="adj1" fmla="val 102511"/>
              <a:gd name="adj2" fmla="val 156593"/>
              <a:gd name="adj3" fmla="val 75888"/>
              <a:gd name="adj4" fmla="val 116619"/>
              <a:gd name="adj5" fmla="val 56090"/>
              <a:gd name="adj6" fmla="val 92881"/>
            </a:avLst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Deep inguinal 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557" y="54918"/>
            <a:ext cx="29268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Inguinal canal</a:t>
            </a:r>
          </a:p>
        </p:txBody>
      </p:sp>
      <p:sp>
        <p:nvSpPr>
          <p:cNvPr id="7" name="Line Callout 2 (No Border) 4">
            <a:extLst>
              <a:ext uri="{FF2B5EF4-FFF2-40B4-BE49-F238E27FC236}">
                <a16:creationId xmlns:a16="http://schemas.microsoft.com/office/drawing/2014/main" id="{3C3E7DD6-671F-4B52-AEA0-9AFB9FAD8E03}"/>
              </a:ext>
            </a:extLst>
          </p:cNvPr>
          <p:cNvSpPr/>
          <p:nvPr/>
        </p:nvSpPr>
        <p:spPr>
          <a:xfrm>
            <a:off x="3174272" y="2775374"/>
            <a:ext cx="1657372" cy="927381"/>
          </a:xfrm>
          <a:prstGeom prst="callout2">
            <a:avLst>
              <a:gd name="adj1" fmla="val 12825"/>
              <a:gd name="adj2" fmla="val 293292"/>
              <a:gd name="adj3" fmla="val 33195"/>
              <a:gd name="adj4" fmla="val 126479"/>
              <a:gd name="adj5" fmla="val 39048"/>
              <a:gd name="adj6" fmla="val 96287"/>
            </a:avLst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Superficial inguinal ring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61C441-7B85-4A46-9C10-4C4F3962CB8F}"/>
              </a:ext>
            </a:extLst>
          </p:cNvPr>
          <p:cNvCxnSpPr/>
          <p:nvPr/>
        </p:nvCxnSpPr>
        <p:spPr>
          <a:xfrm>
            <a:off x="6265333" y="1338474"/>
            <a:ext cx="1817511" cy="151761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12024F4-6FC9-43FA-BC50-E03B9A9E825F}"/>
              </a:ext>
            </a:extLst>
          </p:cNvPr>
          <p:cNvSpPr/>
          <p:nvPr/>
        </p:nvSpPr>
        <p:spPr>
          <a:xfrm>
            <a:off x="270179" y="6048103"/>
            <a:ext cx="9122930" cy="510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Low">
              <a:lnSpc>
                <a:spcPct val="125000"/>
              </a:lnSpc>
              <a:tabLst>
                <a:tab pos="384810" algn="l"/>
              </a:tabLst>
            </a:pPr>
            <a:r>
              <a:rPr lang="en-US" sz="13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Surgical importance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site of </a:t>
            </a: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indirect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inguinal hernia.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2FCA3B-DC7F-432F-B3D8-D2F002DCEC87}"/>
              </a:ext>
            </a:extLst>
          </p:cNvPr>
          <p:cNvSpPr txBox="1"/>
          <p:nvPr/>
        </p:nvSpPr>
        <p:spPr>
          <a:xfrm>
            <a:off x="152672" y="978302"/>
            <a:ext cx="2926888" cy="1938992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1- Male: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Spermatic cord and ilioinguinal nerve</a:t>
            </a:r>
          </a:p>
          <a:p>
            <a:pPr lv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2- Female: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Round ligament of the uterus and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ilioinguinal nerve</a:t>
            </a:r>
          </a:p>
        </p:txBody>
      </p:sp>
    </p:spTree>
    <p:extLst>
      <p:ext uri="{BB962C8B-B14F-4D97-AF65-F5344CB8AC3E}">
        <p14:creationId xmlns:p14="http://schemas.microsoft.com/office/powerpoint/2010/main" val="34984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7-04-02_04-20-25">
            <a:extLst>
              <a:ext uri="{FF2B5EF4-FFF2-40B4-BE49-F238E27FC236}">
                <a16:creationId xmlns:a16="http://schemas.microsoft.com/office/drawing/2014/main" id="{23880759-2CC5-44DE-A357-296A768B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27" y="0"/>
            <a:ext cx="6624638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FC4AF6C8-A20B-4957-B084-3727D4CB5DAE}"/>
              </a:ext>
            </a:extLst>
          </p:cNvPr>
          <p:cNvSpPr>
            <a:spLocks/>
          </p:cNvSpPr>
          <p:nvPr/>
        </p:nvSpPr>
        <p:spPr bwMode="auto">
          <a:xfrm>
            <a:off x="3961918" y="2248314"/>
            <a:ext cx="1944687" cy="2592388"/>
          </a:xfrm>
          <a:custGeom>
            <a:avLst/>
            <a:gdLst>
              <a:gd name="T0" fmla="*/ 2147483647 w 1088"/>
              <a:gd name="T1" fmla="*/ 0 h 1588"/>
              <a:gd name="T2" fmla="*/ 2147483647 w 1088"/>
              <a:gd name="T3" fmla="*/ 2147483647 h 1588"/>
              <a:gd name="T4" fmla="*/ 2147483647 w 1088"/>
              <a:gd name="T5" fmla="*/ 2147483647 h 1588"/>
              <a:gd name="T6" fmla="*/ 2147483647 w 1088"/>
              <a:gd name="T7" fmla="*/ 2147483647 h 1588"/>
              <a:gd name="T8" fmla="*/ 2147483647 w 1088"/>
              <a:gd name="T9" fmla="*/ 2147483647 h 1588"/>
              <a:gd name="T10" fmla="*/ 2147483647 w 1088"/>
              <a:gd name="T11" fmla="*/ 2147483647 h 1588"/>
              <a:gd name="T12" fmla="*/ 2147483647 w 1088"/>
              <a:gd name="T13" fmla="*/ 2147483647 h 1588"/>
              <a:gd name="T14" fmla="*/ 0 w 1088"/>
              <a:gd name="T15" fmla="*/ 2147483647 h 1588"/>
              <a:gd name="T16" fmla="*/ 2147483647 w 1088"/>
              <a:gd name="T17" fmla="*/ 2147483647 h 1588"/>
              <a:gd name="T18" fmla="*/ 2147483647 w 1088"/>
              <a:gd name="T19" fmla="*/ 2147483647 h 1588"/>
              <a:gd name="T20" fmla="*/ 2147483647 w 1088"/>
              <a:gd name="T21" fmla="*/ 2147483647 h 1588"/>
              <a:gd name="T22" fmla="*/ 2147483647 w 1088"/>
              <a:gd name="T23" fmla="*/ 2147483647 h 1588"/>
              <a:gd name="T24" fmla="*/ 2147483647 w 1088"/>
              <a:gd name="T25" fmla="*/ 2147483647 h 1588"/>
              <a:gd name="T26" fmla="*/ 2147483647 w 1088"/>
              <a:gd name="T27" fmla="*/ 2147483647 h 1588"/>
              <a:gd name="T28" fmla="*/ 2147483647 w 1088"/>
              <a:gd name="T29" fmla="*/ 2147483647 h 1588"/>
              <a:gd name="T30" fmla="*/ 2147483647 w 1088"/>
              <a:gd name="T31" fmla="*/ 2147483647 h 1588"/>
              <a:gd name="T32" fmla="*/ 2147483647 w 1088"/>
              <a:gd name="T33" fmla="*/ 2147483647 h 1588"/>
              <a:gd name="T34" fmla="*/ 2147483647 w 1088"/>
              <a:gd name="T35" fmla="*/ 2147483647 h 1588"/>
              <a:gd name="T36" fmla="*/ 2147483647 w 1088"/>
              <a:gd name="T37" fmla="*/ 0 h 15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8"/>
              <a:gd name="T58" fmla="*/ 0 h 1588"/>
              <a:gd name="T59" fmla="*/ 1088 w 1088"/>
              <a:gd name="T60" fmla="*/ 1588 h 15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8" h="1588">
                <a:moveTo>
                  <a:pt x="453" y="0"/>
                </a:moveTo>
                <a:lnTo>
                  <a:pt x="408" y="272"/>
                </a:lnTo>
                <a:lnTo>
                  <a:pt x="363" y="590"/>
                </a:lnTo>
                <a:lnTo>
                  <a:pt x="317" y="862"/>
                </a:lnTo>
                <a:lnTo>
                  <a:pt x="226" y="1089"/>
                </a:lnTo>
                <a:lnTo>
                  <a:pt x="181" y="1270"/>
                </a:lnTo>
                <a:lnTo>
                  <a:pt x="90" y="1542"/>
                </a:lnTo>
                <a:lnTo>
                  <a:pt x="0" y="1588"/>
                </a:lnTo>
                <a:lnTo>
                  <a:pt x="408" y="1406"/>
                </a:lnTo>
                <a:lnTo>
                  <a:pt x="544" y="1316"/>
                </a:lnTo>
                <a:lnTo>
                  <a:pt x="680" y="1225"/>
                </a:lnTo>
                <a:lnTo>
                  <a:pt x="862" y="1134"/>
                </a:lnTo>
                <a:lnTo>
                  <a:pt x="998" y="1043"/>
                </a:lnTo>
                <a:lnTo>
                  <a:pt x="1088" y="953"/>
                </a:lnTo>
                <a:lnTo>
                  <a:pt x="998" y="771"/>
                </a:lnTo>
                <a:lnTo>
                  <a:pt x="816" y="545"/>
                </a:lnTo>
                <a:lnTo>
                  <a:pt x="635" y="272"/>
                </a:lnTo>
                <a:lnTo>
                  <a:pt x="499" y="91"/>
                </a:lnTo>
                <a:lnTo>
                  <a:pt x="453" y="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ar-EG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CA6D044E-E09B-4475-BDE2-768F0FC12CCB}"/>
              </a:ext>
            </a:extLst>
          </p:cNvPr>
          <p:cNvSpPr>
            <a:spLocks/>
          </p:cNvSpPr>
          <p:nvPr/>
        </p:nvSpPr>
        <p:spPr bwMode="auto">
          <a:xfrm>
            <a:off x="91294" y="1621427"/>
            <a:ext cx="3791571" cy="1219200"/>
          </a:xfrm>
          <a:prstGeom prst="borderCallout1">
            <a:avLst>
              <a:gd name="adj1" fmla="val 64810"/>
              <a:gd name="adj2" fmla="val 99355"/>
              <a:gd name="adj3" fmla="val 108947"/>
              <a:gd name="adj4" fmla="val 121082"/>
            </a:avLst>
          </a:prstGeom>
          <a:solidFill>
            <a:srgbClr val="FFFF00"/>
          </a:solidFill>
          <a:ln w="76200">
            <a:solidFill>
              <a:srgbClr val="66FF33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Rectus abdominis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98B426FF-4FA8-49D0-887F-A14E899DADBC}"/>
              </a:ext>
            </a:extLst>
          </p:cNvPr>
          <p:cNvSpPr>
            <a:spLocks/>
          </p:cNvSpPr>
          <p:nvPr/>
        </p:nvSpPr>
        <p:spPr bwMode="auto">
          <a:xfrm>
            <a:off x="7159624" y="2860676"/>
            <a:ext cx="4453479" cy="955675"/>
          </a:xfrm>
          <a:prstGeom prst="borderCallout1">
            <a:avLst>
              <a:gd name="adj1" fmla="val 11958"/>
              <a:gd name="adj2" fmla="val -2250"/>
              <a:gd name="adj3" fmla="val 62197"/>
              <a:gd name="adj4" fmla="val -34241"/>
            </a:avLst>
          </a:prstGeom>
          <a:solidFill>
            <a:srgbClr val="0000FF"/>
          </a:solidFill>
          <a:ln w="76200">
            <a:solidFill>
              <a:srgbClr val="66FF33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 rtl="1">
              <a:defRPr/>
            </a:pPr>
            <a:r>
              <a:rPr lang="en-US" sz="28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</a:t>
            </a:r>
          </a:p>
          <a:p>
            <a:pPr algn="ctr" rtl="1">
              <a:defRPr/>
            </a:pPr>
            <a:r>
              <a:rPr lang="en-US" sz="28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epigastric vessels 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7BED7D80-3E5A-4EF9-99FC-37BFE161914F}"/>
              </a:ext>
            </a:extLst>
          </p:cNvPr>
          <p:cNvSpPr>
            <a:spLocks/>
          </p:cNvSpPr>
          <p:nvPr/>
        </p:nvSpPr>
        <p:spPr bwMode="auto">
          <a:xfrm>
            <a:off x="6929437" y="1485900"/>
            <a:ext cx="4931259" cy="1219200"/>
          </a:xfrm>
          <a:prstGeom prst="borderCallout1">
            <a:avLst>
              <a:gd name="adj1" fmla="val 9375"/>
              <a:gd name="adj2" fmla="val -2704"/>
              <a:gd name="adj3" fmla="val 145903"/>
              <a:gd name="adj4" fmla="val -38954"/>
            </a:avLst>
          </a:prstGeom>
          <a:solidFill>
            <a:srgbClr val="FFFF00"/>
          </a:solidFill>
          <a:ln w="76200">
            <a:solidFill>
              <a:srgbClr val="66FF33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 transversalis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113D9D26-0A0D-4E9E-9C8A-40E840C69279}"/>
              </a:ext>
            </a:extLst>
          </p:cNvPr>
          <p:cNvSpPr>
            <a:spLocks/>
          </p:cNvSpPr>
          <p:nvPr/>
        </p:nvSpPr>
        <p:spPr bwMode="auto">
          <a:xfrm>
            <a:off x="7159624" y="5068888"/>
            <a:ext cx="4931259" cy="1219200"/>
          </a:xfrm>
          <a:prstGeom prst="borderCallout1">
            <a:avLst>
              <a:gd name="adj1" fmla="val 52853"/>
              <a:gd name="adj2" fmla="val -823"/>
              <a:gd name="adj3" fmla="val -66052"/>
              <a:gd name="adj4" fmla="val -42447"/>
            </a:avLst>
          </a:prstGeom>
          <a:solidFill>
            <a:srgbClr val="FFFF00"/>
          </a:solidFill>
          <a:ln w="76200">
            <a:solidFill>
              <a:srgbClr val="66FF33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 ligament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1A0004A-C6E1-4C31-9F5E-0BEA8653E6A9}"/>
              </a:ext>
            </a:extLst>
          </p:cNvPr>
          <p:cNvSpPr txBox="1">
            <a:spLocks noChangeArrowheads="1"/>
          </p:cNvSpPr>
          <p:nvPr/>
        </p:nvSpPr>
        <p:spPr>
          <a:xfrm>
            <a:off x="3793212" y="80759"/>
            <a:ext cx="8297671" cy="576262"/>
          </a:xfrm>
          <a:prstGeom prst="rect">
            <a:avLst/>
          </a:prstGeom>
          <a:solidFill>
            <a:srgbClr val="FF3300"/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8575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330835" algn="l"/>
                <a:tab pos="914400" algn="l"/>
              </a:tabLst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Inguinal (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Hesselbach's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Triangle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0FD0B9-2CE9-4687-A35B-2C40BD9856C3}"/>
              </a:ext>
            </a:extLst>
          </p:cNvPr>
          <p:cNvSpPr/>
          <p:nvPr/>
        </p:nvSpPr>
        <p:spPr>
          <a:xfrm>
            <a:off x="246357" y="6288088"/>
            <a:ext cx="9140006" cy="510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Low">
              <a:lnSpc>
                <a:spcPct val="125000"/>
              </a:lnSpc>
              <a:tabLst>
                <a:tab pos="384810" algn="l"/>
              </a:tabLst>
            </a:pPr>
            <a:r>
              <a:rPr lang="en-US" sz="13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Surgical importance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site of </a:t>
            </a: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direct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inguinal hernia.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742025"/>
              </p:ext>
            </p:extLst>
          </p:nvPr>
        </p:nvGraphicFramePr>
        <p:xfrm>
          <a:off x="130628" y="636104"/>
          <a:ext cx="11887200" cy="62020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47696">
                  <a:extLst>
                    <a:ext uri="{9D8B030D-6E8A-4147-A177-3AD203B41FA5}">
                      <a16:colId xmlns:a16="http://schemas.microsoft.com/office/drawing/2014/main" val="270238756"/>
                    </a:ext>
                  </a:extLst>
                </a:gridCol>
                <a:gridCol w="4576442">
                  <a:extLst>
                    <a:ext uri="{9D8B030D-6E8A-4147-A177-3AD203B41FA5}">
                      <a16:colId xmlns:a16="http://schemas.microsoft.com/office/drawing/2014/main" val="409850897"/>
                    </a:ext>
                  </a:extLst>
                </a:gridCol>
                <a:gridCol w="4663062">
                  <a:extLst>
                    <a:ext uri="{9D8B030D-6E8A-4147-A177-3AD203B41FA5}">
                      <a16:colId xmlns:a16="http://schemas.microsoft.com/office/drawing/2014/main" val="4153777763"/>
                    </a:ext>
                  </a:extLst>
                </a:gridCol>
              </a:tblGrid>
              <a:tr h="429561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l"/>
                        </a:tabLs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l"/>
                        </a:tabLs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Oblique (indirect) hernia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l"/>
                        </a:tabLs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 hernia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4201"/>
                  </a:ext>
                </a:extLst>
              </a:tr>
              <a:tr h="436874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More frequent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Less frequent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615029"/>
                  </a:ext>
                </a:extLst>
              </a:tr>
              <a:tr h="439313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Infant (congenital)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Old age (acquired)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892079"/>
                  </a:ext>
                </a:extLst>
              </a:tr>
              <a:tr h="138574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Exit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Deep inguinal ring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→ inguinal canal → superficial ring →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scrotum or labia majora.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Inguinal triangle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→ inguinal canal → superficial ring.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 not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reach the scrotum.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570121"/>
                  </a:ext>
                </a:extLst>
              </a:tr>
              <a:tr h="117604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 </a:t>
                      </a:r>
                      <a:r>
                        <a:rPr lang="en-US" sz="2400" b="1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Line of descend</a:t>
                      </a:r>
                      <a:endParaRPr lang="en-US" sz="2400" b="1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Downward, forward &amp; medially through inguinal canal</a:t>
                      </a:r>
                      <a:endParaRPr lang="en-US" sz="2400" b="1" strike="noStrik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  <a:tab pos="374015" algn="l"/>
                          <a:tab pos="507365" algn="l"/>
                          <a:tab pos="222885" algn="l"/>
                          <a:tab pos="244475" algn="l"/>
                          <a:tab pos="374015" algn="l"/>
                          <a:tab pos="507365" algn="l"/>
                        </a:tabLst>
                      </a:pPr>
                      <a:r>
                        <a:rPr lang="en-US" sz="2400" b="1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Forward through the inguinal triangle.  </a:t>
                      </a:r>
                      <a:endParaRPr lang="en-US" sz="2400" b="1" strike="noStrik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456625"/>
                  </a:ext>
                </a:extLst>
              </a:tr>
              <a:tr h="90399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 </a:t>
                      </a:r>
                      <a:r>
                        <a:rPr lang="en-US" sz="2400" b="1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Neck</a:t>
                      </a:r>
                      <a:endParaRPr lang="en-US" sz="2400" b="1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  <a:tab pos="431800" algn="l"/>
                          <a:tab pos="3117215" algn="dec"/>
                          <a:tab pos="3232785" algn="l"/>
                        </a:tabLst>
                      </a:pPr>
                      <a:r>
                        <a:rPr lang="en-US" sz="2400" b="1" u="sng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ateral to inferior epigastric vessels</a:t>
                      </a:r>
                      <a:endParaRPr lang="en-US" sz="2400" b="1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  <a:tab pos="374015" algn="l"/>
                          <a:tab pos="507365" algn="l"/>
                          <a:tab pos="222885" algn="l"/>
                          <a:tab pos="244475" algn="l"/>
                          <a:tab pos="374015" algn="l"/>
                          <a:tab pos="507365" algn="l"/>
                        </a:tabLst>
                      </a:pPr>
                      <a:r>
                        <a:rPr lang="en-US" sz="2400" b="1" u="sng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b="1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edial to inferior epigastric vessels</a:t>
                      </a:r>
                      <a:endParaRPr lang="en-US" sz="2400" b="1" strike="noStrik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230626"/>
                  </a:ext>
                </a:extLst>
              </a:tr>
              <a:tr h="91794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6- </a:t>
                      </a:r>
                      <a:r>
                        <a:rPr lang="en-US" sz="2400" b="1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Relation to spermatic cord</a:t>
                      </a:r>
                      <a:endParaRPr lang="en-US" sz="2400" b="1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  <a:tab pos="431800" algn="l"/>
                          <a:tab pos="3117215" algn="dec"/>
                          <a:tab pos="3232785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front </a:t>
                      </a:r>
                      <a:endParaRPr lang="en-US" sz="2400" b="1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  <a:tab pos="431800" algn="l"/>
                          <a:tab pos="3117215" algn="dec"/>
                          <a:tab pos="3232785" algn="l"/>
                        </a:tabLst>
                      </a:pP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  <a:tab pos="374015" algn="l"/>
                          <a:tab pos="507365" algn="l"/>
                          <a:tab pos="222885" algn="l"/>
                          <a:tab pos="244475" algn="l"/>
                          <a:tab pos="374015" algn="l"/>
                          <a:tab pos="507365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Behind </a:t>
                      </a:r>
                      <a:endParaRPr lang="en-US" sz="2400" b="1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  <a:tab pos="431800" algn="l"/>
                          <a:tab pos="3117215" algn="dec"/>
                          <a:tab pos="3232785" algn="l"/>
                        </a:tabLst>
                      </a:pP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296261"/>
                  </a:ext>
                </a:extLst>
              </a:tr>
              <a:tr h="51254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7-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Deep ring test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  <a:tab pos="431800" algn="l"/>
                          <a:tab pos="3117215" algn="dec"/>
                          <a:tab pos="3232785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Positive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113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  <a:tab pos="374015" algn="l"/>
                          <a:tab pos="507365" algn="l"/>
                          <a:tab pos="222885" algn="l"/>
                          <a:tab pos="244475" algn="l"/>
                          <a:tab pos="374015" algn="l"/>
                          <a:tab pos="507365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Negative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7241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2EBA25-7DA3-470E-BDEB-4F007D206B5E}"/>
              </a:ext>
            </a:extLst>
          </p:cNvPr>
          <p:cNvSpPr txBox="1"/>
          <p:nvPr/>
        </p:nvSpPr>
        <p:spPr>
          <a:xfrm>
            <a:off x="675862" y="0"/>
            <a:ext cx="1046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between direct and indirect inguinal hernia</a:t>
            </a:r>
          </a:p>
        </p:txBody>
      </p:sp>
    </p:spTree>
    <p:extLst>
      <p:ext uri="{BB962C8B-B14F-4D97-AF65-F5344CB8AC3E}">
        <p14:creationId xmlns:p14="http://schemas.microsoft.com/office/powerpoint/2010/main" val="855102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BB046-218B-4155-8B71-9E8C4F6F8B46}"/>
              </a:ext>
            </a:extLst>
          </p:cNvPr>
          <p:cNvSpPr/>
          <p:nvPr/>
        </p:nvSpPr>
        <p:spPr>
          <a:xfrm>
            <a:off x="344557" y="278296"/>
            <a:ext cx="10933043" cy="649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2000"/>
              </a:lnSpc>
              <a:spcAft>
                <a:spcPts val="1000"/>
              </a:spcAft>
              <a:tabLst>
                <a:tab pos="25527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Deep ring test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2000"/>
              </a:lnSpc>
              <a:spcAft>
                <a:spcPts val="1000"/>
              </a:spcAft>
              <a:tabLst>
                <a:tab pos="255270" algn="l"/>
              </a:tabLs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If you reduce the hernia and close the </a:t>
            </a:r>
            <a:r>
              <a:rPr lang="en-US" sz="36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deep inguinal ring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thumb and then ask the patient to cough.</a:t>
            </a:r>
          </a:p>
          <a:p>
            <a:pPr algn="just">
              <a:lnSpc>
                <a:spcPct val="122000"/>
              </a:lnSpc>
              <a:spcAft>
                <a:spcPts val="1000"/>
              </a:spcAft>
              <a:tabLst>
                <a:tab pos="255270" algn="l"/>
              </a:tabLst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Positive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oblique (indirect) inguinal hernia: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hernia cannot bulge out.</a:t>
            </a:r>
          </a:p>
          <a:p>
            <a:pPr algn="just">
              <a:lnSpc>
                <a:spcPct val="122000"/>
              </a:lnSpc>
              <a:spcAft>
                <a:spcPts val="1000"/>
              </a:spcAft>
              <a:tabLst>
                <a:tab pos="255270" algn="l"/>
              </a:tabLs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Negative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direct inguinal hernia :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hernia bulges out medial to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thumb through the superficial ring in the inguinal triangle.</a:t>
            </a:r>
          </a:p>
        </p:txBody>
      </p:sp>
    </p:spTree>
    <p:extLst>
      <p:ext uri="{BB962C8B-B14F-4D97-AF65-F5344CB8AC3E}">
        <p14:creationId xmlns:p14="http://schemas.microsoft.com/office/powerpoint/2010/main" val="223313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636"/>
            <a:ext cx="10853057" cy="809896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25000"/>
              </a:lnSpc>
              <a:spcBef>
                <a:spcPts val="0"/>
              </a:spcBef>
              <a:tabLst>
                <a:tab pos="283845" algn="l"/>
                <a:tab pos="1669415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Layers of the anterior abdominal wall</a:t>
            </a:r>
            <a:b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1" r="4622" b="11967"/>
          <a:stretch/>
        </p:blipFill>
        <p:spPr>
          <a:xfrm>
            <a:off x="293351" y="1032449"/>
            <a:ext cx="11397906" cy="5656217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D013EE-B062-4002-AD71-90C78B6BE8A1}"/>
              </a:ext>
            </a:extLst>
          </p:cNvPr>
          <p:cNvCxnSpPr>
            <a:cxnSpLocks/>
          </p:cNvCxnSpPr>
          <p:nvPr/>
        </p:nvCxnSpPr>
        <p:spPr>
          <a:xfrm>
            <a:off x="2991556" y="1266613"/>
            <a:ext cx="4797777" cy="541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7DAB01-1876-41B6-B9D7-7F272145104E}"/>
              </a:ext>
            </a:extLst>
          </p:cNvPr>
          <p:cNvSpPr txBox="1"/>
          <p:nvPr/>
        </p:nvSpPr>
        <p:spPr>
          <a:xfrm>
            <a:off x="7789333" y="1149532"/>
            <a:ext cx="93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9AB5A-6973-474A-A67F-7B449F5F3A76}"/>
              </a:ext>
            </a:extLst>
          </p:cNvPr>
          <p:cNvSpPr txBox="1"/>
          <p:nvPr/>
        </p:nvSpPr>
        <p:spPr>
          <a:xfrm>
            <a:off x="733778" y="1149531"/>
            <a:ext cx="164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superficial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439B8-D8C2-4331-BD8C-4A51F8997052}"/>
              </a:ext>
            </a:extLst>
          </p:cNvPr>
          <p:cNvSpPr txBox="1"/>
          <p:nvPr/>
        </p:nvSpPr>
        <p:spPr>
          <a:xfrm>
            <a:off x="92765" y="5365227"/>
            <a:ext cx="4797777" cy="132343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deep fascia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allow distension of the abdominal wall under increased intraabdominal pressure as occurs after meals and during pregnancy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8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>
            <a:extLst>
              <a:ext uri="{FF2B5EF4-FFF2-40B4-BE49-F238E27FC236}">
                <a16:creationId xmlns:a16="http://schemas.microsoft.com/office/drawing/2014/main" id="{D26304A6-9F41-4598-B744-6BF5E1240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54274" name="Object 2">
                        <a:extLst>
                          <a:ext uri="{FF2B5EF4-FFF2-40B4-BE49-F238E27FC236}">
                            <a16:creationId xmlns:a16="http://schemas.microsoft.com/office/drawing/2014/main" id="{D26304A6-9F41-4598-B744-6BF5E1240F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>
            <a:extLst>
              <a:ext uri="{FF2B5EF4-FFF2-40B4-BE49-F238E27FC236}">
                <a16:creationId xmlns:a16="http://schemas.microsoft.com/office/drawing/2014/main" id="{3B328D72-5315-415D-ADB1-612CCB2B9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54275" name="Object 3">
                        <a:extLst>
                          <a:ext uri="{FF2B5EF4-FFF2-40B4-BE49-F238E27FC236}">
                            <a16:creationId xmlns:a16="http://schemas.microsoft.com/office/drawing/2014/main" id="{3B328D72-5315-415D-ADB1-612CCB2B9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699AAC19-E98F-4F06-BC8F-21269608F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54276" name="Object 4">
                        <a:extLst>
                          <a:ext uri="{FF2B5EF4-FFF2-40B4-BE49-F238E27FC236}">
                            <a16:creationId xmlns:a16="http://schemas.microsoft.com/office/drawing/2014/main" id="{699AAC19-E98F-4F06-BC8F-21269608F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>
            <a:extLst>
              <a:ext uri="{FF2B5EF4-FFF2-40B4-BE49-F238E27FC236}">
                <a16:creationId xmlns:a16="http://schemas.microsoft.com/office/drawing/2014/main" id="{CEF9B645-EEF7-4F23-82BF-9859B18E7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54277" name="Object 5">
                        <a:extLst>
                          <a:ext uri="{FF2B5EF4-FFF2-40B4-BE49-F238E27FC236}">
                            <a16:creationId xmlns:a16="http://schemas.microsoft.com/office/drawing/2014/main" id="{CEF9B645-EEF7-4F23-82BF-9859B18E7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>
            <a:extLst>
              <a:ext uri="{FF2B5EF4-FFF2-40B4-BE49-F238E27FC236}">
                <a16:creationId xmlns:a16="http://schemas.microsoft.com/office/drawing/2014/main" id="{441094A4-888E-45F2-95E5-1E88436AE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54278" name="Object 6">
                        <a:extLst>
                          <a:ext uri="{FF2B5EF4-FFF2-40B4-BE49-F238E27FC236}">
                            <a16:creationId xmlns:a16="http://schemas.microsoft.com/office/drawing/2014/main" id="{441094A4-888E-45F2-95E5-1E88436AE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>
            <a:extLst>
              <a:ext uri="{FF2B5EF4-FFF2-40B4-BE49-F238E27FC236}">
                <a16:creationId xmlns:a16="http://schemas.microsoft.com/office/drawing/2014/main" id="{E87F6512-5707-444E-8F2E-6F9572D78B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54279" name="Object 7">
                        <a:extLst>
                          <a:ext uri="{FF2B5EF4-FFF2-40B4-BE49-F238E27FC236}">
                            <a16:creationId xmlns:a16="http://schemas.microsoft.com/office/drawing/2014/main" id="{E87F6512-5707-444E-8F2E-6F9572D78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8">
            <a:extLst>
              <a:ext uri="{FF2B5EF4-FFF2-40B4-BE49-F238E27FC236}">
                <a16:creationId xmlns:a16="http://schemas.microsoft.com/office/drawing/2014/main" id="{CE884A71-6E79-4338-8F88-1B5EBFE2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8CFBC2E5-EFB9-4A5D-A21E-BF95A3997C6D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BE20D328-95D7-4C10-BA8F-361C8686614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143692"/>
            <a:ext cx="9679577" cy="6647067"/>
          </a:xfrm>
        </p:spPr>
      </p:pic>
      <p:sp>
        <p:nvSpPr>
          <p:cNvPr id="3" name="32-Point Star 2"/>
          <p:cNvSpPr/>
          <p:nvPr/>
        </p:nvSpPr>
        <p:spPr>
          <a:xfrm>
            <a:off x="4820194" y="143692"/>
            <a:ext cx="1031966" cy="653143"/>
          </a:xfrm>
          <a:prstGeom prst="star32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6035" y="143692"/>
            <a:ext cx="288537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Umbilicus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33739"/>
            <a:ext cx="402336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Nerve supply T 10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Position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It lies in the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linea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alba.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adults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at the highest point of iliac crest (L3/L4).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Its position becomes lower in: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Old age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due to weakness of the muscles.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Children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due to incomplete development of the pelvis.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9A1BF-D5D6-4A38-8FA7-868C6BC162C7}"/>
              </a:ext>
            </a:extLst>
          </p:cNvPr>
          <p:cNvSpPr txBox="1"/>
          <p:nvPr/>
        </p:nvSpPr>
        <p:spPr>
          <a:xfrm>
            <a:off x="1881811" y="851578"/>
            <a:ext cx="46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28B5B-9A4F-4E81-A1C4-96D5D14AB9E0}"/>
              </a:ext>
            </a:extLst>
          </p:cNvPr>
          <p:cNvSpPr txBox="1"/>
          <p:nvPr/>
        </p:nvSpPr>
        <p:spPr>
          <a:xfrm>
            <a:off x="1779767" y="1656576"/>
            <a:ext cx="46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5DC93-E3FF-42DE-BA35-9034135164B4}"/>
              </a:ext>
            </a:extLst>
          </p:cNvPr>
          <p:cNvSpPr txBox="1"/>
          <p:nvPr/>
        </p:nvSpPr>
        <p:spPr>
          <a:xfrm>
            <a:off x="6828561" y="-4459"/>
            <a:ext cx="46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B3E0A-446F-459E-A4B7-4334EEC0BC82}"/>
              </a:ext>
            </a:extLst>
          </p:cNvPr>
          <p:cNvSpPr txBox="1"/>
          <p:nvPr/>
        </p:nvSpPr>
        <p:spPr>
          <a:xfrm>
            <a:off x="9594574" y="4403481"/>
            <a:ext cx="2451653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ligamentum teres of liver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ACD92-564A-41EA-8263-EC4086AD2E66}"/>
              </a:ext>
            </a:extLst>
          </p:cNvPr>
          <p:cNvSpPr txBox="1"/>
          <p:nvPr/>
        </p:nvSpPr>
        <p:spPr>
          <a:xfrm>
            <a:off x="0" y="993913"/>
            <a:ext cx="173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Ligaments</a:t>
            </a:r>
          </a:p>
        </p:txBody>
      </p:sp>
    </p:spTree>
    <p:extLst>
      <p:ext uri="{BB962C8B-B14F-4D97-AF65-F5344CB8AC3E}">
        <p14:creationId xmlns:p14="http://schemas.microsoft.com/office/powerpoint/2010/main" val="197291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6678" r="3318" b="10766"/>
          <a:stretch/>
        </p:blipFill>
        <p:spPr>
          <a:xfrm>
            <a:off x="4277184" y="0"/>
            <a:ext cx="7914815" cy="5400927"/>
          </a:xfrm>
        </p:spPr>
      </p:pic>
      <p:sp>
        <p:nvSpPr>
          <p:cNvPr id="3" name="TextBox 2"/>
          <p:cNvSpPr txBox="1"/>
          <p:nvPr/>
        </p:nvSpPr>
        <p:spPr>
          <a:xfrm>
            <a:off x="4208417" y="0"/>
            <a:ext cx="377516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Superficial fascia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81" y="322797"/>
            <a:ext cx="4159620" cy="62124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144081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Below the level of umbilicus: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it is differentiated into;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Superficial fatty layer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(Camper's fascia).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0" algn="justLow">
              <a:lnSpc>
                <a:spcPct val="125000"/>
              </a:lnSpc>
              <a:tabLst>
                <a:tab pos="12954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below,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continuous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with the superficial fascia of the thigh.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Deep membranous layer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(Scarpa's fascia).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>
                <a:tab pos="129540" algn="l"/>
                <a:tab pos="283845" algn="l"/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Below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It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fuse with the deep fascia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 the thigh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along a horizontal line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½ inch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below the inguinal ligament.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8745" algn="l"/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SO Rupture of the urethra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leading to extravasations of urine into the superficial perineal pouch → anterior abdominal wall → descends to the front of the thigh → till the line of fusion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E5E6B8-3D96-4D25-AE89-17014DCC68FB}"/>
              </a:ext>
            </a:extLst>
          </p:cNvPr>
          <p:cNvSpPr/>
          <p:nvPr/>
        </p:nvSpPr>
        <p:spPr>
          <a:xfrm>
            <a:off x="5772495" y="6098460"/>
            <a:ext cx="6133410" cy="510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fatty layer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in the penis and scrotum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3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9"/>
          <a:stretch/>
        </p:blipFill>
        <p:spPr>
          <a:xfrm>
            <a:off x="3892615" y="0"/>
            <a:ext cx="8033774" cy="6840487"/>
          </a:xfrm>
        </p:spPr>
      </p:pic>
      <p:sp>
        <p:nvSpPr>
          <p:cNvPr id="3" name="Line Callout 1 (No Border) 2"/>
          <p:cNvSpPr/>
          <p:nvPr/>
        </p:nvSpPr>
        <p:spPr>
          <a:xfrm>
            <a:off x="9470571" y="1214845"/>
            <a:ext cx="2364377" cy="679269"/>
          </a:xfrm>
          <a:prstGeom prst="callout1">
            <a:avLst>
              <a:gd name="adj1" fmla="val 57212"/>
              <a:gd name="adj2" fmla="val 15976"/>
              <a:gd name="adj3" fmla="val 68270"/>
              <a:gd name="adj4" fmla="val -71482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semilunaris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03" y="235131"/>
            <a:ext cx="4193177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Muscles of the anterior abdominal wall</a:t>
            </a:r>
          </a:p>
        </p:txBody>
      </p:sp>
      <p:sp>
        <p:nvSpPr>
          <p:cNvPr id="6" name="Line Callout 1 (No Border) 5"/>
          <p:cNvSpPr/>
          <p:nvPr/>
        </p:nvSpPr>
        <p:spPr>
          <a:xfrm>
            <a:off x="1469455" y="3239315"/>
            <a:ext cx="2442754" cy="783771"/>
          </a:xfrm>
          <a:prstGeom prst="callout1">
            <a:avLst>
              <a:gd name="adj1" fmla="val 28749"/>
              <a:gd name="adj2" fmla="val 216267"/>
              <a:gd name="adj3" fmla="val 30833"/>
              <a:gd name="adj4" fmla="val 9910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 alba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99D3A-626A-41FF-A3E7-294F5E873216}"/>
              </a:ext>
            </a:extLst>
          </p:cNvPr>
          <p:cNvSpPr txBox="1"/>
          <p:nvPr/>
        </p:nvSpPr>
        <p:spPr>
          <a:xfrm>
            <a:off x="9342783" y="235131"/>
            <a:ext cx="2364377" cy="798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9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2D99EF-A617-46AF-AAED-72E8D6B37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2" t="24927" r="28340" b="27536"/>
          <a:stretch/>
        </p:blipFill>
        <p:spPr>
          <a:xfrm>
            <a:off x="5221358" y="106017"/>
            <a:ext cx="6879224" cy="6742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4D69F9-E105-4580-9EBF-6D4D05785239}"/>
              </a:ext>
            </a:extLst>
          </p:cNvPr>
          <p:cNvSpPr/>
          <p:nvPr/>
        </p:nvSpPr>
        <p:spPr>
          <a:xfrm>
            <a:off x="91419" y="106017"/>
            <a:ext cx="5129940" cy="5977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12954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External abdominal oblique muscle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288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74015" algn="l"/>
                <a:tab pos="507365" algn="l"/>
              </a:tabLst>
            </a:pP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** Origin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by fleshy digitations from the lower 8 ribs.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288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74015" algn="l"/>
                <a:tab pos="507365" algn="l"/>
              </a:tabLst>
            </a:pP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** Insertion;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88519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Xiphoid process. </a:t>
            </a:r>
          </a:p>
          <a:p>
            <a:pPr marL="571500" marR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88519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Linea Alba</a:t>
            </a:r>
          </a:p>
          <a:p>
            <a:pPr marL="571500" marR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88519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Pubic crest.</a:t>
            </a:r>
          </a:p>
          <a:p>
            <a:pPr marL="571500" marR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88519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Pubic tubercle. </a:t>
            </a:r>
          </a:p>
          <a:p>
            <a:pPr marL="571500" marR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88519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Anterior superior iliac spine</a:t>
            </a:r>
          </a:p>
          <a:p>
            <a:pPr marL="571500" marR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88519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By fleshy fibers into the outer lip of the anterior 1/2 of the iliac crest.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288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74015" algn="l"/>
                <a:tab pos="507365" algn="l"/>
              </a:tabLst>
            </a:pP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** Direction of fibers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downward, forward and medially.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D04501-2D57-4187-8067-84770A11094E}"/>
              </a:ext>
            </a:extLst>
          </p:cNvPr>
          <p:cNvCxnSpPr/>
          <p:nvPr/>
        </p:nvCxnSpPr>
        <p:spPr>
          <a:xfrm>
            <a:off x="8772939" y="2584174"/>
            <a:ext cx="927652" cy="9409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4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029" r="-47" b="2361"/>
          <a:stretch/>
        </p:blipFill>
        <p:spPr>
          <a:xfrm>
            <a:off x="3091948" y="0"/>
            <a:ext cx="8705657" cy="6714309"/>
          </a:xfrm>
        </p:spPr>
      </p:pic>
      <p:sp>
        <p:nvSpPr>
          <p:cNvPr id="3" name="Line Callout 2 (No Border) 2"/>
          <p:cNvSpPr/>
          <p:nvPr/>
        </p:nvSpPr>
        <p:spPr>
          <a:xfrm>
            <a:off x="8856617" y="2325189"/>
            <a:ext cx="3335383" cy="849085"/>
          </a:xfrm>
          <a:prstGeom prst="callout2">
            <a:avLst>
              <a:gd name="adj1" fmla="val 57211"/>
              <a:gd name="adj2" fmla="val 1067"/>
              <a:gd name="adj3" fmla="val 18750"/>
              <a:gd name="adj4" fmla="val -16667"/>
              <a:gd name="adj5" fmla="val -9039"/>
              <a:gd name="adj6" fmla="val -5606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Inguinal ligament</a:t>
            </a:r>
          </a:p>
        </p:txBody>
      </p:sp>
      <p:sp>
        <p:nvSpPr>
          <p:cNvPr id="5" name="Line Callout 2 (No Border) 4"/>
          <p:cNvSpPr/>
          <p:nvPr/>
        </p:nvSpPr>
        <p:spPr>
          <a:xfrm>
            <a:off x="1619867" y="1712541"/>
            <a:ext cx="3200327" cy="612648"/>
          </a:xfrm>
          <a:prstGeom prst="callout2">
            <a:avLst>
              <a:gd name="adj1" fmla="val 50733"/>
              <a:gd name="adj2" fmla="val 94118"/>
              <a:gd name="adj3" fmla="val 91245"/>
              <a:gd name="adj4" fmla="val 112316"/>
              <a:gd name="adj5" fmla="val 191391"/>
              <a:gd name="adj6" fmla="val 13129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Lacunar ligament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6C5EB-E90F-427B-B856-752B0517FBD3}"/>
              </a:ext>
            </a:extLst>
          </p:cNvPr>
          <p:cNvSpPr txBox="1"/>
          <p:nvPr/>
        </p:nvSpPr>
        <p:spPr>
          <a:xfrm>
            <a:off x="9104243" y="6042991"/>
            <a:ext cx="2252870" cy="849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6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66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Structures deep to</a:t>
            </a:r>
          </a:p>
          <a:p>
            <a:pPr marL="0" indent="0">
              <a:buNone/>
            </a:pPr>
            <a:r>
              <a:rPr lang="en-US" sz="3200" b="1" dirty="0"/>
              <a:t>Inguinal ligament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VAN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55" y="91440"/>
            <a:ext cx="8635199" cy="64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0F7E1A-B833-48EB-A8B6-87A3045B53B2}"/>
              </a:ext>
            </a:extLst>
          </p:cNvPr>
          <p:cNvSpPr txBox="1"/>
          <p:nvPr/>
        </p:nvSpPr>
        <p:spPr>
          <a:xfrm>
            <a:off x="6005689" y="91440"/>
            <a:ext cx="5971822" cy="11503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1443D-4E0E-4DA1-9E47-BCAD40F21B7B}"/>
              </a:ext>
            </a:extLst>
          </p:cNvPr>
          <p:cNvSpPr txBox="1"/>
          <p:nvPr/>
        </p:nvSpPr>
        <p:spPr>
          <a:xfrm>
            <a:off x="5192889" y="349956"/>
            <a:ext cx="903111" cy="9832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92637-1095-42A9-8280-66EFB742B651}"/>
              </a:ext>
            </a:extLst>
          </p:cNvPr>
          <p:cNvSpPr txBox="1"/>
          <p:nvPr/>
        </p:nvSpPr>
        <p:spPr>
          <a:xfrm>
            <a:off x="8974667" y="841586"/>
            <a:ext cx="3217334" cy="25874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75235B-AC86-4766-8D6A-3633EED74033}"/>
              </a:ext>
            </a:extLst>
          </p:cNvPr>
          <p:cNvSpPr/>
          <p:nvPr/>
        </p:nvSpPr>
        <p:spPr>
          <a:xfrm>
            <a:off x="7487478" y="3101008"/>
            <a:ext cx="304800" cy="172279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AAA529CC-18C1-48C7-AD70-92E265F67D49}"/>
              </a:ext>
            </a:extLst>
          </p:cNvPr>
          <p:cNvSpPr/>
          <p:nvPr/>
        </p:nvSpPr>
        <p:spPr>
          <a:xfrm>
            <a:off x="92765" y="4214191"/>
            <a:ext cx="3339548" cy="1060174"/>
          </a:xfrm>
          <a:prstGeom prst="borderCallout2">
            <a:avLst>
              <a:gd name="adj1" fmla="val 55000"/>
              <a:gd name="adj2" fmla="val 100074"/>
              <a:gd name="adj3" fmla="val 11250"/>
              <a:gd name="adj4" fmla="val 232426"/>
              <a:gd name="adj5" fmla="val -87500"/>
              <a:gd name="adj6" fmla="val 226103"/>
            </a:avLst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Femoral branch of the genitofemoral nerve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inside the femoral sheath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F8E65B-B5B4-4155-96F5-815D6E0E50B9}"/>
              </a:ext>
            </a:extLst>
          </p:cNvPr>
          <p:cNvSpPr/>
          <p:nvPr/>
        </p:nvSpPr>
        <p:spPr>
          <a:xfrm>
            <a:off x="7254583" y="3316355"/>
            <a:ext cx="304800" cy="172279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7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56003-ADF2-4A7E-A827-C8FB3B8F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47500" lnSpcReduction="20000"/>
          </a:bodyPr>
          <a:lstStyle/>
          <a:p>
            <a:pPr marL="342900" lvl="0" indent="-342900" algn="ctr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457200" algn="l"/>
              </a:tabLst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Inguinal (Poupart's) Ligament</a:t>
            </a:r>
            <a:endParaRPr lang="en-US" sz="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1828800" algn="l"/>
              </a:tabLst>
            </a:pPr>
            <a:endParaRPr lang="en-US" sz="5000" dirty="0">
              <a:latin typeface="Arial" panose="020B0604020202020204" pitchFamily="34" charset="0"/>
              <a:ea typeface="Times New Roman" panose="02020603050405020304" pitchFamily="18" charset="0"/>
              <a:cs typeface="13"/>
            </a:endParaRPr>
          </a:p>
          <a:p>
            <a:pPr marL="342900" marR="0" lvl="0" indent="-34290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1828800" algn="l"/>
              </a:tabLst>
            </a:pP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This is the lower border of the aponeurosis of the external abdominal oblique muscle. </a:t>
            </a:r>
            <a:endParaRPr lang="en-US" sz="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1828800" algn="l"/>
              </a:tabLst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Attachments,</a:t>
            </a:r>
            <a:endParaRPr lang="en-US" sz="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</a:t>
            </a:r>
            <a:r>
              <a:rPr lang="en-US" sz="50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Laterally</a:t>
            </a: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attached to the anterior superior iliac spine.</a:t>
            </a:r>
            <a:endParaRPr lang="en-US" sz="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</a:t>
            </a:r>
            <a:r>
              <a:rPr lang="en-US" sz="50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Medially</a:t>
            </a: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to the pubic tubercle.</a:t>
            </a:r>
            <a:endParaRPr lang="en-US" sz="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29540" algn="l"/>
                <a:tab pos="89535" algn="l"/>
                <a:tab pos="457200" algn="l"/>
              </a:tabLst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Midpoint of inguinal ligament</a:t>
            </a:r>
            <a:r>
              <a:rPr lang="en-US" sz="50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:</a:t>
            </a: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is a point midway between the anterior superior iliac spine and pubic tubercle.</a:t>
            </a:r>
            <a:endParaRPr lang="en-US" sz="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29540" algn="l"/>
                <a:tab pos="89535" algn="l"/>
                <a:tab pos="457200" algn="l"/>
              </a:tabLst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Mid-inguinal point</a:t>
            </a: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is a point midway between the anterior superior iliac spine and symphysis pubis. It lies 1/2 inch medial to the midpoint of inguinal ligament.</a:t>
            </a:r>
          </a:p>
          <a:p>
            <a:pPr marL="342900" lvl="0" indent="-342900" algn="justLow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129540" algn="l"/>
                <a:tab pos="89535" algn="l"/>
                <a:tab pos="457200" algn="l"/>
              </a:tabLst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Lacunar ligament</a:t>
            </a:r>
            <a:r>
              <a:rPr lang="en-US" sz="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,</a:t>
            </a: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it is the triangular medial part of the inguinal ligament.</a:t>
            </a: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5000" b="1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5000" b="1" dirty="0">
                <a:latin typeface="Arial" panose="020B0604020202020204" pitchFamily="34" charset="0"/>
                <a:ea typeface="Times New Roman" panose="02020603050405020304" pitchFamily="18" charset="0"/>
              </a:rPr>
              <a:t>Apex</a:t>
            </a: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</a:rPr>
              <a:t> is attached to the pubic tubercle.</a:t>
            </a:r>
            <a:endParaRPr lang="en-US" sz="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5000" b="1" dirty="0">
                <a:latin typeface="Arial" panose="020B0604020202020204" pitchFamily="34" charset="0"/>
                <a:ea typeface="Times New Roman" panose="02020603050405020304" pitchFamily="18" charset="0"/>
              </a:rPr>
              <a:t>b- Base</a:t>
            </a: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</a:rPr>
              <a:t>: sharp free and forms the medial boundary of the femoral ring. </a:t>
            </a:r>
            <a:endParaRPr lang="en-US" sz="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73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1068</Words>
  <Application>Microsoft Office PowerPoint</Application>
  <PresentationFormat>Widescreen</PresentationFormat>
  <Paragraphs>179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Franklin Gothic Book</vt:lpstr>
      <vt:lpstr>Monotype Corsiva</vt:lpstr>
      <vt:lpstr>Symbol</vt:lpstr>
      <vt:lpstr>Times New Roman</vt:lpstr>
      <vt:lpstr>Wingdings</vt:lpstr>
      <vt:lpstr>Office Theme</vt:lpstr>
      <vt:lpstr>1_Default Design</vt:lpstr>
      <vt:lpstr>2_Office Theme</vt:lpstr>
      <vt:lpstr>Clip</vt:lpstr>
      <vt:lpstr>PowerPoint Presentation</vt:lpstr>
      <vt:lpstr>Layers of the anterior abdominal wall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26</cp:revision>
  <dcterms:created xsi:type="dcterms:W3CDTF">2018-09-15T17:41:42Z</dcterms:created>
  <dcterms:modified xsi:type="dcterms:W3CDTF">2019-03-18T20:27:42Z</dcterms:modified>
</cp:coreProperties>
</file>