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302" r:id="rId4"/>
    <p:sldId id="267" r:id="rId5"/>
    <p:sldId id="317" r:id="rId6"/>
    <p:sldId id="318" r:id="rId7"/>
    <p:sldId id="268" r:id="rId8"/>
    <p:sldId id="270" r:id="rId9"/>
    <p:sldId id="271" r:id="rId10"/>
    <p:sldId id="272" r:id="rId11"/>
    <p:sldId id="314" r:id="rId12"/>
    <p:sldId id="273" r:id="rId13"/>
    <p:sldId id="274" r:id="rId14"/>
    <p:sldId id="275" r:id="rId15"/>
    <p:sldId id="320" r:id="rId16"/>
    <p:sldId id="321" r:id="rId17"/>
    <p:sldId id="276" r:id="rId18"/>
    <p:sldId id="277" r:id="rId19"/>
    <p:sldId id="319" r:id="rId20"/>
    <p:sldId id="278" r:id="rId21"/>
    <p:sldId id="279" r:id="rId22"/>
    <p:sldId id="280" r:id="rId23"/>
    <p:sldId id="282" r:id="rId24"/>
    <p:sldId id="322" r:id="rId25"/>
    <p:sldId id="323" r:id="rId26"/>
    <p:sldId id="324" r:id="rId27"/>
    <p:sldId id="325" r:id="rId28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presProps" Target="pres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tableStyles" Target="tableStyle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theme" Target="theme/theme1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EABBF-617C-40F9-B376-AD6EF8E0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C3E4-35B2-456E-B297-8E3BDAD93B0B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A22B1-9CA2-42D0-9F85-FC53FAAE5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D3A69-3E3D-4DC1-A5A9-716FD44E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D9E12-F022-4773-8671-BFB33DDB2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19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A9FF5-77D4-4908-AB64-93A47847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B60ED-A3F9-4D10-9F5A-480D65B74F08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CD9BF-9EB8-407D-8D26-CF279184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7AB53-4253-484A-8B61-1FB23E5FB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09D83-32FB-4E08-ACF7-01C03B0A5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99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737FB-0AAC-45ED-A2CE-4D7C35BA3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15FD8-32B4-4A71-9BE4-E888D6CD839B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9102C-6FE3-40C0-BC8A-4FCB5849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A9D28-15C7-488B-9A66-6EC000E3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02356-16ED-40B5-A79A-0FAC9F5EC4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8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31F1A-9C01-4AC6-A539-E128FE07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AB51-5954-4077-AC26-36DD8C506C8E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0B8E8-134D-4127-9F64-49773DFD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573AA-E969-48FA-B108-5492C393B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ECCDD-5A2A-4BD5-AB2C-5E4093EF2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653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5C6B8-613F-4A9A-8237-57743B17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A739-D1B6-4A6A-97BE-EE2FB1290E2D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BBA7E-A700-41A6-A522-FA30AEAD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29DCC-E983-4592-A824-441CF991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B742A-D60D-41CE-B35D-A10F9ECBB9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00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7E2B76-63A0-4242-AB20-8C99BF522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71F0-4CAF-4ED7-9B72-0A326FDD5940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EAE275-CF82-42E2-B2BB-44592220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4194DB-4DEF-4539-893A-E18058E25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F9A91-1627-4CA2-BAB7-D918ADE5B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40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AC5D9FD-FCC8-4554-9554-984D817D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9A2D-7564-4BDB-BD7A-35CFD4512C23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3D034E-E073-414A-B5EE-46EA17DD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8FED7B-A50E-4813-9770-51000574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FD249-230A-47F6-A86E-AE7010FCBF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70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158E654-EBB3-4B1A-9924-CBDFACEA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AA63B-6A80-46E4-94D1-C1942E60B3A0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0935BA-995D-4B7C-A258-B1DB6BCD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A33436-C24C-43F5-BC07-B5EA3ABE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0EBC1-AB72-4647-A3A7-267506C36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42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F962E1-0704-4671-9276-EDCEBC90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96691-4487-4CBB-B8B3-288D2EB14ABB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859BD8A-E4F1-45D8-B73C-DCA8E053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830B20D-D5C5-4FAB-A42A-443F91E6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AAC9F-9BBF-4809-84D3-C82704483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95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A4EC5D-D213-4ADE-BDE2-58ED4CD7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F5311-259C-4AB5-9418-0A6D5C531186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9F187E-469A-421B-A644-DA0AA8D7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60F7ED-3BCC-469E-BDAF-1DD6791E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994F1-80F9-4EC6-9D4F-C873D8160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98B3840-0E83-4872-9566-6ED790F9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A4F7-F237-4F0C-996E-F86E77516811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8EEFED-6419-4D1D-9019-0F239165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E0854C-CCE6-4299-B259-FD1471CF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CA571-CF77-40BF-8054-134639157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27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18F7D6-1A02-4E23-BD00-67B6D452FC0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18AB199-7E6C-4BD4-ABB7-CDA7E64A75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EE30D-BAB0-4898-9BD0-05D958498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8D7607-C035-4408-99C7-AF6FE898238B}" type="datetimeFigureOut">
              <a:rPr lang="en-US"/>
              <a:pPr>
                <a:defRPr/>
              </a:pPr>
              <a:t>11/9/2021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9C78C-EDD7-4AA0-81E8-68E0EFADA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628B8-0F63-4D5A-9551-5826BCE1A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E7A9952-7128-4DB3-B374-976D50EBC5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9930975C-44DB-4756-AAFD-80C9E3EDD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84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r>
              <a:rPr lang="cs-CZ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 of 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ardiac 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uscle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altLang="en-US"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3EC00D5E-940B-4473-9BF8-BC1C8D04F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8768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In the mitochondria pyruvate is: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1- Oxiditively decarboxylated 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into acetyl CoA by pyruvate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dehydrogenase (PDH)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2- Carboxylated into oxaloacetate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 by pyruvate carboxylase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</a:p>
          <a:p>
            <a:pPr algn="l" rtl="0" eaLnBrk="1" hangingPunct="1">
              <a:buFontTx/>
              <a:buChar char="-"/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Reduced in cytosol to lactate by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lactate dehydrogenase.</a:t>
            </a:r>
          </a:p>
        </p:txBody>
      </p:sp>
      <p:pic>
        <p:nvPicPr>
          <p:cNvPr id="11267" name="Picture 5" descr="~AUT0003">
            <a:extLst>
              <a:ext uri="{FF2B5EF4-FFF2-40B4-BE49-F238E27FC236}">
                <a16:creationId xmlns:a16="http://schemas.microsoft.com/office/drawing/2014/main" id="{FB1D636B-EEBD-44FD-BB30-7B8EDA182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41560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219F1D29-FC8D-4302-81CD-EA9A78EEC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The control of PDH activity is an essential part of overall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control of glucose metabolism.</a:t>
            </a:r>
          </a:p>
          <a:p>
            <a:pPr algn="just" rtl="0" eaLnBrk="1" hangingPunct="1">
              <a:lnSpc>
                <a:spcPct val="80000"/>
              </a:lnSpc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>
              <a:lnSpc>
                <a:spcPct val="80000"/>
              </a:lnSpc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PDH – mitochondrial multicomplex, activity is controlled by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work, substrate and hormones.</a:t>
            </a:r>
          </a:p>
          <a:p>
            <a:pPr algn="just" rtl="0" eaLnBrk="1" hangingPunct="1">
              <a:lnSpc>
                <a:spcPct val="80000"/>
              </a:lnSpc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>
              <a:lnSpc>
                <a:spcPct val="80000"/>
              </a:lnSpc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Lactate is released in the blood stream through specific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transporter, which has critical role in maintaining the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intracellular pH (removes also the protons produced by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glycolysis).</a:t>
            </a:r>
          </a:p>
          <a:p>
            <a:pPr algn="just" rtl="0" eaLnBrk="1" hangingPunct="1">
              <a:lnSpc>
                <a:spcPct val="80000"/>
              </a:lnSpc>
            </a:pPr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Lactate metabolism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During starvation, lactate can be recycled to pyruvate.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NAD+ is reduced to NADH [2.5 ATP - lactate oxidation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to pyruvate]. 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Pyruvate is then burned aerobically in the CAC, liberating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(12.5) ATP per cycle. </a:t>
            </a:r>
          </a:p>
          <a:p>
            <a:pPr algn="just" rtl="0" eaLnBrk="1" hangingPunct="1">
              <a:lnSpc>
                <a:spcPct val="80000"/>
              </a:lnSpc>
            </a:pPr>
            <a:endParaRPr lang="en-US" altLang="en-US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7EAFBB7D-12AC-4E30-98C0-915387E19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Although only 2% the heart’s ATP is produced in glycolysis, but </a:t>
            </a:r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it becomes very important under anaerobic or ischemic status. </a:t>
            </a:r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Indeed, in heart failure and hypertrophy, there is a metabolic </a:t>
            </a:r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switch towards favoring carbohydrate over FAs metabolism in the </a:t>
            </a:r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heart.</a:t>
            </a:r>
            <a:endParaRPr lang="en-US" altLang="en-US" sz="2800"/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Glycolytic intermediates can participate in several additional </a:t>
            </a:r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pathways that do not lend to ATP generation. </a:t>
            </a:r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These pathways are of biological significance in the heart </a:t>
            </a:r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despite the small fluxes. </a:t>
            </a:r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Glucose 6-phosphate produced by the hexokinase reaction </a:t>
            </a:r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enters PPP, yielding NADPH during the oxidative phase and 5-</a:t>
            </a:r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carbon sugars in the non-oxidative phase.</a:t>
            </a:r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The supply of NADPH from the PPP is important for </a:t>
            </a:r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antioxidant defense as NADPH is required for maintaining the </a:t>
            </a:r>
          </a:p>
          <a:p>
            <a:pPr algn="just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level of reduced glutathione.</a:t>
            </a:r>
          </a:p>
          <a:p>
            <a:pPr algn="just" rtl="0" eaLnBrk="1" hangingPunct="1"/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4AA44901-A3FE-467B-91C3-40B30991D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 End products of the non-oxidative phase of the PPP are also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of significance as ribose 5-phosphate becomes a substrate for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nucleotide or nucleic acid synthesis while xylulose 5-phosphate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has been suggested as a transcriptional signaling molecule.</a:t>
            </a:r>
          </a:p>
          <a:p>
            <a:pPr algn="l" rtl="0" eaLnBrk="1" hangingPunct="1"/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 An alternative fate of G6P is the production of sorbitol, via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the enzyme aldose reductase , in the polyol pathway. </a:t>
            </a:r>
          </a:p>
          <a:p>
            <a:pPr algn="l" rtl="0" eaLnBrk="1" hangingPunct="1"/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 The role of polyol pathway in normal cardiac metabolism is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unknown but increased flux has been noted in diabetic patients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and has been associated with abnormal glucose metabolism and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cardiac dysfunction. Also, increased aldose reductase flux has  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been implicated in the myocardial response to ischemia-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reperfusion injury.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D33DAA3F-2BB1-49CB-B28B-4EDEF6E39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 The glycolytic intermediate fructose 6-phosphate can diverge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into the hexosamine biosynthetic pathway, yielding uridine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diphosphate -N- acetylglucosamine , via the enzyme glutamine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fructose 6-phosphate amidotransferase </a:t>
            </a:r>
          </a:p>
          <a:p>
            <a:pPr algn="l" rtl="0" eaLnBrk="1" hangingPunct="1"/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 Uridine diphosphate –N -acetylglucosamine is participating in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O-linked glycosylation reactions of proteins, it is observed in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diabetes and proposed to be responsible for alteration of insulin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sensitivity and fatty acids oxidation.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213D7B-7AF8-40DC-9711-034719BBD361}"/>
              </a:ext>
            </a:extLst>
          </p:cNvPr>
          <p:cNvSpPr/>
          <p:nvPr/>
        </p:nvSpPr>
        <p:spPr>
          <a:xfrm>
            <a:off x="0" y="0"/>
            <a:ext cx="9144000" cy="6813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cs-CZ" sz="2800" b="1" u="sng" dirty="0">
                <a:latin typeface="Times New Roman" pitchFamily="18" charset="0"/>
                <a:cs typeface="Times New Roman" pitchFamily="18" charset="0"/>
              </a:rPr>
              <a:t>Fatty acid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800" b="1" u="sng" dirty="0">
                <a:latin typeface="Times New Roman" pitchFamily="18" charset="0"/>
                <a:cs typeface="Times New Roman" pitchFamily="18" charset="0"/>
              </a:rPr>
              <a:t> metabolism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defRPr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FAs enter the cardiomyocyte by: </a:t>
            </a:r>
          </a:p>
          <a:p>
            <a:pPr marL="839788" lvl="1" indent="-495300" algn="l" rtl="0"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Passive diffusion</a:t>
            </a:r>
          </a:p>
          <a:p>
            <a:pPr marL="839788" lvl="1" indent="-495300" algn="l" rtl="0"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Protein-mediated transport a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ros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sarcolema – fatty acid translocase (FAT) or plasma membrane fatty acid binding protein (FABP).</a:t>
            </a:r>
          </a:p>
          <a:p>
            <a:pPr marL="571500" indent="-571500"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Fatty 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cyl-CoA synthase (FACS) activates nonesterified F.A. by esterification to fatty acyl-CoA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7" descr="~AUT0005">
            <a:extLst>
              <a:ext uri="{FF2B5EF4-FFF2-40B4-BE49-F238E27FC236}">
                <a16:creationId xmlns:a16="http://schemas.microsoft.com/office/drawing/2014/main" id="{24C492B8-6CB7-49C9-9903-78DAC072F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8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5">
            <a:extLst>
              <a:ext uri="{FF2B5EF4-FFF2-40B4-BE49-F238E27FC236}">
                <a16:creationId xmlns:a16="http://schemas.microsoft.com/office/drawing/2014/main" id="{68935E91-0CF9-460D-BFF8-645BD704735B}"/>
              </a:ext>
            </a:extLst>
          </p:cNvPr>
          <p:cNvSpPr>
            <a:spLocks noChangeArrowheads="1"/>
          </p:cNvSpPr>
          <p:nvPr/>
        </p:nvSpPr>
        <p:spPr bwMode="auto">
          <a:xfrm rot="-1470612">
            <a:off x="4935538" y="1379538"/>
            <a:ext cx="433387" cy="125412"/>
          </a:xfrm>
          <a:prstGeom prst="rightArrow">
            <a:avLst>
              <a:gd name="adj1" fmla="val 50000"/>
              <a:gd name="adj2" fmla="val 8639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ar-SA" altLang="en-US" sz="1400"/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id="{69928DDB-7AB1-4AAF-90F2-73852D74FC0D}"/>
              </a:ext>
            </a:extLst>
          </p:cNvPr>
          <p:cNvSpPr>
            <a:spLocks noChangeArrowheads="1"/>
          </p:cNvSpPr>
          <p:nvPr/>
        </p:nvSpPr>
        <p:spPr bwMode="auto">
          <a:xfrm rot="-1470612">
            <a:off x="5362575" y="1684338"/>
            <a:ext cx="433388" cy="125412"/>
          </a:xfrm>
          <a:prstGeom prst="rightArrow">
            <a:avLst>
              <a:gd name="adj1" fmla="val 50000"/>
              <a:gd name="adj2" fmla="val 8639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ar-SA" altLang="en-US" sz="1400"/>
          </a:p>
        </p:txBody>
      </p:sp>
      <p:pic>
        <p:nvPicPr>
          <p:cNvPr id="16390" name="Picture 6">
            <a:extLst>
              <a:ext uri="{FF2B5EF4-FFF2-40B4-BE49-F238E27FC236}">
                <a16:creationId xmlns:a16="http://schemas.microsoft.com/office/drawing/2014/main" id="{C8722BA3-B957-4102-B8B6-73C29416C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2008188"/>
            <a:ext cx="427037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50961170-DADE-47E0-8769-6C5E4E351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77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FAT/CD36 is one of the main translocases, most abundantly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expressed in cardiomyocytes, an 80 kDa integral membrane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glycoprotein which is stored in intracellular compartments and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transported towards the cell membrane in response to increased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energy demands.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also the most important FAs translocase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 the heart and has a key role in the entry of long-chain FAs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into cardiomyocytes.</a:t>
            </a:r>
            <a:endParaRPr lang="en-US" altLang="en-US" sz="2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>
              <a:lnSpc>
                <a:spcPct val="80000"/>
              </a:lnSpc>
            </a:pPr>
            <a:endParaRPr lang="en-US" altLang="en-US" sz="2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Excessive expression of FAT/CD36 has been associated with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impaired cardiac insulin sensitivity, reduced uptake of glucose,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and excessive uptake of FAs, subsequently causing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cardiomyocyte lipotoxicity and retention of GLUT4 in their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cytoplasm.</a:t>
            </a:r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>
              <a:lnSpc>
                <a:spcPct val="80000"/>
              </a:lnSpc>
            </a:pPr>
            <a:endParaRPr lang="en-US" altLang="en-US" sz="27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addition to plasma concentration of FAs, an important long-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term regulator of </a:t>
            </a:r>
            <a:r>
              <a:rPr lang="el-GR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oxidation of Fas is the modulation by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peroxisome proliferator-activated receptor (PPAR).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Numerous coactivator proteins, such as PPAR-</a:t>
            </a:r>
            <a:r>
              <a:rPr lang="el-GR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co-activator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1-</a:t>
            </a:r>
            <a:r>
              <a:rPr lang="el-GR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powerfully induce the transcription of PPAR target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genes.</a:t>
            </a:r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D9FF0178-ECB3-427F-B220-1E94D4FA6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 The targeted genes are including those involved in FAs storage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(such as diacylglycerol acyltransferase, promoted by PPAR</a:t>
            </a:r>
            <a:r>
              <a:rPr lang="el-GR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α), </a:t>
            </a:r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FA oxidation (such as medium-chain acyl-CoA dehydrogenase,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promoted by PPAR</a:t>
            </a:r>
            <a:r>
              <a:rPr lang="el-GR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α/ β/δ/γ), </a:t>
            </a:r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and glucose metabolism (such as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pyruvate dehydrogenase kinase 4, promoted by PPAR</a:t>
            </a:r>
            <a:r>
              <a:rPr lang="el-GR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α)</a:t>
            </a:r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 eaLnBrk="1" hangingPunct="1"/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 PPAR and PPAR</a:t>
            </a:r>
            <a:r>
              <a:rPr lang="el-GR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also plays an important role in the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regulation of oxidative stress in the cardiovascular system, with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several isoforms implicated in various transcriptional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mechanisms for antioxidant genes. Such as promoting the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transcription and activation of Cu/Zn-SOD, Cu/Mn-SOD and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catalase in cardiac tissues. Furthermore, PPAR</a:t>
            </a:r>
            <a:r>
              <a:rPr lang="el-GR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augments IGF-1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transcription, subsequently activating the IGF-1/PI3K pathway,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inhibiting apoptosis and protecting cardiomyocytes under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ischemic stress.</a:t>
            </a:r>
            <a:endParaRPr lang="el-GR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4D846ADA-9270-4900-8736-6E33E7553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64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Long chain fatty acyl-CoA can be: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1- Esterified  to triacylglycerols (glycerolphosphate  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acyltransferase) →→intracardiac triacylglycerols pool (10-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30% of FA)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2- Or converted to long chain fatty acylcarnitine by carnitine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palmitoyltransferase -I (CPT-I) between inner and outer      </a:t>
            </a:r>
          </a:p>
          <a:p>
            <a:pPr algn="l" rtl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mitochondria membranes.</a:t>
            </a:r>
          </a:p>
        </p:txBody>
      </p:sp>
      <p:pic>
        <p:nvPicPr>
          <p:cNvPr id="19459" name="Picture 5" descr="~AUT0005">
            <a:extLst>
              <a:ext uri="{FF2B5EF4-FFF2-40B4-BE49-F238E27FC236}">
                <a16:creationId xmlns:a16="http://schemas.microsoft.com/office/drawing/2014/main" id="{2F7B8F0B-9B13-4963-9672-A7E532C7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5">
            <a:extLst>
              <a:ext uri="{FF2B5EF4-FFF2-40B4-BE49-F238E27FC236}">
                <a16:creationId xmlns:a16="http://schemas.microsoft.com/office/drawing/2014/main" id="{9654954A-7E81-4722-92D6-312A4AE9158F}"/>
              </a:ext>
            </a:extLst>
          </p:cNvPr>
          <p:cNvSpPr>
            <a:spLocks noChangeArrowheads="1"/>
          </p:cNvSpPr>
          <p:nvPr/>
        </p:nvSpPr>
        <p:spPr bwMode="auto">
          <a:xfrm rot="9501240">
            <a:off x="6659563" y="2209800"/>
            <a:ext cx="433387" cy="125413"/>
          </a:xfrm>
          <a:prstGeom prst="rightArrow">
            <a:avLst>
              <a:gd name="adj1" fmla="val 50000"/>
              <a:gd name="adj2" fmla="val 8639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ar-SA" altLang="en-US" sz="1400"/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id="{F503977A-6092-4092-B283-CB036AFCF2E0}"/>
              </a:ext>
            </a:extLst>
          </p:cNvPr>
          <p:cNvSpPr>
            <a:spLocks noChangeArrowheads="1"/>
          </p:cNvSpPr>
          <p:nvPr/>
        </p:nvSpPr>
        <p:spPr bwMode="auto">
          <a:xfrm rot="-1470612">
            <a:off x="5218113" y="2674938"/>
            <a:ext cx="433387" cy="125412"/>
          </a:xfrm>
          <a:prstGeom prst="rightArrow">
            <a:avLst>
              <a:gd name="adj1" fmla="val 50000"/>
              <a:gd name="adj2" fmla="val 8639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ar-SA" altLang="en-US" sz="1400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053B3E61-5479-4F61-9662-8F110D99A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1460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1A9B8C66-51A3-48D0-A9A0-A0D61F30B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Carnitine acyltranslocase (CAT) transports long-chain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acylcarnitine across the inner membrane in exchange for free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carnitine.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Carnitine palmitoyltransferase II (CPT-II) regenerates long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chain acyl-CoA  to free fatty acyl-CoA</a:t>
            </a:r>
          </a:p>
          <a:p>
            <a:pPr algn="just" rtl="0" eaLnBrk="1" hangingPunct="1">
              <a:lnSpc>
                <a:spcPct val="80000"/>
              </a:lnSpc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>
              <a:lnSpc>
                <a:spcPct val="80000"/>
              </a:lnSpc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CPT-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can be strongly inhibited by malonyl CoA (on the 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cytosolic side of the enzyme).</a:t>
            </a:r>
          </a:p>
          <a:p>
            <a:pPr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Two isoforms of CPT-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just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liver CPT-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α and heart CPT-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</a:p>
          <a:p>
            <a:pPr lvl="1" algn="l" rtl="0" eaLnBrk="1" hangingPunct="1">
              <a:lnSpc>
                <a:spcPct val="80000"/>
              </a:lnSpc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CPT-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β is 30-fold more sensitive to malonyl -CoA 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inhibition.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77CE8AE8-5A95-426F-88F0-5CF835ACB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6642EEEC-741B-44E8-AF74-35C0E70B3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24475"/>
            <a:ext cx="4333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DA3615A2-126B-4EE3-8150-4DBBD3247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4333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1937ED1C-5A96-44EC-98B6-2D23082E4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5721350"/>
            <a:ext cx="171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5BD24D07-8B65-45E4-8F29-40FC86FA5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4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cs-CZ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Specifity of cardiac metabolism</a:t>
            </a:r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>
              <a:buFontTx/>
              <a:buChar char="-"/>
            </a:pPr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The heart is one of the  most active and highly oxidative </a:t>
            </a:r>
          </a:p>
          <a:p>
            <a:pPr algn="just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organ in the body.</a:t>
            </a:r>
          </a:p>
          <a:p>
            <a:pPr algn="just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 Myocardial function depends on a fine equilibrium between </a:t>
            </a:r>
          </a:p>
          <a:p>
            <a:pPr algn="just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the work the heart has to perform to meet the requirements of </a:t>
            </a:r>
          </a:p>
          <a:p>
            <a:pPr algn="just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the body which conjugates a series of electrophysiological, </a:t>
            </a:r>
          </a:p>
          <a:p>
            <a:pPr algn="just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biochemical and mechanic events, resulting in the pumping </a:t>
            </a:r>
          </a:p>
          <a:p>
            <a:pPr algn="just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of blood to all bodily tissues and </a:t>
            </a:r>
            <a:r>
              <a:rPr lang="cs-CZ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energy to be synthesized </a:t>
            </a:r>
          </a:p>
          <a:p>
            <a:pPr algn="just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and transferred as  ATP molecules to sustain excitation-</a:t>
            </a:r>
          </a:p>
          <a:p>
            <a:pPr algn="just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contraction coupling.</a:t>
            </a:r>
          </a:p>
          <a:p>
            <a:pPr algn="just" rtl="0" eaLnBrk="1" hangingPunct="1"/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>
              <a:buFontTx/>
              <a:buChar char="-"/>
            </a:pPr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high rates of cardiac power, metabolism is designed </a:t>
            </a:r>
          </a:p>
          <a:p>
            <a:pPr algn="just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to generate large amount of ATP by oxidative phosphorylation </a:t>
            </a:r>
          </a:p>
          <a:p>
            <a:pPr algn="just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to meet energetic demand for  generating the needed </a:t>
            </a:r>
          </a:p>
          <a:p>
            <a:pPr algn="just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mechanical force, and for maintaining cellular homeostasis.</a:t>
            </a:r>
            <a:endParaRPr lang="cs-CZ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0EEC577E-E1DA-42AE-9AC3-25676B383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62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rtl="0">
              <a:lnSpc>
                <a:spcPct val="80000"/>
              </a:lnSpc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Malonyl -CoA - key </a:t>
            </a:r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ysiological regulator of FA oxidation </a:t>
            </a:r>
          </a:p>
          <a:p>
            <a:pPr algn="just" rtl="0"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in heart (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in malonyl -CoA → FAs uptake and oxidation).</a:t>
            </a:r>
          </a:p>
          <a:p>
            <a:pPr lvl="1" algn="l" rtl="0">
              <a:lnSpc>
                <a:spcPct val="80000"/>
              </a:lnSpc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Formed from the carboxylation of acetyl-CoA (acetyl-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CoA carboxylase – ACC) from extramitochondrial acetyl-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CoA (derived from citrate via ATP- citrate lyase reaction)</a:t>
            </a:r>
          </a:p>
          <a:p>
            <a:pPr marL="914400" lvl="1" indent="-457200" algn="just" rtl="0">
              <a:lnSpc>
                <a:spcPct val="80000"/>
              </a:lnSpc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Rapid rate of turnover in the heart.</a:t>
            </a:r>
          </a:p>
          <a:p>
            <a:pPr lvl="1" algn="just" rtl="0">
              <a:lnSpc>
                <a:spcPct val="80000"/>
              </a:lnSpc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algn="l" rtl="0">
              <a:lnSpc>
                <a:spcPct val="80000"/>
              </a:lnSpc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ACC activity is inhibited by </a:t>
            </a:r>
            <a:r>
              <a:rPr lang="cs-CZ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ph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os</a:t>
            </a:r>
            <a:r>
              <a:rPr lang="cs-CZ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ph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orylation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of AMPK</a:t>
            </a:r>
            <a:r>
              <a:rPr lang="cs-CZ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algn="l" rtl="0"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</a:t>
            </a:r>
            <a:r>
              <a:rPr lang="cs-CZ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(AMP-activated protein kinase)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→ acceleration of FA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oxidation.</a:t>
            </a:r>
          </a:p>
          <a:p>
            <a:pPr algn="l" rtl="0">
              <a:lnSpc>
                <a:spcPct val="80000"/>
              </a:lnSpc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algn="l" rtl="0"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- FAs undergo </a:t>
            </a:r>
            <a:r>
              <a:rPr lang="el-GR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β-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oxidation generating NADH and FADH2.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Acetyl-CoA formed in b-oxidation generate more NADH in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TCA cycle.</a:t>
            </a:r>
          </a:p>
          <a:p>
            <a:pPr algn="l" rtl="0">
              <a:lnSpc>
                <a:spcPct val="80000"/>
              </a:lnSpc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17EF91-DA5E-47C2-95AA-7B14F299BD96}"/>
              </a:ext>
            </a:extLst>
          </p:cNvPr>
          <p:cNvSpPr/>
          <p:nvPr/>
        </p:nvSpPr>
        <p:spPr>
          <a:xfrm>
            <a:off x="0" y="0"/>
            <a:ext cx="9144000" cy="6613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defRPr/>
            </a:pPr>
            <a:r>
              <a:rPr lang="cs-CZ" sz="2600" b="1" u="sng" dirty="0">
                <a:latin typeface="Times New Roman" pitchFamily="18" charset="0"/>
                <a:cs typeface="Times New Roman" pitchFamily="18" charset="0"/>
              </a:rPr>
              <a:t>Interregulation of fatty acid and carbohydrate oxidation</a:t>
            </a:r>
            <a:endParaRPr lang="en-US" sz="2600" b="1" u="sng" dirty="0">
              <a:latin typeface="Times New Roman" pitchFamily="18" charset="0"/>
              <a:cs typeface="Times New Roman" pitchFamily="18" charset="0"/>
            </a:endParaRPr>
          </a:p>
          <a:p>
            <a:pPr algn="just" rtl="0">
              <a:lnSpc>
                <a:spcPct val="90000"/>
              </a:lnSpc>
              <a:buFontTx/>
              <a:buChar char="-"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primary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ysiological regulator of flux through PDH 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and the rate of glucose oxidation 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in the heart is fatty acid oxidation.</a:t>
            </a:r>
          </a:p>
          <a:p>
            <a:pPr algn="just" rtl="0">
              <a:lnSpc>
                <a:spcPct val="90000"/>
              </a:lnSpc>
              <a:buFontTx/>
              <a:buChar char="-"/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PDH activity is inhibited by high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rate of FA oxidation  via an 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increase in mitochondrial 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acetyl-CoA/free CoA and 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NADH/NAD</a:t>
            </a:r>
            <a:r>
              <a:rPr lang="en-US" sz="26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which activates 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PDH kinase.</a:t>
            </a:r>
          </a:p>
          <a:p>
            <a:pPr marL="571500" indent="-571500"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Inhibition of FA oxidation </a:t>
            </a:r>
          </a:p>
          <a:p>
            <a:pPr marL="571500" indent="-571500"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increases glucose and lactate </a:t>
            </a:r>
          </a:p>
          <a:p>
            <a:pPr marL="571500" indent="-571500"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uptake and oxidation by:</a:t>
            </a:r>
          </a:p>
          <a:p>
            <a:pPr marL="571500" indent="-571500"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1- D</a:t>
            </a:r>
            <a:r>
              <a:rPr lang="cs-CZ" sz="26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ecreasing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citrate </a:t>
            </a:r>
            <a:r>
              <a:rPr lang="cs-CZ" sz="2600" dirty="0">
                <a:latin typeface="Times New Roman" pitchFamily="18" charset="0"/>
                <a:cs typeface="Times New Roman" pitchFamily="18" charset="0"/>
              </a:rPr>
              <a:t>levels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and activation of PFK</a:t>
            </a:r>
            <a:endParaRPr lang="en-US" sz="2600" dirty="0">
              <a:latin typeface="Times New Roman" pitchFamily="18" charset="0"/>
              <a:cs typeface="Times New Roman" pitchFamily="18" charset="0"/>
              <a:sym typeface="Wingdings 3" pitchFamily="18" charset="2"/>
            </a:endParaRPr>
          </a:p>
          <a:p>
            <a:pPr marL="571500" indent="-571500"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2- L</a:t>
            </a:r>
            <a:r>
              <a:rPr lang="cs-CZ" sz="26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owering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acetyl CoA </a:t>
            </a:r>
          </a:p>
          <a:p>
            <a:pPr marL="571500" indent="-571500"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  <a:sym typeface="Wingdings 3" pitchFamily="18" charset="2"/>
              </a:rPr>
              <a:t>   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and/or NADH levels in the </a:t>
            </a:r>
          </a:p>
          <a:p>
            <a:pPr marL="571500" indent="-571500" algn="just" rtl="0">
              <a:lnSpc>
                <a:spcPct val="90000"/>
              </a:lnSpc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mitochondria</a:t>
            </a:r>
          </a:p>
        </p:txBody>
      </p:sp>
      <p:pic>
        <p:nvPicPr>
          <p:cNvPr id="22531" name="Picture 4" descr="~AUT0008">
            <a:extLst>
              <a:ext uri="{FF2B5EF4-FFF2-40B4-BE49-F238E27FC236}">
                <a16:creationId xmlns:a16="http://schemas.microsoft.com/office/drawing/2014/main" id="{A6993848-F7D2-4347-A864-5F9674753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4343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>
            <a:extLst>
              <a:ext uri="{FF2B5EF4-FFF2-40B4-BE49-F238E27FC236}">
                <a16:creationId xmlns:a16="http://schemas.microsoft.com/office/drawing/2014/main" id="{D36F0EAF-3E9A-4F7F-9CF1-545FEC2FA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Fatty acids vs. glucose as energetic substrates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The selection of energetic substrates in cardiomyocytes is a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fundamental step for the constant generation of ATP which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depends on the dynamic metabolic requirements in each body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at a given time.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This flexibility is present during fetal development;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however, 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after birth, FAs become the preferential substrates, due to the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increased availability of oxygen and dietary fats.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Infants with mutations in genes involved in FA metabolism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have been documented to develop cardiomyopathy when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under stress.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Likewise, in heart failure and left ventricular hypertrophy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(when the oxidative capacity of mitochondria in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cardiomyocytes is diminished), there is a shift towards a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predominance for glucose metabolism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150EE516-B34E-46A4-814A-FED9C8D50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 Several reports have shown that cardiac efficiency, in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terms of oxygen consumption, is greater when oxidizing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glucose and lactate rather than FAs. </a:t>
            </a:r>
          </a:p>
          <a:p>
            <a:pPr algn="l" rtl="0" eaLnBrk="1" hangingPunct="1"/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 The increase in oxygen consumption during utilization of FAs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is accompanied with no changes in mechanical capacity of the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left ventricle, which suggests a greater functional capacity for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this chamber when utilizing glucose. </a:t>
            </a:r>
          </a:p>
          <a:p>
            <a:pPr algn="l" rtl="0" eaLnBrk="1" hangingPunct="1"/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 This may be due to the higher level of oxidative stress caused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by the oxidation of FA in comparison with carbohydrates, due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to the increased oxygen consumption rate in the former.</a:t>
            </a:r>
          </a:p>
          <a:p>
            <a:pPr algn="l" rtl="0" eaLnBrk="1" hangingPunct="1"/>
            <a:endParaRPr lang="en-US" alt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 The ATP synthesis/oxygen consumption rates for glucose and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lactic acid are 3.17 and 3.00, respectively; whereas they are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2.80 and 2.86 for palmitate and oleate, respectively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B5D10EF2-D3A5-40EE-9754-B82D7C3BB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When comparing palmitate with glucose, the complete 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oxidation of 1 molecule of palmitate yields 92 ATP molecules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and requires 46 oxygen atoms, while 1 molecule of glucose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generates 30 ATP molecules and uses 12 oxygen atoms.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Thus, despite FAs clearly yielding greater amount of ATP, this 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 occurs at the expense of larger oxygen requirements.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Furthermore, β-oxidation of FA generates more lipid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peroxidation due to ↑ delivery of NADH and FADH2 to ETC and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production of superoxide anion.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In addition, elevated free FAs are harmful in the ischemic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myocardium, augmenting cell damage in the first hours of AMI.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Various systemic conditions such as obesity cause elevated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serum free FAs which can potentiate β-oxidation, and thus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increase lipid traffic in cardiomyocytes, prompting lipotoxicity.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This process can lead to contractile dysfunction, insulin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resistance and apoptosis in association with accumulation of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ceramides.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D067A772-9B12-4F80-867B-F1AC01BBC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Partial inhibition of free FAs oxidation in the myocardium can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prevent or diminish tissue damage and dysfunction under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conditions of ischemia or reperfusion, diabetic cardiomyopathy,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and AMI.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This occurs because the heart shifts towards glucose as the main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source for ATP synthesis, which reduces the oxygen demand by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11%-13% and therefore improves cardiac efficiency and protects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mitochondrial function.</a:t>
            </a:r>
          </a:p>
          <a:p>
            <a:pPr algn="l" rtl="0" eaLnBrk="1" hangingPunct="1"/>
            <a:endParaRPr lang="en-US" alt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71A3811-DE5C-424A-AE41-7065FB66B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energetic metabolism of the cardiomyocyte consists of three key components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 rtl="0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Capture and utilization of primary substrates, with the  </a:t>
            </a:r>
          </a:p>
          <a:p>
            <a:pPr algn="l" rtl="0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incorporation of their metabolites into TCA cycle; </a:t>
            </a:r>
          </a:p>
          <a:p>
            <a:pPr algn="l" rtl="0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Oxidative phosphorylation, which occurs in ETC within </a:t>
            </a:r>
          </a:p>
          <a:p>
            <a:pPr algn="l" rtl="0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internal mitochondrial membrane; and </a:t>
            </a:r>
          </a:p>
          <a:p>
            <a:pPr algn="l" rtl="0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The phosphocreatine (PC)-creatine kinase (CK) energy </a:t>
            </a:r>
          </a:p>
          <a:p>
            <a:pPr algn="l" rtl="0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transference system, a network for phosphate transference </a:t>
            </a:r>
          </a:p>
          <a:p>
            <a:pPr algn="l" rtl="0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from ATP to creatine (an “energy-storing” molecule), </a:t>
            </a:r>
          </a:p>
          <a:p>
            <a:pPr algn="l" rtl="0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through mitochondrial CK and yielding PC (an important </a:t>
            </a:r>
          </a:p>
          <a:p>
            <a:pPr algn="l" rtl="0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source of energy under high-demand conditions).</a:t>
            </a:r>
          </a:p>
          <a:p>
            <a:pPr algn="l" rtl="0" eaLnBrk="1" hangingPunct="1"/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N.B. Mitochondria occupies ~30% of cardiomyocyte space.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939A3013-1430-467C-884C-031246A3C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 The metabolic machinery of the heart utilizes oxygen up to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80%-90% of the maximum capacity of ETC ; however, at a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resting state, the heart operates at only 15%-25% of its </a:t>
            </a:r>
          </a:p>
          <a:p>
            <a:pPr algn="l" rtl="0" eaLnBrk="1" hangingPunct="1"/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maximum oxidative capacity.</a:t>
            </a:r>
          </a:p>
          <a:p>
            <a:pPr algn="l" rtl="0" eaLnBrk="1" hangingPunct="1"/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Cardiomyocytes show an elevated rate of ATP hydrolysis, </a:t>
            </a:r>
          </a:p>
          <a:p>
            <a:pPr algn="l" rtl="0" eaLnBrk="1" hangingPunct="1"/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which is strongly linked to oxidative phosphorylation because </a:t>
            </a:r>
          </a:p>
          <a:p>
            <a:pPr algn="l" rtl="0" eaLnBrk="1" hangingPunct="1"/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under non-ischemic conditions, over 95% of these cells’ ATP is </a:t>
            </a:r>
          </a:p>
          <a:p>
            <a:pPr algn="l" rtl="0" eaLnBrk="1" hangingPunct="1"/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produced in this process. </a:t>
            </a:r>
          </a:p>
          <a:p>
            <a:pPr algn="l" rtl="0" eaLnBrk="1" hangingPunct="1"/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Under basal aerobic conditions: </a:t>
            </a:r>
          </a:p>
          <a:p>
            <a:pPr algn="l" rtl="0" eaLnBrk="1" hangingPunct="1"/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1- 60% of energy comes from FAs, but their synthesizing </a:t>
            </a:r>
          </a:p>
          <a:p>
            <a:pPr algn="l" rtl="0" eaLnBrk="1" hangingPunct="1"/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capacity for these molecules is relatively low. As a result, </a:t>
            </a:r>
          </a:p>
          <a:p>
            <a:pPr algn="l" rtl="0" eaLnBrk="1" hangingPunct="1"/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these cells depend fundamentally on the influx of FAs from </a:t>
            </a:r>
          </a:p>
          <a:p>
            <a:pPr algn="l" rtl="0" eaLnBrk="1" hangingPunct="1"/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vascular compartment, and thus, the rate of FAs </a:t>
            </a:r>
          </a:p>
          <a:p>
            <a:pPr algn="l" rtl="0" eaLnBrk="1" hangingPunct="1"/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consumption by cardiac muscle is principally determined by </a:t>
            </a:r>
          </a:p>
          <a:p>
            <a:pPr algn="l" rtl="0" eaLnBrk="1" hangingPunct="1"/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the concentration of non-esterified FAs in plasma.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B84197B2-7A25-4055-8998-501645C8B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0" eaLnBrk="1" hangingPunct="1">
              <a:buFont typeface="Wingdings" panose="05000000000000000000" pitchFamily="2" charset="2"/>
              <a:buNone/>
            </a:pPr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2- 35% from carbohydrates </a:t>
            </a:r>
          </a:p>
          <a:p>
            <a:pPr algn="just" rtl="0" eaLnBrk="1" hangingPunct="1">
              <a:buFont typeface="Wingdings" panose="05000000000000000000" pitchFamily="2" charset="2"/>
              <a:buNone/>
            </a:pPr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3- 5% from amino acids an ketone bodies.</a:t>
            </a:r>
          </a:p>
          <a:p>
            <a:pPr algn="l" rtl="0" eaLnBrk="1" hangingPunct="1">
              <a:lnSpc>
                <a:spcPct val="90000"/>
              </a:lnSpc>
              <a:buFontTx/>
              <a:buChar char="-"/>
            </a:pPr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~ 60-70% of ATP hydrolysis is used for muscle contraction,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~30 - 40% for the sarcoplasmic reticulum (SR) Ca</a:t>
            </a:r>
            <a:r>
              <a:rPr lang="en-US" altLang="en-US" sz="27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-ATPase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  and other ion pumps.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78A1060-F567-4F2A-9F57-9F9463D5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4700"/>
            <a:ext cx="91440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577614AA-CBF2-4CC6-BD10-2FF1CA0F0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cs-CZ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metabolic pathways in the heart</a:t>
            </a:r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/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CAC is fueled by acetyl-CoA  formed by oxidative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decarboxylation of pyruvate (glycolysis) (10-40%) + from </a:t>
            </a:r>
            <a:r>
              <a:rPr lang="el-GR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oxidation of FA (60-90%). </a:t>
            </a:r>
          </a:p>
          <a:p>
            <a:pPr algn="l" rtl="0"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reducing equivalents: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NADH and FADH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(generated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by glycolysis, oxidation of lactate, pyruvate and β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oxidation of Fas ) deliver electrons to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ETC → ATP (oxidative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 phosphorylation).</a:t>
            </a:r>
          </a:p>
        </p:txBody>
      </p:sp>
      <p:pic>
        <p:nvPicPr>
          <p:cNvPr id="7171" name="Picture 8" descr="~AUT0002">
            <a:extLst>
              <a:ext uri="{FF2B5EF4-FFF2-40B4-BE49-F238E27FC236}">
                <a16:creationId xmlns:a16="http://schemas.microsoft.com/office/drawing/2014/main" id="{364C89D7-65E3-4533-866F-C93280D7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8183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26B479CF-6B86-41CA-85D7-27E952A88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cs-CZ" altLang="en-US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Carbohydrate metabolism</a:t>
            </a:r>
            <a:endParaRPr lang="en-US" altLang="en-US" sz="28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/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Glycolytic substrate is derived from exogenous glucose and glycogen stores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Glycogen pool in the heart is relatively small (~30 mmol/g </a:t>
            </a:r>
          </a:p>
          <a:p>
            <a:pPr algn="just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wet wt compared with ~150 mmol/g wet wt  in skeletal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muscles).</a:t>
            </a:r>
            <a:endParaRPr lang="cs-CZ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 eaLnBrk="1" hangingPunct="1"/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Glucose transport into cardiomyocyte is regulated by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transmembrane glucose gradient and the content of glucose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 in the sarcolema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GLUT-4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which is translocating to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the membrane in response to signaling by insulin, increased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work demand, or ischemia, with GLUT1 playing an </a:t>
            </a:r>
          </a:p>
          <a:p>
            <a:pPr algn="l" rtl="0" eaLnBrk="1" hangingPunct="1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accessory role.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E7D566FD-B5B8-453E-A76B-05A3033A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500"/>
            <a:ext cx="9144000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Glycolytic pathway converts glucose 6-phosphate and NAD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to pyruvate and NADH, generating 2 ATP molecules for each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glucose molecule. Under anaerobic condition, pyruvate is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converted to lactic acid (non-oxidative glycolysis). Under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aerobic condition, pyruvate and NADH are shuttled to the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mitochondrial matrix to generate CO2 and NAD+. </a:t>
            </a:r>
          </a:p>
          <a:p>
            <a:pPr algn="l" rtl="0" eaLnBrk="1" hangingPunct="1">
              <a:lnSpc>
                <a:spcPct val="80000"/>
              </a:lnSpc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Glyceraldehyde-3-phosphate dehydrogenase (GAPDH)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converts glyceraldehyde-3-phosphate to 1,3-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diphosphoglycerate → production of NADH.</a:t>
            </a:r>
          </a:p>
          <a:p>
            <a:pPr algn="l" rtl="0" eaLnBrk="1" hangingPunct="1">
              <a:lnSpc>
                <a:spcPct val="80000"/>
              </a:lnSpc>
            </a:pPr>
            <a:endParaRPr lang="cs-CZ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GAPDH is major regulatory step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it is inhibited by the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of NADH and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activated by 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cs-CZ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endParaRPr lang="cs-CZ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Severe ischemia in heart → lactate and NADH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→ cessation of oxidative metabolism and 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lactate production.</a:t>
            </a:r>
          </a:p>
          <a:p>
            <a:pPr algn="l" rtl="0" eaLnBrk="1" hangingPunct="1">
              <a:lnSpc>
                <a:spcPct val="80000"/>
              </a:lnSpc>
            </a:pPr>
            <a:endParaRPr lang="cs-CZ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544B00A9-5EFA-4A3D-A036-3019B361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64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400FAA4F-6408-43FE-9763-300F1099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38"/>
            <a:ext cx="45720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PFK-1, the key regulatory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enzyme in glycolytic pathway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catalyzes the second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irreversible step.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PFK-1 utilized ATP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→ fructose 1,6-bisphosphate,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is activated by ADP, AMP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and Pi and inhibited by ATP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and fall in pH.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- PFK-1  can be also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stimulated by fructose 2,6-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bisphosphate (formed from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fructose 6-phosphate by </a:t>
            </a:r>
          </a:p>
          <a:p>
            <a:pPr algn="l" rtl="0" eaLnBrk="1" hangingPunct="1"/>
            <a:r>
              <a:rPr lang="en-US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  PFK-2).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B7EE4A072340A8AF29CDF2D63DB9" ma:contentTypeVersion="4" ma:contentTypeDescription="Create a new document." ma:contentTypeScope="" ma:versionID="bd8c9646e57c0bf5e4ef4c06fce7f36c">
  <xsd:schema xmlns:xsd="http://www.w3.org/2001/XMLSchema" xmlns:xs="http://www.w3.org/2001/XMLSchema" xmlns:p="http://schemas.microsoft.com/office/2006/metadata/properties" xmlns:ns2="95f9922e-945e-4224-a2c5-ede192cd6fb5" targetNamespace="http://schemas.microsoft.com/office/2006/metadata/properties" ma:root="true" ma:fieldsID="0fadccd9975ed73bc6cfeab7c4b0846e" ns2:_="">
    <xsd:import namespace="95f9922e-945e-4224-a2c5-ede192cd6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922e-945e-4224-a2c5-ede192cd6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5C04C1-2731-48BF-B3B1-358C9C4FFF6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f9922e-945e-4224-a2c5-ede192cd6fb5"/>
  </ds:schemaRefs>
</ds:datastoreItem>
</file>

<file path=customXml/itemProps2.xml><?xml version="1.0" encoding="utf-8"?>
<ds:datastoreItem xmlns:ds="http://schemas.openxmlformats.org/officeDocument/2006/customXml" ds:itemID="{6D941886-3567-4757-AF8C-6877B8A899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2538</Words>
  <Application>Microsoft Office PowerPoint</Application>
  <PresentationFormat>On-screen Show (4:3)</PresentationFormat>
  <Paragraphs>341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 of Cardiac Muscle</dc:title>
  <dc:creator>user</dc:creator>
  <cp:lastModifiedBy>Sanabil Hassanat</cp:lastModifiedBy>
  <cp:revision>203</cp:revision>
  <dcterms:created xsi:type="dcterms:W3CDTF">2015-10-17T04:22:03Z</dcterms:created>
  <dcterms:modified xsi:type="dcterms:W3CDTF">2021-11-08T22:26:38Z</dcterms:modified>
</cp:coreProperties>
</file>