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9" r:id="rId6"/>
    <p:sldId id="261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CA58-901D-612F-A5B2-C7B3BA5BE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622E9-D56A-3740-3F84-CCF247453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13DCB-6753-9D6C-C965-C7DF8F8A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5E04C-8363-EDEE-D637-122A71FC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73692-13EB-918F-3855-7A85A2CE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1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4C84-4483-18B8-D699-02F5C9583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1C175-8E5D-1BE0-5E33-CADF3B7DD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A979-380D-8A14-0AC2-5521E3D0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CCE0-1832-F05A-7A91-06ACC1FC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9B0A9-8063-1D22-0682-4881F05C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5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4DECE-08C1-6882-A47A-9BBCE76E3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39659-918B-7510-E130-CC7E78455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3E8C9-23F8-00FE-74A7-9DE70232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3BB0A-17C3-572D-81C0-1DAD24E9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3EF3C-DFA1-EBA3-5736-FEF9678E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D84A-BC28-3FCF-B34F-43BCC6D1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5E24E-C8E3-03DE-3407-0DCC2D17A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10F3C-5ADD-C074-6A01-4B201CB2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54DE5-12C0-7C60-8408-AA67DDC7F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6BAD0-061D-EFAD-3BEF-E4446E7C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7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7605C-3EB6-A23E-4BD5-6DBB1344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97D8C-3924-D175-36AC-3F0E4A06C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C930-DBAD-8FD1-A586-1EA953F5D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544D-A4AA-D5A7-C7E9-224C6AEF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47D97-7F86-B3DC-2D1D-240FCB58A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2807B-ADEE-4A21-5360-E3143340F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2924-7A7E-998B-8D6E-2ACF35BC3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2BAAF-2B37-81AC-043C-0A767CEC1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09D39-AB90-A261-EA02-E746538F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CDADD-3121-A1AD-5DBB-C49AC4E0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0AFE3-6D3E-D463-74EB-C15FA590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8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973E7-FB89-9147-3054-978E521C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BBF59-D64D-C26A-7316-9FBF3D48B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4490B-BF1C-F14B-B727-60A4ADDA0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BE2AB5-8A4F-AEED-6167-45D5464E6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1864B-762E-54C6-CDFB-177C26E30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9A361-85A2-D26B-35A4-AA663B6A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CD4EA-EBDE-94B8-1678-E300F6F1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4E194-4295-DBAB-5045-F7032C6C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0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A7660-7046-78B8-952B-B0351A94E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4F33B1-4EEC-8787-D8E0-84F27B01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BD7770-A4AD-469C-5B91-AD34DBAA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CA854-2974-EA5C-FEB7-7AC0DC2F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B7260-B5BB-AB4B-6588-3C95F119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CB4A5-DB4D-FBE2-27E3-BA15D581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D99E9-B2E5-FAC7-FEF0-81947CFE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AEBD-1526-FC6B-EBBE-F6524B21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C8D20-2A9A-ABFD-BA8D-EF81B3615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0CAA5-82C5-5738-8A5D-F564660BA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78A8C-FB5E-D7C4-3979-44FAD10DA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CBD3B-E5C0-2B44-8900-71766896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438E1-B1F3-11D5-EF80-DB7647C7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3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6F85-6B8D-CD55-D6FF-F681562B6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BC222-F19F-F61C-1242-9305D1F61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7EFDB-3DA6-072D-A018-E891DADCE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F5484-2F15-811F-1E6C-19A1E7C9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5263A-1645-70AD-BFDF-9F078779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1A800-9C74-F119-61E2-65E065EB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4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186C54-3E58-0E1C-A8D1-E2FF5AD10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CA6E9-8C54-AB44-16AC-3B2EFD4F6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BC27-2769-62DA-B3FE-6D9C87B07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CA84-4123-43EE-A390-32FE3C017DA6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461FA-4278-A73F-FA1C-0256AFA68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EBFC5-68A6-F3E0-6B13-A5BDA6A1B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6F67C-7F04-4C93-B4AB-BFACB84E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9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A474-EE43-2A67-D291-085890EA2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013" y="1600200"/>
            <a:ext cx="9144000" cy="870002"/>
          </a:xfrm>
        </p:spPr>
        <p:txBody>
          <a:bodyPr>
            <a:normAutofit/>
          </a:bodyPr>
          <a:lstStyle/>
          <a:p>
            <a:r>
              <a:rPr lang="en-US" sz="4000" dirty="0"/>
              <a:t>Blood composition, function and viscosity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06207-CB71-0A81-081D-767B0231C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3612"/>
            <a:ext cx="9144000" cy="1655762"/>
          </a:xfrm>
        </p:spPr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303466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AD58817-B5AA-F7C8-9DC7-971FA8AD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composition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4DC5D-DA36-0163-6034-CE87E0DD8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73045"/>
            <a:ext cx="5157787" cy="431661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TBW= 60% of TBW </a:t>
            </a:r>
          </a:p>
          <a:p>
            <a:r>
              <a:rPr lang="en-US" dirty="0"/>
              <a:t>ECF 1/3 of TBW</a:t>
            </a:r>
          </a:p>
          <a:p>
            <a:r>
              <a:rPr lang="en-US" dirty="0"/>
              <a:t>Plasma ¼ of ECF  </a:t>
            </a:r>
          </a:p>
          <a:p>
            <a:pPr marL="0" indent="0">
              <a:buNone/>
            </a:pPr>
            <a:r>
              <a:rPr lang="en-US" dirty="0"/>
              <a:t>Plasma  3L of plasma </a:t>
            </a:r>
          </a:p>
          <a:p>
            <a:pPr marL="0" indent="0">
              <a:buNone/>
            </a:pPr>
            <a:r>
              <a:rPr lang="en-US" dirty="0"/>
              <a:t>90% water </a:t>
            </a:r>
          </a:p>
          <a:p>
            <a:pPr marL="0" indent="0">
              <a:buNone/>
            </a:pPr>
            <a:r>
              <a:rPr lang="en-US" dirty="0"/>
              <a:t>Inorganic sub 0.9% </a:t>
            </a:r>
          </a:p>
          <a:p>
            <a:pPr marL="0" indent="0">
              <a:buNone/>
            </a:pPr>
            <a:r>
              <a:rPr lang="en-US" dirty="0"/>
              <a:t>cation : Na+ </a:t>
            </a:r>
          </a:p>
          <a:p>
            <a:pPr marL="0" indent="0">
              <a:buNone/>
            </a:pPr>
            <a:r>
              <a:rPr lang="en-US" dirty="0"/>
              <a:t> Anion : CL-</a:t>
            </a:r>
          </a:p>
          <a:p>
            <a:pPr marL="0" indent="0">
              <a:buNone/>
            </a:pPr>
            <a:r>
              <a:rPr lang="en-US" dirty="0"/>
              <a:t>plasma lipids , lipids and protein lipoprotein </a:t>
            </a:r>
          </a:p>
          <a:p>
            <a:pPr marL="0" indent="0">
              <a:buNone/>
            </a:pPr>
            <a:r>
              <a:rPr lang="en-US" dirty="0"/>
              <a:t>Miscellaneous : glucose and vitamins </a:t>
            </a:r>
          </a:p>
          <a:p>
            <a:pPr marL="0" indent="0">
              <a:buNone/>
            </a:pPr>
            <a:r>
              <a:rPr lang="en-US" dirty="0"/>
              <a:t>Gases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574D96B-F9D3-3AF1-FAC5-5DD0A0547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73045"/>
            <a:ext cx="5183188" cy="43166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Organic sub 9.1% plasma protein</a:t>
            </a:r>
          </a:p>
          <a:p>
            <a:pPr marL="0" indent="0">
              <a:buNone/>
            </a:pPr>
            <a:r>
              <a:rPr lang="en-US" dirty="0"/>
              <a:t>Albumin, Globulin, Fibrinogen, Prothrombin </a:t>
            </a:r>
          </a:p>
          <a:p>
            <a:pPr marL="0" indent="0">
              <a:buNone/>
            </a:pPr>
            <a:r>
              <a:rPr lang="en-US" dirty="0"/>
              <a:t>In the liver  </a:t>
            </a:r>
          </a:p>
          <a:p>
            <a:pPr marL="0" indent="0">
              <a:buNone/>
            </a:pPr>
            <a:r>
              <a:rPr lang="en-US" dirty="0"/>
              <a:t>Albumin/Globulin   1.2 – 1.6  normal   lower cirrhosis and nephrosis </a:t>
            </a:r>
          </a:p>
          <a:p>
            <a:pPr marL="0" indent="0">
              <a:buNone/>
            </a:pPr>
            <a:r>
              <a:rPr lang="en-US" dirty="0"/>
              <a:t>gamma globulin B lymphocytes </a:t>
            </a:r>
          </a:p>
          <a:p>
            <a:pPr marL="0" indent="0">
              <a:buNone/>
            </a:pPr>
            <a:r>
              <a:rPr lang="en-US" dirty="0" err="1"/>
              <a:t>Apha</a:t>
            </a:r>
            <a:r>
              <a:rPr lang="en-US" dirty="0"/>
              <a:t> 1 anti trypsin </a:t>
            </a:r>
          </a:p>
          <a:p>
            <a:pPr marL="0" indent="0">
              <a:buNone/>
            </a:pPr>
            <a:r>
              <a:rPr lang="en-US" dirty="0"/>
              <a:t>Alpha2 Angiotensinogen </a:t>
            </a:r>
          </a:p>
          <a:p>
            <a:pPr marL="0" indent="0">
              <a:buNone/>
            </a:pPr>
            <a:r>
              <a:rPr lang="en-US" dirty="0"/>
              <a:t>B   coagulation factors  transferrin</a:t>
            </a:r>
          </a:p>
          <a:p>
            <a:pPr marL="0" indent="0">
              <a:buNone/>
            </a:pPr>
            <a:r>
              <a:rPr lang="en-US" dirty="0"/>
              <a:t>Gamma   anti bodies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3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FC267-4BEB-A313-AC39-8659A8F3A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968" y="501445"/>
            <a:ext cx="5702607" cy="595834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dirty="0">
                <a:latin typeface="Calibri" panose="020F0502020204030204" pitchFamily="34" charset="0"/>
              </a:rPr>
              <a:t> </a:t>
            </a: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volume = The blood cells 3% of body weight + blood plasma 5% of body weight =8% of our body weight expressed in kg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8% × 70kg = to 5.6L = 5.6 kg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Blood Volume (TBV) = Plasma Volume / 1- Hematocrit (PCV)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Blood Volume (TBV)= 2.8  / 1- 45%= 5.6L        </a:t>
            </a:r>
            <a:endParaRPr lang="en-A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pint (blood unit)= 500ml  or half a court ( one quart = 2 pints)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example you got 10pints in your blood . So when you donate 1 pint you giving less than 1/10 of your blood body.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gave twice that you will lose a litre of blood, half a court of blood then you need a medical attention.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person who less than 100 bound doesn’t give blood. In other word when you donate blood you given 10% or less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Plasma =55% × 5.6L   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A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cell  =45% ×  5.6L  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F4A8DD-4B99-9E35-CBD6-3ECF2C038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501445"/>
            <a:ext cx="5569104" cy="568821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Amino acid source</a:t>
            </a:r>
          </a:p>
          <a:p>
            <a:r>
              <a:rPr lang="en-US" dirty="0"/>
              <a:t>Buffering</a:t>
            </a:r>
          </a:p>
          <a:p>
            <a:r>
              <a:rPr lang="en-US" dirty="0"/>
              <a:t>Blood viscosity 1.5 times than water resistance </a:t>
            </a:r>
          </a:p>
          <a:p>
            <a:r>
              <a:rPr lang="en-US" dirty="0"/>
              <a:t>Coagulation</a:t>
            </a:r>
          </a:p>
          <a:p>
            <a:r>
              <a:rPr lang="en-US" dirty="0"/>
              <a:t>Defense Osmosis </a:t>
            </a:r>
          </a:p>
          <a:p>
            <a:r>
              <a:rPr lang="en-US" dirty="0"/>
              <a:t>Transport </a:t>
            </a:r>
          </a:p>
        </p:txBody>
      </p:sp>
    </p:spTree>
    <p:extLst>
      <p:ext uri="{BB962C8B-B14F-4D97-AF65-F5344CB8AC3E}">
        <p14:creationId xmlns:p14="http://schemas.microsoft.com/office/powerpoint/2010/main" val="210885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F5D025-7765-0030-33F4-7EC79661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RBCS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DE0F88-AA44-FA6E-F780-ED2AD2881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Biconcave </a:t>
            </a:r>
          </a:p>
          <a:p>
            <a:r>
              <a:rPr lang="en-US" dirty="0"/>
              <a:t>Non nucleated </a:t>
            </a:r>
          </a:p>
          <a:p>
            <a:r>
              <a:rPr lang="en-US" dirty="0"/>
              <a:t>120days </a:t>
            </a:r>
          </a:p>
          <a:p>
            <a:pPr marL="0" indent="0">
              <a:buNone/>
            </a:pPr>
            <a:r>
              <a:rPr lang="en-US" dirty="0"/>
              <a:t>Hgb A1C  blood sugar over 3 to 4 months </a:t>
            </a:r>
          </a:p>
        </p:txBody>
      </p:sp>
    </p:spTree>
    <p:extLst>
      <p:ext uri="{BB962C8B-B14F-4D97-AF65-F5344CB8AC3E}">
        <p14:creationId xmlns:p14="http://schemas.microsoft.com/office/powerpoint/2010/main" val="323309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5EA39-ABDC-2F84-E197-935D9156E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701413" cy="519778"/>
          </a:xfrm>
        </p:spPr>
        <p:txBody>
          <a:bodyPr>
            <a:normAutofit fontScale="90000"/>
          </a:bodyPr>
          <a:lstStyle/>
          <a:p>
            <a:r>
              <a:rPr lang="en-US" dirty="0"/>
              <a:t>Pluripotent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624D6-91D8-D37F-E961-ED863C8E1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4904"/>
            <a:ext cx="12192000" cy="5973096"/>
          </a:xfrm>
        </p:spPr>
        <p:txBody>
          <a:bodyPr>
            <a:normAutofit fontScale="25000" lnSpcReduction="20000"/>
          </a:bodyPr>
          <a:lstStyle/>
          <a:p>
            <a:endParaRPr lang="en-US" sz="7400" dirty="0"/>
          </a:p>
          <a:p>
            <a:endParaRPr lang="en-US" sz="7400" dirty="0"/>
          </a:p>
          <a:p>
            <a:r>
              <a:rPr lang="en-US" sz="7400" dirty="0"/>
              <a:t>Stem cells in the bone marrow</a:t>
            </a:r>
          </a:p>
          <a:p>
            <a:r>
              <a:rPr lang="en-US" sz="7400" dirty="0"/>
              <a:t>Multipotent stem: produce different cells  Myeloid and lymphoid</a:t>
            </a:r>
          </a:p>
          <a:p>
            <a:r>
              <a:rPr lang="en-US" sz="7400" dirty="0"/>
              <a:t>Myeloid: proerythroblast, Normoblast, reticulocyte, erythrocyte</a:t>
            </a:r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r>
              <a:rPr lang="en-US" sz="7400" dirty="0"/>
              <a:t>Erythropoietin  EPO</a:t>
            </a:r>
          </a:p>
          <a:p>
            <a:pPr marL="0" indent="0">
              <a:buNone/>
            </a:pPr>
            <a:r>
              <a:rPr lang="en-US" sz="7400" dirty="0"/>
              <a:t>     Normal cell: interstitial cells of the peritubular capillary bed in the cortex</a:t>
            </a:r>
          </a:p>
          <a:p>
            <a:pPr marL="0" indent="0">
              <a:buNone/>
            </a:pPr>
            <a:r>
              <a:rPr lang="en-US" sz="7400" dirty="0"/>
              <a:t>    Cancer cell: Renal cell and hepatocellular carcinoma  </a:t>
            </a:r>
          </a:p>
          <a:p>
            <a:pPr marL="0" indent="0">
              <a:buNone/>
            </a:pPr>
            <a:r>
              <a:rPr lang="en-US" sz="7400" dirty="0"/>
              <a:t>    hypoxemia</a:t>
            </a:r>
          </a:p>
          <a:p>
            <a:pPr marL="0" indent="0">
              <a:buNone/>
            </a:pPr>
            <a:r>
              <a:rPr lang="en-US" sz="7400" dirty="0"/>
              <a:t>    decrease O2 sat </a:t>
            </a:r>
          </a:p>
          <a:p>
            <a:pPr marL="0" indent="0">
              <a:buNone/>
            </a:pPr>
            <a:r>
              <a:rPr lang="en-US" sz="7400" dirty="0"/>
              <a:t>    high altitude </a:t>
            </a:r>
          </a:p>
          <a:p>
            <a:pPr marL="0" indent="0">
              <a:buNone/>
            </a:pPr>
            <a:r>
              <a:rPr lang="en-US" sz="7400" dirty="0"/>
              <a:t>    left shift </a:t>
            </a:r>
          </a:p>
          <a:p>
            <a:pPr marL="0" indent="0">
              <a:buNone/>
            </a:pPr>
            <a:r>
              <a:rPr lang="en-US" sz="7400" dirty="0"/>
              <a:t>Except polycythemia vera low EPO </a:t>
            </a:r>
          </a:p>
          <a:p>
            <a:pPr marL="0" indent="0">
              <a:buNone/>
            </a:pPr>
            <a:r>
              <a:rPr lang="en-US" sz="7400" dirty="0"/>
              <a:t>Artificial EPO  to increase energy</a:t>
            </a:r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472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F077F-DED8-CCF5-6FF1-0B4C9902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478"/>
            <a:ext cx="4751439" cy="516194"/>
          </a:xfrm>
        </p:spPr>
        <p:txBody>
          <a:bodyPr>
            <a:normAutofit fontScale="90000"/>
          </a:bodyPr>
          <a:lstStyle/>
          <a:p>
            <a:r>
              <a:rPr lang="en-US" dirty="0"/>
              <a:t>Erythrocyte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C3C29-C527-4C43-15FE-27C646FBD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2672"/>
            <a:ext cx="12192000" cy="61353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RBCS count          No of tubes                                                            Mean corpuscular hemoglobin ( MCH)   average weight in every tube </a:t>
            </a:r>
          </a:p>
          <a:p>
            <a:r>
              <a:rPr lang="en-US" dirty="0"/>
              <a:t>Male   4.5-6  million  M/L                                                                        Average content of Hgb per red cells                                         </a:t>
            </a:r>
          </a:p>
          <a:p>
            <a:r>
              <a:rPr lang="en-US" dirty="0"/>
              <a:t>Female  4-5  million M/L                                                                   MCH= Hb   g/dl mass   / RBC  </a:t>
            </a:r>
            <a:r>
              <a:rPr lang="en-US" dirty="0" err="1"/>
              <a:t>conut</a:t>
            </a:r>
            <a:r>
              <a:rPr lang="en-US" dirty="0"/>
              <a:t> /ML X 10  picograms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      Male:   30 picograms </a:t>
            </a:r>
          </a:p>
          <a:p>
            <a:pPr marL="0" indent="0">
              <a:buNone/>
            </a:pPr>
            <a:r>
              <a:rPr lang="en-US" dirty="0"/>
              <a:t>Hgb Conc        weight of air in tubes</a:t>
            </a:r>
          </a:p>
          <a:p>
            <a:pPr marL="0" indent="0">
              <a:buNone/>
            </a:pPr>
            <a:r>
              <a:rPr lang="en-US" dirty="0"/>
              <a:t>Hgb Conc  amount/ volume  g/dl                                            Mean corpuscular </a:t>
            </a:r>
            <a:r>
              <a:rPr lang="en-US" dirty="0" err="1"/>
              <a:t>hgb</a:t>
            </a:r>
            <a:r>
              <a:rPr lang="en-US" dirty="0"/>
              <a:t> conc .(MCHC)   average density </a:t>
            </a:r>
          </a:p>
          <a:p>
            <a:pPr marL="0" indent="0">
              <a:buNone/>
            </a:pPr>
            <a:r>
              <a:rPr lang="en-US" dirty="0"/>
              <a:t> Male 14- 17      15                                                                      average content of Hb per unit volume of RBCS mass/volume density</a:t>
            </a:r>
          </a:p>
          <a:p>
            <a:pPr marL="0" indent="0">
              <a:buNone/>
            </a:pPr>
            <a:r>
              <a:rPr lang="en-US" dirty="0"/>
              <a:t> Female 12-15   13                                                                      MCHC= Hb/ </a:t>
            </a:r>
            <a:r>
              <a:rPr lang="en-US" dirty="0" err="1"/>
              <a:t>Hct</a:t>
            </a:r>
            <a:r>
              <a:rPr lang="en-US" dirty="0"/>
              <a:t> X100     Male: 33 g/dl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Hematocrit (</a:t>
            </a:r>
            <a:r>
              <a:rPr lang="en-US" dirty="0" err="1"/>
              <a:t>Hct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Vol of RBCS/ Volume of blood  volume of tube                                                                        Red blood cells distribution  width (RDW) </a:t>
            </a:r>
          </a:p>
          <a:p>
            <a:pPr marL="0" indent="0">
              <a:buNone/>
            </a:pPr>
            <a:r>
              <a:rPr lang="en-US" dirty="0"/>
              <a:t>Male 45%</a:t>
            </a:r>
          </a:p>
          <a:p>
            <a:pPr marL="0" indent="0">
              <a:buNone/>
            </a:pPr>
            <a:r>
              <a:rPr lang="en-US" dirty="0"/>
              <a:t>Female 40%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Mean corpuscular volume ( MCV) size of tube                                                                              variation in diameter  Anisocytosis </a:t>
            </a:r>
          </a:p>
          <a:p>
            <a:pPr marL="0" indent="0">
              <a:buNone/>
            </a:pPr>
            <a:r>
              <a:rPr lang="en-US" dirty="0"/>
              <a:t>Small cells     low MCV mic                                                                                                                    11.5-14.5%</a:t>
            </a:r>
          </a:p>
          <a:p>
            <a:pPr marL="0" indent="0">
              <a:buNone/>
            </a:pPr>
            <a:r>
              <a:rPr lang="en-US" dirty="0"/>
              <a:t>Large cells     High MCV mac                                                                                                               Significant if it elevated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Normal         80-100  </a:t>
            </a:r>
            <a:r>
              <a:rPr lang="en-US" dirty="0" err="1"/>
              <a:t>fl</a:t>
            </a:r>
            <a:r>
              <a:rPr lang="en-US" dirty="0"/>
              <a:t>                                                                                                                           Normocytic to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                                                         Microcytic iron deficiency  anemia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                                                         Macrocytic anemia  V B12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                                               RDW in nutritional anemia not genetic like thalassemia </a:t>
            </a:r>
          </a:p>
        </p:txBody>
      </p:sp>
    </p:spTree>
    <p:extLst>
      <p:ext uri="{BB962C8B-B14F-4D97-AF65-F5344CB8AC3E}">
        <p14:creationId xmlns:p14="http://schemas.microsoft.com/office/powerpoint/2010/main" val="46297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7C9C8-53EE-2A42-825C-5DFC409F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Reticulocytes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570A8-09BB-7232-4003-A7B547C6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3110"/>
            <a:ext cx="12192000" cy="55748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Network and cells </a:t>
            </a:r>
          </a:p>
          <a:p>
            <a:pPr marL="0" indent="0">
              <a:buNone/>
            </a:pPr>
            <a:r>
              <a:rPr lang="en-US" dirty="0"/>
              <a:t>Large cells with bluish cytoplasm</a:t>
            </a:r>
          </a:p>
          <a:p>
            <a:pPr marL="0" indent="0">
              <a:buNone/>
            </a:pPr>
            <a:r>
              <a:rPr lang="en-US" dirty="0"/>
              <a:t>Normally &lt; 3% </a:t>
            </a:r>
          </a:p>
          <a:p>
            <a:pPr marL="0" indent="0">
              <a:buNone/>
            </a:pPr>
            <a:r>
              <a:rPr lang="en-US" dirty="0"/>
              <a:t>Everyday  1-2% </a:t>
            </a:r>
          </a:p>
          <a:p>
            <a:pPr marL="0" indent="0">
              <a:buNone/>
            </a:pPr>
            <a:r>
              <a:rPr lang="en-US" dirty="0"/>
              <a:t>Splenic macrophage Maturation 24hrs</a:t>
            </a:r>
          </a:p>
          <a:p>
            <a:pPr marL="0" indent="0">
              <a:buNone/>
            </a:pPr>
            <a:r>
              <a:rPr lang="en-US" dirty="0"/>
              <a:t>Anemia increase the number of retic ( good response or eff erythropoiesis)</a:t>
            </a:r>
          </a:p>
          <a:p>
            <a:pPr marL="0" indent="0">
              <a:buNone/>
            </a:pPr>
            <a:r>
              <a:rPr lang="en-US" dirty="0"/>
              <a:t>   Corrected reticulocyte count (CRC) = HCT/Normal hematocrit X reticulocyte count</a:t>
            </a:r>
          </a:p>
          <a:p>
            <a:pPr marL="0" indent="0">
              <a:buNone/>
            </a:pPr>
            <a:r>
              <a:rPr lang="en-US" dirty="0"/>
              <a:t>    Additional correction of polychromasia ( baby retics)   2-3 days RBCS</a:t>
            </a:r>
          </a:p>
          <a:p>
            <a:pPr marL="0" indent="0">
              <a:buNone/>
            </a:pPr>
            <a:r>
              <a:rPr lang="en-US" dirty="0"/>
              <a:t>    CRC/2   </a:t>
            </a:r>
          </a:p>
          <a:p>
            <a:pPr eaLnBrk="1" hangingPunct="1"/>
            <a:r>
              <a:rPr lang="en-US" altLang="en-US" dirty="0"/>
              <a:t>Retics index=3%   HCT= 15%     Normal= 45%     1%    </a:t>
            </a:r>
          </a:p>
          <a:p>
            <a:pPr eaLnBrk="1" hangingPunct="1"/>
            <a:r>
              <a:rPr lang="en-US" altLang="en-US" dirty="0"/>
              <a:t> 1/2.5= 0.4 reticulocyte production index</a:t>
            </a:r>
          </a:p>
          <a:p>
            <a:pPr eaLnBrk="1" hangingPunct="1"/>
            <a:r>
              <a:rPr lang="en-US" altLang="en-US" dirty="0"/>
              <a:t>The bone marrow is not putting enough retics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Retics index=18%   HCT=15%        Normal=45%  6%</a:t>
            </a:r>
          </a:p>
          <a:p>
            <a:pPr eaLnBrk="1" hangingPunct="1"/>
            <a:r>
              <a:rPr lang="en-US" altLang="en-US" dirty="0"/>
              <a:t>6/2.5 =2.4  the bone marrow is putting enough retics 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70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B530-7626-3378-641D-518FA29E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Anemia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994F-7995-8C04-09C0-79C3ABD8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348"/>
            <a:ext cx="10515600" cy="47906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Decreased O2 carrying capacity of blood </a:t>
            </a:r>
          </a:p>
          <a:p>
            <a:pPr marL="0" indent="0">
              <a:buNone/>
            </a:pPr>
            <a:r>
              <a:rPr lang="en-US" dirty="0"/>
              <a:t>Hb concentration  decrease </a:t>
            </a:r>
          </a:p>
          <a:p>
            <a:pPr marL="0" indent="0">
              <a:buNone/>
            </a:pPr>
            <a:r>
              <a:rPr lang="en-US" dirty="0"/>
              <a:t>SaO2 bound  normal</a:t>
            </a:r>
          </a:p>
          <a:p>
            <a:pPr marL="0" indent="0">
              <a:buNone/>
            </a:pPr>
            <a:r>
              <a:rPr lang="en-US" dirty="0"/>
              <a:t>PaO2 free      normal</a:t>
            </a:r>
          </a:p>
          <a:p>
            <a:r>
              <a:rPr lang="en-US" dirty="0"/>
              <a:t>Decreased total RBCs mass</a:t>
            </a:r>
          </a:p>
          <a:p>
            <a:r>
              <a:rPr lang="en-US" dirty="0"/>
              <a:t>Decreased  Hgb, RBCs or </a:t>
            </a:r>
            <a:r>
              <a:rPr lang="en-US" dirty="0" err="1"/>
              <a:t>Hct</a:t>
            </a:r>
            <a:r>
              <a:rPr lang="en-US" dirty="0"/>
              <a:t>  indicators </a:t>
            </a:r>
          </a:p>
          <a:p>
            <a:pPr marL="0" indent="0">
              <a:buNone/>
            </a:pPr>
            <a:r>
              <a:rPr lang="en-US" dirty="0"/>
              <a:t>RBCS nuclear scan to measure mass literally </a:t>
            </a:r>
          </a:p>
          <a:p>
            <a:pPr marL="0" indent="0">
              <a:buNone/>
            </a:pPr>
            <a:r>
              <a:rPr lang="en-US" dirty="0"/>
              <a:t>Signs and symptoms </a:t>
            </a:r>
          </a:p>
          <a:p>
            <a:pPr marL="0" indent="0">
              <a:buNone/>
            </a:pPr>
            <a:r>
              <a:rPr lang="en-US" dirty="0"/>
              <a:t>Tired and pale </a:t>
            </a:r>
          </a:p>
          <a:p>
            <a:pPr marL="0" indent="0">
              <a:buNone/>
            </a:pPr>
            <a:r>
              <a:rPr lang="en-US" dirty="0"/>
              <a:t>Dizziness </a:t>
            </a:r>
          </a:p>
          <a:p>
            <a:pPr marL="0" indent="0">
              <a:buNone/>
            </a:pPr>
            <a:r>
              <a:rPr lang="en-US" dirty="0"/>
              <a:t>Dyspnea </a:t>
            </a:r>
          </a:p>
          <a:p>
            <a:pPr marL="0" indent="0">
              <a:buNone/>
            </a:pPr>
            <a:r>
              <a:rPr lang="en-US" dirty="0"/>
              <a:t>Flow murmur  low viscosity and flow fast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4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AC94D-C61C-7CF2-8318-CD9D6864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Anemia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7795-F671-A0B7-8193-A3C3ABED2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606"/>
            <a:ext cx="10515600" cy="486435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Production defect </a:t>
            </a:r>
          </a:p>
          <a:p>
            <a:pPr marL="0" indent="0">
              <a:buNone/>
            </a:pPr>
            <a:r>
              <a:rPr lang="en-US" dirty="0"/>
              <a:t>Bone marrow or kidney damage ( EPO)     low retic</a:t>
            </a:r>
          </a:p>
          <a:p>
            <a:r>
              <a:rPr lang="en-US" dirty="0"/>
              <a:t> Maturation defects</a:t>
            </a:r>
          </a:p>
          <a:p>
            <a:pPr marL="0" indent="0">
              <a:buNone/>
            </a:pPr>
            <a:r>
              <a:rPr lang="en-US" dirty="0"/>
              <a:t>    Hgb: Iron , globin, DNA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Survival defects </a:t>
            </a:r>
          </a:p>
          <a:p>
            <a:pPr marL="0" indent="0">
              <a:buNone/>
            </a:pPr>
            <a:r>
              <a:rPr lang="en-US" dirty="0"/>
              <a:t>Intrinsic defect </a:t>
            </a:r>
          </a:p>
          <a:p>
            <a:pPr marL="0" indent="0">
              <a:buNone/>
            </a:pPr>
            <a:r>
              <a:rPr lang="en-US" dirty="0"/>
              <a:t>Membrane     Spherocytosis </a:t>
            </a:r>
          </a:p>
          <a:p>
            <a:pPr marL="0" indent="0">
              <a:buNone/>
            </a:pPr>
            <a:r>
              <a:rPr lang="en-US" dirty="0"/>
              <a:t>Enzyme          G6PD deficiency </a:t>
            </a:r>
          </a:p>
          <a:p>
            <a:pPr marL="0" indent="0">
              <a:buNone/>
            </a:pPr>
            <a:r>
              <a:rPr lang="en-US" dirty="0"/>
              <a:t>Glycolysis ; </a:t>
            </a:r>
            <a:r>
              <a:rPr lang="en-US" dirty="0" err="1"/>
              <a:t>phosph</a:t>
            </a:r>
            <a:r>
              <a:rPr lang="en-US" dirty="0"/>
              <a:t> to pyruvate 2ATP , 2,3BPG increase right shift</a:t>
            </a:r>
          </a:p>
          <a:p>
            <a:pPr marL="0" indent="0">
              <a:buNone/>
            </a:pPr>
            <a:r>
              <a:rPr lang="en-US" dirty="0"/>
              <a:t>                    NADPH  reduced glutathione reduced H2O2 </a:t>
            </a:r>
          </a:p>
          <a:p>
            <a:pPr marL="0" indent="0">
              <a:buNone/>
            </a:pPr>
            <a:r>
              <a:rPr lang="en-US" dirty="0"/>
              <a:t>                     Fenton reaction</a:t>
            </a:r>
          </a:p>
          <a:p>
            <a:pPr marL="0" indent="0">
              <a:buNone/>
            </a:pPr>
            <a:r>
              <a:rPr lang="en-US" dirty="0"/>
              <a:t>                      converting met fe+3 into Fe +2  and convert oxygen into superoxide   </a:t>
            </a:r>
          </a:p>
          <a:p>
            <a:pPr marL="0" indent="0">
              <a:buNone/>
            </a:pPr>
            <a:r>
              <a:rPr lang="en-US" dirty="0"/>
              <a:t>Hgb                 sickle disease</a:t>
            </a:r>
          </a:p>
          <a:p>
            <a:pPr marL="0" indent="0">
              <a:buNone/>
            </a:pPr>
            <a:r>
              <a:rPr lang="en-US" dirty="0"/>
              <a:t>Extrinsic  attack RBCs</a:t>
            </a:r>
          </a:p>
          <a:p>
            <a:r>
              <a:rPr lang="en-US" dirty="0"/>
              <a:t>Sequestration  ( hypersplenism) portal hypertension    </a:t>
            </a:r>
          </a:p>
          <a:p>
            <a:r>
              <a:rPr lang="en-US" dirty="0"/>
              <a:t>Blood loss  peptic ulcer disease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4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838</Words>
  <Application>Microsoft Office PowerPoint</Application>
  <PresentationFormat>Widescreen</PresentationFormat>
  <Paragraphs>143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Blood composition, function and viscosity </vt:lpstr>
      <vt:lpstr>Blood composition </vt:lpstr>
      <vt:lpstr>PowerPoint Presentation</vt:lpstr>
      <vt:lpstr>RBCS</vt:lpstr>
      <vt:lpstr>Pluripotent </vt:lpstr>
      <vt:lpstr>Erythrocyte indices</vt:lpstr>
      <vt:lpstr>Reticulocytes</vt:lpstr>
      <vt:lpstr>Anemia </vt:lpstr>
      <vt:lpstr>Causes of Anemia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30</cp:revision>
  <dcterms:created xsi:type="dcterms:W3CDTF">2023-03-24T11:26:02Z</dcterms:created>
  <dcterms:modified xsi:type="dcterms:W3CDTF">2023-03-26T19:28:27Z</dcterms:modified>
</cp:coreProperties>
</file>