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66"/>
  </p:notesMasterIdLst>
  <p:handoutMasterIdLst>
    <p:handoutMasterId r:id="rId67"/>
  </p:handoutMasterIdLst>
  <p:sldIdLst>
    <p:sldId id="256" r:id="rId5"/>
    <p:sldId id="513" r:id="rId6"/>
    <p:sldId id="366" r:id="rId7"/>
    <p:sldId id="452" r:id="rId8"/>
    <p:sldId id="460" r:id="rId9"/>
    <p:sldId id="464" r:id="rId10"/>
    <p:sldId id="465" r:id="rId11"/>
    <p:sldId id="466" r:id="rId12"/>
    <p:sldId id="467" r:id="rId13"/>
    <p:sldId id="531" r:id="rId14"/>
    <p:sldId id="532" r:id="rId15"/>
    <p:sldId id="533" r:id="rId16"/>
    <p:sldId id="534" r:id="rId17"/>
    <p:sldId id="512" r:id="rId18"/>
    <p:sldId id="473" r:id="rId19"/>
    <p:sldId id="475" r:id="rId20"/>
    <p:sldId id="476" r:id="rId21"/>
    <p:sldId id="477" r:id="rId22"/>
    <p:sldId id="516" r:id="rId23"/>
    <p:sldId id="517" r:id="rId24"/>
    <p:sldId id="478" r:id="rId25"/>
    <p:sldId id="479" r:id="rId26"/>
    <p:sldId id="481" r:id="rId27"/>
    <p:sldId id="482" r:id="rId28"/>
    <p:sldId id="483" r:id="rId29"/>
    <p:sldId id="484" r:id="rId30"/>
    <p:sldId id="485" r:id="rId31"/>
    <p:sldId id="486" r:id="rId32"/>
    <p:sldId id="518" r:id="rId33"/>
    <p:sldId id="488" r:id="rId34"/>
    <p:sldId id="535" r:id="rId35"/>
    <p:sldId id="528" r:id="rId36"/>
    <p:sldId id="490" r:id="rId37"/>
    <p:sldId id="491" r:id="rId38"/>
    <p:sldId id="492" r:id="rId39"/>
    <p:sldId id="493" r:id="rId40"/>
    <p:sldId id="520" r:id="rId41"/>
    <p:sldId id="524" r:id="rId42"/>
    <p:sldId id="521" r:id="rId43"/>
    <p:sldId id="522" r:id="rId44"/>
    <p:sldId id="523" r:id="rId45"/>
    <p:sldId id="525" r:id="rId46"/>
    <p:sldId id="526" r:id="rId47"/>
    <p:sldId id="494" r:id="rId48"/>
    <p:sldId id="495" r:id="rId49"/>
    <p:sldId id="497" r:id="rId50"/>
    <p:sldId id="505" r:id="rId51"/>
    <p:sldId id="507" r:id="rId52"/>
    <p:sldId id="508" r:id="rId53"/>
    <p:sldId id="509" r:id="rId54"/>
    <p:sldId id="529" r:id="rId55"/>
    <p:sldId id="530" r:id="rId56"/>
    <p:sldId id="365" r:id="rId57"/>
    <p:sldId id="298" r:id="rId58"/>
    <p:sldId id="405" r:id="rId59"/>
    <p:sldId id="257" r:id="rId60"/>
    <p:sldId id="260" r:id="rId61"/>
    <p:sldId id="345" r:id="rId62"/>
    <p:sldId id="431" r:id="rId63"/>
    <p:sldId id="426" r:id="rId64"/>
    <p:sldId id="420"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15" autoAdjust="0"/>
  </p:normalViewPr>
  <p:slideViewPr>
    <p:cSldViewPr>
      <p:cViewPr varScale="1">
        <p:scale>
          <a:sx n="79" d="100"/>
          <a:sy n="79" d="100"/>
        </p:scale>
        <p:origin x="1570" y="67"/>
      </p:cViewPr>
      <p:guideLst>
        <p:guide orient="horz" pos="2160"/>
        <p:guide pos="2880"/>
      </p:guideLst>
    </p:cSldViewPr>
  </p:slideViewPr>
  <p:outlineViewPr>
    <p:cViewPr>
      <p:scale>
        <a:sx n="33" d="100"/>
        <a:sy n="33" d="100"/>
      </p:scale>
      <p:origin x="0" y="30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slide" Target="slides/slide35.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slide" Target="slides/slide38.xml" /><Relationship Id="rId47" Type="http://schemas.openxmlformats.org/officeDocument/2006/relationships/slide" Target="slides/slide43.xml" /><Relationship Id="rId50" Type="http://schemas.openxmlformats.org/officeDocument/2006/relationships/slide" Target="slides/slide46.xml" /><Relationship Id="rId55" Type="http://schemas.openxmlformats.org/officeDocument/2006/relationships/slide" Target="slides/slide51.xml" /><Relationship Id="rId63" Type="http://schemas.openxmlformats.org/officeDocument/2006/relationships/slide" Target="slides/slide59.xml" /><Relationship Id="rId68" Type="http://schemas.openxmlformats.org/officeDocument/2006/relationships/presProps" Target="presProps.xml" /><Relationship Id="rId7" Type="http://schemas.openxmlformats.org/officeDocument/2006/relationships/slide" Target="slides/slide3.xml" /><Relationship Id="rId71" Type="http://schemas.openxmlformats.org/officeDocument/2006/relationships/tableStyles" Target="tableStyles.xml" /><Relationship Id="rId2" Type="http://schemas.openxmlformats.org/officeDocument/2006/relationships/customXml" Target="../customXml/item2.xml" /><Relationship Id="rId16" Type="http://schemas.openxmlformats.org/officeDocument/2006/relationships/slide" Target="slides/slide12.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slide" Target="slides/slide36.xml" /><Relationship Id="rId45" Type="http://schemas.openxmlformats.org/officeDocument/2006/relationships/slide" Target="slides/slide41.xml" /><Relationship Id="rId53" Type="http://schemas.openxmlformats.org/officeDocument/2006/relationships/slide" Target="slides/slide49.xml" /><Relationship Id="rId58" Type="http://schemas.openxmlformats.org/officeDocument/2006/relationships/slide" Target="slides/slide54.xml" /><Relationship Id="rId66" Type="http://schemas.openxmlformats.org/officeDocument/2006/relationships/notesMaster" Target="notesMasters/notesMaster1.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49" Type="http://schemas.openxmlformats.org/officeDocument/2006/relationships/slide" Target="slides/slide45.xml" /><Relationship Id="rId57" Type="http://schemas.openxmlformats.org/officeDocument/2006/relationships/slide" Target="slides/slide53.xml" /><Relationship Id="rId61" Type="http://schemas.openxmlformats.org/officeDocument/2006/relationships/slide" Target="slides/slide57.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4" Type="http://schemas.openxmlformats.org/officeDocument/2006/relationships/slide" Target="slides/slide40.xml" /><Relationship Id="rId52" Type="http://schemas.openxmlformats.org/officeDocument/2006/relationships/slide" Target="slides/slide48.xml" /><Relationship Id="rId60" Type="http://schemas.openxmlformats.org/officeDocument/2006/relationships/slide" Target="slides/slide56.xml" /><Relationship Id="rId65" Type="http://schemas.openxmlformats.org/officeDocument/2006/relationships/slide" Target="slides/slide6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 Id="rId43" Type="http://schemas.openxmlformats.org/officeDocument/2006/relationships/slide" Target="slides/slide39.xml" /><Relationship Id="rId48" Type="http://schemas.openxmlformats.org/officeDocument/2006/relationships/slide" Target="slides/slide44.xml" /><Relationship Id="rId56" Type="http://schemas.openxmlformats.org/officeDocument/2006/relationships/slide" Target="slides/slide52.xml" /><Relationship Id="rId64" Type="http://schemas.openxmlformats.org/officeDocument/2006/relationships/slide" Target="slides/slide60.xml" /><Relationship Id="rId69" Type="http://schemas.openxmlformats.org/officeDocument/2006/relationships/viewProps" Target="viewProps.xml" /><Relationship Id="rId8" Type="http://schemas.openxmlformats.org/officeDocument/2006/relationships/slide" Target="slides/slide4.xml" /><Relationship Id="rId51" Type="http://schemas.openxmlformats.org/officeDocument/2006/relationships/slide" Target="slides/slide47.xml" /><Relationship Id="rId3" Type="http://schemas.openxmlformats.org/officeDocument/2006/relationships/customXml" Target="../customXml/item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slide" Target="slides/slide34.xml" /><Relationship Id="rId46" Type="http://schemas.openxmlformats.org/officeDocument/2006/relationships/slide" Target="slides/slide42.xml" /><Relationship Id="rId59" Type="http://schemas.openxmlformats.org/officeDocument/2006/relationships/slide" Target="slides/slide55.xml" /><Relationship Id="rId67" Type="http://schemas.openxmlformats.org/officeDocument/2006/relationships/handoutMaster" Target="handoutMasters/handoutMaster1.xml" /><Relationship Id="rId20" Type="http://schemas.openxmlformats.org/officeDocument/2006/relationships/slide" Target="slides/slide16.xml" /><Relationship Id="rId41" Type="http://schemas.openxmlformats.org/officeDocument/2006/relationships/slide" Target="slides/slide37.xml" /><Relationship Id="rId54" Type="http://schemas.openxmlformats.org/officeDocument/2006/relationships/slide" Target="slides/slide50.xml" /><Relationship Id="rId62" Type="http://schemas.openxmlformats.org/officeDocument/2006/relationships/slide" Target="slides/slide58.xml" /><Relationship Id="rId70"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26CB4B81-3474-40CE-B1AB-E61711CD2DCE}" type="datetimeFigureOut">
              <a:rPr lang="ar-JO" smtClean="0"/>
              <a:pPr/>
              <a:t>09/09/1443</a:t>
            </a:fld>
            <a:endParaRPr lang="ar-JO"/>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5368029A-3807-4AEE-B046-D478A5410290}" type="slidenum">
              <a:rPr lang="ar-JO" smtClean="0"/>
              <a:pPr/>
              <a:t>‹#›</a:t>
            </a:fld>
            <a:endParaRPr lang="ar-JO"/>
          </a:p>
        </p:txBody>
      </p:sp>
    </p:spTree>
    <p:extLst>
      <p:ext uri="{BB962C8B-B14F-4D97-AF65-F5344CB8AC3E}">
        <p14:creationId xmlns:p14="http://schemas.microsoft.com/office/powerpoint/2010/main" val="103475266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DAE0-BD6A-42B2-94A7-BEB59BFFC0CB}" type="datetimeFigureOut">
              <a:rPr lang="en-US" smtClean="0"/>
              <a:pPr/>
              <a:t>4/10/2022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F2929-5F66-4151-8716-24E66C68F0A5}" type="slidenum">
              <a:rPr lang="en-US" smtClean="0"/>
              <a:pPr/>
              <a:t>‹#›</a:t>
            </a:fld>
            <a:endParaRPr lang="en-US"/>
          </a:p>
        </p:txBody>
      </p:sp>
    </p:spTree>
    <p:extLst>
      <p:ext uri="{BB962C8B-B14F-4D97-AF65-F5344CB8AC3E}">
        <p14:creationId xmlns:p14="http://schemas.microsoft.com/office/powerpoint/2010/main" val="1228510366"/>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3D9DA5A-1D70-4D4B-BCAB-C6A4EFDA6CBF}" type="slidenum">
              <a:rPr lang="en-US" smtClean="0"/>
              <a:pPr/>
              <a:t>25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B05A115-B0C1-46C9-813C-0E7438B93720}" type="slidenum">
              <a:rPr lang="en-US" smtClean="0"/>
              <a:pPr/>
              <a:t>26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2DAC93E-B5AE-4449-8B0D-7EC427B028AB}" type="slidenum">
              <a:rPr lang="en-US" smtClean="0"/>
              <a:pPr/>
              <a:t>27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C004DF8-DF78-4484-AD7D-77B839B37711}" type="slidenum">
              <a:rPr lang="en-US" smtClean="0"/>
              <a:pPr/>
              <a:t>28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434A2C1-ABF8-47C3-9A11-F2762316CF46}" type="slidenum">
              <a:rPr lang="en-US" smtClean="0"/>
              <a:pPr/>
              <a:t>30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87C7EAE-CACF-4E9A-A71C-A7807FD2BB0A}" type="slidenum">
              <a:rPr lang="en-US" smtClean="0"/>
              <a:pPr/>
              <a:t>33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CB49CE1-B303-47E9-918D-B47EFF483FB1}" type="slidenum">
              <a:rPr lang="en-US" smtClean="0"/>
              <a:pPr/>
              <a:t>34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C501FFB-821E-4477-8683-2758A258AE2E}" type="slidenum">
              <a:rPr lang="en-US" smtClean="0"/>
              <a:pPr/>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69A2413-C841-4EDA-963A-9C7BB768412C}" type="slidenum">
              <a:rPr lang="en-US" smtClean="0"/>
              <a:pPr/>
              <a:t>36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FE91938-B9A9-41DC-8FCF-9987EEDB09DD}" type="slidenum">
              <a:rPr lang="en-US" smtClean="0"/>
              <a:pPr/>
              <a:t>44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GB">
              <a:latin typeface="Arial" pitchFamily="34" charset="0"/>
              <a:cs typeface="Arial" pitchFamily="34" charset="0"/>
            </a:endParaRPr>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C0BCC7F-E921-4964-9836-9622E26B0630}" type="slidenum">
              <a:rPr lang="en-US" smtClean="0"/>
              <a:pPr/>
              <a:t>45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5441F1A-36C2-49EE-A7B8-99C5EFDDDBD0}" type="slidenum">
              <a:rPr lang="en-US" smtClean="0"/>
              <a:pPr/>
              <a:t>47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F572695-1077-45A1-A11F-8DBF74636F03}" type="slidenum">
              <a:rPr lang="en-US" smtClean="0"/>
              <a:pPr/>
              <a:t>48</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EE0E204-1C24-4611-B95A-D092C66B1F86}" type="slidenum">
              <a:rPr lang="en-US" smtClean="0"/>
              <a:pPr/>
              <a:t>49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A6088BC-E4CF-49B3-8559-D21C1551AA29}" type="slidenum">
              <a:rPr lang="en-US" smtClean="0"/>
              <a:pPr/>
              <a:t>50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47183-93FF-48AA-92F0-F1B9E5C068EA}" type="slidenum">
              <a:rPr lang="en-US"/>
              <a:pPr/>
              <a:t>59</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639EA2D-CC42-4CDA-95B9-C85A6F1A138E}" type="slidenum">
              <a:rPr lang="en-US" smtClean="0"/>
              <a:pPr/>
              <a:t>14</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8BFF13B-7F39-4BD3-85FF-BF9CDDBE91DB}" type="slidenum">
              <a:rPr lang="en-US" smtClean="0"/>
              <a:pPr/>
              <a:t>15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3C7E6F7-1042-4A6A-9841-A17A1AA9CF29}" type="slidenum">
              <a:rPr lang="en-US" smtClean="0"/>
              <a:pPr/>
              <a:t>16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A43DBDC-789F-41B7-981E-64E09B1C187E}" type="slidenum">
              <a:rPr lang="en-US" smtClean="0"/>
              <a:pPr/>
              <a:t>21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2D16FFC-62B2-4EF2-84D2-5446E2E4CBC4}" type="slidenum">
              <a:rPr lang="en-US" smtClean="0"/>
              <a:pPr/>
              <a:t>22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A3838E6-A778-46D3-927B-2FD9263160E5}" type="slidenum">
              <a:rPr lang="en-US" smtClean="0"/>
              <a:pPr/>
              <a:t>23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8CD5D9B-7896-43B5-B696-1969BD2E98F4}" type="slidenum">
              <a:rPr lang="en-US" smtClean="0"/>
              <a:pPr/>
              <a:t>24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4A66E5E-D7FF-4160-B8FF-0F71FDAFAE73}" type="datetime1">
              <a:rPr lang="en-US" smtClean="0"/>
              <a:pPr/>
              <a:t>4/10/2022</a:t>
            </a:fld>
            <a:endParaRPr lang="en-US"/>
          </a:p>
        </p:txBody>
      </p:sp>
      <p:sp>
        <p:nvSpPr>
          <p:cNvPr id="19" name="Footer Placeholder 18"/>
          <p:cNvSpPr>
            <a:spLocks noGrp="1"/>
          </p:cNvSpPr>
          <p:nvPr>
            <p:ph type="ftr" sz="quarter" idx="11"/>
          </p:nvPr>
        </p:nvSpPr>
        <p:spPr/>
        <p:txBody>
          <a:bodyPr/>
          <a:lstStyle/>
          <a:p>
            <a:r>
              <a:rPr lang="en-US"/>
              <a:t>Global Center for Public Health and Disease Control, Global Academy for Health Sciences, OH USA</a:t>
            </a:r>
          </a:p>
        </p:txBody>
      </p:sp>
      <p:sp>
        <p:nvSpPr>
          <p:cNvPr id="27" name="Slide Number Placeholder 26"/>
          <p:cNvSpPr>
            <a:spLocks noGrp="1"/>
          </p:cNvSpPr>
          <p:nvPr>
            <p:ph type="sldNum" sz="quarter" idx="12"/>
          </p:nvPr>
        </p:nvSpPr>
        <p:spPr/>
        <p:txBody>
          <a:bodyPr/>
          <a:lstStyle/>
          <a:p>
            <a:fld id="{F9C7F1C8-967E-484C-A093-75B5BA56C1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F983F9-4B4F-4EF0-8364-892B2FA2A1ED}" type="datetime1">
              <a:rPr lang="en-US" smtClean="0"/>
              <a:pPr/>
              <a:t>4/10/2022</a:t>
            </a:fld>
            <a:endParaRPr lang="en-US"/>
          </a:p>
        </p:txBody>
      </p:sp>
      <p:sp>
        <p:nvSpPr>
          <p:cNvPr id="5" name="Footer Placeholder 4"/>
          <p:cNvSpPr>
            <a:spLocks noGrp="1"/>
          </p:cNvSpPr>
          <p:nvPr>
            <p:ph type="ftr" sz="quarter" idx="11"/>
          </p:nvPr>
        </p:nvSpPr>
        <p:spPr/>
        <p:txBody>
          <a:bodyPr/>
          <a:lstStyle/>
          <a:p>
            <a:r>
              <a:rPr lang="en-US"/>
              <a:t>Global Center for Public Health and Disease Control, Global Academy for Health Sciences, OH USA</a:t>
            </a:r>
          </a:p>
        </p:txBody>
      </p:sp>
      <p:sp>
        <p:nvSpPr>
          <p:cNvPr id="6" name="Slide Number Placeholder 5"/>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4E16BDD-0222-4782-A93B-AAAD7A44CC08}" type="datetime1">
              <a:rPr lang="en-US" smtClean="0"/>
              <a:pPr/>
              <a:t>4/10/2022</a:t>
            </a:fld>
            <a:endParaRPr lang="en-US"/>
          </a:p>
        </p:txBody>
      </p:sp>
      <p:sp>
        <p:nvSpPr>
          <p:cNvPr id="5" name="Footer Placeholder 4"/>
          <p:cNvSpPr>
            <a:spLocks noGrp="1"/>
          </p:cNvSpPr>
          <p:nvPr>
            <p:ph type="ftr" sz="quarter" idx="11"/>
          </p:nvPr>
        </p:nvSpPr>
        <p:spPr/>
        <p:txBody>
          <a:bodyPr/>
          <a:lstStyle/>
          <a:p>
            <a:r>
              <a:rPr lang="en-US"/>
              <a:t>Global Center for Public Health and Disease Control, Global Academy for Health Sciences, OH USA</a:t>
            </a:r>
          </a:p>
        </p:txBody>
      </p:sp>
      <p:sp>
        <p:nvSpPr>
          <p:cNvPr id="6" name="Slide Number Placeholder 5"/>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D1002FA-A2A7-4846-AD21-9C4C1A0376C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075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22B9DFA-3F71-48A4-BF53-F4D98472459B}" type="datetime1">
              <a:rPr lang="en-US" smtClean="0"/>
              <a:pPr/>
              <a:t>4/10/2022</a:t>
            </a:fld>
            <a:endParaRPr lang="en-US"/>
          </a:p>
        </p:txBody>
      </p:sp>
      <p:sp>
        <p:nvSpPr>
          <p:cNvPr id="5" name="Footer Placeholder 4"/>
          <p:cNvSpPr>
            <a:spLocks noGrp="1"/>
          </p:cNvSpPr>
          <p:nvPr>
            <p:ph type="ftr" sz="quarter" idx="11"/>
          </p:nvPr>
        </p:nvSpPr>
        <p:spPr/>
        <p:txBody>
          <a:bodyPr/>
          <a:lstStyle/>
          <a:p>
            <a:r>
              <a:rPr lang="en-US"/>
              <a:t>Global Center for Public Health and Disease Control, Global Academy for Health Sciences, OH USA</a:t>
            </a:r>
          </a:p>
        </p:txBody>
      </p:sp>
      <p:sp>
        <p:nvSpPr>
          <p:cNvPr id="6" name="Slide Number Placeholder 5"/>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C1A871D-10B1-44C7-BD1A-1F32CC93D258}" type="datetime1">
              <a:rPr lang="en-US" smtClean="0"/>
              <a:pPr/>
              <a:t>4/10/2022</a:t>
            </a:fld>
            <a:endParaRPr lang="en-US"/>
          </a:p>
        </p:txBody>
      </p:sp>
      <p:sp>
        <p:nvSpPr>
          <p:cNvPr id="5" name="Footer Placeholder 4"/>
          <p:cNvSpPr>
            <a:spLocks noGrp="1"/>
          </p:cNvSpPr>
          <p:nvPr>
            <p:ph type="ftr" sz="quarter" idx="11"/>
          </p:nvPr>
        </p:nvSpPr>
        <p:spPr/>
        <p:txBody>
          <a:bodyPr/>
          <a:lstStyle/>
          <a:p>
            <a:r>
              <a:rPr lang="en-US"/>
              <a:t>Global Center for Public Health and Disease Control, Global Academy for Health Sciences, OH USA</a:t>
            </a:r>
          </a:p>
        </p:txBody>
      </p:sp>
      <p:sp>
        <p:nvSpPr>
          <p:cNvPr id="6" name="Slide Number Placeholder 5"/>
          <p:cNvSpPr>
            <a:spLocks noGrp="1"/>
          </p:cNvSpPr>
          <p:nvPr>
            <p:ph type="sldNum" sz="quarter" idx="12"/>
          </p:nvPr>
        </p:nvSpPr>
        <p:spPr/>
        <p:txBody>
          <a:bodyPr/>
          <a:lstStyle/>
          <a:p>
            <a:fld id="{F9C7F1C8-967E-484C-A093-75B5BA56C1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9BD476C-FC31-47A2-BD98-6D327C4CC738}" type="datetime1">
              <a:rPr lang="en-US" smtClean="0"/>
              <a:pPr/>
              <a:t>4/10/2022</a:t>
            </a:fld>
            <a:endParaRPr lang="en-US"/>
          </a:p>
        </p:txBody>
      </p:sp>
      <p:sp>
        <p:nvSpPr>
          <p:cNvPr id="6" name="Footer Placeholder 5"/>
          <p:cNvSpPr>
            <a:spLocks noGrp="1"/>
          </p:cNvSpPr>
          <p:nvPr>
            <p:ph type="ftr" sz="quarter" idx="11"/>
          </p:nvPr>
        </p:nvSpPr>
        <p:spPr/>
        <p:txBody>
          <a:bodyPr/>
          <a:lstStyle/>
          <a:p>
            <a:r>
              <a:rPr lang="en-US"/>
              <a:t>Global Center for Public Health and Disease Control, Global Academy for Health Sciences, OH USA</a:t>
            </a:r>
          </a:p>
        </p:txBody>
      </p:sp>
      <p:sp>
        <p:nvSpPr>
          <p:cNvPr id="7" name="Slide Number Placeholder 6"/>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63A2977-0F7B-4261-A66D-C492DD095880}" type="datetime1">
              <a:rPr lang="en-US" smtClean="0"/>
              <a:pPr/>
              <a:t>4/10/2022</a:t>
            </a:fld>
            <a:endParaRPr lang="en-US"/>
          </a:p>
        </p:txBody>
      </p:sp>
      <p:sp>
        <p:nvSpPr>
          <p:cNvPr id="8" name="Footer Placeholder 7"/>
          <p:cNvSpPr>
            <a:spLocks noGrp="1"/>
          </p:cNvSpPr>
          <p:nvPr>
            <p:ph type="ftr" sz="quarter" idx="11"/>
          </p:nvPr>
        </p:nvSpPr>
        <p:spPr/>
        <p:txBody>
          <a:bodyPr/>
          <a:lstStyle/>
          <a:p>
            <a:r>
              <a:rPr lang="en-US"/>
              <a:t>Global Center for Public Health and Disease Control, Global Academy for Health Sciences, OH USA</a:t>
            </a:r>
          </a:p>
        </p:txBody>
      </p:sp>
      <p:sp>
        <p:nvSpPr>
          <p:cNvPr id="9" name="Slide Number Placeholder 8"/>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94BCAB0-C8A3-42B7-B575-D8B7D98C4C3E}" type="datetime1">
              <a:rPr lang="en-US" smtClean="0"/>
              <a:pPr/>
              <a:t>4/10/2022</a:t>
            </a:fld>
            <a:endParaRPr lang="en-US"/>
          </a:p>
        </p:txBody>
      </p:sp>
      <p:sp>
        <p:nvSpPr>
          <p:cNvPr id="4" name="Footer Placeholder 3"/>
          <p:cNvSpPr>
            <a:spLocks noGrp="1"/>
          </p:cNvSpPr>
          <p:nvPr>
            <p:ph type="ftr" sz="quarter" idx="11"/>
          </p:nvPr>
        </p:nvSpPr>
        <p:spPr/>
        <p:txBody>
          <a:bodyPr/>
          <a:lstStyle/>
          <a:p>
            <a:r>
              <a:rPr lang="en-US"/>
              <a:t>Global Center for Public Health and Disease Control, Global Academy for Health Sciences, OH USA</a:t>
            </a:r>
          </a:p>
        </p:txBody>
      </p:sp>
      <p:sp>
        <p:nvSpPr>
          <p:cNvPr id="5" name="Slide Number Placeholder 4"/>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C2912-FC35-4003-AEDA-DFDF31988E32}" type="datetime1">
              <a:rPr lang="en-US" smtClean="0"/>
              <a:pPr/>
              <a:t>4/10/2022</a:t>
            </a:fld>
            <a:endParaRPr lang="en-US"/>
          </a:p>
        </p:txBody>
      </p:sp>
      <p:sp>
        <p:nvSpPr>
          <p:cNvPr id="3" name="Footer Placeholder 2"/>
          <p:cNvSpPr>
            <a:spLocks noGrp="1"/>
          </p:cNvSpPr>
          <p:nvPr>
            <p:ph type="ftr" sz="quarter" idx="11"/>
          </p:nvPr>
        </p:nvSpPr>
        <p:spPr/>
        <p:txBody>
          <a:bodyPr/>
          <a:lstStyle/>
          <a:p>
            <a:r>
              <a:rPr lang="en-US"/>
              <a:t>Global Center for Public Health and Disease Control, Global Academy for Health Sciences, OH USA</a:t>
            </a:r>
          </a:p>
        </p:txBody>
      </p:sp>
      <p:sp>
        <p:nvSpPr>
          <p:cNvPr id="4" name="Slide Number Placeholder 3"/>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84F4440-6587-4924-869A-F17FD5D2FDBE}" type="datetime1">
              <a:rPr lang="en-US" smtClean="0"/>
              <a:pPr/>
              <a:t>4/10/2022</a:t>
            </a:fld>
            <a:endParaRPr lang="en-US"/>
          </a:p>
        </p:txBody>
      </p:sp>
      <p:sp>
        <p:nvSpPr>
          <p:cNvPr id="6" name="Footer Placeholder 5"/>
          <p:cNvSpPr>
            <a:spLocks noGrp="1"/>
          </p:cNvSpPr>
          <p:nvPr>
            <p:ph type="ftr" sz="quarter" idx="11"/>
          </p:nvPr>
        </p:nvSpPr>
        <p:spPr/>
        <p:txBody>
          <a:bodyPr/>
          <a:lstStyle/>
          <a:p>
            <a:r>
              <a:rPr lang="en-US"/>
              <a:t>Global Center for Public Health and Disease Control, Global Academy for Health Sciences, OH USA</a:t>
            </a:r>
          </a:p>
        </p:txBody>
      </p:sp>
      <p:sp>
        <p:nvSpPr>
          <p:cNvPr id="7" name="Slide Number Placeholder 6"/>
          <p:cNvSpPr>
            <a:spLocks noGrp="1"/>
          </p:cNvSpPr>
          <p:nvPr>
            <p:ph type="sldNum" sz="quarter" idx="12"/>
          </p:nvPr>
        </p:nvSpPr>
        <p:spPr/>
        <p:txBody>
          <a:bodyPr/>
          <a:lstStyle/>
          <a:p>
            <a:fld id="{F9C7F1C8-967E-484C-A093-75B5BA56C1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B321E1B-C957-4AF9-8106-4B76C9216401}" type="datetime1">
              <a:rPr lang="en-US" smtClean="0"/>
              <a:pPr/>
              <a:t>4/10/2022</a:t>
            </a:fld>
            <a:endParaRPr lang="en-US"/>
          </a:p>
        </p:txBody>
      </p:sp>
      <p:sp>
        <p:nvSpPr>
          <p:cNvPr id="6" name="Footer Placeholder 5"/>
          <p:cNvSpPr>
            <a:spLocks noGrp="1"/>
          </p:cNvSpPr>
          <p:nvPr>
            <p:ph type="ftr" sz="quarter" idx="11"/>
          </p:nvPr>
        </p:nvSpPr>
        <p:spPr/>
        <p:txBody>
          <a:bodyPr/>
          <a:lstStyle/>
          <a:p>
            <a:r>
              <a:rPr lang="en-US"/>
              <a:t>Global Center for Public Health and Disease Control, Global Academy for Health Sciences, OH USA</a:t>
            </a:r>
          </a:p>
        </p:txBody>
      </p:sp>
      <p:sp>
        <p:nvSpPr>
          <p:cNvPr id="7" name="Slide Number Placeholder 6"/>
          <p:cNvSpPr>
            <a:spLocks noGrp="1"/>
          </p:cNvSpPr>
          <p:nvPr>
            <p:ph type="sldNum" sz="quarter" idx="12"/>
          </p:nvPr>
        </p:nvSpPr>
        <p:spPr>
          <a:xfrm>
            <a:off x="8077200" y="6356350"/>
            <a:ext cx="609600" cy="365125"/>
          </a:xfrm>
        </p:spPr>
        <p:txBody>
          <a:bodyPr/>
          <a:lstStyle/>
          <a:p>
            <a:fld id="{F9C7F1C8-967E-484C-A093-75B5BA56C1D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277346-FFEB-4AD5-A1CC-3C590A16A2EC}" type="datetime1">
              <a:rPr lang="en-US" smtClean="0"/>
              <a:pPr/>
              <a:t>4/10/2022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Global Center for Public Health and Disease Control, Global Academy for Health Sciences, OH USA</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9C7F1C8-967E-484C-A093-75B5BA56C1D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4.emf" /><Relationship Id="rId2" Type="http://schemas.openxmlformats.org/officeDocument/2006/relationships/image" Target="../media/image3.emf"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3" Type="http://schemas.openxmlformats.org/officeDocument/2006/relationships/image" Target="../media/image6.emf" /><Relationship Id="rId2" Type="http://schemas.openxmlformats.org/officeDocument/2006/relationships/image" Target="../media/image5.emf"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8.emf" /><Relationship Id="rId2" Type="http://schemas.openxmlformats.org/officeDocument/2006/relationships/image" Target="../media/image7.emf"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0.emf" /><Relationship Id="rId2" Type="http://schemas.openxmlformats.org/officeDocument/2006/relationships/image" Target="../media/image9.emf"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hyperlink" Target="http://www.bmj.com/content/vol321/issue7262/images/large/moss3614.f1.jpeg" TargetMode="External" /><Relationship Id="rId2" Type="http://schemas.openxmlformats.org/officeDocument/2006/relationships/notesSlide" Target="../notesSlides/notesSlide5.xml" /><Relationship Id="rId1" Type="http://schemas.openxmlformats.org/officeDocument/2006/relationships/slideLayout" Target="../slideLayouts/slideLayout12.xml" /><Relationship Id="rId4" Type="http://schemas.openxmlformats.org/officeDocument/2006/relationships/image" Target="../media/image11.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3.tiff"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14.emf"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emf"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25.xml" /><Relationship Id="rId1" Type="http://schemas.openxmlformats.org/officeDocument/2006/relationships/slideLayout" Target="../slideLayouts/slideLayout7.xml" /><Relationship Id="rId5" Type="http://schemas.openxmlformats.org/officeDocument/2006/relationships/image" Target="../media/image28.wmf" /><Relationship Id="rId4" Type="http://schemas.openxmlformats.org/officeDocument/2006/relationships/image" Target="../media/image27.wmf"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676400"/>
            <a:ext cx="8686800" cy="1828800"/>
          </a:xfrm>
        </p:spPr>
        <p:txBody>
          <a:bodyPr>
            <a:noAutofit/>
          </a:bodyPr>
          <a:lstStyle/>
          <a:p>
            <a:pPr algn="ctr"/>
            <a:r>
              <a:rPr lang="en-US" sz="4800" dirty="0"/>
              <a:t>Cancer Control  and Medical Screening</a:t>
            </a:r>
            <a:br>
              <a:rPr lang="en-US" sz="4800" dirty="0"/>
            </a:br>
            <a:endParaRPr lang="en-US" sz="4800" dirty="0"/>
          </a:p>
        </p:txBody>
      </p:sp>
      <p:sp>
        <p:nvSpPr>
          <p:cNvPr id="3" name="Subtitle 2"/>
          <p:cNvSpPr>
            <a:spLocks noGrp="1"/>
          </p:cNvSpPr>
          <p:nvPr>
            <p:ph type="subTitle" idx="1"/>
          </p:nvPr>
        </p:nvSpPr>
        <p:spPr>
          <a:xfrm>
            <a:off x="0" y="3124200"/>
            <a:ext cx="9144000" cy="3733800"/>
          </a:xfrm>
        </p:spPr>
        <p:txBody>
          <a:bodyPr>
            <a:normAutofit/>
          </a:bodyPr>
          <a:lstStyle/>
          <a:p>
            <a:pPr algn="ctr"/>
            <a:r>
              <a:rPr lang="en-US" sz="3200" dirty="0"/>
              <a:t>Dr </a:t>
            </a:r>
            <a:r>
              <a:rPr lang="en-US" sz="3200" dirty="0" err="1"/>
              <a:t>Munir</a:t>
            </a:r>
            <a:r>
              <a:rPr lang="en-US" sz="3200" dirty="0"/>
              <a:t> Abu-</a:t>
            </a:r>
            <a:r>
              <a:rPr lang="en-US" sz="3200" dirty="0" err="1"/>
              <a:t>Helalah</a:t>
            </a:r>
            <a:endParaRPr lang="en-US" sz="3200" dirty="0"/>
          </a:p>
          <a:p>
            <a:pPr algn="ctr"/>
            <a:r>
              <a:rPr lang="en-US" sz="3200" dirty="0"/>
              <a:t>MD,MPH,PHD</a:t>
            </a:r>
          </a:p>
          <a:p>
            <a:pPr algn="ctr"/>
            <a:r>
              <a:rPr lang="en-US" sz="3200" dirty="0"/>
              <a:t>Associate Professor of Epidemiology and Preventive Medicine</a:t>
            </a:r>
          </a:p>
          <a:p>
            <a:r>
              <a:rPr lang="en-US" dirty="0"/>
              <a:t> </a:t>
            </a:r>
          </a:p>
          <a:p>
            <a:pPr algn="l"/>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21B325-8444-48EA-ACD9-3378200351BB}"/>
              </a:ext>
            </a:extLst>
          </p:cNvPr>
          <p:cNvPicPr>
            <a:picLocks noChangeAspect="1"/>
          </p:cNvPicPr>
          <p:nvPr/>
        </p:nvPicPr>
        <p:blipFill>
          <a:blip r:embed="rId2"/>
          <a:stretch>
            <a:fillRect/>
          </a:stretch>
        </p:blipFill>
        <p:spPr>
          <a:xfrm>
            <a:off x="437881" y="1883534"/>
            <a:ext cx="8477519" cy="4136265"/>
          </a:xfrm>
          <a:prstGeom prst="rect">
            <a:avLst/>
          </a:prstGeom>
        </p:spPr>
      </p:pic>
      <p:pic>
        <p:nvPicPr>
          <p:cNvPr id="6" name="Picture 5">
            <a:extLst>
              <a:ext uri="{FF2B5EF4-FFF2-40B4-BE49-F238E27FC236}">
                <a16:creationId xmlns:a16="http://schemas.microsoft.com/office/drawing/2014/main" id="{7AED6142-CA2A-459B-AE35-4150B007513D}"/>
              </a:ext>
            </a:extLst>
          </p:cNvPr>
          <p:cNvPicPr>
            <a:picLocks noChangeAspect="1"/>
          </p:cNvPicPr>
          <p:nvPr/>
        </p:nvPicPr>
        <p:blipFill>
          <a:blip r:embed="rId3"/>
          <a:stretch>
            <a:fillRect/>
          </a:stretch>
        </p:blipFill>
        <p:spPr>
          <a:xfrm>
            <a:off x="1416675" y="1295400"/>
            <a:ext cx="6310648" cy="270456"/>
          </a:xfrm>
          <a:prstGeom prst="rect">
            <a:avLst/>
          </a:prstGeom>
        </p:spPr>
      </p:pic>
    </p:spTree>
    <p:extLst>
      <p:ext uri="{BB962C8B-B14F-4D97-AF65-F5344CB8AC3E}">
        <p14:creationId xmlns:p14="http://schemas.microsoft.com/office/powerpoint/2010/main" val="3560167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159299-1887-4E43-A635-233B1FE2759D}"/>
              </a:ext>
            </a:extLst>
          </p:cNvPr>
          <p:cNvPicPr>
            <a:picLocks noChangeAspect="1"/>
          </p:cNvPicPr>
          <p:nvPr/>
        </p:nvPicPr>
        <p:blipFill>
          <a:blip r:embed="rId2"/>
          <a:stretch>
            <a:fillRect/>
          </a:stretch>
        </p:blipFill>
        <p:spPr>
          <a:xfrm>
            <a:off x="450760" y="2070278"/>
            <a:ext cx="8242479" cy="3568521"/>
          </a:xfrm>
          <a:prstGeom prst="rect">
            <a:avLst/>
          </a:prstGeom>
        </p:spPr>
      </p:pic>
      <p:pic>
        <p:nvPicPr>
          <p:cNvPr id="6" name="Picture 5">
            <a:extLst>
              <a:ext uri="{FF2B5EF4-FFF2-40B4-BE49-F238E27FC236}">
                <a16:creationId xmlns:a16="http://schemas.microsoft.com/office/drawing/2014/main" id="{07D1CA9C-FB73-4DB0-9B07-EB536A39E6ED}"/>
              </a:ext>
            </a:extLst>
          </p:cNvPr>
          <p:cNvPicPr>
            <a:picLocks noChangeAspect="1"/>
          </p:cNvPicPr>
          <p:nvPr/>
        </p:nvPicPr>
        <p:blipFill>
          <a:blip r:embed="rId3"/>
          <a:stretch>
            <a:fillRect/>
          </a:stretch>
        </p:blipFill>
        <p:spPr>
          <a:xfrm>
            <a:off x="685800" y="1219201"/>
            <a:ext cx="8106178" cy="549498"/>
          </a:xfrm>
          <a:prstGeom prst="rect">
            <a:avLst/>
          </a:prstGeom>
        </p:spPr>
      </p:pic>
    </p:spTree>
    <p:extLst>
      <p:ext uri="{BB962C8B-B14F-4D97-AF65-F5344CB8AC3E}">
        <p14:creationId xmlns:p14="http://schemas.microsoft.com/office/powerpoint/2010/main" val="181061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EAB4D-01CA-4AB6-A209-D740011FEF50}"/>
              </a:ext>
            </a:extLst>
          </p:cNvPr>
          <p:cNvPicPr>
            <a:picLocks noChangeAspect="1"/>
          </p:cNvPicPr>
          <p:nvPr/>
        </p:nvPicPr>
        <p:blipFill>
          <a:blip r:embed="rId2"/>
          <a:stretch>
            <a:fillRect/>
          </a:stretch>
        </p:blipFill>
        <p:spPr>
          <a:xfrm>
            <a:off x="990600" y="1066800"/>
            <a:ext cx="6607935" cy="435735"/>
          </a:xfrm>
          <a:prstGeom prst="rect">
            <a:avLst/>
          </a:prstGeom>
        </p:spPr>
      </p:pic>
      <p:pic>
        <p:nvPicPr>
          <p:cNvPr id="6" name="Picture 5">
            <a:extLst>
              <a:ext uri="{FF2B5EF4-FFF2-40B4-BE49-F238E27FC236}">
                <a16:creationId xmlns:a16="http://schemas.microsoft.com/office/drawing/2014/main" id="{47D4CABB-4173-4D3A-8639-43C32B90D2AB}"/>
              </a:ext>
            </a:extLst>
          </p:cNvPr>
          <p:cNvPicPr>
            <a:picLocks noChangeAspect="1"/>
          </p:cNvPicPr>
          <p:nvPr/>
        </p:nvPicPr>
        <p:blipFill>
          <a:blip r:embed="rId3"/>
          <a:stretch>
            <a:fillRect/>
          </a:stretch>
        </p:blipFill>
        <p:spPr>
          <a:xfrm>
            <a:off x="592427" y="1905000"/>
            <a:ext cx="8242479" cy="3886200"/>
          </a:xfrm>
          <a:prstGeom prst="rect">
            <a:avLst/>
          </a:prstGeom>
        </p:spPr>
      </p:pic>
    </p:spTree>
    <p:extLst>
      <p:ext uri="{BB962C8B-B14F-4D97-AF65-F5344CB8AC3E}">
        <p14:creationId xmlns:p14="http://schemas.microsoft.com/office/powerpoint/2010/main" val="359616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2D2843-AFE1-4816-B500-09D569C39549}"/>
              </a:ext>
            </a:extLst>
          </p:cNvPr>
          <p:cNvPicPr>
            <a:picLocks noChangeAspect="1"/>
          </p:cNvPicPr>
          <p:nvPr/>
        </p:nvPicPr>
        <p:blipFill>
          <a:blip r:embed="rId2"/>
          <a:stretch>
            <a:fillRect/>
          </a:stretch>
        </p:blipFill>
        <p:spPr>
          <a:xfrm>
            <a:off x="762000" y="1143000"/>
            <a:ext cx="7086600" cy="6172200"/>
          </a:xfrm>
          <a:prstGeom prst="rect">
            <a:avLst/>
          </a:prstGeom>
        </p:spPr>
      </p:pic>
      <p:pic>
        <p:nvPicPr>
          <p:cNvPr id="6" name="Picture 5">
            <a:extLst>
              <a:ext uri="{FF2B5EF4-FFF2-40B4-BE49-F238E27FC236}">
                <a16:creationId xmlns:a16="http://schemas.microsoft.com/office/drawing/2014/main" id="{D64957A5-7B53-4327-9CB1-0139CBB22C34}"/>
              </a:ext>
            </a:extLst>
          </p:cNvPr>
          <p:cNvPicPr>
            <a:picLocks noChangeAspect="1"/>
          </p:cNvPicPr>
          <p:nvPr/>
        </p:nvPicPr>
        <p:blipFill>
          <a:blip r:embed="rId3"/>
          <a:stretch>
            <a:fillRect/>
          </a:stretch>
        </p:blipFill>
        <p:spPr>
          <a:xfrm>
            <a:off x="1371600" y="381000"/>
            <a:ext cx="6954592" cy="605307"/>
          </a:xfrm>
          <a:prstGeom prst="rect">
            <a:avLst/>
          </a:prstGeom>
        </p:spPr>
      </p:pic>
    </p:spTree>
    <p:extLst>
      <p:ext uri="{BB962C8B-B14F-4D97-AF65-F5344CB8AC3E}">
        <p14:creationId xmlns:p14="http://schemas.microsoft.com/office/powerpoint/2010/main" val="2808387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GB"/>
              <a:t>What is screening</a:t>
            </a:r>
            <a:endParaRPr lang="en-US"/>
          </a:p>
        </p:txBody>
      </p:sp>
      <p:sp>
        <p:nvSpPr>
          <p:cNvPr id="11267" name="Rectangle 3"/>
          <p:cNvSpPr>
            <a:spLocks noGrp="1" noChangeArrowheads="1"/>
          </p:cNvSpPr>
          <p:nvPr>
            <p:ph type="body" idx="1"/>
          </p:nvPr>
        </p:nvSpPr>
        <p:spPr/>
        <p:txBody>
          <a:bodyPr>
            <a:normAutofit lnSpcReduction="10000"/>
          </a:bodyPr>
          <a:lstStyle/>
          <a:p>
            <a:pPr eaLnBrk="1" hangingPunct="1">
              <a:buFont typeface="Wingdings" pitchFamily="2" charset="2"/>
              <a:buNone/>
              <a:defRPr/>
            </a:pPr>
            <a:r>
              <a:rPr lang="en-GB" sz="3600" dirty="0"/>
              <a:t>“The </a:t>
            </a:r>
            <a:r>
              <a:rPr lang="en-GB" sz="3600" dirty="0">
                <a:solidFill>
                  <a:srgbClr val="FF0000"/>
                </a:solidFill>
              </a:rPr>
              <a:t>regular and systematic </a:t>
            </a:r>
            <a:r>
              <a:rPr lang="en-GB" sz="3600" dirty="0"/>
              <a:t>application of a test or enquiry, to identify individuals at sufficient risk of specific disorder to benefit from further investigation or direct preventive action, among persons who have not sought medical attention on account of symptoms of that disorder.”  Wald,2004</a:t>
            </a:r>
            <a:endParaRPr lang="en-US" sz="3600" dirty="0"/>
          </a:p>
        </p:txBody>
      </p:sp>
    </p:spTree>
    <p:extLst>
      <p:ext uri="{BB962C8B-B14F-4D97-AF65-F5344CB8AC3E}">
        <p14:creationId xmlns:p14="http://schemas.microsoft.com/office/powerpoint/2010/main" val="89209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304800"/>
            <a:ext cx="8229600" cy="1143000"/>
          </a:xfrm>
        </p:spPr>
        <p:txBody>
          <a:bodyPr/>
          <a:lstStyle/>
          <a:p>
            <a:pPr eaLnBrk="1" hangingPunct="1">
              <a:defRPr/>
            </a:pPr>
            <a:r>
              <a:rPr lang="en-GB" dirty="0"/>
              <a:t>Aims of screening</a:t>
            </a:r>
            <a:endParaRPr lang="en-US" dirty="0"/>
          </a:p>
        </p:txBody>
      </p:sp>
      <p:sp>
        <p:nvSpPr>
          <p:cNvPr id="60419" name="Rectangle 3"/>
          <p:cNvSpPr>
            <a:spLocks noGrp="1" noChangeArrowheads="1"/>
          </p:cNvSpPr>
          <p:nvPr>
            <p:ph type="body" idx="1"/>
          </p:nvPr>
        </p:nvSpPr>
        <p:spPr>
          <a:xfrm>
            <a:off x="179388" y="1600200"/>
            <a:ext cx="8785225" cy="4525963"/>
          </a:xfrm>
        </p:spPr>
        <p:txBody>
          <a:bodyPr/>
          <a:lstStyle/>
          <a:p>
            <a:pPr eaLnBrk="1" hangingPunct="1">
              <a:defRPr/>
            </a:pPr>
            <a:r>
              <a:rPr lang="en-GB" dirty="0"/>
              <a:t>Better prognosis/outcomes for individuals</a:t>
            </a:r>
          </a:p>
          <a:p>
            <a:pPr eaLnBrk="1" hangingPunct="1">
              <a:buFont typeface="Wingdings" pitchFamily="2" charset="2"/>
              <a:buNone/>
              <a:defRPr/>
            </a:pPr>
            <a:endParaRPr lang="en-GB" dirty="0"/>
          </a:p>
          <a:p>
            <a:pPr eaLnBrk="1" hangingPunct="1">
              <a:defRPr/>
            </a:pPr>
            <a:r>
              <a:rPr lang="en-GB" dirty="0"/>
              <a:t>Protection of public from communicable diseases</a:t>
            </a:r>
          </a:p>
          <a:p>
            <a:pPr eaLnBrk="1" hangingPunct="1">
              <a:buFont typeface="Wingdings" pitchFamily="2" charset="2"/>
              <a:buNone/>
              <a:defRPr/>
            </a:pPr>
            <a:endParaRPr lang="en-GB" dirty="0"/>
          </a:p>
          <a:p>
            <a:pPr eaLnBrk="1" hangingPunct="1">
              <a:defRPr/>
            </a:pPr>
            <a:r>
              <a:rPr lang="en-GB" dirty="0"/>
              <a:t>Rational allocation of resources</a:t>
            </a:r>
          </a:p>
          <a:p>
            <a:pPr eaLnBrk="1" hangingPunct="1">
              <a:buFont typeface="Wingdings" pitchFamily="2" charset="2"/>
              <a:buNone/>
              <a:defRPr/>
            </a:pPr>
            <a:endParaRPr lang="en-GB" dirty="0"/>
          </a:p>
          <a:p>
            <a:pPr eaLnBrk="1" hangingPunct="1">
              <a:defRPr/>
            </a:pPr>
            <a:r>
              <a:rPr lang="en-GB" dirty="0"/>
              <a:t>Research (understanding natural history of disease)</a:t>
            </a:r>
            <a:endParaRPr lang="en-US" dirty="0"/>
          </a:p>
        </p:txBody>
      </p:sp>
    </p:spTree>
    <p:extLst>
      <p:ext uri="{BB962C8B-B14F-4D97-AF65-F5344CB8AC3E}">
        <p14:creationId xmlns:p14="http://schemas.microsoft.com/office/powerpoint/2010/main" val="308889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Rectangle 9"/>
          <p:cNvSpPr>
            <a:spLocks noGrp="1" noRot="1" noChangeArrowheads="1"/>
          </p:cNvSpPr>
          <p:nvPr>
            <p:ph type="title"/>
          </p:nvPr>
        </p:nvSpPr>
        <p:spPr/>
        <p:txBody>
          <a:bodyPr>
            <a:normAutofit fontScale="90000"/>
          </a:bodyPr>
          <a:lstStyle/>
          <a:p>
            <a:pPr eaLnBrk="1" hangingPunct="1">
              <a:defRPr/>
            </a:pPr>
            <a:r>
              <a:rPr lang="en-GB" sz="4000"/>
              <a:t>Example of successful medical screening</a:t>
            </a:r>
            <a:endParaRPr lang="en-US" sz="4000"/>
          </a:p>
        </p:txBody>
      </p:sp>
      <p:sp>
        <p:nvSpPr>
          <p:cNvPr id="64515" name="Rectangle 3"/>
          <p:cNvSpPr>
            <a:spLocks noGrp="1" noChangeArrowheads="1"/>
          </p:cNvSpPr>
          <p:nvPr>
            <p:ph type="body" sz="half" idx="1"/>
          </p:nvPr>
        </p:nvSpPr>
        <p:spPr>
          <a:xfrm>
            <a:off x="457200" y="1600200"/>
            <a:ext cx="4040188" cy="4525963"/>
          </a:xfrm>
        </p:spPr>
        <p:txBody>
          <a:bodyPr/>
          <a:lstStyle/>
          <a:p>
            <a:pPr eaLnBrk="1" hangingPunct="1">
              <a:buFont typeface="Wingdings" pitchFamily="2" charset="2"/>
              <a:buNone/>
              <a:defRPr/>
            </a:pPr>
            <a:r>
              <a:rPr lang="en-GB" sz="2800"/>
              <a:t>   </a:t>
            </a:r>
            <a:endParaRPr lang="en-US" sz="2800"/>
          </a:p>
        </p:txBody>
      </p:sp>
      <p:sp>
        <p:nvSpPr>
          <p:cNvPr id="64529" name="Rectangle 17"/>
          <p:cNvSpPr>
            <a:spLocks noGrp="1" noChangeArrowheads="1"/>
          </p:cNvSpPr>
          <p:nvPr>
            <p:ph sz="half" idx="2"/>
          </p:nvPr>
        </p:nvSpPr>
        <p:spPr>
          <a:xfrm>
            <a:off x="468313" y="1600200"/>
            <a:ext cx="8218487" cy="4525963"/>
          </a:xfrm>
        </p:spPr>
        <p:txBody>
          <a:bodyPr/>
          <a:lstStyle/>
          <a:p>
            <a:pPr eaLnBrk="1" hangingPunct="1">
              <a:defRPr/>
            </a:pPr>
            <a:r>
              <a:rPr lang="en-US" sz="2400"/>
              <a:t>Mortality from breast cancer by year of death for selected age groups, England and Wales, 1971-99</a:t>
            </a:r>
            <a:r>
              <a:rPr lang="en-US" sz="2800"/>
              <a:t> </a:t>
            </a:r>
          </a:p>
        </p:txBody>
      </p:sp>
      <p:pic>
        <p:nvPicPr>
          <p:cNvPr id="25605" name="Picture 18" descr="moss3614">
            <a:hlinkClick r:id="rId3"/>
          </p:cNvPr>
          <p:cNvPicPr>
            <a:picLocks noChangeAspect="1" noChangeArrowheads="1"/>
          </p:cNvPicPr>
          <p:nvPr/>
        </p:nvPicPr>
        <p:blipFill>
          <a:blip r:embed="rId4" cstate="print"/>
          <a:srcRect/>
          <a:stretch>
            <a:fillRect/>
          </a:stretch>
        </p:blipFill>
        <p:spPr bwMode="auto">
          <a:xfrm>
            <a:off x="0" y="2492375"/>
            <a:ext cx="9144000" cy="4365625"/>
          </a:xfrm>
          <a:prstGeom prst="rect">
            <a:avLst/>
          </a:prstGeom>
          <a:noFill/>
          <a:ln w="9525">
            <a:noFill/>
            <a:miter lim="800000"/>
            <a:headEnd/>
            <a:tailEnd/>
          </a:ln>
        </p:spPr>
      </p:pic>
    </p:spTree>
    <p:extLst>
      <p:ext uri="{BB962C8B-B14F-4D97-AF65-F5344CB8AC3E}">
        <p14:creationId xmlns:p14="http://schemas.microsoft.com/office/powerpoint/2010/main" val="23241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normAutofit fontScale="90000"/>
          </a:bodyPr>
          <a:lstStyle/>
          <a:p>
            <a:pPr eaLnBrk="1" hangingPunct="1">
              <a:defRPr/>
            </a:pPr>
            <a:r>
              <a:rPr lang="en-GB" sz="4000"/>
              <a:t>Opportunistic early detection (case finding):</a:t>
            </a:r>
            <a:endParaRPr lang="en-US" sz="4000"/>
          </a:p>
        </p:txBody>
      </p:sp>
      <p:sp>
        <p:nvSpPr>
          <p:cNvPr id="187395" name="Rectangle 3"/>
          <p:cNvSpPr>
            <a:spLocks noGrp="1" noChangeArrowheads="1"/>
          </p:cNvSpPr>
          <p:nvPr>
            <p:ph type="body" idx="1"/>
          </p:nvPr>
        </p:nvSpPr>
        <p:spPr/>
        <p:txBody>
          <a:bodyPr/>
          <a:lstStyle/>
          <a:p>
            <a:pPr eaLnBrk="1" hangingPunct="1">
              <a:defRPr/>
            </a:pPr>
            <a:r>
              <a:rPr lang="en-GB" dirty="0"/>
              <a:t>Do screening for someone when he/she comes into contact with the health system for another reason</a:t>
            </a:r>
          </a:p>
          <a:p>
            <a:pPr eaLnBrk="1" hangingPunct="1">
              <a:defRPr/>
            </a:pPr>
            <a:r>
              <a:rPr lang="en-GB" dirty="0"/>
              <a:t>Check the lipid profile for your overweight or obese patients when they come to your clinic</a:t>
            </a:r>
          </a:p>
          <a:p>
            <a:pPr eaLnBrk="1" hangingPunct="1">
              <a:defRPr/>
            </a:pPr>
            <a:r>
              <a:rPr lang="en-GB" dirty="0"/>
              <a:t>Refer women within age criteria for cervical or breast cancer screening </a:t>
            </a:r>
          </a:p>
        </p:txBody>
      </p:sp>
    </p:spTree>
    <p:extLst>
      <p:ext uri="{BB962C8B-B14F-4D97-AF65-F5344CB8AC3E}">
        <p14:creationId xmlns:p14="http://schemas.microsoft.com/office/powerpoint/2010/main" val="2465672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pPr eaLnBrk="1" hangingPunct="1">
              <a:defRPr/>
            </a:pPr>
            <a:r>
              <a:rPr lang="en-US"/>
              <a:t>Screening versus diagnosis</a:t>
            </a:r>
          </a:p>
        </p:txBody>
      </p:sp>
      <p:sp>
        <p:nvSpPr>
          <p:cNvPr id="188419" name="Rectangle 3"/>
          <p:cNvSpPr>
            <a:spLocks noGrp="1" noChangeArrowheads="1"/>
          </p:cNvSpPr>
          <p:nvPr>
            <p:ph type="body" idx="1"/>
          </p:nvPr>
        </p:nvSpPr>
        <p:spPr/>
        <p:txBody>
          <a:bodyPr/>
          <a:lstStyle/>
          <a:p>
            <a:pPr eaLnBrk="1" hangingPunct="1">
              <a:defRPr/>
            </a:pPr>
            <a:r>
              <a:rPr lang="en-GB" dirty="0"/>
              <a:t>Early detection: symptoms and signs</a:t>
            </a:r>
          </a:p>
          <a:p>
            <a:pPr eaLnBrk="1" hangingPunct="1">
              <a:defRPr/>
            </a:pPr>
            <a:r>
              <a:rPr lang="en-GB" dirty="0"/>
              <a:t>Red flag system</a:t>
            </a:r>
          </a:p>
          <a:p>
            <a:pPr eaLnBrk="1" hangingPunct="1">
              <a:defRPr/>
            </a:pPr>
            <a:r>
              <a:rPr lang="en-GB" dirty="0">
                <a:solidFill>
                  <a:srgbClr val="FF0000"/>
                </a:solidFill>
              </a:rPr>
              <a:t>It is essential to work in both directions in parallel way:</a:t>
            </a:r>
          </a:p>
          <a:p>
            <a:pPr eaLnBrk="1" hangingPunct="1">
              <a:defRPr/>
            </a:pPr>
            <a:r>
              <a:rPr lang="en-GB" dirty="0"/>
              <a:t>Start your screening programs </a:t>
            </a:r>
          </a:p>
          <a:p>
            <a:pPr marL="0" indent="0" eaLnBrk="1" hangingPunct="1">
              <a:buNone/>
              <a:defRPr/>
            </a:pPr>
            <a:r>
              <a:rPr lang="en-GB" dirty="0"/>
              <a:t>&amp; </a:t>
            </a:r>
          </a:p>
          <a:p>
            <a:pPr>
              <a:defRPr/>
            </a:pPr>
            <a:r>
              <a:rPr lang="en-GB" dirty="0"/>
              <a:t>Invest in early detection at GPs and general population levels. </a:t>
            </a:r>
          </a:p>
        </p:txBody>
      </p:sp>
    </p:spTree>
    <p:extLst>
      <p:ext uri="{BB962C8B-B14F-4D97-AF65-F5344CB8AC3E}">
        <p14:creationId xmlns:p14="http://schemas.microsoft.com/office/powerpoint/2010/main" val="3867762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Global Center for Public Health and Disease Control, Global Academy for Health Sciences, OH USA</a:t>
            </a:r>
          </a:p>
        </p:txBody>
      </p:sp>
      <p:pic>
        <p:nvPicPr>
          <p:cNvPr id="1026" name="Picture 2" descr="G:\Breast paper\Final manuscript\Fig1.png"/>
          <p:cNvPicPr>
            <a:picLocks noChangeAspect="1" noChangeArrowheads="1"/>
          </p:cNvPicPr>
          <p:nvPr/>
        </p:nvPicPr>
        <p:blipFill>
          <a:blip r:embed="rId2" cstate="print"/>
          <a:srcRect/>
          <a:stretch>
            <a:fillRect/>
          </a:stretch>
        </p:blipFill>
        <p:spPr bwMode="auto">
          <a:xfrm>
            <a:off x="-103188" y="685800"/>
            <a:ext cx="9351963" cy="6172200"/>
          </a:xfrm>
          <a:prstGeom prst="rect">
            <a:avLst/>
          </a:prstGeom>
          <a:noFill/>
        </p:spPr>
      </p:pic>
      <p:sp>
        <p:nvSpPr>
          <p:cNvPr id="4" name="Title 1"/>
          <p:cNvSpPr txBox="1">
            <a:spLocks/>
          </p:cNvSpPr>
          <p:nvPr/>
        </p:nvSpPr>
        <p:spPr>
          <a:xfrm>
            <a:off x="609600" y="228600"/>
            <a:ext cx="8229600" cy="43891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effectLst/>
                <a:uLnTx/>
                <a:uFillTx/>
                <a:latin typeface="+mj-lt"/>
                <a:ea typeface="+mj-ea"/>
                <a:cs typeface="+mj-cs"/>
              </a:rPr>
              <a:t>Delay in presentation, diagnosis and treatment for Breast cancer patients in Jordan</a:t>
            </a:r>
            <a:endParaRPr kumimoji="0" lang="ar-JO"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92370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this presentation</a:t>
            </a:r>
          </a:p>
        </p:txBody>
      </p:sp>
      <p:sp>
        <p:nvSpPr>
          <p:cNvPr id="3" name="Content Placeholder 2"/>
          <p:cNvSpPr>
            <a:spLocks noGrp="1"/>
          </p:cNvSpPr>
          <p:nvPr>
            <p:ph idx="1"/>
          </p:nvPr>
        </p:nvSpPr>
        <p:spPr/>
        <p:txBody>
          <a:bodyPr/>
          <a:lstStyle/>
          <a:p>
            <a:r>
              <a:rPr lang="en-US" dirty="0"/>
              <a:t>Overview of preventive medicine and cancer control</a:t>
            </a:r>
          </a:p>
          <a:p>
            <a:r>
              <a:rPr lang="en-US" dirty="0"/>
              <a:t>Cancer incidence in Jordan</a:t>
            </a:r>
          </a:p>
          <a:p>
            <a:r>
              <a:rPr lang="en-US" dirty="0"/>
              <a:t>Principles of medical screening</a:t>
            </a:r>
          </a:p>
          <a:p>
            <a:r>
              <a:rPr lang="en-US" dirty="0"/>
              <a:t>Components of cancer control program</a:t>
            </a:r>
          </a:p>
          <a:p>
            <a:r>
              <a:rPr lang="en-US" dirty="0"/>
              <a:t>Steps for successful cancer control program Pilot screening programs </a:t>
            </a:r>
          </a:p>
          <a:p>
            <a:r>
              <a:rPr lang="en-US" dirty="0"/>
              <a:t>Differentiation between regular screening and scattered </a:t>
            </a:r>
            <a:r>
              <a:rPr lang="en-US" dirty="0" err="1"/>
              <a:t>campaings</a:t>
            </a:r>
            <a:r>
              <a:rPr lang="en-US" dirty="0"/>
              <a:t> </a:t>
            </a:r>
          </a:p>
        </p:txBody>
      </p:sp>
    </p:spTree>
    <p:extLst>
      <p:ext uri="{BB962C8B-B14F-4D97-AF65-F5344CB8AC3E}">
        <p14:creationId xmlns:p14="http://schemas.microsoft.com/office/powerpoint/2010/main" val="2505033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Global Center for Public Health and Disease Control, Global Academy for Health Sciences, OH USA</a:t>
            </a:r>
          </a:p>
        </p:txBody>
      </p:sp>
      <p:pic>
        <p:nvPicPr>
          <p:cNvPr id="2050" name="Picture 2" descr="G:\Colon cancer paper\Fig1.tif"/>
          <p:cNvPicPr>
            <a:picLocks noChangeAspect="1" noChangeArrowheads="1"/>
          </p:cNvPicPr>
          <p:nvPr/>
        </p:nvPicPr>
        <p:blipFill>
          <a:blip r:embed="rId2" cstate="print"/>
          <a:srcRect/>
          <a:stretch>
            <a:fillRect/>
          </a:stretch>
        </p:blipFill>
        <p:spPr bwMode="auto">
          <a:xfrm>
            <a:off x="609600" y="838201"/>
            <a:ext cx="8305800" cy="6067424"/>
          </a:xfrm>
          <a:prstGeom prst="rect">
            <a:avLst/>
          </a:prstGeom>
          <a:noFill/>
        </p:spPr>
      </p:pic>
      <p:sp>
        <p:nvSpPr>
          <p:cNvPr id="4" name="Title 1"/>
          <p:cNvSpPr txBox="1">
            <a:spLocks/>
          </p:cNvSpPr>
          <p:nvPr/>
        </p:nvSpPr>
        <p:spPr>
          <a:xfrm>
            <a:off x="609600" y="228600"/>
            <a:ext cx="8229600" cy="438912"/>
          </a:xfrm>
          <a:prstGeom prst="rect">
            <a:avLst/>
          </a:prstGeom>
        </p:spPr>
        <p:txBody>
          <a:bodyP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b="0" i="0" u="none" strike="noStrike" kern="1200" cap="none" spc="0" normalizeH="0" baseline="0" noProof="0" dirty="0">
                <a:ln>
                  <a:noFill/>
                </a:ln>
                <a:effectLst/>
                <a:uLnTx/>
                <a:uFillTx/>
                <a:latin typeface="+mj-lt"/>
                <a:ea typeface="+mj-ea"/>
                <a:cs typeface="+mj-cs"/>
              </a:rPr>
              <a:t>Delay in presentation, diagnosis and treatment for </a:t>
            </a:r>
            <a:r>
              <a:rPr lang="en-US" dirty="0" err="1">
                <a:latin typeface="+mj-lt"/>
                <a:ea typeface="+mj-ea"/>
                <a:cs typeface="+mj-cs"/>
              </a:rPr>
              <a:t>colorecrtal</a:t>
            </a:r>
            <a:r>
              <a:rPr lang="en-US" dirty="0">
                <a:latin typeface="+mj-lt"/>
                <a:ea typeface="+mj-ea"/>
                <a:cs typeface="+mj-cs"/>
              </a:rPr>
              <a:t> </a:t>
            </a:r>
            <a:r>
              <a:rPr kumimoji="0" lang="en-US" b="0" i="0" u="none" strike="noStrike" kern="1200" cap="none" spc="0" normalizeH="0" baseline="0" noProof="0" dirty="0">
                <a:ln>
                  <a:noFill/>
                </a:ln>
                <a:effectLst/>
                <a:uLnTx/>
                <a:uFillTx/>
                <a:latin typeface="+mj-lt"/>
                <a:ea typeface="+mj-ea"/>
                <a:cs typeface="+mj-cs"/>
              </a:rPr>
              <a:t>cancer patients in Jordan</a:t>
            </a:r>
            <a:endParaRPr kumimoji="0" lang="ar-JO" b="0" i="0" u="none" strike="noStrike" kern="1200" cap="none" spc="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1820119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539750" y="3068638"/>
            <a:ext cx="8229600" cy="1143000"/>
          </a:xfrm>
        </p:spPr>
        <p:txBody>
          <a:bodyPr/>
          <a:lstStyle/>
          <a:p>
            <a:pPr eaLnBrk="1" hangingPunct="1">
              <a:defRPr/>
            </a:pPr>
            <a:r>
              <a:rPr lang="en-GB" dirty="0"/>
              <a:t>Criteria for screening</a:t>
            </a:r>
            <a:endParaRPr lang="en-US" dirty="0"/>
          </a:p>
        </p:txBody>
      </p:sp>
    </p:spTree>
    <p:extLst>
      <p:ext uri="{BB962C8B-B14F-4D97-AF65-F5344CB8AC3E}">
        <p14:creationId xmlns:p14="http://schemas.microsoft.com/office/powerpoint/2010/main" val="246526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normAutofit fontScale="90000"/>
          </a:bodyPr>
          <a:lstStyle/>
          <a:p>
            <a:pPr marL="838200" indent="-838200" eaLnBrk="1" hangingPunct="1">
              <a:defRPr/>
            </a:pPr>
            <a:r>
              <a:rPr lang="en-GB" sz="4000"/>
              <a:t>1. The disease/condition is an important health problem: </a:t>
            </a:r>
            <a:endParaRPr lang="en-US" sz="4000"/>
          </a:p>
        </p:txBody>
      </p:sp>
      <p:sp>
        <p:nvSpPr>
          <p:cNvPr id="19459" name="Rectangle 3"/>
          <p:cNvSpPr>
            <a:spLocks noGrp="1" noChangeArrowheads="1"/>
          </p:cNvSpPr>
          <p:nvPr>
            <p:ph type="body" idx="1"/>
          </p:nvPr>
        </p:nvSpPr>
        <p:spPr/>
        <p:txBody>
          <a:bodyPr/>
          <a:lstStyle/>
          <a:p>
            <a:pPr eaLnBrk="1" hangingPunct="1">
              <a:defRPr/>
            </a:pPr>
            <a:r>
              <a:rPr lang="en-GB"/>
              <a:t>Well-defined disorder</a:t>
            </a:r>
          </a:p>
          <a:p>
            <a:pPr eaLnBrk="1" hangingPunct="1">
              <a:buFont typeface="Wingdings" pitchFamily="2" charset="2"/>
              <a:buNone/>
              <a:defRPr/>
            </a:pPr>
            <a:endParaRPr lang="en-GB"/>
          </a:p>
          <a:p>
            <a:pPr eaLnBrk="1" hangingPunct="1">
              <a:defRPr/>
            </a:pPr>
            <a:r>
              <a:rPr lang="en-GB"/>
              <a:t>Known epidemiology </a:t>
            </a:r>
          </a:p>
          <a:p>
            <a:pPr eaLnBrk="1" hangingPunct="1">
              <a:buFont typeface="Wingdings" pitchFamily="2" charset="2"/>
              <a:buNone/>
              <a:defRPr/>
            </a:pPr>
            <a:endParaRPr lang="en-GB"/>
          </a:p>
          <a:p>
            <a:pPr eaLnBrk="1" hangingPunct="1">
              <a:defRPr/>
            </a:pPr>
            <a:r>
              <a:rPr lang="en-GB"/>
              <a:t>Well-understood natural history</a:t>
            </a:r>
          </a:p>
          <a:p>
            <a:pPr eaLnBrk="1" hangingPunct="1">
              <a:buFont typeface="Wingdings" pitchFamily="2" charset="2"/>
              <a:buNone/>
              <a:defRPr/>
            </a:pPr>
            <a:endParaRPr lang="en-GB"/>
          </a:p>
          <a:p>
            <a:pPr eaLnBrk="1" hangingPunct="1">
              <a:defRPr/>
            </a:pPr>
            <a:r>
              <a:rPr lang="en-GB"/>
              <a:t>Prevalence of undiagnosed cases</a:t>
            </a:r>
            <a:endParaRPr lang="en-US"/>
          </a:p>
        </p:txBody>
      </p:sp>
    </p:spTree>
    <p:extLst>
      <p:ext uri="{BB962C8B-B14F-4D97-AF65-F5344CB8AC3E}">
        <p14:creationId xmlns:p14="http://schemas.microsoft.com/office/powerpoint/2010/main" val="325410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180975" y="333375"/>
            <a:ext cx="8604250" cy="1143000"/>
          </a:xfrm>
        </p:spPr>
        <p:txBody>
          <a:bodyPr>
            <a:normAutofit fontScale="90000"/>
          </a:bodyPr>
          <a:lstStyle/>
          <a:p>
            <a:pPr marL="838200" indent="-838200" eaLnBrk="1" hangingPunct="1">
              <a:defRPr/>
            </a:pPr>
            <a:br>
              <a:rPr lang="en-GB" sz="3200"/>
            </a:br>
            <a:r>
              <a:rPr lang="en-GB" sz="4000"/>
              <a:t>2. Presence of presymptomatic or early stage</a:t>
            </a:r>
            <a:endParaRPr lang="en-US" sz="4000"/>
          </a:p>
        </p:txBody>
      </p:sp>
      <p:sp>
        <p:nvSpPr>
          <p:cNvPr id="30723" name="Rectangle 3"/>
          <p:cNvSpPr>
            <a:spLocks noGrp="1" noChangeArrowheads="1"/>
          </p:cNvSpPr>
          <p:nvPr>
            <p:ph type="body" idx="1"/>
          </p:nvPr>
        </p:nvSpPr>
        <p:spPr>
          <a:xfrm>
            <a:off x="468313" y="1989138"/>
            <a:ext cx="8229600" cy="4525962"/>
          </a:xfrm>
        </p:spPr>
        <p:txBody>
          <a:bodyPr/>
          <a:lstStyle/>
          <a:p>
            <a:pPr eaLnBrk="1" hangingPunct="1">
              <a:lnSpc>
                <a:spcPct val="90000"/>
              </a:lnSpc>
              <a:defRPr/>
            </a:pPr>
            <a:r>
              <a:rPr lang="en-GB"/>
              <a:t>Is there an evidence from a randomised controlled trial that an earlier intervention would work?</a:t>
            </a:r>
          </a:p>
          <a:p>
            <a:pPr eaLnBrk="1" hangingPunct="1">
              <a:lnSpc>
                <a:spcPct val="90000"/>
              </a:lnSpc>
              <a:defRPr/>
            </a:pPr>
            <a:r>
              <a:rPr lang="en-GB"/>
              <a:t>Detecting the disorder at this stage should help in getting better outcomes  when compared with the situation without screening. </a:t>
            </a:r>
          </a:p>
          <a:p>
            <a:pPr eaLnBrk="1" hangingPunct="1">
              <a:lnSpc>
                <a:spcPct val="90000"/>
              </a:lnSpc>
              <a:defRPr/>
            </a:pPr>
            <a:r>
              <a:rPr lang="en-GB"/>
              <a:t>Screening for a disease or a risk factor</a:t>
            </a:r>
          </a:p>
          <a:p>
            <a:pPr eaLnBrk="1" hangingPunct="1">
              <a:lnSpc>
                <a:spcPct val="90000"/>
              </a:lnSpc>
              <a:buFont typeface="Wingdings" pitchFamily="2" charset="2"/>
              <a:buNone/>
              <a:defRPr/>
            </a:pPr>
            <a:endParaRPr lang="en-US"/>
          </a:p>
        </p:txBody>
      </p:sp>
    </p:spTree>
    <p:extLst>
      <p:ext uri="{BB962C8B-B14F-4D97-AF65-F5344CB8AC3E}">
        <p14:creationId xmlns:p14="http://schemas.microsoft.com/office/powerpoint/2010/main" val="967695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normAutofit fontScale="90000"/>
          </a:bodyPr>
          <a:lstStyle/>
          <a:p>
            <a:pPr eaLnBrk="1" hangingPunct="1">
              <a:defRPr/>
            </a:pPr>
            <a:r>
              <a:rPr lang="en-GB" sz="4000"/>
              <a:t>What do you aim to achieve from your screening programme?</a:t>
            </a:r>
            <a:endParaRPr lang="en-US" sz="4000"/>
          </a:p>
        </p:txBody>
      </p:sp>
      <p:sp>
        <p:nvSpPr>
          <p:cNvPr id="62467" name="Rectangle 3"/>
          <p:cNvSpPr>
            <a:spLocks noGrp="1" noChangeArrowheads="1"/>
          </p:cNvSpPr>
          <p:nvPr>
            <p:ph type="body" idx="1"/>
          </p:nvPr>
        </p:nvSpPr>
        <p:spPr/>
        <p:txBody>
          <a:bodyPr/>
          <a:lstStyle/>
          <a:p>
            <a:pPr eaLnBrk="1" hangingPunct="1">
              <a:defRPr/>
            </a:pPr>
            <a:r>
              <a:rPr lang="en-GB"/>
              <a:t>Mortality</a:t>
            </a:r>
          </a:p>
          <a:p>
            <a:pPr eaLnBrk="1" hangingPunct="1">
              <a:buFont typeface="Wingdings" pitchFamily="2" charset="2"/>
              <a:buNone/>
              <a:defRPr/>
            </a:pPr>
            <a:endParaRPr lang="en-GB"/>
          </a:p>
          <a:p>
            <a:pPr eaLnBrk="1" hangingPunct="1">
              <a:defRPr/>
            </a:pPr>
            <a:r>
              <a:rPr lang="en-GB"/>
              <a:t>Morbidity </a:t>
            </a:r>
          </a:p>
          <a:p>
            <a:pPr eaLnBrk="1" hangingPunct="1">
              <a:buFont typeface="Wingdings" pitchFamily="2" charset="2"/>
              <a:buNone/>
              <a:defRPr/>
            </a:pPr>
            <a:endParaRPr lang="en-GB"/>
          </a:p>
          <a:p>
            <a:pPr eaLnBrk="1" hangingPunct="1">
              <a:defRPr/>
            </a:pPr>
            <a:r>
              <a:rPr lang="en-GB"/>
              <a:t>Quality of life and psychological wellbeing</a:t>
            </a:r>
            <a:endParaRPr lang="en-US"/>
          </a:p>
        </p:txBody>
      </p:sp>
    </p:spTree>
    <p:extLst>
      <p:ext uri="{BB962C8B-B14F-4D97-AF65-F5344CB8AC3E}">
        <p14:creationId xmlns:p14="http://schemas.microsoft.com/office/powerpoint/2010/main" val="824745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normAutofit fontScale="90000"/>
          </a:bodyPr>
          <a:lstStyle/>
          <a:p>
            <a:pPr marL="838200" indent="-838200" eaLnBrk="1" hangingPunct="1">
              <a:defRPr/>
            </a:pPr>
            <a:r>
              <a:rPr lang="en-GB" sz="4000"/>
              <a:t>Screening test:</a:t>
            </a:r>
            <a:br>
              <a:rPr lang="en-US" sz="4000"/>
            </a:br>
            <a:endParaRPr lang="en-US" sz="4000"/>
          </a:p>
        </p:txBody>
      </p:sp>
      <p:sp>
        <p:nvSpPr>
          <p:cNvPr id="32771" name="Rectangle 3"/>
          <p:cNvSpPr>
            <a:spLocks noGrp="1" noChangeArrowheads="1"/>
          </p:cNvSpPr>
          <p:nvPr>
            <p:ph type="body" idx="1"/>
          </p:nvPr>
        </p:nvSpPr>
        <p:spPr/>
        <p:txBody>
          <a:bodyPr/>
          <a:lstStyle/>
          <a:p>
            <a:pPr eaLnBrk="1" hangingPunct="1">
              <a:defRPr/>
            </a:pPr>
            <a:r>
              <a:rPr lang="en-GB"/>
              <a:t>Safe </a:t>
            </a:r>
          </a:p>
          <a:p>
            <a:pPr eaLnBrk="1" hangingPunct="1">
              <a:defRPr/>
            </a:pPr>
            <a:r>
              <a:rPr lang="en-GB"/>
              <a:t>Inexpensive</a:t>
            </a:r>
          </a:p>
          <a:p>
            <a:pPr eaLnBrk="1" hangingPunct="1">
              <a:defRPr/>
            </a:pPr>
            <a:r>
              <a:rPr lang="en-GB"/>
              <a:t>Acceptable</a:t>
            </a:r>
          </a:p>
          <a:p>
            <a:pPr eaLnBrk="1" hangingPunct="1">
              <a:defRPr/>
            </a:pPr>
            <a:r>
              <a:rPr lang="en-GB"/>
              <a:t>Reliable</a:t>
            </a:r>
          </a:p>
          <a:p>
            <a:pPr eaLnBrk="1" hangingPunct="1">
              <a:defRPr/>
            </a:pPr>
            <a:r>
              <a:rPr lang="en-GB"/>
              <a:t>Valid</a:t>
            </a:r>
          </a:p>
          <a:p>
            <a:pPr eaLnBrk="1" hangingPunct="1">
              <a:defRPr/>
            </a:pPr>
            <a:r>
              <a:rPr lang="en-GB"/>
              <a:t>No or minimal adverse effects: pain or any possible adverse effects should be considered in addition to convenience and duration of the test. </a:t>
            </a:r>
            <a:endParaRPr lang="en-US"/>
          </a:p>
        </p:txBody>
      </p:sp>
    </p:spTree>
    <p:extLst>
      <p:ext uri="{BB962C8B-B14F-4D97-AF65-F5344CB8AC3E}">
        <p14:creationId xmlns:p14="http://schemas.microsoft.com/office/powerpoint/2010/main" val="141826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GB"/>
              <a:t>Screening test validity</a:t>
            </a:r>
            <a:endParaRPr lang="en-US"/>
          </a:p>
        </p:txBody>
      </p:sp>
      <p:sp>
        <p:nvSpPr>
          <p:cNvPr id="34819" name="Rectangle 3"/>
          <p:cNvSpPr>
            <a:spLocks noGrp="1" noChangeArrowheads="1"/>
          </p:cNvSpPr>
          <p:nvPr>
            <p:ph type="body" idx="1"/>
          </p:nvPr>
        </p:nvSpPr>
        <p:spPr/>
        <p:txBody>
          <a:bodyPr>
            <a:normAutofit lnSpcReduction="10000"/>
          </a:bodyPr>
          <a:lstStyle/>
          <a:p>
            <a:pPr eaLnBrk="1" hangingPunct="1">
              <a:lnSpc>
                <a:spcPct val="90000"/>
              </a:lnSpc>
              <a:defRPr/>
            </a:pPr>
            <a:r>
              <a:rPr lang="en-GB" sz="2400" b="1" dirty="0"/>
              <a:t>The validity of a screening test can be evaluated through its detection rate (sensitivity) and specificity. </a:t>
            </a:r>
          </a:p>
          <a:p>
            <a:pPr eaLnBrk="1" hangingPunct="1">
              <a:lnSpc>
                <a:spcPct val="90000"/>
              </a:lnSpc>
              <a:buFont typeface="Wingdings" pitchFamily="2" charset="2"/>
              <a:buNone/>
              <a:defRPr/>
            </a:pPr>
            <a:r>
              <a:rPr lang="en-GB" sz="2400" b="1" dirty="0"/>
              <a:t>	</a:t>
            </a:r>
          </a:p>
          <a:p>
            <a:pPr eaLnBrk="1" hangingPunct="1">
              <a:lnSpc>
                <a:spcPct val="90000"/>
              </a:lnSpc>
              <a:buFont typeface="Wingdings" pitchFamily="2" charset="2"/>
              <a:buNone/>
              <a:defRPr/>
            </a:pPr>
            <a:r>
              <a:rPr lang="en-GB" sz="2400" b="1" dirty="0"/>
              <a:t>	A. Detection rate (sensitivity) evaluates the ability of a screening 	tool to detect the disorder or problem. It represents the 	proportion of diseased individuals who have a positive 	screening test.</a:t>
            </a:r>
          </a:p>
          <a:p>
            <a:pPr eaLnBrk="1" hangingPunct="1">
              <a:lnSpc>
                <a:spcPct val="90000"/>
              </a:lnSpc>
              <a:buFont typeface="Wingdings" pitchFamily="2" charset="2"/>
              <a:buNone/>
              <a:defRPr/>
            </a:pPr>
            <a:endParaRPr lang="en-GB" sz="2400" b="1" dirty="0"/>
          </a:p>
          <a:p>
            <a:pPr eaLnBrk="1" hangingPunct="1">
              <a:lnSpc>
                <a:spcPct val="90000"/>
              </a:lnSpc>
              <a:buFont typeface="Wingdings" pitchFamily="2" charset="2"/>
              <a:buNone/>
              <a:defRPr/>
            </a:pPr>
            <a:r>
              <a:rPr lang="en-GB" sz="2400" b="1" dirty="0"/>
              <a:t>	B. Specificity is the ability of a screening tool to label people without the targeted condition as “unaffected” </a:t>
            </a:r>
          </a:p>
          <a:p>
            <a:pPr eaLnBrk="1" hangingPunct="1">
              <a:lnSpc>
                <a:spcPct val="90000"/>
              </a:lnSpc>
              <a:buFont typeface="Wingdings" pitchFamily="2" charset="2"/>
              <a:buNone/>
              <a:defRPr/>
            </a:pPr>
            <a:r>
              <a:rPr lang="en-GB" sz="2400" b="1" dirty="0"/>
              <a:t>     (for diseases, healthy people as non-diseased).</a:t>
            </a:r>
          </a:p>
          <a:p>
            <a:pPr eaLnBrk="1" hangingPunct="1">
              <a:lnSpc>
                <a:spcPct val="90000"/>
              </a:lnSpc>
              <a:buFont typeface="Wingdings" pitchFamily="2" charset="2"/>
              <a:buNone/>
              <a:defRPr/>
            </a:pPr>
            <a:r>
              <a:rPr lang="en-GB" sz="2400" dirty="0"/>
              <a:t> </a:t>
            </a:r>
            <a:endParaRPr lang="en-US" sz="2400" dirty="0"/>
          </a:p>
        </p:txBody>
      </p:sp>
    </p:spTree>
    <p:extLst>
      <p:ext uri="{BB962C8B-B14F-4D97-AF65-F5344CB8AC3E}">
        <p14:creationId xmlns:p14="http://schemas.microsoft.com/office/powerpoint/2010/main" val="2899008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fontScale="90000"/>
          </a:bodyPr>
          <a:lstStyle/>
          <a:p>
            <a:pPr eaLnBrk="1" hangingPunct="1">
              <a:defRPr/>
            </a:pPr>
            <a:r>
              <a:rPr lang="en-GB"/>
              <a:t>False positive rate (1-specificity)</a:t>
            </a:r>
            <a:endParaRPr lang="en-US"/>
          </a:p>
        </p:txBody>
      </p:sp>
      <p:sp>
        <p:nvSpPr>
          <p:cNvPr id="40963" name="Rectangle 3"/>
          <p:cNvSpPr>
            <a:spLocks noGrp="1" noChangeArrowheads="1"/>
          </p:cNvSpPr>
          <p:nvPr>
            <p:ph type="body" idx="1"/>
          </p:nvPr>
        </p:nvSpPr>
        <p:spPr/>
        <p:txBody>
          <a:bodyPr/>
          <a:lstStyle/>
          <a:p>
            <a:pPr eaLnBrk="1" hangingPunct="1">
              <a:defRPr/>
            </a:pPr>
            <a:r>
              <a:rPr lang="en-GB" sz="2800" dirty="0"/>
              <a:t>More meaningful and practical than specificity because it shows the expected rate of those who would be falsely labelled as diseased or screen positive and might offered further investigations. </a:t>
            </a:r>
          </a:p>
          <a:p>
            <a:pPr eaLnBrk="1" hangingPunct="1">
              <a:defRPr/>
            </a:pPr>
            <a:r>
              <a:rPr lang="en-GB" sz="2800" dirty="0"/>
              <a:t>It helps in estimation the magnitude of the economic and other harmful effect such as psychological distress associated such outcomes. </a:t>
            </a:r>
            <a:endParaRPr lang="en-US" sz="2800" dirty="0"/>
          </a:p>
        </p:txBody>
      </p:sp>
    </p:spTree>
    <p:extLst>
      <p:ext uri="{BB962C8B-B14F-4D97-AF65-F5344CB8AC3E}">
        <p14:creationId xmlns:p14="http://schemas.microsoft.com/office/powerpoint/2010/main" val="3881621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468313" y="0"/>
            <a:ext cx="8229600" cy="1143000"/>
          </a:xfrm>
        </p:spPr>
        <p:txBody>
          <a:bodyPr>
            <a:normAutofit fontScale="90000"/>
          </a:bodyPr>
          <a:lstStyle/>
          <a:p>
            <a:pPr eaLnBrk="1" hangingPunct="1">
              <a:defRPr/>
            </a:pPr>
            <a:r>
              <a:rPr lang="en-GB" sz="4000"/>
              <a:t>Screening test validity:</a:t>
            </a:r>
            <a:br>
              <a:rPr lang="en-GB" sz="4000"/>
            </a:br>
            <a:r>
              <a:rPr lang="en-GB" sz="4000"/>
              <a:t>Outcomes of screening tests</a:t>
            </a:r>
            <a:r>
              <a:rPr lang="en-US" sz="4000"/>
              <a:t> </a:t>
            </a:r>
          </a:p>
        </p:txBody>
      </p:sp>
      <p:pic>
        <p:nvPicPr>
          <p:cNvPr id="36867" name="Picture 6"/>
          <p:cNvPicPr>
            <a:picLocks noGrp="1" noChangeAspect="1" noChangeArrowheads="1"/>
          </p:cNvPicPr>
          <p:nvPr>
            <p:ph type="body" idx="1"/>
          </p:nvPr>
        </p:nvPicPr>
        <p:blipFill>
          <a:blip r:embed="rId3" cstate="print"/>
          <a:srcRect/>
          <a:stretch>
            <a:fillRect/>
          </a:stretch>
        </p:blipFill>
        <p:spPr>
          <a:xfrm>
            <a:off x="0" y="1314450"/>
            <a:ext cx="9144000" cy="5543550"/>
          </a:xfrm>
          <a:solidFill>
            <a:schemeClr val="folHlink"/>
          </a:solidFill>
        </p:spPr>
      </p:pic>
    </p:spTree>
    <p:extLst>
      <p:ext uri="{BB962C8B-B14F-4D97-AF65-F5344CB8AC3E}">
        <p14:creationId xmlns:p14="http://schemas.microsoft.com/office/powerpoint/2010/main" val="852709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0"/>
            <a:ext cx="8229600" cy="1143000"/>
          </a:xfrm>
        </p:spPr>
        <p:txBody>
          <a:bodyPr>
            <a:normAutofit fontScale="90000"/>
          </a:bodyPr>
          <a:lstStyle/>
          <a:p>
            <a:r>
              <a:rPr lang="en-US" dirty="0"/>
              <a:t>How to calculate false negative rates? </a:t>
            </a:r>
          </a:p>
        </p:txBody>
      </p:sp>
      <p:sp>
        <p:nvSpPr>
          <p:cNvPr id="4" name="Footer Placeholder 3"/>
          <p:cNvSpPr>
            <a:spLocks noGrp="1"/>
          </p:cNvSpPr>
          <p:nvPr>
            <p:ph type="ftr" sz="quarter" idx="11"/>
          </p:nvPr>
        </p:nvSpPr>
        <p:spPr/>
        <p:txBody>
          <a:bodyPr/>
          <a:lstStyle/>
          <a:p>
            <a:r>
              <a:rPr lang="en-US"/>
              <a:t>Global Center for Public Health and Disease Control, Global Academy for Health Sciences, OH USA</a:t>
            </a:r>
          </a:p>
        </p:txBody>
      </p:sp>
    </p:spTree>
    <p:extLst>
      <p:ext uri="{BB962C8B-B14F-4D97-AF65-F5344CB8AC3E}">
        <p14:creationId xmlns:p14="http://schemas.microsoft.com/office/powerpoint/2010/main" val="102044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a:xfrm>
            <a:off x="457200" y="533400"/>
            <a:ext cx="8229600" cy="1143000"/>
          </a:xfrm>
        </p:spPr>
        <p:txBody>
          <a:bodyPr/>
          <a:lstStyle/>
          <a:p>
            <a:pPr eaLnBrk="1" hangingPunct="1">
              <a:defRPr/>
            </a:pPr>
            <a:r>
              <a:rPr lang="en-GB" dirty="0"/>
              <a:t>Preventive Medicine</a:t>
            </a:r>
            <a:endParaRPr lang="en-US" dirty="0"/>
          </a:p>
        </p:txBody>
      </p:sp>
      <p:sp>
        <p:nvSpPr>
          <p:cNvPr id="88067" name="Rectangle 3"/>
          <p:cNvSpPr>
            <a:spLocks noGrp="1" noChangeArrowheads="1"/>
          </p:cNvSpPr>
          <p:nvPr>
            <p:ph idx="1"/>
          </p:nvPr>
        </p:nvSpPr>
        <p:spPr>
          <a:xfrm>
            <a:off x="457200" y="1935480"/>
            <a:ext cx="8229600" cy="4617720"/>
          </a:xfrm>
        </p:spPr>
        <p:txBody>
          <a:bodyPr>
            <a:normAutofit fontScale="92500" lnSpcReduction="20000"/>
          </a:bodyPr>
          <a:lstStyle/>
          <a:p>
            <a:pPr eaLnBrk="1" hangingPunct="1">
              <a:defRPr/>
            </a:pPr>
            <a:r>
              <a:rPr lang="en-GB" sz="3500" dirty="0"/>
              <a:t>Prevention was defined by Last as: </a:t>
            </a:r>
          </a:p>
          <a:p>
            <a:pPr eaLnBrk="1" hangingPunct="1">
              <a:buFont typeface="Wingdings" pitchFamily="2" charset="2"/>
              <a:buNone/>
              <a:defRPr/>
            </a:pPr>
            <a:r>
              <a:rPr lang="en-GB" sz="3500" dirty="0">
                <a:latin typeface="+mj-lt"/>
              </a:rPr>
              <a:t>  “Actions aimed at eradicating, eliminating, or minimizing the impact of disease or disability, or if none of these is feasible, retarding the progress of disease and disability”. </a:t>
            </a:r>
          </a:p>
          <a:p>
            <a:pPr eaLnBrk="1" hangingPunct="1">
              <a:buFont typeface="Wingdings" pitchFamily="2" charset="2"/>
              <a:buNone/>
              <a:defRPr/>
            </a:pPr>
            <a:endParaRPr lang="en-GB" dirty="0"/>
          </a:p>
          <a:p>
            <a:pPr eaLnBrk="1" hangingPunct="1">
              <a:buFont typeface="Wingdings" pitchFamily="2" charset="2"/>
              <a:buNone/>
              <a:defRPr/>
            </a:pPr>
            <a:endParaRPr lang="en-US" sz="3600" dirty="0"/>
          </a:p>
          <a:p>
            <a:pPr eaLnBrk="1" hangingPunct="1">
              <a:buNone/>
              <a:defRPr/>
            </a:pPr>
            <a:endParaRPr lang="en-US" dirty="0"/>
          </a:p>
          <a:p>
            <a:pPr eaLnBrk="1" hangingPunct="1">
              <a:buNone/>
              <a:defRPr/>
            </a:pPr>
            <a:endParaRPr lang="en-US" dirty="0"/>
          </a:p>
          <a:p>
            <a:pPr eaLnBrk="1" hangingPunct="1">
              <a:buNone/>
              <a:defRPr/>
            </a:pPr>
            <a:endParaRPr lang="en-US" dirty="0"/>
          </a:p>
          <a:p>
            <a:pPr>
              <a:buNone/>
              <a:defRPr/>
            </a:pPr>
            <a:r>
              <a:rPr lang="en-US" sz="1200" dirty="0"/>
              <a:t>Last J. A Dictionary of Epidemiology. 3rd ed. Oxford: Oxford University Press; 2002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roc_intro1"/>
          <p:cNvPicPr>
            <a:picLocks noChangeAspect="1" noChangeArrowheads="1"/>
          </p:cNvPicPr>
          <p:nvPr/>
        </p:nvPicPr>
        <p:blipFill>
          <a:blip r:embed="rId3" cstate="print"/>
          <a:srcRect/>
          <a:stretch>
            <a:fillRect/>
          </a:stretch>
        </p:blipFill>
        <p:spPr bwMode="auto">
          <a:xfrm>
            <a:off x="755650" y="1268413"/>
            <a:ext cx="7488238" cy="4262437"/>
          </a:xfrm>
          <a:prstGeom prst="rect">
            <a:avLst/>
          </a:prstGeom>
          <a:solidFill>
            <a:srgbClr val="FFFFFF"/>
          </a:solidFill>
          <a:ln w="9525">
            <a:solidFill>
              <a:schemeClr val="tx1"/>
            </a:solidFill>
            <a:miter lim="800000"/>
            <a:headEnd/>
            <a:tailEnd/>
          </a:ln>
        </p:spPr>
      </p:pic>
      <p:sp>
        <p:nvSpPr>
          <p:cNvPr id="38915" name="Rectangle 6"/>
          <p:cNvSpPr>
            <a:spLocks noChangeArrowheads="1"/>
          </p:cNvSpPr>
          <p:nvPr/>
        </p:nvSpPr>
        <p:spPr bwMode="auto">
          <a:xfrm>
            <a:off x="2411413" y="1916113"/>
            <a:ext cx="3600450" cy="720725"/>
          </a:xfrm>
          <a:prstGeom prst="rect">
            <a:avLst/>
          </a:prstGeom>
          <a:noFill/>
          <a:ln w="9525">
            <a:noFill/>
            <a:miter lim="800000"/>
            <a:headEnd/>
            <a:tailEnd/>
          </a:ln>
        </p:spPr>
        <p:txBody>
          <a:bodyPr wrap="none" anchor="ctr"/>
          <a:lstStyle/>
          <a:p>
            <a:endParaRPr lang="en-US"/>
          </a:p>
        </p:txBody>
      </p:sp>
      <p:sp>
        <p:nvSpPr>
          <p:cNvPr id="38916" name="Rectangle 7"/>
          <p:cNvSpPr>
            <a:spLocks noChangeArrowheads="1"/>
          </p:cNvSpPr>
          <p:nvPr/>
        </p:nvSpPr>
        <p:spPr bwMode="auto">
          <a:xfrm>
            <a:off x="827088" y="5516563"/>
            <a:ext cx="7416800" cy="1123950"/>
          </a:xfrm>
          <a:prstGeom prst="rect">
            <a:avLst/>
          </a:prstGeom>
          <a:noFill/>
          <a:ln w="9525">
            <a:solidFill>
              <a:schemeClr val="tx1"/>
            </a:solidFill>
            <a:miter lim="800000"/>
            <a:headEnd/>
            <a:tailEnd/>
          </a:ln>
        </p:spPr>
        <p:txBody>
          <a:bodyPr wrap="none" anchor="ctr"/>
          <a:lstStyle/>
          <a:p>
            <a:pPr algn="ctr"/>
            <a:r>
              <a:rPr lang="en-GB" dirty="0">
                <a:latin typeface="Tahoma" pitchFamily="34" charset="0"/>
              </a:rPr>
              <a:t>TP: true positives  TN: true negatives</a:t>
            </a:r>
          </a:p>
          <a:p>
            <a:pPr algn="ctr"/>
            <a:r>
              <a:rPr lang="en-GB" dirty="0">
                <a:latin typeface="Tahoma" pitchFamily="34" charset="0"/>
              </a:rPr>
              <a:t>FP: False positives FN: False negatives</a:t>
            </a:r>
            <a:endParaRPr lang="en-US" dirty="0">
              <a:latin typeface="Tahoma" pitchFamily="34" charset="0"/>
            </a:endParaRPr>
          </a:p>
        </p:txBody>
      </p:sp>
      <p:sp>
        <p:nvSpPr>
          <p:cNvPr id="38917" name="Text Box 9"/>
          <p:cNvSpPr txBox="1">
            <a:spLocks noChangeArrowheads="1"/>
          </p:cNvSpPr>
          <p:nvPr/>
        </p:nvSpPr>
        <p:spPr bwMode="auto">
          <a:xfrm>
            <a:off x="900113" y="333375"/>
            <a:ext cx="7705725" cy="701675"/>
          </a:xfrm>
          <a:prstGeom prst="rect">
            <a:avLst/>
          </a:prstGeom>
          <a:noFill/>
          <a:ln w="9525">
            <a:noFill/>
            <a:miter lim="800000"/>
            <a:headEnd/>
            <a:tailEnd/>
          </a:ln>
        </p:spPr>
        <p:txBody>
          <a:bodyPr>
            <a:spAutoFit/>
          </a:bodyPr>
          <a:lstStyle/>
          <a:p>
            <a:pPr>
              <a:spcBef>
                <a:spcPct val="50000"/>
              </a:spcBef>
            </a:pPr>
            <a:r>
              <a:rPr lang="en-GB" sz="4000" dirty="0"/>
              <a:t>Outcomes of screening program</a:t>
            </a:r>
            <a:endParaRPr lang="en-US" sz="4000" dirty="0"/>
          </a:p>
        </p:txBody>
      </p:sp>
    </p:spTree>
    <p:extLst>
      <p:ext uri="{BB962C8B-B14F-4D97-AF65-F5344CB8AC3E}">
        <p14:creationId xmlns:p14="http://schemas.microsoft.com/office/powerpoint/2010/main" val="2692626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282F62C-32F6-4247-B5AE-94D755961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4924425"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58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236"/>
            <a:ext cx="80010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8847" y="6627167"/>
            <a:ext cx="9272847" cy="461665"/>
          </a:xfrm>
          <a:prstGeom prst="rect">
            <a:avLst/>
          </a:prstGeom>
        </p:spPr>
        <p:txBody>
          <a:bodyPr wrap="square">
            <a:spAutoFit/>
          </a:bodyPr>
          <a:lstStyle/>
          <a:p>
            <a:r>
              <a:rPr lang="en-US" sz="1200" dirty="0"/>
              <a:t>Le-Le Song, </a:t>
            </a:r>
            <a:r>
              <a:rPr lang="en-US" sz="1200" dirty="0" err="1"/>
              <a:t>Yue</a:t>
            </a:r>
            <a:r>
              <a:rPr lang="en-US" sz="1200" dirty="0"/>
              <a:t>-Min Li. Current noninvasive tests for colorectal cancer screening: An overview of colorectal cancer screening tests. World Journal of GI oncology. 2016</a:t>
            </a:r>
          </a:p>
        </p:txBody>
      </p:sp>
      <p:sp>
        <p:nvSpPr>
          <p:cNvPr id="4" name="Rectangle 3"/>
          <p:cNvSpPr/>
          <p:nvPr/>
        </p:nvSpPr>
        <p:spPr>
          <a:xfrm>
            <a:off x="30804" y="2298422"/>
            <a:ext cx="8229600" cy="3970318"/>
          </a:xfrm>
          <a:prstGeom prst="rect">
            <a:avLst/>
          </a:prstGeom>
        </p:spPr>
        <p:txBody>
          <a:bodyPr wrap="square">
            <a:spAutoFit/>
          </a:bodyPr>
          <a:lstStyle/>
          <a:p>
            <a:pPr algn="l">
              <a:buFont typeface="Arial" panose="020B0604020202020204" pitchFamily="34" charset="0"/>
              <a:buChar char="•"/>
            </a:pPr>
            <a:r>
              <a:rPr lang="en-US" dirty="0"/>
              <a:t>Cologuard uses advanced stool DNA technology to detect the DNA and blood cells released from altered cells, and can detect both precancer and cancer, if present</a:t>
            </a:r>
          </a:p>
          <a:p>
            <a:pPr algn="l">
              <a:buFont typeface="Arial" panose="020B0604020202020204" pitchFamily="34" charset="0"/>
              <a:buChar char="•"/>
            </a:pPr>
            <a:r>
              <a:rPr lang="en-US" dirty="0"/>
              <a:t>Unlike other noninvasive colorectal cancer screening tests, Cologuard can detect both precancer and cancer</a:t>
            </a:r>
          </a:p>
          <a:p>
            <a:endParaRPr lang="en-US" dirty="0"/>
          </a:p>
          <a:p>
            <a:r>
              <a:rPr lang="en-US" dirty="0"/>
              <a:t>The high detection of precancerous lesions, HGD and serrated sessile polyps is extremely useful for a screening test, as these lesions may develop into CRC if they are not resected. </a:t>
            </a:r>
          </a:p>
          <a:p>
            <a:endParaRPr lang="en-US" dirty="0"/>
          </a:p>
          <a:p>
            <a:r>
              <a:rPr lang="en-US" dirty="0"/>
              <a:t>The only obstacle for broad application of Cologuard is the cost, as the detection of multitargets increased the cost of the test. </a:t>
            </a:r>
          </a:p>
          <a:p>
            <a:endParaRPr lang="en-US" dirty="0"/>
          </a:p>
          <a:p>
            <a:r>
              <a:rPr lang="en-US" dirty="0"/>
              <a:t>Its current expense of $599 per test is high for a routine screening assay. </a:t>
            </a:r>
          </a:p>
        </p:txBody>
      </p:sp>
    </p:spTree>
    <p:extLst>
      <p:ext uri="{BB962C8B-B14F-4D97-AF65-F5344CB8AC3E}">
        <p14:creationId xmlns:p14="http://schemas.microsoft.com/office/powerpoint/2010/main" val="437823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GB"/>
              <a:t>Reliability of screening test</a:t>
            </a:r>
            <a:endParaRPr lang="en-US"/>
          </a:p>
        </p:txBody>
      </p:sp>
      <p:sp>
        <p:nvSpPr>
          <p:cNvPr id="69635" name="Rectangle 3"/>
          <p:cNvSpPr>
            <a:spLocks noGrp="1" noChangeArrowheads="1"/>
          </p:cNvSpPr>
          <p:nvPr>
            <p:ph type="body" idx="1"/>
          </p:nvPr>
        </p:nvSpPr>
        <p:spPr/>
        <p:txBody>
          <a:bodyPr/>
          <a:lstStyle/>
          <a:p>
            <a:pPr eaLnBrk="1" hangingPunct="1">
              <a:defRPr/>
            </a:pPr>
            <a:r>
              <a:rPr lang="en-GB" sz="2800"/>
              <a:t>Reliability means that the same results should be obtained by different observer or the same observer at different occasions.</a:t>
            </a:r>
          </a:p>
          <a:p>
            <a:pPr eaLnBrk="1" hangingPunct="1">
              <a:defRPr/>
            </a:pPr>
            <a:r>
              <a:rPr lang="en-GB" sz="2800"/>
              <a:t>In practice, it is hard to achieve 100% reliability</a:t>
            </a:r>
          </a:p>
          <a:p>
            <a:pPr eaLnBrk="1" hangingPunct="1">
              <a:defRPr/>
            </a:pPr>
            <a:r>
              <a:rPr lang="en-GB" sz="2800"/>
              <a:t>Guidelines should be in place on decisions when two observers have different opinions. </a:t>
            </a:r>
            <a:endParaRPr lang="en-US" sz="2800"/>
          </a:p>
        </p:txBody>
      </p:sp>
    </p:spTree>
    <p:extLst>
      <p:ext uri="{BB962C8B-B14F-4D97-AF65-F5344CB8AC3E}">
        <p14:creationId xmlns:p14="http://schemas.microsoft.com/office/powerpoint/2010/main" val="3181906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381000" y="914400"/>
            <a:ext cx="8229600" cy="1143000"/>
          </a:xfrm>
        </p:spPr>
        <p:txBody>
          <a:bodyPr>
            <a:normAutofit fontScale="90000"/>
          </a:bodyPr>
          <a:lstStyle/>
          <a:p>
            <a:pPr eaLnBrk="1" hangingPunct="1">
              <a:defRPr/>
            </a:pPr>
            <a:r>
              <a:rPr lang="en-GB" sz="3200" b="1" u="sng" dirty="0"/>
              <a:t>Agreed plan on further investigation, diagnosis and treatment: </a:t>
            </a:r>
            <a:br>
              <a:rPr lang="en-US" sz="3200" dirty="0"/>
            </a:br>
            <a:endParaRPr lang="en-US" sz="3200" dirty="0"/>
          </a:p>
        </p:txBody>
      </p:sp>
      <p:sp>
        <p:nvSpPr>
          <p:cNvPr id="71683" name="Rectangle 3"/>
          <p:cNvSpPr>
            <a:spLocks noGrp="1" noChangeArrowheads="1"/>
          </p:cNvSpPr>
          <p:nvPr>
            <p:ph type="body" idx="1"/>
          </p:nvPr>
        </p:nvSpPr>
        <p:spPr/>
        <p:txBody>
          <a:bodyPr/>
          <a:lstStyle/>
          <a:p>
            <a:pPr eaLnBrk="1" hangingPunct="1">
              <a:lnSpc>
                <a:spcPct val="90000"/>
              </a:lnSpc>
              <a:defRPr/>
            </a:pPr>
            <a:r>
              <a:rPr lang="en-GB" sz="2800" dirty="0"/>
              <a:t>Any interventional measures or early detection should be more worthwhile than both late diagnosis and/or intervention.</a:t>
            </a:r>
          </a:p>
          <a:p>
            <a:pPr eaLnBrk="1" hangingPunct="1">
              <a:lnSpc>
                <a:spcPct val="90000"/>
              </a:lnSpc>
              <a:defRPr/>
            </a:pPr>
            <a:r>
              <a:rPr lang="en-GB" sz="2800" dirty="0"/>
              <a:t> This should be based on scientific-based evidence.</a:t>
            </a:r>
          </a:p>
          <a:p>
            <a:pPr eaLnBrk="1" hangingPunct="1">
              <a:lnSpc>
                <a:spcPct val="90000"/>
              </a:lnSpc>
              <a:defRPr/>
            </a:pPr>
            <a:r>
              <a:rPr lang="en-GB" sz="2800" dirty="0"/>
              <a:t> Randomised controlled clinical trials could be needed to evaluate the impact of treatment on those detected from screening programmes as they could be different from those seeking medical attention for their conditions.</a:t>
            </a:r>
            <a:endParaRPr lang="en-US" sz="2800" dirty="0"/>
          </a:p>
        </p:txBody>
      </p:sp>
    </p:spTree>
    <p:extLst>
      <p:ext uri="{BB962C8B-B14F-4D97-AF65-F5344CB8AC3E}">
        <p14:creationId xmlns:p14="http://schemas.microsoft.com/office/powerpoint/2010/main" val="601617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normAutofit fontScale="90000"/>
          </a:bodyPr>
          <a:lstStyle/>
          <a:p>
            <a:pPr marL="838200" indent="-838200" eaLnBrk="1" hangingPunct="1">
              <a:defRPr/>
            </a:pPr>
            <a:r>
              <a:rPr lang="en-GB" sz="3200"/>
              <a:t>Agreed plan on further investigation, diagnosis and treatment: </a:t>
            </a:r>
            <a:br>
              <a:rPr lang="en-US" sz="3200"/>
            </a:br>
            <a:endParaRPr lang="en-US" sz="3200"/>
          </a:p>
        </p:txBody>
      </p:sp>
      <p:sp>
        <p:nvSpPr>
          <p:cNvPr id="45059" name="Rectangle 3"/>
          <p:cNvSpPr>
            <a:spLocks noGrp="1" noChangeArrowheads="1"/>
          </p:cNvSpPr>
          <p:nvPr>
            <p:ph type="body" idx="1"/>
          </p:nvPr>
        </p:nvSpPr>
        <p:spPr/>
        <p:txBody>
          <a:bodyPr/>
          <a:lstStyle/>
          <a:p>
            <a:pPr eaLnBrk="1" hangingPunct="1">
              <a:buFont typeface="Wingdings" pitchFamily="2" charset="2"/>
              <a:buNone/>
              <a:defRPr/>
            </a:pPr>
            <a:endParaRPr lang="en-GB"/>
          </a:p>
          <a:p>
            <a:pPr eaLnBrk="1" hangingPunct="1">
              <a:defRPr/>
            </a:pPr>
            <a:r>
              <a:rPr lang="en-GB"/>
              <a:t>Diagnostic tools, screening intervals and treatment</a:t>
            </a:r>
          </a:p>
          <a:p>
            <a:pPr eaLnBrk="1" hangingPunct="1">
              <a:defRPr/>
            </a:pPr>
            <a:r>
              <a:rPr lang="en-GB"/>
              <a:t>Facilities required for such steps should also be available or easily installed and equally accessed by the screened population</a:t>
            </a:r>
          </a:p>
        </p:txBody>
      </p:sp>
    </p:spTree>
    <p:extLst>
      <p:ext uri="{BB962C8B-B14F-4D97-AF65-F5344CB8AC3E}">
        <p14:creationId xmlns:p14="http://schemas.microsoft.com/office/powerpoint/2010/main" val="766752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n-GB"/>
              <a:t>Systematic application</a:t>
            </a:r>
            <a:r>
              <a:rPr lang="en-US"/>
              <a:t> </a:t>
            </a:r>
          </a:p>
        </p:txBody>
      </p:sp>
      <p:sp>
        <p:nvSpPr>
          <p:cNvPr id="49155" name="Rectangle 3"/>
          <p:cNvSpPr>
            <a:spLocks noGrp="1" noChangeArrowheads="1"/>
          </p:cNvSpPr>
          <p:nvPr>
            <p:ph type="body" idx="1"/>
          </p:nvPr>
        </p:nvSpPr>
        <p:spPr/>
        <p:txBody>
          <a:bodyPr/>
          <a:lstStyle/>
          <a:p>
            <a:pPr marL="609600" indent="-609600" eaLnBrk="1" hangingPunct="1">
              <a:defRPr/>
            </a:pPr>
            <a:r>
              <a:rPr lang="en-GB" dirty="0"/>
              <a:t>This means that the test is offered routinely to the target group based on agreed criteria. </a:t>
            </a:r>
          </a:p>
          <a:p>
            <a:pPr marL="609600" indent="-609600" eaLnBrk="1" hangingPunct="1">
              <a:defRPr/>
            </a:pPr>
            <a:endParaRPr lang="en-GB" dirty="0"/>
          </a:p>
        </p:txBody>
      </p:sp>
    </p:spTree>
    <p:extLst>
      <p:ext uri="{BB962C8B-B14F-4D97-AF65-F5344CB8AC3E}">
        <p14:creationId xmlns:p14="http://schemas.microsoft.com/office/powerpoint/2010/main" val="3169243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it in a systematic way! </a:t>
            </a:r>
          </a:p>
        </p:txBody>
      </p:sp>
      <p:sp>
        <p:nvSpPr>
          <p:cNvPr id="3" name="Content Placeholder 2"/>
          <p:cNvSpPr>
            <a:spLocks noGrp="1"/>
          </p:cNvSpPr>
          <p:nvPr>
            <p:ph idx="1"/>
          </p:nvPr>
        </p:nvSpPr>
        <p:spPr/>
        <p:txBody>
          <a:bodyPr/>
          <a:lstStyle/>
          <a:p>
            <a:r>
              <a:rPr lang="en-US" b="1" dirty="0"/>
              <a:t>Regular systematic national screening programs </a:t>
            </a:r>
            <a:r>
              <a:rPr lang="en-US" dirty="0"/>
              <a:t>for breast and colorectal cancers </a:t>
            </a:r>
            <a:r>
              <a:rPr lang="en-US" b="1" dirty="0"/>
              <a:t>should replace the current scattered campaigns and activities in many countries in the region. </a:t>
            </a:r>
          </a:p>
          <a:p>
            <a:endParaRPr lang="en-US" dirty="0"/>
          </a:p>
          <a:p>
            <a:r>
              <a:rPr lang="en-US" sz="3200" dirty="0"/>
              <a:t>Work should start with </a:t>
            </a:r>
            <a:r>
              <a:rPr lang="en-US" sz="3200" dirty="0">
                <a:solidFill>
                  <a:srgbClr val="C00000"/>
                </a:solidFill>
              </a:rPr>
              <a:t>pilot systematic screening projects in representative area in the country of interest.</a:t>
            </a:r>
          </a:p>
          <a:p>
            <a:endParaRPr lang="en-US" dirty="0"/>
          </a:p>
        </p:txBody>
      </p:sp>
      <p:sp>
        <p:nvSpPr>
          <p:cNvPr id="4" name="Footer Placeholder 3"/>
          <p:cNvSpPr>
            <a:spLocks noGrp="1"/>
          </p:cNvSpPr>
          <p:nvPr>
            <p:ph type="ftr" sz="quarter" idx="11"/>
          </p:nvPr>
        </p:nvSpPr>
        <p:spPr>
          <a:xfrm>
            <a:off x="2362200" y="6356350"/>
            <a:ext cx="3657600" cy="365125"/>
          </a:xfrm>
        </p:spPr>
        <p:txBody>
          <a:bodyPr/>
          <a:lstStyle/>
          <a:p>
            <a:r>
              <a:rPr lang="en-US"/>
              <a:t>Global Center for Public Health and Disease Control, Global Academy for Health Sciences, OH USA</a:t>
            </a:r>
          </a:p>
        </p:txBody>
      </p:sp>
    </p:spTree>
    <p:extLst>
      <p:ext uri="{BB962C8B-B14F-4D97-AF65-F5344CB8AC3E}">
        <p14:creationId xmlns:p14="http://schemas.microsoft.com/office/powerpoint/2010/main" val="1407287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Global Center for Public Health and Disease Control, Global Academy for Health Sciences, OH USA</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281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Simplify your program</a:t>
            </a:r>
          </a:p>
        </p:txBody>
      </p:sp>
      <p:sp>
        <p:nvSpPr>
          <p:cNvPr id="3" name="Content Placeholder 2"/>
          <p:cNvSpPr>
            <a:spLocks noGrp="1"/>
          </p:cNvSpPr>
          <p:nvPr>
            <p:ph idx="1"/>
          </p:nvPr>
        </p:nvSpPr>
        <p:spPr/>
        <p:txBody>
          <a:bodyPr>
            <a:normAutofit/>
          </a:bodyPr>
          <a:lstStyle/>
          <a:p>
            <a:pPr>
              <a:buNone/>
            </a:pPr>
            <a:r>
              <a:rPr lang="en-US" b="1" dirty="0"/>
              <a:t>Is it too difficult to have a national systematic regular screening program for breast cancer in country “x” where the number of women aged 40-70 is 4,000,000?</a:t>
            </a:r>
          </a:p>
          <a:p>
            <a:pPr>
              <a:buNone/>
            </a:pPr>
            <a:r>
              <a:rPr lang="en-US" dirty="0"/>
              <a:t>In this country: it is recommended to screen women aged 40-69 once every two years</a:t>
            </a:r>
          </a:p>
          <a:p>
            <a:pPr>
              <a:buNone/>
            </a:pPr>
            <a:r>
              <a:rPr lang="en-US" dirty="0">
                <a:solidFill>
                  <a:srgbClr val="C00000"/>
                </a:solidFill>
              </a:rPr>
              <a:t>Notice: Screening interval depends on mean sojourn time and should not be fixed to be on annual basis unless there is clinical evidence for that</a:t>
            </a:r>
          </a:p>
        </p:txBody>
      </p:sp>
      <p:sp>
        <p:nvSpPr>
          <p:cNvPr id="4" name="Footer Placeholder 3"/>
          <p:cNvSpPr>
            <a:spLocks noGrp="1"/>
          </p:cNvSpPr>
          <p:nvPr>
            <p:ph type="ftr" sz="quarter" idx="11"/>
          </p:nvPr>
        </p:nvSpPr>
        <p:spPr>
          <a:xfrm>
            <a:off x="2362200" y="6356350"/>
            <a:ext cx="3657600" cy="365125"/>
          </a:xfrm>
        </p:spPr>
        <p:txBody>
          <a:bodyPr/>
          <a:lstStyle/>
          <a:p>
            <a:r>
              <a:rPr lang="en-US"/>
              <a:t>Global Center for Public Health and Disease Control, Global Academy for Health Sciences, OH USA</a:t>
            </a:r>
            <a:endParaRPr lang="en-US" dirty="0"/>
          </a:p>
        </p:txBody>
      </p:sp>
    </p:spTree>
    <p:extLst>
      <p:ext uri="{BB962C8B-B14F-4D97-AF65-F5344CB8AC3E}">
        <p14:creationId xmlns:p14="http://schemas.microsoft.com/office/powerpoint/2010/main" val="3251290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3360738" y="4244975"/>
            <a:ext cx="457200" cy="0"/>
          </a:xfrm>
          <a:prstGeom prst="line">
            <a:avLst/>
          </a:prstGeom>
          <a:noFill/>
          <a:ln w="9525">
            <a:solidFill>
              <a:srgbClr val="000000"/>
            </a:solidFill>
            <a:round/>
            <a:headEnd/>
            <a:tailEnd type="triangle" w="med" len="med"/>
          </a:ln>
        </p:spPr>
        <p:txBody>
          <a:bodyPr/>
          <a:lstStyle/>
          <a:p>
            <a:endParaRPr lang="en-US"/>
          </a:p>
        </p:txBody>
      </p:sp>
      <p:sp>
        <p:nvSpPr>
          <p:cNvPr id="13315" name="Line 3"/>
          <p:cNvSpPr>
            <a:spLocks noChangeShapeType="1"/>
          </p:cNvSpPr>
          <p:nvPr/>
        </p:nvSpPr>
        <p:spPr bwMode="auto">
          <a:xfrm>
            <a:off x="5075238" y="4283075"/>
            <a:ext cx="685800" cy="0"/>
          </a:xfrm>
          <a:prstGeom prst="line">
            <a:avLst/>
          </a:prstGeom>
          <a:noFill/>
          <a:ln w="9525">
            <a:solidFill>
              <a:srgbClr val="000000"/>
            </a:solidFill>
            <a:round/>
            <a:headEnd/>
            <a:tailEnd type="triangle" w="med" len="med"/>
          </a:ln>
        </p:spPr>
        <p:txBody>
          <a:bodyPr/>
          <a:lstStyle/>
          <a:p>
            <a:endParaRPr lang="en-US"/>
          </a:p>
        </p:txBody>
      </p:sp>
      <p:sp>
        <p:nvSpPr>
          <p:cNvPr id="13316" name="Rectangle 4"/>
          <p:cNvSpPr>
            <a:spLocks noChangeArrowheads="1"/>
          </p:cNvSpPr>
          <p:nvPr/>
        </p:nvSpPr>
        <p:spPr bwMode="auto">
          <a:xfrm>
            <a:off x="1943100" y="2238375"/>
            <a:ext cx="1943100" cy="0"/>
          </a:xfrm>
          <a:prstGeom prst="rect">
            <a:avLst/>
          </a:prstGeom>
          <a:noFill/>
          <a:ln w="9525">
            <a:noFill/>
            <a:miter lim="800000"/>
            <a:headEnd/>
            <a:tailEnd/>
          </a:ln>
        </p:spPr>
        <p:txBody>
          <a:bodyPr wrap="none">
            <a:spAutoFit/>
          </a:bodyPr>
          <a:lstStyle/>
          <a:p>
            <a:endParaRPr lang="en-US"/>
          </a:p>
        </p:txBody>
      </p:sp>
      <p:graphicFrame>
        <p:nvGraphicFramePr>
          <p:cNvPr id="171013" name="Group 5"/>
          <p:cNvGraphicFramePr>
            <a:graphicFrameLocks noGrp="1"/>
          </p:cNvGraphicFramePr>
          <p:nvPr/>
        </p:nvGraphicFramePr>
        <p:xfrm>
          <a:off x="0" y="2238375"/>
          <a:ext cx="9144000" cy="3248026"/>
        </p:xfrm>
        <a:graphic>
          <a:graphicData uri="http://schemas.openxmlformats.org/drawingml/2006/table">
            <a:tbl>
              <a:tblPr/>
              <a:tblGrid>
                <a:gridCol w="1497013">
                  <a:extLst>
                    <a:ext uri="{9D8B030D-6E8A-4147-A177-3AD203B41FA5}">
                      <a16:colId xmlns:a16="http://schemas.microsoft.com/office/drawing/2014/main" val="20000"/>
                    </a:ext>
                  </a:extLst>
                </a:gridCol>
                <a:gridCol w="1087437">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gridCol w="1587500">
                  <a:extLst>
                    <a:ext uri="{9D8B030D-6E8A-4147-A177-3AD203B41FA5}">
                      <a16:colId xmlns:a16="http://schemas.microsoft.com/office/drawing/2014/main" val="20003"/>
                    </a:ext>
                  </a:extLst>
                </a:gridCol>
                <a:gridCol w="1193800">
                  <a:extLst>
                    <a:ext uri="{9D8B030D-6E8A-4147-A177-3AD203B41FA5}">
                      <a16:colId xmlns:a16="http://schemas.microsoft.com/office/drawing/2014/main" val="20004"/>
                    </a:ext>
                  </a:extLst>
                </a:gridCol>
                <a:gridCol w="1190625">
                  <a:extLst>
                    <a:ext uri="{9D8B030D-6E8A-4147-A177-3AD203B41FA5}">
                      <a16:colId xmlns:a16="http://schemas.microsoft.com/office/drawing/2014/main" val="20005"/>
                    </a:ext>
                  </a:extLst>
                </a:gridCol>
                <a:gridCol w="796925">
                  <a:extLst>
                    <a:ext uri="{9D8B030D-6E8A-4147-A177-3AD203B41FA5}">
                      <a16:colId xmlns:a16="http://schemas.microsoft.com/office/drawing/2014/main" val="20006"/>
                    </a:ext>
                  </a:extLst>
                </a:gridCol>
              </a:tblGrid>
              <a:tr h="487363">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Spectrum of health and disease with the main strategies for prevention at each level</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052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Stages</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Outcomes</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17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Intervention strategies</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Health</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Asymptomatic</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Symptomatic</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Disability</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Recovery </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Death</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2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Levels of prevention</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Primary</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a:noFill/>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Secondary  and</a:t>
                      </a:r>
                      <a:endParaRPr kumimoji="0" lang="en-US" sz="18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Quaternary</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a:noFill/>
                    </a:lnR>
                    <a:lnT>
                      <a:noFill/>
                    </a:lnT>
                    <a:lnB cap="flat">
                      <a:noFill/>
                    </a:lnB>
                    <a:lnTlToBr>
                      <a:noFill/>
                    </a:lnTlToBr>
                    <a:lnBlToTr>
                      <a:noFill/>
                    </a:lnBlToTr>
                    <a:noFill/>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tx1"/>
                          </a:solidFill>
                          <a:effectLst/>
                          <a:latin typeface="Times New Roman" pitchFamily="18" charset="0"/>
                          <a:cs typeface="Times New Roman" pitchFamily="18" charset="0"/>
                        </a:rPr>
                        <a:t>Tertiary</a:t>
                      </a:r>
                      <a:endParaRPr kumimoji="0" lang="en-GB" sz="1800" b="1" i="0" u="none" strike="noStrike" cap="none" normalizeH="0" baseline="0">
                        <a:ln>
                          <a:noFill/>
                        </a:ln>
                        <a:solidFill>
                          <a:schemeClr val="tx1"/>
                        </a:solidFill>
                        <a:effectLst/>
                        <a:latin typeface="Arial" charset="0"/>
                        <a:cs typeface="Times New Roman" pitchFamily="18" charset="0"/>
                      </a:endParaRPr>
                    </a:p>
                  </a:txBody>
                  <a:tcPr horzOverflow="overflow">
                    <a:lnL>
                      <a:noFill/>
                    </a:lnL>
                    <a:lnR cap="flat">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3334" name="Line 25"/>
          <p:cNvSpPr>
            <a:spLocks noChangeShapeType="1"/>
          </p:cNvSpPr>
          <p:nvPr/>
        </p:nvSpPr>
        <p:spPr bwMode="auto">
          <a:xfrm>
            <a:off x="2627313" y="5013325"/>
            <a:ext cx="792162" cy="0"/>
          </a:xfrm>
          <a:prstGeom prst="line">
            <a:avLst/>
          </a:prstGeom>
          <a:noFill/>
          <a:ln w="9525">
            <a:solidFill>
              <a:schemeClr val="tx1"/>
            </a:solidFill>
            <a:round/>
            <a:headEnd/>
            <a:tailEnd type="triangle" w="med" len="med"/>
          </a:ln>
        </p:spPr>
        <p:txBody>
          <a:bodyPr/>
          <a:lstStyle/>
          <a:p>
            <a:endParaRPr lang="en-US"/>
          </a:p>
        </p:txBody>
      </p:sp>
      <p:sp>
        <p:nvSpPr>
          <p:cNvPr id="13335" name="Line 26"/>
          <p:cNvSpPr>
            <a:spLocks noChangeShapeType="1"/>
          </p:cNvSpPr>
          <p:nvPr/>
        </p:nvSpPr>
        <p:spPr bwMode="auto">
          <a:xfrm>
            <a:off x="5219700" y="5084763"/>
            <a:ext cx="1800225" cy="0"/>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948376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6404901"/>
              </p:ext>
            </p:extLst>
          </p:nvPr>
        </p:nvGraphicFramePr>
        <p:xfrm>
          <a:off x="457200" y="228607"/>
          <a:ext cx="8686799" cy="491935"/>
        </p:xfrm>
        <a:graphic>
          <a:graphicData uri="http://schemas.openxmlformats.org/drawingml/2006/table">
            <a:tbl>
              <a:tblPr/>
              <a:tblGrid>
                <a:gridCol w="8686799">
                  <a:extLst>
                    <a:ext uri="{9D8B030D-6E8A-4147-A177-3AD203B41FA5}">
                      <a16:colId xmlns:a16="http://schemas.microsoft.com/office/drawing/2014/main" val="20000"/>
                    </a:ext>
                  </a:extLst>
                </a:gridCol>
              </a:tblGrid>
              <a:tr h="389964">
                <a:tc>
                  <a:txBody>
                    <a:bodyPr/>
                    <a:lstStyle/>
                    <a:p>
                      <a:pPr marL="0" marR="0" algn="ctr">
                        <a:lnSpc>
                          <a:spcPct val="150000"/>
                        </a:lnSpc>
                        <a:spcBef>
                          <a:spcPts val="0"/>
                        </a:spcBef>
                        <a:spcAft>
                          <a:spcPts val="0"/>
                        </a:spcAft>
                      </a:pPr>
                      <a:r>
                        <a:rPr lang="en-US" sz="2400" b="1" dirty="0">
                          <a:solidFill>
                            <a:srgbClr val="000000"/>
                          </a:solidFill>
                          <a:latin typeface="Calibri"/>
                          <a:ea typeface="Times New Roman"/>
                          <a:cs typeface="Times New Roman"/>
                        </a:rPr>
                        <a:t>Cut it down so it will be simple</a:t>
                      </a:r>
                      <a:endParaRPr lang="en-US" sz="2400" b="1" dirty="0">
                        <a:latin typeface="Calibri"/>
                        <a:ea typeface="Calibri"/>
                        <a:cs typeface="Arial"/>
                      </a:endParaRPr>
                    </a:p>
                  </a:txBody>
                  <a:tcPr marL="65198" marR="65198"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3" name="Footer Placeholder 2"/>
          <p:cNvSpPr>
            <a:spLocks noGrp="1"/>
          </p:cNvSpPr>
          <p:nvPr>
            <p:ph type="ftr" sz="quarter" idx="11"/>
          </p:nvPr>
        </p:nvSpPr>
        <p:spPr>
          <a:xfrm>
            <a:off x="4953000" y="6492875"/>
            <a:ext cx="3733800" cy="365125"/>
          </a:xfrm>
        </p:spPr>
        <p:txBody>
          <a:bodyPr/>
          <a:lstStyle/>
          <a:p>
            <a:r>
              <a:rPr lang="en-US">
                <a:solidFill>
                  <a:schemeClr val="tx1"/>
                </a:solidFill>
              </a:rPr>
              <a:t>Global Center for Public Health and Disease Control, Global Academy for Health Sciences, OH USA</a:t>
            </a:r>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53362671"/>
              </p:ext>
            </p:extLst>
          </p:nvPr>
        </p:nvGraphicFramePr>
        <p:xfrm>
          <a:off x="-2" y="903086"/>
          <a:ext cx="8915401" cy="5684134"/>
        </p:xfrm>
        <a:graphic>
          <a:graphicData uri="http://schemas.openxmlformats.org/drawingml/2006/table">
            <a:tbl>
              <a:tblPr>
                <a:tableStyleId>{5C22544A-7EE6-4342-B048-85BDC9FD1C3A}</a:tableStyleId>
              </a:tblPr>
              <a:tblGrid>
                <a:gridCol w="1671458">
                  <a:extLst>
                    <a:ext uri="{9D8B030D-6E8A-4147-A177-3AD203B41FA5}">
                      <a16:colId xmlns:a16="http://schemas.microsoft.com/office/drawing/2014/main" val="20000"/>
                    </a:ext>
                  </a:extLst>
                </a:gridCol>
                <a:gridCol w="1090455">
                  <a:extLst>
                    <a:ext uri="{9D8B030D-6E8A-4147-A177-3AD203B41FA5}">
                      <a16:colId xmlns:a16="http://schemas.microsoft.com/office/drawing/2014/main" val="20001"/>
                    </a:ext>
                  </a:extLst>
                </a:gridCol>
                <a:gridCol w="549521">
                  <a:extLst>
                    <a:ext uri="{9D8B030D-6E8A-4147-A177-3AD203B41FA5}">
                      <a16:colId xmlns:a16="http://schemas.microsoft.com/office/drawing/2014/main" val="20002"/>
                    </a:ext>
                  </a:extLst>
                </a:gridCol>
                <a:gridCol w="549521">
                  <a:extLst>
                    <a:ext uri="{9D8B030D-6E8A-4147-A177-3AD203B41FA5}">
                      <a16:colId xmlns:a16="http://schemas.microsoft.com/office/drawing/2014/main" val="20003"/>
                    </a:ext>
                  </a:extLst>
                </a:gridCol>
                <a:gridCol w="549521">
                  <a:extLst>
                    <a:ext uri="{9D8B030D-6E8A-4147-A177-3AD203B41FA5}">
                      <a16:colId xmlns:a16="http://schemas.microsoft.com/office/drawing/2014/main" val="20004"/>
                    </a:ext>
                  </a:extLst>
                </a:gridCol>
                <a:gridCol w="1259318">
                  <a:extLst>
                    <a:ext uri="{9D8B030D-6E8A-4147-A177-3AD203B41FA5}">
                      <a16:colId xmlns:a16="http://schemas.microsoft.com/office/drawing/2014/main" val="20005"/>
                    </a:ext>
                  </a:extLst>
                </a:gridCol>
                <a:gridCol w="996006">
                  <a:extLst>
                    <a:ext uri="{9D8B030D-6E8A-4147-A177-3AD203B41FA5}">
                      <a16:colId xmlns:a16="http://schemas.microsoft.com/office/drawing/2014/main" val="20006"/>
                    </a:ext>
                  </a:extLst>
                </a:gridCol>
                <a:gridCol w="712660">
                  <a:extLst>
                    <a:ext uri="{9D8B030D-6E8A-4147-A177-3AD203B41FA5}">
                      <a16:colId xmlns:a16="http://schemas.microsoft.com/office/drawing/2014/main" val="20007"/>
                    </a:ext>
                  </a:extLst>
                </a:gridCol>
                <a:gridCol w="987420">
                  <a:extLst>
                    <a:ext uri="{9D8B030D-6E8A-4147-A177-3AD203B41FA5}">
                      <a16:colId xmlns:a16="http://schemas.microsoft.com/office/drawing/2014/main" val="20008"/>
                    </a:ext>
                  </a:extLst>
                </a:gridCol>
                <a:gridCol w="549521">
                  <a:extLst>
                    <a:ext uri="{9D8B030D-6E8A-4147-A177-3AD203B41FA5}">
                      <a16:colId xmlns:a16="http://schemas.microsoft.com/office/drawing/2014/main" val="20009"/>
                    </a:ext>
                  </a:extLst>
                </a:gridCol>
              </a:tblGrid>
              <a:tr h="515697">
                <a:tc gridSpan="10">
                  <a:txBody>
                    <a:bodyPr/>
                    <a:lstStyle/>
                    <a:p>
                      <a:pPr algn="l" rtl="0" fontAlgn="ctr"/>
                      <a:r>
                        <a:rPr lang="en-US" sz="1600" u="none" strike="noStrike" dirty="0">
                          <a:effectLst/>
                        </a:rPr>
                        <a:t>Practical example:  In country X, there are 4000000 women aged 40-70 who are eligible for screening</a:t>
                      </a:r>
                      <a:endParaRPr lang="en-US" sz="1600" b="0" i="0" u="none" strike="noStrike" dirty="0">
                        <a:solidFill>
                          <a:srgbClr val="0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474">
                <a:tc>
                  <a:txBody>
                    <a:bodyPr/>
                    <a:lstStyle/>
                    <a:p>
                      <a:pPr algn="r" rtl="0" fontAlgn="ctr"/>
                      <a:r>
                        <a:rPr lang="en-US" sz="1600" u="none" strike="noStrike" dirty="0">
                          <a:effectLst/>
                        </a:rPr>
                        <a:t>4000000</a:t>
                      </a:r>
                      <a:endParaRPr lang="en-US" sz="1600" b="1" i="0" u="none" strike="noStrike" dirty="0">
                        <a:solidFill>
                          <a:srgbClr val="000000"/>
                        </a:solidFill>
                        <a:effectLst/>
                        <a:latin typeface="Calibri"/>
                      </a:endParaRPr>
                    </a:p>
                  </a:txBody>
                  <a:tcPr marL="7068" marR="7068" marT="7068" marB="0" anchor="ctr"/>
                </a:tc>
                <a:tc gridSpan="3">
                  <a:txBody>
                    <a:bodyPr/>
                    <a:lstStyle/>
                    <a:p>
                      <a:pPr algn="l" rtl="0" fontAlgn="ctr"/>
                      <a:r>
                        <a:rPr lang="en-US" sz="1600" u="none" strike="noStrike">
                          <a:effectLst/>
                        </a:rPr>
                        <a:t>Women aged 40-70</a:t>
                      </a:r>
                      <a:endParaRPr lang="en-US" sz="1600" b="1" i="0" u="none" strike="noStrike">
                        <a:solidFill>
                          <a:srgbClr val="0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gridSpan="2">
                  <a:txBody>
                    <a:bodyPr/>
                    <a:lstStyle/>
                    <a:p>
                      <a:pPr algn="l" fontAlgn="b"/>
                      <a:endParaRPr lang="en-US" sz="1300" b="0" i="0" u="none" strike="noStrike">
                        <a:solidFill>
                          <a:srgbClr val="000000"/>
                        </a:solidFill>
                        <a:effectLst/>
                        <a:latin typeface="Arial"/>
                      </a:endParaRPr>
                    </a:p>
                  </a:txBody>
                  <a:tcPr marL="7068" marR="7068" marT="7068" marB="0" anchor="b"/>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1"/>
                  </a:ext>
                </a:extLst>
              </a:tr>
              <a:tr h="285474">
                <a:tc gridSpan="3">
                  <a:txBody>
                    <a:bodyPr/>
                    <a:lstStyle/>
                    <a:p>
                      <a:pPr algn="l" rtl="0" fontAlgn="ctr"/>
                      <a:r>
                        <a:rPr lang="en-US" sz="1600" u="none" strike="noStrike" dirty="0">
                          <a:effectLst/>
                        </a:rPr>
                        <a:t>To be screened annually</a:t>
                      </a:r>
                      <a:endParaRPr lang="en-US" sz="1600" b="1" i="0" u="none" strike="noStrike" dirty="0">
                        <a:solidFill>
                          <a:srgbClr val="0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gridSpan="4">
                  <a:txBody>
                    <a:bodyPr/>
                    <a:lstStyle/>
                    <a:p>
                      <a:pPr algn="l" fontAlgn="b"/>
                      <a:r>
                        <a:rPr lang="en-US" sz="1300" u="none" strike="noStrike">
                          <a:effectLst/>
                        </a:rPr>
                        <a:t>2 Millions</a:t>
                      </a:r>
                      <a:endParaRPr lang="en-US" sz="1300" b="0" i="0" u="none" strike="noStrike">
                        <a:solidFill>
                          <a:srgbClr val="000000"/>
                        </a:solidFill>
                        <a:effectLst/>
                        <a:latin typeface="Arial"/>
                      </a:endParaRPr>
                    </a:p>
                  </a:txBody>
                  <a:tcPr marL="7068" marR="7068" marT="7068"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2"/>
                  </a:ext>
                </a:extLst>
              </a:tr>
              <a:tr h="570949">
                <a:tc>
                  <a:txBody>
                    <a:bodyPr/>
                    <a:lstStyle/>
                    <a:p>
                      <a:pPr algn="l" fontAlgn="b"/>
                      <a:r>
                        <a:rPr lang="en-US" sz="1600" u="none" strike="noStrike" dirty="0">
                          <a:effectLst/>
                        </a:rPr>
                        <a:t>75% response rate:</a:t>
                      </a:r>
                      <a:endParaRPr lang="en-US" sz="1600" b="0" i="0" u="none" strike="noStrike" dirty="0">
                        <a:solidFill>
                          <a:srgbClr val="000000"/>
                        </a:solidFill>
                        <a:effectLst/>
                        <a:latin typeface="Arial"/>
                      </a:endParaRPr>
                    </a:p>
                  </a:txBody>
                  <a:tcPr marL="7068" marR="7068" marT="7068" marB="0" anchor="b"/>
                </a:tc>
                <a:tc gridSpan="3">
                  <a:txBody>
                    <a:bodyPr/>
                    <a:lstStyle/>
                    <a:p>
                      <a:pPr algn="l" fontAlgn="b"/>
                      <a:endParaRPr lang="en-US" sz="1600" b="0" i="0" u="none" strike="noStrike" dirty="0">
                        <a:solidFill>
                          <a:srgbClr val="000000"/>
                        </a:solidFill>
                        <a:effectLst/>
                        <a:latin typeface="Arial"/>
                      </a:endParaRPr>
                    </a:p>
                  </a:txBody>
                  <a:tcPr marL="7068" marR="7068" marT="7068" marB="0" anchor="b"/>
                </a:tc>
                <a:tc hMerge="1">
                  <a:txBody>
                    <a:bodyPr/>
                    <a:lstStyle/>
                    <a:p>
                      <a:endParaRPr lang="en-US"/>
                    </a:p>
                  </a:txBody>
                  <a:tcPr/>
                </a:tc>
                <a:tc hMerge="1">
                  <a:txBody>
                    <a:bodyPr/>
                    <a:lstStyle/>
                    <a:p>
                      <a:endParaRPr lang="en-US"/>
                    </a:p>
                  </a:txBody>
                  <a:tcPr/>
                </a:tc>
                <a:tc gridSpan="4">
                  <a:txBody>
                    <a:bodyPr/>
                    <a:lstStyle/>
                    <a:p>
                      <a:pPr algn="r" fontAlgn="b"/>
                      <a:r>
                        <a:rPr lang="en-US" sz="1300" u="none" strike="noStrike">
                          <a:effectLst/>
                        </a:rPr>
                        <a:t>1500000</a:t>
                      </a:r>
                      <a:endParaRPr lang="en-US" sz="1300" b="0" i="0" u="none" strike="noStrike">
                        <a:solidFill>
                          <a:srgbClr val="000000"/>
                        </a:solidFill>
                        <a:effectLst/>
                        <a:latin typeface="Arial"/>
                      </a:endParaRPr>
                    </a:p>
                  </a:txBody>
                  <a:tcPr marL="7068" marR="7068" marT="7068"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3"/>
                  </a:ext>
                </a:extLst>
              </a:tr>
              <a:tr h="515697">
                <a:tc gridSpan="2">
                  <a:txBody>
                    <a:bodyPr/>
                    <a:lstStyle/>
                    <a:p>
                      <a:pPr algn="l" rtl="0" fontAlgn="ctr"/>
                      <a:r>
                        <a:rPr lang="en-US" sz="1600" u="none" strike="noStrike" dirty="0">
                          <a:effectLst/>
                        </a:rPr>
                        <a:t>300 working days/ 6 days work</a:t>
                      </a:r>
                      <a:endParaRPr lang="en-US" sz="1600" b="0" i="0" u="none" strike="noStrike" dirty="0">
                        <a:solidFill>
                          <a:srgbClr val="000000"/>
                        </a:solidFill>
                        <a:effectLst/>
                        <a:latin typeface="Calibri"/>
                      </a:endParaRPr>
                    </a:p>
                  </a:txBody>
                  <a:tcPr marL="7068" marR="7068" marT="7068" marB="0" anchor="ctr"/>
                </a:tc>
                <a:tc hMerge="1">
                  <a:txBody>
                    <a:bodyPr/>
                    <a:lstStyle/>
                    <a:p>
                      <a:endParaRPr lang="en-US"/>
                    </a:p>
                  </a:txBody>
                  <a:tcPr/>
                </a:tc>
                <a:tc gridSpan="2">
                  <a:txBody>
                    <a:bodyPr/>
                    <a:lstStyle/>
                    <a:p>
                      <a:pPr algn="r" rtl="0" fontAlgn="ctr"/>
                      <a:endParaRPr lang="en-US" sz="1600" b="0" i="0" u="none" strike="noStrike">
                        <a:solidFill>
                          <a:srgbClr val="000000"/>
                        </a:solidFill>
                        <a:effectLst/>
                        <a:latin typeface="Calibri"/>
                      </a:endParaRPr>
                    </a:p>
                  </a:txBody>
                  <a:tcPr marL="7068" marR="7068" marT="7068" marB="0" anchor="ctr"/>
                </a:tc>
                <a:tc hMerge="1">
                  <a:txBody>
                    <a:bodyPr/>
                    <a:lstStyle/>
                    <a:p>
                      <a:endParaRPr lang="en-US"/>
                    </a:p>
                  </a:txBody>
                  <a:tcPr/>
                </a:tc>
                <a:tc gridSpan="2">
                  <a:txBody>
                    <a:bodyPr/>
                    <a:lstStyle/>
                    <a:p>
                      <a:pPr algn="r" rtl="0" fontAlgn="ctr"/>
                      <a:r>
                        <a:rPr lang="en-US" sz="1200" u="none" strike="noStrike">
                          <a:effectLst/>
                        </a:rPr>
                        <a:t>5000</a:t>
                      </a:r>
                      <a:endParaRPr lang="en-US" sz="1200" b="1" i="0" u="none" strike="noStrike">
                        <a:solidFill>
                          <a:srgbClr val="000000"/>
                        </a:solidFill>
                        <a:effectLst/>
                        <a:latin typeface="Calibri"/>
                      </a:endParaRPr>
                    </a:p>
                  </a:txBody>
                  <a:tcPr marL="7068" marR="7068" marT="7068" marB="0" anchor="ct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4"/>
                  </a:ext>
                </a:extLst>
              </a:tr>
              <a:tr h="285474">
                <a:tc>
                  <a:txBody>
                    <a:bodyPr/>
                    <a:lstStyle/>
                    <a:p>
                      <a:pPr algn="l" fontAlgn="b"/>
                      <a:endParaRPr lang="en-US" sz="1600" b="0" i="0" u="none" strike="noStrike">
                        <a:solidFill>
                          <a:srgbClr val="000000"/>
                        </a:solidFill>
                        <a:effectLst/>
                        <a:latin typeface="Arial"/>
                      </a:endParaRPr>
                    </a:p>
                  </a:txBody>
                  <a:tcPr marL="7068" marR="7068" marT="7068" marB="0" anchor="b"/>
                </a:tc>
                <a:tc gridSpan="7">
                  <a:txBody>
                    <a:bodyPr/>
                    <a:lstStyle/>
                    <a:p>
                      <a:pPr algn="l" rtl="0" fontAlgn="ctr"/>
                      <a:r>
                        <a:rPr lang="en-US" sz="1600" u="none" strike="noStrike" dirty="0">
                          <a:effectLst/>
                        </a:rPr>
                        <a:t>if there are 8 main districts in your country</a:t>
                      </a:r>
                      <a:endParaRPr lang="en-US" sz="1600" b="0" i="0" u="none" strike="noStrike" dirty="0">
                        <a:solidFill>
                          <a:srgbClr val="0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5"/>
                  </a:ext>
                </a:extLst>
              </a:tr>
              <a:tr h="515697">
                <a:tc>
                  <a:txBody>
                    <a:bodyPr/>
                    <a:lstStyle/>
                    <a:p>
                      <a:pPr algn="r" rtl="0" fontAlgn="ctr"/>
                      <a:r>
                        <a:rPr lang="en-US" sz="1600" u="none" strike="noStrike">
                          <a:effectLst/>
                        </a:rPr>
                        <a:t>5000/8</a:t>
                      </a:r>
                      <a:endParaRPr lang="en-US" sz="1600" b="0" i="0" u="none" strike="noStrike">
                        <a:solidFill>
                          <a:srgbClr val="000000"/>
                        </a:solidFill>
                        <a:effectLst/>
                        <a:latin typeface="Calibri"/>
                      </a:endParaRPr>
                    </a:p>
                  </a:txBody>
                  <a:tcPr marL="7068" marR="7068" marT="7068" marB="0" anchor="ctr"/>
                </a:tc>
                <a:tc>
                  <a:txBody>
                    <a:bodyPr/>
                    <a:lstStyle/>
                    <a:p>
                      <a:pPr algn="r" rtl="0" fontAlgn="ctr"/>
                      <a:r>
                        <a:rPr lang="en-US" sz="1600" u="none" strike="noStrike" dirty="0">
                          <a:effectLst/>
                        </a:rPr>
                        <a:t>625</a:t>
                      </a:r>
                      <a:endParaRPr lang="en-US" sz="1600" b="1" i="0" u="none" strike="noStrike" dirty="0">
                        <a:solidFill>
                          <a:srgbClr val="000000"/>
                        </a:solidFill>
                        <a:effectLst/>
                        <a:latin typeface="Calibri"/>
                      </a:endParaRPr>
                    </a:p>
                  </a:txBody>
                  <a:tcPr marL="7068" marR="7068" marT="7068" marB="0" anchor="ctr"/>
                </a:tc>
                <a:tc>
                  <a:txBody>
                    <a:bodyPr/>
                    <a:lstStyle/>
                    <a:p>
                      <a:pPr algn="l" fontAlgn="b"/>
                      <a:endParaRPr lang="en-US" sz="1600" b="0" i="0" u="none" strike="noStrike">
                        <a:solidFill>
                          <a:srgbClr val="000000"/>
                        </a:solidFill>
                        <a:effectLst/>
                        <a:latin typeface="Arial"/>
                      </a:endParaRPr>
                    </a:p>
                  </a:txBody>
                  <a:tcPr marL="7068" marR="7068" marT="7068" marB="0" anchor="b"/>
                </a:tc>
                <a:tc gridSpan="5">
                  <a:txBody>
                    <a:bodyPr/>
                    <a:lstStyle/>
                    <a:p>
                      <a:pPr algn="l" rtl="0" fontAlgn="ctr"/>
                      <a:r>
                        <a:rPr lang="en-US" sz="1200" u="none" strike="noStrike">
                          <a:effectLst/>
                        </a:rPr>
                        <a:t> </a:t>
                      </a:r>
                      <a:endParaRPr lang="en-US" sz="1200" b="1" i="0" u="none" strike="noStrike">
                        <a:solidFill>
                          <a:srgbClr val="0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6"/>
                  </a:ext>
                </a:extLst>
              </a:tr>
              <a:tr h="285474">
                <a:tc>
                  <a:txBody>
                    <a:bodyPr/>
                    <a:lstStyle/>
                    <a:p>
                      <a:pPr algn="l" fontAlgn="b"/>
                      <a:endParaRPr lang="en-US" sz="1600" b="0" i="0" u="none" strike="noStrike">
                        <a:solidFill>
                          <a:srgbClr val="000000"/>
                        </a:solidFill>
                        <a:effectLst/>
                        <a:latin typeface="Arial"/>
                      </a:endParaRPr>
                    </a:p>
                  </a:txBody>
                  <a:tcPr marL="7068" marR="7068" marT="7068" marB="0" anchor="b"/>
                </a:tc>
                <a:tc>
                  <a:txBody>
                    <a:bodyPr/>
                    <a:lstStyle/>
                    <a:p>
                      <a:pPr algn="l" fontAlgn="b"/>
                      <a:endParaRPr lang="en-US" sz="1600" b="0" i="0" u="none" strike="noStrike" dirty="0">
                        <a:solidFill>
                          <a:srgbClr val="000000"/>
                        </a:solidFill>
                        <a:effectLst/>
                        <a:latin typeface="Arial"/>
                      </a:endParaRPr>
                    </a:p>
                  </a:txBody>
                  <a:tcPr marL="7068" marR="7068" marT="7068" marB="0" anchor="b"/>
                </a:tc>
                <a:tc>
                  <a:txBody>
                    <a:bodyPr/>
                    <a:lstStyle/>
                    <a:p>
                      <a:pPr algn="l" fontAlgn="b"/>
                      <a:endParaRPr lang="en-US" sz="1600" b="0" i="0" u="none" strike="noStrike">
                        <a:solidFill>
                          <a:srgbClr val="000000"/>
                        </a:solidFill>
                        <a:effectLst/>
                        <a:latin typeface="Arial"/>
                      </a:endParaRPr>
                    </a:p>
                  </a:txBody>
                  <a:tcPr marL="7068" marR="7068" marT="7068" marB="0" anchor="b"/>
                </a:tc>
                <a:tc gridSpan="2">
                  <a:txBody>
                    <a:bodyPr/>
                    <a:lstStyle/>
                    <a:p>
                      <a:pPr algn="l" fontAlgn="b"/>
                      <a:endParaRPr lang="en-US" sz="1300" b="0" i="0" u="none" strike="noStrike">
                        <a:solidFill>
                          <a:srgbClr val="000000"/>
                        </a:solidFill>
                        <a:effectLst/>
                        <a:latin typeface="Arial"/>
                      </a:endParaRPr>
                    </a:p>
                  </a:txBody>
                  <a:tcPr marL="7068" marR="7068" marT="7068" marB="0" anchor="b"/>
                </a:tc>
                <a:tc hMerge="1">
                  <a:txBody>
                    <a:bodyPr/>
                    <a:lstStyle/>
                    <a:p>
                      <a:endParaRPr lang="en-US"/>
                    </a:p>
                  </a:txBody>
                  <a:tcPr/>
                </a:tc>
                <a:tc gridSpan="2">
                  <a:txBody>
                    <a:bodyPr/>
                    <a:lstStyle/>
                    <a:p>
                      <a:pPr algn="l" fontAlgn="b"/>
                      <a:endParaRPr lang="en-US" sz="1300" b="0" i="0" u="none" strike="noStrike">
                        <a:solidFill>
                          <a:srgbClr val="000000"/>
                        </a:solidFill>
                        <a:effectLst/>
                        <a:latin typeface="Arial"/>
                      </a:endParaRPr>
                    </a:p>
                  </a:txBody>
                  <a:tcPr marL="7068" marR="7068" marT="7068" marB="0" anchor="b"/>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7"/>
                  </a:ext>
                </a:extLst>
              </a:tr>
              <a:tr h="801171">
                <a:tc gridSpan="7">
                  <a:txBody>
                    <a:bodyPr/>
                    <a:lstStyle/>
                    <a:p>
                      <a:pPr algn="l" rtl="0" fontAlgn="ctr"/>
                      <a:r>
                        <a:rPr lang="en-US" sz="1600" u="none" strike="noStrike" dirty="0">
                          <a:effectLst/>
                        </a:rPr>
                        <a:t>If we have only 1 screening center per 1 Million population, then you need 41 centers in Algeria</a:t>
                      </a:r>
                      <a:endParaRPr lang="en-US" sz="1600" b="1" i="0" u="none" strike="noStrike" dirty="0">
                        <a:solidFill>
                          <a:srgbClr val="0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8"/>
                  </a:ext>
                </a:extLst>
              </a:tr>
              <a:tr h="801171">
                <a:tc>
                  <a:txBody>
                    <a:bodyPr/>
                    <a:lstStyle/>
                    <a:p>
                      <a:pPr algn="l" rtl="0" fontAlgn="ctr"/>
                      <a:r>
                        <a:rPr lang="en-US" sz="1600" u="none" strike="noStrike">
                          <a:effectLst/>
                        </a:rPr>
                        <a:t>41 centers for 625 women</a:t>
                      </a:r>
                      <a:endParaRPr lang="en-US" sz="1600" b="1" i="0" u="none" strike="noStrike">
                        <a:solidFill>
                          <a:srgbClr val="000000"/>
                        </a:solidFill>
                        <a:effectLst/>
                        <a:latin typeface="Calibri"/>
                      </a:endParaRPr>
                    </a:p>
                  </a:txBody>
                  <a:tcPr marL="7068" marR="7068" marT="7068" marB="0" anchor="ctr"/>
                </a:tc>
                <a:tc>
                  <a:txBody>
                    <a:bodyPr/>
                    <a:lstStyle/>
                    <a:p>
                      <a:pPr algn="l" rtl="0" fontAlgn="ctr"/>
                      <a:r>
                        <a:rPr lang="en-US" sz="1600" u="none" strike="noStrike" dirty="0">
                          <a:effectLst/>
                        </a:rPr>
                        <a:t>15.2439024</a:t>
                      </a:r>
                      <a:endParaRPr lang="en-US" sz="1600" b="1" i="0" u="none" strike="noStrike" dirty="0">
                        <a:solidFill>
                          <a:srgbClr val="000000"/>
                        </a:solidFill>
                        <a:effectLst/>
                        <a:latin typeface="Calibri"/>
                      </a:endParaRPr>
                    </a:p>
                  </a:txBody>
                  <a:tcPr marL="7068" marR="7068" marT="7068" marB="0" anchor="ctr"/>
                </a:tc>
                <a:tc>
                  <a:txBody>
                    <a:bodyPr/>
                    <a:lstStyle/>
                    <a:p>
                      <a:pPr algn="l" rtl="0" fontAlgn="ctr"/>
                      <a:endParaRPr lang="en-US" sz="1600" b="1" i="0" u="none" strike="noStrike" dirty="0">
                        <a:solidFill>
                          <a:srgbClr val="000000"/>
                        </a:solidFill>
                        <a:effectLst/>
                        <a:latin typeface="Calibri"/>
                      </a:endParaRPr>
                    </a:p>
                  </a:txBody>
                  <a:tcPr marL="7068" marR="7068" marT="7068" marB="0" anchor="ctr"/>
                </a:tc>
                <a:tc>
                  <a:txBody>
                    <a:bodyPr/>
                    <a:lstStyle/>
                    <a:p>
                      <a:pPr algn="l" rtl="0" fontAlgn="ctr"/>
                      <a:endParaRPr lang="en-US" sz="1200" b="1" i="0" u="none" strike="noStrike">
                        <a:solidFill>
                          <a:srgbClr val="000000"/>
                        </a:solidFill>
                        <a:effectLst/>
                        <a:latin typeface="Calibri"/>
                      </a:endParaRPr>
                    </a:p>
                  </a:txBody>
                  <a:tcPr marL="7068" marR="7068" marT="7068" marB="0" anchor="ctr"/>
                </a:tc>
                <a:tc>
                  <a:txBody>
                    <a:bodyPr/>
                    <a:lstStyle/>
                    <a:p>
                      <a:pPr algn="l" rtl="0" fontAlgn="ctr"/>
                      <a:endParaRPr lang="en-US" sz="1200" b="1" i="0" u="none" strike="noStrike">
                        <a:solidFill>
                          <a:srgbClr val="000000"/>
                        </a:solidFill>
                        <a:effectLst/>
                        <a:latin typeface="Calibri"/>
                      </a:endParaRPr>
                    </a:p>
                  </a:txBody>
                  <a:tcPr marL="7068" marR="7068" marT="7068" marB="0" anchor="ctr"/>
                </a:tc>
                <a:tc>
                  <a:txBody>
                    <a:bodyPr/>
                    <a:lstStyle/>
                    <a:p>
                      <a:pPr algn="l" rtl="0" fontAlgn="ctr"/>
                      <a:endParaRPr lang="en-US" sz="1200" b="1" i="0" u="none" strike="noStrike">
                        <a:solidFill>
                          <a:srgbClr val="000000"/>
                        </a:solidFill>
                        <a:effectLst/>
                        <a:latin typeface="Calibri"/>
                      </a:endParaRPr>
                    </a:p>
                  </a:txBody>
                  <a:tcPr marL="7068" marR="7068" marT="7068" marB="0" anchor="ctr"/>
                </a:tc>
                <a:tc>
                  <a:txBody>
                    <a:bodyPr/>
                    <a:lstStyle/>
                    <a:p>
                      <a:pPr algn="l" rtl="0" fontAlgn="ctr"/>
                      <a:endParaRPr lang="en-US" sz="1200" b="1" i="0" u="none" strike="noStrike">
                        <a:solidFill>
                          <a:srgbClr val="000000"/>
                        </a:solidFill>
                        <a:effectLst/>
                        <a:latin typeface="Calibri"/>
                      </a:endParaRPr>
                    </a:p>
                  </a:txBody>
                  <a:tcPr marL="7068" marR="7068" marT="7068" marB="0" anchor="ct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09"/>
                  </a:ext>
                </a:extLst>
              </a:tr>
              <a:tr h="285474">
                <a:tc>
                  <a:txBody>
                    <a:bodyPr/>
                    <a:lstStyle/>
                    <a:p>
                      <a:pPr algn="r" rtl="0" fontAlgn="ctr"/>
                      <a:endParaRPr lang="en-US" sz="1600" b="1" i="0" u="none" strike="noStrike">
                        <a:solidFill>
                          <a:srgbClr val="000000"/>
                        </a:solidFill>
                        <a:effectLst/>
                        <a:latin typeface="Calibri"/>
                      </a:endParaRPr>
                    </a:p>
                  </a:txBody>
                  <a:tcPr marL="7068" marR="7068" marT="7068" marB="0" anchor="ctr"/>
                </a:tc>
                <a:tc gridSpan="7">
                  <a:txBody>
                    <a:bodyPr/>
                    <a:lstStyle/>
                    <a:p>
                      <a:pPr algn="l" rtl="0" fontAlgn="ctr"/>
                      <a:r>
                        <a:rPr lang="en-US" sz="1600" u="none" strike="noStrike" dirty="0">
                          <a:effectLst/>
                        </a:rPr>
                        <a:t>15 women to be seen daily in each center</a:t>
                      </a:r>
                      <a:endParaRPr lang="en-US" sz="1600" b="1" i="0" u="none" strike="noStrike" dirty="0">
                        <a:solidFill>
                          <a:srgbClr val="C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10"/>
                  </a:ext>
                </a:extLst>
              </a:tr>
              <a:tr h="285474">
                <a:tc gridSpan="7">
                  <a:txBody>
                    <a:bodyPr/>
                    <a:lstStyle/>
                    <a:p>
                      <a:pPr algn="l" rtl="0" fontAlgn="ctr"/>
                      <a:r>
                        <a:rPr lang="en-US" sz="1600" u="none" strike="noStrike" dirty="0">
                          <a:effectLst/>
                        </a:rPr>
                        <a:t>If we have 2 Mammograms in each center</a:t>
                      </a:r>
                      <a:endParaRPr lang="en-US" sz="1600" b="0" i="0" u="none" strike="noStrike" dirty="0">
                        <a:solidFill>
                          <a:srgbClr val="0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a:solidFill>
                          <a:srgbClr val="000000"/>
                        </a:solidFill>
                        <a:effectLst/>
                        <a:latin typeface="Arial"/>
                      </a:endParaRPr>
                    </a:p>
                  </a:txBody>
                  <a:tcPr marL="7068" marR="7068" marT="7068" marB="0" anchor="b"/>
                </a:tc>
                <a:extLst>
                  <a:ext uri="{0D108BD9-81ED-4DB2-BD59-A6C34878D82A}">
                    <a16:rowId xmlns:a16="http://schemas.microsoft.com/office/drawing/2014/main" val="10011"/>
                  </a:ext>
                </a:extLst>
              </a:tr>
              <a:tr h="216888">
                <a:tc gridSpan="8">
                  <a:txBody>
                    <a:bodyPr/>
                    <a:lstStyle/>
                    <a:p>
                      <a:pPr algn="l" rtl="0" fontAlgn="ctr"/>
                      <a:r>
                        <a:rPr lang="en-US" sz="1600" u="none" strike="noStrike" dirty="0">
                          <a:effectLst/>
                        </a:rPr>
                        <a:t>8 patients per machine per day</a:t>
                      </a:r>
                      <a:endParaRPr lang="en-US" sz="1600" b="1" i="0" u="none" strike="noStrike" dirty="0">
                        <a:solidFill>
                          <a:srgbClr val="C00000"/>
                        </a:solidFill>
                        <a:effectLst/>
                        <a:latin typeface="Calibri"/>
                      </a:endParaRPr>
                    </a:p>
                  </a:txBody>
                  <a:tcPr marL="7068" marR="7068" marT="706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300" b="0" i="0" u="none" strike="noStrike">
                        <a:solidFill>
                          <a:srgbClr val="000000"/>
                        </a:solidFill>
                        <a:effectLst/>
                        <a:latin typeface="Arial"/>
                      </a:endParaRPr>
                    </a:p>
                  </a:txBody>
                  <a:tcPr marL="7068" marR="7068" marT="7068" marB="0" anchor="b"/>
                </a:tc>
                <a:tc>
                  <a:txBody>
                    <a:bodyPr/>
                    <a:lstStyle/>
                    <a:p>
                      <a:pPr algn="l" fontAlgn="b"/>
                      <a:endParaRPr lang="en-US" sz="1300" b="0" i="0" u="none" strike="noStrike" dirty="0">
                        <a:solidFill>
                          <a:srgbClr val="000000"/>
                        </a:solidFill>
                        <a:effectLst/>
                        <a:latin typeface="Arial"/>
                      </a:endParaRPr>
                    </a:p>
                  </a:txBody>
                  <a:tcPr marL="7068" marR="7068" marT="7068" marB="0" anchor="b"/>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346596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systematic screening mean??</a:t>
            </a:r>
          </a:p>
        </p:txBody>
      </p:sp>
      <p:sp>
        <p:nvSpPr>
          <p:cNvPr id="3" name="Content Placeholder 2"/>
          <p:cNvSpPr>
            <a:spLocks noGrp="1"/>
          </p:cNvSpPr>
          <p:nvPr>
            <p:ph idx="1"/>
          </p:nvPr>
        </p:nvSpPr>
        <p:spPr/>
        <p:txBody>
          <a:bodyPr>
            <a:normAutofit fontScale="92500" lnSpcReduction="20000"/>
          </a:bodyPr>
          <a:lstStyle/>
          <a:p>
            <a:r>
              <a:rPr lang="en-US" b="1" dirty="0">
                <a:solidFill>
                  <a:srgbClr val="FF0000"/>
                </a:solidFill>
              </a:rPr>
              <a:t>Posters, leaflets and media  advertisements about the screening program are not systematic screening approaches. </a:t>
            </a:r>
            <a:r>
              <a:rPr lang="en-US" b="1" dirty="0"/>
              <a:t>They are health promotion programs that could help in increasing the response rate. </a:t>
            </a:r>
          </a:p>
          <a:p>
            <a:endParaRPr lang="en-US" dirty="0"/>
          </a:p>
          <a:p>
            <a:r>
              <a:rPr lang="en-US" b="1" dirty="0"/>
              <a:t>Every eligible person for the screening should receive personal invitation to take part in the program and should have equal opportunity to be screened</a:t>
            </a:r>
          </a:p>
          <a:p>
            <a:endParaRPr lang="en-US" dirty="0"/>
          </a:p>
          <a:p>
            <a:r>
              <a:rPr lang="en-US" dirty="0"/>
              <a:t>For example: Every woman within the target age range  and meets other  screening criteria should receive invitation letter and a reminder, if needed, to invite her to attend the screening.</a:t>
            </a:r>
          </a:p>
        </p:txBody>
      </p:sp>
      <p:sp>
        <p:nvSpPr>
          <p:cNvPr id="4" name="Footer Placeholder 3"/>
          <p:cNvSpPr>
            <a:spLocks noGrp="1"/>
          </p:cNvSpPr>
          <p:nvPr>
            <p:ph type="ftr" sz="quarter" idx="11"/>
          </p:nvPr>
        </p:nvSpPr>
        <p:spPr/>
        <p:txBody>
          <a:bodyPr/>
          <a:lstStyle/>
          <a:p>
            <a:r>
              <a:rPr lang="en-US"/>
              <a:t>Global Center for Public Health and Disease Control, Global Academy for Health Sciences, OH USA</a:t>
            </a:r>
          </a:p>
        </p:txBody>
      </p:sp>
    </p:spTree>
    <p:extLst>
      <p:ext uri="{BB962C8B-B14F-4D97-AF65-F5344CB8AC3E}">
        <p14:creationId xmlns:p14="http://schemas.microsoft.com/office/powerpoint/2010/main" val="1159601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a:t>Importance of Pilot Projects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Health economics evaluation </a:t>
            </a:r>
          </a:p>
          <a:p>
            <a:pPr marL="514350" indent="-514350">
              <a:buFont typeface="+mj-lt"/>
              <a:buAutoNum type="arabicPeriod"/>
            </a:pPr>
            <a:r>
              <a:rPr lang="en-US" dirty="0"/>
              <a:t>Setting age cut-off based on local data</a:t>
            </a:r>
          </a:p>
          <a:p>
            <a:pPr marL="514350" indent="-514350">
              <a:buFont typeface="+mj-lt"/>
              <a:buAutoNum type="arabicPeriod"/>
            </a:pPr>
            <a:r>
              <a:rPr lang="en-US" dirty="0"/>
              <a:t>Improve performance at national level by learning from experience at pilot phase</a:t>
            </a:r>
          </a:p>
          <a:p>
            <a:pPr marL="514350" indent="-514350">
              <a:buFont typeface="+mj-lt"/>
              <a:buAutoNum type="arabicPeriod"/>
            </a:pPr>
            <a:r>
              <a:rPr lang="en-US" dirty="0"/>
              <a:t>Comprehensive assessment of the screening program helpline, waiting time, film quality, guidelines such as double readers, false positive rate, false negative rate, diagnosis process, psychological counseling, treatment, prognosis, economic evaluation, how can we make it better at the national level. </a:t>
            </a:r>
          </a:p>
          <a:p>
            <a:pPr marL="514350" indent="-514350">
              <a:buFont typeface="+mj-lt"/>
              <a:buAutoNum type="arabicPeriod"/>
            </a:pPr>
            <a:r>
              <a:rPr lang="en-US" dirty="0"/>
              <a:t>Assessment of barriers to screening</a:t>
            </a:r>
          </a:p>
          <a:p>
            <a:pPr marL="514350" indent="-514350">
              <a:buFont typeface="+mj-lt"/>
              <a:buAutoNum type="arabicPeriod"/>
            </a:pPr>
            <a:r>
              <a:rPr lang="en-US" dirty="0"/>
              <a:t>Quality assessment of staff</a:t>
            </a:r>
          </a:p>
          <a:p>
            <a:endParaRPr lang="en-US" dirty="0"/>
          </a:p>
        </p:txBody>
      </p:sp>
      <p:sp>
        <p:nvSpPr>
          <p:cNvPr id="4" name="Footer Placeholder 3"/>
          <p:cNvSpPr>
            <a:spLocks noGrp="1"/>
          </p:cNvSpPr>
          <p:nvPr>
            <p:ph type="ftr" sz="quarter" idx="11"/>
          </p:nvPr>
        </p:nvSpPr>
        <p:spPr/>
        <p:txBody>
          <a:bodyPr/>
          <a:lstStyle/>
          <a:p>
            <a:r>
              <a:rPr lang="en-US"/>
              <a:t>Global Center for Public Health and Disease Control, Global Academy for Health Sciences, OH USA</a:t>
            </a:r>
          </a:p>
        </p:txBody>
      </p:sp>
    </p:spTree>
    <p:extLst>
      <p:ext uri="{BB962C8B-B14F-4D97-AF65-F5344CB8AC3E}">
        <p14:creationId xmlns:p14="http://schemas.microsoft.com/office/powerpoint/2010/main" val="2561634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Danger of mobile units such as mobile mammograms</a:t>
            </a:r>
          </a:p>
        </p:txBody>
      </p:sp>
      <p:sp>
        <p:nvSpPr>
          <p:cNvPr id="3" name="Content Placeholder 2"/>
          <p:cNvSpPr>
            <a:spLocks noGrp="1"/>
          </p:cNvSpPr>
          <p:nvPr>
            <p:ph idx="1"/>
          </p:nvPr>
        </p:nvSpPr>
        <p:spPr/>
        <p:txBody>
          <a:bodyPr>
            <a:normAutofit fontScale="92500" lnSpcReduction="10000"/>
          </a:bodyPr>
          <a:lstStyle/>
          <a:p>
            <a:r>
              <a:rPr lang="en-US" dirty="0"/>
              <a:t>Western countries only used mobile unit after they had well-established regular systematic screening programs.</a:t>
            </a:r>
          </a:p>
          <a:p>
            <a:r>
              <a:rPr lang="en-US" dirty="0"/>
              <a:t>They identified low uptake areas who failed to respond to other interventions. </a:t>
            </a:r>
          </a:p>
          <a:p>
            <a:r>
              <a:rPr lang="en-US" dirty="0"/>
              <a:t>Single mobile unit costs more than 10 digital mammograms. </a:t>
            </a:r>
          </a:p>
          <a:p>
            <a:r>
              <a:rPr lang="en-US" dirty="0"/>
              <a:t>They act in way against regular systematic screening</a:t>
            </a:r>
          </a:p>
          <a:p>
            <a:r>
              <a:rPr lang="en-US" dirty="0"/>
              <a:t>AVOID MOBILE MAMMOGRAMS UNTIL YOU HAVE YOUR PROGRAM RUNNING AT A NATIONAL LEVEL AT LEAST FOR 2 YEARS</a:t>
            </a:r>
          </a:p>
          <a:p>
            <a:r>
              <a:rPr lang="en-US" dirty="0"/>
              <a:t>Taking the easy pathway will prevent long term success</a:t>
            </a:r>
          </a:p>
        </p:txBody>
      </p:sp>
      <p:sp>
        <p:nvSpPr>
          <p:cNvPr id="4" name="Footer Placeholder 3"/>
          <p:cNvSpPr>
            <a:spLocks noGrp="1"/>
          </p:cNvSpPr>
          <p:nvPr>
            <p:ph type="ftr" sz="quarter" idx="11"/>
          </p:nvPr>
        </p:nvSpPr>
        <p:spPr/>
        <p:txBody>
          <a:bodyPr/>
          <a:lstStyle/>
          <a:p>
            <a:r>
              <a:rPr lang="en-US"/>
              <a:t>Global Center for Public Health and Disease Control, Global Academy for Health Sciences, OH USA</a:t>
            </a:r>
          </a:p>
        </p:txBody>
      </p:sp>
    </p:spTree>
    <p:extLst>
      <p:ext uri="{BB962C8B-B14F-4D97-AF65-F5344CB8AC3E}">
        <p14:creationId xmlns:p14="http://schemas.microsoft.com/office/powerpoint/2010/main" val="2211460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p:txBody>
          <a:bodyPr>
            <a:normAutofit fontScale="90000"/>
          </a:bodyPr>
          <a:lstStyle/>
          <a:p>
            <a:pPr marL="838200" indent="-838200" eaLnBrk="1" hangingPunct="1">
              <a:defRPr/>
            </a:pPr>
            <a:r>
              <a:rPr lang="en-GB" sz="4000"/>
              <a:t>Acceptability of programme to the public and health care staff. </a:t>
            </a:r>
            <a:endParaRPr lang="en-US" sz="4000"/>
          </a:p>
        </p:txBody>
      </p:sp>
      <p:sp>
        <p:nvSpPr>
          <p:cNvPr id="51203" name="Rectangle 3"/>
          <p:cNvSpPr>
            <a:spLocks noGrp="1" noChangeArrowheads="1"/>
          </p:cNvSpPr>
          <p:nvPr>
            <p:ph type="body" idx="1"/>
          </p:nvPr>
        </p:nvSpPr>
        <p:spPr/>
        <p:txBody>
          <a:bodyPr/>
          <a:lstStyle/>
          <a:p>
            <a:pPr marL="609600" indent="-609600" eaLnBrk="1" hangingPunct="1">
              <a:defRPr/>
            </a:pPr>
            <a:r>
              <a:rPr lang="en-GB"/>
              <a:t>Screening test, diagnostic test and therapeutic options should be ethically and socially accepted by the general public and the health care professionals. </a:t>
            </a:r>
            <a:endParaRPr lang="en-US"/>
          </a:p>
        </p:txBody>
      </p:sp>
    </p:spTree>
    <p:extLst>
      <p:ext uri="{BB962C8B-B14F-4D97-AF65-F5344CB8AC3E}">
        <p14:creationId xmlns:p14="http://schemas.microsoft.com/office/powerpoint/2010/main" val="3034967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marL="838200" indent="-838200" eaLnBrk="1" hangingPunct="1">
              <a:defRPr/>
            </a:pPr>
            <a:r>
              <a:rPr lang="en-GB"/>
              <a:t>Economic evaluation: </a:t>
            </a:r>
            <a:endParaRPr lang="en-US"/>
          </a:p>
        </p:txBody>
      </p:sp>
      <p:sp>
        <p:nvSpPr>
          <p:cNvPr id="53251" name="Rectangle 3"/>
          <p:cNvSpPr>
            <a:spLocks noGrp="1" noChangeArrowheads="1"/>
          </p:cNvSpPr>
          <p:nvPr>
            <p:ph type="body" idx="1"/>
          </p:nvPr>
        </p:nvSpPr>
        <p:spPr/>
        <p:txBody>
          <a:bodyPr/>
          <a:lstStyle/>
          <a:p>
            <a:pPr marL="609600" indent="-609600" eaLnBrk="1" hangingPunct="1">
              <a:defRPr/>
            </a:pPr>
            <a:r>
              <a:rPr lang="en-GB"/>
              <a:t>Implementing screening programmes should be more economically effective than the existing system.</a:t>
            </a:r>
          </a:p>
          <a:p>
            <a:pPr marL="609600" indent="-609600" eaLnBrk="1" hangingPunct="1">
              <a:defRPr/>
            </a:pPr>
            <a:r>
              <a:rPr lang="en-GB"/>
              <a:t>Cost of all steps related to the screening programme should be assessed and compared with outcomes of the screening and with other services. </a:t>
            </a:r>
            <a:endParaRPr lang="en-US"/>
          </a:p>
        </p:txBody>
      </p:sp>
    </p:spTree>
    <p:extLst>
      <p:ext uri="{BB962C8B-B14F-4D97-AF65-F5344CB8AC3E}">
        <p14:creationId xmlns:p14="http://schemas.microsoft.com/office/powerpoint/2010/main" val="464732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a:xfrm>
            <a:off x="381000" y="304800"/>
            <a:ext cx="8229600" cy="1143000"/>
          </a:xfrm>
        </p:spPr>
        <p:txBody>
          <a:bodyPr/>
          <a:lstStyle/>
          <a:p>
            <a:pPr eaLnBrk="1" hangingPunct="1">
              <a:defRPr/>
            </a:pPr>
            <a:r>
              <a:rPr lang="en-GB" dirty="0"/>
              <a:t>Volunteer bias:</a:t>
            </a:r>
            <a:endParaRPr lang="en-US" dirty="0"/>
          </a:p>
        </p:txBody>
      </p:sp>
      <p:sp>
        <p:nvSpPr>
          <p:cNvPr id="194563" name="Rectangle 3"/>
          <p:cNvSpPr>
            <a:spLocks noGrp="1" noChangeArrowheads="1"/>
          </p:cNvSpPr>
          <p:nvPr>
            <p:ph type="body" idx="1"/>
          </p:nvPr>
        </p:nvSpPr>
        <p:spPr>
          <a:xfrm>
            <a:off x="457200" y="1600200"/>
            <a:ext cx="8229600" cy="5105400"/>
          </a:xfrm>
        </p:spPr>
        <p:txBody>
          <a:bodyPr>
            <a:normAutofit lnSpcReduction="10000"/>
          </a:bodyPr>
          <a:lstStyle/>
          <a:p>
            <a:pPr eaLnBrk="1" hangingPunct="1">
              <a:lnSpc>
                <a:spcPct val="90000"/>
              </a:lnSpc>
              <a:defRPr/>
            </a:pPr>
            <a:r>
              <a:rPr lang="en-GB" sz="2800" dirty="0"/>
              <a:t>They tend to be of higher socioeconomic class</a:t>
            </a:r>
          </a:p>
          <a:p>
            <a:pPr eaLnBrk="1" hangingPunct="1">
              <a:lnSpc>
                <a:spcPct val="90000"/>
              </a:lnSpc>
              <a:defRPr/>
            </a:pPr>
            <a:r>
              <a:rPr lang="en-GB" sz="2800" dirty="0"/>
              <a:t>More health-conscious</a:t>
            </a:r>
          </a:p>
          <a:p>
            <a:pPr eaLnBrk="1" hangingPunct="1">
              <a:lnSpc>
                <a:spcPct val="90000"/>
              </a:lnSpc>
              <a:defRPr/>
            </a:pPr>
            <a:r>
              <a:rPr lang="en-GB" sz="2800" dirty="0"/>
              <a:t>Comply better with prescribed advice</a:t>
            </a:r>
          </a:p>
          <a:p>
            <a:pPr eaLnBrk="1" hangingPunct="1">
              <a:lnSpc>
                <a:spcPct val="90000"/>
              </a:lnSpc>
              <a:defRPr/>
            </a:pPr>
            <a:r>
              <a:rPr lang="en-GB" sz="2800" dirty="0"/>
              <a:t>Therefore, better results for a screening programme of volunteers compared with disease outcomes for non-</a:t>
            </a:r>
            <a:r>
              <a:rPr lang="en-GB" sz="2800" dirty="0" err="1"/>
              <a:t>voluntees</a:t>
            </a:r>
            <a:r>
              <a:rPr lang="en-GB" sz="2800" dirty="0"/>
              <a:t> may be relate to factors associated with the “volunteerism” rather than benefits of treatment following diagnosis.</a:t>
            </a:r>
          </a:p>
          <a:p>
            <a:pPr eaLnBrk="1" hangingPunct="1">
              <a:lnSpc>
                <a:spcPct val="90000"/>
              </a:lnSpc>
              <a:defRPr/>
            </a:pPr>
            <a:endParaRPr lang="en-GB" sz="2800" dirty="0"/>
          </a:p>
          <a:p>
            <a:pPr eaLnBrk="1" hangingPunct="1">
              <a:lnSpc>
                <a:spcPct val="90000"/>
              </a:lnSpc>
              <a:defRPr/>
            </a:pPr>
            <a:r>
              <a:rPr lang="en-GB" sz="2800" dirty="0"/>
              <a:t> Therefore it is essential to analyse data on participants and ensure that all target group have the same access and received the same message</a:t>
            </a:r>
          </a:p>
        </p:txBody>
      </p:sp>
    </p:spTree>
    <p:extLst>
      <p:ext uri="{BB962C8B-B14F-4D97-AF65-F5344CB8AC3E}">
        <p14:creationId xmlns:p14="http://schemas.microsoft.com/office/powerpoint/2010/main" val="864159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GB"/>
              <a:t>Challenges </a:t>
            </a:r>
            <a:endParaRPr lang="en-US"/>
          </a:p>
        </p:txBody>
      </p:sp>
      <p:sp>
        <p:nvSpPr>
          <p:cNvPr id="21507" name="Rectangle 3"/>
          <p:cNvSpPr>
            <a:spLocks noGrp="1" noChangeArrowheads="1"/>
          </p:cNvSpPr>
          <p:nvPr>
            <p:ph type="body" idx="1"/>
          </p:nvPr>
        </p:nvSpPr>
        <p:spPr/>
        <p:txBody>
          <a:bodyPr/>
          <a:lstStyle/>
          <a:p>
            <a:pPr eaLnBrk="1" hangingPunct="1">
              <a:defRPr/>
            </a:pPr>
            <a:r>
              <a:rPr lang="en-GB"/>
              <a:t> Validity of the screening test</a:t>
            </a:r>
          </a:p>
          <a:p>
            <a:pPr eaLnBrk="1" hangingPunct="1">
              <a:defRPr/>
            </a:pPr>
            <a:r>
              <a:rPr lang="en-GB"/>
              <a:t>Healthy people need further tests </a:t>
            </a:r>
          </a:p>
          <a:p>
            <a:pPr eaLnBrk="1" hangingPunct="1">
              <a:defRPr/>
            </a:pPr>
            <a:r>
              <a:rPr lang="en-GB"/>
              <a:t>Anxiety caused</a:t>
            </a:r>
          </a:p>
          <a:p>
            <a:pPr eaLnBrk="1" hangingPunct="1">
              <a:defRPr/>
            </a:pPr>
            <a:r>
              <a:rPr lang="en-GB"/>
              <a:t>Health care resources </a:t>
            </a:r>
            <a:endParaRPr lang="en-US"/>
          </a:p>
        </p:txBody>
      </p:sp>
    </p:spTree>
    <p:extLst>
      <p:ext uri="{BB962C8B-B14F-4D97-AF65-F5344CB8AC3E}">
        <p14:creationId xmlns:p14="http://schemas.microsoft.com/office/powerpoint/2010/main" val="2072377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GB"/>
              <a:t>Pilot basis </a:t>
            </a:r>
            <a:endParaRPr lang="en-US"/>
          </a:p>
        </p:txBody>
      </p:sp>
      <p:sp>
        <p:nvSpPr>
          <p:cNvPr id="25603" name="Rectangle 3"/>
          <p:cNvSpPr>
            <a:spLocks noGrp="1" noChangeArrowheads="1"/>
          </p:cNvSpPr>
          <p:nvPr>
            <p:ph type="body" idx="1"/>
          </p:nvPr>
        </p:nvSpPr>
        <p:spPr>
          <a:xfrm>
            <a:off x="468313" y="2362200"/>
            <a:ext cx="8218487" cy="3730625"/>
          </a:xfrm>
        </p:spPr>
        <p:txBody>
          <a:bodyPr/>
          <a:lstStyle/>
          <a:p>
            <a:pPr eaLnBrk="1" hangingPunct="1">
              <a:defRPr/>
            </a:pPr>
            <a:r>
              <a:rPr lang="en-GB" dirty="0"/>
              <a:t>What is my next step?</a:t>
            </a:r>
          </a:p>
          <a:p>
            <a:pPr eaLnBrk="1" hangingPunct="1">
              <a:defRPr/>
            </a:pPr>
            <a:endParaRPr lang="en-GB" dirty="0"/>
          </a:p>
        </p:txBody>
      </p:sp>
    </p:spTree>
    <p:extLst>
      <p:ext uri="{BB962C8B-B14F-4D97-AF65-F5344CB8AC3E}">
        <p14:creationId xmlns:p14="http://schemas.microsoft.com/office/powerpoint/2010/main" val="22586577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GB"/>
              <a:t>Quality Assurance </a:t>
            </a:r>
            <a:endParaRPr lang="en-US"/>
          </a:p>
        </p:txBody>
      </p:sp>
      <p:sp>
        <p:nvSpPr>
          <p:cNvPr id="23555" name="Rectangle 3"/>
          <p:cNvSpPr>
            <a:spLocks noGrp="1" noChangeArrowheads="1"/>
          </p:cNvSpPr>
          <p:nvPr>
            <p:ph type="body" idx="1"/>
          </p:nvPr>
        </p:nvSpPr>
        <p:spPr/>
        <p:txBody>
          <a:bodyPr>
            <a:normAutofit/>
          </a:bodyPr>
          <a:lstStyle/>
          <a:p>
            <a:pPr eaLnBrk="1" hangingPunct="1">
              <a:lnSpc>
                <a:spcPct val="90000"/>
              </a:lnSpc>
              <a:defRPr/>
            </a:pPr>
            <a:r>
              <a:rPr lang="en-GB" sz="2800" dirty="0"/>
              <a:t>Quality assurance means that the assessment of the service provided and applying modifications when necessary. </a:t>
            </a:r>
          </a:p>
          <a:p>
            <a:pPr eaLnBrk="1" hangingPunct="1">
              <a:lnSpc>
                <a:spcPct val="90000"/>
              </a:lnSpc>
              <a:defRPr/>
            </a:pPr>
            <a:r>
              <a:rPr lang="en-GB" sz="2800" dirty="0"/>
              <a:t>This includes various steps such as recruitment, registration, waiting time, test procedures, results handling and follow up or referral for treatment procedures. </a:t>
            </a:r>
          </a:p>
          <a:p>
            <a:pPr eaLnBrk="1" hangingPunct="1">
              <a:lnSpc>
                <a:spcPct val="90000"/>
              </a:lnSpc>
              <a:defRPr/>
            </a:pPr>
            <a:r>
              <a:rPr lang="en-GB" sz="2800" dirty="0"/>
              <a:t>Clinical audit</a:t>
            </a:r>
            <a:endParaRPr lang="en-US" sz="2800" dirty="0"/>
          </a:p>
        </p:txBody>
      </p:sp>
    </p:spTree>
    <p:extLst>
      <p:ext uri="{BB962C8B-B14F-4D97-AF65-F5344CB8AC3E}">
        <p14:creationId xmlns:p14="http://schemas.microsoft.com/office/powerpoint/2010/main" val="369523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57200" y="457200"/>
            <a:ext cx="8534400" cy="6172200"/>
          </a:xfrm>
          <a:prstGeom prst="rect">
            <a:avLst/>
          </a:prstGeom>
          <a:noFill/>
          <a:ln w="9525">
            <a:noFill/>
            <a:miter lim="800000"/>
            <a:headEnd/>
            <a:tailEnd/>
          </a:ln>
        </p:spPr>
      </p:pic>
    </p:spTree>
    <p:extLst>
      <p:ext uri="{BB962C8B-B14F-4D97-AF65-F5344CB8AC3E}">
        <p14:creationId xmlns:p14="http://schemas.microsoft.com/office/powerpoint/2010/main" val="21775647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GB" sz="4000"/>
              <a:t>My programme is already in place</a:t>
            </a:r>
            <a:endParaRPr lang="en-US" sz="4000"/>
          </a:p>
        </p:txBody>
      </p:sp>
      <p:sp>
        <p:nvSpPr>
          <p:cNvPr id="73731" name="Rectangle 3"/>
          <p:cNvSpPr>
            <a:spLocks noGrp="1" noChangeArrowheads="1"/>
          </p:cNvSpPr>
          <p:nvPr>
            <p:ph type="body" idx="1"/>
          </p:nvPr>
        </p:nvSpPr>
        <p:spPr/>
        <p:txBody>
          <a:bodyPr/>
          <a:lstStyle/>
          <a:p>
            <a:pPr eaLnBrk="1" hangingPunct="1">
              <a:defRPr/>
            </a:pPr>
            <a:r>
              <a:rPr lang="en-GB"/>
              <a:t>Continuous monitoring and regular evaluation </a:t>
            </a:r>
          </a:p>
          <a:p>
            <a:pPr eaLnBrk="1" hangingPunct="1">
              <a:buFont typeface="Wingdings" pitchFamily="2" charset="2"/>
              <a:buNone/>
              <a:defRPr/>
            </a:pPr>
            <a:endParaRPr lang="en-GB"/>
          </a:p>
          <a:p>
            <a:pPr eaLnBrk="1" hangingPunct="1">
              <a:defRPr/>
            </a:pPr>
            <a:endParaRPr lang="en-US"/>
          </a:p>
        </p:txBody>
      </p:sp>
    </p:spTree>
    <p:extLst>
      <p:ext uri="{BB962C8B-B14F-4D97-AF65-F5344CB8AC3E}">
        <p14:creationId xmlns:p14="http://schemas.microsoft.com/office/powerpoint/2010/main" val="2602331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Global Center for Public Health and Disease Control, Global Academy for Health Sciences, OH USA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6413"/>
            <a:ext cx="91440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562600"/>
            <a:ext cx="3333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926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Global Center for Public Health and Disease Control, Global Academy for Health Sciences, OH USA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4375"/>
            <a:ext cx="10258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784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Cancer Control Program</a:t>
            </a:r>
          </a:p>
        </p:txBody>
      </p:sp>
      <p:sp>
        <p:nvSpPr>
          <p:cNvPr id="3" name="Content Placeholder 2"/>
          <p:cNvSpPr>
            <a:spLocks noGrp="1"/>
          </p:cNvSpPr>
          <p:nvPr>
            <p:ph idx="1"/>
          </p:nvPr>
        </p:nvSpPr>
        <p:spPr/>
        <p:txBody>
          <a:bodyPr>
            <a:normAutofit/>
          </a:bodyPr>
          <a:lstStyle/>
          <a:p>
            <a:r>
              <a:rPr lang="en-US" dirty="0"/>
              <a:t>An evidence based program aims to reduce cancer burden through:</a:t>
            </a:r>
          </a:p>
          <a:p>
            <a:pPr marL="514350" lvl="0" indent="-514350">
              <a:buFont typeface="+mj-lt"/>
              <a:buAutoNum type="arabicPeriod"/>
            </a:pPr>
            <a:r>
              <a:rPr lang="en-US" dirty="0"/>
              <a:t>Reducing cancer incidence </a:t>
            </a:r>
          </a:p>
          <a:p>
            <a:pPr marL="514350" lvl="0" indent="-514350">
              <a:buFont typeface="+mj-lt"/>
              <a:buAutoNum type="arabicPeriod"/>
            </a:pPr>
            <a:r>
              <a:rPr lang="en-US" dirty="0"/>
              <a:t>Minimizing cancer morbidity and mortality </a:t>
            </a:r>
          </a:p>
          <a:p>
            <a:pPr marL="514350" lvl="0" indent="-514350">
              <a:buFont typeface="+mj-lt"/>
              <a:buAutoNum type="arabicPeriod"/>
            </a:pPr>
            <a:r>
              <a:rPr lang="en-US" dirty="0"/>
              <a:t>Prevention of cancer recurrence and complications</a:t>
            </a:r>
          </a:p>
          <a:p>
            <a:pPr marL="514350" lvl="0" indent="-514350">
              <a:buFont typeface="+mj-lt"/>
              <a:buAutoNum type="arabicPeriod"/>
            </a:pPr>
            <a:r>
              <a:rPr lang="en-US" dirty="0"/>
              <a:t>Improvement of quality of life</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250825" y="6092825"/>
            <a:ext cx="4630738" cy="336550"/>
          </a:xfrm>
          <a:prstGeom prst="rect">
            <a:avLst/>
          </a:prstGeom>
          <a:noFill/>
          <a:ln w="9525">
            <a:noFill/>
            <a:miter lim="800000"/>
            <a:headEnd/>
            <a:tailEnd/>
          </a:ln>
          <a:effectLst/>
        </p:spPr>
        <p:txBody>
          <a:bodyPr wrap="none">
            <a:spAutoFit/>
          </a:bodyPr>
          <a:lstStyle/>
          <a:p>
            <a:r>
              <a:rPr lang="en-AU" sz="1600">
                <a:solidFill>
                  <a:schemeClr val="bg1"/>
                </a:solidFill>
              </a:rPr>
              <a:t>https://apps.who.int/infobase/report.aspx?rid=126</a:t>
            </a:r>
          </a:p>
        </p:txBody>
      </p:sp>
      <p:pic>
        <p:nvPicPr>
          <p:cNvPr id="8197" name="Picture 5"/>
          <p:cNvPicPr>
            <a:picLocks noChangeAspect="1" noChangeArrowheads="1"/>
          </p:cNvPicPr>
          <p:nvPr/>
        </p:nvPicPr>
        <p:blipFill>
          <a:blip r:embed="rId2" cstate="print"/>
          <a:srcRect/>
          <a:stretch>
            <a:fillRect/>
          </a:stretch>
        </p:blipFill>
        <p:spPr bwMode="auto">
          <a:xfrm>
            <a:off x="250825" y="260350"/>
            <a:ext cx="8713788" cy="5510213"/>
          </a:xfrm>
          <a:prstGeom prst="rect">
            <a:avLst/>
          </a:prstGeom>
          <a:noFill/>
          <a:ln w="9525">
            <a:noFill/>
            <a:miter lim="800000"/>
            <a:headEnd/>
            <a:tailEnd/>
          </a:ln>
          <a:effectLst/>
        </p:spPr>
      </p:pic>
      <p:pic>
        <p:nvPicPr>
          <p:cNvPr id="8198" name="Picture 6" descr="CC_WA_Horizontal_Reverse"/>
          <p:cNvPicPr>
            <a:picLocks noChangeAspect="1" noChangeArrowheads="1"/>
          </p:cNvPicPr>
          <p:nvPr/>
        </p:nvPicPr>
        <p:blipFill>
          <a:blip r:embed="rId3" cstate="print"/>
          <a:srcRect/>
          <a:stretch>
            <a:fillRect/>
          </a:stretch>
        </p:blipFill>
        <p:spPr bwMode="auto">
          <a:xfrm>
            <a:off x="6877050" y="6308725"/>
            <a:ext cx="2089150" cy="427038"/>
          </a:xfrm>
          <a:prstGeom prst="rect">
            <a:avLst/>
          </a:prstGeom>
          <a:noFill/>
        </p:spPr>
      </p:pic>
      <p:sp>
        <p:nvSpPr>
          <p:cNvPr id="5" name="Footer Placeholder 4"/>
          <p:cNvSpPr>
            <a:spLocks noGrp="1"/>
          </p:cNvSpPr>
          <p:nvPr>
            <p:ph type="ftr" sz="quarter" idx="11"/>
          </p:nvPr>
        </p:nvSpPr>
        <p:spPr>
          <a:xfrm>
            <a:off x="2133600" y="6356350"/>
            <a:ext cx="3886200" cy="365125"/>
          </a:xfrm>
        </p:spPr>
        <p:txBody>
          <a:bodyPr/>
          <a:lstStyle/>
          <a:p>
            <a:r>
              <a:rPr lang="en-US"/>
              <a:t>Global Center for Public Health and Disease Control, Global Academy for Health Sciences, OH USA</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5219700" y="3619500"/>
            <a:ext cx="3128963" cy="2628900"/>
          </a:xfrm>
          <a:prstGeom prst="rect">
            <a:avLst/>
          </a:prstGeom>
          <a:noFill/>
          <a:ln w="28575">
            <a:solidFill>
              <a:schemeClr val="bg2"/>
            </a:solidFill>
            <a:miter lim="800000"/>
            <a:headEnd/>
            <a:tailEnd/>
          </a:ln>
        </p:spPr>
        <p:txBody>
          <a:bodyPr lIns="90488" tIns="44450" rIns="90488" bIns="44450"/>
          <a:lstStyle/>
          <a:p>
            <a:pPr>
              <a:lnSpc>
                <a:spcPct val="150000"/>
              </a:lnSpc>
              <a:spcBef>
                <a:spcPct val="20000"/>
              </a:spcBef>
              <a:buClr>
                <a:schemeClr val="accent2"/>
              </a:buClr>
              <a:buSzPct val="90000"/>
              <a:buFont typeface="Monotype Sorts" pitchFamily="2" charset="2"/>
              <a:buNone/>
              <a:tabLst>
                <a:tab pos="290513" algn="l"/>
                <a:tab pos="741363" algn="l"/>
                <a:tab pos="4576763" algn="l"/>
                <a:tab pos="5027613" algn="l"/>
              </a:tabLst>
            </a:pPr>
            <a:r>
              <a:rPr lang="ja-JP" altLang="en-US" sz="2000" b="1">
                <a:latin typeface="Arial" charset="0"/>
                <a:ea typeface="ＭＳ Ｐゴシック" charset="-128"/>
              </a:rPr>
              <a:t>	</a:t>
            </a:r>
            <a:r>
              <a:rPr lang="en-US" altLang="ja-JP" sz="2000" b="1" dirty="0">
                <a:latin typeface="Arial" charset="0"/>
                <a:ea typeface="ＭＳ Ｐゴシック" charset="-128"/>
              </a:rPr>
              <a:t>Host:</a:t>
            </a:r>
          </a:p>
          <a:p>
            <a:pPr>
              <a:lnSpc>
                <a:spcPct val="110000"/>
              </a:lnSpc>
              <a:spcBef>
                <a:spcPct val="20000"/>
              </a:spcBef>
              <a:buClr>
                <a:schemeClr val="accent2"/>
              </a:buClr>
              <a:buSzPct val="90000"/>
              <a:buFont typeface="Monotype Sorts" pitchFamily="2" charset="2"/>
              <a:buNone/>
              <a:tabLst>
                <a:tab pos="290513" algn="l"/>
                <a:tab pos="741363" algn="l"/>
                <a:tab pos="4576763" algn="l"/>
                <a:tab pos="5027613" algn="l"/>
              </a:tabLst>
            </a:pPr>
            <a:r>
              <a:rPr lang="en-US" altLang="ja-JP" sz="2000" b="1" dirty="0">
                <a:latin typeface="Arial" charset="0"/>
                <a:ea typeface="ＭＳ Ｐゴシック" charset="-128"/>
              </a:rPr>
              <a:t>		</a:t>
            </a:r>
            <a:r>
              <a:rPr lang="en-GB" sz="2000" b="1" dirty="0">
                <a:latin typeface="Arial" charset="0"/>
              </a:rPr>
              <a:t>Age</a:t>
            </a:r>
            <a:endParaRPr lang="en-US" altLang="ja-JP" sz="2000" b="1" dirty="0">
              <a:latin typeface="Arial" charset="0"/>
              <a:ea typeface="ＭＳ Ｐゴシック" charset="-128"/>
            </a:endParaRPr>
          </a:p>
          <a:p>
            <a:pPr>
              <a:lnSpc>
                <a:spcPct val="110000"/>
              </a:lnSpc>
              <a:spcBef>
                <a:spcPct val="20000"/>
              </a:spcBef>
              <a:buClr>
                <a:schemeClr val="accent2"/>
              </a:buClr>
              <a:buSzPct val="90000"/>
              <a:buFont typeface="Monotype Sorts" pitchFamily="2" charset="2"/>
              <a:buNone/>
              <a:tabLst>
                <a:tab pos="290513" algn="l"/>
                <a:tab pos="741363" algn="l"/>
                <a:tab pos="4576763" algn="l"/>
                <a:tab pos="5027613" algn="l"/>
              </a:tabLst>
            </a:pPr>
            <a:r>
              <a:rPr lang="en-US" altLang="ja-JP" sz="2000" b="1" dirty="0">
                <a:latin typeface="Arial" charset="0"/>
                <a:ea typeface="ＭＳ Ｐゴシック" charset="-128"/>
              </a:rPr>
              <a:t>		</a:t>
            </a:r>
            <a:r>
              <a:rPr lang="en-GB" sz="2000" b="1" dirty="0">
                <a:latin typeface="Arial" charset="0"/>
              </a:rPr>
              <a:t>Sex</a:t>
            </a:r>
            <a:endParaRPr lang="en-US" altLang="ja-JP" sz="2000" b="1" dirty="0">
              <a:latin typeface="Arial" charset="0"/>
              <a:ea typeface="ＭＳ Ｐゴシック" charset="-128"/>
            </a:endParaRPr>
          </a:p>
          <a:p>
            <a:pPr>
              <a:lnSpc>
                <a:spcPct val="110000"/>
              </a:lnSpc>
              <a:spcBef>
                <a:spcPct val="20000"/>
              </a:spcBef>
              <a:buClr>
                <a:schemeClr val="accent2"/>
              </a:buClr>
              <a:buSzPct val="90000"/>
              <a:buFont typeface="Monotype Sorts" pitchFamily="2" charset="2"/>
              <a:buNone/>
              <a:tabLst>
                <a:tab pos="290513" algn="l"/>
                <a:tab pos="741363" algn="l"/>
                <a:tab pos="4576763" algn="l"/>
                <a:tab pos="5027613" algn="l"/>
              </a:tabLst>
            </a:pPr>
            <a:r>
              <a:rPr lang="en-US" altLang="ja-JP" sz="2000" b="1" dirty="0">
                <a:latin typeface="Arial" charset="0"/>
                <a:ea typeface="ＭＳ Ｐゴシック" charset="-128"/>
              </a:rPr>
              <a:t>		</a:t>
            </a:r>
            <a:r>
              <a:rPr lang="en-GB" sz="2000" b="1" dirty="0">
                <a:latin typeface="Arial" charset="0"/>
              </a:rPr>
              <a:t>SES</a:t>
            </a:r>
            <a:endParaRPr lang="en-US" altLang="ja-JP" sz="2000" b="1" dirty="0">
              <a:latin typeface="Arial" charset="0"/>
              <a:ea typeface="ＭＳ Ｐゴシック" charset="-128"/>
            </a:endParaRPr>
          </a:p>
          <a:p>
            <a:pPr>
              <a:lnSpc>
                <a:spcPct val="110000"/>
              </a:lnSpc>
              <a:spcBef>
                <a:spcPct val="20000"/>
              </a:spcBef>
              <a:buClr>
                <a:schemeClr val="accent2"/>
              </a:buClr>
              <a:buSzPct val="90000"/>
              <a:buFont typeface="Monotype Sorts" pitchFamily="2" charset="2"/>
              <a:buNone/>
              <a:tabLst>
                <a:tab pos="290513" algn="l"/>
                <a:tab pos="741363" algn="l"/>
                <a:tab pos="4576763" algn="l"/>
                <a:tab pos="5027613" algn="l"/>
              </a:tabLst>
            </a:pPr>
            <a:r>
              <a:rPr lang="en-US" altLang="ja-JP" sz="2000" b="1" dirty="0">
                <a:latin typeface="Arial" charset="0"/>
                <a:ea typeface="ＭＳ Ｐゴシック" charset="-128"/>
              </a:rPr>
              <a:t>		</a:t>
            </a:r>
            <a:r>
              <a:rPr lang="en-GB" sz="2000" b="1" dirty="0" err="1">
                <a:latin typeface="Arial" charset="0"/>
              </a:rPr>
              <a:t>Comorbidity</a:t>
            </a:r>
            <a:endParaRPr lang="en-US" altLang="ja-JP" sz="2000" b="1" dirty="0">
              <a:latin typeface="Arial" charset="0"/>
              <a:ea typeface="ＭＳ Ｐゴシック" charset="-128"/>
            </a:endParaRPr>
          </a:p>
          <a:p>
            <a:pPr>
              <a:lnSpc>
                <a:spcPct val="110000"/>
              </a:lnSpc>
              <a:spcBef>
                <a:spcPct val="20000"/>
              </a:spcBef>
              <a:buClr>
                <a:schemeClr val="accent2"/>
              </a:buClr>
              <a:buSzPct val="90000"/>
              <a:buFont typeface="Monotype Sorts" pitchFamily="2" charset="2"/>
              <a:buNone/>
              <a:tabLst>
                <a:tab pos="290513" algn="l"/>
                <a:tab pos="741363" algn="l"/>
                <a:tab pos="4576763" algn="l"/>
                <a:tab pos="5027613" algn="l"/>
              </a:tabLst>
            </a:pPr>
            <a:r>
              <a:rPr lang="en-US" altLang="ja-JP" sz="2000" b="1" dirty="0">
                <a:latin typeface="Arial" charset="0"/>
                <a:ea typeface="ＭＳ Ｐゴシック" charset="-128"/>
              </a:rPr>
              <a:t>		</a:t>
            </a:r>
            <a:r>
              <a:rPr lang="en-GB" sz="2000" b="1" dirty="0">
                <a:latin typeface="Arial" charset="0"/>
              </a:rPr>
              <a:t>Behaviour</a:t>
            </a:r>
            <a:endParaRPr lang="en-US" altLang="ja-JP" sz="2000" b="1" dirty="0">
              <a:latin typeface="Arial" charset="0"/>
              <a:ea typeface="ＭＳ Ｐゴシック" charset="-128"/>
            </a:endParaRPr>
          </a:p>
        </p:txBody>
      </p:sp>
      <p:sp>
        <p:nvSpPr>
          <p:cNvPr id="70659" name="Rectangle 3"/>
          <p:cNvSpPr>
            <a:spLocks noChangeArrowheads="1"/>
          </p:cNvSpPr>
          <p:nvPr/>
        </p:nvSpPr>
        <p:spPr bwMode="auto">
          <a:xfrm>
            <a:off x="101600" y="152400"/>
            <a:ext cx="9009063" cy="971550"/>
          </a:xfrm>
          <a:prstGeom prst="rect">
            <a:avLst/>
          </a:prstGeom>
          <a:noFill/>
          <a:ln w="12700">
            <a:noFill/>
            <a:miter lim="800000"/>
            <a:headEnd/>
            <a:tailEnd/>
          </a:ln>
          <a:effectLst/>
        </p:spPr>
        <p:txBody>
          <a:bodyPr lIns="90488" tIns="44450" rIns="90488" bIns="44450" anchor="ctr"/>
          <a:lstStyle/>
          <a:p>
            <a:pPr algn="ctr">
              <a:defRPr/>
            </a:pPr>
            <a:r>
              <a:rPr lang="en-US" altLang="ja-JP" sz="3200" b="1" dirty="0">
                <a:effectLst>
                  <a:outerShdw blurRad="38100" dist="38100" dir="2700000" algn="tl">
                    <a:srgbClr val="C0C0C0"/>
                  </a:outerShdw>
                </a:effectLst>
                <a:latin typeface="Arial" charset="0"/>
                <a:ea typeface="ＭＳ Ｐゴシック" charset="-128"/>
              </a:rPr>
              <a:t>F</a:t>
            </a:r>
            <a:r>
              <a:rPr lang="en-US" altLang="ja-JP" b="1" dirty="0">
                <a:effectLst>
                  <a:outerShdw blurRad="38100" dist="38100" dir="2700000" algn="tl">
                    <a:srgbClr val="C0C0C0"/>
                  </a:outerShdw>
                </a:effectLst>
                <a:latin typeface="Arial" charset="0"/>
                <a:ea typeface="ＭＳ Ｐゴシック" charset="-128"/>
              </a:rPr>
              <a:t>ACTORS</a:t>
            </a:r>
            <a:r>
              <a:rPr lang="en-US" altLang="ja-JP" sz="3200" b="1" dirty="0">
                <a:effectLst>
                  <a:outerShdw blurRad="38100" dist="38100" dir="2700000" algn="tl">
                    <a:srgbClr val="C0C0C0"/>
                  </a:outerShdw>
                </a:effectLst>
                <a:latin typeface="Arial" charset="0"/>
                <a:ea typeface="ＭＳ Ｐゴシック" charset="-128"/>
              </a:rPr>
              <a:t> I</a:t>
            </a:r>
            <a:r>
              <a:rPr lang="en-US" altLang="ja-JP" b="1" dirty="0">
                <a:effectLst>
                  <a:outerShdw blurRad="38100" dist="38100" dir="2700000" algn="tl">
                    <a:srgbClr val="C0C0C0"/>
                  </a:outerShdw>
                </a:effectLst>
                <a:latin typeface="Arial" charset="0"/>
                <a:ea typeface="ＭＳ Ｐゴシック" charset="-128"/>
              </a:rPr>
              <a:t>NFLUENCING</a:t>
            </a:r>
            <a:r>
              <a:rPr lang="en-US" altLang="ja-JP" sz="3200" b="1" dirty="0">
                <a:effectLst>
                  <a:outerShdw blurRad="38100" dist="38100" dir="2700000" algn="tl">
                    <a:srgbClr val="C0C0C0"/>
                  </a:outerShdw>
                </a:effectLst>
                <a:latin typeface="Arial" charset="0"/>
                <a:ea typeface="ＭＳ Ｐゴシック" charset="-128"/>
              </a:rPr>
              <a:t> S</a:t>
            </a:r>
            <a:r>
              <a:rPr lang="en-US" altLang="ja-JP" b="1" dirty="0">
                <a:effectLst>
                  <a:outerShdw blurRad="38100" dist="38100" dir="2700000" algn="tl">
                    <a:srgbClr val="C0C0C0"/>
                  </a:outerShdw>
                </a:effectLst>
                <a:latin typeface="Arial" charset="0"/>
                <a:ea typeface="ＭＳ Ｐゴシック" charset="-128"/>
              </a:rPr>
              <a:t>URVIVAL</a:t>
            </a:r>
            <a:r>
              <a:rPr lang="en-US" altLang="ja-JP" sz="3200" b="1" dirty="0">
                <a:effectLst>
                  <a:outerShdw blurRad="38100" dist="38100" dir="2700000" algn="tl">
                    <a:srgbClr val="C0C0C0"/>
                  </a:outerShdw>
                </a:effectLst>
                <a:latin typeface="Arial" charset="0"/>
                <a:ea typeface="ＭＳ Ｐゴシック" charset="-128"/>
              </a:rPr>
              <a:t> </a:t>
            </a:r>
            <a:r>
              <a:rPr lang="en-US" altLang="ja-JP" b="1" dirty="0">
                <a:effectLst>
                  <a:outerShdw blurRad="38100" dist="38100" dir="2700000" algn="tl">
                    <a:srgbClr val="C0C0C0"/>
                  </a:outerShdw>
                </a:effectLst>
                <a:latin typeface="Arial" charset="0"/>
                <a:ea typeface="ＭＳ Ｐゴシック" charset="-128"/>
              </a:rPr>
              <a:t>FROM</a:t>
            </a:r>
            <a:r>
              <a:rPr lang="en-US" altLang="ja-JP" sz="3200" b="1" dirty="0">
                <a:effectLst>
                  <a:outerShdw blurRad="38100" dist="38100" dir="2700000" algn="tl">
                    <a:srgbClr val="C0C0C0"/>
                  </a:outerShdw>
                </a:effectLst>
                <a:latin typeface="Arial" charset="0"/>
                <a:ea typeface="ＭＳ Ｐゴシック" charset="-128"/>
              </a:rPr>
              <a:t> C</a:t>
            </a:r>
            <a:r>
              <a:rPr lang="en-US" altLang="ja-JP" b="1" dirty="0">
                <a:effectLst>
                  <a:outerShdw blurRad="38100" dist="38100" dir="2700000" algn="tl">
                    <a:srgbClr val="C0C0C0"/>
                  </a:outerShdw>
                </a:effectLst>
                <a:latin typeface="Arial" charset="0"/>
                <a:ea typeface="ＭＳ Ｐゴシック" charset="-128"/>
              </a:rPr>
              <a:t>ANCER</a:t>
            </a:r>
            <a:endParaRPr lang="en-US" altLang="ja-JP" sz="900" b="1" dirty="0">
              <a:effectLst>
                <a:outerShdw blurRad="38100" dist="38100" dir="2700000" algn="tl">
                  <a:srgbClr val="C0C0C0"/>
                </a:outerShdw>
              </a:effectLst>
              <a:latin typeface="Arial" charset="0"/>
              <a:ea typeface="ＭＳ Ｐゴシック" charset="-128"/>
            </a:endParaRPr>
          </a:p>
        </p:txBody>
      </p:sp>
      <p:sp>
        <p:nvSpPr>
          <p:cNvPr id="70660" name="Rectangle 4"/>
          <p:cNvSpPr>
            <a:spLocks noChangeArrowheads="1"/>
          </p:cNvSpPr>
          <p:nvPr/>
        </p:nvSpPr>
        <p:spPr bwMode="auto">
          <a:xfrm>
            <a:off x="323850" y="4000500"/>
            <a:ext cx="3352800" cy="1962150"/>
          </a:xfrm>
          <a:prstGeom prst="rect">
            <a:avLst/>
          </a:prstGeom>
          <a:noFill/>
          <a:ln w="28575">
            <a:solidFill>
              <a:schemeClr val="bg2"/>
            </a:solidFill>
            <a:miter lim="800000"/>
            <a:headEnd/>
            <a:tailEnd/>
          </a:ln>
        </p:spPr>
        <p:txBody>
          <a:bodyPr wrap="none" anchor="ctr"/>
          <a:lstStyle/>
          <a:p>
            <a:pPr>
              <a:lnSpc>
                <a:spcPct val="15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Early Detection:	</a:t>
            </a:r>
          </a:p>
          <a:p>
            <a:pPr>
              <a:lnSpc>
                <a:spcPct val="15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    Early clinical detection</a:t>
            </a:r>
          </a:p>
          <a:p>
            <a:pPr>
              <a:lnSpc>
                <a:spcPct val="12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   Screening</a:t>
            </a:r>
            <a:endParaRPr lang="en-GB" sz="2000" b="1" dirty="0">
              <a:latin typeface="Arial" charset="0"/>
            </a:endParaRPr>
          </a:p>
        </p:txBody>
      </p:sp>
      <p:sp>
        <p:nvSpPr>
          <p:cNvPr id="70661" name="Rectangle 5"/>
          <p:cNvSpPr>
            <a:spLocks noChangeArrowheads="1"/>
          </p:cNvSpPr>
          <p:nvPr/>
        </p:nvSpPr>
        <p:spPr bwMode="auto">
          <a:xfrm>
            <a:off x="5200650" y="1181100"/>
            <a:ext cx="3086100" cy="2095500"/>
          </a:xfrm>
          <a:prstGeom prst="rect">
            <a:avLst/>
          </a:prstGeom>
          <a:noFill/>
          <a:ln w="28575">
            <a:solidFill>
              <a:schemeClr val="bg2"/>
            </a:solidFill>
            <a:miter lim="800000"/>
            <a:headEnd/>
            <a:tailEnd/>
          </a:ln>
        </p:spPr>
        <p:txBody>
          <a:bodyPr wrap="none" anchor="ctr"/>
          <a:lstStyle/>
          <a:p>
            <a:pPr>
              <a:lnSpc>
                <a:spcPct val="15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Disease:</a:t>
            </a:r>
          </a:p>
          <a:p>
            <a:pPr>
              <a:lnSpc>
                <a:spcPct val="12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   Natural history</a:t>
            </a:r>
          </a:p>
          <a:p>
            <a:pPr>
              <a:lnSpc>
                <a:spcPct val="12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   Clinical extent</a:t>
            </a:r>
          </a:p>
          <a:p>
            <a:pPr>
              <a:lnSpc>
                <a:spcPct val="12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   Definitions</a:t>
            </a:r>
          </a:p>
          <a:p>
            <a:endParaRPr lang="en-GB" dirty="0"/>
          </a:p>
        </p:txBody>
      </p:sp>
      <p:sp>
        <p:nvSpPr>
          <p:cNvPr id="70662" name="Rectangle 6"/>
          <p:cNvSpPr>
            <a:spLocks noChangeArrowheads="1"/>
          </p:cNvSpPr>
          <p:nvPr/>
        </p:nvSpPr>
        <p:spPr bwMode="auto">
          <a:xfrm>
            <a:off x="323850" y="1371600"/>
            <a:ext cx="3352800" cy="1905000"/>
          </a:xfrm>
          <a:prstGeom prst="rect">
            <a:avLst/>
          </a:prstGeom>
          <a:noFill/>
          <a:ln w="28575">
            <a:solidFill>
              <a:schemeClr val="bg2"/>
            </a:solidFill>
            <a:miter lim="800000"/>
            <a:headEnd/>
            <a:tailEnd/>
          </a:ln>
        </p:spPr>
        <p:txBody>
          <a:bodyPr wrap="none" anchor="ctr"/>
          <a:lstStyle/>
          <a:p>
            <a:pPr>
              <a:lnSpc>
                <a:spcPct val="15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Treatment:	</a:t>
            </a:r>
            <a:endParaRPr lang="en-US" altLang="ja-JP" sz="2000" b="1" dirty="0">
              <a:solidFill>
                <a:schemeClr val="folHlink"/>
              </a:solidFill>
              <a:latin typeface="Arial" charset="0"/>
              <a:ea typeface="ＭＳ Ｐゴシック" charset="-128"/>
            </a:endParaRPr>
          </a:p>
          <a:p>
            <a:pPr>
              <a:lnSpc>
                <a:spcPct val="11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   Availability	</a:t>
            </a:r>
          </a:p>
          <a:p>
            <a:pPr>
              <a:lnSpc>
                <a:spcPct val="110000"/>
              </a:lnSpc>
              <a:spcBef>
                <a:spcPct val="20000"/>
              </a:spcBef>
              <a:buClr>
                <a:schemeClr val="accent2"/>
              </a:buClr>
              <a:buSzPct val="90000"/>
              <a:buFont typeface="Monotype Sorts" pitchFamily="2" charset="2"/>
              <a:buNone/>
            </a:pPr>
            <a:r>
              <a:rPr lang="en-US" altLang="ja-JP" sz="2000" b="1" dirty="0">
                <a:latin typeface="Arial" charset="0"/>
                <a:ea typeface="ＭＳ Ｐゴシック" charset="-128"/>
              </a:rPr>
              <a:t>   Access	</a:t>
            </a:r>
          </a:p>
          <a:p>
            <a:pPr>
              <a:lnSpc>
                <a:spcPct val="110000"/>
              </a:lnSpc>
              <a:spcBef>
                <a:spcPct val="20000"/>
              </a:spcBef>
              <a:buClr>
                <a:schemeClr val="accent2"/>
              </a:buClr>
              <a:buSzPct val="90000"/>
              <a:buFont typeface="Monotype Sorts" pitchFamily="2" charset="2"/>
              <a:buNone/>
            </a:pPr>
            <a:r>
              <a:rPr lang="en-GB" sz="2000" b="1" dirty="0">
                <a:latin typeface="Arial" charset="0"/>
              </a:rPr>
              <a:t>   Quality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 calcmode="lin" valueType="num">
                                      <p:cBhvr>
                                        <p:cTn id="7" dur="500" fill="hold"/>
                                        <p:tgtEl>
                                          <p:spTgt spid="70662"/>
                                        </p:tgtEl>
                                        <p:attrNameLst>
                                          <p:attrName>ppt_w</p:attrName>
                                        </p:attrNameLst>
                                      </p:cBhvr>
                                      <p:tavLst>
                                        <p:tav tm="0">
                                          <p:val>
                                            <p:fltVal val="0"/>
                                          </p:val>
                                        </p:tav>
                                        <p:tav tm="100000">
                                          <p:val>
                                            <p:strVal val="#ppt_w"/>
                                          </p:val>
                                        </p:tav>
                                      </p:tavLst>
                                    </p:anim>
                                    <p:anim calcmode="lin" valueType="num">
                                      <p:cBhvr>
                                        <p:cTn id="8" dur="500" fill="hold"/>
                                        <p:tgtEl>
                                          <p:spTgt spid="7066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0661"/>
                                        </p:tgtEl>
                                        <p:attrNameLst>
                                          <p:attrName>style.visibility</p:attrName>
                                        </p:attrNameLst>
                                      </p:cBhvr>
                                      <p:to>
                                        <p:strVal val="visible"/>
                                      </p:to>
                                    </p:set>
                                    <p:anim calcmode="lin" valueType="num">
                                      <p:cBhvr>
                                        <p:cTn id="13" dur="500" fill="hold"/>
                                        <p:tgtEl>
                                          <p:spTgt spid="70661"/>
                                        </p:tgtEl>
                                        <p:attrNameLst>
                                          <p:attrName>ppt_w</p:attrName>
                                        </p:attrNameLst>
                                      </p:cBhvr>
                                      <p:tavLst>
                                        <p:tav tm="0">
                                          <p:val>
                                            <p:fltVal val="0"/>
                                          </p:val>
                                        </p:tav>
                                        <p:tav tm="100000">
                                          <p:val>
                                            <p:strVal val="#ppt_w"/>
                                          </p:val>
                                        </p:tav>
                                      </p:tavLst>
                                    </p:anim>
                                    <p:anim calcmode="lin" valueType="num">
                                      <p:cBhvr>
                                        <p:cTn id="14" dur="500" fill="hold"/>
                                        <p:tgtEl>
                                          <p:spTgt spid="7066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0658"/>
                                        </p:tgtEl>
                                        <p:attrNameLst>
                                          <p:attrName>style.visibility</p:attrName>
                                        </p:attrNameLst>
                                      </p:cBhvr>
                                      <p:to>
                                        <p:strVal val="visible"/>
                                      </p:to>
                                    </p:set>
                                    <p:anim calcmode="lin" valueType="num">
                                      <p:cBhvr>
                                        <p:cTn id="19" dur="500" fill="hold"/>
                                        <p:tgtEl>
                                          <p:spTgt spid="70658"/>
                                        </p:tgtEl>
                                        <p:attrNameLst>
                                          <p:attrName>ppt_w</p:attrName>
                                        </p:attrNameLst>
                                      </p:cBhvr>
                                      <p:tavLst>
                                        <p:tav tm="0">
                                          <p:val>
                                            <p:fltVal val="0"/>
                                          </p:val>
                                        </p:tav>
                                        <p:tav tm="100000">
                                          <p:val>
                                            <p:strVal val="#ppt_w"/>
                                          </p:val>
                                        </p:tav>
                                      </p:tavLst>
                                    </p:anim>
                                    <p:anim calcmode="lin" valueType="num">
                                      <p:cBhvr>
                                        <p:cTn id="20" dur="500" fill="hold"/>
                                        <p:tgtEl>
                                          <p:spTgt spid="7065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70660"/>
                                        </p:tgtEl>
                                        <p:attrNameLst>
                                          <p:attrName>style.visibility</p:attrName>
                                        </p:attrNameLst>
                                      </p:cBhvr>
                                      <p:to>
                                        <p:strVal val="visible"/>
                                      </p:to>
                                    </p:set>
                                    <p:anim calcmode="lin" valueType="num">
                                      <p:cBhvr>
                                        <p:cTn id="25" dur="500" fill="hold"/>
                                        <p:tgtEl>
                                          <p:spTgt spid="70660"/>
                                        </p:tgtEl>
                                        <p:attrNameLst>
                                          <p:attrName>ppt_w</p:attrName>
                                        </p:attrNameLst>
                                      </p:cBhvr>
                                      <p:tavLst>
                                        <p:tav tm="0">
                                          <p:val>
                                            <p:fltVal val="0"/>
                                          </p:val>
                                        </p:tav>
                                        <p:tav tm="100000">
                                          <p:val>
                                            <p:strVal val="#ppt_w"/>
                                          </p:val>
                                        </p:tav>
                                      </p:tavLst>
                                    </p:anim>
                                    <p:anim calcmode="lin" valueType="num">
                                      <p:cBhvr>
                                        <p:cTn id="26" dur="500" fill="hold"/>
                                        <p:tgtEl>
                                          <p:spTgt spid="706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autoUpdateAnimBg="0"/>
      <p:bldP spid="70660" grpId="0" animBg="1" autoUpdateAnimBg="0"/>
      <p:bldP spid="70661" grpId="0" animBg="1" autoUpdateAnimBg="0"/>
      <p:bldP spid="70662"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globocan.iarc.fr/Factsheets/populations/graphs/bc9931.png"/>
          <p:cNvPicPr/>
          <p:nvPr/>
        </p:nvPicPr>
        <p:blipFill>
          <a:blip r:embed="rId2" cstate="print"/>
          <a:srcRect/>
          <a:stretch>
            <a:fillRect/>
          </a:stretch>
        </p:blipFill>
        <p:spPr bwMode="auto">
          <a:xfrm>
            <a:off x="1828800" y="685800"/>
            <a:ext cx="5486400" cy="5486400"/>
          </a:xfrm>
          <a:prstGeom prst="rect">
            <a:avLst/>
          </a:prstGeom>
          <a:noFill/>
          <a:ln w="9525">
            <a:noFill/>
            <a:miter lim="800000"/>
            <a:headEnd/>
            <a:tailEnd/>
          </a:ln>
        </p:spPr>
      </p:pic>
      <p:sp>
        <p:nvSpPr>
          <p:cNvPr id="20481" name="Rectangle 1"/>
          <p:cNvSpPr>
            <a:spLocks noChangeArrowheads="1"/>
          </p:cNvSpPr>
          <p:nvPr/>
        </p:nvSpPr>
        <p:spPr bwMode="auto">
          <a:xfrm>
            <a:off x="0" y="0"/>
            <a:ext cx="820769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pitchFamily="34" charset="0"/>
                <a:ea typeface="Calibri" pitchFamily="34" charset="0"/>
                <a:cs typeface="Arial" pitchFamily="34" charset="0"/>
              </a:rPr>
              <a:t>Estimated age-standardised incidence and mortality rates: men- Eastern</a:t>
            </a:r>
            <a:r>
              <a:rPr kumimoji="0" lang="en-GB" sz="1400" b="1" i="0" u="none" strike="noStrike" cap="none" normalizeH="0" dirty="0">
                <a:ln>
                  <a:noFill/>
                </a:ln>
                <a:solidFill>
                  <a:srgbClr val="000000"/>
                </a:solidFill>
                <a:effectLst/>
                <a:latin typeface="Arial" pitchFamily="34" charset="0"/>
                <a:ea typeface="Calibri" pitchFamily="34" charset="0"/>
                <a:cs typeface="Arial" pitchFamily="34" charset="0"/>
              </a:rPr>
              <a:t> Mediterranean region</a:t>
            </a:r>
            <a:endParaRPr kumimoji="0" lang="en-GB" sz="1400" b="1"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p:cNvSpPr/>
          <p:nvPr/>
        </p:nvSpPr>
        <p:spPr>
          <a:xfrm>
            <a:off x="0" y="6488668"/>
            <a:ext cx="4183325" cy="369332"/>
          </a:xfrm>
          <a:prstGeom prst="rect">
            <a:avLst/>
          </a:prstGeom>
        </p:spPr>
        <p:txBody>
          <a:bodyPr wrap="none">
            <a:spAutoFit/>
          </a:bodyPr>
          <a:lstStyle/>
          <a:p>
            <a:r>
              <a:rPr lang="en-US" dirty="0"/>
              <a:t>http://globocan.iarc.fr/factsheet.asp#MEN</a:t>
            </a:r>
          </a:p>
        </p:txBody>
      </p:sp>
      <p:sp>
        <p:nvSpPr>
          <p:cNvPr id="5" name="Rectangle 4"/>
          <p:cNvSpPr/>
          <p:nvPr/>
        </p:nvSpPr>
        <p:spPr>
          <a:xfrm>
            <a:off x="0" y="762000"/>
            <a:ext cx="1981200" cy="914400"/>
          </a:xfrm>
          <a:prstGeom prst="rect">
            <a:avLst/>
          </a:prstGeom>
          <a:noFill/>
          <a:ln>
            <a:no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Can be prevented</a:t>
            </a:r>
          </a:p>
        </p:txBody>
      </p:sp>
      <p:sp>
        <p:nvSpPr>
          <p:cNvPr id="6" name="Left Brace 5"/>
          <p:cNvSpPr/>
          <p:nvPr/>
        </p:nvSpPr>
        <p:spPr>
          <a:xfrm>
            <a:off x="1981200" y="762000"/>
            <a:ext cx="9906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a:t>Global Center for Public Health and Disease Control, Global Academy for Health Sciences, OH USA</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2" cstate="print"/>
          <a:srcRect/>
          <a:stretch>
            <a:fillRect/>
          </a:stretch>
        </p:blipFill>
        <p:spPr bwMode="auto">
          <a:xfrm>
            <a:off x="1828800" y="609600"/>
            <a:ext cx="5743575" cy="5667375"/>
          </a:xfrm>
          <a:prstGeom prst="rect">
            <a:avLst/>
          </a:prstGeom>
          <a:noFill/>
          <a:ln w="9525">
            <a:noFill/>
            <a:miter lim="800000"/>
            <a:headEnd/>
            <a:tailEnd/>
          </a:ln>
          <a:effectLst/>
        </p:spPr>
      </p:pic>
      <p:sp>
        <p:nvSpPr>
          <p:cNvPr id="3" name="Rectangle 2"/>
          <p:cNvSpPr/>
          <p:nvPr/>
        </p:nvSpPr>
        <p:spPr>
          <a:xfrm>
            <a:off x="2590800" y="0"/>
            <a:ext cx="6019800" cy="923330"/>
          </a:xfrm>
          <a:prstGeom prst="rect">
            <a:avLst/>
          </a:prstGeom>
        </p:spPr>
        <p:txBody>
          <a:bodyPr wrap="square">
            <a:spAutoFit/>
          </a:bodyPr>
          <a:lstStyle/>
          <a:p>
            <a:r>
              <a:rPr lang="en-US" b="1" dirty="0"/>
              <a:t>Estimated age-</a:t>
            </a:r>
            <a:r>
              <a:rPr lang="en-US" b="1" dirty="0" err="1"/>
              <a:t>standardised</a:t>
            </a:r>
            <a:r>
              <a:rPr lang="en-US" b="1" dirty="0"/>
              <a:t> incidence and mortality rates: women. </a:t>
            </a:r>
            <a:r>
              <a:rPr lang="en-GB" b="1" dirty="0">
                <a:solidFill>
                  <a:srgbClr val="000000"/>
                </a:solidFill>
                <a:latin typeface="Arial" pitchFamily="34" charset="0"/>
                <a:ea typeface="Calibri" pitchFamily="34" charset="0"/>
                <a:cs typeface="Arial" pitchFamily="34" charset="0"/>
              </a:rPr>
              <a:t>Eastern Mediterranean region</a:t>
            </a:r>
            <a:endParaRPr lang="en-US" b="1" dirty="0"/>
          </a:p>
          <a:p>
            <a:endParaRPr lang="en-US" dirty="0"/>
          </a:p>
        </p:txBody>
      </p:sp>
      <p:sp>
        <p:nvSpPr>
          <p:cNvPr id="4" name="Rectangle 3"/>
          <p:cNvSpPr/>
          <p:nvPr/>
        </p:nvSpPr>
        <p:spPr>
          <a:xfrm>
            <a:off x="0" y="6488668"/>
            <a:ext cx="4183325" cy="369332"/>
          </a:xfrm>
          <a:prstGeom prst="rect">
            <a:avLst/>
          </a:prstGeom>
        </p:spPr>
        <p:txBody>
          <a:bodyPr wrap="none">
            <a:spAutoFit/>
          </a:bodyPr>
          <a:lstStyle/>
          <a:p>
            <a:r>
              <a:rPr lang="en-US" dirty="0"/>
              <a:t>http://globocan.iarc.fr/factsheet.asp#MEN</a:t>
            </a:r>
          </a:p>
        </p:txBody>
      </p:sp>
      <p:sp>
        <p:nvSpPr>
          <p:cNvPr id="5" name="Rectangle 4"/>
          <p:cNvSpPr/>
          <p:nvPr/>
        </p:nvSpPr>
        <p:spPr>
          <a:xfrm>
            <a:off x="0" y="609600"/>
            <a:ext cx="2362200" cy="914400"/>
          </a:xfrm>
          <a:prstGeom prst="rect">
            <a:avLst/>
          </a:prstGeom>
          <a:noFill/>
          <a:ln>
            <a:noFill/>
          </a:ln>
          <a:scene3d>
            <a:camera prst="orthographicFront"/>
            <a:lightRig rig="threePt" dir="t"/>
          </a:scene3d>
          <a:sp3d contourW="127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can detect them through national systematic screening </a:t>
            </a:r>
            <a:r>
              <a:rPr lang="en-US" dirty="0" err="1">
                <a:solidFill>
                  <a:schemeClr val="tx1"/>
                </a:solidFill>
              </a:rPr>
              <a:t>programmes</a:t>
            </a:r>
            <a:endParaRPr lang="en-US" dirty="0">
              <a:solidFill>
                <a:schemeClr val="tx1"/>
              </a:solidFill>
            </a:endParaRPr>
          </a:p>
        </p:txBody>
      </p:sp>
      <p:sp>
        <p:nvSpPr>
          <p:cNvPr id="9" name="Left Brace 8"/>
          <p:cNvSpPr/>
          <p:nvPr/>
        </p:nvSpPr>
        <p:spPr>
          <a:xfrm>
            <a:off x="2057400" y="762000"/>
            <a:ext cx="838200"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a:t>Smoking cessation programs</a:t>
            </a: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r>
              <a:rPr lang="en-US" dirty="0"/>
              <a:t>Include other types of smoking such as </a:t>
            </a:r>
            <a:r>
              <a:rPr lang="en-US" dirty="0" err="1"/>
              <a:t>Narjeela</a:t>
            </a:r>
            <a:r>
              <a:rPr lang="en-US" dirty="0"/>
              <a:t> in calculation of tobacco smoking rates</a:t>
            </a:r>
          </a:p>
          <a:p>
            <a:pPr>
              <a:buNone/>
            </a:pPr>
            <a:endParaRPr lang="en-US" dirty="0"/>
          </a:p>
          <a:p>
            <a:r>
              <a:rPr lang="en-US" dirty="0"/>
              <a:t>Evaluate current and past programs</a:t>
            </a:r>
          </a:p>
          <a:p>
            <a:r>
              <a:rPr lang="en-US" dirty="0"/>
              <a:t>Focus on:</a:t>
            </a:r>
          </a:p>
          <a:p>
            <a:pPr marL="514350" indent="-514350">
              <a:buFont typeface="+mj-lt"/>
              <a:buAutoNum type="arabicPeriod"/>
            </a:pPr>
            <a:r>
              <a:rPr lang="en-US" dirty="0"/>
              <a:t>Prevention of smoking amongst teenagers </a:t>
            </a:r>
          </a:p>
          <a:p>
            <a:pPr marL="514350" indent="-514350">
              <a:buFont typeface="+mj-lt"/>
              <a:buAutoNum type="arabicPeriod"/>
            </a:pPr>
            <a:r>
              <a:rPr lang="en-US" dirty="0"/>
              <a:t>Increase taxes on tobacco  products and use the money for prevention programs</a:t>
            </a:r>
          </a:p>
          <a:p>
            <a:pPr marL="514350" indent="-514350">
              <a:buFont typeface="+mj-lt"/>
              <a:buAutoNum type="arabicPeriod"/>
            </a:pPr>
            <a:r>
              <a:rPr lang="en-US" dirty="0"/>
              <a:t>Providing free smoking cessation services : medical and </a:t>
            </a:r>
            <a:r>
              <a:rPr lang="en-US" dirty="0" err="1"/>
              <a:t>behavioural</a:t>
            </a:r>
            <a:r>
              <a:rPr lang="en-US" dirty="0"/>
              <a:t> interventions</a:t>
            </a:r>
          </a:p>
          <a:p>
            <a:pPr marL="514350" indent="-514350">
              <a:buFont typeface="+mj-lt"/>
              <a:buAutoNum type="arabicPeriod"/>
            </a:pPr>
            <a:r>
              <a:rPr lang="en-US" dirty="0"/>
              <a:t>Free </a:t>
            </a:r>
            <a:r>
              <a:rPr lang="en-US" dirty="0" err="1"/>
              <a:t>helplines</a:t>
            </a:r>
            <a:r>
              <a:rPr lang="en-US" dirty="0"/>
              <a:t> for smokers</a:t>
            </a:r>
          </a:p>
          <a:p>
            <a:pPr marL="514350" indent="-514350">
              <a:buFont typeface="+mj-lt"/>
              <a:buAutoNum type="arabicPeriod"/>
            </a:pPr>
            <a:r>
              <a:rPr lang="en-US" dirty="0"/>
              <a:t>Your team should be well-trained</a:t>
            </a:r>
          </a:p>
          <a:p>
            <a:pPr marL="514350" indent="-514350">
              <a:buFont typeface="+mj-lt"/>
              <a:buAutoNum type="arabicPeriod"/>
            </a:pPr>
            <a:r>
              <a:rPr lang="en-US" dirty="0"/>
              <a:t>Compare respondents with non-respondents, Success Vs failed</a:t>
            </a:r>
          </a:p>
          <a:p>
            <a:pPr>
              <a:buNone/>
            </a:pPr>
            <a:endParaRPr lang="en-US" dirty="0"/>
          </a:p>
          <a:p>
            <a:r>
              <a:rPr lang="en-US" dirty="0">
                <a:solidFill>
                  <a:srgbClr val="FF0000"/>
                </a:solidFill>
              </a:rPr>
              <a:t>Can we introduce smoking cessation medical and </a:t>
            </a:r>
            <a:r>
              <a:rPr lang="en-US" dirty="0" err="1">
                <a:solidFill>
                  <a:srgbClr val="FF0000"/>
                </a:solidFill>
              </a:rPr>
              <a:t>behavioural</a:t>
            </a:r>
            <a:r>
              <a:rPr lang="en-US" dirty="0">
                <a:solidFill>
                  <a:srgbClr val="FF0000"/>
                </a:solidFill>
              </a:rPr>
              <a:t> management into our medical education and residency training?</a:t>
            </a:r>
          </a:p>
          <a:p>
            <a:endParaRPr lang="en-US" dirty="0"/>
          </a:p>
        </p:txBody>
      </p:sp>
      <p:sp>
        <p:nvSpPr>
          <p:cNvPr id="4" name="Footer Placeholder 3"/>
          <p:cNvSpPr>
            <a:spLocks noGrp="1"/>
          </p:cNvSpPr>
          <p:nvPr>
            <p:ph type="ftr" sz="quarter" idx="11"/>
          </p:nvPr>
        </p:nvSpPr>
        <p:spPr>
          <a:xfrm>
            <a:off x="2209800" y="6356350"/>
            <a:ext cx="3810000" cy="365125"/>
          </a:xfrm>
        </p:spPr>
        <p:txBody>
          <a:bodyPr/>
          <a:lstStyle/>
          <a:p>
            <a:r>
              <a:rPr lang="en-US"/>
              <a:t>Global Center for Public Health and Disease Control, Global Academy for Health Sciences, OH USA</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58775" y="539750"/>
            <a:ext cx="7185025" cy="762000"/>
          </a:xfrm>
          <a:prstGeom prst="rect">
            <a:avLst/>
          </a:prstGeom>
          <a:noFill/>
          <a:ln w="9525">
            <a:noFill/>
            <a:miter lim="800000"/>
            <a:headEnd/>
            <a:tailEnd/>
          </a:ln>
          <a:effectLst/>
        </p:spPr>
        <p:txBody>
          <a:bodyPr/>
          <a:lstStyle/>
          <a:p>
            <a:pPr eaLnBrk="1" hangingPunct="1"/>
            <a:r>
              <a:rPr lang="en-US" sz="3500" b="1">
                <a:solidFill>
                  <a:schemeClr val="tx2"/>
                </a:solidFill>
              </a:rPr>
              <a:t>A smoking aware practice</a:t>
            </a:r>
          </a:p>
        </p:txBody>
      </p:sp>
      <p:sp>
        <p:nvSpPr>
          <p:cNvPr id="117763" name="Rectangle 3"/>
          <p:cNvSpPr>
            <a:spLocks noChangeArrowheads="1"/>
          </p:cNvSpPr>
          <p:nvPr/>
        </p:nvSpPr>
        <p:spPr bwMode="auto">
          <a:xfrm>
            <a:off x="5478463" y="6551613"/>
            <a:ext cx="3702050" cy="274637"/>
          </a:xfrm>
          <a:prstGeom prst="rect">
            <a:avLst/>
          </a:prstGeom>
          <a:noFill/>
          <a:ln w="9525">
            <a:noFill/>
            <a:miter lim="800000"/>
            <a:headEnd/>
            <a:tailEnd/>
          </a:ln>
          <a:effectLst/>
        </p:spPr>
        <p:txBody>
          <a:bodyPr wrap="none" anchor="ctr">
            <a:spAutoFit/>
          </a:bodyPr>
          <a:lstStyle/>
          <a:p>
            <a:pPr algn="r"/>
            <a:r>
              <a:rPr lang="en-GB" sz="1200">
                <a:solidFill>
                  <a:schemeClr val="bg1"/>
                </a:solidFill>
                <a:latin typeface="Arial Narrow" pitchFamily="34" charset="0"/>
              </a:rPr>
              <a:t>Adapted from Litt J, et al. Asia Pacific Fam Med. 2003; 2: 175-9</a:t>
            </a:r>
            <a:endParaRPr lang="en-US" sz="1200">
              <a:solidFill>
                <a:schemeClr val="bg1"/>
              </a:solidFill>
              <a:latin typeface="Arial Narrow" pitchFamily="34" charset="0"/>
            </a:endParaRPr>
          </a:p>
        </p:txBody>
      </p:sp>
      <p:pic>
        <p:nvPicPr>
          <p:cNvPr id="117809" name="Picture 49" descr="MCj04339180000[1]"/>
          <p:cNvPicPr>
            <a:picLocks noChangeAspect="1" noChangeArrowheads="1"/>
          </p:cNvPicPr>
          <p:nvPr/>
        </p:nvPicPr>
        <p:blipFill>
          <a:blip r:embed="rId3" cstate="print"/>
          <a:srcRect/>
          <a:stretch>
            <a:fillRect/>
          </a:stretch>
        </p:blipFill>
        <p:spPr bwMode="auto">
          <a:xfrm>
            <a:off x="323850" y="5232400"/>
            <a:ext cx="1008063" cy="1008063"/>
          </a:xfrm>
          <a:prstGeom prst="rect">
            <a:avLst/>
          </a:prstGeom>
          <a:noFill/>
        </p:spPr>
      </p:pic>
      <p:sp>
        <p:nvSpPr>
          <p:cNvPr id="117822" name="Text Box 62"/>
          <p:cNvSpPr txBox="1">
            <a:spLocks noChangeArrowheads="1"/>
          </p:cNvSpPr>
          <p:nvPr/>
        </p:nvSpPr>
        <p:spPr bwMode="auto">
          <a:xfrm>
            <a:off x="7092950" y="1268413"/>
            <a:ext cx="1873250" cy="822325"/>
          </a:xfrm>
          <a:prstGeom prst="rect">
            <a:avLst/>
          </a:prstGeom>
          <a:noFill/>
          <a:ln w="9525">
            <a:noFill/>
            <a:miter lim="800000"/>
            <a:headEnd/>
            <a:tailEnd/>
          </a:ln>
          <a:effectLst/>
        </p:spPr>
        <p:txBody>
          <a:bodyPr>
            <a:spAutoFit/>
          </a:bodyPr>
          <a:lstStyle/>
          <a:p>
            <a:pPr algn="r" eaLnBrk="1" hangingPunct="1"/>
            <a:r>
              <a:rPr lang="en-GB" b="1"/>
              <a:t>Increase in quit rate</a:t>
            </a:r>
          </a:p>
        </p:txBody>
      </p:sp>
      <p:sp>
        <p:nvSpPr>
          <p:cNvPr id="117823" name="Text Box 63"/>
          <p:cNvSpPr txBox="1">
            <a:spLocks noChangeArrowheads="1"/>
          </p:cNvSpPr>
          <p:nvPr/>
        </p:nvSpPr>
        <p:spPr bwMode="auto">
          <a:xfrm>
            <a:off x="323850" y="1268413"/>
            <a:ext cx="1335088" cy="457200"/>
          </a:xfrm>
          <a:prstGeom prst="rect">
            <a:avLst/>
          </a:prstGeom>
          <a:noFill/>
          <a:ln w="9525">
            <a:noFill/>
            <a:miter lim="800000"/>
            <a:headEnd/>
            <a:tailEnd/>
          </a:ln>
          <a:effectLst/>
        </p:spPr>
        <p:txBody>
          <a:bodyPr wrap="none">
            <a:spAutoFit/>
          </a:bodyPr>
          <a:lstStyle/>
          <a:p>
            <a:pPr eaLnBrk="1" hangingPunct="1"/>
            <a:r>
              <a:rPr lang="en-GB" b="1"/>
              <a:t>GP time</a:t>
            </a:r>
          </a:p>
        </p:txBody>
      </p:sp>
      <p:grpSp>
        <p:nvGrpSpPr>
          <p:cNvPr id="2" name="Group 78"/>
          <p:cNvGrpSpPr>
            <a:grpSpLocks/>
          </p:cNvGrpSpPr>
          <p:nvPr/>
        </p:nvGrpSpPr>
        <p:grpSpPr bwMode="auto">
          <a:xfrm>
            <a:off x="1042988" y="1271588"/>
            <a:ext cx="6048375" cy="5230812"/>
            <a:chOff x="1020" y="801"/>
            <a:chExt cx="3810" cy="3295"/>
          </a:xfrm>
        </p:grpSpPr>
        <p:sp>
          <p:nvSpPr>
            <p:cNvPr id="117795" name="AutoShape 35"/>
            <p:cNvSpPr>
              <a:spLocks noChangeArrowheads="1"/>
            </p:cNvSpPr>
            <p:nvPr/>
          </p:nvSpPr>
          <p:spPr bwMode="auto">
            <a:xfrm>
              <a:off x="1020" y="801"/>
              <a:ext cx="3810" cy="3295"/>
            </a:xfrm>
            <a:prstGeom prst="triangle">
              <a:avLst>
                <a:gd name="adj" fmla="val 50000"/>
              </a:avLst>
            </a:prstGeom>
            <a:solidFill>
              <a:srgbClr val="CC9900">
                <a:alpha val="10001"/>
              </a:srgbClr>
            </a:solidFill>
            <a:ln w="9525">
              <a:solidFill>
                <a:schemeClr val="tx1"/>
              </a:solidFill>
              <a:miter lim="800000"/>
              <a:headEnd/>
              <a:tailEnd/>
            </a:ln>
            <a:effectLst/>
          </p:spPr>
          <p:txBody>
            <a:bodyPr wrap="none" anchor="ctr"/>
            <a:lstStyle/>
            <a:p>
              <a:endParaRPr lang="en-US"/>
            </a:p>
          </p:txBody>
        </p:sp>
        <p:sp>
          <p:nvSpPr>
            <p:cNvPr id="117796" name="AutoShape 36"/>
            <p:cNvSpPr>
              <a:spLocks noChangeArrowheads="1"/>
            </p:cNvSpPr>
            <p:nvPr/>
          </p:nvSpPr>
          <p:spPr bwMode="auto">
            <a:xfrm>
              <a:off x="1518" y="801"/>
              <a:ext cx="2813" cy="2433"/>
            </a:xfrm>
            <a:prstGeom prst="triangle">
              <a:avLst>
                <a:gd name="adj" fmla="val 50000"/>
              </a:avLst>
            </a:prstGeom>
            <a:solidFill>
              <a:srgbClr val="CC9900">
                <a:alpha val="20000"/>
              </a:srgbClr>
            </a:solidFill>
            <a:ln w="9525">
              <a:solidFill>
                <a:schemeClr val="tx1"/>
              </a:solidFill>
              <a:miter lim="800000"/>
              <a:headEnd/>
              <a:tailEnd/>
            </a:ln>
            <a:effectLst/>
          </p:spPr>
          <p:txBody>
            <a:bodyPr wrap="none" anchor="ctr"/>
            <a:lstStyle/>
            <a:p>
              <a:endParaRPr lang="en-US"/>
            </a:p>
          </p:txBody>
        </p:sp>
        <p:sp>
          <p:nvSpPr>
            <p:cNvPr id="117797" name="AutoShape 37"/>
            <p:cNvSpPr>
              <a:spLocks noChangeArrowheads="1"/>
            </p:cNvSpPr>
            <p:nvPr/>
          </p:nvSpPr>
          <p:spPr bwMode="auto">
            <a:xfrm>
              <a:off x="1927" y="801"/>
              <a:ext cx="1996" cy="1726"/>
            </a:xfrm>
            <a:prstGeom prst="triangle">
              <a:avLst>
                <a:gd name="adj" fmla="val 50000"/>
              </a:avLst>
            </a:prstGeom>
            <a:solidFill>
              <a:srgbClr val="CC9900">
                <a:alpha val="39999"/>
              </a:srgbClr>
            </a:solidFill>
            <a:ln w="9525">
              <a:solidFill>
                <a:schemeClr val="tx1"/>
              </a:solidFill>
              <a:miter lim="800000"/>
              <a:headEnd/>
              <a:tailEnd/>
            </a:ln>
            <a:effectLst/>
          </p:spPr>
          <p:txBody>
            <a:bodyPr wrap="none" anchor="ctr"/>
            <a:lstStyle/>
            <a:p>
              <a:endParaRPr lang="en-US"/>
            </a:p>
          </p:txBody>
        </p:sp>
        <p:sp>
          <p:nvSpPr>
            <p:cNvPr id="117798" name="AutoShape 38"/>
            <p:cNvSpPr>
              <a:spLocks noChangeArrowheads="1"/>
            </p:cNvSpPr>
            <p:nvPr/>
          </p:nvSpPr>
          <p:spPr bwMode="auto">
            <a:xfrm>
              <a:off x="2312" y="801"/>
              <a:ext cx="1225" cy="1059"/>
            </a:xfrm>
            <a:prstGeom prst="triangle">
              <a:avLst>
                <a:gd name="adj" fmla="val 50000"/>
              </a:avLst>
            </a:prstGeom>
            <a:solidFill>
              <a:srgbClr val="CC9900">
                <a:alpha val="60001"/>
              </a:srgbClr>
            </a:solidFill>
            <a:ln w="9525">
              <a:solidFill>
                <a:schemeClr val="tx1"/>
              </a:solidFill>
              <a:miter lim="800000"/>
              <a:headEnd/>
              <a:tailEnd/>
            </a:ln>
            <a:effectLst/>
          </p:spPr>
          <p:txBody>
            <a:bodyPr wrap="none" anchor="ctr"/>
            <a:lstStyle/>
            <a:p>
              <a:endParaRPr lang="en-US"/>
            </a:p>
          </p:txBody>
        </p:sp>
        <p:sp>
          <p:nvSpPr>
            <p:cNvPr id="117824" name="Text Box 64"/>
            <p:cNvSpPr txBox="1">
              <a:spLocks noChangeArrowheads="1"/>
            </p:cNvSpPr>
            <p:nvPr/>
          </p:nvSpPr>
          <p:spPr bwMode="auto">
            <a:xfrm>
              <a:off x="2138" y="3523"/>
              <a:ext cx="1604" cy="231"/>
            </a:xfrm>
            <a:prstGeom prst="rect">
              <a:avLst/>
            </a:prstGeom>
            <a:noFill/>
            <a:ln w="9525">
              <a:noFill/>
              <a:miter lim="800000"/>
              <a:headEnd/>
              <a:tailEnd/>
            </a:ln>
            <a:effectLst/>
          </p:spPr>
          <p:txBody>
            <a:bodyPr wrap="none">
              <a:spAutoFit/>
            </a:bodyPr>
            <a:lstStyle/>
            <a:p>
              <a:pPr eaLnBrk="1" hangingPunct="1"/>
              <a:r>
                <a:rPr lang="en-GB" sz="1800"/>
                <a:t>A ‘no-smoking practice’</a:t>
              </a:r>
            </a:p>
          </p:txBody>
        </p:sp>
        <p:sp>
          <p:nvSpPr>
            <p:cNvPr id="117825" name="Text Box 65"/>
            <p:cNvSpPr txBox="1">
              <a:spLocks noChangeArrowheads="1"/>
            </p:cNvSpPr>
            <p:nvPr/>
          </p:nvSpPr>
          <p:spPr bwMode="auto">
            <a:xfrm>
              <a:off x="2342" y="2797"/>
              <a:ext cx="1196" cy="231"/>
            </a:xfrm>
            <a:prstGeom prst="rect">
              <a:avLst/>
            </a:prstGeom>
            <a:noFill/>
            <a:ln w="9525">
              <a:noFill/>
              <a:miter lim="800000"/>
              <a:headEnd/>
              <a:tailEnd/>
            </a:ln>
            <a:effectLst/>
          </p:spPr>
          <p:txBody>
            <a:bodyPr wrap="none">
              <a:spAutoFit/>
            </a:bodyPr>
            <a:lstStyle/>
            <a:p>
              <a:pPr eaLnBrk="1" hangingPunct="1"/>
              <a:r>
                <a:rPr lang="en-GB" sz="1800"/>
                <a:t>Brief intervention</a:t>
              </a:r>
            </a:p>
          </p:txBody>
        </p:sp>
        <p:sp>
          <p:nvSpPr>
            <p:cNvPr id="117826" name="Text Box 66"/>
            <p:cNvSpPr txBox="1">
              <a:spLocks noChangeArrowheads="1"/>
            </p:cNvSpPr>
            <p:nvPr/>
          </p:nvSpPr>
          <p:spPr bwMode="auto">
            <a:xfrm>
              <a:off x="2186" y="2071"/>
              <a:ext cx="1508" cy="231"/>
            </a:xfrm>
            <a:prstGeom prst="rect">
              <a:avLst/>
            </a:prstGeom>
            <a:noFill/>
            <a:ln w="9525">
              <a:noFill/>
              <a:miter lim="800000"/>
              <a:headEnd/>
              <a:tailEnd/>
            </a:ln>
            <a:effectLst/>
          </p:spPr>
          <p:txBody>
            <a:bodyPr wrap="none">
              <a:spAutoFit/>
            </a:bodyPr>
            <a:lstStyle/>
            <a:p>
              <a:pPr eaLnBrk="1" hangingPunct="1"/>
              <a:r>
                <a:rPr lang="en-GB" sz="1800"/>
                <a:t>Moderate intervention</a:t>
              </a:r>
            </a:p>
          </p:txBody>
        </p:sp>
        <p:sp>
          <p:nvSpPr>
            <p:cNvPr id="117827" name="Text Box 67"/>
            <p:cNvSpPr txBox="1">
              <a:spLocks noChangeArrowheads="1"/>
            </p:cNvSpPr>
            <p:nvPr/>
          </p:nvSpPr>
          <p:spPr bwMode="auto">
            <a:xfrm>
              <a:off x="2486" y="1391"/>
              <a:ext cx="907" cy="404"/>
            </a:xfrm>
            <a:prstGeom prst="rect">
              <a:avLst/>
            </a:prstGeom>
            <a:noFill/>
            <a:ln w="9525">
              <a:noFill/>
              <a:miter lim="800000"/>
              <a:headEnd/>
              <a:tailEnd/>
            </a:ln>
            <a:effectLst/>
          </p:spPr>
          <p:txBody>
            <a:bodyPr>
              <a:spAutoFit/>
            </a:bodyPr>
            <a:lstStyle/>
            <a:p>
              <a:pPr algn="ctr" eaLnBrk="1" hangingPunct="1"/>
              <a:r>
                <a:rPr lang="en-GB" sz="1800"/>
                <a:t>Intense intervention</a:t>
              </a:r>
            </a:p>
          </p:txBody>
        </p:sp>
      </p:grpSp>
      <p:grpSp>
        <p:nvGrpSpPr>
          <p:cNvPr id="3" name="Group 75"/>
          <p:cNvGrpSpPr>
            <a:grpSpLocks/>
          </p:cNvGrpSpPr>
          <p:nvPr/>
        </p:nvGrpSpPr>
        <p:grpSpPr bwMode="auto">
          <a:xfrm>
            <a:off x="1403350" y="1055688"/>
            <a:ext cx="2062163" cy="1223962"/>
            <a:chOff x="1111" y="665"/>
            <a:chExt cx="1299" cy="771"/>
          </a:xfrm>
        </p:grpSpPr>
        <p:pic>
          <p:nvPicPr>
            <p:cNvPr id="117799" name="Picture 39" descr="MCj04041850000[1]"/>
            <p:cNvPicPr>
              <a:picLocks noChangeAspect="1" noChangeArrowheads="1"/>
            </p:cNvPicPr>
            <p:nvPr/>
          </p:nvPicPr>
          <p:blipFill>
            <a:blip r:embed="rId4" cstate="print"/>
            <a:srcRect/>
            <a:stretch>
              <a:fillRect/>
            </a:stretch>
          </p:blipFill>
          <p:spPr bwMode="auto">
            <a:xfrm>
              <a:off x="1655" y="665"/>
              <a:ext cx="755" cy="771"/>
            </a:xfrm>
            <a:prstGeom prst="rect">
              <a:avLst/>
            </a:prstGeom>
            <a:noFill/>
          </p:spPr>
        </p:pic>
        <p:sp>
          <p:nvSpPr>
            <p:cNvPr id="117828" name="Text Box 68"/>
            <p:cNvSpPr txBox="1">
              <a:spLocks noChangeArrowheads="1"/>
            </p:cNvSpPr>
            <p:nvPr/>
          </p:nvSpPr>
          <p:spPr bwMode="auto">
            <a:xfrm>
              <a:off x="1111" y="1162"/>
              <a:ext cx="604" cy="250"/>
            </a:xfrm>
            <a:prstGeom prst="rect">
              <a:avLst/>
            </a:prstGeom>
            <a:noFill/>
            <a:ln w="9525">
              <a:noFill/>
              <a:miter lim="800000"/>
              <a:headEnd/>
              <a:tailEnd/>
            </a:ln>
            <a:effectLst/>
          </p:spPr>
          <p:txBody>
            <a:bodyPr wrap="none">
              <a:spAutoFit/>
            </a:bodyPr>
            <a:lstStyle/>
            <a:p>
              <a:pPr eaLnBrk="1" hangingPunct="1"/>
              <a:r>
                <a:rPr lang="en-GB" sz="2000" b="1"/>
                <a:t>&gt;5</a:t>
              </a:r>
              <a:r>
                <a:rPr lang="en-GB" sz="1600" b="1"/>
                <a:t> </a:t>
              </a:r>
              <a:r>
                <a:rPr lang="en-GB" sz="1600"/>
                <a:t>mins</a:t>
              </a:r>
            </a:p>
          </p:txBody>
        </p:sp>
      </p:grpSp>
      <p:grpSp>
        <p:nvGrpSpPr>
          <p:cNvPr id="4" name="Group 77"/>
          <p:cNvGrpSpPr>
            <a:grpSpLocks/>
          </p:cNvGrpSpPr>
          <p:nvPr/>
        </p:nvGrpSpPr>
        <p:grpSpPr bwMode="auto">
          <a:xfrm>
            <a:off x="395288" y="4152900"/>
            <a:ext cx="1503362" cy="608013"/>
            <a:chOff x="476" y="2616"/>
            <a:chExt cx="947" cy="383"/>
          </a:xfrm>
        </p:grpSpPr>
        <p:pic>
          <p:nvPicPr>
            <p:cNvPr id="117801" name="Picture 41" descr="MCj04041850000[1]"/>
            <p:cNvPicPr>
              <a:picLocks noChangeAspect="1" noChangeArrowheads="1"/>
            </p:cNvPicPr>
            <p:nvPr/>
          </p:nvPicPr>
          <p:blipFill>
            <a:blip r:embed="rId4" cstate="print"/>
            <a:srcRect/>
            <a:stretch>
              <a:fillRect/>
            </a:stretch>
          </p:blipFill>
          <p:spPr bwMode="auto">
            <a:xfrm>
              <a:off x="1066" y="2616"/>
              <a:ext cx="357" cy="364"/>
            </a:xfrm>
            <a:prstGeom prst="rect">
              <a:avLst/>
            </a:prstGeom>
            <a:noFill/>
          </p:spPr>
        </p:pic>
        <p:sp>
          <p:nvSpPr>
            <p:cNvPr id="117829" name="Text Box 69"/>
            <p:cNvSpPr txBox="1">
              <a:spLocks noChangeArrowheads="1"/>
            </p:cNvSpPr>
            <p:nvPr/>
          </p:nvSpPr>
          <p:spPr bwMode="auto">
            <a:xfrm>
              <a:off x="476" y="2749"/>
              <a:ext cx="604" cy="250"/>
            </a:xfrm>
            <a:prstGeom prst="rect">
              <a:avLst/>
            </a:prstGeom>
            <a:noFill/>
            <a:ln w="9525">
              <a:noFill/>
              <a:miter lim="800000"/>
              <a:headEnd/>
              <a:tailEnd/>
            </a:ln>
            <a:effectLst/>
          </p:spPr>
          <p:txBody>
            <a:bodyPr wrap="none">
              <a:spAutoFit/>
            </a:bodyPr>
            <a:lstStyle/>
            <a:p>
              <a:pPr eaLnBrk="1" hangingPunct="1"/>
              <a:r>
                <a:rPr lang="en-GB" sz="2000" b="1"/>
                <a:t>&lt;1</a:t>
              </a:r>
              <a:r>
                <a:rPr lang="en-GB" sz="1600" b="1"/>
                <a:t> </a:t>
              </a:r>
              <a:r>
                <a:rPr lang="en-GB" sz="1600"/>
                <a:t>mins</a:t>
              </a:r>
            </a:p>
          </p:txBody>
        </p:sp>
      </p:grpSp>
      <p:grpSp>
        <p:nvGrpSpPr>
          <p:cNvPr id="5" name="Group 76"/>
          <p:cNvGrpSpPr>
            <a:grpSpLocks/>
          </p:cNvGrpSpPr>
          <p:nvPr/>
        </p:nvGrpSpPr>
        <p:grpSpPr bwMode="auto">
          <a:xfrm>
            <a:off x="755650" y="2713038"/>
            <a:ext cx="1855788" cy="895350"/>
            <a:chOff x="703" y="1709"/>
            <a:chExt cx="1169" cy="564"/>
          </a:xfrm>
        </p:grpSpPr>
        <p:pic>
          <p:nvPicPr>
            <p:cNvPr id="117800" name="Picture 40" descr="MCj04041850000[1]"/>
            <p:cNvPicPr>
              <a:picLocks noChangeAspect="1" noChangeArrowheads="1"/>
            </p:cNvPicPr>
            <p:nvPr/>
          </p:nvPicPr>
          <p:blipFill>
            <a:blip r:embed="rId4" cstate="print"/>
            <a:srcRect/>
            <a:stretch>
              <a:fillRect/>
            </a:stretch>
          </p:blipFill>
          <p:spPr bwMode="auto">
            <a:xfrm>
              <a:off x="1338" y="1709"/>
              <a:ext cx="534" cy="545"/>
            </a:xfrm>
            <a:prstGeom prst="rect">
              <a:avLst/>
            </a:prstGeom>
            <a:noFill/>
          </p:spPr>
        </p:pic>
        <p:sp>
          <p:nvSpPr>
            <p:cNvPr id="117830" name="Text Box 70"/>
            <p:cNvSpPr txBox="1">
              <a:spLocks noChangeArrowheads="1"/>
            </p:cNvSpPr>
            <p:nvPr/>
          </p:nvSpPr>
          <p:spPr bwMode="auto">
            <a:xfrm>
              <a:off x="703" y="2023"/>
              <a:ext cx="661" cy="250"/>
            </a:xfrm>
            <a:prstGeom prst="rect">
              <a:avLst/>
            </a:prstGeom>
            <a:noFill/>
            <a:ln w="9525">
              <a:noFill/>
              <a:miter lim="800000"/>
              <a:headEnd/>
              <a:tailEnd/>
            </a:ln>
            <a:effectLst/>
          </p:spPr>
          <p:txBody>
            <a:bodyPr wrap="none">
              <a:spAutoFit/>
            </a:bodyPr>
            <a:lstStyle/>
            <a:p>
              <a:pPr eaLnBrk="1" hangingPunct="1"/>
              <a:r>
                <a:rPr lang="en-GB" sz="2000" b="1"/>
                <a:t>2-5 </a:t>
              </a:r>
              <a:r>
                <a:rPr lang="en-GB" sz="1600"/>
                <a:t>mins</a:t>
              </a:r>
            </a:p>
          </p:txBody>
        </p:sp>
      </p:grpSp>
      <p:grpSp>
        <p:nvGrpSpPr>
          <p:cNvPr id="6" name="Group 82"/>
          <p:cNvGrpSpPr>
            <a:grpSpLocks/>
          </p:cNvGrpSpPr>
          <p:nvPr/>
        </p:nvGrpSpPr>
        <p:grpSpPr bwMode="auto">
          <a:xfrm>
            <a:off x="6877050" y="5376863"/>
            <a:ext cx="1257300" cy="792162"/>
            <a:chOff x="4740" y="3387"/>
            <a:chExt cx="792" cy="499"/>
          </a:xfrm>
        </p:grpSpPr>
        <p:grpSp>
          <p:nvGrpSpPr>
            <p:cNvPr id="7" name="Group 59"/>
            <p:cNvGrpSpPr>
              <a:grpSpLocks/>
            </p:cNvGrpSpPr>
            <p:nvPr/>
          </p:nvGrpSpPr>
          <p:grpSpPr bwMode="auto">
            <a:xfrm>
              <a:off x="4740" y="3486"/>
              <a:ext cx="518" cy="400"/>
              <a:chOff x="4431" y="2486"/>
              <a:chExt cx="518" cy="400"/>
            </a:xfrm>
          </p:grpSpPr>
          <p:pic>
            <p:nvPicPr>
              <p:cNvPr id="117820" name="Picture 60" descr="MCBD00022_0000[1]"/>
              <p:cNvPicPr>
                <a:picLocks noChangeAspect="1" noChangeArrowheads="1"/>
              </p:cNvPicPr>
              <p:nvPr/>
            </p:nvPicPr>
            <p:blipFill>
              <a:blip r:embed="rId5" cstate="print"/>
              <a:srcRect/>
              <a:stretch>
                <a:fillRect/>
              </a:stretch>
            </p:blipFill>
            <p:spPr bwMode="auto">
              <a:xfrm>
                <a:off x="4431" y="2486"/>
                <a:ext cx="318" cy="309"/>
              </a:xfrm>
              <a:prstGeom prst="rect">
                <a:avLst/>
              </a:prstGeom>
              <a:noFill/>
            </p:spPr>
          </p:pic>
          <p:pic>
            <p:nvPicPr>
              <p:cNvPr id="117821" name="Picture 61" descr="MCBD00022_0000[1]"/>
              <p:cNvPicPr>
                <a:picLocks noChangeAspect="1" noChangeArrowheads="1"/>
              </p:cNvPicPr>
              <p:nvPr/>
            </p:nvPicPr>
            <p:blipFill>
              <a:blip r:embed="rId5" cstate="print"/>
              <a:srcRect/>
              <a:stretch>
                <a:fillRect/>
              </a:stretch>
            </p:blipFill>
            <p:spPr bwMode="auto">
              <a:xfrm>
                <a:off x="4631" y="2577"/>
                <a:ext cx="318" cy="309"/>
              </a:xfrm>
              <a:prstGeom prst="rect">
                <a:avLst/>
              </a:prstGeom>
              <a:noFill/>
            </p:spPr>
          </p:pic>
        </p:grpSp>
        <p:sp>
          <p:nvSpPr>
            <p:cNvPr id="117831" name="Text Box 71"/>
            <p:cNvSpPr txBox="1">
              <a:spLocks noChangeArrowheads="1"/>
            </p:cNvSpPr>
            <p:nvPr/>
          </p:nvSpPr>
          <p:spPr bwMode="auto">
            <a:xfrm>
              <a:off x="5103" y="3387"/>
              <a:ext cx="429" cy="250"/>
            </a:xfrm>
            <a:prstGeom prst="rect">
              <a:avLst/>
            </a:prstGeom>
            <a:noFill/>
            <a:ln w="9525">
              <a:noFill/>
              <a:miter lim="800000"/>
              <a:headEnd/>
              <a:tailEnd/>
            </a:ln>
            <a:effectLst/>
          </p:spPr>
          <p:txBody>
            <a:bodyPr wrap="none">
              <a:spAutoFit/>
            </a:bodyPr>
            <a:lstStyle/>
            <a:p>
              <a:pPr eaLnBrk="1" hangingPunct="1"/>
              <a:r>
                <a:rPr lang="en-GB" sz="2000" b="1"/>
                <a:t>2 </a:t>
              </a:r>
              <a:r>
                <a:rPr lang="en-GB" sz="1400"/>
                <a:t>fold</a:t>
              </a:r>
            </a:p>
          </p:txBody>
        </p:sp>
      </p:grpSp>
      <p:grpSp>
        <p:nvGrpSpPr>
          <p:cNvPr id="8" name="Group 81"/>
          <p:cNvGrpSpPr>
            <a:grpSpLocks/>
          </p:cNvGrpSpPr>
          <p:nvPr/>
        </p:nvGrpSpPr>
        <p:grpSpPr bwMode="auto">
          <a:xfrm>
            <a:off x="6140450" y="4224338"/>
            <a:ext cx="1920875" cy="720725"/>
            <a:chOff x="4231" y="2661"/>
            <a:chExt cx="1210" cy="454"/>
          </a:xfrm>
        </p:grpSpPr>
        <p:grpSp>
          <p:nvGrpSpPr>
            <p:cNvPr id="9" name="Group 55"/>
            <p:cNvGrpSpPr>
              <a:grpSpLocks/>
            </p:cNvGrpSpPr>
            <p:nvPr/>
          </p:nvGrpSpPr>
          <p:grpSpPr bwMode="auto">
            <a:xfrm>
              <a:off x="4231" y="2661"/>
              <a:ext cx="781" cy="454"/>
              <a:chOff x="4231" y="2432"/>
              <a:chExt cx="781" cy="454"/>
            </a:xfrm>
          </p:grpSpPr>
          <p:pic>
            <p:nvPicPr>
              <p:cNvPr id="117816" name="Picture 56" descr="MCBD00022_0000[1]"/>
              <p:cNvPicPr>
                <a:picLocks noChangeAspect="1" noChangeArrowheads="1"/>
              </p:cNvPicPr>
              <p:nvPr/>
            </p:nvPicPr>
            <p:blipFill>
              <a:blip r:embed="rId5" cstate="print"/>
              <a:srcRect/>
              <a:stretch>
                <a:fillRect/>
              </a:stretch>
            </p:blipFill>
            <p:spPr bwMode="auto">
              <a:xfrm>
                <a:off x="4231" y="2432"/>
                <a:ext cx="318" cy="309"/>
              </a:xfrm>
              <a:prstGeom prst="rect">
                <a:avLst/>
              </a:prstGeom>
              <a:noFill/>
            </p:spPr>
          </p:pic>
          <p:pic>
            <p:nvPicPr>
              <p:cNvPr id="117817" name="Picture 57" descr="MCBD00022_0000[1]"/>
              <p:cNvPicPr>
                <a:picLocks noChangeAspect="1" noChangeArrowheads="1"/>
              </p:cNvPicPr>
              <p:nvPr/>
            </p:nvPicPr>
            <p:blipFill>
              <a:blip r:embed="rId5" cstate="print"/>
              <a:srcRect/>
              <a:stretch>
                <a:fillRect/>
              </a:stretch>
            </p:blipFill>
            <p:spPr bwMode="auto">
              <a:xfrm>
                <a:off x="4463" y="2505"/>
                <a:ext cx="318" cy="309"/>
              </a:xfrm>
              <a:prstGeom prst="rect">
                <a:avLst/>
              </a:prstGeom>
              <a:noFill/>
            </p:spPr>
          </p:pic>
          <p:pic>
            <p:nvPicPr>
              <p:cNvPr id="117818" name="Picture 58" descr="MCBD00022_0000[1]"/>
              <p:cNvPicPr>
                <a:picLocks noChangeAspect="1" noChangeArrowheads="1"/>
              </p:cNvPicPr>
              <p:nvPr/>
            </p:nvPicPr>
            <p:blipFill>
              <a:blip r:embed="rId5" cstate="print"/>
              <a:srcRect/>
              <a:stretch>
                <a:fillRect/>
              </a:stretch>
            </p:blipFill>
            <p:spPr bwMode="auto">
              <a:xfrm>
                <a:off x="4694" y="2577"/>
                <a:ext cx="318" cy="309"/>
              </a:xfrm>
              <a:prstGeom prst="rect">
                <a:avLst/>
              </a:prstGeom>
              <a:noFill/>
            </p:spPr>
          </p:pic>
        </p:grpSp>
        <p:sp>
          <p:nvSpPr>
            <p:cNvPr id="117832" name="Text Box 72"/>
            <p:cNvSpPr txBox="1">
              <a:spLocks noChangeArrowheads="1"/>
            </p:cNvSpPr>
            <p:nvPr/>
          </p:nvSpPr>
          <p:spPr bwMode="auto">
            <a:xfrm>
              <a:off x="5012" y="2704"/>
              <a:ext cx="429" cy="250"/>
            </a:xfrm>
            <a:prstGeom prst="rect">
              <a:avLst/>
            </a:prstGeom>
            <a:noFill/>
            <a:ln w="9525">
              <a:noFill/>
              <a:miter lim="800000"/>
              <a:headEnd/>
              <a:tailEnd/>
            </a:ln>
            <a:effectLst/>
          </p:spPr>
          <p:txBody>
            <a:bodyPr wrap="none">
              <a:spAutoFit/>
            </a:bodyPr>
            <a:lstStyle/>
            <a:p>
              <a:pPr eaLnBrk="1" hangingPunct="1"/>
              <a:r>
                <a:rPr lang="en-GB" sz="2000" b="1"/>
                <a:t>3 </a:t>
              </a:r>
              <a:r>
                <a:rPr lang="en-GB" sz="1400"/>
                <a:t>fold</a:t>
              </a:r>
            </a:p>
          </p:txBody>
        </p:sp>
      </p:grpSp>
      <p:grpSp>
        <p:nvGrpSpPr>
          <p:cNvPr id="10" name="Group 80"/>
          <p:cNvGrpSpPr>
            <a:grpSpLocks/>
          </p:cNvGrpSpPr>
          <p:nvPr/>
        </p:nvGrpSpPr>
        <p:grpSpPr bwMode="auto">
          <a:xfrm>
            <a:off x="5362575" y="2927350"/>
            <a:ext cx="2266950" cy="863600"/>
            <a:chOff x="3741" y="1844"/>
            <a:chExt cx="1428" cy="544"/>
          </a:xfrm>
        </p:grpSpPr>
        <p:grpSp>
          <p:nvGrpSpPr>
            <p:cNvPr id="11" name="Group 50"/>
            <p:cNvGrpSpPr>
              <a:grpSpLocks/>
            </p:cNvGrpSpPr>
            <p:nvPr/>
          </p:nvGrpSpPr>
          <p:grpSpPr bwMode="auto">
            <a:xfrm>
              <a:off x="3741" y="1844"/>
              <a:ext cx="1044" cy="544"/>
              <a:chOff x="3741" y="1615"/>
              <a:chExt cx="1044" cy="544"/>
            </a:xfrm>
          </p:grpSpPr>
          <p:pic>
            <p:nvPicPr>
              <p:cNvPr id="117811" name="Picture 51" descr="MCBD00022_0000[1]"/>
              <p:cNvPicPr>
                <a:picLocks noChangeAspect="1" noChangeArrowheads="1"/>
              </p:cNvPicPr>
              <p:nvPr/>
            </p:nvPicPr>
            <p:blipFill>
              <a:blip r:embed="rId5" cstate="print"/>
              <a:srcRect/>
              <a:stretch>
                <a:fillRect/>
              </a:stretch>
            </p:blipFill>
            <p:spPr bwMode="auto">
              <a:xfrm>
                <a:off x="3983" y="1669"/>
                <a:ext cx="318" cy="309"/>
              </a:xfrm>
              <a:prstGeom prst="rect">
                <a:avLst/>
              </a:prstGeom>
              <a:noFill/>
            </p:spPr>
          </p:pic>
          <p:pic>
            <p:nvPicPr>
              <p:cNvPr id="117812" name="Picture 52" descr="MCBD00022_0000[1]"/>
              <p:cNvPicPr>
                <a:picLocks noChangeAspect="1" noChangeArrowheads="1"/>
              </p:cNvPicPr>
              <p:nvPr/>
            </p:nvPicPr>
            <p:blipFill>
              <a:blip r:embed="rId5" cstate="print"/>
              <a:srcRect/>
              <a:stretch>
                <a:fillRect/>
              </a:stretch>
            </p:blipFill>
            <p:spPr bwMode="auto">
              <a:xfrm>
                <a:off x="3741" y="1615"/>
                <a:ext cx="318" cy="309"/>
              </a:xfrm>
              <a:prstGeom prst="rect">
                <a:avLst/>
              </a:prstGeom>
              <a:noFill/>
            </p:spPr>
          </p:pic>
          <p:pic>
            <p:nvPicPr>
              <p:cNvPr id="117813" name="Picture 53" descr="MCBD00022_0000[1]"/>
              <p:cNvPicPr>
                <a:picLocks noChangeAspect="1" noChangeArrowheads="1"/>
              </p:cNvPicPr>
              <p:nvPr/>
            </p:nvPicPr>
            <p:blipFill>
              <a:blip r:embed="rId5" cstate="print"/>
              <a:srcRect/>
              <a:stretch>
                <a:fillRect/>
              </a:stretch>
            </p:blipFill>
            <p:spPr bwMode="auto">
              <a:xfrm>
                <a:off x="4225" y="1760"/>
                <a:ext cx="318" cy="309"/>
              </a:xfrm>
              <a:prstGeom prst="rect">
                <a:avLst/>
              </a:prstGeom>
              <a:noFill/>
            </p:spPr>
          </p:pic>
          <p:pic>
            <p:nvPicPr>
              <p:cNvPr id="117814" name="Picture 54" descr="MCBD00022_0000[1]"/>
              <p:cNvPicPr>
                <a:picLocks noChangeAspect="1" noChangeArrowheads="1"/>
              </p:cNvPicPr>
              <p:nvPr/>
            </p:nvPicPr>
            <p:blipFill>
              <a:blip r:embed="rId5" cstate="print"/>
              <a:srcRect/>
              <a:stretch>
                <a:fillRect/>
              </a:stretch>
            </p:blipFill>
            <p:spPr bwMode="auto">
              <a:xfrm>
                <a:off x="4467" y="1850"/>
                <a:ext cx="318" cy="309"/>
              </a:xfrm>
              <a:prstGeom prst="rect">
                <a:avLst/>
              </a:prstGeom>
              <a:noFill/>
            </p:spPr>
          </p:pic>
        </p:grpSp>
        <p:sp>
          <p:nvSpPr>
            <p:cNvPr id="117833" name="Text Box 73"/>
            <p:cNvSpPr txBox="1">
              <a:spLocks noChangeArrowheads="1"/>
            </p:cNvSpPr>
            <p:nvPr/>
          </p:nvSpPr>
          <p:spPr bwMode="auto">
            <a:xfrm>
              <a:off x="4740" y="1935"/>
              <a:ext cx="429" cy="250"/>
            </a:xfrm>
            <a:prstGeom prst="rect">
              <a:avLst/>
            </a:prstGeom>
            <a:noFill/>
            <a:ln w="9525">
              <a:noFill/>
              <a:miter lim="800000"/>
              <a:headEnd/>
              <a:tailEnd/>
            </a:ln>
            <a:effectLst/>
          </p:spPr>
          <p:txBody>
            <a:bodyPr wrap="none">
              <a:spAutoFit/>
            </a:bodyPr>
            <a:lstStyle/>
            <a:p>
              <a:pPr eaLnBrk="1" hangingPunct="1"/>
              <a:r>
                <a:rPr lang="en-GB" sz="2000" b="1"/>
                <a:t>4 </a:t>
              </a:r>
              <a:r>
                <a:rPr lang="en-GB" sz="1400"/>
                <a:t>fold</a:t>
              </a:r>
            </a:p>
          </p:txBody>
        </p:sp>
      </p:grpSp>
      <p:grpSp>
        <p:nvGrpSpPr>
          <p:cNvPr id="12" name="Group 79"/>
          <p:cNvGrpSpPr>
            <a:grpSpLocks/>
          </p:cNvGrpSpPr>
          <p:nvPr/>
        </p:nvGrpSpPr>
        <p:grpSpPr bwMode="auto">
          <a:xfrm>
            <a:off x="4500563" y="1416050"/>
            <a:ext cx="2563812" cy="1152525"/>
            <a:chOff x="3288" y="892"/>
            <a:chExt cx="1615" cy="726"/>
          </a:xfrm>
        </p:grpSpPr>
        <p:grpSp>
          <p:nvGrpSpPr>
            <p:cNvPr id="13" name="Group 42"/>
            <p:cNvGrpSpPr>
              <a:grpSpLocks/>
            </p:cNvGrpSpPr>
            <p:nvPr/>
          </p:nvGrpSpPr>
          <p:grpSpPr bwMode="auto">
            <a:xfrm>
              <a:off x="3288" y="892"/>
              <a:ext cx="1497" cy="726"/>
              <a:chOff x="3288" y="663"/>
              <a:chExt cx="1497" cy="726"/>
            </a:xfrm>
          </p:grpSpPr>
          <p:pic>
            <p:nvPicPr>
              <p:cNvPr id="117803" name="Picture 43" descr="MCBD00022_0000[1]"/>
              <p:cNvPicPr>
                <a:picLocks noChangeAspect="1" noChangeArrowheads="1"/>
              </p:cNvPicPr>
              <p:nvPr/>
            </p:nvPicPr>
            <p:blipFill>
              <a:blip r:embed="rId5" cstate="print"/>
              <a:srcRect/>
              <a:stretch>
                <a:fillRect/>
              </a:stretch>
            </p:blipFill>
            <p:spPr bwMode="auto">
              <a:xfrm>
                <a:off x="3524" y="717"/>
                <a:ext cx="318" cy="309"/>
              </a:xfrm>
              <a:prstGeom prst="rect">
                <a:avLst/>
              </a:prstGeom>
              <a:noFill/>
            </p:spPr>
          </p:pic>
          <p:pic>
            <p:nvPicPr>
              <p:cNvPr id="117804" name="Picture 44" descr="MCBD00022_0000[1]"/>
              <p:cNvPicPr>
                <a:picLocks noChangeAspect="1" noChangeArrowheads="1"/>
              </p:cNvPicPr>
              <p:nvPr/>
            </p:nvPicPr>
            <p:blipFill>
              <a:blip r:embed="rId5" cstate="print"/>
              <a:srcRect/>
              <a:stretch>
                <a:fillRect/>
              </a:stretch>
            </p:blipFill>
            <p:spPr bwMode="auto">
              <a:xfrm>
                <a:off x="3288" y="663"/>
                <a:ext cx="318" cy="309"/>
              </a:xfrm>
              <a:prstGeom prst="rect">
                <a:avLst/>
              </a:prstGeom>
              <a:noFill/>
            </p:spPr>
          </p:pic>
          <p:pic>
            <p:nvPicPr>
              <p:cNvPr id="117805" name="Picture 45" descr="MCBD00022_0000[1]"/>
              <p:cNvPicPr>
                <a:picLocks noChangeAspect="1" noChangeArrowheads="1"/>
              </p:cNvPicPr>
              <p:nvPr/>
            </p:nvPicPr>
            <p:blipFill>
              <a:blip r:embed="rId5" cstate="print"/>
              <a:srcRect/>
              <a:stretch>
                <a:fillRect/>
              </a:stretch>
            </p:blipFill>
            <p:spPr bwMode="auto">
              <a:xfrm>
                <a:off x="3760" y="808"/>
                <a:ext cx="318" cy="309"/>
              </a:xfrm>
              <a:prstGeom prst="rect">
                <a:avLst/>
              </a:prstGeom>
              <a:noFill/>
            </p:spPr>
          </p:pic>
          <p:pic>
            <p:nvPicPr>
              <p:cNvPr id="117806" name="Picture 46" descr="MCBD00022_0000[1]"/>
              <p:cNvPicPr>
                <a:picLocks noChangeAspect="1" noChangeArrowheads="1"/>
              </p:cNvPicPr>
              <p:nvPr/>
            </p:nvPicPr>
            <p:blipFill>
              <a:blip r:embed="rId5" cstate="print"/>
              <a:srcRect/>
              <a:stretch>
                <a:fillRect/>
              </a:stretch>
            </p:blipFill>
            <p:spPr bwMode="auto">
              <a:xfrm>
                <a:off x="3996" y="898"/>
                <a:ext cx="318" cy="309"/>
              </a:xfrm>
              <a:prstGeom prst="rect">
                <a:avLst/>
              </a:prstGeom>
              <a:noFill/>
            </p:spPr>
          </p:pic>
          <p:pic>
            <p:nvPicPr>
              <p:cNvPr id="117807" name="Picture 47" descr="MCBD00022_0000[1]"/>
              <p:cNvPicPr>
                <a:picLocks noChangeAspect="1" noChangeArrowheads="1"/>
              </p:cNvPicPr>
              <p:nvPr/>
            </p:nvPicPr>
            <p:blipFill>
              <a:blip r:embed="rId5" cstate="print"/>
              <a:srcRect/>
              <a:stretch>
                <a:fillRect/>
              </a:stretch>
            </p:blipFill>
            <p:spPr bwMode="auto">
              <a:xfrm>
                <a:off x="4232" y="989"/>
                <a:ext cx="318" cy="309"/>
              </a:xfrm>
              <a:prstGeom prst="rect">
                <a:avLst/>
              </a:prstGeom>
              <a:noFill/>
            </p:spPr>
          </p:pic>
          <p:pic>
            <p:nvPicPr>
              <p:cNvPr id="117808" name="Picture 48" descr="MCBD00022_0000[1]"/>
              <p:cNvPicPr>
                <a:picLocks noChangeAspect="1" noChangeArrowheads="1"/>
              </p:cNvPicPr>
              <p:nvPr/>
            </p:nvPicPr>
            <p:blipFill>
              <a:blip r:embed="rId5" cstate="print"/>
              <a:srcRect/>
              <a:stretch>
                <a:fillRect/>
              </a:stretch>
            </p:blipFill>
            <p:spPr bwMode="auto">
              <a:xfrm>
                <a:off x="4467" y="1080"/>
                <a:ext cx="318" cy="309"/>
              </a:xfrm>
              <a:prstGeom prst="rect">
                <a:avLst/>
              </a:prstGeom>
              <a:noFill/>
            </p:spPr>
          </p:pic>
        </p:grpSp>
        <p:sp>
          <p:nvSpPr>
            <p:cNvPr id="117834" name="Text Box 74"/>
            <p:cNvSpPr txBox="1">
              <a:spLocks noChangeArrowheads="1"/>
            </p:cNvSpPr>
            <p:nvPr/>
          </p:nvSpPr>
          <p:spPr bwMode="auto">
            <a:xfrm>
              <a:off x="4332" y="938"/>
              <a:ext cx="571" cy="250"/>
            </a:xfrm>
            <a:prstGeom prst="rect">
              <a:avLst/>
            </a:prstGeom>
            <a:noFill/>
            <a:ln w="9525">
              <a:noFill/>
              <a:miter lim="800000"/>
              <a:headEnd/>
              <a:tailEnd/>
            </a:ln>
            <a:effectLst/>
          </p:spPr>
          <p:txBody>
            <a:bodyPr wrap="none">
              <a:spAutoFit/>
            </a:bodyPr>
            <a:lstStyle/>
            <a:p>
              <a:pPr eaLnBrk="1" hangingPunct="1"/>
              <a:r>
                <a:rPr lang="en-GB" sz="2000" b="1"/>
                <a:t>5-7 </a:t>
              </a:r>
              <a:r>
                <a:rPr lang="en-GB" sz="1400"/>
                <a:t>fold</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pPr eaLnBrk="1" hangingPunct="1">
              <a:defRPr/>
            </a:pPr>
            <a:r>
              <a:rPr lang="en-GB"/>
              <a:t>Scope of preventive medicine </a:t>
            </a:r>
            <a:endParaRPr lang="en-US"/>
          </a:p>
        </p:txBody>
      </p:sp>
      <p:sp>
        <p:nvSpPr>
          <p:cNvPr id="183299" name="Rectangle 3"/>
          <p:cNvSpPr>
            <a:spLocks noGrp="1" noChangeArrowheads="1"/>
          </p:cNvSpPr>
          <p:nvPr>
            <p:ph type="body" idx="1"/>
          </p:nvPr>
        </p:nvSpPr>
        <p:spPr/>
        <p:txBody>
          <a:bodyPr/>
          <a:lstStyle/>
          <a:p>
            <a:pPr eaLnBrk="1" hangingPunct="1">
              <a:defRPr/>
            </a:pPr>
            <a:r>
              <a:rPr lang="en-GB" dirty="0"/>
              <a:t>High risk versus low risk</a:t>
            </a:r>
          </a:p>
          <a:p>
            <a:pPr eaLnBrk="1" hangingPunct="1">
              <a:defRPr/>
            </a:pPr>
            <a:r>
              <a:rPr lang="en-GB" dirty="0"/>
              <a:t>High risk versus average  risk</a:t>
            </a:r>
            <a:endParaRPr lang="en-US" dirty="0"/>
          </a:p>
        </p:txBody>
      </p:sp>
    </p:spTree>
    <p:extLst>
      <p:ext uri="{BB962C8B-B14F-4D97-AF65-F5344CB8AC3E}">
        <p14:creationId xmlns:p14="http://schemas.microsoft.com/office/powerpoint/2010/main" val="659784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to have incentives system</a:t>
            </a:r>
          </a:p>
        </p:txBody>
      </p:sp>
      <p:sp>
        <p:nvSpPr>
          <p:cNvPr id="3" name="Content Placeholder 2"/>
          <p:cNvSpPr>
            <a:spLocks noGrp="1"/>
          </p:cNvSpPr>
          <p:nvPr>
            <p:ph idx="1"/>
          </p:nvPr>
        </p:nvSpPr>
        <p:spPr/>
        <p:txBody>
          <a:bodyPr/>
          <a:lstStyle/>
          <a:p>
            <a:r>
              <a:rPr lang="en-US" dirty="0"/>
              <a:t>In the UK,  the incentives system has promoted GPs  to have a major contribution in increasing the uptake of cervical screening system.</a:t>
            </a:r>
          </a:p>
          <a:p>
            <a:r>
              <a:rPr lang="en-US" dirty="0"/>
              <a:t>In the UK, each GP surgery would send a reminder letter for non-respondents and would provide counseling, if needed. </a:t>
            </a:r>
          </a:p>
          <a:p>
            <a:endParaRPr lang="en-US" dirty="0"/>
          </a:p>
          <a:p>
            <a:r>
              <a:rPr lang="en-US" dirty="0"/>
              <a:t>Therefore, have a national or regional targets and provide incentives for those who meet them.</a:t>
            </a:r>
          </a:p>
          <a:p>
            <a:endParaRPr lang="en-US" dirty="0"/>
          </a:p>
        </p:txBody>
      </p:sp>
      <p:sp>
        <p:nvSpPr>
          <p:cNvPr id="4" name="Footer Placeholder 3"/>
          <p:cNvSpPr>
            <a:spLocks noGrp="1"/>
          </p:cNvSpPr>
          <p:nvPr>
            <p:ph type="ftr" sz="quarter" idx="11"/>
          </p:nvPr>
        </p:nvSpPr>
        <p:spPr>
          <a:xfrm>
            <a:off x="1828800" y="6356350"/>
            <a:ext cx="4267200" cy="501650"/>
          </a:xfrm>
        </p:spPr>
        <p:txBody>
          <a:bodyPr/>
          <a:lstStyle/>
          <a:p>
            <a:r>
              <a:rPr lang="en-US"/>
              <a:t>Global Center for Public Health and Disease Control, Global Academy for Health Sciences, OH USA</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it before you generalize it</a:t>
            </a:r>
          </a:p>
        </p:txBody>
      </p:sp>
      <p:sp>
        <p:nvSpPr>
          <p:cNvPr id="3" name="Content Placeholder 2"/>
          <p:cNvSpPr>
            <a:spLocks noGrp="1"/>
          </p:cNvSpPr>
          <p:nvPr>
            <p:ph idx="1"/>
          </p:nvPr>
        </p:nvSpPr>
        <p:spPr/>
        <p:txBody>
          <a:bodyPr/>
          <a:lstStyle/>
          <a:p>
            <a:r>
              <a:rPr lang="en-US" dirty="0"/>
              <a:t>Start with pilot program</a:t>
            </a:r>
          </a:p>
          <a:p>
            <a:r>
              <a:rPr lang="en-US" dirty="0"/>
              <a:t>Assess response rate</a:t>
            </a:r>
          </a:p>
          <a:p>
            <a:r>
              <a:rPr lang="en-US" dirty="0"/>
              <a:t>Compare respondents with non-respondents</a:t>
            </a:r>
          </a:p>
          <a:p>
            <a:r>
              <a:rPr lang="en-US" dirty="0"/>
              <a:t>Assess success rates</a:t>
            </a:r>
          </a:p>
          <a:p>
            <a:r>
              <a:rPr lang="en-US" dirty="0"/>
              <a:t>Look for determinants of success and failure</a:t>
            </a:r>
          </a:p>
          <a:p>
            <a:r>
              <a:rPr lang="en-US" dirty="0"/>
              <a:t>Is there a specific group who needs different intervention?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pPr eaLnBrk="1" hangingPunct="1">
              <a:defRPr/>
            </a:pPr>
            <a:r>
              <a:rPr lang="en-GB"/>
              <a:t>High risk strategy</a:t>
            </a:r>
            <a:endParaRPr lang="en-US"/>
          </a:p>
        </p:txBody>
      </p:sp>
      <p:sp>
        <p:nvSpPr>
          <p:cNvPr id="184323" name="Rectangle 3"/>
          <p:cNvSpPr>
            <a:spLocks noGrp="1" noChangeArrowheads="1"/>
          </p:cNvSpPr>
          <p:nvPr>
            <p:ph type="body" idx="1"/>
          </p:nvPr>
        </p:nvSpPr>
        <p:spPr/>
        <p:txBody>
          <a:bodyPr/>
          <a:lstStyle/>
          <a:p>
            <a:pPr eaLnBrk="1" hangingPunct="1">
              <a:lnSpc>
                <a:spcPct val="90000"/>
              </a:lnSpc>
              <a:defRPr/>
            </a:pPr>
            <a:r>
              <a:rPr lang="en-GB" sz="2400" dirty="0"/>
              <a:t>Targeted rescue operation for vulnerable individuals.</a:t>
            </a:r>
          </a:p>
          <a:p>
            <a:pPr eaLnBrk="1" hangingPunct="1">
              <a:lnSpc>
                <a:spcPct val="90000"/>
              </a:lnSpc>
              <a:defRPr/>
            </a:pPr>
            <a:r>
              <a:rPr lang="en-GB" sz="2400" dirty="0"/>
              <a:t>Screening only those with known risk factors</a:t>
            </a:r>
          </a:p>
          <a:p>
            <a:pPr eaLnBrk="1" hangingPunct="1">
              <a:lnSpc>
                <a:spcPct val="90000"/>
              </a:lnSpc>
              <a:defRPr/>
            </a:pPr>
            <a:r>
              <a:rPr lang="en-GB" sz="2400" dirty="0"/>
              <a:t>Advantages:</a:t>
            </a:r>
          </a:p>
          <a:p>
            <a:pPr eaLnBrk="1" hangingPunct="1">
              <a:lnSpc>
                <a:spcPct val="90000"/>
              </a:lnSpc>
              <a:defRPr/>
            </a:pPr>
            <a:r>
              <a:rPr lang="en-GB" sz="2400" dirty="0"/>
              <a:t>The intervention is well matched to individuals “Magic bullet approach”</a:t>
            </a:r>
          </a:p>
          <a:p>
            <a:pPr eaLnBrk="1" hangingPunct="1">
              <a:lnSpc>
                <a:spcPct val="90000"/>
              </a:lnSpc>
              <a:defRPr/>
            </a:pPr>
            <a:r>
              <a:rPr lang="en-GB" sz="2400" dirty="0"/>
              <a:t>Easier to conduct and cheaper</a:t>
            </a:r>
          </a:p>
        </p:txBody>
      </p:sp>
    </p:spTree>
    <p:extLst>
      <p:ext uri="{BB962C8B-B14F-4D97-AF65-F5344CB8AC3E}">
        <p14:creationId xmlns:p14="http://schemas.microsoft.com/office/powerpoint/2010/main" val="2944730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p:txBody>
          <a:bodyPr/>
          <a:lstStyle/>
          <a:p>
            <a:pPr eaLnBrk="1" hangingPunct="1">
              <a:defRPr/>
            </a:pPr>
            <a:r>
              <a:rPr lang="en-GB"/>
              <a:t>High risk strategy</a:t>
            </a:r>
            <a:endParaRPr lang="en-US"/>
          </a:p>
        </p:txBody>
      </p:sp>
      <p:sp>
        <p:nvSpPr>
          <p:cNvPr id="185347"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n-GB" sz="2800" dirty="0"/>
              <a:t>Disadvantages:</a:t>
            </a:r>
          </a:p>
          <a:p>
            <a:pPr eaLnBrk="1" hangingPunct="1">
              <a:lnSpc>
                <a:spcPct val="90000"/>
              </a:lnSpc>
              <a:defRPr/>
            </a:pPr>
            <a:r>
              <a:rPr lang="en-GB" sz="2800" dirty="0"/>
              <a:t>If the cause or risk factor is widely spread o the disease is common, we need to be careful to limit our programmes to the so-called high-risk groups. </a:t>
            </a:r>
          </a:p>
          <a:p>
            <a:pPr eaLnBrk="1" hangingPunct="1">
              <a:lnSpc>
                <a:spcPct val="90000"/>
              </a:lnSpc>
              <a:defRPr/>
            </a:pPr>
            <a:r>
              <a:rPr lang="en-GB" sz="2800" dirty="0">
                <a:solidFill>
                  <a:srgbClr val="FF0000"/>
                </a:solidFill>
              </a:rPr>
              <a:t>Screening women will all know risk factors for breast cancer will only detect 30% of breast cancer patients</a:t>
            </a:r>
            <a:endParaRPr lang="en-US" sz="2800" dirty="0">
              <a:solidFill>
                <a:srgbClr val="FF0000"/>
              </a:solidFill>
            </a:endParaRPr>
          </a:p>
        </p:txBody>
      </p:sp>
    </p:spTree>
    <p:extLst>
      <p:ext uri="{BB962C8B-B14F-4D97-AF65-F5344CB8AC3E}">
        <p14:creationId xmlns:p14="http://schemas.microsoft.com/office/powerpoint/2010/main" val="2599501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a:xfrm>
            <a:off x="533400" y="152400"/>
            <a:ext cx="8229600" cy="1143000"/>
          </a:xfrm>
        </p:spPr>
        <p:txBody>
          <a:bodyPr/>
          <a:lstStyle/>
          <a:p>
            <a:pPr eaLnBrk="1" hangingPunct="1">
              <a:defRPr/>
            </a:pPr>
            <a:r>
              <a:rPr lang="en-GB" dirty="0"/>
              <a:t>Mass strategy</a:t>
            </a:r>
            <a:endParaRPr lang="en-US" dirty="0"/>
          </a:p>
        </p:txBody>
      </p:sp>
      <p:sp>
        <p:nvSpPr>
          <p:cNvPr id="186371" name="Rectangle 3"/>
          <p:cNvSpPr>
            <a:spLocks noGrp="1" noChangeArrowheads="1"/>
          </p:cNvSpPr>
          <p:nvPr>
            <p:ph type="body" idx="1"/>
          </p:nvPr>
        </p:nvSpPr>
        <p:spPr>
          <a:xfrm>
            <a:off x="457200" y="1600200"/>
            <a:ext cx="8229600" cy="5029200"/>
          </a:xfrm>
        </p:spPr>
        <p:txBody>
          <a:bodyPr/>
          <a:lstStyle/>
          <a:p>
            <a:pPr eaLnBrk="1" hangingPunct="1">
              <a:lnSpc>
                <a:spcPct val="90000"/>
              </a:lnSpc>
              <a:defRPr/>
            </a:pPr>
            <a:r>
              <a:rPr lang="en-GB" dirty="0"/>
              <a:t>Aims to reduce the health risks of the entire population</a:t>
            </a:r>
          </a:p>
          <a:p>
            <a:pPr eaLnBrk="1" hangingPunct="1">
              <a:lnSpc>
                <a:spcPct val="90000"/>
              </a:lnSpc>
              <a:defRPr/>
            </a:pPr>
            <a:r>
              <a:rPr lang="en-GB" dirty="0"/>
              <a:t>It is the alternative approach in the case of a common disease or widespread causes.</a:t>
            </a:r>
          </a:p>
          <a:p>
            <a:pPr eaLnBrk="1" hangingPunct="1">
              <a:lnSpc>
                <a:spcPct val="90000"/>
              </a:lnSpc>
              <a:defRPr/>
            </a:pPr>
            <a:r>
              <a:rPr lang="en-GB" dirty="0"/>
              <a:t>Examples: Regular systematic screening for women aged 40 to 69. </a:t>
            </a:r>
          </a:p>
          <a:p>
            <a:pPr eaLnBrk="1" hangingPunct="1">
              <a:lnSpc>
                <a:spcPct val="90000"/>
              </a:lnSpc>
              <a:defRPr/>
            </a:pPr>
            <a:r>
              <a:rPr lang="en-GB" dirty="0"/>
              <a:t>Reduction of salt intake at national level</a:t>
            </a:r>
          </a:p>
          <a:p>
            <a:pPr marL="0" indent="0" eaLnBrk="1" hangingPunct="1">
              <a:lnSpc>
                <a:spcPct val="90000"/>
              </a:lnSpc>
              <a:buNone/>
              <a:defRPr/>
            </a:pPr>
            <a:endParaRPr lang="en-GB" dirty="0"/>
          </a:p>
        </p:txBody>
      </p:sp>
    </p:spTree>
    <p:extLst>
      <p:ext uri="{BB962C8B-B14F-4D97-AF65-F5344CB8AC3E}">
        <p14:creationId xmlns:p14="http://schemas.microsoft.com/office/powerpoint/2010/main" val="1071545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9C3ED3DEA17740B4EB3533678EA4C2" ma:contentTypeVersion="2" ma:contentTypeDescription="Create a new document." ma:contentTypeScope="" ma:versionID="efe68d5bfe16a8930d63b5bc9d503ea4">
  <xsd:schema xmlns:xsd="http://www.w3.org/2001/XMLSchema" xmlns:xs="http://www.w3.org/2001/XMLSchema" xmlns:p="http://schemas.microsoft.com/office/2006/metadata/properties" xmlns:ns2="149687d4-d180-482e-8c72-8a95e3dd3821" targetNamespace="http://schemas.microsoft.com/office/2006/metadata/properties" ma:root="true" ma:fieldsID="ab8c008b876bd206f6ba4931f36fbb6d" ns2:_="">
    <xsd:import namespace="149687d4-d180-482e-8c72-8a95e3dd382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9687d4-d180-482e-8c72-8a95e3dd38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9EB6B-B734-4B44-BF89-483307452B48}">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727A79FB-3DD2-4D80-B571-BEE454CE5D91}">
  <ds:schemaRefs>
    <ds:schemaRef ds:uri="http://schemas.microsoft.com/office/2006/metadata/contentType"/>
    <ds:schemaRef ds:uri="http://schemas.microsoft.com/office/2006/metadata/properties/metaAttributes"/>
    <ds:schemaRef ds:uri="http://www.w3.org/2000/xmlns/"/>
    <ds:schemaRef ds:uri="http://www.w3.org/2001/XMLSchema"/>
    <ds:schemaRef ds:uri="149687d4-d180-482e-8c72-8a95e3dd3821"/>
  </ds:schemaRefs>
</ds:datastoreItem>
</file>

<file path=customXml/itemProps3.xml><?xml version="1.0" encoding="utf-8"?>
<ds:datastoreItem xmlns:ds="http://schemas.openxmlformats.org/officeDocument/2006/customXml" ds:itemID="{C4DF340C-9274-437F-B72D-4C69F72BFD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2001</TotalTime>
  <Words>2610</Words>
  <Application>Microsoft Office PowerPoint</Application>
  <PresentationFormat>On-screen Show (4:3)</PresentationFormat>
  <Paragraphs>328</Paragraphs>
  <Slides>61</Slides>
  <Notes>26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Cancer Control  and Medical Screening </vt:lpstr>
      <vt:lpstr>Objectives of this presentation</vt:lpstr>
      <vt:lpstr>Preventive Medicine</vt:lpstr>
      <vt:lpstr>PowerPoint Presentation</vt:lpstr>
      <vt:lpstr>PowerPoint Presentation</vt:lpstr>
      <vt:lpstr>Scope of preventive medicine </vt:lpstr>
      <vt:lpstr>High risk strategy</vt:lpstr>
      <vt:lpstr>High risk strategy</vt:lpstr>
      <vt:lpstr>Mass strategy</vt:lpstr>
      <vt:lpstr>PowerPoint Presentation</vt:lpstr>
      <vt:lpstr>PowerPoint Presentation</vt:lpstr>
      <vt:lpstr>PowerPoint Presentation</vt:lpstr>
      <vt:lpstr>PowerPoint Presentation</vt:lpstr>
      <vt:lpstr>What is screening</vt:lpstr>
      <vt:lpstr>Aims of screening</vt:lpstr>
      <vt:lpstr>Example of successful medical screening</vt:lpstr>
      <vt:lpstr>Opportunistic early detection (case finding):</vt:lpstr>
      <vt:lpstr>Screening versus diagnosis</vt:lpstr>
      <vt:lpstr>PowerPoint Presentation</vt:lpstr>
      <vt:lpstr>PowerPoint Presentation</vt:lpstr>
      <vt:lpstr>Criteria for screening</vt:lpstr>
      <vt:lpstr>1. The disease/condition is an important health problem: </vt:lpstr>
      <vt:lpstr> 2. Presence of presymptomatic or early stage</vt:lpstr>
      <vt:lpstr>What do you aim to achieve from your screening programme?</vt:lpstr>
      <vt:lpstr>Screening test: </vt:lpstr>
      <vt:lpstr>Screening test validity</vt:lpstr>
      <vt:lpstr>False positive rate (1-specificity)</vt:lpstr>
      <vt:lpstr>Screening test validity: Outcomes of screening tests </vt:lpstr>
      <vt:lpstr>How to calculate false negative rates? </vt:lpstr>
      <vt:lpstr>PowerPoint Presentation</vt:lpstr>
      <vt:lpstr>PowerPoint Presentation</vt:lpstr>
      <vt:lpstr>PowerPoint Presentation</vt:lpstr>
      <vt:lpstr>Reliability of screening test</vt:lpstr>
      <vt:lpstr>Agreed plan on further investigation, diagnosis and treatment:  </vt:lpstr>
      <vt:lpstr>Agreed plan on further investigation, diagnosis and treatment:  </vt:lpstr>
      <vt:lpstr>Systematic application </vt:lpstr>
      <vt:lpstr>Do it in a systematic way! </vt:lpstr>
      <vt:lpstr>PowerPoint Presentation</vt:lpstr>
      <vt:lpstr>Simplify your program</vt:lpstr>
      <vt:lpstr>PowerPoint Presentation</vt:lpstr>
      <vt:lpstr>What does systematic screening mean??</vt:lpstr>
      <vt:lpstr>Importance of Pilot Projects</vt:lpstr>
      <vt:lpstr>Danger of mobile units such as mobile mammograms</vt:lpstr>
      <vt:lpstr>Acceptability of programme to the public and health care staff. </vt:lpstr>
      <vt:lpstr>Economic evaluation: </vt:lpstr>
      <vt:lpstr>Volunteer bias:</vt:lpstr>
      <vt:lpstr>Challenges </vt:lpstr>
      <vt:lpstr>Pilot basis </vt:lpstr>
      <vt:lpstr>Quality Assurance </vt:lpstr>
      <vt:lpstr>My programme is already in place</vt:lpstr>
      <vt:lpstr>PowerPoint Presentation</vt:lpstr>
      <vt:lpstr>PowerPoint Presentation</vt:lpstr>
      <vt:lpstr> Cancer Control Program</vt:lpstr>
      <vt:lpstr>PowerPoint Presentation</vt:lpstr>
      <vt:lpstr>PowerPoint Presentation</vt:lpstr>
      <vt:lpstr>PowerPoint Presentation</vt:lpstr>
      <vt:lpstr>PowerPoint Presentation</vt:lpstr>
      <vt:lpstr>Smoking cessation programs</vt:lpstr>
      <vt:lpstr>PowerPoint Presentation</vt:lpstr>
      <vt:lpstr>Try to have incentives system</vt:lpstr>
      <vt:lpstr>Test it before you generalize it</vt:lpstr>
    </vt:vector>
  </TitlesOfParts>
  <Company>KJGDG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Control in the Arab World: how to make a good start</dc:title>
  <dc:creator>USER</dc:creator>
  <cp:lastModifiedBy>Sanabil Hassanat</cp:lastModifiedBy>
  <cp:revision>147</cp:revision>
  <dcterms:created xsi:type="dcterms:W3CDTF">2013-02-06T19:45:19Z</dcterms:created>
  <dcterms:modified xsi:type="dcterms:W3CDTF">2022-04-10T09:34:47Z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0x010100139C3ED3DEA17740B4EB3533678EA4C2</vt:lpwstr>
  </property>
</Properties>
</file>