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5097" autoAdjust="0"/>
  </p:normalViewPr>
  <p:slideViewPr>
    <p:cSldViewPr>
      <p:cViewPr varScale="1">
        <p:scale>
          <a:sx n="83" d="100"/>
          <a:sy n="83" d="100"/>
        </p:scale>
        <p:origin x="146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A979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A979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A979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A979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8055" y="441959"/>
            <a:ext cx="2720340" cy="106680"/>
          </a:xfrm>
          <a:custGeom>
            <a:avLst/>
            <a:gdLst/>
            <a:ahLst/>
            <a:cxnLst/>
            <a:rect l="l" t="t" r="r" b="b"/>
            <a:pathLst>
              <a:path w="2720340" h="106679">
                <a:moveTo>
                  <a:pt x="2720340" y="0"/>
                </a:moveTo>
                <a:lnTo>
                  <a:pt x="0" y="0"/>
                </a:lnTo>
                <a:lnTo>
                  <a:pt x="0" y="106679"/>
                </a:lnTo>
                <a:lnTo>
                  <a:pt x="2720340" y="106679"/>
                </a:lnTo>
                <a:lnTo>
                  <a:pt x="2720340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75603" y="441959"/>
            <a:ext cx="2711450" cy="106680"/>
          </a:xfrm>
          <a:custGeom>
            <a:avLst/>
            <a:gdLst/>
            <a:ahLst/>
            <a:cxnLst/>
            <a:rect l="l" t="t" r="r" b="b"/>
            <a:pathLst>
              <a:path w="2711450" h="106679">
                <a:moveTo>
                  <a:pt x="2711196" y="0"/>
                </a:moveTo>
                <a:lnTo>
                  <a:pt x="0" y="0"/>
                </a:lnTo>
                <a:lnTo>
                  <a:pt x="0" y="106679"/>
                </a:lnTo>
                <a:lnTo>
                  <a:pt x="2711196" y="106679"/>
                </a:lnTo>
                <a:lnTo>
                  <a:pt x="2711196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215639" y="441959"/>
            <a:ext cx="2712720" cy="106680"/>
          </a:xfrm>
          <a:custGeom>
            <a:avLst/>
            <a:gdLst/>
            <a:ahLst/>
            <a:cxnLst/>
            <a:rect l="l" t="t" r="r" b="b"/>
            <a:pathLst>
              <a:path w="2712720" h="106679">
                <a:moveTo>
                  <a:pt x="2712719" y="0"/>
                </a:moveTo>
                <a:lnTo>
                  <a:pt x="0" y="0"/>
                </a:lnTo>
                <a:lnTo>
                  <a:pt x="0" y="106679"/>
                </a:lnTo>
                <a:lnTo>
                  <a:pt x="2712719" y="106679"/>
                </a:lnTo>
                <a:lnTo>
                  <a:pt x="2712719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7A979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9993" y="1271778"/>
            <a:ext cx="7543165" cy="4359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7A979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9993" y="1322070"/>
            <a:ext cx="59055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65" dirty="0">
                <a:solidFill>
                  <a:srgbClr val="4D1334"/>
                </a:solidFill>
              </a:rPr>
              <a:t>URI</a:t>
            </a:r>
            <a:r>
              <a:rPr sz="3600" spc="190" dirty="0">
                <a:solidFill>
                  <a:srgbClr val="4D1334"/>
                </a:solidFill>
              </a:rPr>
              <a:t>N</a:t>
            </a:r>
            <a:r>
              <a:rPr sz="3600" spc="275" dirty="0">
                <a:solidFill>
                  <a:srgbClr val="4D1334"/>
                </a:solidFill>
              </a:rPr>
              <a:t>A</a:t>
            </a:r>
            <a:r>
              <a:rPr sz="3600" spc="-290" dirty="0">
                <a:solidFill>
                  <a:srgbClr val="4D1334"/>
                </a:solidFill>
              </a:rPr>
              <a:t>R</a:t>
            </a:r>
            <a:r>
              <a:rPr sz="3600" spc="120" dirty="0">
                <a:solidFill>
                  <a:srgbClr val="4D1334"/>
                </a:solidFill>
              </a:rPr>
              <a:t>Y</a:t>
            </a:r>
            <a:r>
              <a:rPr sz="3600" spc="-525" dirty="0">
                <a:solidFill>
                  <a:srgbClr val="4D1334"/>
                </a:solidFill>
              </a:rPr>
              <a:t> </a:t>
            </a:r>
            <a:r>
              <a:rPr sz="3600" spc="80" dirty="0">
                <a:solidFill>
                  <a:srgbClr val="4D1334"/>
                </a:solidFill>
              </a:rPr>
              <a:t>TR</a:t>
            </a:r>
            <a:r>
              <a:rPr sz="3600" spc="120" dirty="0">
                <a:solidFill>
                  <a:srgbClr val="4D1334"/>
                </a:solidFill>
              </a:rPr>
              <a:t>A</a:t>
            </a:r>
            <a:r>
              <a:rPr sz="3600" spc="235" dirty="0">
                <a:solidFill>
                  <a:srgbClr val="4D1334"/>
                </a:solidFill>
              </a:rPr>
              <a:t>CT</a:t>
            </a:r>
            <a:r>
              <a:rPr sz="3600" spc="-80" dirty="0">
                <a:solidFill>
                  <a:srgbClr val="4D1334"/>
                </a:solidFill>
              </a:rPr>
              <a:t> </a:t>
            </a:r>
            <a:r>
              <a:rPr sz="3600" spc="165" dirty="0">
                <a:solidFill>
                  <a:srgbClr val="4D1334"/>
                </a:solidFill>
              </a:rPr>
              <a:t>INFECTION</a:t>
            </a:r>
            <a:endParaRPr sz="3600" dirty="0"/>
          </a:p>
          <a:p>
            <a:pPr marL="139065">
              <a:lnSpc>
                <a:spcPct val="100000"/>
              </a:lnSpc>
            </a:pPr>
            <a:r>
              <a:rPr sz="3600" spc="-145" dirty="0">
                <a:solidFill>
                  <a:srgbClr val="4D1334"/>
                </a:solidFill>
              </a:rPr>
              <a:t>i</a:t>
            </a:r>
            <a:r>
              <a:rPr sz="3600" spc="-265" dirty="0">
                <a:solidFill>
                  <a:srgbClr val="4D1334"/>
                </a:solidFill>
              </a:rPr>
              <a:t>n</a:t>
            </a:r>
            <a:r>
              <a:rPr sz="3600" spc="-85" dirty="0">
                <a:solidFill>
                  <a:srgbClr val="4D1334"/>
                </a:solidFill>
              </a:rPr>
              <a:t> </a:t>
            </a:r>
            <a:r>
              <a:rPr sz="3600" spc="-175" dirty="0">
                <a:solidFill>
                  <a:srgbClr val="4D1334"/>
                </a:solidFill>
              </a:rPr>
              <a:t>child</a:t>
            </a:r>
            <a:r>
              <a:rPr sz="3600" spc="-235" dirty="0">
                <a:solidFill>
                  <a:srgbClr val="4D1334"/>
                </a:solidFill>
              </a:rPr>
              <a:t>r</a:t>
            </a:r>
            <a:r>
              <a:rPr sz="3600" spc="-204" dirty="0">
                <a:solidFill>
                  <a:srgbClr val="4D1334"/>
                </a:solidFill>
              </a:rPr>
              <a:t>en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448055" y="3086100"/>
            <a:ext cx="8240395" cy="3305810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481330">
              <a:lnSpc>
                <a:spcPct val="100000"/>
              </a:lnSpc>
            </a:pPr>
            <a:r>
              <a:rPr sz="2800" spc="215" dirty="0">
                <a:solidFill>
                  <a:srgbClr val="903062"/>
                </a:solidFill>
                <a:latin typeface="Trebuchet MS"/>
                <a:cs typeface="Trebuchet MS"/>
              </a:rPr>
              <a:t>DR</a:t>
            </a:r>
            <a:r>
              <a:rPr sz="2800" spc="-70" dirty="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sz="2800" spc="100" dirty="0">
                <a:solidFill>
                  <a:srgbClr val="903062"/>
                </a:solidFill>
                <a:latin typeface="Trebuchet MS"/>
                <a:cs typeface="Trebuchet MS"/>
              </a:rPr>
              <a:t>SALMA</a:t>
            </a:r>
            <a:r>
              <a:rPr sz="2800" spc="-340" dirty="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sz="2800" spc="-70" dirty="0">
                <a:solidFill>
                  <a:srgbClr val="903062"/>
                </a:solidFill>
                <a:latin typeface="Trebuchet MS"/>
                <a:cs typeface="Trebuchet MS"/>
              </a:rPr>
              <a:t>AJ</a:t>
            </a:r>
            <a:r>
              <a:rPr sz="2800" spc="-90" dirty="0">
                <a:solidFill>
                  <a:srgbClr val="903062"/>
                </a:solidFill>
                <a:latin typeface="Trebuchet MS"/>
                <a:cs typeface="Trebuchet MS"/>
              </a:rPr>
              <a:t>A</a:t>
            </a:r>
            <a:r>
              <a:rPr sz="2800" spc="50" dirty="0">
                <a:solidFill>
                  <a:srgbClr val="903062"/>
                </a:solidFill>
                <a:latin typeface="Trebuchet MS"/>
                <a:cs typeface="Trebuchet MS"/>
              </a:rPr>
              <a:t>RME</a:t>
            </a:r>
            <a:r>
              <a:rPr sz="2800" spc="204" dirty="0">
                <a:solidFill>
                  <a:srgbClr val="903062"/>
                </a:solidFill>
                <a:latin typeface="Trebuchet MS"/>
                <a:cs typeface="Trebuchet MS"/>
              </a:rPr>
              <a:t>H</a:t>
            </a:r>
            <a:endParaRPr sz="2800" dirty="0">
              <a:latin typeface="Trebuchet MS"/>
              <a:cs typeface="Trebuchet MS"/>
            </a:endParaRPr>
          </a:p>
          <a:p>
            <a:pPr marL="481330" marR="1967230">
              <a:lnSpc>
                <a:spcPct val="110000"/>
              </a:lnSpc>
              <a:spcBef>
                <a:spcPts val="20"/>
              </a:spcBef>
            </a:pPr>
            <a:r>
              <a:rPr sz="2400" spc="60" dirty="0">
                <a:solidFill>
                  <a:srgbClr val="903062"/>
                </a:solidFill>
                <a:latin typeface="Trebuchet MS"/>
                <a:cs typeface="Trebuchet MS"/>
              </a:rPr>
              <a:t>ASSOCIATE </a:t>
            </a:r>
            <a:r>
              <a:rPr sz="2400" spc="25" dirty="0">
                <a:solidFill>
                  <a:srgbClr val="903062"/>
                </a:solidFill>
                <a:latin typeface="Trebuchet MS"/>
                <a:cs typeface="Trebuchet MS"/>
              </a:rPr>
              <a:t>PROFESSOR </a:t>
            </a:r>
            <a:r>
              <a:rPr sz="2400" spc="110" dirty="0">
                <a:solidFill>
                  <a:srgbClr val="903062"/>
                </a:solidFill>
                <a:latin typeface="Trebuchet MS"/>
                <a:cs typeface="Trebuchet MS"/>
              </a:rPr>
              <a:t>OF </a:t>
            </a:r>
            <a:r>
              <a:rPr sz="2400" spc="25" dirty="0">
                <a:solidFill>
                  <a:srgbClr val="903062"/>
                </a:solidFill>
                <a:latin typeface="Trebuchet MS"/>
                <a:cs typeface="Trebuchet MS"/>
              </a:rPr>
              <a:t>PEDIATRICS </a:t>
            </a:r>
            <a:r>
              <a:rPr sz="2400" spc="30" dirty="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sz="2400" spc="114" dirty="0">
                <a:solidFill>
                  <a:srgbClr val="903062"/>
                </a:solidFill>
                <a:latin typeface="Trebuchet MS"/>
                <a:cs typeface="Trebuchet MS"/>
              </a:rPr>
              <a:t>CONSULTANT</a:t>
            </a:r>
            <a:r>
              <a:rPr sz="2400" spc="-95" dirty="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sz="2400" spc="30" dirty="0">
                <a:solidFill>
                  <a:srgbClr val="903062"/>
                </a:solidFill>
                <a:latin typeface="Trebuchet MS"/>
                <a:cs typeface="Trebuchet MS"/>
              </a:rPr>
              <a:t>PEDIATRIC</a:t>
            </a:r>
            <a:r>
              <a:rPr sz="2400" spc="-75" dirty="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903062"/>
                </a:solidFill>
                <a:latin typeface="Trebuchet MS"/>
                <a:cs typeface="Trebuchet MS"/>
              </a:rPr>
              <a:t>NEPHROLOGIST</a:t>
            </a:r>
            <a:endParaRPr sz="2400" dirty="0">
              <a:latin typeface="Trebuchet MS"/>
              <a:cs typeface="Trebuchet MS"/>
            </a:endParaRPr>
          </a:p>
          <a:p>
            <a:pPr marL="481330">
              <a:lnSpc>
                <a:spcPct val="100000"/>
              </a:lnSpc>
              <a:spcBef>
                <a:spcPts val="220"/>
              </a:spcBef>
            </a:pPr>
            <a:r>
              <a:rPr sz="1600" spc="60" dirty="0">
                <a:solidFill>
                  <a:srgbClr val="903062"/>
                </a:solidFill>
                <a:latin typeface="Trebuchet MS"/>
                <a:cs typeface="Trebuchet MS"/>
              </a:rPr>
              <a:t>MUTAH</a:t>
            </a:r>
            <a:r>
              <a:rPr sz="1600" spc="-70" dirty="0">
                <a:solidFill>
                  <a:srgbClr val="903062"/>
                </a:solidFill>
                <a:latin typeface="Trebuchet MS"/>
                <a:cs typeface="Trebuchet MS"/>
              </a:rPr>
              <a:t> </a:t>
            </a:r>
            <a:r>
              <a:rPr sz="1600" spc="25" dirty="0">
                <a:solidFill>
                  <a:srgbClr val="903062"/>
                </a:solidFill>
                <a:latin typeface="Trebuchet MS"/>
                <a:cs typeface="Trebuchet MS"/>
              </a:rPr>
              <a:t>UNIVERSITY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C2B5-D639-ACF7-C93B-1E55DEE243D9}"/>
              </a:ext>
            </a:extLst>
          </p:cNvPr>
          <p:cNvSpPr txBox="1"/>
          <p:nvPr/>
        </p:nvSpPr>
        <p:spPr>
          <a:xfrm>
            <a:off x="5181600" y="2562880"/>
            <a:ext cx="54901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rgbClr val="00B050"/>
                </a:solidFill>
              </a:rPr>
              <a:t>التبييض باللون الأخضر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250" dirty="0">
                <a:latin typeface="Trebuchet MS"/>
                <a:cs typeface="Trebuchet MS"/>
              </a:rPr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1996262"/>
            <a:ext cx="7779384" cy="404918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156845" indent="-274320">
              <a:lnSpc>
                <a:spcPts val="2810"/>
              </a:lnSpc>
              <a:spcBef>
                <a:spcPts val="455"/>
              </a:spcBef>
              <a:buClr>
                <a:srgbClr val="903062"/>
              </a:buClr>
              <a:buSzPct val="92307"/>
              <a:buFont typeface="Segoe UI Symbol"/>
              <a:buChar char="⚫"/>
              <a:tabLst>
                <a:tab pos="287020" algn="l"/>
                <a:tab pos="1597025" algn="l"/>
                <a:tab pos="5014595" algn="l"/>
              </a:tabLst>
            </a:pPr>
            <a:r>
              <a:rPr sz="2600" b="1" spc="5" dirty="0">
                <a:solidFill>
                  <a:srgbClr val="3C3C3C"/>
                </a:solidFill>
                <a:latin typeface="Trebuchet MS"/>
                <a:cs typeface="Trebuchet MS"/>
              </a:rPr>
              <a:t>other</a:t>
            </a:r>
            <a:r>
              <a:rPr sz="2600" b="1" spc="1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b="1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gram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positi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organ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ism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600" i="1" spc="-280" dirty="0">
                <a:solidFill>
                  <a:srgbClr val="3C3C3C"/>
                </a:solidFill>
                <a:latin typeface="Trebuchet MS"/>
                <a:cs typeface="Trebuchet MS"/>
              </a:rPr>
              <a:t>enter</a:t>
            </a:r>
            <a:r>
              <a:rPr sz="2600" i="1" spc="-23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i="1" spc="-21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i="1" spc="-23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i="1" spc="-21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i="1" spc="-200" dirty="0">
                <a:solidFill>
                  <a:srgbClr val="3C3C3C"/>
                </a:solidFill>
                <a:latin typeface="Trebuchet MS"/>
                <a:cs typeface="Trebuchet MS"/>
              </a:rPr>
              <a:t>cu</a:t>
            </a:r>
            <a:r>
              <a:rPr sz="2600" i="1" spc="-16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300" dirty="0">
                <a:solidFill>
                  <a:srgbClr val="3C3C3C"/>
                </a:solidFill>
                <a:latin typeface="Trebuchet MS"/>
                <a:cs typeface="Trebuchet MS"/>
              </a:rPr>
              <a:t>).</a:t>
            </a:r>
            <a:r>
              <a:rPr sz="2600" spc="-29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600" spc="-3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in  </a:t>
            </a:r>
            <a:r>
              <a:rPr sz="2600" spc="-204" dirty="0">
                <a:solidFill>
                  <a:srgbClr val="3C3C3C"/>
                </a:solidFill>
                <a:latin typeface="Trebuchet MS"/>
                <a:cs typeface="Trebuchet MS"/>
              </a:rPr>
              <a:t>males.</a:t>
            </a:r>
            <a:endParaRPr sz="26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270"/>
              </a:spcBef>
              <a:buClr>
                <a:srgbClr val="903062"/>
              </a:buClr>
              <a:buSzPct val="90384"/>
              <a:buFont typeface="Segoe UI Symbol"/>
              <a:buChar char="⚫"/>
              <a:tabLst>
                <a:tab pos="287020" algn="l"/>
              </a:tabLst>
            </a:pPr>
            <a:r>
              <a:rPr sz="2600" i="1" spc="-190" dirty="0">
                <a:solidFill>
                  <a:srgbClr val="3C3C3C"/>
                </a:solidFill>
                <a:latin typeface="Trebuchet MS"/>
                <a:cs typeface="Trebuchet MS"/>
              </a:rPr>
              <a:t>Stap</a:t>
            </a:r>
            <a:r>
              <a:rPr sz="2600" i="1" spc="-254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600" i="1" spc="-270" dirty="0">
                <a:solidFill>
                  <a:srgbClr val="3C3C3C"/>
                </a:solidFill>
                <a:latin typeface="Trebuchet MS"/>
                <a:cs typeface="Trebuchet MS"/>
              </a:rPr>
              <a:t>ylo</a:t>
            </a:r>
            <a:r>
              <a:rPr sz="2600" i="1" spc="-29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i="1" spc="-23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i="1" spc="-21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i="1" spc="-185" dirty="0">
                <a:solidFill>
                  <a:srgbClr val="3C3C3C"/>
                </a:solidFill>
                <a:latin typeface="Trebuchet MS"/>
                <a:cs typeface="Trebuchet MS"/>
              </a:rPr>
              <a:t>cus</a:t>
            </a:r>
            <a:r>
              <a:rPr sz="2600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190" dirty="0">
                <a:solidFill>
                  <a:srgbClr val="3C3C3C"/>
                </a:solidFill>
                <a:latin typeface="Trebuchet MS"/>
                <a:cs typeface="Trebuchet MS"/>
              </a:rPr>
              <a:t>sap</a:t>
            </a:r>
            <a:r>
              <a:rPr sz="2600" i="1" spc="-2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i="1" spc="-215" dirty="0">
                <a:solidFill>
                  <a:srgbClr val="3C3C3C"/>
                </a:solidFill>
                <a:latin typeface="Trebuchet MS"/>
                <a:cs typeface="Trebuchet MS"/>
              </a:rPr>
              <a:t>op</a:t>
            </a:r>
            <a:r>
              <a:rPr sz="2600" i="1" spc="-254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600" i="1" spc="-285" dirty="0">
                <a:solidFill>
                  <a:srgbClr val="3C3C3C"/>
                </a:solidFill>
                <a:latin typeface="Trebuchet MS"/>
                <a:cs typeface="Trebuchet MS"/>
              </a:rPr>
              <a:t>yti</a:t>
            </a:r>
            <a:r>
              <a:rPr sz="2600" i="1" spc="-33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i="1" spc="-21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i="1" spc="-1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i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5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pat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ogen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both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se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x</a:t>
            </a:r>
            <a:r>
              <a:rPr sz="2600" spc="-204" dirty="0">
                <a:solidFill>
                  <a:srgbClr val="3C3C3C"/>
                </a:solidFill>
                <a:latin typeface="Trebuchet MS"/>
                <a:cs typeface="Trebuchet MS"/>
              </a:rPr>
              <a:t>es.</a:t>
            </a:r>
            <a:endParaRPr sz="2600" dirty="0">
              <a:latin typeface="Trebuchet MS"/>
              <a:cs typeface="Trebuchet MS"/>
            </a:endParaRPr>
          </a:p>
          <a:p>
            <a:pPr marL="286385" marR="757555" indent="-274320">
              <a:lnSpc>
                <a:spcPts val="2810"/>
              </a:lnSpc>
              <a:spcBef>
                <a:spcPts val="665"/>
              </a:spcBef>
              <a:buClr>
                <a:srgbClr val="903062"/>
              </a:buClr>
              <a:buSzPct val="92307"/>
              <a:buFont typeface="Segoe UI Symbol"/>
              <a:buChar char="⚫"/>
              <a:tabLst>
                <a:tab pos="287020" algn="l"/>
              </a:tabLst>
            </a:pPr>
            <a:r>
              <a:rPr sz="2600" b="1" spc="30" dirty="0">
                <a:solidFill>
                  <a:srgbClr val="3C3C3C"/>
                </a:solidFill>
                <a:latin typeface="Trebuchet MS"/>
                <a:cs typeface="Trebuchet MS"/>
              </a:rPr>
              <a:t>Viral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infections,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particularly 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adenovirus </a:t>
            </a:r>
            <a:r>
              <a:rPr sz="2600" spc="-220" dirty="0">
                <a:solidFill>
                  <a:srgbClr val="3C3C3C"/>
                </a:solidFill>
                <a:latin typeface="Trebuchet MS"/>
                <a:cs typeface="Trebuchet MS"/>
              </a:rPr>
              <a:t>may 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cause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cystitis.</a:t>
            </a:r>
            <a:endParaRPr sz="2600" dirty="0">
              <a:latin typeface="Trebuchet MS"/>
              <a:cs typeface="Trebuchet MS"/>
            </a:endParaRPr>
          </a:p>
          <a:p>
            <a:pPr marL="286385" marR="5080" indent="-274320">
              <a:lnSpc>
                <a:spcPts val="2810"/>
              </a:lnSpc>
              <a:spcBef>
                <a:spcPts val="625"/>
              </a:spcBef>
              <a:buClr>
                <a:srgbClr val="903062"/>
              </a:buClr>
              <a:buSzPct val="90384"/>
              <a:buFont typeface="Segoe UI Symbol"/>
              <a:buChar char="⚫"/>
              <a:tabLst>
                <a:tab pos="287020" algn="l"/>
                <a:tab pos="7096759" algn="l"/>
              </a:tabLst>
            </a:pPr>
            <a:r>
              <a:rPr sz="2600" i="1" spc="-220" dirty="0">
                <a:solidFill>
                  <a:srgbClr val="3C3C3C"/>
                </a:solidFill>
                <a:latin typeface="Trebuchet MS"/>
                <a:cs typeface="Trebuchet MS"/>
              </a:rPr>
              <a:t>Pseudomon</a:t>
            </a:r>
            <a:r>
              <a:rPr sz="2600" i="1" spc="-19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i="1" spc="-13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i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160" dirty="0">
                <a:solidFill>
                  <a:srgbClr val="3C3C3C"/>
                </a:solidFill>
                <a:latin typeface="Trebuchet MS"/>
                <a:cs typeface="Trebuchet MS"/>
              </a:rPr>
              <a:t>spp</a:t>
            </a:r>
            <a:r>
              <a:rPr sz="2600" i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he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most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com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3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nteric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gr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m  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negative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bacteria;</a:t>
            </a:r>
            <a:r>
              <a:rPr sz="2600" spc="-3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20" dirty="0">
                <a:solidFill>
                  <a:srgbClr val="3C3C3C"/>
                </a:solidFill>
                <a:latin typeface="Trebuchet MS"/>
                <a:cs typeface="Trebuchet MS"/>
              </a:rPr>
              <a:t>may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indicate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tract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abnormality.</a:t>
            </a:r>
            <a:endParaRPr sz="2600" dirty="0">
              <a:latin typeface="Trebuchet MS"/>
              <a:cs typeface="Trebuchet MS"/>
            </a:endParaRPr>
          </a:p>
          <a:p>
            <a:pPr marL="286385" marR="488315" indent="-274320">
              <a:lnSpc>
                <a:spcPts val="2810"/>
              </a:lnSpc>
              <a:spcBef>
                <a:spcPts val="620"/>
              </a:spcBef>
              <a:buClr>
                <a:srgbClr val="903062"/>
              </a:buClr>
              <a:buSzPct val="90384"/>
              <a:buFont typeface="Segoe UI Symbol"/>
              <a:buChar char="⚫"/>
              <a:tabLst>
                <a:tab pos="377825" algn="l"/>
                <a:tab pos="378460" algn="l"/>
                <a:tab pos="2921000" algn="l"/>
              </a:tabLst>
            </a:pPr>
            <a:r>
              <a:rPr dirty="0"/>
              <a:t>	</a:t>
            </a:r>
            <a:r>
              <a:rPr sz="2600" spc="114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600" spc="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3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St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ep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3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mos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22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seen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tal 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sepsis</a:t>
            </a:r>
            <a:endParaRPr lang="en-US" sz="2600" spc="-110" dirty="0">
              <a:solidFill>
                <a:srgbClr val="3C3C3C"/>
              </a:solidFill>
              <a:latin typeface="Trebuchet MS"/>
              <a:cs typeface="Trebuchet MS"/>
            </a:endParaRPr>
          </a:p>
          <a:p>
            <a:pPr marL="286385" marR="488315" indent="-274320">
              <a:lnSpc>
                <a:spcPts val="2810"/>
              </a:lnSpc>
              <a:spcBef>
                <a:spcPts val="620"/>
              </a:spcBef>
              <a:buClr>
                <a:srgbClr val="903062"/>
              </a:buClr>
              <a:buSzPct val="90384"/>
              <a:buFont typeface="Segoe UI Symbol"/>
              <a:buChar char="⚫"/>
              <a:tabLst>
                <a:tab pos="377825" algn="l"/>
                <a:tab pos="378460" algn="l"/>
                <a:tab pos="2921000" algn="l"/>
              </a:tabLst>
            </a:pPr>
            <a:r>
              <a:rPr lang="en-US" sz="2600" spc="-110" dirty="0">
                <a:solidFill>
                  <a:srgbClr val="00B050"/>
                </a:solidFill>
                <a:latin typeface="Trebuchet MS"/>
                <a:cs typeface="Trebuchet MS"/>
              </a:rPr>
              <a:t>Fungal (candida) in immunodeficiency disease</a:t>
            </a:r>
            <a:endParaRPr sz="2600" dirty="0">
              <a:solidFill>
                <a:srgbClr val="00B05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73302" y="2283559"/>
            <a:ext cx="5622925" cy="4161396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81940" indent="-269875">
              <a:lnSpc>
                <a:spcPct val="100000"/>
              </a:lnSpc>
              <a:spcBef>
                <a:spcPts val="8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50" dirty="0">
                <a:solidFill>
                  <a:srgbClr val="FF0000"/>
                </a:solidFill>
                <a:latin typeface="Palatino Linotype"/>
                <a:cs typeface="Palatino Linotype"/>
              </a:rPr>
              <a:t>Escherichia</a:t>
            </a:r>
            <a:r>
              <a:rPr sz="2000" i="1" spc="2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i="1" spc="-35" dirty="0">
                <a:solidFill>
                  <a:srgbClr val="FF0000"/>
                </a:solidFill>
                <a:latin typeface="Palatino Linotype"/>
                <a:cs typeface="Palatino Linotype"/>
              </a:rPr>
              <a:t>coli</a:t>
            </a:r>
            <a:r>
              <a:rPr sz="2000" i="1" spc="-9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Most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 common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organism;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35" dirty="0">
                <a:solidFill>
                  <a:srgbClr val="3C3C3C"/>
                </a:solidFill>
                <a:latin typeface="Times New Roman"/>
                <a:cs typeface="Times New Roman"/>
              </a:rPr>
              <a:t>causative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agent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in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90" dirty="0">
                <a:solidFill>
                  <a:srgbClr val="3C3C3C"/>
                </a:solidFill>
                <a:latin typeface="Times New Roman"/>
                <a:cs typeface="Times New Roman"/>
              </a:rPr>
              <a:t>&gt;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45" dirty="0">
                <a:solidFill>
                  <a:srgbClr val="3C3C3C"/>
                </a:solidFill>
                <a:latin typeface="Times New Roman"/>
                <a:cs typeface="Times New Roman"/>
              </a:rPr>
              <a:t>80%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of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30" dirty="0">
                <a:solidFill>
                  <a:srgbClr val="3C3C3C"/>
                </a:solidFill>
                <a:latin typeface="Times New Roman"/>
                <a:cs typeface="Times New Roman"/>
              </a:rPr>
              <a:t>1st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50" dirty="0">
                <a:solidFill>
                  <a:srgbClr val="3C3C3C"/>
                </a:solidFill>
                <a:latin typeface="Times New Roman"/>
                <a:cs typeface="Times New Roman"/>
              </a:rPr>
              <a:t>UTI</a:t>
            </a:r>
            <a:endParaRPr sz="12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40" dirty="0">
                <a:solidFill>
                  <a:srgbClr val="FF0000"/>
                </a:solidFill>
                <a:latin typeface="Palatino Linotype"/>
                <a:cs typeface="Palatino Linotype"/>
              </a:rPr>
              <a:t>Klebsiella</a:t>
            </a:r>
            <a:r>
              <a:rPr sz="2000" i="1" spc="-4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species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0" dirty="0">
                <a:solidFill>
                  <a:srgbClr val="3C3C3C"/>
                </a:solidFill>
                <a:latin typeface="Times New Roman"/>
                <a:cs typeface="Times New Roman"/>
              </a:rPr>
              <a:t>2nd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most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0" dirty="0">
                <a:solidFill>
                  <a:srgbClr val="3C3C3C"/>
                </a:solidFill>
                <a:latin typeface="Times New Roman"/>
                <a:cs typeface="Times New Roman"/>
              </a:rPr>
              <a:t>common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organism.</a:t>
            </a:r>
            <a:r>
              <a:rPr sz="1200" spc="4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3C3C3C"/>
                </a:solidFill>
                <a:latin typeface="Times New Roman"/>
                <a:cs typeface="Times New Roman"/>
              </a:rPr>
              <a:t>Seen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more</a:t>
            </a:r>
            <a:r>
              <a:rPr sz="1200" spc="-1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in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30" dirty="0">
                <a:solidFill>
                  <a:srgbClr val="3C3C3C"/>
                </a:solidFill>
                <a:latin typeface="Times New Roman"/>
                <a:cs typeface="Times New Roman"/>
              </a:rPr>
              <a:t>young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infants</a:t>
            </a:r>
            <a:endParaRPr sz="12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80" dirty="0">
                <a:solidFill>
                  <a:srgbClr val="FF0000"/>
                </a:solidFill>
                <a:latin typeface="Palatino Linotype"/>
                <a:cs typeface="Palatino Linotype"/>
              </a:rPr>
              <a:t>Proteu</a:t>
            </a:r>
            <a:r>
              <a:rPr sz="2000" i="1" spc="-65" dirty="0">
                <a:solidFill>
                  <a:srgbClr val="FF0000"/>
                </a:solidFill>
                <a:latin typeface="Palatino Linotype"/>
                <a:cs typeface="Palatino Linotype"/>
              </a:rPr>
              <a:t>s</a:t>
            </a:r>
            <a:r>
              <a:rPr sz="2000" i="1" spc="-8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50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p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ec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ie</a:t>
            </a:r>
            <a:r>
              <a:rPr sz="1200" spc="-45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40" dirty="0">
                <a:solidFill>
                  <a:srgbClr val="3C3C3C"/>
                </a:solidFill>
                <a:latin typeface="Times New Roman"/>
                <a:cs typeface="Times New Roman"/>
              </a:rPr>
              <a:t>May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b</a:t>
            </a:r>
            <a:r>
              <a:rPr sz="1200" spc="10" dirty="0">
                <a:solidFill>
                  <a:srgbClr val="3C3C3C"/>
                </a:solidFill>
                <a:latin typeface="Times New Roman"/>
                <a:cs typeface="Times New Roman"/>
              </a:rPr>
              <a:t>e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mor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35" dirty="0">
                <a:solidFill>
                  <a:srgbClr val="3C3C3C"/>
                </a:solidFill>
                <a:latin typeface="Times New Roman"/>
                <a:cs typeface="Times New Roman"/>
              </a:rPr>
              <a:t>c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ommon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50" dirty="0">
                <a:solidFill>
                  <a:srgbClr val="3C3C3C"/>
                </a:solidFill>
                <a:latin typeface="Times New Roman"/>
                <a:cs typeface="Times New Roman"/>
              </a:rPr>
              <a:t>i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males</a:t>
            </a:r>
            <a:endParaRPr sz="12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50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2000" i="1" spc="-80" dirty="0">
                <a:solidFill>
                  <a:srgbClr val="FF0000"/>
                </a:solidFill>
                <a:latin typeface="Palatino Linotype"/>
                <a:cs typeface="Palatino Linotype"/>
              </a:rPr>
              <a:t>nte</a:t>
            </a:r>
            <a:r>
              <a:rPr sz="2000" i="1" spc="-15" dirty="0">
                <a:solidFill>
                  <a:srgbClr val="FF0000"/>
                </a:solidFill>
                <a:latin typeface="Palatino Linotype"/>
                <a:cs typeface="Palatino Linotype"/>
              </a:rPr>
              <a:t>rob</a:t>
            </a:r>
            <a:r>
              <a:rPr sz="2000" i="1" spc="-20" dirty="0">
                <a:solidFill>
                  <a:srgbClr val="FF0000"/>
                </a:solidFill>
                <a:latin typeface="Palatino Linotype"/>
                <a:cs typeface="Palatino Linotype"/>
              </a:rPr>
              <a:t>a</a:t>
            </a:r>
            <a:r>
              <a:rPr sz="2000" i="1" spc="-60" dirty="0">
                <a:solidFill>
                  <a:srgbClr val="FF0000"/>
                </a:solidFill>
                <a:latin typeface="Palatino Linotype"/>
                <a:cs typeface="Palatino Linotype"/>
              </a:rPr>
              <a:t>cter</a:t>
            </a:r>
            <a:r>
              <a:rPr sz="2000" i="1" spc="-16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55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p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eci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e</a:t>
            </a:r>
            <a:r>
              <a:rPr sz="1200" spc="-45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35" dirty="0">
                <a:solidFill>
                  <a:srgbClr val="3C3C3C"/>
                </a:solidFill>
                <a:latin typeface="Times New Roman"/>
                <a:cs typeface="Times New Roman"/>
              </a:rPr>
              <a:t>c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au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e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90" dirty="0">
                <a:solidFill>
                  <a:srgbClr val="3C3C3C"/>
                </a:solidFill>
                <a:latin typeface="Times New Roman"/>
                <a:cs typeface="Times New Roman"/>
              </a:rPr>
              <a:t>&lt;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60" dirty="0">
                <a:solidFill>
                  <a:srgbClr val="3C3C3C"/>
                </a:solidFill>
                <a:latin typeface="Times New Roman"/>
                <a:cs typeface="Times New Roman"/>
              </a:rPr>
              <a:t>2%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of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25" dirty="0">
                <a:solidFill>
                  <a:srgbClr val="3C3C3C"/>
                </a:solidFill>
                <a:latin typeface="Times New Roman"/>
                <a:cs typeface="Times New Roman"/>
              </a:rPr>
              <a:t>U</a:t>
            </a:r>
            <a:r>
              <a:rPr sz="1200" spc="-10" dirty="0">
                <a:solidFill>
                  <a:srgbClr val="3C3C3C"/>
                </a:solidFill>
                <a:latin typeface="Times New Roman"/>
                <a:cs typeface="Times New Roman"/>
              </a:rPr>
              <a:t>TI’s</a:t>
            </a:r>
            <a:endParaRPr sz="12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50" dirty="0">
                <a:solidFill>
                  <a:srgbClr val="FF0000"/>
                </a:solidFill>
                <a:latin typeface="Palatino Linotype"/>
                <a:cs typeface="Palatino Linotype"/>
              </a:rPr>
              <a:t>Pseudomonas</a:t>
            </a:r>
            <a:r>
              <a:rPr sz="2000" i="1" spc="-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species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 </a:t>
            </a:r>
            <a:r>
              <a:rPr sz="1200" spc="-9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cause</a:t>
            </a:r>
            <a:r>
              <a:rPr sz="1200" spc="-1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90" dirty="0">
                <a:solidFill>
                  <a:srgbClr val="3C3C3C"/>
                </a:solidFill>
                <a:latin typeface="Times New Roman"/>
                <a:cs typeface="Times New Roman"/>
              </a:rPr>
              <a:t>&lt;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65" dirty="0">
                <a:solidFill>
                  <a:srgbClr val="3C3C3C"/>
                </a:solidFill>
                <a:latin typeface="Times New Roman"/>
                <a:cs typeface="Times New Roman"/>
              </a:rPr>
              <a:t>2%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or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UTI’s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03062"/>
              </a:buClr>
              <a:buFont typeface="Times New Roman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95" dirty="0">
                <a:solidFill>
                  <a:srgbClr val="FF0000"/>
                </a:solidFill>
                <a:latin typeface="Palatino Linotype"/>
                <a:cs typeface="Palatino Linotype"/>
              </a:rPr>
              <a:t>E</a:t>
            </a:r>
            <a:r>
              <a:rPr sz="2000" i="1" spc="-90" dirty="0">
                <a:solidFill>
                  <a:srgbClr val="FF0000"/>
                </a:solidFill>
                <a:latin typeface="Palatino Linotype"/>
                <a:cs typeface="Palatino Linotype"/>
              </a:rPr>
              <a:t>n</a:t>
            </a:r>
            <a:r>
              <a:rPr sz="2000" i="1" spc="-20" dirty="0">
                <a:solidFill>
                  <a:srgbClr val="FF0000"/>
                </a:solidFill>
                <a:latin typeface="Palatino Linotype"/>
                <a:cs typeface="Palatino Linotype"/>
              </a:rPr>
              <a:t>teroco</a:t>
            </a:r>
            <a:r>
              <a:rPr sz="2000" i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c</a:t>
            </a:r>
            <a:r>
              <a:rPr sz="2000" i="1" spc="-65" dirty="0">
                <a:solidFill>
                  <a:srgbClr val="FF0000"/>
                </a:solidFill>
                <a:latin typeface="Palatino Linotype"/>
                <a:cs typeface="Palatino Linotype"/>
              </a:rPr>
              <a:t>ci</a:t>
            </a:r>
            <a:r>
              <a:rPr sz="2000" i="1" spc="-7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50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p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ec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ie</a:t>
            </a:r>
            <a:r>
              <a:rPr sz="1200" spc="-50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30" dirty="0">
                <a:solidFill>
                  <a:srgbClr val="3C3C3C"/>
                </a:solidFill>
                <a:latin typeface="Times New Roman"/>
                <a:cs typeface="Times New Roman"/>
              </a:rPr>
              <a:t>U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nc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o</a:t>
            </a:r>
            <a:r>
              <a:rPr sz="1200" spc="20" dirty="0">
                <a:solidFill>
                  <a:srgbClr val="3C3C3C"/>
                </a:solidFill>
                <a:latin typeface="Times New Roman"/>
                <a:cs typeface="Times New Roman"/>
              </a:rPr>
              <a:t>mmon</a:t>
            </a:r>
            <a:r>
              <a:rPr sz="1200" spc="1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90" dirty="0">
                <a:solidFill>
                  <a:srgbClr val="3C3C3C"/>
                </a:solidFill>
                <a:latin typeface="Times New Roman"/>
                <a:cs typeface="Times New Roman"/>
              </a:rPr>
              <a:t>&gt;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3</a:t>
            </a:r>
            <a:r>
              <a:rPr sz="1200" spc="-10" dirty="0">
                <a:solidFill>
                  <a:srgbClr val="3C3C3C"/>
                </a:solidFill>
                <a:latin typeface="Times New Roman"/>
                <a:cs typeface="Times New Roman"/>
              </a:rPr>
              <a:t>0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d</a:t>
            </a:r>
            <a:r>
              <a:rPr sz="1200" spc="-60" dirty="0">
                <a:solidFill>
                  <a:srgbClr val="3C3C3C"/>
                </a:solidFill>
                <a:latin typeface="Times New Roman"/>
                <a:cs typeface="Times New Roman"/>
              </a:rPr>
              <a:t>ay</a:t>
            </a:r>
            <a:r>
              <a:rPr sz="1200" spc="-45" dirty="0">
                <a:solidFill>
                  <a:srgbClr val="3C3C3C"/>
                </a:solidFill>
                <a:latin typeface="Times New Roman"/>
                <a:cs typeface="Times New Roman"/>
              </a:rPr>
              <a:t>s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of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3C3C3C"/>
                </a:solidFill>
                <a:latin typeface="Times New Roman"/>
                <a:cs typeface="Times New Roman"/>
              </a:rPr>
              <a:t>a</a:t>
            </a:r>
            <a:r>
              <a:rPr sz="1200" spc="-50" dirty="0">
                <a:solidFill>
                  <a:srgbClr val="3C3C3C"/>
                </a:solidFill>
                <a:latin typeface="Times New Roman"/>
                <a:cs typeface="Times New Roman"/>
              </a:rPr>
              <a:t>ge</a:t>
            </a:r>
            <a:endParaRPr sz="12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90" dirty="0">
                <a:solidFill>
                  <a:srgbClr val="FF0000"/>
                </a:solidFill>
                <a:latin typeface="Palatino Linotype"/>
                <a:cs typeface="Palatino Linotype"/>
              </a:rPr>
              <a:t>Coagulase-negative</a:t>
            </a:r>
            <a:r>
              <a:rPr sz="2000" i="1" spc="4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i="1" spc="-60" dirty="0">
                <a:solidFill>
                  <a:srgbClr val="FF0000"/>
                </a:solidFill>
                <a:latin typeface="Palatino Linotype"/>
                <a:cs typeface="Palatino Linotype"/>
              </a:rPr>
              <a:t>staphylococcus</a:t>
            </a:r>
            <a:r>
              <a:rPr sz="2000" i="1" spc="-17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Uncommon</a:t>
            </a:r>
            <a:r>
              <a:rPr sz="1200" spc="1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in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childhood</a:t>
            </a:r>
            <a:endParaRPr sz="1200" dirty="0"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10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65" dirty="0">
                <a:solidFill>
                  <a:srgbClr val="FF0000"/>
                </a:solidFill>
                <a:latin typeface="Palatino Linotype"/>
                <a:cs typeface="Palatino Linotype"/>
              </a:rPr>
              <a:t>Staphylococcus</a:t>
            </a:r>
            <a:r>
              <a:rPr sz="2000" i="1" spc="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i="1" spc="-90" dirty="0">
                <a:solidFill>
                  <a:srgbClr val="FF0000"/>
                </a:solidFill>
                <a:latin typeface="Palatino Linotype"/>
                <a:cs typeface="Palatino Linotype"/>
              </a:rPr>
              <a:t>aureus</a:t>
            </a:r>
            <a:r>
              <a:rPr sz="2000" i="1" spc="-15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Uncommon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90" dirty="0">
                <a:solidFill>
                  <a:srgbClr val="3C3C3C"/>
                </a:solidFill>
                <a:latin typeface="Times New Roman"/>
                <a:cs typeface="Times New Roman"/>
              </a:rPr>
              <a:t>&gt;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30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35" dirty="0">
                <a:solidFill>
                  <a:srgbClr val="3C3C3C"/>
                </a:solidFill>
                <a:latin typeface="Times New Roman"/>
                <a:cs typeface="Times New Roman"/>
              </a:rPr>
              <a:t>days</a:t>
            </a:r>
            <a:r>
              <a:rPr sz="1200" spc="-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3C3C3C"/>
                </a:solidFill>
                <a:latin typeface="Times New Roman"/>
                <a:cs typeface="Times New Roman"/>
              </a:rPr>
              <a:t>of</a:t>
            </a:r>
            <a:r>
              <a:rPr sz="1200" spc="5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40" dirty="0">
                <a:solidFill>
                  <a:srgbClr val="3C3C3C"/>
                </a:solidFill>
                <a:latin typeface="Times New Roman"/>
                <a:cs typeface="Times New Roman"/>
              </a:rPr>
              <a:t>age</a:t>
            </a:r>
            <a:r>
              <a:rPr lang="en-US" sz="1200" spc="-40" dirty="0">
                <a:solidFill>
                  <a:srgbClr val="3C3C3C"/>
                </a:solidFill>
                <a:latin typeface="Times New Roman"/>
                <a:cs typeface="Times New Roman"/>
              </a:rPr>
              <a:t>  </a:t>
            </a:r>
            <a:r>
              <a:rPr lang="en-US" sz="1200" b="1" spc="-40" dirty="0">
                <a:solidFill>
                  <a:srgbClr val="00B050"/>
                </a:solidFill>
                <a:latin typeface="Times New Roman"/>
                <a:cs typeface="Times New Roman"/>
              </a:rPr>
              <a:t>mainly</a:t>
            </a:r>
            <a:r>
              <a:rPr lang="en-US" sz="1200" spc="-4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lang="en-US" sz="1200" b="1" spc="-40" dirty="0">
                <a:solidFill>
                  <a:srgbClr val="00B050"/>
                </a:solidFill>
                <a:latin typeface="Times New Roman"/>
                <a:cs typeface="Times New Roman"/>
              </a:rPr>
              <a:t>contaminated</a:t>
            </a:r>
            <a:endParaRPr sz="1200" b="1" dirty="0">
              <a:solidFill>
                <a:srgbClr val="00B050"/>
              </a:solidFill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05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sz="2000" i="1" spc="-45" dirty="0">
                <a:solidFill>
                  <a:srgbClr val="FF0000"/>
                </a:solidFill>
                <a:latin typeface="Palatino Linotype"/>
                <a:cs typeface="Palatino Linotype"/>
              </a:rPr>
              <a:t>Group</a:t>
            </a:r>
            <a:r>
              <a:rPr sz="2000" i="1" spc="-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i="1" spc="50" dirty="0">
                <a:solidFill>
                  <a:srgbClr val="FF0000"/>
                </a:solidFill>
                <a:latin typeface="Palatino Linotype"/>
                <a:cs typeface="Palatino Linotype"/>
              </a:rPr>
              <a:t>B</a:t>
            </a:r>
            <a:r>
              <a:rPr sz="2000" i="1" spc="-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000" i="1" spc="-45" dirty="0">
                <a:solidFill>
                  <a:srgbClr val="FF0000"/>
                </a:solidFill>
                <a:latin typeface="Palatino Linotype"/>
                <a:cs typeface="Palatino Linotype"/>
              </a:rPr>
              <a:t>streptococci</a:t>
            </a:r>
            <a:r>
              <a:rPr sz="2000" i="1" spc="-17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200" spc="-100" dirty="0">
                <a:solidFill>
                  <a:srgbClr val="3C3C3C"/>
                </a:solidFill>
                <a:latin typeface="Times New Roman"/>
                <a:cs typeface="Times New Roman"/>
              </a:rPr>
              <a:t>-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3C3C3C"/>
                </a:solidFill>
                <a:latin typeface="Times New Roman"/>
                <a:cs typeface="Times New Roman"/>
              </a:rPr>
              <a:t>Uncommon</a:t>
            </a:r>
            <a:r>
              <a:rPr sz="1200" spc="10" dirty="0">
                <a:solidFill>
                  <a:srgbClr val="3C3C3C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3C3C3C"/>
                </a:solidFill>
                <a:latin typeface="Times New Roman"/>
                <a:cs typeface="Times New Roman"/>
              </a:rPr>
              <a:t>in</a:t>
            </a:r>
            <a:r>
              <a:rPr sz="1200" dirty="0">
                <a:solidFill>
                  <a:srgbClr val="3C3C3C"/>
                </a:solidFill>
                <a:latin typeface="Times New Roman"/>
                <a:cs typeface="Times New Roman"/>
              </a:rPr>
              <a:t> childhood</a:t>
            </a:r>
            <a:endParaRPr lang="en-US" sz="1200" dirty="0">
              <a:solidFill>
                <a:srgbClr val="3C3C3C"/>
              </a:solidFill>
              <a:latin typeface="Times New Roman"/>
              <a:cs typeface="Times New Roman"/>
            </a:endParaRPr>
          </a:p>
          <a:p>
            <a:pPr marL="281940" indent="-269875">
              <a:lnSpc>
                <a:spcPct val="100000"/>
              </a:lnSpc>
              <a:spcBef>
                <a:spcPts val="705"/>
              </a:spcBef>
              <a:buClr>
                <a:srgbClr val="903062"/>
              </a:buClr>
              <a:buSzPct val="87500"/>
              <a:buFont typeface="Times New Roman"/>
              <a:buChar char="•"/>
              <a:tabLst>
                <a:tab pos="282575" algn="l"/>
              </a:tabLst>
            </a:pPr>
            <a:r>
              <a:rPr lang="en-US" sz="1200" dirty="0">
                <a:solidFill>
                  <a:srgbClr val="3C3C3C"/>
                </a:solidFill>
                <a:latin typeface="Times New Roman"/>
                <a:cs typeface="Times New Roman"/>
              </a:rPr>
              <a:t>f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2222" y="4367021"/>
            <a:ext cx="8353425" cy="0"/>
          </a:xfrm>
          <a:custGeom>
            <a:avLst/>
            <a:gdLst/>
            <a:ahLst/>
            <a:cxnLst/>
            <a:rect l="l" t="t" r="r" b="b"/>
            <a:pathLst>
              <a:path w="8353425">
                <a:moveTo>
                  <a:pt x="0" y="0"/>
                </a:moveTo>
                <a:lnTo>
                  <a:pt x="8353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323215">
              <a:lnSpc>
                <a:spcPct val="100000"/>
              </a:lnSpc>
            </a:pPr>
            <a:r>
              <a:rPr spc="75" dirty="0"/>
              <a:t>PATHOGENECITY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197988"/>
            <a:ext cx="7827645" cy="3587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18770" marR="8255" indent="-306705">
              <a:lnSpc>
                <a:spcPts val="2500"/>
              </a:lnSpc>
              <a:spcBef>
                <a:spcPts val="70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55" dirty="0">
                <a:solidFill>
                  <a:srgbClr val="3C3C3C"/>
                </a:solidFill>
                <a:latin typeface="Trebuchet MS"/>
                <a:cs typeface="Trebuchet MS"/>
              </a:rPr>
              <a:t>THE </a:t>
            </a:r>
            <a:r>
              <a:rPr sz="2600" spc="75" dirty="0">
                <a:solidFill>
                  <a:srgbClr val="3C3C3C"/>
                </a:solidFill>
                <a:latin typeface="Trebuchet MS"/>
                <a:cs typeface="Trebuchet MS"/>
              </a:rPr>
              <a:t>PATHOGENECITY 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600" spc="100" dirty="0">
                <a:solidFill>
                  <a:srgbClr val="3C3C3C"/>
                </a:solidFill>
                <a:latin typeface="Trebuchet MS"/>
                <a:cs typeface="Trebuchet MS"/>
              </a:rPr>
              <a:t>DETERMINED </a:t>
            </a:r>
            <a:r>
              <a:rPr sz="2600" spc="40" dirty="0">
                <a:solidFill>
                  <a:srgbClr val="3C3C3C"/>
                </a:solidFill>
                <a:latin typeface="Trebuchet MS"/>
                <a:cs typeface="Trebuchet MS"/>
              </a:rPr>
              <a:t>BY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bacterial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1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fimbr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215" dirty="0">
                <a:solidFill>
                  <a:srgbClr val="3C3C3C"/>
                </a:solidFill>
                <a:latin typeface="Trebuchet MS"/>
                <a:cs typeface="Trebuchet MS"/>
              </a:rPr>
              <a:t>ae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1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cterial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surfac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25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204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600" spc="25" dirty="0">
                <a:solidFill>
                  <a:srgbClr val="3C3C3C"/>
                </a:solidFill>
                <a:latin typeface="Trebuchet MS"/>
                <a:cs typeface="Trebuchet MS"/>
              </a:rPr>
              <a:t>o 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types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fimbriae,</a:t>
            </a:r>
            <a:r>
              <a:rPr sz="2600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type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I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type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II..The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attachment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type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fimbri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35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potent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he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u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oep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600" spc="-200" dirty="0">
                <a:solidFill>
                  <a:srgbClr val="3C3C3C"/>
                </a:solidFill>
                <a:latin typeface="Trebuchet MS"/>
                <a:cs typeface="Trebuchet MS"/>
              </a:rPr>
              <a:t>el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225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cel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220" dirty="0">
                <a:solidFill>
                  <a:srgbClr val="3C3C3C"/>
                </a:solidFill>
                <a:latin typeface="Trebuchet MS"/>
                <a:cs typeface="Trebuchet MS"/>
              </a:rPr>
              <a:t>s.</a:t>
            </a:r>
            <a:endParaRPr sz="2600">
              <a:latin typeface="Trebuchet MS"/>
              <a:cs typeface="Trebuchet MS"/>
            </a:endParaRPr>
          </a:p>
          <a:p>
            <a:pPr marL="318770" marR="725170" indent="-306705">
              <a:lnSpc>
                <a:spcPct val="80000"/>
              </a:lnSpc>
              <a:spcBef>
                <a:spcPts val="123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502920" algn="l"/>
                <a:tab pos="503555" algn="l"/>
                <a:tab pos="1713230" algn="l"/>
                <a:tab pos="3153410" algn="l"/>
              </a:tabLst>
            </a:pPr>
            <a:r>
              <a:rPr dirty="0"/>
              <a:t>	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600" i="1" spc="-3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i="1" spc="-22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i="1" spc="-26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i="1" spc="-2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i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125" dirty="0">
                <a:solidFill>
                  <a:srgbClr val="3C3C3C"/>
                </a:solidFill>
                <a:latin typeface="Trebuchet MS"/>
                <a:cs typeface="Trebuchet MS"/>
              </a:rPr>
              <a:t>II</a:t>
            </a:r>
            <a:r>
              <a:rPr sz="2600" i="1" spc="-16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r>
              <a:rPr sz="2600" i="1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i="1" spc="-2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i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39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i="1" spc="-260" dirty="0">
                <a:solidFill>
                  <a:srgbClr val="3C3C3C"/>
                </a:solidFill>
                <a:latin typeface="Trebuchet MS"/>
                <a:cs typeface="Trebuchet MS"/>
              </a:rPr>
              <a:t>im</a:t>
            </a:r>
            <a:r>
              <a:rPr sz="2600" i="1" spc="-25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i="1" spc="-2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i="1" spc="-240" dirty="0">
                <a:solidFill>
                  <a:srgbClr val="3C3C3C"/>
                </a:solidFill>
                <a:latin typeface="Trebuchet MS"/>
                <a:cs typeface="Trebuchet MS"/>
              </a:rPr>
              <a:t>iae</a:t>
            </a:r>
            <a:r>
              <a:rPr sz="2600" i="1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exp</a:t>
            </a:r>
            <a:r>
              <a:rPr sz="2600" spc="-3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ess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3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22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ce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tain 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strains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54" dirty="0">
                <a:solidFill>
                  <a:srgbClr val="3C3C3C"/>
                </a:solidFill>
                <a:latin typeface="Trebuchet MS"/>
                <a:cs typeface="Trebuchet MS"/>
              </a:rPr>
              <a:t>E.</a:t>
            </a:r>
            <a:r>
              <a:rPr sz="2600" i="1" spc="-3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70" dirty="0">
                <a:solidFill>
                  <a:srgbClr val="3C3C3C"/>
                </a:solidFill>
                <a:latin typeface="Trebuchet MS"/>
                <a:cs typeface="Trebuchet MS"/>
              </a:rPr>
              <a:t>coli</a:t>
            </a:r>
            <a:r>
              <a:rPr sz="2600" i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they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are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more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likely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cause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pyelonephritis.</a:t>
            </a:r>
            <a:endParaRPr sz="2600">
              <a:latin typeface="Trebuchet MS"/>
              <a:cs typeface="Trebuchet MS"/>
            </a:endParaRPr>
          </a:p>
          <a:p>
            <a:pPr marL="318770" marR="5080" indent="-306705">
              <a:lnSpc>
                <a:spcPct val="80000"/>
              </a:lnSpc>
              <a:spcBef>
                <a:spcPts val="122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410209" algn="l"/>
                <a:tab pos="410845" algn="l"/>
              </a:tabLst>
            </a:pPr>
            <a:r>
              <a:rPr dirty="0"/>
              <a:t>	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Between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50" dirty="0">
                <a:solidFill>
                  <a:srgbClr val="3C3C3C"/>
                </a:solidFill>
                <a:latin typeface="Trebuchet MS"/>
                <a:cs typeface="Trebuchet MS"/>
              </a:rPr>
              <a:t>76–94%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pyelonephritogenic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strains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54" dirty="0">
                <a:solidFill>
                  <a:srgbClr val="3C3C3C"/>
                </a:solidFill>
                <a:latin typeface="Trebuchet MS"/>
                <a:cs typeface="Trebuchet MS"/>
              </a:rPr>
              <a:t>E.</a:t>
            </a:r>
            <a:r>
              <a:rPr sz="2600" i="1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75" dirty="0">
                <a:solidFill>
                  <a:srgbClr val="3C3C3C"/>
                </a:solidFill>
                <a:latin typeface="Trebuchet MS"/>
                <a:cs typeface="Trebuchet MS"/>
              </a:rPr>
              <a:t>coli </a:t>
            </a:r>
            <a:r>
              <a:rPr sz="2600" i="1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600" spc="-27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fimbr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2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600" spc="-3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compa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wit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1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9</a:t>
            </a:r>
            <a:r>
              <a:rPr sz="2600" spc="350" dirty="0">
                <a:solidFill>
                  <a:srgbClr val="3C3C3C"/>
                </a:solidFill>
                <a:latin typeface="Trebuchet MS"/>
                <a:cs typeface="Trebuchet MS"/>
              </a:rPr>
              <a:t>–</a:t>
            </a:r>
            <a:r>
              <a:rPr sz="2600" spc="25" dirty="0">
                <a:solidFill>
                  <a:srgbClr val="3C3C3C"/>
                </a:solidFill>
                <a:latin typeface="Trebuchet MS"/>
                <a:cs typeface="Trebuchet MS"/>
              </a:rPr>
              <a:t>23%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cy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titis 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strains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45" dirty="0"/>
              <a:t>UTI</a:t>
            </a:r>
            <a:r>
              <a:rPr spc="-90" dirty="0"/>
              <a:t> </a:t>
            </a:r>
            <a:r>
              <a:rPr spc="-30" dirty="0"/>
              <a:t>:THE</a:t>
            </a:r>
            <a:r>
              <a:rPr spc="-90" dirty="0"/>
              <a:t> </a:t>
            </a:r>
            <a:r>
              <a:rPr spc="30" dirty="0"/>
              <a:t>RISK</a:t>
            </a:r>
            <a:r>
              <a:rPr spc="-90" dirty="0"/>
              <a:t> </a:t>
            </a:r>
            <a:r>
              <a:rPr spc="-275" dirty="0"/>
              <a:t>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732913"/>
            <a:ext cx="7821930" cy="1891664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idenc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3C3C3C"/>
                </a:solidFill>
                <a:latin typeface="Trebuchet MS"/>
                <a:cs typeface="Trebuchet MS"/>
              </a:rPr>
              <a:t>UT</a:t>
            </a:r>
            <a:r>
              <a:rPr sz="1800" spc="2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varies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based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age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sex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Sex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:The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prevalence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among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febrile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infant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girls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more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than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twice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endParaRPr sz="180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</a:pP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among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2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eb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il</a:t>
            </a:r>
            <a:r>
              <a:rPr sz="1800" spc="-18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ant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ys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Unci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cu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cis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ys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4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20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me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higher</a:t>
            </a:r>
            <a:endParaRPr sz="18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first-time</a:t>
            </a:r>
            <a:r>
              <a:rPr sz="18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25" dirty="0">
                <a:solidFill>
                  <a:srgbClr val="3C3C3C"/>
                </a:solidFill>
                <a:latin typeface="Trebuchet MS"/>
                <a:cs typeface="Trebuchet MS"/>
              </a:rPr>
              <a:t>symptomatic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are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highest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boys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during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first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year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5" dirty="0">
                <a:solidFill>
                  <a:srgbClr val="3C3C3C"/>
                </a:solidFill>
                <a:latin typeface="Trebuchet MS"/>
                <a:cs typeface="Trebuchet MS"/>
              </a:rPr>
              <a:t>life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1800" spc="-5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markedly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decrease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after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while</a:t>
            </a:r>
            <a:r>
              <a:rPr sz="18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peak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girls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around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4-5yr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age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8255" rIns="0" bIns="0" rtlCol="0">
            <a:spAutoFit/>
          </a:bodyPr>
          <a:lstStyle/>
          <a:p>
            <a:pPr marL="224154" marR="558165">
              <a:lnSpc>
                <a:spcPct val="100000"/>
              </a:lnSpc>
              <a:spcBef>
                <a:spcPts val="65"/>
              </a:spcBef>
            </a:pPr>
            <a:r>
              <a:rPr sz="3600" spc="45" dirty="0">
                <a:solidFill>
                  <a:srgbClr val="FFFFFF"/>
                </a:solidFill>
              </a:rPr>
              <a:t>RISK</a:t>
            </a:r>
            <a:r>
              <a:rPr sz="3600" spc="-85" dirty="0">
                <a:solidFill>
                  <a:srgbClr val="FFFFFF"/>
                </a:solidFill>
              </a:rPr>
              <a:t> </a:t>
            </a:r>
            <a:r>
              <a:rPr sz="3600" spc="-385" dirty="0">
                <a:solidFill>
                  <a:srgbClr val="FFFFFF"/>
                </a:solidFill>
              </a:rPr>
              <a:t>F</a:t>
            </a:r>
            <a:r>
              <a:rPr sz="3600" spc="125" dirty="0">
                <a:solidFill>
                  <a:srgbClr val="FFFFFF"/>
                </a:solidFill>
              </a:rPr>
              <a:t>A</a:t>
            </a:r>
            <a:r>
              <a:rPr sz="3600" spc="395" dirty="0">
                <a:solidFill>
                  <a:srgbClr val="FFFFFF"/>
                </a:solidFill>
              </a:rPr>
              <a:t>C</a:t>
            </a:r>
            <a:r>
              <a:rPr sz="3600" spc="-155" dirty="0">
                <a:solidFill>
                  <a:srgbClr val="FFFFFF"/>
                </a:solidFill>
              </a:rPr>
              <a:t>T</a:t>
            </a:r>
            <a:r>
              <a:rPr sz="3600" spc="185" dirty="0">
                <a:solidFill>
                  <a:srgbClr val="FFFFFF"/>
                </a:solidFill>
              </a:rPr>
              <a:t>OR</a:t>
            </a:r>
            <a:r>
              <a:rPr sz="3600" spc="145" dirty="0">
                <a:solidFill>
                  <a:srgbClr val="FFFFFF"/>
                </a:solidFill>
              </a:rPr>
              <a:t>S</a:t>
            </a:r>
            <a:r>
              <a:rPr sz="3600" spc="-85" dirty="0">
                <a:solidFill>
                  <a:srgbClr val="FFFFFF"/>
                </a:solidFill>
              </a:rPr>
              <a:t> </a:t>
            </a:r>
            <a:r>
              <a:rPr sz="3600" spc="135" dirty="0">
                <a:solidFill>
                  <a:srgbClr val="FFFFFF"/>
                </a:solidFill>
              </a:rPr>
              <a:t>FOR</a:t>
            </a:r>
            <a:r>
              <a:rPr sz="3600" spc="-100" dirty="0">
                <a:solidFill>
                  <a:srgbClr val="FFFFFF"/>
                </a:solidFill>
              </a:rPr>
              <a:t> </a:t>
            </a:r>
            <a:r>
              <a:rPr sz="3600" spc="75" dirty="0">
                <a:solidFill>
                  <a:srgbClr val="FFFFFF"/>
                </a:solidFill>
              </a:rPr>
              <a:t>UR</a:t>
            </a:r>
            <a:r>
              <a:rPr sz="3600" spc="20" dirty="0">
                <a:solidFill>
                  <a:srgbClr val="FFFFFF"/>
                </a:solidFill>
              </a:rPr>
              <a:t>I</a:t>
            </a:r>
            <a:r>
              <a:rPr sz="3600" spc="395" dirty="0">
                <a:solidFill>
                  <a:srgbClr val="FFFFFF"/>
                </a:solidFill>
              </a:rPr>
              <a:t>NA</a:t>
            </a:r>
            <a:r>
              <a:rPr sz="3600" spc="-295" dirty="0">
                <a:solidFill>
                  <a:srgbClr val="FFFFFF"/>
                </a:solidFill>
              </a:rPr>
              <a:t>R</a:t>
            </a:r>
            <a:r>
              <a:rPr sz="3600" spc="120" dirty="0">
                <a:solidFill>
                  <a:srgbClr val="FFFFFF"/>
                </a:solidFill>
              </a:rPr>
              <a:t>Y</a:t>
            </a:r>
            <a:r>
              <a:rPr sz="3600" spc="-530" dirty="0">
                <a:solidFill>
                  <a:srgbClr val="FFFFFF"/>
                </a:solidFill>
              </a:rPr>
              <a:t> </a:t>
            </a:r>
            <a:r>
              <a:rPr sz="3600" spc="80" dirty="0">
                <a:solidFill>
                  <a:srgbClr val="FFFFFF"/>
                </a:solidFill>
              </a:rPr>
              <a:t>TR</a:t>
            </a:r>
            <a:r>
              <a:rPr sz="3600" spc="120" dirty="0">
                <a:solidFill>
                  <a:srgbClr val="FFFFFF"/>
                </a:solidFill>
              </a:rPr>
              <a:t>A</a:t>
            </a:r>
            <a:r>
              <a:rPr sz="3600" spc="175" dirty="0">
                <a:solidFill>
                  <a:srgbClr val="FFFFFF"/>
                </a:solidFill>
              </a:rPr>
              <a:t>CT  </a:t>
            </a:r>
            <a:r>
              <a:rPr sz="3600" spc="165" dirty="0">
                <a:solidFill>
                  <a:srgbClr val="FFFFFF"/>
                </a:solidFill>
              </a:rPr>
              <a:t>INFECTION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04417" y="2375154"/>
            <a:ext cx="4510405" cy="43043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895">
              <a:lnSpc>
                <a:spcPts val="2039"/>
              </a:lnSpc>
              <a:spcBef>
                <a:spcPts val="105"/>
              </a:spcBef>
            </a:pP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Female</a:t>
            </a:r>
            <a:endParaRPr sz="2000" dirty="0">
              <a:latin typeface="Trebuchet MS"/>
              <a:cs typeface="Trebuchet MS"/>
            </a:endParaRPr>
          </a:p>
          <a:p>
            <a:pPr marL="44450" marR="2326005" indent="-32384">
              <a:lnSpc>
                <a:spcPct val="70000"/>
              </a:lnSpc>
              <a:spcBef>
                <a:spcPts val="355"/>
              </a:spcBef>
            </a:pP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Unci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cum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sed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male  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esicou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eteral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ef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ux</a:t>
            </a:r>
            <a:endParaRPr sz="2000" dirty="0">
              <a:latin typeface="Trebuchet MS"/>
              <a:cs typeface="Trebuchet MS"/>
            </a:endParaRPr>
          </a:p>
          <a:p>
            <a:pPr marL="55244">
              <a:lnSpc>
                <a:spcPts val="1800"/>
              </a:lnSpc>
            </a:pPr>
            <a:r>
              <a:rPr sz="2000" spc="-2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oilet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train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lang="en-US" sz="2000" spc="-150" dirty="0">
                <a:solidFill>
                  <a:srgbClr val="3C3C3C"/>
                </a:solidFill>
                <a:latin typeface="Trebuchet MS"/>
                <a:cs typeface="Trebuchet MS"/>
              </a:rPr>
              <a:t>   </a:t>
            </a:r>
          </a:p>
          <a:p>
            <a:pPr marL="55244">
              <a:lnSpc>
                <a:spcPts val="1800"/>
              </a:lnSpc>
            </a:pPr>
            <a:r>
              <a:rPr lang="en-US" sz="2000" spc="-150" dirty="0">
                <a:solidFill>
                  <a:srgbClr val="00B050"/>
                </a:solidFill>
                <a:latin typeface="Trebuchet MS"/>
                <a:cs typeface="Trebuchet MS"/>
              </a:rPr>
              <a:t>retention try to avoid public toilet uses</a:t>
            </a:r>
            <a:endParaRPr sz="20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44450">
              <a:lnSpc>
                <a:spcPts val="1680"/>
              </a:lnSpc>
            </a:pP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oidi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dy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9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nc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ion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-15" dirty="0">
                <a:solidFill>
                  <a:srgbClr val="3C3C3C"/>
                </a:solidFill>
                <a:latin typeface="Trebuchet MS"/>
                <a:cs typeface="Trebuchet MS"/>
              </a:rPr>
              <a:t>Obstr</a:t>
            </a:r>
            <a:r>
              <a:rPr sz="2000" spc="-1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ct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opat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8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et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ral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stru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ent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tion</a:t>
            </a:r>
            <a:endParaRPr sz="2000" dirty="0">
              <a:latin typeface="Trebuchet MS"/>
              <a:cs typeface="Trebuchet MS"/>
            </a:endParaRPr>
          </a:p>
          <a:p>
            <a:pPr marL="50800">
              <a:lnSpc>
                <a:spcPts val="1680"/>
              </a:lnSpc>
            </a:pPr>
            <a:r>
              <a:rPr sz="2000" spc="45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000" spc="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om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back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ont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Bu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bat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endParaRPr sz="2000" dirty="0">
              <a:latin typeface="Trebuchet MS"/>
              <a:cs typeface="Trebuchet MS"/>
            </a:endParaRPr>
          </a:p>
          <a:p>
            <a:pPr marL="50800">
              <a:lnSpc>
                <a:spcPts val="1680"/>
              </a:lnSpc>
            </a:pP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Tight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cloth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(u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de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ea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Pi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orm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estat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Constipation</a:t>
            </a:r>
            <a:r>
              <a:rPr lang="en-US"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65" dirty="0">
                <a:solidFill>
                  <a:srgbClr val="00B050"/>
                </a:solidFill>
                <a:latin typeface="Trebuchet MS"/>
                <a:cs typeface="Trebuchet MS"/>
              </a:rPr>
              <a:t>compress</a:t>
            </a:r>
            <a:r>
              <a:rPr lang="en-US"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65" dirty="0">
                <a:solidFill>
                  <a:srgbClr val="00B050"/>
                </a:solidFill>
                <a:latin typeface="Trebuchet MS"/>
                <a:cs typeface="Trebuchet MS"/>
              </a:rPr>
              <a:t>the</a:t>
            </a:r>
            <a:r>
              <a:rPr lang="en-US"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65" dirty="0">
                <a:solidFill>
                  <a:srgbClr val="00B050"/>
                </a:solidFill>
                <a:latin typeface="Trebuchet MS"/>
                <a:cs typeface="Trebuchet MS"/>
              </a:rPr>
              <a:t>bladder leads to stasis</a:t>
            </a:r>
            <a:endParaRPr sz="20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bri</a:t>
            </a: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ted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bacter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endParaRPr sz="2000" dirty="0">
              <a:latin typeface="Trebuchet MS"/>
              <a:cs typeface="Trebuchet MS"/>
            </a:endParaRPr>
          </a:p>
          <a:p>
            <a:pPr marL="56515">
              <a:lnSpc>
                <a:spcPts val="1680"/>
              </a:lnSpc>
            </a:pP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Anatomic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abnormality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(e.g.,</a:t>
            </a:r>
            <a:r>
              <a:rPr sz="2000" spc="-2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labial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adhesion)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Neu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opathic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der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1680"/>
              </a:lnSpc>
            </a:pP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ex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ac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vity</a:t>
            </a:r>
            <a:endParaRPr sz="2000" dirty="0">
              <a:latin typeface="Trebuchet MS"/>
              <a:cs typeface="Trebuchet MS"/>
            </a:endParaRPr>
          </a:p>
          <a:p>
            <a:pPr marL="82550">
              <a:lnSpc>
                <a:spcPts val="2039"/>
              </a:lnSpc>
            </a:pP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Pregnancy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83355" y="3675126"/>
            <a:ext cx="21863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20" dirty="0">
                <a:solidFill>
                  <a:srgbClr val="3C3C3C"/>
                </a:solidFill>
              </a:rPr>
              <a:t>Diagnosis</a:t>
            </a:r>
            <a:endParaRPr sz="4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z="2800" b="1" spc="325" dirty="0">
                <a:solidFill>
                  <a:srgbClr val="7A9799"/>
                </a:solidFill>
                <a:latin typeface="Trebuchet MS"/>
                <a:cs typeface="Trebuchet MS"/>
              </a:rPr>
              <a:t>DIAGNOSIS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3288919"/>
            <a:ext cx="7576820" cy="232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  <a:tab pos="6391275" algn="l"/>
                <a:tab pos="6744970" algn="l"/>
              </a:tabLst>
            </a:pPr>
            <a:r>
              <a:rPr sz="2800" spc="-4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major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oal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37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8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ediatrici</a:t>
            </a:r>
            <a:r>
              <a:rPr sz="2800" spc="-2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eati</a:t>
            </a:r>
            <a:r>
              <a:rPr sz="2800" spc="-22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800" spc="-2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800" i="1" spc="-42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800" i="1" spc="-300" dirty="0">
                <a:solidFill>
                  <a:srgbClr val="3C3C3C"/>
                </a:solidFill>
                <a:latin typeface="Trebuchet MS"/>
                <a:cs typeface="Trebuchet MS"/>
              </a:rPr>
              <a:t>eb</a:t>
            </a:r>
            <a:r>
              <a:rPr sz="2800" i="1" spc="-18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i="1" spc="-300" dirty="0">
                <a:solidFill>
                  <a:srgbClr val="3C3C3C"/>
                </a:solidFill>
                <a:latin typeface="Trebuchet MS"/>
                <a:cs typeface="Trebuchet MS"/>
              </a:rPr>
              <a:t>ile  </a:t>
            </a:r>
            <a:r>
              <a:rPr sz="2800" i="1" spc="-28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i="1" spc="-31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i="1" spc="-240" dirty="0">
                <a:solidFill>
                  <a:srgbClr val="3C3C3C"/>
                </a:solidFill>
                <a:latin typeface="Trebuchet MS"/>
                <a:cs typeface="Trebuchet MS"/>
              </a:rPr>
              <a:t>un</a:t>
            </a:r>
            <a:r>
              <a:rPr sz="2800" i="1" spc="-2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i="1" spc="-15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800" i="1" spc="-280" dirty="0">
                <a:solidFill>
                  <a:srgbClr val="3C3C3C"/>
                </a:solidFill>
                <a:latin typeface="Trebuchet MS"/>
                <a:cs typeface="Trebuchet MS"/>
              </a:rPr>
              <a:t>hil</a:t>
            </a:r>
            <a:r>
              <a:rPr sz="2800" i="1" spc="-38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800" i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1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ea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24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00" dirty="0">
                <a:solidFill>
                  <a:srgbClr val="3C3C3C"/>
                </a:solidFill>
                <a:latin typeface="Trebuchet MS"/>
                <a:cs typeface="Trebuchet MS"/>
              </a:rPr>
              <a:t>dia</a:t>
            </a:r>
            <a:r>
              <a:rPr sz="2800" spc="-23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105" dirty="0">
                <a:solidFill>
                  <a:srgbClr val="3C3C3C"/>
                </a:solidFill>
                <a:latin typeface="Trebuchet MS"/>
                <a:cs typeface="Trebuchet MS"/>
              </a:rPr>
              <a:t>sis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UTI,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903062"/>
              </a:buClr>
              <a:buFont typeface="Segoe UI Symbol"/>
              <a:buChar char="⚫"/>
            </a:pPr>
            <a:endParaRPr sz="4050">
              <a:latin typeface="Trebuchet MS"/>
              <a:cs typeface="Trebuchet MS"/>
            </a:endParaRPr>
          </a:p>
          <a:p>
            <a:pPr marL="286385" marR="15875" indent="-274320">
              <a:lnSpc>
                <a:spcPct val="100000"/>
              </a:lnSpc>
              <a:spcBef>
                <a:spcPts val="5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483234" algn="l"/>
                <a:tab pos="483870" algn="l"/>
              </a:tabLst>
            </a:pPr>
            <a:r>
              <a:rPr dirty="0"/>
              <a:t>	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allow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early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treatment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preserve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function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2800" spc="-8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29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win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kid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2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2800" spc="-22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sca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ring.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125" dirty="0"/>
              <a:t>DIAGNOSIS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866390"/>
            <a:ext cx="3027680" cy="302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160" indent="-252095">
              <a:lnSpc>
                <a:spcPct val="100000"/>
              </a:lnSpc>
              <a:spcBef>
                <a:spcPts val="100"/>
              </a:spcBef>
              <a:buSzPct val="95833"/>
              <a:buAutoNum type="arabicPlain"/>
              <a:tabLst>
                <a:tab pos="264795" algn="l"/>
              </a:tabLst>
            </a:pPr>
            <a:r>
              <a:rPr sz="2400" spc="-30" dirty="0">
                <a:solidFill>
                  <a:srgbClr val="3C3C3C"/>
                </a:solidFill>
                <a:latin typeface="Trebuchet MS"/>
                <a:cs typeface="Trebuchet MS"/>
              </a:rPr>
              <a:t>Cl</a:t>
            </a:r>
            <a:r>
              <a:rPr sz="2400" spc="-1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nic</a:t>
            </a:r>
            <a:r>
              <a:rPr sz="2400" spc="-210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Pi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tu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240000"/>
              </a:lnSpc>
              <a:buSzPct val="95833"/>
              <a:buAutoNum type="arabicPlain"/>
              <a:tabLst>
                <a:tab pos="264795" algn="l"/>
              </a:tabLst>
            </a:pPr>
            <a:r>
              <a:rPr sz="2400" spc="8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spc="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5" dirty="0">
                <a:solidFill>
                  <a:srgbClr val="3C3C3C"/>
                </a:solidFill>
                <a:latin typeface="Trebuchet MS"/>
                <a:cs typeface="Trebuchet MS"/>
              </a:rPr>
              <a:t>R&amp;M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85" dirty="0">
                <a:solidFill>
                  <a:srgbClr val="3C3C3C"/>
                </a:solidFill>
                <a:latin typeface="Trebuchet MS"/>
                <a:cs typeface="Trebuchet MS"/>
              </a:rPr>
              <a:t>/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dip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sti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k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)  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3-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Culture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4-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Imaging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9993" y="2504055"/>
            <a:ext cx="7806055" cy="3879267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3C3C3C"/>
                </a:solidFill>
                <a:latin typeface="Trebuchet MS"/>
                <a:cs typeface="Trebuchet MS"/>
              </a:rPr>
              <a:t>UT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400" spc="-3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i="1" spc="-114" dirty="0">
                <a:solidFill>
                  <a:srgbClr val="3C3C3C"/>
                </a:solidFill>
                <a:latin typeface="Trebuchet MS"/>
                <a:cs typeface="Trebuchet MS"/>
              </a:rPr>
              <a:t>suspected</a:t>
            </a:r>
            <a:r>
              <a:rPr sz="2400" b="1" i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based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60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400" dirty="0">
              <a:latin typeface="Trebuchet MS"/>
              <a:cs typeface="Trebuchet MS"/>
            </a:endParaRPr>
          </a:p>
          <a:p>
            <a:pPr marL="265430">
              <a:lnSpc>
                <a:spcPct val="100000"/>
              </a:lnSpc>
              <a:spcBef>
                <a:spcPts val="580"/>
              </a:spcBef>
              <a:tabLst>
                <a:tab pos="2299335" algn="l"/>
              </a:tabLst>
            </a:pP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sympto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5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findings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urina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ysis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5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400" spc="-3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both,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but</a:t>
            </a:r>
            <a:endParaRPr sz="2400" dirty="0">
              <a:latin typeface="Trebuchet MS"/>
              <a:cs typeface="Trebuchet MS"/>
            </a:endParaRPr>
          </a:p>
          <a:p>
            <a:pPr marL="286385" marR="365125" indent="-274320">
              <a:lnSpc>
                <a:spcPct val="100000"/>
              </a:lnSpc>
              <a:spcBef>
                <a:spcPts val="580"/>
              </a:spcBef>
              <a:tabLst>
                <a:tab pos="1881505" algn="l"/>
              </a:tabLst>
            </a:pPr>
            <a:r>
              <a:rPr sz="2400" b="1" i="1" spc="-95" dirty="0">
                <a:solidFill>
                  <a:srgbClr val="3C3C3C"/>
                </a:solidFill>
                <a:latin typeface="Trebuchet MS"/>
                <a:cs typeface="Trebuchet MS"/>
              </a:rPr>
              <a:t>uri</a:t>
            </a:r>
            <a:r>
              <a:rPr sz="2400" b="1" i="1" spc="-13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b="1" i="1" spc="-10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b="1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i="1" spc="-6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b="1" i="1" spc="-85" dirty="0">
                <a:solidFill>
                  <a:srgbClr val="3C3C3C"/>
                </a:solidFill>
                <a:latin typeface="Trebuchet MS"/>
                <a:cs typeface="Trebuchet MS"/>
              </a:rPr>
              <a:t>ult</a:t>
            </a:r>
            <a:r>
              <a:rPr sz="2400" b="1" i="1" spc="-114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b="1" i="1" spc="-2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b="1" i="1" spc="-10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b="1" i="1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b="1" i="1" spc="-185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400" b="1" i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i="1" spc="-110" dirty="0">
                <a:solidFill>
                  <a:srgbClr val="3C3C3C"/>
                </a:solidFill>
                <a:latin typeface="Trebuchet MS"/>
                <a:cs typeface="Trebuchet MS"/>
              </a:rPr>
              <a:t>necess</a:t>
            </a:r>
            <a:r>
              <a:rPr sz="2400" b="1" i="1" spc="-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b="1" i="1" spc="-1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b="1" i="1" spc="-18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400" b="1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1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190" dirty="0">
                <a:solidFill>
                  <a:srgbClr val="3C3C3C"/>
                </a:solidFill>
                <a:latin typeface="Trebuchet MS"/>
                <a:cs typeface="Trebuchet MS"/>
              </a:rPr>
              <a:t>co</a:t>
            </a:r>
            <a:r>
              <a:rPr sz="2400" i="1" spc="-20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i="1" spc="-37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i="1" spc="-229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i="1" spc="-30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i="1" spc="-240" dirty="0">
                <a:solidFill>
                  <a:srgbClr val="3C3C3C"/>
                </a:solidFill>
                <a:latin typeface="Trebuchet MS"/>
                <a:cs typeface="Trebuchet MS"/>
              </a:rPr>
              <a:t>matio</a:t>
            </a:r>
            <a:r>
              <a:rPr sz="2400" i="1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i="1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7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pp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35" dirty="0">
                <a:solidFill>
                  <a:srgbClr val="3C3C3C"/>
                </a:solidFill>
                <a:latin typeface="Trebuchet MS"/>
                <a:cs typeface="Trebuchet MS"/>
              </a:rPr>
              <a:t>opr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iate  </a:t>
            </a:r>
            <a:r>
              <a:rPr sz="2400" spc="-200" dirty="0">
                <a:solidFill>
                  <a:srgbClr val="3C3C3C"/>
                </a:solidFill>
                <a:latin typeface="Trebuchet MS"/>
                <a:cs typeface="Trebuchet MS"/>
              </a:rPr>
              <a:t>therapy.</a:t>
            </a:r>
            <a:r>
              <a:rPr lang="en-US" sz="2400" spc="-2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spc="-200" dirty="0">
                <a:solidFill>
                  <a:srgbClr val="00B050"/>
                </a:solidFill>
                <a:latin typeface="Trebuchet MS"/>
                <a:cs typeface="Trebuchet MS"/>
              </a:rPr>
              <a:t>UTI is a positive UC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450" dirty="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Thus,</a:t>
            </a:r>
            <a:r>
              <a:rPr sz="2400" spc="-3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-2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-25" dirty="0">
                <a:solidFill>
                  <a:srgbClr val="3C3C3C"/>
                </a:solidFill>
                <a:latin typeface="Trebuchet MS"/>
                <a:cs typeface="Trebuchet MS"/>
              </a:rPr>
              <a:t>di</a:t>
            </a:r>
            <a:r>
              <a:rPr sz="2400" b="1" spc="-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b="1" spc="10" dirty="0">
                <a:solidFill>
                  <a:srgbClr val="3C3C3C"/>
                </a:solidFill>
                <a:latin typeface="Trebuchet MS"/>
                <a:cs typeface="Trebuchet MS"/>
              </a:rPr>
              <a:t>gnosis</a:t>
            </a:r>
            <a:r>
              <a:rPr sz="2400" b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6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b="1" spc="-16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31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b="1" spc="2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b="1" spc="13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-20" dirty="0">
                <a:solidFill>
                  <a:srgbClr val="3C3C3C"/>
                </a:solidFill>
                <a:latin typeface="Trebuchet MS"/>
                <a:cs typeface="Trebuchet MS"/>
              </a:rPr>
              <a:t>depen</a:t>
            </a:r>
            <a:r>
              <a:rPr sz="2400" b="1" spc="-1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400" b="1" spc="-1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400" spc="-2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ving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u="heavy" spc="-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</a:t>
            </a:r>
            <a:r>
              <a:rPr sz="2400" u="heavy" spc="-11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oper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u="heavy" spc="-11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sa</a:t>
            </a:r>
            <a:r>
              <a:rPr sz="2400" u="heavy" spc="-2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m</a:t>
            </a:r>
            <a:r>
              <a:rPr sz="2400" u="heavy" spc="-1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ple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sz="2400" u="heavy" spc="-29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urin</a:t>
            </a:r>
            <a:r>
              <a:rPr sz="2400" u="heavy" spc="-1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3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..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692785" algn="l"/>
              </a:tabLst>
            </a:pPr>
            <a:r>
              <a:rPr sz="2400" u="heavy" spc="-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For	</a:t>
            </a:r>
            <a:r>
              <a:rPr sz="2400" u="heavy" spc="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URINE</a:t>
            </a:r>
            <a:r>
              <a:rPr sz="2400" u="heavy" spc="-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CULTURE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195" dirty="0"/>
              <a:t>OB</a:t>
            </a:r>
            <a:r>
              <a:rPr spc="-215" dirty="0"/>
              <a:t>T</a:t>
            </a:r>
            <a:r>
              <a:rPr spc="125" dirty="0"/>
              <a:t>AIN</a:t>
            </a:r>
            <a:r>
              <a:rPr spc="55" dirty="0"/>
              <a:t>I</a:t>
            </a:r>
            <a:r>
              <a:rPr spc="285" dirty="0"/>
              <a:t>NG</a:t>
            </a:r>
            <a:r>
              <a:rPr spc="-335" dirty="0"/>
              <a:t> </a:t>
            </a:r>
            <a:r>
              <a:rPr spc="210" dirty="0"/>
              <a:t>A</a:t>
            </a:r>
            <a:r>
              <a:rPr spc="-70" dirty="0"/>
              <a:t> </a:t>
            </a:r>
            <a:r>
              <a:rPr spc="85" dirty="0"/>
              <a:t>URINE</a:t>
            </a:r>
            <a:r>
              <a:rPr spc="-70" dirty="0"/>
              <a:t> </a:t>
            </a:r>
            <a:r>
              <a:rPr spc="-65" dirty="0"/>
              <a:t>S</a:t>
            </a:r>
            <a:r>
              <a:rPr spc="25" dirty="0"/>
              <a:t>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546819"/>
            <a:ext cx="7718425" cy="3692036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897890">
              <a:lnSpc>
                <a:spcPct val="100000"/>
              </a:lnSpc>
              <a:spcBef>
                <a:spcPts val="1370"/>
              </a:spcBef>
            </a:pPr>
            <a:r>
              <a:rPr sz="2800" spc="19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39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5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ob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tain</a:t>
            </a:r>
            <a:r>
              <a:rPr sz="2800" spc="-22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9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800" spc="-290" dirty="0">
                <a:solidFill>
                  <a:srgbClr val="3C3C3C"/>
                </a:solidFill>
                <a:latin typeface="Trebuchet MS"/>
                <a:cs typeface="Trebuchet MS"/>
              </a:rPr>
              <a:t>y:</a:t>
            </a:r>
            <a:endParaRPr sz="2800" dirty="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270"/>
              </a:spcBef>
              <a:buClr>
                <a:srgbClr val="903062"/>
              </a:buClr>
              <a:buSzPct val="91071"/>
              <a:buFont typeface="Segoe UI Symbol"/>
              <a:buChar char="◾"/>
              <a:tabLst>
                <a:tab pos="317500" algn="l"/>
              </a:tabLst>
            </a:pP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10" dirty="0">
                <a:solidFill>
                  <a:srgbClr val="3C3C3C"/>
                </a:solidFill>
                <a:latin typeface="Trebuchet MS"/>
                <a:cs typeface="Trebuchet MS"/>
              </a:rPr>
              <a:t>….not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0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204" dirty="0">
                <a:solidFill>
                  <a:srgbClr val="3C3C3C"/>
                </a:solidFill>
                <a:latin typeface="Trebuchet MS"/>
                <a:cs typeface="Trebuchet MS"/>
              </a:rPr>
              <a:t>eliable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7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od</a:t>
            </a:r>
            <a:r>
              <a:rPr lang="en-US" sz="2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800" spc="-50" dirty="0">
                <a:solidFill>
                  <a:srgbClr val="00B050"/>
                </a:solidFill>
                <a:latin typeface="Trebuchet MS"/>
                <a:cs typeface="Trebuchet MS"/>
              </a:rPr>
              <a:t> high risk for contamination ,  IF negative UC its reliable but if its positive we need to repeat it </a:t>
            </a:r>
            <a:endParaRPr sz="2800" dirty="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275"/>
              </a:spcBef>
              <a:buClr>
                <a:srgbClr val="903062"/>
              </a:buClr>
              <a:buSzPct val="91071"/>
              <a:buFont typeface="Segoe UI Symbol"/>
              <a:buChar char="◾"/>
              <a:tabLst>
                <a:tab pos="317500" algn="l"/>
              </a:tabLst>
            </a:pPr>
            <a:r>
              <a:rPr sz="2800" spc="2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mid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st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eam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95" dirty="0">
                <a:solidFill>
                  <a:srgbClr val="3C3C3C"/>
                </a:solidFill>
                <a:latin typeface="Trebuchet MS"/>
                <a:cs typeface="Trebuchet MS"/>
              </a:rPr>
              <a:t>oid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toil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ain</a:t>
            </a:r>
            <a:r>
              <a:rPr sz="2800" spc="-20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ild….u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229" dirty="0">
                <a:solidFill>
                  <a:srgbClr val="3C3C3C"/>
                </a:solidFill>
                <a:latin typeface="Trebuchet MS"/>
                <a:cs typeface="Trebuchet MS"/>
              </a:rPr>
              <a:t>ual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endParaRPr sz="2800" dirty="0">
              <a:latin typeface="Trebuchet MS"/>
              <a:cs typeface="Trebuchet MS"/>
            </a:endParaRPr>
          </a:p>
          <a:p>
            <a:pPr marL="317500">
              <a:lnSpc>
                <a:spcPct val="100000"/>
              </a:lnSpc>
            </a:pP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satisfactory</a:t>
            </a:r>
            <a:endParaRPr sz="2800" dirty="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275"/>
              </a:spcBef>
              <a:buClr>
                <a:srgbClr val="903062"/>
              </a:buClr>
              <a:buSzPct val="91071"/>
              <a:buFont typeface="Segoe UI Symbol"/>
              <a:buChar char="◾"/>
              <a:tabLst>
                <a:tab pos="317500" algn="l"/>
              </a:tabLst>
            </a:pPr>
            <a:r>
              <a:rPr sz="2800" spc="-95" dirty="0">
                <a:solidFill>
                  <a:srgbClr val="3C3C3C"/>
                </a:solidFill>
                <a:latin typeface="Trebuchet MS"/>
                <a:cs typeface="Trebuchet MS"/>
              </a:rPr>
              <a:t>Cathe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10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pr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bic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sample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05" dirty="0">
                <a:solidFill>
                  <a:srgbClr val="3C3C3C"/>
                </a:solidFill>
                <a:latin typeface="Trebuchet MS"/>
                <a:cs typeface="Trebuchet MS"/>
              </a:rPr>
              <a:t>(S</a:t>
            </a:r>
            <a:r>
              <a:rPr sz="2800" spc="-37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40" dirty="0">
                <a:solidFill>
                  <a:srgbClr val="3C3C3C"/>
                </a:solidFill>
                <a:latin typeface="Trebuchet MS"/>
                <a:cs typeface="Trebuchet MS"/>
              </a:rPr>
              <a:t>A)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693" y="768858"/>
            <a:ext cx="617982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851660" algn="l"/>
                <a:tab pos="2890520" algn="l"/>
              </a:tabLst>
            </a:pPr>
            <a:r>
              <a:rPr sz="6000" b="1" spc="750" dirty="0">
                <a:solidFill>
                  <a:srgbClr val="FFFFFF"/>
                </a:solidFill>
                <a:latin typeface="Trebuchet MS"/>
                <a:cs typeface="Trebuchet MS"/>
              </a:rPr>
              <a:t>UT</a:t>
            </a:r>
            <a:r>
              <a:rPr sz="6000" b="1" spc="32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6000" b="1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pc="275" dirty="0"/>
              <a:t>WHY</a:t>
            </a:r>
            <a:r>
              <a:rPr dirty="0"/>
              <a:t>	</a:t>
            </a:r>
            <a:r>
              <a:rPr spc="370" dirty="0"/>
              <a:t>C</a:t>
            </a:r>
            <a:r>
              <a:rPr spc="55" dirty="0"/>
              <a:t>ARE</a:t>
            </a:r>
            <a:r>
              <a:rPr spc="-350" dirty="0"/>
              <a:t> </a:t>
            </a:r>
            <a:r>
              <a:rPr spc="165" dirty="0"/>
              <a:t>ABOUT</a:t>
            </a:r>
            <a:r>
              <a:rPr spc="-70" dirty="0"/>
              <a:t> </a:t>
            </a:r>
            <a:r>
              <a:rPr spc="55" dirty="0"/>
              <a:t>UT</a:t>
            </a:r>
            <a:r>
              <a:rPr spc="35" dirty="0"/>
              <a:t>I</a:t>
            </a:r>
            <a:r>
              <a:rPr spc="-60" dirty="0"/>
              <a:t>s </a:t>
            </a:r>
            <a:r>
              <a:rPr spc="-100" dirty="0"/>
              <a:t>??</a:t>
            </a:r>
            <a:endParaRPr sz="6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993" y="2230703"/>
            <a:ext cx="6634480" cy="346329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595"/>
              </a:spcBef>
              <a:buClr>
                <a:srgbClr val="903062"/>
              </a:buClr>
              <a:buSzPct val="89024"/>
              <a:buFont typeface="Segoe UI Symbol"/>
              <a:buChar char="⚫"/>
              <a:tabLst>
                <a:tab pos="287020" algn="l"/>
              </a:tabLst>
            </a:pPr>
            <a:r>
              <a:rPr sz="4100" spc="30" dirty="0">
                <a:solidFill>
                  <a:srgbClr val="3C3C3C"/>
                </a:solidFill>
                <a:latin typeface="Trebuchet MS"/>
                <a:cs typeface="Trebuchet MS"/>
              </a:rPr>
              <a:t>UTIs</a:t>
            </a:r>
            <a:endParaRPr sz="4100" dirty="0">
              <a:latin typeface="Trebuchet MS"/>
              <a:cs typeface="Trebuchet MS"/>
            </a:endParaRPr>
          </a:p>
          <a:p>
            <a:pPr marL="589915" marR="5080" indent="577215">
              <a:lnSpc>
                <a:spcPct val="110000"/>
              </a:lnSpc>
            </a:pPr>
            <a:r>
              <a:rPr sz="4100" spc="-135" dirty="0">
                <a:solidFill>
                  <a:srgbClr val="3C3C3C"/>
                </a:solidFill>
                <a:latin typeface="Trebuchet MS"/>
                <a:cs typeface="Trebuchet MS"/>
              </a:rPr>
              <a:t>Imp</a:t>
            </a:r>
            <a:r>
              <a:rPr sz="4100" spc="-1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4100" spc="1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4100" spc="-300" dirty="0">
                <a:solidFill>
                  <a:srgbClr val="3C3C3C"/>
                </a:solidFill>
                <a:latin typeface="Trebuchet MS"/>
                <a:cs typeface="Trebuchet MS"/>
              </a:rPr>
              <a:t>tan</a:t>
            </a:r>
            <a:r>
              <a:rPr sz="4100" spc="-24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41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110" dirty="0">
                <a:solidFill>
                  <a:srgbClr val="3C3C3C"/>
                </a:solidFill>
                <a:latin typeface="Trebuchet MS"/>
                <a:cs typeface="Trebuchet MS"/>
              </a:rPr>
              <a:t>risk</a:t>
            </a:r>
            <a:r>
              <a:rPr sz="41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215" dirty="0">
                <a:solidFill>
                  <a:srgbClr val="3C3C3C"/>
                </a:solidFill>
                <a:latin typeface="Trebuchet MS"/>
                <a:cs typeface="Trebuchet MS"/>
              </a:rPr>
              <a:t>factor</a:t>
            </a:r>
            <a:r>
              <a:rPr sz="4100" spc="-11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52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4100" spc="4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4100" spc="-1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535" dirty="0">
                <a:solidFill>
                  <a:srgbClr val="3C3C3C"/>
                </a:solidFill>
                <a:latin typeface="Trebuchet MS"/>
                <a:cs typeface="Trebuchet MS"/>
              </a:rPr>
              <a:t>:  </a:t>
            </a:r>
            <a:r>
              <a:rPr sz="41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4100" spc="-29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lang="en-US" sz="4100" spc="-2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4100" spc="-295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41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290" dirty="0">
                <a:solidFill>
                  <a:srgbClr val="3C3C3C"/>
                </a:solidFill>
                <a:latin typeface="Trebuchet MS"/>
                <a:cs typeface="Trebuchet MS"/>
              </a:rPr>
              <a:t>insuffic</a:t>
            </a:r>
            <a:r>
              <a:rPr sz="4100" spc="-1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4100" spc="-229" dirty="0">
                <a:solidFill>
                  <a:srgbClr val="3C3C3C"/>
                </a:solidFill>
                <a:latin typeface="Trebuchet MS"/>
                <a:cs typeface="Trebuchet MS"/>
              </a:rPr>
              <a:t>ency</a:t>
            </a:r>
            <a:endParaRPr sz="4100" dirty="0">
              <a:latin typeface="Trebuchet MS"/>
              <a:cs typeface="Trebuchet MS"/>
            </a:endParaRPr>
          </a:p>
          <a:p>
            <a:pPr marL="589915">
              <a:lnSpc>
                <a:spcPct val="100000"/>
              </a:lnSpc>
              <a:spcBef>
                <a:spcPts val="495"/>
              </a:spcBef>
            </a:pPr>
            <a:r>
              <a:rPr sz="41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4100" spc="-295" dirty="0">
                <a:solidFill>
                  <a:srgbClr val="3C3C3C"/>
                </a:solidFill>
                <a:latin typeface="Trebuchet MS"/>
                <a:cs typeface="Trebuchet MS"/>
              </a:rPr>
              <a:t>enal</a:t>
            </a:r>
            <a:r>
              <a:rPr sz="41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180" dirty="0">
                <a:solidFill>
                  <a:srgbClr val="3C3C3C"/>
                </a:solidFill>
                <a:latin typeface="Trebuchet MS"/>
                <a:cs typeface="Trebuchet MS"/>
              </a:rPr>
              <a:t>sca</a:t>
            </a:r>
            <a:r>
              <a:rPr sz="4100" spc="-1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4100" spc="-270" dirty="0">
                <a:solidFill>
                  <a:srgbClr val="3C3C3C"/>
                </a:solidFill>
                <a:latin typeface="Trebuchet MS"/>
                <a:cs typeface="Trebuchet MS"/>
              </a:rPr>
              <a:t>ring</a:t>
            </a:r>
            <a:r>
              <a:rPr lang="en-US" sz="4100" spc="-270" dirty="0">
                <a:solidFill>
                  <a:srgbClr val="3C3C3C"/>
                </a:solidFill>
                <a:latin typeface="Trebuchet MS"/>
                <a:cs typeface="Trebuchet MS"/>
              </a:rPr>
              <a:t>  : </a:t>
            </a:r>
            <a:r>
              <a:rPr lang="en-US" sz="4100" spc="-270" dirty="0">
                <a:solidFill>
                  <a:srgbClr val="00B050"/>
                </a:solidFill>
                <a:latin typeface="Trebuchet MS"/>
                <a:cs typeface="Trebuchet MS"/>
              </a:rPr>
              <a:t>HTN risk </a:t>
            </a:r>
            <a:r>
              <a:rPr sz="4100" spc="-27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4100" dirty="0">
              <a:latin typeface="Trebuchet MS"/>
              <a:cs typeface="Trebuchet MS"/>
            </a:endParaRPr>
          </a:p>
          <a:p>
            <a:pPr marL="589915">
              <a:lnSpc>
                <a:spcPct val="100000"/>
              </a:lnSpc>
              <a:spcBef>
                <a:spcPts val="495"/>
              </a:spcBef>
            </a:pPr>
            <a:r>
              <a:rPr sz="4100" spc="-215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4100" spc="-229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4100" spc="-18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4100" spc="-265" dirty="0">
                <a:solidFill>
                  <a:srgbClr val="3C3C3C"/>
                </a:solidFill>
                <a:latin typeface="Trebuchet MS"/>
                <a:cs typeface="Trebuchet MS"/>
              </a:rPr>
              <a:t>stage</a:t>
            </a:r>
            <a:r>
              <a:rPr sz="4100" spc="-1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6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4100" spc="-295" dirty="0">
                <a:solidFill>
                  <a:srgbClr val="3C3C3C"/>
                </a:solidFill>
                <a:latin typeface="Trebuchet MS"/>
                <a:cs typeface="Trebuchet MS"/>
              </a:rPr>
              <a:t>enal</a:t>
            </a:r>
            <a:r>
              <a:rPr sz="41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4100" spc="-225" dirty="0">
                <a:solidFill>
                  <a:srgbClr val="3C3C3C"/>
                </a:solidFill>
                <a:latin typeface="Trebuchet MS"/>
                <a:cs typeface="Trebuchet MS"/>
              </a:rPr>
              <a:t>disease</a:t>
            </a:r>
            <a:endParaRPr sz="41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85" dirty="0"/>
              <a:t>URINE</a:t>
            </a:r>
            <a:r>
              <a:rPr spc="-335" dirty="0"/>
              <a:t> </a:t>
            </a:r>
            <a:r>
              <a:rPr spc="275" dirty="0"/>
              <a:t>AN</a:t>
            </a:r>
            <a:r>
              <a:rPr spc="254" dirty="0"/>
              <a:t>A</a:t>
            </a:r>
            <a:r>
              <a:rPr spc="-365" dirty="0"/>
              <a:t>L</a:t>
            </a:r>
            <a:r>
              <a:rPr spc="30" dirty="0"/>
              <a:t>Y</a:t>
            </a:r>
            <a:r>
              <a:rPr spc="-75" dirty="0"/>
              <a:t>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940176"/>
            <a:ext cx="8086725" cy="260159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1800" spc="1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400" b="1" spc="15" dirty="0">
                <a:solidFill>
                  <a:srgbClr val="3C3C3C"/>
                </a:solidFill>
                <a:latin typeface="Trebuchet MS"/>
                <a:cs typeface="Trebuchet MS"/>
              </a:rPr>
              <a:t>Dipstick</a:t>
            </a:r>
            <a:r>
              <a:rPr lang="en-US" sz="2400" b="1" spc="15" dirty="0">
                <a:solidFill>
                  <a:srgbClr val="3C3C3C"/>
                </a:solidFill>
                <a:latin typeface="Trebuchet MS"/>
                <a:cs typeface="Trebuchet MS"/>
              </a:rPr>
              <a:t>  </a:t>
            </a:r>
            <a:r>
              <a:rPr lang="en-US" sz="2400" b="1" spc="15" dirty="0">
                <a:solidFill>
                  <a:srgbClr val="00B050"/>
                </a:solidFill>
                <a:latin typeface="Trebuchet MS"/>
                <a:cs typeface="Trebuchet MS"/>
              </a:rPr>
              <a:t>qualitative   : present or not </a:t>
            </a:r>
            <a:endParaRPr sz="24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96520">
              <a:lnSpc>
                <a:spcPct val="100000"/>
              </a:lnSpc>
              <a:spcBef>
                <a:spcPts val="1175"/>
              </a:spcBef>
            </a:pP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Blood 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/Protein/Glucose/pH/S.Gravity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/nitrite</a:t>
            </a:r>
            <a:r>
              <a:rPr sz="24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6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400" spc="-2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leukocyte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esterase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spc="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400" b="1" spc="5" dirty="0">
                <a:solidFill>
                  <a:srgbClr val="3C3C3C"/>
                </a:solidFill>
                <a:latin typeface="Trebuchet MS"/>
                <a:cs typeface="Trebuchet MS"/>
              </a:rPr>
              <a:t>Microscopy</a:t>
            </a:r>
            <a:r>
              <a:rPr lang="en-US" sz="2400" b="1" spc="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b="1" spc="5" dirty="0">
                <a:solidFill>
                  <a:srgbClr val="00B050"/>
                </a:solidFill>
                <a:latin typeface="Trebuchet MS"/>
                <a:cs typeface="Trebuchet MS"/>
              </a:rPr>
              <a:t>quantitative : gives number </a:t>
            </a:r>
            <a:endParaRPr sz="24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400" spc="60" dirty="0">
                <a:solidFill>
                  <a:srgbClr val="3C3C3C"/>
                </a:solidFill>
                <a:latin typeface="Trebuchet MS"/>
                <a:cs typeface="Trebuchet MS"/>
              </a:rPr>
              <a:t>RBC/WBC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epithel</a:t>
            </a:r>
            <a:r>
              <a:rPr sz="2400" spc="-220" dirty="0">
                <a:solidFill>
                  <a:srgbClr val="3C3C3C"/>
                </a:solidFill>
                <a:latin typeface="Trebuchet MS"/>
                <a:cs typeface="Trebuchet MS"/>
              </a:rPr>
              <a:t>ia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,tubula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cel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asts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204" dirty="0"/>
              <a:t>NORMAL</a:t>
            </a:r>
            <a:r>
              <a:rPr spc="-65" dirty="0"/>
              <a:t> </a:t>
            </a:r>
            <a:r>
              <a:rPr spc="85" dirty="0"/>
              <a:t>URINE</a:t>
            </a:r>
            <a:r>
              <a:rPr spc="-335" dirty="0"/>
              <a:t> </a:t>
            </a:r>
            <a:r>
              <a:rPr spc="275" dirty="0"/>
              <a:t>AN</a:t>
            </a:r>
            <a:r>
              <a:rPr spc="254" dirty="0"/>
              <a:t>A</a:t>
            </a:r>
            <a:r>
              <a:rPr spc="-365" dirty="0"/>
              <a:t>L</a:t>
            </a:r>
            <a:r>
              <a:rPr spc="30" dirty="0"/>
              <a:t>Y</a:t>
            </a:r>
            <a:r>
              <a:rPr spc="-75" dirty="0"/>
              <a:t>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083933"/>
            <a:ext cx="3373120" cy="3957954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1</a:t>
            </a:r>
            <a:r>
              <a:rPr sz="1800" b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solidFill>
                  <a:srgbClr val="3C3C3C"/>
                </a:solidFill>
                <a:latin typeface="Trebuchet MS"/>
                <a:cs typeface="Trebuchet MS"/>
              </a:rPr>
              <a:t>Dipstick</a:t>
            </a:r>
            <a:r>
              <a:rPr sz="1800" b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7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12700" marR="353060">
              <a:lnSpc>
                <a:spcPts val="3479"/>
              </a:lnSpc>
              <a:spcBef>
                <a:spcPts val="290"/>
              </a:spcBef>
            </a:pP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u="sng" spc="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Bloo</a:t>
            </a:r>
            <a:r>
              <a:rPr sz="2000" b="1" u="sng" spc="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d</a:t>
            </a:r>
            <a:r>
              <a:rPr sz="2000" b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7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r>
              <a:rPr sz="1800" b="1" spc="-229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esence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o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00" dirty="0">
                <a:solidFill>
                  <a:srgbClr val="3C3C3C"/>
                </a:solidFill>
                <a:latin typeface="Trebuchet MS"/>
                <a:cs typeface="Trebuchet MS"/>
              </a:rPr>
              <a:t>Hb 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test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based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e  pseu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dope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x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da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activ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ty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endParaRPr sz="2000">
              <a:latin typeface="Trebuchet MS"/>
              <a:cs typeface="Trebuchet MS"/>
            </a:endParaRPr>
          </a:p>
          <a:p>
            <a:pPr marL="12700" marR="5080" indent="69850">
              <a:lnSpc>
                <a:spcPts val="3479"/>
              </a:lnSpc>
            </a:pP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Hb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wh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cata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yzes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e 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eaction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te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tramet</a:t>
            </a:r>
            <a:r>
              <a:rPr sz="2000" spc="-19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nzidine 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24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pe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x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de;</a:t>
            </a:r>
            <a:endParaRPr sz="2000">
              <a:latin typeface="Trebuchet MS"/>
              <a:cs typeface="Trebuchet MS"/>
            </a:endParaRPr>
          </a:p>
          <a:p>
            <a:pPr marL="12700" marR="93345">
              <a:lnSpc>
                <a:spcPts val="3479"/>
              </a:lnSpc>
            </a:pP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esu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ng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color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ranges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om 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een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el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da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k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28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0" y="1981200"/>
            <a:ext cx="3846576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275" dirty="0">
                <a:latin typeface="Trebuchet MS"/>
                <a:cs typeface="Trebuchet MS"/>
              </a:rPr>
              <a:t>DIPSTICK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942844"/>
            <a:ext cx="7146290" cy="2053589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Fals</a:t>
            </a:r>
            <a:r>
              <a:rPr sz="1800" spc="-14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3C3C3C"/>
                </a:solidFill>
                <a:latin typeface="Trebuchet MS"/>
                <a:cs typeface="Trebuchet MS"/>
              </a:rPr>
              <a:t>+</a:t>
            </a:r>
            <a:r>
              <a:rPr sz="1800" spc="-2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3C3C3C"/>
                </a:solidFill>
                <a:latin typeface="Trebuchet MS"/>
                <a:cs typeface="Trebuchet MS"/>
              </a:rPr>
              <a:t>Hb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test:</a:t>
            </a:r>
            <a:endParaRPr sz="1800">
              <a:latin typeface="Trebuchet MS"/>
              <a:cs typeface="Trebuchet MS"/>
            </a:endParaRPr>
          </a:p>
          <a:p>
            <a:pPr marL="139065">
              <a:lnSpc>
                <a:spcPct val="100000"/>
              </a:lnSpc>
              <a:spcBef>
                <a:spcPts val="1035"/>
              </a:spcBef>
            </a:pP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Myoglobinuria</a:t>
            </a:r>
            <a:endParaRPr sz="1800">
              <a:latin typeface="Trebuchet MS"/>
              <a:cs typeface="Trebuchet MS"/>
            </a:endParaRPr>
          </a:p>
          <a:p>
            <a:pPr marL="76200" marR="5080" indent="62230">
              <a:lnSpc>
                <a:spcPct val="147800"/>
              </a:lnSpc>
            </a:pP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Oxidizing</a:t>
            </a:r>
            <a:r>
              <a:rPr sz="18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agents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contaminating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specimen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(hypochlorite,povidone) </a:t>
            </a:r>
            <a:r>
              <a:rPr sz="1800" spc="-5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Heavy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bacterial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contamination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bacterial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peroxidase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0" dirty="0">
                <a:solidFill>
                  <a:srgbClr val="3C3C3C"/>
                </a:solidFill>
                <a:latin typeface="Trebuchet MS"/>
                <a:cs typeface="Trebuchet MS"/>
              </a:rPr>
              <a:t>effect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-15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ls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235" dirty="0">
                <a:solidFill>
                  <a:srgbClr val="3C3C3C"/>
                </a:solidFill>
                <a:latin typeface="Trebuchet MS"/>
                <a:cs typeface="Trebuchet MS"/>
              </a:rPr>
              <a:t>–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800" spc="-195" dirty="0">
                <a:solidFill>
                  <a:srgbClr val="3C3C3C"/>
                </a:solidFill>
                <a:latin typeface="Trebuchet MS"/>
                <a:cs typeface="Trebuchet MS"/>
              </a:rPr>
              <a:t>e: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ucing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substances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ascorbic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acid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256540" rIns="0" bIns="0" rtlCol="0">
            <a:spAutoFit/>
          </a:bodyPr>
          <a:lstStyle/>
          <a:p>
            <a:pPr marL="323215" marR="4950460" indent="-99060">
              <a:lnSpc>
                <a:spcPct val="100000"/>
              </a:lnSpc>
              <a:spcBef>
                <a:spcPts val="2020"/>
              </a:spcBef>
            </a:pPr>
            <a:r>
              <a:rPr b="1" spc="280" dirty="0">
                <a:latin typeface="Trebuchet MS"/>
                <a:cs typeface="Trebuchet MS"/>
              </a:rPr>
              <a:t>URI</a:t>
            </a:r>
            <a:r>
              <a:rPr b="1" spc="365" dirty="0">
                <a:latin typeface="Trebuchet MS"/>
                <a:cs typeface="Trebuchet MS"/>
              </a:rPr>
              <a:t>N</a:t>
            </a:r>
            <a:r>
              <a:rPr b="1" spc="180" dirty="0">
                <a:latin typeface="Trebuchet MS"/>
                <a:cs typeface="Trebuchet MS"/>
              </a:rPr>
              <a:t>E</a:t>
            </a:r>
            <a:r>
              <a:rPr b="1" spc="-355" dirty="0">
                <a:latin typeface="Trebuchet MS"/>
                <a:cs typeface="Trebuchet MS"/>
              </a:rPr>
              <a:t> </a:t>
            </a:r>
            <a:r>
              <a:rPr b="1" spc="434" dirty="0">
                <a:latin typeface="Trebuchet MS"/>
                <a:cs typeface="Trebuchet MS"/>
              </a:rPr>
              <a:t>ANA</a:t>
            </a:r>
            <a:r>
              <a:rPr b="1" spc="-185" dirty="0">
                <a:latin typeface="Trebuchet MS"/>
                <a:cs typeface="Trebuchet MS"/>
              </a:rPr>
              <a:t>L</a:t>
            </a:r>
            <a:r>
              <a:rPr b="1" spc="160" dirty="0">
                <a:latin typeface="Trebuchet MS"/>
                <a:cs typeface="Trebuchet MS"/>
              </a:rPr>
              <a:t>Y</a:t>
            </a:r>
            <a:r>
              <a:rPr b="1" spc="195" dirty="0">
                <a:latin typeface="Trebuchet MS"/>
                <a:cs typeface="Trebuchet MS"/>
              </a:rPr>
              <a:t>SIS  </a:t>
            </a:r>
            <a:r>
              <a:rPr b="1" spc="275" dirty="0">
                <a:latin typeface="Trebuchet MS"/>
                <a:cs typeface="Trebuchet MS"/>
              </a:rPr>
              <a:t>DIPSTICK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944116"/>
            <a:ext cx="7147559" cy="169545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000" b="1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b="1" u="sng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Protien</a:t>
            </a:r>
            <a:r>
              <a:rPr sz="2000" b="1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19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39065">
              <a:lnSpc>
                <a:spcPct val="100000"/>
              </a:lnSpc>
              <a:spcBef>
                <a:spcPts val="1040"/>
              </a:spcBef>
            </a:pPr>
            <a:r>
              <a:rPr sz="1800" spc="25" dirty="0">
                <a:solidFill>
                  <a:srgbClr val="3C3C3C"/>
                </a:solidFill>
                <a:latin typeface="Trebuchet MS"/>
                <a:cs typeface="Trebuchet MS"/>
              </a:rPr>
              <a:t>Color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hanges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om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ellow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een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7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139065">
              <a:lnSpc>
                <a:spcPct val="100000"/>
              </a:lnSpc>
              <a:spcBef>
                <a:spcPts val="1030"/>
              </a:spcBef>
              <a:tabLst>
                <a:tab pos="4171950" algn="l"/>
              </a:tabLst>
            </a:pPr>
            <a:r>
              <a:rPr sz="1800" spc="55" dirty="0">
                <a:solidFill>
                  <a:srgbClr val="3C3C3C"/>
                </a:solidFill>
                <a:latin typeface="Trebuchet MS"/>
                <a:cs typeface="Trebuchet MS"/>
              </a:rPr>
              <a:t>Not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quantitati</a:t>
            </a:r>
            <a:r>
              <a:rPr sz="1800" spc="-16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me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thod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00" dirty="0">
                <a:solidFill>
                  <a:srgbClr val="3C3C3C"/>
                </a:solidFill>
                <a:latin typeface="Trebuchet MS"/>
                <a:cs typeface="Trebuchet MS"/>
              </a:rPr>
              <a:t>af</a:t>
            </a:r>
            <a:r>
              <a:rPr sz="1800" spc="-229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ect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con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entrated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7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139065">
              <a:lnSpc>
                <a:spcPct val="100000"/>
              </a:lnSpc>
              <a:spcBef>
                <a:spcPts val="1035"/>
              </a:spcBef>
            </a:pP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albumin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detected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better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than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other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protein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globuline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7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1800" spc="-229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tubular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proteins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275" dirty="0">
                <a:latin typeface="Trebuchet MS"/>
                <a:cs typeface="Trebuchet MS"/>
              </a:rPr>
              <a:t>DIPSTICK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6983" y="2007235"/>
            <a:ext cx="21494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80260" algn="l"/>
              </a:tabLst>
            </a:pP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ote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3C3C3C"/>
                </a:solidFill>
                <a:latin typeface="Trebuchet MS"/>
                <a:cs typeface="Trebuchet MS"/>
              </a:rPr>
              <a:t>Di</a:t>
            </a:r>
            <a:r>
              <a:rPr sz="2000" spc="1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sti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ck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491" y="2718270"/>
            <a:ext cx="533400" cy="2054225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1800" spc="-19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ace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+1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+2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+3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+4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8204" y="2718270"/>
            <a:ext cx="711200" cy="2054225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0.15g/L</a:t>
            </a:r>
            <a:endParaRPr sz="1800">
              <a:latin typeface="Trebuchet MS"/>
              <a:cs typeface="Trebuchet MS"/>
            </a:endParaRPr>
          </a:p>
          <a:p>
            <a:pPr marL="70485">
              <a:lnSpc>
                <a:spcPct val="100000"/>
              </a:lnSpc>
              <a:spcBef>
                <a:spcPts val="1035"/>
              </a:spcBef>
            </a:pPr>
            <a:r>
              <a:rPr sz="1800" spc="-160" dirty="0">
                <a:solidFill>
                  <a:srgbClr val="3C3C3C"/>
                </a:solidFill>
                <a:latin typeface="Trebuchet MS"/>
                <a:cs typeface="Trebuchet MS"/>
              </a:rPr>
              <a:t>0.3g/L</a:t>
            </a:r>
            <a:endParaRPr sz="1800">
              <a:latin typeface="Trebuchet MS"/>
              <a:cs typeface="Trebuchet MS"/>
            </a:endParaRPr>
          </a:p>
          <a:p>
            <a:pPr marL="70485">
              <a:lnSpc>
                <a:spcPct val="100000"/>
              </a:lnSpc>
              <a:spcBef>
                <a:spcPts val="1030"/>
              </a:spcBef>
            </a:pP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1.0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04" dirty="0">
                <a:solidFill>
                  <a:srgbClr val="3C3C3C"/>
                </a:solidFill>
                <a:latin typeface="Trebuchet MS"/>
                <a:cs typeface="Trebuchet MS"/>
              </a:rPr>
              <a:t>g/L</a:t>
            </a:r>
            <a:endParaRPr sz="1800">
              <a:latin typeface="Trebuchet MS"/>
              <a:cs typeface="Trebuchet MS"/>
            </a:endParaRPr>
          </a:p>
          <a:p>
            <a:pPr marL="71120">
              <a:lnSpc>
                <a:spcPct val="100000"/>
              </a:lnSpc>
              <a:spcBef>
                <a:spcPts val="1035"/>
              </a:spcBef>
            </a:pP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3.0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00" dirty="0">
                <a:solidFill>
                  <a:srgbClr val="3C3C3C"/>
                </a:solidFill>
                <a:latin typeface="Trebuchet MS"/>
                <a:cs typeface="Trebuchet MS"/>
              </a:rPr>
              <a:t>g/L</a:t>
            </a:r>
            <a:endParaRPr sz="1800">
              <a:latin typeface="Trebuchet MS"/>
              <a:cs typeface="Trebuchet MS"/>
            </a:endParaRPr>
          </a:p>
          <a:p>
            <a:pPr marL="70485">
              <a:lnSpc>
                <a:spcPct val="100000"/>
              </a:lnSpc>
              <a:spcBef>
                <a:spcPts val="1035"/>
              </a:spcBef>
            </a:pP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20 </a:t>
            </a:r>
            <a:r>
              <a:rPr sz="1800" spc="-290" dirty="0">
                <a:solidFill>
                  <a:srgbClr val="3C3C3C"/>
                </a:solidFill>
                <a:latin typeface="Trebuchet MS"/>
                <a:cs typeface="Trebuchet MS"/>
              </a:rPr>
              <a:t>g/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491" y="4755227"/>
            <a:ext cx="7576820" cy="111569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400" u="heavy" spc="-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Needs</a:t>
            </a:r>
            <a:r>
              <a:rPr sz="2400" u="heavy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further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quantification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of</a:t>
            </a:r>
            <a:r>
              <a:rPr sz="2400" u="heavy" spc="-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0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protein</a:t>
            </a:r>
            <a:r>
              <a:rPr sz="2400" u="heavy" spc="-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(</a:t>
            </a:r>
            <a:r>
              <a:rPr sz="2400" u="heavy" spc="-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24</a:t>
            </a:r>
            <a:r>
              <a:rPr sz="2400" u="heavy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hr</a:t>
            </a:r>
            <a:r>
              <a:rPr sz="2400" u="heavy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collection</a:t>
            </a:r>
            <a:r>
              <a:rPr sz="2400" u="heavy" spc="-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and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400" u="heavy" spc="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Up</a:t>
            </a:r>
            <a:r>
              <a:rPr sz="2400" u="heavy" spc="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u="heavy" spc="-1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400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5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/</a:t>
            </a:r>
            <a:r>
              <a:rPr sz="2400" u="heavy" spc="-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</a:t>
            </a:r>
            <a:r>
              <a:rPr sz="2400" u="heavy" spc="20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</a:t>
            </a:r>
            <a:r>
              <a:rPr sz="2400" u="heavy" spc="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u="heavy" spc="-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u="heavy" spc="-1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</a:t>
            </a:r>
            <a:r>
              <a:rPr sz="2400" u="heavy" spc="-1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ti</a:t>
            </a:r>
            <a:r>
              <a:rPr sz="2400" u="heavy" spc="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sz="2400" u="heavy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u="heavy" spc="-1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800" u="heavy" spc="-3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800" u="heavy" spc="-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u="heavy" spc="-18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</a:t>
            </a:r>
            <a:r>
              <a:rPr sz="2800" u="heavy" spc="-1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800" u="heavy" spc="-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rsist</a:t>
            </a:r>
            <a:r>
              <a:rPr sz="2800" u="heavy" spc="-1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ed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90" dirty="0"/>
              <a:t>OTHER</a:t>
            </a:r>
            <a:r>
              <a:rPr spc="-105" dirty="0"/>
              <a:t> </a:t>
            </a:r>
            <a:r>
              <a:rPr dirty="0"/>
              <a:t>ITEMS</a:t>
            </a:r>
            <a:r>
              <a:rPr spc="-80" dirty="0"/>
              <a:t> </a:t>
            </a:r>
            <a:r>
              <a:rPr spc="400" dirty="0"/>
              <a:t>ON</a:t>
            </a:r>
            <a:r>
              <a:rPr spc="-90" dirty="0"/>
              <a:t> </a:t>
            </a:r>
            <a:r>
              <a:rPr spc="75" dirty="0"/>
              <a:t>DIPSTICK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1790179"/>
            <a:ext cx="7417207" cy="5037276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80670" indent="-268605">
              <a:lnSpc>
                <a:spcPct val="100000"/>
              </a:lnSpc>
              <a:spcBef>
                <a:spcPts val="1280"/>
              </a:spcBef>
              <a:buChar char="-"/>
              <a:tabLst>
                <a:tab pos="280670" algn="l"/>
                <a:tab pos="281305" algn="l"/>
              </a:tabLst>
            </a:pP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glucose</a:t>
            </a:r>
            <a:endParaRPr sz="2400" dirty="0">
              <a:latin typeface="Trebuchet MS"/>
              <a:cs typeface="Trebuchet MS"/>
            </a:endParaRPr>
          </a:p>
          <a:p>
            <a:pPr marL="279400" lvl="1" indent="-183515">
              <a:lnSpc>
                <a:spcPct val="100000"/>
              </a:lnSpc>
              <a:spcBef>
                <a:spcPts val="1180"/>
              </a:spcBef>
              <a:buChar char="-"/>
              <a:tabLst>
                <a:tab pos="279400" algn="l"/>
              </a:tabLst>
            </a:pPr>
            <a:r>
              <a:rPr lang="en-US" sz="2000" spc="20" dirty="0">
                <a:latin typeface="Trebuchet MS"/>
                <a:cs typeface="Trebuchet MS"/>
              </a:rPr>
              <a:t>PH</a:t>
            </a:r>
            <a:r>
              <a:rPr lang="en-US" sz="2000" spc="20" dirty="0">
                <a:solidFill>
                  <a:srgbClr val="00B050"/>
                </a:solidFill>
                <a:latin typeface="Trebuchet MS"/>
                <a:cs typeface="Trebuchet MS"/>
              </a:rPr>
              <a:t> normally around 5  , &gt;6  : alkaline urine indicate UTI</a:t>
            </a:r>
          </a:p>
          <a:p>
            <a:pPr marL="279400" lvl="1" indent="-183515">
              <a:lnSpc>
                <a:spcPct val="100000"/>
              </a:lnSpc>
              <a:spcBef>
                <a:spcPts val="1180"/>
              </a:spcBef>
              <a:buChar char="-"/>
              <a:tabLst>
                <a:tab pos="279400" algn="l"/>
              </a:tabLst>
            </a:pPr>
            <a:endParaRPr sz="2400" dirty="0">
              <a:latin typeface="Trebuchet MS"/>
              <a:cs typeface="Trebuchet MS"/>
            </a:endParaRPr>
          </a:p>
          <a:p>
            <a:pPr marL="279400" lvl="1" indent="-183515">
              <a:lnSpc>
                <a:spcPct val="100000"/>
              </a:lnSpc>
              <a:spcBef>
                <a:spcPts val="1175"/>
              </a:spcBef>
              <a:buChar char="-"/>
              <a:tabLst>
                <a:tab pos="279400" algn="l"/>
              </a:tabLst>
            </a:pP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spe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ifi</a:t>
            </a:r>
            <a:r>
              <a:rPr sz="2400" spc="-26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33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vit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lang="en-US" sz="2400" spc="-135" dirty="0">
                <a:solidFill>
                  <a:srgbClr val="3C3C3C"/>
                </a:solidFill>
                <a:latin typeface="Trebuchet MS"/>
                <a:cs typeface="Trebuchet MS"/>
              </a:rPr>
              <a:t>  </a:t>
            </a:r>
            <a:r>
              <a:rPr lang="en-US" sz="2400" spc="-135" dirty="0">
                <a:solidFill>
                  <a:srgbClr val="00B050"/>
                </a:solidFill>
                <a:latin typeface="Trebuchet MS"/>
                <a:cs typeface="Trebuchet MS"/>
              </a:rPr>
              <a:t>normally 1,010 – 1,025  </a:t>
            </a:r>
          </a:p>
          <a:p>
            <a:pPr marL="279400" lvl="1" indent="-183515">
              <a:lnSpc>
                <a:spcPct val="100000"/>
              </a:lnSpc>
              <a:spcBef>
                <a:spcPts val="1175"/>
              </a:spcBef>
              <a:buChar char="-"/>
              <a:tabLst>
                <a:tab pos="279400" algn="l"/>
              </a:tabLst>
            </a:pPr>
            <a:r>
              <a:rPr lang="en-US" sz="2400" spc="-135" dirty="0">
                <a:solidFill>
                  <a:srgbClr val="00B050"/>
                </a:solidFill>
                <a:latin typeface="Trebuchet MS"/>
                <a:cs typeface="Trebuchet MS"/>
              </a:rPr>
              <a:t>&lt;1,010 : diluted urine </a:t>
            </a:r>
          </a:p>
          <a:p>
            <a:pPr marL="279400" lvl="1" indent="-183515">
              <a:lnSpc>
                <a:spcPct val="100000"/>
              </a:lnSpc>
              <a:spcBef>
                <a:spcPts val="1175"/>
              </a:spcBef>
              <a:buChar char="-"/>
              <a:tabLst>
                <a:tab pos="279400" algn="l"/>
              </a:tabLst>
            </a:pPr>
            <a:r>
              <a:rPr lang="en-US" sz="2400" spc="-135" dirty="0">
                <a:solidFill>
                  <a:srgbClr val="00B050"/>
                </a:solidFill>
                <a:latin typeface="Trebuchet MS"/>
                <a:cs typeface="Trebuchet MS"/>
              </a:rPr>
              <a:t>&gt; 1,025 : concentrated urine</a:t>
            </a:r>
            <a:endParaRPr sz="2400" dirty="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buClr>
                <a:srgbClr val="3C3C3C"/>
              </a:buClr>
              <a:buFont typeface="Trebuchet MS"/>
              <a:buChar char="-"/>
            </a:pPr>
            <a:endParaRPr sz="2800" dirty="0">
              <a:latin typeface="Trebuchet MS"/>
              <a:cs typeface="Trebuchet MS"/>
            </a:endParaRPr>
          </a:p>
          <a:p>
            <a:pPr marL="279400" lvl="1" indent="-183515">
              <a:lnSpc>
                <a:spcPct val="100000"/>
              </a:lnSpc>
              <a:spcBef>
                <a:spcPts val="1980"/>
              </a:spcBef>
              <a:buChar char="-"/>
              <a:tabLst>
                <a:tab pos="279400" algn="l"/>
              </a:tabLst>
            </a:pPr>
            <a:r>
              <a:rPr sz="2400" spc="-6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cs typeface="Trebuchet MS"/>
              </a:rPr>
              <a:t>Nitrite</a:t>
            </a:r>
            <a:r>
              <a:rPr lang="en-US" sz="2400" spc="-60" dirty="0">
                <a:solidFill>
                  <a:srgbClr val="00B050"/>
                </a:solidFill>
                <a:latin typeface="Trebuchet MS"/>
                <a:cs typeface="Trebuchet MS"/>
              </a:rPr>
              <a:t> if its positive means gram negative bac which reduces nitrate</a:t>
            </a:r>
            <a:endParaRPr sz="24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279400" lvl="1" indent="-183515">
              <a:lnSpc>
                <a:spcPct val="100000"/>
              </a:lnSpc>
              <a:spcBef>
                <a:spcPts val="1180"/>
              </a:spcBef>
              <a:buChar char="-"/>
              <a:tabLst>
                <a:tab pos="279400" algn="l"/>
              </a:tabLst>
            </a:pP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Leu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k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ocyte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esterase</a:t>
            </a:r>
            <a:r>
              <a:rPr lang="en-US" sz="2400" spc="-1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spc="-120" dirty="0">
                <a:solidFill>
                  <a:srgbClr val="00B050"/>
                </a:solidFill>
                <a:latin typeface="Trebuchet MS"/>
                <a:cs typeface="Trebuchet MS"/>
              </a:rPr>
              <a:t>if its positive </a:t>
            </a:r>
            <a:r>
              <a:rPr lang="en-US" sz="2400" spc="-120" dirty="0" err="1">
                <a:solidFill>
                  <a:srgbClr val="00B050"/>
                </a:solidFill>
                <a:latin typeface="Trebuchet MS"/>
                <a:cs typeface="Trebuchet MS"/>
              </a:rPr>
              <a:t>indicste</a:t>
            </a:r>
            <a:r>
              <a:rPr lang="en-US" sz="2400" spc="-120" dirty="0">
                <a:solidFill>
                  <a:srgbClr val="00B050"/>
                </a:solidFill>
                <a:latin typeface="Trebuchet MS"/>
                <a:cs typeface="Trebuchet MS"/>
              </a:rPr>
              <a:t> </a:t>
            </a:r>
            <a:r>
              <a:rPr lang="en-US" sz="2400" spc="-120" dirty="0" err="1">
                <a:solidFill>
                  <a:srgbClr val="00B050"/>
                </a:solidFill>
                <a:latin typeface="Trebuchet MS"/>
                <a:cs typeface="Trebuchet MS"/>
              </a:rPr>
              <a:t>wbcs</a:t>
            </a:r>
            <a:r>
              <a:rPr lang="en-US" sz="2400" spc="-120" dirty="0">
                <a:solidFill>
                  <a:srgbClr val="00B050"/>
                </a:solidFill>
                <a:latin typeface="Trebuchet MS"/>
                <a:cs typeface="Trebuchet MS"/>
              </a:rPr>
              <a:t> present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693" y="1271778"/>
            <a:ext cx="37045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2976880" algn="l"/>
              </a:tabLst>
            </a:pPr>
            <a:r>
              <a:rPr spc="85" dirty="0"/>
              <a:t>URINE</a:t>
            </a:r>
            <a:r>
              <a:rPr spc="-335" dirty="0"/>
              <a:t> </a:t>
            </a:r>
            <a:r>
              <a:rPr spc="275" dirty="0"/>
              <a:t>AN</a:t>
            </a:r>
            <a:r>
              <a:rPr spc="254" dirty="0"/>
              <a:t>A</a:t>
            </a:r>
            <a:r>
              <a:rPr spc="-365" dirty="0"/>
              <a:t>L</a:t>
            </a:r>
            <a:r>
              <a:rPr spc="30" dirty="0"/>
              <a:t>Y</a:t>
            </a:r>
            <a:r>
              <a:rPr spc="-75" dirty="0"/>
              <a:t>SIS</a:t>
            </a:r>
            <a:r>
              <a:rPr dirty="0"/>
              <a:t>	</a:t>
            </a:r>
            <a:r>
              <a:rPr spc="60" dirty="0"/>
              <a:t>R</a:t>
            </a:r>
            <a:r>
              <a:rPr spc="-20" dirty="0"/>
              <a:t>&amp;M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0491" y="2733611"/>
            <a:ext cx="2063750" cy="90424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1" spc="-95" dirty="0">
                <a:solidFill>
                  <a:srgbClr val="3C3C3C"/>
                </a:solidFill>
                <a:latin typeface="Trebuchet MS"/>
                <a:cs typeface="Trebuchet MS"/>
              </a:rPr>
              <a:t>2</a:t>
            </a:r>
            <a:r>
              <a:rPr sz="2400" b="1" spc="-8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4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75" dirty="0">
                <a:solidFill>
                  <a:srgbClr val="3C3C3C"/>
                </a:solidFill>
                <a:latin typeface="Trebuchet MS"/>
                <a:cs typeface="Trebuchet MS"/>
              </a:rPr>
              <a:t>Mic</a:t>
            </a:r>
            <a:r>
              <a:rPr sz="2400" b="1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b="1" spc="15" dirty="0">
                <a:solidFill>
                  <a:srgbClr val="3C3C3C"/>
                </a:solidFill>
                <a:latin typeface="Trebuchet MS"/>
                <a:cs typeface="Trebuchet MS"/>
              </a:rPr>
              <a:t>osco</a:t>
            </a:r>
            <a:r>
              <a:rPr sz="2400" b="1" spc="-7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400" b="1" spc="-145" dirty="0">
                <a:solidFill>
                  <a:srgbClr val="3C3C3C"/>
                </a:solidFill>
                <a:latin typeface="Trebuchet MS"/>
                <a:cs typeface="Trebuchet MS"/>
              </a:rPr>
              <a:t>y: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u="heavy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-For</a:t>
            </a:r>
            <a:r>
              <a:rPr sz="2400" u="heavy" spc="-1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cells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4678" y="3612638"/>
            <a:ext cx="2004695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669290" algn="l"/>
              </a:tabLst>
            </a:pP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0-3	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RBC/HPF</a:t>
            </a:r>
            <a:endParaRPr sz="2400">
              <a:latin typeface="Trebuchet MS"/>
              <a:cs typeface="Trebuchet MS"/>
            </a:endParaRPr>
          </a:p>
          <a:p>
            <a:pPr marL="62230">
              <a:lnSpc>
                <a:spcPct val="100000"/>
              </a:lnSpc>
              <a:spcBef>
                <a:spcPts val="580"/>
              </a:spcBef>
              <a:tabLst>
                <a:tab pos="679450" algn="l"/>
              </a:tabLst>
            </a:pP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0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5	</a:t>
            </a:r>
            <a:r>
              <a:rPr sz="2400" spc="44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BC/HPF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1752" y="4488179"/>
            <a:ext cx="1486661" cy="67741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80491" y="3612638"/>
            <a:ext cx="1125855" cy="1342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00050">
              <a:lnSpc>
                <a:spcPct val="120000"/>
              </a:lnSpc>
              <a:spcBef>
                <a:spcPts val="95"/>
              </a:spcBef>
            </a:pPr>
            <a:r>
              <a:rPr sz="2400" spc="100" dirty="0">
                <a:solidFill>
                  <a:srgbClr val="3C3C3C"/>
                </a:solidFill>
                <a:latin typeface="Trebuchet MS"/>
                <a:cs typeface="Trebuchet MS"/>
              </a:rPr>
              <a:t>RBC </a:t>
            </a:r>
            <a:r>
              <a:rPr sz="2400" spc="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44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400" spc="125" dirty="0">
                <a:solidFill>
                  <a:srgbClr val="3C3C3C"/>
                </a:solidFill>
                <a:latin typeface="Trebuchet MS"/>
                <a:cs typeface="Trebuchet MS"/>
              </a:rPr>
              <a:t>BC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u="heavy" spc="-1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-</a:t>
            </a:r>
            <a:r>
              <a:rPr sz="2400" u="heavy" spc="-1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Bac</a:t>
            </a:r>
            <a:r>
              <a:rPr sz="2400" u="heavy" spc="-10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400" u="heavy" spc="-1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eria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02692" y="4895088"/>
            <a:ext cx="5492115" cy="1148715"/>
            <a:chOff x="202692" y="4895088"/>
            <a:chExt cx="5492115" cy="114871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4632" y="4895088"/>
              <a:ext cx="1038606" cy="5257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40408" y="4927092"/>
              <a:ext cx="3954018" cy="67741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2692" y="5366004"/>
              <a:ext cx="5199126" cy="677418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380491" y="4929806"/>
            <a:ext cx="5113655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1382395" algn="l"/>
                <a:tab pos="1550035" algn="l"/>
                <a:tab pos="3202305" algn="l"/>
              </a:tabLst>
            </a:pPr>
            <a:r>
              <a:rPr sz="2400" u="heavy" spc="-1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400" u="heavy" spc="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sz="2400" u="heavy" spc="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u="heavy" spc="-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Cas</a:t>
            </a:r>
            <a:r>
              <a:rPr sz="2400" u="heavy" spc="-1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400" u="heavy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3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;</a:t>
            </a:r>
            <a:r>
              <a:rPr sz="2400" u="heavy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	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spc="20" dirty="0">
                <a:solidFill>
                  <a:srgbClr val="3C3C3C"/>
                </a:solidFill>
                <a:latin typeface="Trebuchet MS"/>
                <a:cs typeface="Trebuchet MS"/>
              </a:rPr>
              <a:t>Hy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aline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cast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spc="-585" dirty="0">
                <a:solidFill>
                  <a:srgbClr val="3C3C3C"/>
                </a:solidFill>
                <a:latin typeface="Trebuchet MS"/>
                <a:cs typeface="Trebuchet MS"/>
              </a:rPr>
              <a:t>/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epithe</a:t>
            </a:r>
            <a:r>
              <a:rPr sz="2400" spc="-204" dirty="0">
                <a:solidFill>
                  <a:srgbClr val="3C3C3C"/>
                </a:solidFill>
                <a:latin typeface="Trebuchet MS"/>
                <a:cs typeface="Trebuchet MS"/>
              </a:rPr>
              <a:t>lia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90" dirty="0">
                <a:solidFill>
                  <a:srgbClr val="3C3C3C"/>
                </a:solidFill>
                <a:latin typeface="Trebuchet MS"/>
                <a:cs typeface="Trebuchet MS"/>
              </a:rPr>
              <a:t>cast,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2084705" algn="l"/>
              </a:tabLst>
            </a:pPr>
            <a:r>
              <a:rPr sz="2400" b="1" spc="260" dirty="0">
                <a:solidFill>
                  <a:srgbClr val="3C3C3C"/>
                </a:solidFill>
                <a:latin typeface="Trebuchet MS"/>
                <a:cs typeface="Trebuchet MS"/>
              </a:rPr>
              <a:t>RBC</a:t>
            </a:r>
            <a:r>
              <a:rPr sz="24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-55" dirty="0">
                <a:solidFill>
                  <a:srgbClr val="3C3C3C"/>
                </a:solidFill>
                <a:latin typeface="Trebuchet MS"/>
                <a:cs typeface="Trebuchet MS"/>
              </a:rPr>
              <a:t>cast:</a:t>
            </a:r>
            <a:r>
              <a:rPr sz="2400" b="1" spc="-2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-20" dirty="0">
                <a:solidFill>
                  <a:srgbClr val="3C3C3C"/>
                </a:solidFill>
                <a:latin typeface="Trebuchet MS"/>
                <a:cs typeface="Trebuchet MS"/>
              </a:rPr>
              <a:t>are	</a:t>
            </a:r>
            <a:r>
              <a:rPr sz="2400" b="1" spc="-45" dirty="0">
                <a:solidFill>
                  <a:srgbClr val="3C3C3C"/>
                </a:solidFill>
                <a:latin typeface="Trebuchet MS"/>
                <a:cs typeface="Trebuchet MS"/>
              </a:rPr>
              <a:t>always</a:t>
            </a:r>
            <a:r>
              <a:rPr sz="2400" b="1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-5" dirty="0">
                <a:solidFill>
                  <a:srgbClr val="3C3C3C"/>
                </a:solidFill>
                <a:latin typeface="Trebuchet MS"/>
                <a:cs typeface="Trebuchet MS"/>
              </a:rPr>
              <a:t>pathological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90712" y="1723898"/>
            <a:ext cx="4114800" cy="25146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7D2D1D9-9992-DD28-D8BA-8DCA5299BBEA}"/>
              </a:ext>
            </a:extLst>
          </p:cNvPr>
          <p:cNvSpPr txBox="1"/>
          <p:nvPr/>
        </p:nvSpPr>
        <p:spPr>
          <a:xfrm>
            <a:off x="4953000" y="427567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Rbc</a:t>
            </a:r>
            <a:r>
              <a:rPr lang="en-US" dirty="0">
                <a:solidFill>
                  <a:srgbClr val="00B050"/>
                </a:solidFill>
              </a:rPr>
              <a:t> cast +hematuria  indicates glomerulonephritis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85" dirty="0">
                <a:solidFill>
                  <a:srgbClr val="FFFFFF"/>
                </a:solidFill>
              </a:rPr>
              <a:t>URINE</a:t>
            </a:r>
            <a:r>
              <a:rPr spc="-335" dirty="0">
                <a:solidFill>
                  <a:srgbClr val="FFFFFF"/>
                </a:solidFill>
              </a:rPr>
              <a:t> </a:t>
            </a:r>
            <a:r>
              <a:rPr spc="275" dirty="0">
                <a:solidFill>
                  <a:srgbClr val="FFFFFF"/>
                </a:solidFill>
              </a:rPr>
              <a:t>AN</a:t>
            </a:r>
            <a:r>
              <a:rPr spc="254" dirty="0">
                <a:solidFill>
                  <a:srgbClr val="FFFFFF"/>
                </a:solidFill>
              </a:rPr>
              <a:t>A</a:t>
            </a:r>
            <a:r>
              <a:rPr spc="-365" dirty="0">
                <a:solidFill>
                  <a:srgbClr val="FFFFFF"/>
                </a:solidFill>
              </a:rPr>
              <a:t>L</a:t>
            </a:r>
            <a:r>
              <a:rPr spc="30" dirty="0">
                <a:solidFill>
                  <a:srgbClr val="FFFFFF"/>
                </a:solidFill>
              </a:rPr>
              <a:t>Y</a:t>
            </a:r>
            <a:r>
              <a:rPr spc="-75" dirty="0">
                <a:solidFill>
                  <a:srgbClr val="FFFFFF"/>
                </a:solidFill>
              </a:rPr>
              <a:t>SIS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spc="-425" dirty="0">
                <a:solidFill>
                  <a:srgbClr val="FFFFFF"/>
                </a:solidFill>
              </a:rPr>
              <a:t>,,,,,</a:t>
            </a:r>
            <a:r>
              <a:rPr spc="-420" dirty="0">
                <a:solidFill>
                  <a:srgbClr val="FFFFFF"/>
                </a:solidFill>
              </a:rPr>
              <a:t>,</a:t>
            </a:r>
            <a:r>
              <a:rPr spc="-355" dirty="0">
                <a:solidFill>
                  <a:srgbClr val="FFFFFF"/>
                </a:solidFill>
              </a:rPr>
              <a:t> </a:t>
            </a:r>
            <a:r>
              <a:rPr spc="65" dirty="0">
                <a:solidFill>
                  <a:srgbClr val="FFFFFF"/>
                </a:solidFill>
              </a:rPr>
              <a:t>INTE</a:t>
            </a:r>
            <a:r>
              <a:rPr spc="75" dirty="0">
                <a:solidFill>
                  <a:srgbClr val="FFFFFF"/>
                </a:solidFill>
              </a:rPr>
              <a:t>R</a:t>
            </a:r>
            <a:r>
              <a:rPr spc="-65" dirty="0">
                <a:solidFill>
                  <a:srgbClr val="FFFFFF"/>
                </a:solidFill>
              </a:rPr>
              <a:t>PR</a:t>
            </a:r>
            <a:r>
              <a:rPr spc="-55" dirty="0">
                <a:solidFill>
                  <a:srgbClr val="FFFFFF"/>
                </a:solidFill>
              </a:rPr>
              <a:t>E</a:t>
            </a:r>
            <a:r>
              <a:rPr spc="-215" dirty="0">
                <a:solidFill>
                  <a:srgbClr val="FFFFFF"/>
                </a:solidFill>
              </a:rPr>
              <a:t>T</a:t>
            </a:r>
            <a:r>
              <a:rPr spc="-70" dirty="0">
                <a:solidFill>
                  <a:srgbClr val="FFFFFF"/>
                </a:solidFill>
              </a:rPr>
              <a:t>A</a:t>
            </a:r>
            <a:r>
              <a:rPr spc="195" dirty="0">
                <a:solidFill>
                  <a:srgbClr val="FFFFFF"/>
                </a:solidFill>
              </a:rPr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272665"/>
            <a:ext cx="7583805" cy="416408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6385" marR="5080" indent="-274320">
              <a:lnSpc>
                <a:spcPct val="80000"/>
              </a:lnSpc>
              <a:spcBef>
                <a:spcPts val="6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urina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ysi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btained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-20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om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he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me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spe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ime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as 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cultu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210" dirty="0">
                <a:solidFill>
                  <a:srgbClr val="3C3C3C"/>
                </a:solidFill>
                <a:latin typeface="Trebuchet MS"/>
                <a:cs typeface="Trebuchet MS"/>
              </a:rPr>
              <a:t>ed.</a:t>
            </a:r>
            <a:endParaRPr sz="2400" dirty="0">
              <a:latin typeface="Trebuchet MS"/>
              <a:cs typeface="Trebuchet MS"/>
            </a:endParaRPr>
          </a:p>
          <a:p>
            <a:pPr marL="286385" marR="668655" indent="-274320">
              <a:lnSpc>
                <a:spcPct val="8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Pyuria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(leukocytes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urine)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suggests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infection,</a:t>
            </a:r>
            <a:r>
              <a:rPr sz="2400" spc="-3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but </a:t>
            </a:r>
            <a:r>
              <a:rPr sz="2400" spc="-7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infection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can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occur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absence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pyuria.</a:t>
            </a:r>
            <a:endParaRPr sz="24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Conversely,</a:t>
            </a:r>
            <a:r>
              <a:rPr sz="2400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pyuria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can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present</a:t>
            </a:r>
            <a:r>
              <a:rPr sz="24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without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lang="en-US" sz="2400" spc="-60" dirty="0">
                <a:solidFill>
                  <a:srgbClr val="3C3C3C"/>
                </a:solidFill>
                <a:latin typeface="Trebuchet MS"/>
                <a:cs typeface="Trebuchet MS"/>
              </a:rPr>
              <a:t>  </a:t>
            </a:r>
            <a:r>
              <a:rPr lang="en-US" sz="2400" spc="-60" dirty="0">
                <a:solidFill>
                  <a:srgbClr val="00B050"/>
                </a:solidFill>
                <a:latin typeface="Trebuchet MS"/>
                <a:cs typeface="Trebuchet MS"/>
              </a:rPr>
              <a:t>LIKE IN (bacteremia , lupus , vasculitis , ATN , AKI  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400" dirty="0">
              <a:latin typeface="Trebuchet MS"/>
              <a:cs typeface="Trebuchet MS"/>
            </a:endParaRPr>
          </a:p>
          <a:p>
            <a:pPr marL="370840" indent="-358140">
              <a:lnSpc>
                <a:spcPts val="2595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370205" algn="l"/>
                <a:tab pos="370840" algn="l"/>
              </a:tabLst>
            </a:pPr>
            <a:r>
              <a:rPr sz="2400" i="1" u="heavy" spc="-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Ni</a:t>
            </a:r>
            <a:r>
              <a:rPr sz="2400" i="1" u="heavy" spc="-2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400" i="1" u="heavy" spc="-2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i="1" u="heavy" spc="-2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ite</a:t>
            </a:r>
            <a:r>
              <a:rPr sz="2400" i="1" u="heavy" spc="-1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</a:t>
            </a:r>
            <a:r>
              <a:rPr sz="2400" i="1" u="heavy" spc="-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1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an</a:t>
            </a:r>
            <a:r>
              <a:rPr sz="2400" i="1" u="heavy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d</a:t>
            </a:r>
            <a:r>
              <a:rPr sz="2400" i="1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leu</a:t>
            </a:r>
            <a:r>
              <a:rPr sz="2400" i="1" u="heavy" spc="-2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k</a:t>
            </a:r>
            <a:r>
              <a:rPr sz="2400" i="1" u="heavy" spc="-2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sz="2400" i="1" u="heavy" spc="-1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</a:t>
            </a:r>
            <a:r>
              <a:rPr sz="2400" i="1" u="heavy" spc="-3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yt</a:t>
            </a:r>
            <a:r>
              <a:rPr sz="2400" i="1" u="heavy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400" i="1" u="heavy" spc="-9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este</a:t>
            </a:r>
            <a:r>
              <a:rPr sz="2400" i="1" u="heavy" spc="-25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i="1" u="heavy" spc="-1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as</a:t>
            </a:r>
            <a:r>
              <a:rPr sz="2400" i="1" u="heavy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400" i="1" u="heavy" spc="-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</a:t>
            </a:r>
            <a:r>
              <a:rPr sz="2400" i="1" u="heavy" spc="-19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i="1" u="heavy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400" i="1" u="heavy" spc="-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usua</a:t>
            </a:r>
            <a:r>
              <a:rPr sz="2400" i="1" u="heavy" spc="-1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l</a:t>
            </a:r>
            <a:r>
              <a:rPr sz="2400" i="1" u="heavy" spc="-3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l</a:t>
            </a:r>
            <a:r>
              <a:rPr sz="2400" i="1" u="heavy" spc="-2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r>
              <a:rPr sz="2400" i="1" u="heavy" spc="-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pos</a:t>
            </a:r>
            <a:r>
              <a:rPr sz="2400" i="1" u="heavy" spc="-1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400" i="1" u="heavy" spc="-30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tiv</a:t>
            </a:r>
            <a:r>
              <a:rPr sz="2400" i="1" u="heavy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400" i="1" u="heavy" spc="-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400" i="1" u="heavy" spc="-1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</a:t>
            </a:r>
            <a:r>
              <a:rPr sz="2400" i="1" u="heavy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-2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in</a:t>
            </a:r>
            <a:r>
              <a:rPr sz="2400" i="1" u="heavy" spc="-29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400" i="1" u="heavy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ected</a:t>
            </a:r>
            <a:endParaRPr sz="2400" dirty="0">
              <a:latin typeface="Trebuchet MS"/>
              <a:cs typeface="Trebuchet MS"/>
            </a:endParaRPr>
          </a:p>
          <a:p>
            <a:pPr marL="286385">
              <a:lnSpc>
                <a:spcPts val="2595"/>
              </a:lnSpc>
            </a:pPr>
            <a:r>
              <a:rPr sz="2400" i="1" u="heavy" spc="-2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urine.</a:t>
            </a:r>
            <a:endParaRPr sz="2400" dirty="0">
              <a:latin typeface="Trebuchet MS"/>
              <a:cs typeface="Trebuchet MS"/>
            </a:endParaRPr>
          </a:p>
          <a:p>
            <a:pPr marL="370840" indent="-35814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370205" algn="l"/>
                <a:tab pos="370840" algn="l"/>
              </a:tabLst>
            </a:pPr>
            <a:r>
              <a:rPr sz="2400" spc="-30" dirty="0">
                <a:solidFill>
                  <a:srgbClr val="3C3C3C"/>
                </a:solidFill>
                <a:latin typeface="Trebuchet MS"/>
                <a:cs typeface="Trebuchet MS"/>
              </a:rPr>
              <a:t>Mic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oscopic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hem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turia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comm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5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cu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cys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03062"/>
              </a:buClr>
              <a:buFont typeface="Segoe UI Symbol"/>
              <a:buChar char="⚫"/>
            </a:pPr>
            <a:endParaRPr sz="2450" dirty="0">
              <a:latin typeface="Trebuchet MS"/>
              <a:cs typeface="Trebuchet MS"/>
            </a:endParaRPr>
          </a:p>
          <a:p>
            <a:pPr marL="370840" indent="-358140">
              <a:lnSpc>
                <a:spcPts val="2595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370205" algn="l"/>
                <a:tab pos="370840" algn="l"/>
              </a:tabLst>
            </a:pPr>
            <a:r>
              <a:rPr sz="2400" spc="-2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254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26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14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i="1" spc="-305" dirty="0">
                <a:solidFill>
                  <a:srgbClr val="3C3C3C"/>
                </a:solidFill>
                <a:latin typeface="Trebuchet MS"/>
                <a:cs typeface="Trebuchet MS"/>
              </a:rPr>
              <a:t>hi</a:t>
            </a:r>
            <a:r>
              <a:rPr sz="2400" i="1" spc="-21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i="1" spc="-21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400" i="1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204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400" i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225" dirty="0">
                <a:solidFill>
                  <a:srgbClr val="3C3C3C"/>
                </a:solidFill>
                <a:latin typeface="Trebuchet MS"/>
                <a:cs typeface="Trebuchet MS"/>
              </a:rPr>
              <a:t>symptomatic</a:t>
            </a:r>
            <a:r>
              <a:rPr sz="2400" spc="-35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400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ssible</a:t>
            </a:r>
            <a:r>
              <a:rPr sz="2400" spc="-35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400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254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endParaRPr sz="2400" dirty="0">
              <a:latin typeface="Trebuchet MS"/>
              <a:cs typeface="Trebuchet MS"/>
            </a:endParaRPr>
          </a:p>
          <a:p>
            <a:pPr marL="286385">
              <a:lnSpc>
                <a:spcPts val="2595"/>
              </a:lnSpc>
            </a:pP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urina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ysi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esult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neg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27305" rIns="0" bIns="0" rtlCol="0">
            <a:spAutoFit/>
          </a:bodyPr>
          <a:lstStyle/>
          <a:p>
            <a:pPr marL="557530" marR="5343525">
              <a:lnSpc>
                <a:spcPct val="100000"/>
              </a:lnSpc>
              <a:spcBef>
                <a:spcPts val="215"/>
              </a:spcBef>
            </a:pPr>
            <a:r>
              <a:rPr sz="2500" spc="110" dirty="0">
                <a:solidFill>
                  <a:srgbClr val="FFFFFF"/>
                </a:solidFill>
              </a:rPr>
              <a:t>DIAGNOSIS </a:t>
            </a:r>
            <a:r>
              <a:rPr sz="2500" spc="114" dirty="0">
                <a:solidFill>
                  <a:srgbClr val="FFFFFF"/>
                </a:solidFill>
              </a:rPr>
              <a:t> </a:t>
            </a:r>
            <a:r>
              <a:rPr sz="2500" spc="75" dirty="0">
                <a:solidFill>
                  <a:srgbClr val="FFFFFF"/>
                </a:solidFill>
              </a:rPr>
              <a:t>URINE</a:t>
            </a:r>
            <a:r>
              <a:rPr sz="2500" spc="-90" dirty="0">
                <a:solidFill>
                  <a:srgbClr val="FFFFFF"/>
                </a:solidFill>
              </a:rPr>
              <a:t> </a:t>
            </a:r>
            <a:r>
              <a:rPr sz="2500" spc="35" dirty="0">
                <a:solidFill>
                  <a:srgbClr val="FFFFFF"/>
                </a:solidFill>
              </a:rPr>
              <a:t>CULTURE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659993" y="2556506"/>
            <a:ext cx="7660005" cy="3271408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670"/>
              </a:spcBef>
            </a:pP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ositi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Urine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cultu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60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4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  <a:tab pos="1092835" algn="l"/>
              </a:tabLst>
            </a:pP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If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the	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culture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shows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greater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than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100,000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colonies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endParaRPr sz="2400" dirty="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</a:pP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single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pa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thogen</a:t>
            </a:r>
            <a:endParaRPr lang="en-US" sz="2400" spc="-114" dirty="0">
              <a:solidFill>
                <a:srgbClr val="3C3C3C"/>
              </a:solidFill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</a:pPr>
            <a:r>
              <a:rPr lang="en-US" sz="2400" spc="-114" dirty="0">
                <a:solidFill>
                  <a:srgbClr val="00B050"/>
                </a:solidFill>
                <a:latin typeface="Trebuchet MS"/>
                <a:cs typeface="Trebuchet MS"/>
              </a:rPr>
              <a:t>_Mixed pathogen  : almost  contamination </a:t>
            </a:r>
            <a:endParaRPr sz="24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370205" algn="l"/>
                <a:tab pos="370840" algn="l"/>
              </a:tabLst>
            </a:pPr>
            <a:r>
              <a:rPr dirty="0"/>
              <a:t>	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If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there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are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10,000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colonies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child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symptomatic,</a:t>
            </a:r>
            <a:r>
              <a:rPr sz="2400" spc="-2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it </a:t>
            </a:r>
            <a:r>
              <a:rPr sz="2400" spc="-7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conside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spc="-1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endParaRPr sz="2400" dirty="0">
              <a:latin typeface="Trebuchet MS"/>
              <a:cs typeface="Trebuchet MS"/>
            </a:endParaRPr>
          </a:p>
          <a:p>
            <a:pPr marL="286385" marR="643255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  <a:tab pos="4381500" algn="l"/>
              </a:tabLst>
            </a:pPr>
            <a:r>
              <a:rPr sz="2400" b="1" i="1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b="1" i="1" spc="-6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b="1" i="1" spc="-18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400" b="1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90" dirty="0">
                <a:solidFill>
                  <a:srgbClr val="3C3C3C"/>
                </a:solidFill>
                <a:latin typeface="Trebuchet MS"/>
                <a:cs typeface="Trebuchet MS"/>
              </a:rPr>
              <a:t>am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400" spc="-204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22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wt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-20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om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195" dirty="0">
                <a:solidFill>
                  <a:srgbClr val="3C3C3C"/>
                </a:solidFill>
                <a:latin typeface="Trebuchet MS"/>
                <a:cs typeface="Trebuchet MS"/>
              </a:rPr>
              <a:t>sup</a:t>
            </a:r>
            <a:r>
              <a:rPr sz="2400" i="1" spc="-2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i="1" spc="-185" dirty="0">
                <a:solidFill>
                  <a:srgbClr val="3C3C3C"/>
                </a:solidFill>
                <a:latin typeface="Trebuchet MS"/>
                <a:cs typeface="Trebuchet MS"/>
              </a:rPr>
              <a:t>apub</a:t>
            </a:r>
            <a:r>
              <a:rPr sz="2400" i="1" spc="-235" dirty="0">
                <a:solidFill>
                  <a:srgbClr val="3C3C3C"/>
                </a:solidFill>
                <a:latin typeface="Trebuchet MS"/>
                <a:cs typeface="Trebuchet MS"/>
              </a:rPr>
              <a:t>ic</a:t>
            </a:r>
            <a:r>
              <a:rPr sz="2400" i="1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i="1" spc="-210" dirty="0">
                <a:solidFill>
                  <a:srgbClr val="3C3C3C"/>
                </a:solidFill>
                <a:latin typeface="Trebuchet MS"/>
                <a:cs typeface="Trebuchet MS"/>
              </a:rPr>
              <a:t>samp</a:t>
            </a:r>
            <a:r>
              <a:rPr sz="2400" i="1" spc="-114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i="1" spc="-24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i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is  positi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cul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tu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9993" y="2950844"/>
            <a:ext cx="780986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00" marR="5080" indent="-304800">
              <a:lnSpc>
                <a:spcPct val="100000"/>
              </a:lnSpc>
              <a:spcBef>
                <a:spcPts val="95"/>
              </a:spcBef>
              <a:buClr>
                <a:srgbClr val="903062"/>
              </a:buClr>
              <a:buSzPct val="91071"/>
              <a:buFont typeface="Segoe UI Symbol"/>
              <a:buChar char="◾"/>
              <a:tabLst>
                <a:tab pos="317500" algn="l"/>
              </a:tabLst>
            </a:pPr>
            <a:r>
              <a:rPr sz="2800" b="1" i="1" spc="-110" dirty="0">
                <a:solidFill>
                  <a:srgbClr val="3C3C3C"/>
                </a:solidFill>
                <a:latin typeface="Trebuchet MS"/>
                <a:cs typeface="Trebuchet MS"/>
              </a:rPr>
              <a:t>Asymptomatic</a:t>
            </a:r>
            <a:r>
              <a:rPr sz="2800" b="1" i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b="1" i="1" spc="-150" dirty="0">
                <a:solidFill>
                  <a:srgbClr val="3C3C3C"/>
                </a:solidFill>
                <a:latin typeface="Trebuchet MS"/>
                <a:cs typeface="Trebuchet MS"/>
              </a:rPr>
              <a:t>bacteriuria</a:t>
            </a:r>
            <a:r>
              <a:rPr sz="2800" b="1" i="1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refers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individuals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3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siti</a:t>
            </a:r>
            <a:r>
              <a:rPr sz="2800" spc="-254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cul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800" spc="-1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it</a:t>
            </a:r>
            <a:r>
              <a:rPr sz="2800" spc="-22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9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y 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manifestations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infection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occurs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almost 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exclusively</a:t>
            </a:r>
            <a:r>
              <a:rPr sz="28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girls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42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2800" spc="-3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It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benign</a:t>
            </a: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condition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except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in </a:t>
            </a:r>
            <a:r>
              <a:rPr sz="2800" spc="-8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pregnancy…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  <a:tabLst>
                <a:tab pos="1264920" algn="l"/>
              </a:tabLst>
            </a:pPr>
            <a:r>
              <a:rPr spc="275" dirty="0"/>
              <a:t>WHY	</a:t>
            </a:r>
            <a:r>
              <a:rPr spc="365" dirty="0"/>
              <a:t>C</a:t>
            </a:r>
            <a:r>
              <a:rPr spc="55" dirty="0"/>
              <a:t>ARE</a:t>
            </a:r>
            <a:r>
              <a:rPr spc="-360" dirty="0"/>
              <a:t> </a:t>
            </a:r>
            <a:r>
              <a:rPr spc="165" dirty="0"/>
              <a:t>ABOUT</a:t>
            </a:r>
            <a:r>
              <a:rPr spc="-70" dirty="0"/>
              <a:t> </a:t>
            </a:r>
            <a:r>
              <a:rPr spc="45" dirty="0"/>
              <a:t>UTI</a:t>
            </a:r>
            <a:r>
              <a:rPr spc="-55" dirty="0"/>
              <a:t> </a:t>
            </a:r>
            <a:r>
              <a:rPr spc="-100" dirty="0"/>
              <a:t>??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3100196"/>
            <a:ext cx="7945755" cy="177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spc="-2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Accounts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almost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3C3C3C"/>
                </a:solidFill>
                <a:latin typeface="Trebuchet MS"/>
                <a:cs typeface="Trebuchet MS"/>
              </a:rPr>
              <a:t>1%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office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visits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pediatrician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Trebuchet MS"/>
                <a:cs typeface="Trebuchet MS"/>
              </a:rPr>
              <a:t>5-15%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Trebuchet MS"/>
                <a:cs typeface="Trebuchet MS"/>
              </a:rPr>
              <a:t>ER </a:t>
            </a:r>
            <a:r>
              <a:rPr sz="1800" spc="-5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visits</a:t>
            </a:r>
            <a:endParaRPr sz="1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enal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amage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epo</a:t>
            </a:r>
            <a:r>
              <a:rPr sz="1800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ted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about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3C3C3C"/>
                </a:solidFill>
                <a:latin typeface="Trebuchet MS"/>
                <a:cs typeface="Trebuchet MS"/>
              </a:rPr>
              <a:t>5%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hild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wit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endParaRPr sz="1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major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cause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190" dirty="0">
                <a:solidFill>
                  <a:srgbClr val="3C3C3C"/>
                </a:solidFill>
                <a:latin typeface="Trebuchet MS"/>
                <a:cs typeface="Trebuchet MS"/>
              </a:rPr>
              <a:t>CKD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&amp;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3C3C3C"/>
                </a:solidFill>
                <a:latin typeface="Trebuchet MS"/>
                <a:cs typeface="Trebuchet MS"/>
              </a:rPr>
              <a:t>ESRD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nephropathy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congenital</a:t>
            </a:r>
            <a:endParaRPr sz="1800" dirty="0">
              <a:latin typeface="Trebuchet MS"/>
              <a:cs typeface="Trebuchet MS"/>
            </a:endParaRPr>
          </a:p>
          <a:p>
            <a:pPr marL="287020">
              <a:lnSpc>
                <a:spcPct val="100000"/>
              </a:lnSpc>
            </a:pP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enal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anom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alies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1800" spc="23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800" spc="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125" dirty="0">
                <a:solidFill>
                  <a:srgbClr val="3C3C3C"/>
                </a:solidFill>
                <a:latin typeface="Trebuchet MS"/>
                <a:cs typeface="Trebuchet MS"/>
              </a:rPr>
              <a:t>K</a:t>
            </a:r>
            <a:r>
              <a:rPr sz="1800" spc="20" dirty="0">
                <a:solidFill>
                  <a:srgbClr val="3C3C3C"/>
                </a:solidFill>
                <a:latin typeface="Trebuchet MS"/>
                <a:cs typeface="Trebuchet MS"/>
              </a:rPr>
              <a:t>UT)</a:t>
            </a:r>
            <a:r>
              <a:rPr lang="en-US" sz="1800" spc="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ar-SA" sz="1800" spc="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pc="20" dirty="0">
                <a:solidFill>
                  <a:srgbClr val="00B050"/>
                </a:solidFill>
                <a:latin typeface="Trebuchet MS"/>
                <a:cs typeface="Trebuchet MS"/>
              </a:rPr>
              <a:t>kidney hypoplasia ,dysplasia , agenesis , cystic kidney ,</a:t>
            </a:r>
            <a:r>
              <a:rPr lang="en-US" spc="20" dirty="0" err="1">
                <a:solidFill>
                  <a:srgbClr val="00B050"/>
                </a:solidFill>
                <a:latin typeface="Trebuchet MS"/>
                <a:cs typeface="Trebuchet MS"/>
              </a:rPr>
              <a:t>obs</a:t>
            </a:r>
            <a:r>
              <a:rPr lang="en-US" spc="20" dirty="0">
                <a:solidFill>
                  <a:srgbClr val="00B050"/>
                </a:solidFill>
                <a:latin typeface="Trebuchet MS"/>
                <a:cs typeface="Trebuchet MS"/>
              </a:rPr>
              <a:t> neuropathy 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2693" y="844372"/>
            <a:ext cx="1836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pc="125" dirty="0"/>
              <a:t>DIAGNOSIS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7584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OTHER</a:t>
            </a:r>
            <a:r>
              <a:rPr spc="-120" dirty="0"/>
              <a:t> </a:t>
            </a:r>
            <a:r>
              <a:rPr spc="15" dirty="0"/>
              <a:t>LABS</a:t>
            </a:r>
          </a:p>
          <a:p>
            <a:pPr>
              <a:lnSpc>
                <a:spcPct val="100000"/>
              </a:lnSpc>
            </a:pPr>
            <a:endParaRPr sz="3200"/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150"/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i="1" u="heavy" spc="-25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leu</a:t>
            </a:r>
            <a:r>
              <a:rPr i="1" u="heavy" spc="-3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k</a:t>
            </a:r>
            <a:r>
              <a:rPr i="1" u="heavy" spc="-25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i="1" u="heavy" spc="-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</a:t>
            </a:r>
            <a:r>
              <a:rPr i="1" u="heavy" spc="-3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r>
              <a:rPr i="1" u="heavy" spc="-3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i="1" u="heavy" spc="-229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i="1" u="heavy" spc="-1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</a:t>
            </a:r>
            <a:r>
              <a:rPr i="1" u="heavy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i="1" u="heavy" spc="-2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</a:t>
            </a:r>
            <a:r>
              <a:rPr spc="-420" dirty="0">
                <a:solidFill>
                  <a:srgbClr val="3C3C3C"/>
                </a:solidFill>
              </a:rPr>
              <a:t>,</a:t>
            </a:r>
            <a:r>
              <a:rPr spc="-335" dirty="0">
                <a:solidFill>
                  <a:srgbClr val="3C3C3C"/>
                </a:solidFill>
              </a:rPr>
              <a:t> </a:t>
            </a:r>
            <a:r>
              <a:rPr spc="-160" dirty="0">
                <a:solidFill>
                  <a:srgbClr val="3C3C3C"/>
                </a:solidFill>
              </a:rPr>
              <a:t>n</a:t>
            </a:r>
            <a:r>
              <a:rPr spc="-155" dirty="0">
                <a:solidFill>
                  <a:srgbClr val="3C3C3C"/>
                </a:solidFill>
              </a:rPr>
              <a:t>e</a:t>
            </a:r>
            <a:r>
              <a:rPr spc="-185" dirty="0">
                <a:solidFill>
                  <a:srgbClr val="3C3C3C"/>
                </a:solidFill>
              </a:rPr>
              <a:t>u</a:t>
            </a:r>
            <a:r>
              <a:rPr spc="-130" dirty="0">
                <a:solidFill>
                  <a:srgbClr val="3C3C3C"/>
                </a:solidFill>
              </a:rPr>
              <a:t>t</a:t>
            </a:r>
            <a:r>
              <a:rPr spc="-65" dirty="0">
                <a:solidFill>
                  <a:srgbClr val="3C3C3C"/>
                </a:solidFill>
              </a:rPr>
              <a:t>r</a:t>
            </a:r>
            <a:r>
              <a:rPr spc="-60" dirty="0">
                <a:solidFill>
                  <a:srgbClr val="3C3C3C"/>
                </a:solidFill>
              </a:rPr>
              <a:t>op</a:t>
            </a:r>
            <a:r>
              <a:rPr spc="-235" dirty="0">
                <a:solidFill>
                  <a:srgbClr val="3C3C3C"/>
                </a:solidFill>
              </a:rPr>
              <a:t>hilia,</a:t>
            </a:r>
            <a:r>
              <a:rPr spc="-345" dirty="0">
                <a:solidFill>
                  <a:srgbClr val="3C3C3C"/>
                </a:solidFill>
              </a:rPr>
              <a:t> </a:t>
            </a:r>
            <a:r>
              <a:rPr spc="195" dirty="0">
                <a:solidFill>
                  <a:srgbClr val="3C3C3C"/>
                </a:solidFill>
              </a:rPr>
              <a:t>CBC</a:t>
            </a:r>
          </a:p>
          <a:p>
            <a:pPr marL="208915" marR="399415" indent="-196850">
              <a:lnSpc>
                <a:spcPts val="4029"/>
              </a:lnSpc>
              <a:spcBef>
                <a:spcPts val="245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spc="-180" dirty="0">
                <a:solidFill>
                  <a:srgbClr val="3C3C3C"/>
                </a:solidFill>
              </a:rPr>
              <a:t>el</a:t>
            </a:r>
            <a:r>
              <a:rPr spc="-280" dirty="0">
                <a:solidFill>
                  <a:srgbClr val="3C3C3C"/>
                </a:solidFill>
              </a:rPr>
              <a:t>e</a:t>
            </a:r>
            <a:r>
              <a:rPr spc="-204" dirty="0">
                <a:solidFill>
                  <a:srgbClr val="3C3C3C"/>
                </a:solidFill>
              </a:rPr>
              <a:t>v</a:t>
            </a:r>
            <a:r>
              <a:rPr spc="-229" dirty="0">
                <a:solidFill>
                  <a:srgbClr val="3C3C3C"/>
                </a:solidFill>
              </a:rPr>
              <a:t>a</a:t>
            </a:r>
            <a:r>
              <a:rPr spc="-170" dirty="0">
                <a:solidFill>
                  <a:srgbClr val="3C3C3C"/>
                </a:solidFill>
              </a:rPr>
              <a:t>ted</a:t>
            </a:r>
            <a:r>
              <a:rPr spc="-75" dirty="0">
                <a:solidFill>
                  <a:srgbClr val="3C3C3C"/>
                </a:solidFill>
              </a:rPr>
              <a:t> </a:t>
            </a:r>
            <a:r>
              <a:rPr spc="-100" dirty="0">
                <a:solidFill>
                  <a:srgbClr val="3C3C3C"/>
                </a:solidFill>
              </a:rPr>
              <a:t>e</a:t>
            </a:r>
            <a:r>
              <a:rPr spc="10" dirty="0">
                <a:solidFill>
                  <a:srgbClr val="3C3C3C"/>
                </a:solidFill>
              </a:rPr>
              <a:t>r</a:t>
            </a:r>
            <a:r>
              <a:rPr spc="-120" dirty="0">
                <a:solidFill>
                  <a:srgbClr val="3C3C3C"/>
                </a:solidFill>
              </a:rPr>
              <a:t>yth</a:t>
            </a:r>
            <a:r>
              <a:rPr spc="-165" dirty="0">
                <a:solidFill>
                  <a:srgbClr val="3C3C3C"/>
                </a:solidFill>
              </a:rPr>
              <a:t>r</a:t>
            </a:r>
            <a:r>
              <a:rPr spc="-130" dirty="0">
                <a:solidFill>
                  <a:srgbClr val="3C3C3C"/>
                </a:solidFill>
              </a:rPr>
              <a:t>ocyte</a:t>
            </a:r>
            <a:r>
              <a:rPr spc="-45" dirty="0">
                <a:solidFill>
                  <a:srgbClr val="3C3C3C"/>
                </a:solidFill>
              </a:rPr>
              <a:t> </a:t>
            </a:r>
            <a:r>
              <a:rPr spc="-125" dirty="0">
                <a:solidFill>
                  <a:srgbClr val="3C3C3C"/>
                </a:solidFill>
              </a:rPr>
              <a:t>sedi</a:t>
            </a:r>
            <a:r>
              <a:rPr spc="-229" dirty="0">
                <a:solidFill>
                  <a:srgbClr val="3C3C3C"/>
                </a:solidFill>
              </a:rPr>
              <a:t>m</a:t>
            </a:r>
            <a:r>
              <a:rPr spc="-185" dirty="0">
                <a:solidFill>
                  <a:srgbClr val="3C3C3C"/>
                </a:solidFill>
              </a:rPr>
              <a:t>en</a:t>
            </a:r>
            <a:r>
              <a:rPr spc="-130" dirty="0">
                <a:solidFill>
                  <a:srgbClr val="3C3C3C"/>
                </a:solidFill>
              </a:rPr>
              <a:t>t</a:t>
            </a:r>
            <a:r>
              <a:rPr spc="-150" dirty="0">
                <a:solidFill>
                  <a:srgbClr val="3C3C3C"/>
                </a:solidFill>
              </a:rPr>
              <a:t>ation</a:t>
            </a:r>
            <a:r>
              <a:rPr spc="-65" dirty="0">
                <a:solidFill>
                  <a:srgbClr val="3C3C3C"/>
                </a:solidFill>
              </a:rPr>
              <a:t> </a:t>
            </a:r>
            <a:r>
              <a:rPr spc="5" dirty="0">
                <a:solidFill>
                  <a:srgbClr val="3C3C3C"/>
                </a:solidFill>
              </a:rPr>
              <a:t>r</a:t>
            </a:r>
            <a:r>
              <a:rPr spc="-215" dirty="0">
                <a:solidFill>
                  <a:srgbClr val="3C3C3C"/>
                </a:solidFill>
              </a:rPr>
              <a:t>ate</a:t>
            </a:r>
            <a:r>
              <a:rPr spc="-55" dirty="0">
                <a:solidFill>
                  <a:srgbClr val="3C3C3C"/>
                </a:solidFill>
              </a:rPr>
              <a:t> </a:t>
            </a:r>
            <a:r>
              <a:rPr spc="-175" dirty="0">
                <a:solidFill>
                  <a:srgbClr val="3C3C3C"/>
                </a:solidFill>
              </a:rPr>
              <a:t>and/or  </a:t>
            </a:r>
            <a:r>
              <a:rPr spc="300" dirty="0">
                <a:solidFill>
                  <a:srgbClr val="3C3C3C"/>
                </a:solidFill>
              </a:rPr>
              <a:t>C</a:t>
            </a:r>
            <a:r>
              <a:rPr spc="-130" dirty="0">
                <a:solidFill>
                  <a:srgbClr val="3C3C3C"/>
                </a:solidFill>
              </a:rPr>
              <a:t>-</a:t>
            </a:r>
            <a:r>
              <a:rPr spc="-50" dirty="0">
                <a:solidFill>
                  <a:srgbClr val="3C3C3C"/>
                </a:solidFill>
              </a:rPr>
              <a:t>r</a:t>
            </a:r>
            <a:r>
              <a:rPr spc="-190" dirty="0">
                <a:solidFill>
                  <a:srgbClr val="3C3C3C"/>
                </a:solidFill>
              </a:rPr>
              <a:t>eacti</a:t>
            </a:r>
            <a:r>
              <a:rPr spc="-265" dirty="0">
                <a:solidFill>
                  <a:srgbClr val="3C3C3C"/>
                </a:solidFill>
              </a:rPr>
              <a:t>v</a:t>
            </a:r>
            <a:r>
              <a:rPr spc="-190" dirty="0">
                <a:solidFill>
                  <a:srgbClr val="3C3C3C"/>
                </a:solidFill>
              </a:rPr>
              <a:t>e</a:t>
            </a:r>
            <a:r>
              <a:rPr spc="-40" dirty="0">
                <a:solidFill>
                  <a:srgbClr val="3C3C3C"/>
                </a:solidFill>
              </a:rPr>
              <a:t> </a:t>
            </a:r>
            <a:r>
              <a:rPr spc="-85" dirty="0">
                <a:solidFill>
                  <a:srgbClr val="3C3C3C"/>
                </a:solidFill>
              </a:rPr>
              <a:t>p</a:t>
            </a:r>
            <a:r>
              <a:rPr spc="-130" dirty="0">
                <a:solidFill>
                  <a:srgbClr val="3C3C3C"/>
                </a:solidFill>
              </a:rPr>
              <a:t>r</a:t>
            </a:r>
            <a:r>
              <a:rPr spc="-80" dirty="0">
                <a:solidFill>
                  <a:srgbClr val="3C3C3C"/>
                </a:solidFill>
              </a:rPr>
              <a:t>o</a:t>
            </a:r>
            <a:r>
              <a:rPr spc="-55" dirty="0">
                <a:solidFill>
                  <a:srgbClr val="3C3C3C"/>
                </a:solidFill>
              </a:rPr>
              <a:t>t</a:t>
            </a:r>
            <a:r>
              <a:rPr spc="-170" dirty="0">
                <a:solidFill>
                  <a:srgbClr val="3C3C3C"/>
                </a:solidFill>
              </a:rPr>
              <a:t>ein</a:t>
            </a:r>
            <a:r>
              <a:rPr spc="-60" dirty="0">
                <a:solidFill>
                  <a:srgbClr val="3C3C3C"/>
                </a:solidFill>
              </a:rPr>
              <a:t> </a:t>
            </a:r>
            <a:r>
              <a:rPr spc="-150" dirty="0">
                <a:solidFill>
                  <a:srgbClr val="3C3C3C"/>
                </a:solidFill>
              </a:rPr>
              <a:t>a</a:t>
            </a:r>
            <a:r>
              <a:rPr spc="-185" dirty="0">
                <a:solidFill>
                  <a:srgbClr val="3C3C3C"/>
                </a:solidFill>
              </a:rPr>
              <a:t>r</a:t>
            </a:r>
            <a:r>
              <a:rPr spc="-190" dirty="0">
                <a:solidFill>
                  <a:srgbClr val="3C3C3C"/>
                </a:solidFill>
              </a:rPr>
              <a:t>e</a:t>
            </a:r>
            <a:r>
              <a:rPr spc="-50" dirty="0">
                <a:solidFill>
                  <a:srgbClr val="3C3C3C"/>
                </a:solidFill>
              </a:rPr>
              <a:t> </a:t>
            </a:r>
            <a:r>
              <a:rPr spc="-110" dirty="0">
                <a:solidFill>
                  <a:srgbClr val="3C3C3C"/>
                </a:solidFill>
              </a:rPr>
              <a:t>com</a:t>
            </a:r>
            <a:r>
              <a:rPr spc="-140" dirty="0">
                <a:solidFill>
                  <a:srgbClr val="3C3C3C"/>
                </a:solidFill>
              </a:rPr>
              <a:t>m</a:t>
            </a:r>
            <a:r>
              <a:rPr spc="-50" dirty="0">
                <a:solidFill>
                  <a:srgbClr val="3C3C3C"/>
                </a:solidFill>
              </a:rPr>
              <a:t>on</a:t>
            </a:r>
          </a:p>
          <a:p>
            <a:pPr marL="286385" marR="508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spc="-150" dirty="0">
                <a:solidFill>
                  <a:srgbClr val="3C3C3C"/>
                </a:solidFill>
              </a:rPr>
              <a:t>Because</a:t>
            </a:r>
            <a:r>
              <a:rPr spc="-70" dirty="0">
                <a:solidFill>
                  <a:srgbClr val="3C3C3C"/>
                </a:solidFill>
              </a:rPr>
              <a:t> </a:t>
            </a:r>
            <a:r>
              <a:rPr spc="-120" dirty="0">
                <a:solidFill>
                  <a:srgbClr val="3C3C3C"/>
                </a:solidFill>
              </a:rPr>
              <a:t>sepsis</a:t>
            </a:r>
            <a:r>
              <a:rPr spc="-85" dirty="0">
                <a:solidFill>
                  <a:srgbClr val="3C3C3C"/>
                </a:solidFill>
              </a:rPr>
              <a:t> </a:t>
            </a:r>
            <a:r>
              <a:rPr spc="-125" dirty="0">
                <a:solidFill>
                  <a:srgbClr val="3C3C3C"/>
                </a:solidFill>
              </a:rPr>
              <a:t>is</a:t>
            </a:r>
            <a:r>
              <a:rPr spc="-70" dirty="0">
                <a:solidFill>
                  <a:srgbClr val="3C3C3C"/>
                </a:solidFill>
              </a:rPr>
              <a:t> </a:t>
            </a:r>
            <a:r>
              <a:rPr spc="-95" dirty="0">
                <a:solidFill>
                  <a:srgbClr val="3C3C3C"/>
                </a:solidFill>
              </a:rPr>
              <a:t>common</a:t>
            </a:r>
            <a:r>
              <a:rPr spc="-70" dirty="0">
                <a:solidFill>
                  <a:srgbClr val="3C3C3C"/>
                </a:solidFill>
              </a:rPr>
              <a:t> </a:t>
            </a:r>
            <a:r>
              <a:rPr spc="-165" dirty="0">
                <a:solidFill>
                  <a:srgbClr val="3C3C3C"/>
                </a:solidFill>
              </a:rPr>
              <a:t>in</a:t>
            </a:r>
            <a:r>
              <a:rPr spc="-70" dirty="0">
                <a:solidFill>
                  <a:srgbClr val="3C3C3C"/>
                </a:solidFill>
              </a:rPr>
              <a:t> </a:t>
            </a:r>
            <a:r>
              <a:rPr spc="-145" dirty="0">
                <a:solidFill>
                  <a:srgbClr val="3C3C3C"/>
                </a:solidFill>
              </a:rPr>
              <a:t>pyelonephritis </a:t>
            </a:r>
            <a:r>
              <a:rPr spc="-140" dirty="0">
                <a:solidFill>
                  <a:srgbClr val="3C3C3C"/>
                </a:solidFill>
              </a:rPr>
              <a:t> </a:t>
            </a:r>
            <a:r>
              <a:rPr spc="-185" dirty="0">
                <a:solidFill>
                  <a:srgbClr val="3C3C3C"/>
                </a:solidFill>
              </a:rPr>
              <a:t>especially</a:t>
            </a:r>
            <a:r>
              <a:rPr spc="-80" dirty="0">
                <a:solidFill>
                  <a:srgbClr val="3C3C3C"/>
                </a:solidFill>
              </a:rPr>
              <a:t> </a:t>
            </a:r>
            <a:r>
              <a:rPr spc="-165" dirty="0">
                <a:solidFill>
                  <a:srgbClr val="3C3C3C"/>
                </a:solidFill>
              </a:rPr>
              <a:t>in</a:t>
            </a:r>
            <a:r>
              <a:rPr spc="-70" dirty="0">
                <a:solidFill>
                  <a:srgbClr val="3C3C3C"/>
                </a:solidFill>
              </a:rPr>
              <a:t> </a:t>
            </a:r>
            <a:r>
              <a:rPr spc="-120" dirty="0">
                <a:solidFill>
                  <a:srgbClr val="3C3C3C"/>
                </a:solidFill>
              </a:rPr>
              <a:t>younger</a:t>
            </a:r>
            <a:r>
              <a:rPr spc="-55" dirty="0">
                <a:solidFill>
                  <a:srgbClr val="3C3C3C"/>
                </a:solidFill>
              </a:rPr>
              <a:t> </a:t>
            </a:r>
            <a:r>
              <a:rPr spc="-180" dirty="0">
                <a:solidFill>
                  <a:srgbClr val="3C3C3C"/>
                </a:solidFill>
              </a:rPr>
              <a:t>children,</a:t>
            </a:r>
            <a:r>
              <a:rPr spc="-335" dirty="0">
                <a:solidFill>
                  <a:srgbClr val="3C3C3C"/>
                </a:solidFill>
              </a:rPr>
              <a:t> </a:t>
            </a:r>
            <a:r>
              <a:rPr i="1" u="heavy" spc="-28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blood</a:t>
            </a:r>
            <a:r>
              <a:rPr i="1" u="heavy" spc="-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i="1" u="heavy" spc="-28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cultures</a:t>
            </a:r>
            <a:r>
              <a:rPr i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pc="-105" dirty="0">
                <a:solidFill>
                  <a:srgbClr val="3C3C3C"/>
                </a:solidFill>
              </a:rPr>
              <a:t>should </a:t>
            </a:r>
            <a:r>
              <a:rPr spc="-830" dirty="0">
                <a:solidFill>
                  <a:srgbClr val="3C3C3C"/>
                </a:solidFill>
              </a:rPr>
              <a:t> </a:t>
            </a:r>
            <a:r>
              <a:rPr spc="-175" dirty="0">
                <a:solidFill>
                  <a:srgbClr val="3C3C3C"/>
                </a:solidFill>
              </a:rPr>
              <a:t>be</a:t>
            </a:r>
            <a:r>
              <a:rPr spc="-70" dirty="0">
                <a:solidFill>
                  <a:srgbClr val="3C3C3C"/>
                </a:solidFill>
              </a:rPr>
              <a:t> </a:t>
            </a:r>
            <a:r>
              <a:rPr spc="-175" dirty="0">
                <a:solidFill>
                  <a:srgbClr val="3C3C3C"/>
                </a:solidFill>
              </a:rPr>
              <a:t>ta</a:t>
            </a:r>
            <a:r>
              <a:rPr spc="-275" dirty="0">
                <a:solidFill>
                  <a:srgbClr val="3C3C3C"/>
                </a:solidFill>
              </a:rPr>
              <a:t>k</a:t>
            </a:r>
            <a:r>
              <a:rPr spc="-160" dirty="0">
                <a:solidFill>
                  <a:srgbClr val="3C3C3C"/>
                </a:solidFill>
              </a:rPr>
              <a:t>e</a:t>
            </a:r>
            <a:r>
              <a:rPr spc="-155" dirty="0">
                <a:solidFill>
                  <a:srgbClr val="3C3C3C"/>
                </a:solidFill>
              </a:rPr>
              <a:t>n</a:t>
            </a:r>
            <a:r>
              <a:rPr spc="-425" dirty="0">
                <a:solidFill>
                  <a:srgbClr val="3C3C3C"/>
                </a:solidFill>
              </a:rPr>
              <a:t>..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9100" y="600455"/>
            <a:ext cx="8305800" cy="5459095"/>
            <a:chOff x="419100" y="600455"/>
            <a:chExt cx="8305800" cy="5459095"/>
          </a:xfrm>
        </p:grpSpPr>
        <p:sp>
          <p:nvSpPr>
            <p:cNvPr id="3" name="object 3"/>
            <p:cNvSpPr/>
            <p:nvPr/>
          </p:nvSpPr>
          <p:spPr>
            <a:xfrm>
              <a:off x="448055" y="600455"/>
              <a:ext cx="8239125" cy="1259205"/>
            </a:xfrm>
            <a:custGeom>
              <a:avLst/>
              <a:gdLst/>
              <a:ahLst/>
              <a:cxnLst/>
              <a:rect l="l" t="t" r="r" b="b"/>
              <a:pathLst>
                <a:path w="8239125" h="1259205">
                  <a:moveTo>
                    <a:pt x="8238744" y="0"/>
                  </a:moveTo>
                  <a:lnTo>
                    <a:pt x="0" y="0"/>
                  </a:lnTo>
                  <a:lnTo>
                    <a:pt x="0" y="1258824"/>
                  </a:lnTo>
                  <a:lnTo>
                    <a:pt x="8238744" y="1258824"/>
                  </a:lnTo>
                  <a:lnTo>
                    <a:pt x="8238744" y="0"/>
                  </a:lnTo>
                  <a:close/>
                </a:path>
              </a:pathLst>
            </a:custGeom>
            <a:solidFill>
              <a:srgbClr val="4D1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00" y="1792223"/>
              <a:ext cx="8305800" cy="4267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83185" rIns="0" bIns="0" rtlCol="0">
            <a:spAutoFit/>
          </a:bodyPr>
          <a:lstStyle/>
          <a:p>
            <a:pPr marL="252729" marR="4942840">
              <a:lnSpc>
                <a:spcPct val="100000"/>
              </a:lnSpc>
              <a:spcBef>
                <a:spcPts val="655"/>
              </a:spcBef>
            </a:pPr>
            <a:r>
              <a:rPr spc="125" dirty="0">
                <a:solidFill>
                  <a:srgbClr val="FFFFFF"/>
                </a:solidFill>
              </a:rPr>
              <a:t>DIAGNOSIS </a:t>
            </a:r>
            <a:r>
              <a:rPr spc="130" dirty="0">
                <a:solidFill>
                  <a:srgbClr val="FFFFFF"/>
                </a:solidFill>
              </a:rPr>
              <a:t> </a:t>
            </a:r>
            <a:r>
              <a:rPr spc="125" dirty="0">
                <a:solidFill>
                  <a:srgbClr val="FFFFFF"/>
                </a:solidFill>
              </a:rPr>
              <a:t>CLINICAL</a:t>
            </a:r>
            <a:r>
              <a:rPr spc="-80" dirty="0">
                <a:solidFill>
                  <a:srgbClr val="FFFFFF"/>
                </a:solidFill>
              </a:rPr>
              <a:t> </a:t>
            </a:r>
            <a:r>
              <a:rPr spc="35" dirty="0">
                <a:solidFill>
                  <a:srgbClr val="FFFFFF"/>
                </a:solidFill>
              </a:rPr>
              <a:t>PICTURE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019195"/>
            <a:ext cx="8147050" cy="390144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467735">
              <a:lnSpc>
                <a:spcPct val="100000"/>
              </a:lnSpc>
              <a:spcBef>
                <a:spcPts val="770"/>
              </a:spcBef>
            </a:pPr>
            <a:r>
              <a:rPr sz="2800" b="1" spc="65" dirty="0">
                <a:solidFill>
                  <a:srgbClr val="3C3C3C"/>
                </a:solidFill>
                <a:latin typeface="Trebuchet MS"/>
                <a:cs typeface="Trebuchet MS"/>
              </a:rPr>
              <a:t>History</a:t>
            </a:r>
            <a:r>
              <a:rPr sz="28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b="1" spc="-27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  <a:p>
            <a:pPr marL="1489075">
              <a:lnSpc>
                <a:spcPct val="100000"/>
              </a:lnSpc>
              <a:spcBef>
                <a:spcPts val="670"/>
              </a:spcBef>
            </a:pP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Risk</a:t>
            </a:r>
            <a:endParaRPr sz="2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9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Constipation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Urine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retention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/dysfunctional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voiders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esis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esp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254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wit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400" spc="-3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sympto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Fami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histo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5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spc="-1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congenital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5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no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alies)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65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Antenatal</a:t>
            </a:r>
            <a:r>
              <a:rPr sz="2800" spc="-420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r>
              <a:rPr sz="2800" spc="-3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oli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ydramni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235" dirty="0">
                <a:solidFill>
                  <a:srgbClr val="3C3C3C"/>
                </a:solidFill>
                <a:latin typeface="Trebuchet MS"/>
                <a:cs typeface="Trebuchet MS"/>
              </a:rPr>
              <a:t>s/</a:t>
            </a:r>
            <a:r>
              <a:rPr sz="2400" spc="-37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yd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oneph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osis/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Lung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hypoplasia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20" dirty="0">
                <a:solidFill>
                  <a:srgbClr val="3C3C3C"/>
                </a:solidFill>
                <a:latin typeface="Trebuchet MS"/>
                <a:cs typeface="Trebuchet MS"/>
              </a:rPr>
              <a:t>….</a:t>
            </a:r>
            <a:r>
              <a:rPr sz="3200" i="1" spc="-220" dirty="0">
                <a:solidFill>
                  <a:srgbClr val="3C3C3C"/>
                </a:solidFill>
                <a:latin typeface="Trebuchet MS"/>
                <a:cs typeface="Trebuchet MS"/>
              </a:rPr>
              <a:t>potter</a:t>
            </a:r>
            <a:r>
              <a:rPr sz="3200" i="1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200" i="1" spc="-270" dirty="0">
                <a:solidFill>
                  <a:srgbClr val="3C3C3C"/>
                </a:solidFill>
                <a:latin typeface="Trebuchet MS"/>
                <a:cs typeface="Trebuchet MS"/>
              </a:rPr>
              <a:t>sequence</a:t>
            </a:r>
            <a:r>
              <a:rPr sz="3200" i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200" i="1" spc="-31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3200" i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200" i="1" spc="-320" dirty="0">
                <a:solidFill>
                  <a:srgbClr val="3C3C3C"/>
                </a:solidFill>
                <a:latin typeface="Trebuchet MS"/>
                <a:cs typeface="Trebuchet MS"/>
              </a:rPr>
              <a:t>very</a:t>
            </a:r>
            <a:r>
              <a:rPr sz="3200" i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200" i="1" spc="-285" dirty="0">
                <a:solidFill>
                  <a:srgbClr val="3C3C3C"/>
                </a:solidFill>
                <a:latin typeface="Trebuchet MS"/>
                <a:cs typeface="Trebuchet MS"/>
              </a:rPr>
              <a:t>young</a:t>
            </a:r>
            <a:r>
              <a:rPr sz="3200" i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200" i="1" spc="-310" dirty="0">
                <a:solidFill>
                  <a:srgbClr val="3C3C3C"/>
                </a:solidFill>
                <a:latin typeface="Trebuchet MS"/>
                <a:cs typeface="Trebuchet MS"/>
              </a:rPr>
              <a:t>infants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157683"/>
            <a:ext cx="1653539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110" dirty="0">
                <a:solidFill>
                  <a:srgbClr val="FFFFFF"/>
                </a:solidFill>
              </a:rPr>
              <a:t>DIAGNOSIS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15"/>
              </a:lnSpc>
            </a:pPr>
            <a:r>
              <a:rPr sz="2500" spc="110" dirty="0">
                <a:solidFill>
                  <a:srgbClr val="FFFFFF"/>
                </a:solidFill>
                <a:latin typeface="Trebuchet MS"/>
                <a:cs typeface="Trebuchet MS"/>
              </a:rPr>
              <a:t>CLINICAL</a:t>
            </a:r>
            <a:r>
              <a:rPr sz="25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0" spc="30" dirty="0">
                <a:solidFill>
                  <a:srgbClr val="FFFFFF"/>
                </a:solidFill>
                <a:latin typeface="Trebuchet MS"/>
                <a:cs typeface="Trebuchet MS"/>
              </a:rPr>
              <a:t>PICTURE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" y="1752600"/>
            <a:ext cx="7391909" cy="5064207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spc="-25" dirty="0">
                <a:solidFill>
                  <a:srgbClr val="3C3C3C"/>
                </a:solidFill>
                <a:latin typeface="Trebuchet MS"/>
                <a:cs typeface="Trebuchet MS"/>
              </a:rPr>
              <a:t>Physical</a:t>
            </a:r>
            <a:r>
              <a:rPr sz="2400" b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b="1" spc="30" dirty="0">
                <a:solidFill>
                  <a:srgbClr val="3C3C3C"/>
                </a:solidFill>
                <a:latin typeface="Trebuchet MS"/>
                <a:cs typeface="Trebuchet MS"/>
              </a:rPr>
              <a:t>exam</a:t>
            </a:r>
            <a:r>
              <a:rPr lang="en-US" sz="2400" b="1" spc="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endParaRPr sz="24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65" dirty="0">
                <a:latin typeface="Trebuchet MS"/>
                <a:cs typeface="Trebuchet MS"/>
              </a:rPr>
              <a:t>Abdomen</a:t>
            </a:r>
            <a:r>
              <a:rPr sz="2400" spc="-105" dirty="0">
                <a:solidFill>
                  <a:srgbClr val="00B050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exam</a:t>
            </a:r>
            <a:r>
              <a:rPr lang="en-US" sz="2400" spc="-135" dirty="0">
                <a:solidFill>
                  <a:srgbClr val="00B050"/>
                </a:solidFill>
                <a:latin typeface="Trebuchet MS"/>
                <a:cs typeface="Trebuchet MS"/>
              </a:rPr>
              <a:t> look for suprapubic mass which indicates distended bladder  , above this region maybe kidney mass like hydronephrosis , </a:t>
            </a:r>
            <a:r>
              <a:rPr lang="en-US" sz="2400" spc="-135" dirty="0" err="1">
                <a:solidFill>
                  <a:srgbClr val="00B050"/>
                </a:solidFill>
                <a:latin typeface="Trebuchet MS"/>
                <a:cs typeface="Trebuchet MS"/>
              </a:rPr>
              <a:t>pckd</a:t>
            </a:r>
            <a:r>
              <a:rPr lang="en-US" sz="2400" spc="-135" dirty="0">
                <a:solidFill>
                  <a:srgbClr val="00B050"/>
                </a:solidFill>
                <a:latin typeface="Trebuchet MS"/>
                <a:cs typeface="Trebuchet MS"/>
              </a:rPr>
              <a:t> Wilms tumor</a:t>
            </a:r>
            <a:endParaRPr sz="24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5" dirty="0">
                <a:solidFill>
                  <a:srgbClr val="3C3C3C"/>
                </a:solidFill>
                <a:latin typeface="Trebuchet MS"/>
                <a:cs typeface="Trebuchet MS"/>
              </a:rPr>
              <a:t>Costoph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enic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(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enal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5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ngle)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tende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rness</a:t>
            </a:r>
            <a:endParaRPr sz="24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Back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31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sacr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dimple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hair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tuft</a:t>
            </a:r>
            <a:r>
              <a:rPr lang="en-US" sz="2400" spc="-1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spc="-180" dirty="0">
                <a:solidFill>
                  <a:srgbClr val="00B050"/>
                </a:solidFill>
                <a:latin typeface="Trebuchet MS"/>
                <a:cs typeface="Trebuchet MS"/>
              </a:rPr>
              <a:t>look for spina bifida occulta</a:t>
            </a:r>
            <a:endParaRPr sz="24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  <a:tab pos="3583304" algn="l"/>
              </a:tabLst>
            </a:pPr>
            <a:r>
              <a:rPr sz="2400" spc="-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3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limbs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r>
              <a:rPr sz="2400" spc="-3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ton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35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400" spc="-3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knee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eflex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03062"/>
              </a:buClr>
              <a:buFont typeface="Segoe UI Symbol"/>
              <a:buChar char="⚫"/>
            </a:pPr>
            <a:endParaRPr sz="345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45" dirty="0">
                <a:solidFill>
                  <a:srgbClr val="3C3C3C"/>
                </a:solidFill>
                <a:latin typeface="Trebuchet MS"/>
                <a:cs typeface="Trebuchet MS"/>
              </a:rPr>
              <a:t>Check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BP</a:t>
            </a:r>
            <a:endParaRPr sz="24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Check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growth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parameters</a:t>
            </a:r>
            <a:r>
              <a:rPr lang="en-US" sz="2400" spc="-1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spc="-125" dirty="0">
                <a:solidFill>
                  <a:srgbClr val="00B050"/>
                </a:solidFill>
                <a:latin typeface="Trebuchet MS"/>
                <a:cs typeface="Trebuchet MS"/>
              </a:rPr>
              <a:t>look</a:t>
            </a:r>
            <a:r>
              <a:rPr lang="en-US" sz="2400" spc="-1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spc="-125" dirty="0">
                <a:solidFill>
                  <a:srgbClr val="00B050"/>
                </a:solidFill>
                <a:latin typeface="Trebuchet MS"/>
                <a:cs typeface="Trebuchet MS"/>
              </a:rPr>
              <a:t>for</a:t>
            </a:r>
            <a:r>
              <a:rPr lang="en-US" sz="2400" spc="-1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400" spc="-125" dirty="0">
                <a:solidFill>
                  <a:srgbClr val="00B050"/>
                </a:solidFill>
                <a:latin typeface="Trebuchet MS"/>
                <a:cs typeface="Trebuchet MS"/>
              </a:rPr>
              <a:t>FTT : CHRONIC PROBLEM</a:t>
            </a:r>
            <a:endParaRPr sz="2400" dirty="0">
              <a:solidFill>
                <a:srgbClr val="00B05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25" dirty="0"/>
              <a:t>ENURESIS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773351"/>
            <a:ext cx="7724140" cy="241363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78460" indent="-256540">
              <a:lnSpc>
                <a:spcPct val="100000"/>
              </a:lnSpc>
              <a:spcBef>
                <a:spcPts val="500"/>
              </a:spcBef>
              <a:buClr>
                <a:srgbClr val="2CA1BE"/>
              </a:buClr>
              <a:buSzPct val="67500"/>
              <a:buFont typeface="Microsoft Sans Serif"/>
              <a:buChar char=""/>
              <a:tabLst>
                <a:tab pos="377825" algn="l"/>
                <a:tab pos="378460" algn="l"/>
              </a:tabLst>
            </a:pPr>
            <a:r>
              <a:rPr sz="2000" dirty="0">
                <a:latin typeface="Lucida Sans Unicode"/>
                <a:cs typeface="Lucida Sans Unicode"/>
              </a:rPr>
              <a:t>Enuresis</a:t>
            </a:r>
            <a:r>
              <a:rPr sz="2000" spc="-7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:</a:t>
            </a:r>
            <a:endParaRPr sz="2000">
              <a:latin typeface="Lucida Sans Unicode"/>
              <a:cs typeface="Lucida Sans Unicode"/>
            </a:endParaRPr>
          </a:p>
          <a:p>
            <a:pPr marL="12700" marR="158115">
              <a:lnSpc>
                <a:spcPct val="100000"/>
              </a:lnSpc>
              <a:spcBef>
                <a:spcPts val="400"/>
              </a:spcBef>
              <a:tabLst>
                <a:tab pos="851535" algn="l"/>
                <a:tab pos="5180965" algn="l"/>
              </a:tabLst>
            </a:pPr>
            <a:r>
              <a:rPr sz="2000" spc="-5" dirty="0">
                <a:latin typeface="Lucida Sans Unicode"/>
                <a:cs typeface="Lucida Sans Unicode"/>
              </a:rPr>
              <a:t>Is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the	involuntary voiding of urine at least twice </a:t>
            </a:r>
            <a:r>
              <a:rPr sz="2000" dirty="0">
                <a:latin typeface="Lucida Sans Unicode"/>
                <a:cs typeface="Lucida Sans Unicode"/>
              </a:rPr>
              <a:t>a week for 3 </a:t>
            </a:r>
            <a:r>
              <a:rPr sz="2000" spc="-62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consecutive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months</a:t>
            </a:r>
            <a:r>
              <a:rPr sz="2000" spc="-1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in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a</a:t>
            </a:r>
            <a:r>
              <a:rPr sz="2000" spc="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child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older</a:t>
            </a:r>
            <a:r>
              <a:rPr sz="200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than	</a:t>
            </a:r>
            <a:r>
              <a:rPr sz="2000" dirty="0">
                <a:latin typeface="Lucida Sans Unicode"/>
                <a:cs typeface="Lucida Sans Unicode"/>
              </a:rPr>
              <a:t>5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years.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Lucida Sans Unicode"/>
              <a:cs typeface="Lucida Sans Unicode"/>
            </a:endParaRPr>
          </a:p>
          <a:p>
            <a:pPr marL="378460" indent="-256540">
              <a:lnSpc>
                <a:spcPct val="100000"/>
              </a:lnSpc>
              <a:buClr>
                <a:srgbClr val="2CA1BE"/>
              </a:buClr>
              <a:buSzPct val="67500"/>
              <a:buFont typeface="Microsoft Sans Serif"/>
              <a:buChar char=""/>
              <a:tabLst>
                <a:tab pos="377825" algn="l"/>
                <a:tab pos="378460" algn="l"/>
              </a:tabLst>
            </a:pPr>
            <a:r>
              <a:rPr sz="2000" dirty="0">
                <a:latin typeface="Lucida Sans Unicode"/>
                <a:cs typeface="Lucida Sans Unicode"/>
              </a:rPr>
              <a:t>Primary</a:t>
            </a:r>
            <a:r>
              <a:rPr sz="2000" spc="-2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enuresis: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bedwetting</a:t>
            </a:r>
            <a:r>
              <a:rPr sz="2000" spc="-1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in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a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child </a:t>
            </a:r>
            <a:r>
              <a:rPr sz="2000" dirty="0">
                <a:latin typeface="Lucida Sans Unicode"/>
                <a:cs typeface="Lucida Sans Unicode"/>
              </a:rPr>
              <a:t>who</a:t>
            </a:r>
            <a:r>
              <a:rPr sz="2000" spc="-2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has</a:t>
            </a:r>
            <a:r>
              <a:rPr sz="2000" spc="15" dirty="0">
                <a:latin typeface="Lucida Sans Unicode"/>
                <a:cs typeface="Lucida Sans Unicode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never</a:t>
            </a:r>
            <a:r>
              <a:rPr sz="2000" u="sng" spc="-1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been</a:t>
            </a:r>
            <a:endParaRPr sz="2000">
              <a:latin typeface="Lucida Sans Unicode"/>
              <a:cs typeface="Lucida Sans Unicode"/>
            </a:endParaRPr>
          </a:p>
          <a:p>
            <a:pPr marL="37782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Lucida Sans Unicode"/>
                <a:cs typeface="Lucida Sans Unicode"/>
              </a:rPr>
              <a:t>dry</a:t>
            </a:r>
            <a:endParaRPr sz="2000">
              <a:latin typeface="Lucida Sans Unicode"/>
              <a:cs typeface="Lucida Sans Unicode"/>
            </a:endParaRPr>
          </a:p>
          <a:p>
            <a:pPr marL="378460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500"/>
              <a:buFont typeface="Microsoft Sans Serif"/>
              <a:buChar char=""/>
              <a:tabLst>
                <a:tab pos="377825" algn="l"/>
                <a:tab pos="378460" algn="l"/>
              </a:tabLst>
            </a:pPr>
            <a:r>
              <a:rPr sz="2000" dirty="0">
                <a:latin typeface="Lucida Sans Unicode"/>
                <a:cs typeface="Lucida Sans Unicode"/>
              </a:rPr>
              <a:t>Secondary</a:t>
            </a:r>
            <a:r>
              <a:rPr sz="2000" spc="-3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enuresis:</a:t>
            </a:r>
            <a:r>
              <a:rPr sz="2000" spc="-2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a</a:t>
            </a:r>
            <a:r>
              <a:rPr sz="2000" spc="-1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dry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period of at</a:t>
            </a:r>
            <a:r>
              <a:rPr sz="2000" spc="-1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least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6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months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B38B99-FD08-76EA-E00D-2FA1AA8B28FA}"/>
              </a:ext>
            </a:extLst>
          </p:cNvPr>
          <p:cNvSpPr txBox="1"/>
          <p:nvPr/>
        </p:nvSpPr>
        <p:spPr>
          <a:xfrm>
            <a:off x="1371600" y="54102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PROBLEMATIC ENURESIS : abnormal neurological exam ,  comes with UTI symptoms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-30" dirty="0"/>
              <a:t>TYPES</a:t>
            </a:r>
            <a:r>
              <a:rPr spc="-155" dirty="0"/>
              <a:t> </a:t>
            </a:r>
            <a:r>
              <a:rPr spc="25" dirty="0"/>
              <a:t>ENURESIS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238607"/>
            <a:ext cx="7774940" cy="419989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78460" indent="-256540">
              <a:lnSpc>
                <a:spcPct val="100000"/>
              </a:lnSpc>
              <a:spcBef>
                <a:spcPts val="275"/>
              </a:spcBef>
              <a:buClr>
                <a:srgbClr val="2CA1BE"/>
              </a:buClr>
              <a:buSzPct val="68421"/>
              <a:buFont typeface="Microsoft Sans Serif"/>
              <a:buChar char=""/>
              <a:tabLst>
                <a:tab pos="377825" algn="l"/>
                <a:tab pos="378460" algn="l"/>
              </a:tabLst>
            </a:pPr>
            <a:r>
              <a:rPr sz="1900" spc="-5" dirty="0">
                <a:latin typeface="Lucida Sans Unicode"/>
                <a:cs typeface="Lucida Sans Unicode"/>
              </a:rPr>
              <a:t>Nocturnal</a:t>
            </a:r>
            <a:r>
              <a:rPr sz="1900" spc="-35" dirty="0">
                <a:latin typeface="Lucida Sans Unicode"/>
                <a:cs typeface="Lucida Sans Unicode"/>
              </a:rPr>
              <a:t> </a:t>
            </a:r>
            <a:r>
              <a:rPr sz="1900" dirty="0">
                <a:latin typeface="Lucida Sans Unicode"/>
                <a:cs typeface="Lucida Sans Unicode"/>
              </a:rPr>
              <a:t>enuresis:</a:t>
            </a:r>
            <a:r>
              <a:rPr sz="1900" spc="-3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passing of</a:t>
            </a:r>
            <a:r>
              <a:rPr sz="1900" spc="1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urine</a:t>
            </a:r>
            <a:r>
              <a:rPr sz="1900" spc="-1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while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asleep</a:t>
            </a:r>
            <a:endParaRPr sz="1900">
              <a:latin typeface="Lucida Sans Unicode"/>
              <a:cs typeface="Lucida Sans Unicode"/>
            </a:endParaRPr>
          </a:p>
          <a:p>
            <a:pPr marL="378460" indent="-256540">
              <a:lnSpc>
                <a:spcPct val="100000"/>
              </a:lnSpc>
              <a:spcBef>
                <a:spcPts val="180"/>
              </a:spcBef>
              <a:buClr>
                <a:srgbClr val="2CA1BE"/>
              </a:buClr>
              <a:buSzPct val="68421"/>
              <a:buFont typeface="Microsoft Sans Serif"/>
              <a:buChar char=""/>
              <a:tabLst>
                <a:tab pos="377825" algn="l"/>
                <a:tab pos="378460" algn="l"/>
              </a:tabLst>
            </a:pPr>
            <a:r>
              <a:rPr sz="1900" spc="-5" dirty="0">
                <a:latin typeface="Lucida Sans Unicode"/>
                <a:cs typeface="Lucida Sans Unicode"/>
              </a:rPr>
              <a:t>Diurnal</a:t>
            </a:r>
            <a:r>
              <a:rPr sz="1900" spc="-40" dirty="0">
                <a:latin typeface="Lucida Sans Unicode"/>
                <a:cs typeface="Lucida Sans Unicode"/>
              </a:rPr>
              <a:t> </a:t>
            </a:r>
            <a:r>
              <a:rPr sz="1900" dirty="0">
                <a:latin typeface="Lucida Sans Unicode"/>
                <a:cs typeface="Lucida Sans Unicode"/>
              </a:rPr>
              <a:t>enuresis</a:t>
            </a:r>
            <a:r>
              <a:rPr sz="1900" spc="-3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:</a:t>
            </a:r>
            <a:r>
              <a:rPr sz="1900" spc="2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leakage</a:t>
            </a:r>
            <a:r>
              <a:rPr sz="1900" spc="3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of urine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during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the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day</a:t>
            </a:r>
            <a:endParaRPr sz="1900">
              <a:latin typeface="Lucida Sans Unicode"/>
              <a:cs typeface="Lucida Sans Unicode"/>
            </a:endParaRPr>
          </a:p>
          <a:p>
            <a:pPr marL="377825" marR="352425" indent="-377825">
              <a:lnSpc>
                <a:spcPct val="106700"/>
              </a:lnSpc>
              <a:spcBef>
                <a:spcPts val="2360"/>
              </a:spcBef>
              <a:buClr>
                <a:srgbClr val="2CA1BE"/>
              </a:buClr>
              <a:buSzPct val="68421"/>
              <a:buFont typeface="Microsoft Sans Serif"/>
              <a:buChar char=""/>
              <a:tabLst>
                <a:tab pos="377825" algn="l"/>
                <a:tab pos="378460" algn="l"/>
              </a:tabLst>
            </a:pPr>
            <a:r>
              <a:rPr sz="1900" spc="-5" dirty="0">
                <a:latin typeface="Lucida Sans Unicode"/>
                <a:cs typeface="Lucida Sans Unicode"/>
              </a:rPr>
              <a:t>Monosymptomatic</a:t>
            </a:r>
            <a:r>
              <a:rPr sz="1900" spc="-1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(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uncomplicated</a:t>
            </a:r>
            <a:r>
              <a:rPr sz="1900" spc="35" dirty="0">
                <a:latin typeface="Lucida Sans Unicode"/>
                <a:cs typeface="Lucida Sans Unicode"/>
              </a:rPr>
              <a:t> </a:t>
            </a:r>
            <a:r>
              <a:rPr sz="1900" spc="-50" dirty="0">
                <a:latin typeface="Lucida Sans Unicode"/>
                <a:cs typeface="Lucida Sans Unicode"/>
              </a:rPr>
              <a:t>)</a:t>
            </a:r>
            <a:r>
              <a:rPr sz="2000" spc="-50" dirty="0">
                <a:latin typeface="Lucida Sans Unicode"/>
                <a:cs typeface="Lucida Sans Unicode"/>
              </a:rPr>
              <a:t>nocturna</a:t>
            </a:r>
            <a:r>
              <a:rPr sz="1900" spc="-50" dirty="0">
                <a:latin typeface="Lucida Sans Unicode"/>
                <a:cs typeface="Lucida Sans Unicode"/>
              </a:rPr>
              <a:t>l</a:t>
            </a:r>
            <a:r>
              <a:rPr sz="1900" spc="1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enuresis: 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normal voiding </a:t>
            </a:r>
            <a:r>
              <a:rPr sz="1900" dirty="0">
                <a:latin typeface="Lucida Sans Unicode"/>
                <a:cs typeface="Lucida Sans Unicode"/>
              </a:rPr>
              <a:t>in</a:t>
            </a:r>
            <a:r>
              <a:rPr sz="1900" spc="-5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the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bed</a:t>
            </a:r>
            <a:r>
              <a:rPr sz="1900" spc="1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at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night in </a:t>
            </a:r>
            <a:r>
              <a:rPr sz="1900" spc="-10" dirty="0">
                <a:latin typeface="Lucida Sans Unicode"/>
                <a:cs typeface="Lucida Sans Unicode"/>
              </a:rPr>
              <a:t>the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absence</a:t>
            </a:r>
            <a:r>
              <a:rPr sz="1900" spc="2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of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other</a:t>
            </a:r>
            <a:endParaRPr sz="1900">
              <a:latin typeface="Lucida Sans Unicode"/>
              <a:cs typeface="Lucida Sans Unicode"/>
            </a:endParaRPr>
          </a:p>
          <a:p>
            <a:pPr marL="12700">
              <a:lnSpc>
                <a:spcPts val="2050"/>
              </a:lnSpc>
            </a:pPr>
            <a:r>
              <a:rPr sz="1900" spc="-5" dirty="0">
                <a:latin typeface="Lucida Sans Unicode"/>
                <a:cs typeface="Lucida Sans Unicode"/>
              </a:rPr>
              <a:t>genitourinary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or</a:t>
            </a:r>
            <a:r>
              <a:rPr sz="1900" spc="1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gastrointestinal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symptoms</a:t>
            </a:r>
            <a:r>
              <a:rPr sz="1900" spc="25" dirty="0">
                <a:latin typeface="Lucida Sans Unicode"/>
                <a:cs typeface="Lucida Sans Unicode"/>
              </a:rPr>
              <a:t> </a:t>
            </a:r>
            <a:r>
              <a:rPr sz="1900" u="sng" spc="-1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(80%-85%</a:t>
            </a:r>
            <a:r>
              <a:rPr sz="1900" u="sng" spc="2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900" u="sng" spc="-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of</a:t>
            </a:r>
            <a:r>
              <a:rPr sz="19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900" u="sng" spc="-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cases</a:t>
            </a:r>
            <a:r>
              <a:rPr sz="1900" spc="-5" dirty="0">
                <a:latin typeface="Lucida Sans Unicode"/>
                <a:cs typeface="Lucida Sans Unicode"/>
              </a:rPr>
              <a:t>)</a:t>
            </a:r>
            <a:endParaRPr sz="1900">
              <a:latin typeface="Lucida Sans Unicode"/>
              <a:cs typeface="Lucida Sans Unicode"/>
            </a:endParaRPr>
          </a:p>
          <a:p>
            <a:pPr marL="378460" indent="-256540">
              <a:lnSpc>
                <a:spcPct val="100000"/>
              </a:lnSpc>
              <a:spcBef>
                <a:spcPts val="165"/>
              </a:spcBef>
              <a:buClr>
                <a:srgbClr val="2CA1BE"/>
              </a:buClr>
              <a:buSzPct val="68421"/>
              <a:buFont typeface="Microsoft Sans Serif"/>
              <a:buChar char=""/>
              <a:tabLst>
                <a:tab pos="377825" algn="l"/>
                <a:tab pos="378460" algn="l"/>
                <a:tab pos="2515235" algn="l"/>
              </a:tabLst>
            </a:pPr>
            <a:r>
              <a:rPr sz="1900" dirty="0">
                <a:latin typeface="Lucida Sans Unicode"/>
                <a:cs typeface="Lucida Sans Unicode"/>
              </a:rPr>
              <a:t>Polysymptomatic	</a:t>
            </a:r>
            <a:r>
              <a:rPr sz="1900" spc="-5" dirty="0">
                <a:latin typeface="Lucida Sans Unicode"/>
                <a:cs typeface="Lucida Sans Unicode"/>
              </a:rPr>
              <a:t>(complicated)</a:t>
            </a:r>
            <a:r>
              <a:rPr sz="1900" spc="2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nocturnal</a:t>
            </a:r>
            <a:r>
              <a:rPr sz="1900" spc="-2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enuresis:</a:t>
            </a:r>
            <a:endParaRPr sz="1900">
              <a:latin typeface="Lucida Sans Unicode"/>
              <a:cs typeface="Lucida Sans Unicode"/>
            </a:endParaRPr>
          </a:p>
          <a:p>
            <a:pPr marL="12700" marR="708660" indent="533400">
              <a:lnSpc>
                <a:spcPts val="2050"/>
              </a:lnSpc>
              <a:spcBef>
                <a:spcPts val="434"/>
              </a:spcBef>
            </a:pPr>
            <a:r>
              <a:rPr sz="1900" spc="-5" dirty="0">
                <a:latin typeface="Lucida Sans Unicode"/>
                <a:cs typeface="Lucida Sans Unicode"/>
              </a:rPr>
              <a:t>bedwetting</a:t>
            </a:r>
            <a:r>
              <a:rPr sz="1900" spc="4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associated</a:t>
            </a:r>
            <a:r>
              <a:rPr sz="1900" spc="2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with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daytime</a:t>
            </a:r>
            <a:r>
              <a:rPr sz="1900" spc="2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symptoms,</a:t>
            </a:r>
            <a:r>
              <a:rPr sz="1900" spc="-1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such </a:t>
            </a:r>
            <a:r>
              <a:rPr sz="1900" spc="-10" dirty="0">
                <a:latin typeface="Lucida Sans Unicode"/>
                <a:cs typeface="Lucida Sans Unicode"/>
              </a:rPr>
              <a:t>as </a:t>
            </a:r>
            <a:r>
              <a:rPr sz="1900" spc="-58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urgency,</a:t>
            </a:r>
            <a:r>
              <a:rPr sz="1900" spc="-1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frequency,</a:t>
            </a:r>
            <a:r>
              <a:rPr sz="1900" spc="25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urge</a:t>
            </a:r>
            <a:r>
              <a:rPr sz="190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incontinence,</a:t>
            </a:r>
            <a:r>
              <a:rPr sz="1900" spc="5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constipation,</a:t>
            </a:r>
            <a:r>
              <a:rPr sz="1900" spc="10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or </a:t>
            </a:r>
            <a:r>
              <a:rPr sz="1900" spc="-5" dirty="0">
                <a:latin typeface="Lucida Sans Unicode"/>
                <a:cs typeface="Lucida Sans Unicode"/>
              </a:rPr>
              <a:t> </a:t>
            </a:r>
            <a:r>
              <a:rPr sz="1900" spc="-10" dirty="0">
                <a:latin typeface="Lucida Sans Unicode"/>
                <a:cs typeface="Lucida Sans Unicode"/>
              </a:rPr>
              <a:t>encopresis</a:t>
            </a:r>
            <a:endParaRPr sz="1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900" spc="-5" dirty="0">
                <a:latin typeface="Lucida Sans Unicode"/>
                <a:cs typeface="Lucida Sans Unicode"/>
              </a:rPr>
              <a:t>(</a:t>
            </a:r>
            <a:r>
              <a:rPr sz="1900" spc="-25" dirty="0">
                <a:latin typeface="Lucida Sans Unicode"/>
                <a:cs typeface="Lucida Sans Unicode"/>
              </a:rPr>
              <a:t> </a:t>
            </a:r>
            <a:r>
              <a:rPr sz="1900" u="sng" spc="-1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5%-10%</a:t>
            </a:r>
            <a:r>
              <a:rPr sz="1900" u="sng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900" u="sng" spc="-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of</a:t>
            </a:r>
            <a:r>
              <a:rPr sz="1900" u="sng" spc="-1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900" u="sng" spc="-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cases</a:t>
            </a:r>
            <a:r>
              <a:rPr sz="1900" u="sng" spc="-1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900" u="sng" spc="-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endParaRPr sz="19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Lucida Sans Unicode"/>
              <a:cs typeface="Lucida Sans Unicode"/>
            </a:endParaRPr>
          </a:p>
          <a:p>
            <a:pPr marL="287020" marR="5080" indent="-274320">
              <a:lnSpc>
                <a:spcPts val="2100"/>
              </a:lnSpc>
              <a:buClr>
                <a:srgbClr val="903062"/>
              </a:buClr>
              <a:buSzPct val="87500"/>
              <a:buFont typeface="Segoe UI Symbol"/>
              <a:buChar char="⚫"/>
              <a:tabLst>
                <a:tab pos="286385" algn="l"/>
                <a:tab pos="287020" algn="l"/>
                <a:tab pos="6308090" algn="l"/>
              </a:tabLst>
            </a:pP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a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patient</a:t>
            </a:r>
            <a:r>
              <a:rPr sz="2000" u="sng" spc="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with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both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diurnal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7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and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nocturnal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enuresis	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(needs more </a:t>
            </a:r>
            <a:r>
              <a:rPr sz="2000" spc="-615" dirty="0">
                <a:latin typeface="Lucida Sans Unicode"/>
                <a:cs typeface="Lucida Sans Unicode"/>
              </a:rPr>
              <a:t> 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workup)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721" y="2956305"/>
            <a:ext cx="7394575" cy="22529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505"/>
              </a:spcBef>
              <a:buClr>
                <a:srgbClr val="2CA1BE"/>
              </a:buClr>
              <a:buSzPct val="66666"/>
              <a:buFont typeface="Microsoft Sans Serif"/>
              <a:buChar char=""/>
              <a:tabLst>
                <a:tab pos="268605" algn="l"/>
                <a:tab pos="269240" algn="l"/>
              </a:tabLst>
            </a:pPr>
            <a:r>
              <a:rPr sz="1800" spc="-5" dirty="0">
                <a:latin typeface="Lucida Sans Unicode"/>
                <a:cs typeface="Lucida Sans Unicode"/>
              </a:rPr>
              <a:t>Nocturnal enuresis</a:t>
            </a:r>
            <a:r>
              <a:rPr sz="1800" spc="-1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is</a:t>
            </a:r>
            <a:r>
              <a:rPr sz="1800" spc="-1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more</a:t>
            </a:r>
            <a:r>
              <a:rPr sz="180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common</a:t>
            </a:r>
            <a:r>
              <a:rPr sz="1800" spc="-2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in</a:t>
            </a:r>
            <a:r>
              <a:rPr sz="1800" spc="10" dirty="0">
                <a:latin typeface="Lucida Sans Unicode"/>
                <a:cs typeface="Lucida Sans Unicode"/>
              </a:rPr>
              <a:t> </a:t>
            </a:r>
            <a:r>
              <a:rPr sz="1800" spc="-10" dirty="0">
                <a:latin typeface="Lucida Sans Unicode"/>
                <a:cs typeface="Lucida Sans Unicode"/>
              </a:rPr>
              <a:t>boys,</a:t>
            </a:r>
            <a:endParaRPr sz="1800">
              <a:latin typeface="Lucida Sans Unicode"/>
              <a:cs typeface="Lucida Sans Unicode"/>
            </a:endParaRPr>
          </a:p>
          <a:p>
            <a:pPr marL="268605" indent="-25654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Font typeface="Microsoft Sans Serif"/>
              <a:buChar char=""/>
              <a:tabLst>
                <a:tab pos="268605" algn="l"/>
                <a:tab pos="269240" algn="l"/>
              </a:tabLst>
            </a:pPr>
            <a:r>
              <a:rPr sz="1800" spc="-5" dirty="0">
                <a:latin typeface="Lucida Sans Unicode"/>
                <a:cs typeface="Lucida Sans Unicode"/>
              </a:rPr>
              <a:t>Diurnal</a:t>
            </a:r>
            <a:r>
              <a:rPr sz="1800" spc="2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enuresis</a:t>
            </a:r>
            <a:r>
              <a:rPr sz="1800" spc="-2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is</a:t>
            </a:r>
            <a:r>
              <a:rPr sz="1800" spc="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more common</a:t>
            </a:r>
            <a:r>
              <a:rPr sz="1800" spc="-3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in</a:t>
            </a:r>
            <a:r>
              <a:rPr sz="1800" spc="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girls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CA1BE"/>
              </a:buClr>
              <a:buFont typeface="Microsoft Sans Serif"/>
              <a:buChar char=""/>
            </a:pPr>
            <a:endParaRPr sz="1650">
              <a:latin typeface="Lucida Sans Unicode"/>
              <a:cs typeface="Lucida Sans Unicode"/>
            </a:endParaRPr>
          </a:p>
          <a:p>
            <a:pPr marL="12700" marR="5080">
              <a:lnSpc>
                <a:spcPct val="118900"/>
              </a:lnSpc>
              <a:buClr>
                <a:srgbClr val="2CA1BE"/>
              </a:buClr>
              <a:buSzPct val="66666"/>
              <a:buFont typeface="Microsoft Sans Serif"/>
              <a:buChar char=""/>
              <a:tabLst>
                <a:tab pos="268605" algn="l"/>
                <a:tab pos="269240" algn="l"/>
                <a:tab pos="711200" algn="l"/>
              </a:tabLst>
            </a:pPr>
            <a:r>
              <a:rPr sz="1800" spc="-5" dirty="0">
                <a:latin typeface="Lucida Sans Unicode"/>
                <a:cs typeface="Lucida Sans Unicode"/>
              </a:rPr>
              <a:t>5%	only</a:t>
            </a:r>
            <a:r>
              <a:rPr sz="1800" spc="-1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of</a:t>
            </a:r>
            <a:r>
              <a:rPr sz="180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cases</a:t>
            </a:r>
            <a:r>
              <a:rPr sz="1800" spc="-1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of nocturnal</a:t>
            </a:r>
            <a:r>
              <a:rPr sz="1800" spc="1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enuresis</a:t>
            </a:r>
            <a:r>
              <a:rPr sz="1800" spc="-2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are</a:t>
            </a:r>
            <a:r>
              <a:rPr sz="1800" spc="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due</a:t>
            </a:r>
            <a:r>
              <a:rPr sz="1800" spc="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to organic</a:t>
            </a:r>
            <a:r>
              <a:rPr sz="1800" spc="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cause </a:t>
            </a:r>
            <a:r>
              <a:rPr sz="1800" spc="-55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while</a:t>
            </a:r>
            <a:endParaRPr sz="1800">
              <a:latin typeface="Lucida Sans Unicode"/>
              <a:cs typeface="Lucida Sans Unicode"/>
            </a:endParaRPr>
          </a:p>
          <a:p>
            <a:pPr marL="268605" indent="-256540">
              <a:lnSpc>
                <a:spcPts val="2270"/>
              </a:lnSpc>
              <a:spcBef>
                <a:spcPts val="295"/>
              </a:spcBef>
              <a:buClr>
                <a:srgbClr val="2CA1BE"/>
              </a:buClr>
              <a:buSzPct val="63157"/>
              <a:buFont typeface="Microsoft Sans Serif"/>
              <a:buChar char=""/>
              <a:tabLst>
                <a:tab pos="268605" algn="l"/>
                <a:tab pos="269240" algn="l"/>
                <a:tab pos="1221105" algn="l"/>
              </a:tabLst>
            </a:pPr>
            <a:r>
              <a:rPr sz="1900" spc="-50" dirty="0">
                <a:latin typeface="Lucida Sans Unicode"/>
                <a:cs typeface="Lucida Sans Unicode"/>
              </a:rPr>
              <a:t>Diurnal	</a:t>
            </a:r>
            <a:r>
              <a:rPr sz="1900" spc="-60" dirty="0">
                <a:latin typeface="Lucida Sans Unicode"/>
                <a:cs typeface="Lucida Sans Unicode"/>
              </a:rPr>
              <a:t>and</a:t>
            </a:r>
            <a:r>
              <a:rPr sz="1900" spc="-45" dirty="0">
                <a:latin typeface="Lucida Sans Unicode"/>
                <a:cs typeface="Lucida Sans Unicode"/>
              </a:rPr>
              <a:t> </a:t>
            </a:r>
            <a:r>
              <a:rPr sz="1900" spc="-60" dirty="0">
                <a:latin typeface="Lucida Sans Unicode"/>
                <a:cs typeface="Lucida Sans Unicode"/>
              </a:rPr>
              <a:t>combined</a:t>
            </a:r>
            <a:r>
              <a:rPr sz="1900" spc="-55" dirty="0">
                <a:latin typeface="Lucida Sans Unicode"/>
                <a:cs typeface="Lucida Sans Unicode"/>
              </a:rPr>
              <a:t> enuresis</a:t>
            </a:r>
            <a:r>
              <a:rPr sz="1900" spc="-30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associated</a:t>
            </a:r>
            <a:r>
              <a:rPr sz="1800" spc="-35" dirty="0">
                <a:latin typeface="Lucida Sans Unicode"/>
                <a:cs typeface="Lucida Sans Unicode"/>
              </a:rPr>
              <a:t> </a:t>
            </a:r>
            <a:r>
              <a:rPr sz="1800" spc="5" dirty="0">
                <a:latin typeface="Lucida Sans Unicode"/>
                <a:cs typeface="Lucida Sans Unicode"/>
              </a:rPr>
              <a:t>with</a:t>
            </a:r>
            <a:r>
              <a:rPr sz="1800" spc="-20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a</a:t>
            </a:r>
            <a:r>
              <a:rPr sz="1800" spc="15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higher</a:t>
            </a:r>
            <a:r>
              <a:rPr sz="1800" spc="-25" dirty="0">
                <a:latin typeface="Lucida Sans Unicode"/>
                <a:cs typeface="Lucida Sans Unicode"/>
              </a:rPr>
              <a:t> </a:t>
            </a:r>
            <a:r>
              <a:rPr sz="1800" spc="5" dirty="0">
                <a:latin typeface="Lucida Sans Unicode"/>
                <a:cs typeface="Lucida Sans Unicode"/>
              </a:rPr>
              <a:t>rate</a:t>
            </a:r>
            <a:r>
              <a:rPr sz="1800" spc="-30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of</a:t>
            </a:r>
            <a:endParaRPr sz="1800">
              <a:latin typeface="Lucida Sans Unicode"/>
              <a:cs typeface="Lucida Sans Unicode"/>
            </a:endParaRPr>
          </a:p>
          <a:p>
            <a:pPr marL="268605">
              <a:lnSpc>
                <a:spcPts val="2150"/>
              </a:lnSpc>
              <a:tabLst>
                <a:tab pos="899794" algn="l"/>
              </a:tabLst>
            </a:pPr>
            <a:r>
              <a:rPr sz="1800" spc="5" dirty="0">
                <a:latin typeface="Lucida Sans Unicode"/>
                <a:cs typeface="Lucida Sans Unicode"/>
              </a:rPr>
              <a:t>UTIs	and</a:t>
            </a:r>
            <a:r>
              <a:rPr sz="1800" spc="-45" dirty="0">
                <a:latin typeface="Lucida Sans Unicode"/>
                <a:cs typeface="Lucida Sans Unicode"/>
              </a:rPr>
              <a:t> </a:t>
            </a:r>
            <a:r>
              <a:rPr sz="1800" spc="5" dirty="0">
                <a:latin typeface="Lucida Sans Unicode"/>
                <a:cs typeface="Lucida Sans Unicode"/>
              </a:rPr>
              <a:t>with</a:t>
            </a:r>
            <a:r>
              <a:rPr sz="1800" spc="-35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neurologic</a:t>
            </a:r>
            <a:r>
              <a:rPr sz="1800" spc="-50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bladder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0CFC4-D32C-B619-D5D2-041748E681C6}"/>
              </a:ext>
            </a:extLst>
          </p:cNvPr>
          <p:cNvSpPr txBox="1"/>
          <p:nvPr/>
        </p:nvSpPr>
        <p:spPr>
          <a:xfrm>
            <a:off x="1905000" y="56388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Treatment : behavioral changes </a:t>
            </a:r>
          </a:p>
          <a:p>
            <a:r>
              <a:rPr lang="en-US" dirty="0">
                <a:solidFill>
                  <a:srgbClr val="00B050"/>
                </a:solidFill>
              </a:rPr>
              <a:t>MINIRIN : vasopressin: ADH  (oral at night for 6m _1y 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672" y="3643121"/>
            <a:ext cx="39833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455" dirty="0">
                <a:solidFill>
                  <a:srgbClr val="3C3C3C"/>
                </a:solidFill>
                <a:latin typeface="Trebuchet MS"/>
                <a:cs typeface="Trebuchet MS"/>
              </a:rPr>
              <a:t>TREATMENT</a:t>
            </a:r>
            <a:endParaRPr sz="4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260" dirty="0">
                <a:latin typeface="Trebuchet MS"/>
                <a:cs typeface="Trebuchet MS"/>
              </a:rPr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492730"/>
            <a:ext cx="7464425" cy="254063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180"/>
              </a:spcBef>
            </a:pPr>
            <a:r>
              <a:rPr sz="2000" b="1" u="sng" spc="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Th</a:t>
            </a:r>
            <a:r>
              <a:rPr sz="2000" b="1" u="sng" spc="-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000" b="1" u="sng" spc="-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b="1" u="sng" spc="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g</a:t>
            </a:r>
            <a:r>
              <a:rPr sz="2000" b="1" u="sng" spc="-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oal</a:t>
            </a:r>
            <a:r>
              <a:rPr sz="2000" b="1" u="sng" spc="-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</a:t>
            </a:r>
            <a:r>
              <a:rPr sz="2000" b="1" u="sng" spc="-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b="1" u="sng" spc="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sz="2000" b="1" u="sng" spc="-1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000" b="1" u="sng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b="1" u="sng" spc="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000" b="1" u="sng" spc="-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b="1" u="sng" spc="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eatment</a:t>
            </a:r>
            <a:r>
              <a:rPr sz="2000" b="1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ch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UTI:</a:t>
            </a:r>
            <a:endParaRPr sz="200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08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Resol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acute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symp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oms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ect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endParaRPr sz="2000">
              <a:latin typeface="Trebuchet MS"/>
              <a:cs typeface="Trebuchet MS"/>
            </a:endParaRPr>
          </a:p>
          <a:p>
            <a:pPr marL="317500" marR="5080" indent="-304800">
              <a:lnSpc>
                <a:spcPct val="100000"/>
              </a:lnSpc>
              <a:spcBef>
                <a:spcPts val="108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Prevention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progressive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disease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by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eradication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bacterial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pathogen</a:t>
            </a:r>
            <a:endParaRPr sz="200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08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Ide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ica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8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ur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na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tract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ab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orma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it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es</a:t>
            </a:r>
            <a:endParaRPr sz="200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08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ecu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ent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UTIs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256540" rIns="0" bIns="0" rtlCol="0">
            <a:spAutoFit/>
          </a:bodyPr>
          <a:lstStyle/>
          <a:p>
            <a:pPr marL="224154" marR="4468495">
              <a:lnSpc>
                <a:spcPct val="100000"/>
              </a:lnSpc>
              <a:spcBef>
                <a:spcPts val="2020"/>
              </a:spcBef>
            </a:pPr>
            <a:r>
              <a:rPr spc="150" dirty="0">
                <a:solidFill>
                  <a:srgbClr val="FFFFFF"/>
                </a:solidFill>
              </a:rPr>
              <a:t>MANAGEMENT </a:t>
            </a:r>
            <a:r>
              <a:rPr spc="155" dirty="0">
                <a:solidFill>
                  <a:srgbClr val="FFFFFF"/>
                </a:solidFill>
              </a:rPr>
              <a:t> </a:t>
            </a:r>
            <a:r>
              <a:rPr spc="100" dirty="0">
                <a:solidFill>
                  <a:srgbClr val="FFFFFF"/>
                </a:solidFill>
              </a:rPr>
              <a:t>ANTIBIOTIC</a:t>
            </a:r>
            <a:r>
              <a:rPr spc="-114" dirty="0">
                <a:solidFill>
                  <a:srgbClr val="FFFFFF"/>
                </a:solidFill>
              </a:rPr>
              <a:t> </a:t>
            </a:r>
            <a:r>
              <a:rPr spc="135" dirty="0">
                <a:solidFill>
                  <a:srgbClr val="FFFFFF"/>
                </a:solidFill>
              </a:rPr>
              <a:t>OPTIONS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290927"/>
            <a:ext cx="7817484" cy="356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35605">
              <a:lnSpc>
                <a:spcPct val="120000"/>
              </a:lnSpc>
              <a:spcBef>
                <a:spcPts val="100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iati</a:t>
            </a:r>
            <a:r>
              <a:rPr sz="2000" spc="-1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eatment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3C3C3C"/>
                </a:solidFill>
                <a:latin typeface="Trebuchet MS"/>
                <a:cs typeface="Trebuchet MS"/>
              </a:rPr>
              <a:t>oral</a:t>
            </a:r>
            <a:r>
              <a:rPr sz="2000" b="1" spc="-3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b="1" spc="-5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b="1" spc="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b="1" spc="2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b="1" spc="-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b="1" spc="-3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b="1" spc="-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3C3C3C"/>
                </a:solidFill>
                <a:latin typeface="Trebuchet MS"/>
                <a:cs typeface="Trebuchet MS"/>
              </a:rPr>
              <a:t>tera</a:t>
            </a:r>
            <a:r>
              <a:rPr sz="2000" b="1" spc="-5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b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30" dirty="0">
                <a:solidFill>
                  <a:srgbClr val="3C3C3C"/>
                </a:solidFill>
                <a:latin typeface="Trebuchet MS"/>
                <a:cs typeface="Trebuchet MS"/>
              </a:rPr>
              <a:t>is  </a:t>
            </a:r>
            <a:r>
              <a:rPr sz="2000" b="1" spc="-4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25" dirty="0">
                <a:solidFill>
                  <a:srgbClr val="3C3C3C"/>
                </a:solidFill>
                <a:latin typeface="Trebuchet MS"/>
                <a:cs typeface="Trebuchet MS"/>
              </a:rPr>
              <a:t>equal</a:t>
            </a:r>
            <a:r>
              <a:rPr sz="20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95" dirty="0">
                <a:solidFill>
                  <a:srgbClr val="3C3C3C"/>
                </a:solidFill>
                <a:latin typeface="Trebuchet MS"/>
                <a:cs typeface="Trebuchet MS"/>
              </a:rPr>
              <a:t>efficacy.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03062"/>
              </a:buClr>
              <a:buFont typeface="Segoe UI Symbol"/>
              <a:buChar char="⚫"/>
            </a:pPr>
            <a:endParaRPr sz="285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buClr>
                <a:srgbClr val="903062"/>
              </a:buClr>
              <a:buSzPct val="90000"/>
              <a:buFont typeface="Segoe UI Symbol"/>
              <a:buChar char="⚫"/>
              <a:tabLst>
                <a:tab pos="356870" algn="l"/>
                <a:tab pos="357505" algn="l"/>
                <a:tab pos="2816860" algn="l"/>
              </a:tabLst>
            </a:pPr>
            <a:r>
              <a:rPr dirty="0"/>
              <a:t>	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cho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ce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2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75" dirty="0">
                <a:solidFill>
                  <a:srgbClr val="3C3C3C"/>
                </a:solidFill>
                <a:latin typeface="Trebuchet MS"/>
                <a:cs typeface="Trebuchet MS"/>
              </a:rPr>
              <a:t>AB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ag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sho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based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loca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ant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ia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sensi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iv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ty 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pat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ter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pe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cif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pat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hogen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sensi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iv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ty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03062"/>
              </a:buClr>
              <a:buFont typeface="Segoe UI Symbol"/>
              <a:buChar char="⚫"/>
            </a:pPr>
            <a:endParaRPr sz="285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0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clinician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choose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7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14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days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duration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antimicrobial</a:t>
            </a:r>
            <a:endParaRPr sz="2000">
              <a:latin typeface="Trebuchet MS"/>
              <a:cs typeface="Trebuchet MS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therapy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Trebuchet MS"/>
              <a:cs typeface="Trebuchet MS"/>
            </a:endParaRPr>
          </a:p>
          <a:p>
            <a:pPr marL="4902200">
              <a:lnSpc>
                <a:spcPct val="100000"/>
              </a:lnSpc>
            </a:pPr>
            <a:r>
              <a:rPr sz="2000" spc="70" dirty="0">
                <a:solidFill>
                  <a:srgbClr val="3C3C3C"/>
                </a:solidFill>
                <a:latin typeface="Trebuchet MS"/>
                <a:cs typeface="Trebuchet MS"/>
              </a:rPr>
              <a:t>AAP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2012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162560" rIns="0" bIns="0" rtlCol="0">
            <a:spAutoFit/>
          </a:bodyPr>
          <a:lstStyle/>
          <a:p>
            <a:pPr marL="24130">
              <a:lnSpc>
                <a:spcPct val="100000"/>
              </a:lnSpc>
              <a:spcBef>
                <a:spcPts val="1280"/>
              </a:spcBef>
            </a:pPr>
            <a:r>
              <a:rPr sz="2800" spc="90" dirty="0">
                <a:solidFill>
                  <a:srgbClr val="FFFFFF"/>
                </a:solidFill>
                <a:latin typeface="Trebuchet MS"/>
                <a:cs typeface="Trebuchet MS"/>
              </a:rPr>
              <a:t>UTI….</a:t>
            </a:r>
            <a:endParaRPr sz="2800">
              <a:latin typeface="Trebuchet MS"/>
              <a:cs typeface="Trebuchet MS"/>
            </a:endParaRPr>
          </a:p>
          <a:p>
            <a:pPr marL="24130">
              <a:lnSpc>
                <a:spcPct val="100000"/>
              </a:lnSpc>
            </a:pPr>
            <a:r>
              <a:rPr sz="2800" spc="155" dirty="0">
                <a:solidFill>
                  <a:srgbClr val="FFFFFF"/>
                </a:solidFill>
                <a:latin typeface="Trebuchet MS"/>
                <a:cs typeface="Trebuchet MS"/>
              </a:rPr>
              <a:t>INCIDENCE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2939542"/>
            <a:ext cx="7661275" cy="2707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00" marR="19050" indent="-304800">
              <a:lnSpc>
                <a:spcPct val="100000"/>
              </a:lnSpc>
              <a:spcBef>
                <a:spcPts val="105"/>
              </a:spcBef>
            </a:pP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It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difficult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estimate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true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incidence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15" dirty="0">
                <a:solidFill>
                  <a:srgbClr val="3C3C3C"/>
                </a:solidFill>
                <a:latin typeface="Trebuchet MS"/>
                <a:cs typeface="Trebuchet MS"/>
              </a:rPr>
              <a:t>UTIs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because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many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have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only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fever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no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specific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urinary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symptoms,</a:t>
            </a:r>
            <a:r>
              <a:rPr sz="2000" spc="-2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000" spc="-5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affected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by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method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sample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collected.</a:t>
            </a:r>
            <a:endParaRPr sz="2000">
              <a:latin typeface="Trebuchet MS"/>
              <a:cs typeface="Trebuchet MS"/>
            </a:endParaRPr>
          </a:p>
          <a:p>
            <a:pPr marL="317500" marR="5080" indent="-304800">
              <a:lnSpc>
                <a:spcPct val="100000"/>
              </a:lnSpc>
              <a:spcBef>
                <a:spcPts val="1040"/>
              </a:spcBef>
              <a:buClr>
                <a:srgbClr val="903062"/>
              </a:buClr>
              <a:buSzPct val="91666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Urinary</a:t>
            </a:r>
            <a:r>
              <a:rPr sz="18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tract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infections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3C3C3C"/>
                </a:solidFill>
                <a:latin typeface="Trebuchet MS"/>
                <a:cs typeface="Trebuchet MS"/>
              </a:rPr>
              <a:t>(UTIs)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before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12yr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age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occur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Trebuchet MS"/>
                <a:cs typeface="Trebuchet MS"/>
              </a:rPr>
              <a:t>5-8%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girls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3C3C3C"/>
                </a:solidFill>
                <a:latin typeface="Trebuchet MS"/>
                <a:cs typeface="Trebuchet MS"/>
              </a:rPr>
              <a:t>2%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1800" spc="-5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boys.</a:t>
            </a:r>
            <a:endParaRPr sz="1800">
              <a:latin typeface="Trebuchet MS"/>
              <a:cs typeface="Trebuchet MS"/>
            </a:endParaRPr>
          </a:p>
          <a:p>
            <a:pPr marL="317500" indent="-304800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girls,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first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usually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occurs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by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age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5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80" dirty="0">
                <a:solidFill>
                  <a:srgbClr val="3C3C3C"/>
                </a:solidFill>
                <a:latin typeface="Trebuchet MS"/>
                <a:cs typeface="Trebuchet MS"/>
              </a:rPr>
              <a:t>yr,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peaks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during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infancy</a:t>
            </a:r>
            <a:endParaRPr sz="1800">
              <a:latin typeface="Trebuchet MS"/>
              <a:cs typeface="Trebuchet MS"/>
            </a:endParaRPr>
          </a:p>
          <a:p>
            <a:pPr marL="317500">
              <a:lnSpc>
                <a:spcPct val="100000"/>
              </a:lnSpc>
              <a:spcBef>
                <a:spcPts val="5"/>
              </a:spcBef>
            </a:pP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toi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et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training.</a:t>
            </a:r>
            <a:endParaRPr sz="1800">
              <a:latin typeface="Trebuchet MS"/>
              <a:cs typeface="Trebuchet MS"/>
            </a:endParaRPr>
          </a:p>
          <a:p>
            <a:pPr marL="381000" indent="-368935">
              <a:lnSpc>
                <a:spcPct val="100000"/>
              </a:lnSpc>
              <a:spcBef>
                <a:spcPts val="1030"/>
              </a:spcBef>
              <a:buClr>
                <a:srgbClr val="903062"/>
              </a:buClr>
              <a:buSzPct val="91666"/>
              <a:buFont typeface="Segoe UI Symbol"/>
              <a:buChar char="◾"/>
              <a:tabLst>
                <a:tab pos="381000" algn="l"/>
                <a:tab pos="381635" algn="l"/>
              </a:tabLst>
            </a:pP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oy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27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1800" spc="-2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st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3C3C3C"/>
                </a:solidFill>
                <a:latin typeface="Trebuchet MS"/>
                <a:cs typeface="Trebuchet MS"/>
              </a:rPr>
              <a:t>UT</a:t>
            </a:r>
            <a:r>
              <a:rPr sz="1800" spc="2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oc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cur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uring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1st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yr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5" dirty="0">
                <a:solidFill>
                  <a:srgbClr val="3C3C3C"/>
                </a:solidFill>
                <a:latin typeface="Trebuchet MS"/>
                <a:cs typeface="Trebuchet MS"/>
              </a:rPr>
              <a:t>life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75" dirty="0"/>
              <a:t>HOSPITALIZATION</a:t>
            </a:r>
            <a:r>
              <a:rPr spc="-65" dirty="0"/>
              <a:t> </a:t>
            </a:r>
            <a:r>
              <a:rPr spc="-229" dirty="0"/>
              <a:t>&amp;</a:t>
            </a:r>
            <a:r>
              <a:rPr spc="-65" dirty="0"/>
              <a:t> </a:t>
            </a:r>
            <a:r>
              <a:rPr spc="-20" dirty="0"/>
              <a:t>IV</a:t>
            </a:r>
            <a:r>
              <a:rPr spc="-420" dirty="0"/>
              <a:t> </a:t>
            </a:r>
            <a:r>
              <a:rPr spc="60" dirty="0"/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119629"/>
            <a:ext cx="7194550" cy="4337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3C3C3C"/>
                </a:solidFill>
                <a:latin typeface="Trebuchet MS"/>
                <a:cs typeface="Trebuchet MS"/>
              </a:rPr>
              <a:t>IV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treatment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hospitalization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indication</a:t>
            </a:r>
            <a:endParaRPr sz="1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atients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who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cl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nic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ian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3C3C3C"/>
                </a:solidFill>
                <a:latin typeface="Trebuchet MS"/>
                <a:cs typeface="Trebuchet MS"/>
              </a:rPr>
              <a:t>ju</a:t>
            </a:r>
            <a:r>
              <a:rPr sz="1800" spc="-17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ge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“t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xic</a:t>
            </a:r>
            <a:r>
              <a:rPr sz="1800" spc="-180" dirty="0">
                <a:solidFill>
                  <a:srgbClr val="3C3C3C"/>
                </a:solidFill>
                <a:latin typeface="Trebuchet MS"/>
                <a:cs typeface="Trebuchet MS"/>
              </a:rPr>
              <a:t>”</a:t>
            </a:r>
            <a:endParaRPr sz="180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254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thos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wh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unable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etain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oral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inta</a:t>
            </a:r>
            <a:r>
              <a:rPr sz="1800" spc="-175" dirty="0">
                <a:solidFill>
                  <a:srgbClr val="3C3C3C"/>
                </a:solidFill>
                <a:latin typeface="Trebuchet MS"/>
                <a:cs typeface="Trebuchet MS"/>
              </a:rPr>
              <a:t>k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lang="en-US" sz="1800" spc="-1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endParaRPr sz="1800" dirty="0">
              <a:latin typeface="Trebuchet MS"/>
              <a:cs typeface="Trebuchet MS"/>
            </a:endParaRPr>
          </a:p>
          <a:p>
            <a:pPr marL="350520" indent="-338455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350520" algn="l"/>
                <a:tab pos="351155" algn="l"/>
              </a:tabLst>
            </a:pPr>
            <a:r>
              <a:rPr sz="1800" spc="-229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chi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ld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Trebuchet MS"/>
                <a:cs typeface="Trebuchet MS"/>
              </a:rPr>
              <a:t>&lt;3m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onths</a:t>
            </a:r>
            <a:endParaRPr sz="1800" dirty="0">
              <a:latin typeface="Trebuchet MS"/>
              <a:cs typeface="Trebuchet MS"/>
            </a:endParaRPr>
          </a:p>
          <a:p>
            <a:pPr marL="287020" indent="-274320">
              <a:lnSpc>
                <a:spcPts val="1839"/>
              </a:lnSpc>
              <a:spcBef>
                <a:spcPts val="5"/>
              </a:spcBef>
              <a:buClr>
                <a:srgbClr val="903062"/>
              </a:buClr>
              <a:buSzPct val="9117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700" spc="-25" dirty="0">
                <a:solidFill>
                  <a:srgbClr val="3C3C3C"/>
                </a:solidFill>
                <a:latin typeface="Trebuchet MS"/>
                <a:cs typeface="Trebuchet MS"/>
              </a:rPr>
              <a:t>Any</a:t>
            </a:r>
            <a:r>
              <a:rPr sz="17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3C3C3C"/>
                </a:solidFill>
                <a:latin typeface="Trebuchet MS"/>
                <a:cs typeface="Trebuchet MS"/>
              </a:rPr>
              <a:t>child</a:t>
            </a:r>
            <a:r>
              <a:rPr sz="17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35" dirty="0">
                <a:solidFill>
                  <a:srgbClr val="3C3C3C"/>
                </a:solidFill>
                <a:latin typeface="Trebuchet MS"/>
                <a:cs typeface="Trebuchet MS"/>
              </a:rPr>
              <a:t>who</a:t>
            </a:r>
            <a:r>
              <a:rPr sz="17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3C3C3C"/>
                </a:solidFill>
                <a:latin typeface="Trebuchet MS"/>
                <a:cs typeface="Trebuchet MS"/>
              </a:rPr>
              <a:t>started</a:t>
            </a:r>
            <a:r>
              <a:rPr sz="17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65" dirty="0">
                <a:solidFill>
                  <a:srgbClr val="3C3C3C"/>
                </a:solidFill>
                <a:latin typeface="Trebuchet MS"/>
                <a:cs typeface="Trebuchet MS"/>
              </a:rPr>
              <a:t>oral</a:t>
            </a:r>
            <a:r>
              <a:rPr sz="17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3C3C3C"/>
                </a:solidFill>
                <a:latin typeface="Trebuchet MS"/>
                <a:cs typeface="Trebuchet MS"/>
              </a:rPr>
              <a:t>antibiotics</a:t>
            </a:r>
            <a:r>
              <a:rPr sz="17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7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75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7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3C3C3C"/>
                </a:solidFill>
                <a:latin typeface="Trebuchet MS"/>
                <a:cs typeface="Trebuchet MS"/>
              </a:rPr>
              <a:t>still</a:t>
            </a:r>
            <a:r>
              <a:rPr sz="17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3C3C3C"/>
                </a:solidFill>
                <a:latin typeface="Trebuchet MS"/>
                <a:cs typeface="Trebuchet MS"/>
              </a:rPr>
              <a:t>symptomatic</a:t>
            </a:r>
            <a:r>
              <a:rPr sz="17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1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17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3C3C3C"/>
                </a:solidFill>
                <a:latin typeface="Trebuchet MS"/>
                <a:cs typeface="Trebuchet MS"/>
              </a:rPr>
              <a:t>febrile</a:t>
            </a:r>
            <a:r>
              <a:rPr sz="17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65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endParaRPr sz="1700" dirty="0">
              <a:latin typeface="Trebuchet MS"/>
              <a:cs typeface="Trebuchet MS"/>
            </a:endParaRPr>
          </a:p>
          <a:p>
            <a:pPr marL="286385">
              <a:lnSpc>
                <a:spcPts val="1839"/>
              </a:lnSpc>
            </a:pPr>
            <a:r>
              <a:rPr sz="1700" spc="-3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700" spc="-105" dirty="0">
                <a:solidFill>
                  <a:srgbClr val="3C3C3C"/>
                </a:solidFill>
                <a:latin typeface="Trebuchet MS"/>
                <a:cs typeface="Trebuchet MS"/>
              </a:rPr>
              <a:t>ecei</a:t>
            </a:r>
            <a:r>
              <a:rPr sz="1700" spc="-15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700" spc="-114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7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700" spc="3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700" spc="-2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700" spc="-40" dirty="0">
                <a:solidFill>
                  <a:srgbClr val="3C3C3C"/>
                </a:solidFill>
                <a:latin typeface="Trebuchet MS"/>
                <a:cs typeface="Trebuchet MS"/>
              </a:rPr>
              <a:t>A.B</a:t>
            </a:r>
            <a:endParaRPr lang="en-US" sz="1700" spc="-40" dirty="0">
              <a:solidFill>
                <a:srgbClr val="3C3C3C"/>
              </a:solidFill>
              <a:latin typeface="Trebuchet MS"/>
              <a:cs typeface="Trebuchet MS"/>
            </a:endParaRPr>
          </a:p>
          <a:p>
            <a:pPr marL="286385">
              <a:lnSpc>
                <a:spcPts val="1839"/>
              </a:lnSpc>
            </a:pPr>
            <a:r>
              <a:rPr lang="en-US" sz="1700" b="1" spc="-40" dirty="0">
                <a:solidFill>
                  <a:srgbClr val="00B050"/>
                </a:solidFill>
                <a:latin typeface="Trebuchet MS"/>
                <a:cs typeface="Trebuchet MS"/>
              </a:rPr>
              <a:t>Patient with vomiting , diarrhea  , dehydration and congenital anomaly </a:t>
            </a:r>
            <a:endParaRPr sz="1700" b="1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Otherwise</a:t>
            </a:r>
            <a:r>
              <a:rPr sz="18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most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can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treated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orally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pyelonephritis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Ther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-17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7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14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25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ys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1800" spc="-2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3C3C3C"/>
                </a:solidFill>
                <a:latin typeface="Trebuchet MS"/>
                <a:cs typeface="Trebuchet MS"/>
              </a:rPr>
              <a:t>AA</a:t>
            </a:r>
            <a:r>
              <a:rPr sz="1800" spc="4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r>
              <a:rPr sz="18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40" dirty="0">
                <a:solidFill>
                  <a:srgbClr val="3C3C3C"/>
                </a:solidFill>
                <a:latin typeface="Trebuchet MS"/>
                <a:cs typeface="Trebuchet MS"/>
              </a:rPr>
              <a:t>/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endParaRPr sz="1800" dirty="0">
              <a:latin typeface="Trebuchet MS"/>
              <a:cs typeface="Trebuchet MS"/>
            </a:endParaRPr>
          </a:p>
          <a:p>
            <a:pPr marL="457200">
              <a:lnSpc>
                <a:spcPct val="100000"/>
              </a:lnSpc>
              <a:spcBef>
                <a:spcPts val="5"/>
              </a:spcBef>
            </a:pP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7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10 </a:t>
            </a:r>
            <a:r>
              <a:rPr sz="1800" spc="-14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2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ys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1800" spc="80" dirty="0">
                <a:solidFill>
                  <a:srgbClr val="3C3C3C"/>
                </a:solidFill>
                <a:latin typeface="Trebuchet MS"/>
                <a:cs typeface="Trebuchet MS"/>
              </a:rPr>
              <a:t>NICE</a:t>
            </a:r>
            <a:r>
              <a:rPr sz="18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guidelines)…..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 dirty="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17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eather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ou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sta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oral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I</a:t>
            </a:r>
            <a:r>
              <a:rPr sz="1800" spc="2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oe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n't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matt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75" dirty="0">
                <a:solidFill>
                  <a:srgbClr val="3C3C3C"/>
                </a:solidFill>
                <a:latin typeface="Trebuchet MS"/>
                <a:cs typeface="Trebuchet MS"/>
              </a:rPr>
              <a:t>!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 dirty="0">
              <a:latin typeface="Trebuchet MS"/>
              <a:cs typeface="Trebuchet MS"/>
            </a:endParaRPr>
          </a:p>
          <a:p>
            <a:pPr marL="4435475">
              <a:lnSpc>
                <a:spcPct val="100000"/>
              </a:lnSpc>
              <a:spcBef>
                <a:spcPts val="5"/>
              </a:spcBef>
            </a:pPr>
            <a:r>
              <a:rPr sz="1800" spc="65" dirty="0">
                <a:solidFill>
                  <a:srgbClr val="3C3C3C"/>
                </a:solidFill>
                <a:latin typeface="Trebuchet MS"/>
                <a:cs typeface="Trebuchet MS"/>
              </a:rPr>
              <a:t>AAP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2012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260" dirty="0">
                <a:latin typeface="Trebuchet MS"/>
                <a:cs typeface="Trebuchet MS"/>
              </a:rPr>
              <a:t>TREATMENT</a:t>
            </a:r>
            <a:r>
              <a:rPr b="1" spc="-110" dirty="0">
                <a:latin typeface="Trebuchet MS"/>
                <a:cs typeface="Trebuchet MS"/>
              </a:rPr>
              <a:t> </a:t>
            </a:r>
            <a:r>
              <a:rPr b="1" spc="305" dirty="0">
                <a:latin typeface="Trebuchet MS"/>
                <a:cs typeface="Trebuchet MS"/>
              </a:rPr>
              <a:t>…CYSTITIS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504058"/>
            <a:ext cx="8178165" cy="3072508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87020" marR="5080" indent="-274320">
              <a:lnSpc>
                <a:spcPct val="97000"/>
              </a:lnSpc>
              <a:spcBef>
                <a:spcPts val="175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b="1" spc="45" dirty="0">
                <a:solidFill>
                  <a:srgbClr val="3C3C3C"/>
                </a:solidFill>
                <a:latin typeface="Trebuchet MS"/>
                <a:cs typeface="Trebuchet MS"/>
              </a:rPr>
              <a:t>Acute</a:t>
            </a:r>
            <a:r>
              <a:rPr sz="20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20" dirty="0">
                <a:solidFill>
                  <a:srgbClr val="3C3C3C"/>
                </a:solidFill>
                <a:latin typeface="Trebuchet MS"/>
                <a:cs typeface="Trebuchet MS"/>
              </a:rPr>
              <a:t>cystitis</a:t>
            </a:r>
            <a:r>
              <a:rPr sz="20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treated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promptly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to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prevent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its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possible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progression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pyelonephritis,</a:t>
            </a:r>
            <a:r>
              <a:rPr sz="1800" spc="-2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after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obtaining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culture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treatment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started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immediately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b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65" dirty="0">
                <a:solidFill>
                  <a:srgbClr val="3C3C3C"/>
                </a:solidFill>
                <a:latin typeface="Trebuchet MS"/>
                <a:cs typeface="Trebuchet MS"/>
              </a:rPr>
              <a:t>3</a:t>
            </a:r>
            <a:r>
              <a:rPr sz="20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4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000" b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80" dirty="0">
                <a:solidFill>
                  <a:srgbClr val="3C3C3C"/>
                </a:solidFill>
                <a:latin typeface="Trebuchet MS"/>
                <a:cs typeface="Trebuchet MS"/>
              </a:rPr>
              <a:t>5- </a:t>
            </a:r>
            <a:r>
              <a:rPr sz="2000" b="1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45" dirty="0">
                <a:solidFill>
                  <a:srgbClr val="3C3C3C"/>
                </a:solidFill>
                <a:latin typeface="Trebuchet MS"/>
                <a:cs typeface="Trebuchet MS"/>
              </a:rPr>
              <a:t>day</a:t>
            </a:r>
            <a:r>
              <a:rPr sz="20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course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until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culture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result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back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⚫"/>
            </a:pPr>
            <a:endParaRPr sz="3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Ant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cho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ces</a:t>
            </a:r>
            <a:endParaRPr sz="2000" dirty="0">
              <a:latin typeface="Trebuchet MS"/>
              <a:cs typeface="Trebuchet MS"/>
            </a:endParaRPr>
          </a:p>
          <a:p>
            <a:pPr marL="370840" indent="-358140">
              <a:lnSpc>
                <a:spcPct val="100000"/>
              </a:lnSpc>
              <a:spcBef>
                <a:spcPts val="675"/>
              </a:spcBef>
              <a:buClr>
                <a:srgbClr val="903062"/>
              </a:buClr>
              <a:buSzPct val="110000"/>
              <a:buFont typeface="Segoe UI Symbol"/>
              <a:buChar char="⚫"/>
              <a:tabLst>
                <a:tab pos="370205" algn="l"/>
                <a:tab pos="370840" algn="l"/>
              </a:tabLst>
            </a:pP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tr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me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su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25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eth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x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zole</a:t>
            </a:r>
            <a:r>
              <a:rPr lang="en-US"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b="1" spc="-95" dirty="0" err="1">
                <a:solidFill>
                  <a:srgbClr val="00B050"/>
                </a:solidFill>
                <a:latin typeface="Trebuchet MS"/>
                <a:cs typeface="Trebuchet MS"/>
              </a:rPr>
              <a:t>balkatrin</a:t>
            </a:r>
            <a:r>
              <a:rPr lang="en-US" sz="2000" b="1" spc="-95" dirty="0">
                <a:solidFill>
                  <a:srgbClr val="00B050"/>
                </a:solidFill>
                <a:latin typeface="Trebuchet MS"/>
                <a:cs typeface="Trebuchet MS"/>
              </a:rPr>
              <a:t> </a:t>
            </a:r>
            <a:endParaRPr sz="2000" b="1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356870" indent="-344805">
              <a:lnSpc>
                <a:spcPct val="100000"/>
              </a:lnSpc>
              <a:spcBef>
                <a:spcPts val="350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356870" algn="l"/>
                <a:tab pos="357505" algn="l"/>
              </a:tabLst>
            </a:pP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Nitrofurantoin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(5–7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95" dirty="0">
                <a:solidFill>
                  <a:srgbClr val="3C3C3C"/>
                </a:solidFill>
                <a:latin typeface="Trebuchet MS"/>
                <a:cs typeface="Trebuchet MS"/>
              </a:rPr>
              <a:t>mg/kg/24 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hr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three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four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divided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doses)</a:t>
            </a:r>
            <a:endParaRPr sz="2000" dirty="0">
              <a:latin typeface="Trebuchet MS"/>
              <a:cs typeface="Trebuchet MS"/>
            </a:endParaRPr>
          </a:p>
          <a:p>
            <a:pPr marL="287020" marR="208279" indent="-274320">
              <a:lnSpc>
                <a:spcPts val="2150"/>
              </a:lnSpc>
              <a:spcBef>
                <a:spcPts val="520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330835" algn="l"/>
                <a:tab pos="331470" algn="l"/>
              </a:tabLst>
            </a:pPr>
            <a:r>
              <a:rPr dirty="0"/>
              <a:t>	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Amoxicillin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(50</a:t>
            </a:r>
            <a:r>
              <a:rPr sz="2000" spc="-1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95" dirty="0">
                <a:solidFill>
                  <a:srgbClr val="3C3C3C"/>
                </a:solidFill>
                <a:latin typeface="Trebuchet MS"/>
                <a:cs typeface="Trebuchet MS"/>
              </a:rPr>
              <a:t>mg/kg/24</a:t>
            </a:r>
            <a:r>
              <a:rPr sz="2000" spc="-20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hr)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also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effective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initial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treatment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but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has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no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clear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adv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ant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ag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es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su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onamides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ur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ant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  <a:tabLst>
                <a:tab pos="2891790" algn="l"/>
              </a:tabLst>
            </a:pPr>
            <a:r>
              <a:rPr b="1" spc="295" dirty="0">
                <a:latin typeface="Trebuchet MS"/>
                <a:cs typeface="Trebuchet MS"/>
              </a:rPr>
              <a:t>ANTIBIOTICS	</a:t>
            </a:r>
            <a:r>
              <a:rPr b="1" spc="190" dirty="0">
                <a:latin typeface="Trebuchet MS"/>
                <a:cs typeface="Trebuchet MS"/>
              </a:rPr>
              <a:t>..PYELONEPHRITIS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1893" y="2767237"/>
            <a:ext cx="7390765" cy="3100070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09"/>
              </a:spcBef>
            </a:pP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either</a:t>
            </a:r>
            <a:r>
              <a:rPr sz="1800" b="1" spc="-11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regimen</a:t>
            </a:r>
            <a:r>
              <a:rPr sz="1800" spc="-20" dirty="0">
                <a:solidFill>
                  <a:srgbClr val="3C3C3C"/>
                </a:solidFill>
                <a:latin typeface="Trebuchet MS"/>
                <a:cs typeface="Trebuchet MS"/>
              </a:rPr>
              <a:t>;</a:t>
            </a:r>
            <a:endParaRPr sz="1800">
              <a:latin typeface="Trebuchet MS"/>
              <a:cs typeface="Trebuchet MS"/>
            </a:endParaRPr>
          </a:p>
          <a:p>
            <a:pPr marL="324485" marR="305435" indent="-274320">
              <a:lnSpc>
                <a:spcPts val="2160"/>
              </a:lnSpc>
              <a:spcBef>
                <a:spcPts val="505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324485" algn="l"/>
                <a:tab pos="325120" algn="l"/>
              </a:tabLst>
            </a:pPr>
            <a:r>
              <a:rPr sz="2000" b="1" u="sng" spc="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IV </a:t>
            </a:r>
            <a:r>
              <a:rPr sz="2000" b="1" u="sng" spc="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treatment</a:t>
            </a:r>
            <a:r>
              <a:rPr sz="2000" b="1" spc="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with 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3</a:t>
            </a:r>
            <a:r>
              <a:rPr sz="1950" spc="-44" baseline="25641" dirty="0">
                <a:solidFill>
                  <a:srgbClr val="3C3C3C"/>
                </a:solidFill>
                <a:latin typeface="Trebuchet MS"/>
                <a:cs typeface="Trebuchet MS"/>
              </a:rPr>
              <a:t>rd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generation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cephalosporin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like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ceftriaxone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ocep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Claf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cif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ax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me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 marL="539750">
              <a:lnSpc>
                <a:spcPct val="100000"/>
              </a:lnSpc>
              <a:spcBef>
                <a:spcPts val="209"/>
              </a:spcBef>
            </a:pPr>
            <a:r>
              <a:rPr sz="2000" i="1" spc="-19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endParaRPr sz="2000">
              <a:latin typeface="Trebuchet MS"/>
              <a:cs typeface="Trebuchet MS"/>
            </a:endParaRPr>
          </a:p>
          <a:p>
            <a:pPr marL="325120" indent="-274320">
              <a:lnSpc>
                <a:spcPct val="100000"/>
              </a:lnSpc>
              <a:spcBef>
                <a:spcPts val="240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324485" algn="l"/>
                <a:tab pos="325120" algn="l"/>
              </a:tabLst>
            </a:pP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Ampicillin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Aminoglycoside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(gentamicin)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50">
              <a:latin typeface="Trebuchet MS"/>
              <a:cs typeface="Trebuchet MS"/>
            </a:endParaRPr>
          </a:p>
          <a:p>
            <a:pPr marL="50800" marR="17780">
              <a:lnSpc>
                <a:spcPct val="90000"/>
              </a:lnSpc>
              <a:spcBef>
                <a:spcPts val="5"/>
              </a:spcBef>
            </a:pPr>
            <a:r>
              <a:rPr sz="2000" spc="5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b="1" u="sng" spc="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Oral</a:t>
            </a:r>
            <a:r>
              <a:rPr sz="20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b="1" spc="-9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hird-generation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cephalosporins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such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cefixime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(suprax)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are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as </a:t>
            </a:r>
            <a:r>
              <a:rPr sz="2000" spc="-5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effective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parenteral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ceftriaxone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against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variety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gram-negative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organisms 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other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than </a:t>
            </a:r>
            <a:r>
              <a:rPr sz="2000" i="1" spc="-175" dirty="0">
                <a:solidFill>
                  <a:srgbClr val="3C3C3C"/>
                </a:solidFill>
                <a:latin typeface="Trebuchet MS"/>
                <a:cs typeface="Trebuchet MS"/>
              </a:rPr>
              <a:t>Pseudomonas</a:t>
            </a:r>
            <a:r>
              <a:rPr sz="2000" i="1" u="sng" spc="-1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,</a:t>
            </a:r>
            <a:r>
              <a:rPr sz="2000" i="1" u="sng" spc="-1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it</a:t>
            </a:r>
            <a:r>
              <a:rPr sz="2000" i="1" u="sng" spc="-2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is </a:t>
            </a:r>
            <a:r>
              <a:rPr sz="2000" i="1" u="sng" spc="-2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the</a:t>
            </a:r>
            <a:r>
              <a:rPr sz="2000" i="1" u="sng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treatment</a:t>
            </a:r>
            <a:r>
              <a:rPr sz="2000" i="1" u="sng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of</a:t>
            </a:r>
            <a:r>
              <a:rPr sz="2000" i="1" u="sng" spc="-2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8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choice </a:t>
            </a:r>
            <a:r>
              <a:rPr sz="2000" i="1" u="sng" spc="-229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for</a:t>
            </a:r>
            <a:r>
              <a:rPr sz="2000" i="1" u="sng" spc="-2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0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oral </a:t>
            </a:r>
            <a:r>
              <a:rPr sz="2000" i="1" spc="-2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i="1" u="sng" spc="-2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the</a:t>
            </a:r>
            <a:r>
              <a:rPr sz="2000" i="1" u="sng" spc="-229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i="1" u="sng" spc="-1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</a:t>
            </a:r>
            <a:r>
              <a:rPr sz="2000" i="1" u="sng" spc="-1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</a:t>
            </a:r>
            <a:r>
              <a:rPr sz="2000" i="1" u="sng" spc="-2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r>
              <a:rPr sz="2000" i="1" u="sng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30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000" i="1" u="sng" spc="-18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o</a:t>
            </a:r>
            <a:r>
              <a:rPr sz="2000" i="1" u="sng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i="1" u="sng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</a:t>
            </a:r>
            <a:r>
              <a:rPr sz="2000" i="1" u="sng" spc="-2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r>
              <a:rPr sz="2000" i="1" u="sng" spc="-29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000" i="1" u="sng" spc="-1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loneph</a:t>
            </a:r>
            <a:r>
              <a:rPr sz="2000" i="1" u="sng" spc="-11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i="1" u="sng" spc="-2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it</a:t>
            </a:r>
            <a:r>
              <a:rPr sz="2000" i="1" u="sng" spc="-2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000" i="1" u="sng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</a:t>
            </a:r>
            <a:r>
              <a:rPr sz="2000" i="1" spc="-340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  <a:tabLst>
                <a:tab pos="2891790" algn="l"/>
              </a:tabLst>
            </a:pPr>
            <a:r>
              <a:rPr b="1" spc="295" dirty="0">
                <a:latin typeface="Trebuchet MS"/>
                <a:cs typeface="Trebuchet MS"/>
              </a:rPr>
              <a:t>ANTIBIOTICS	</a:t>
            </a:r>
            <a:r>
              <a:rPr b="1" spc="190" dirty="0">
                <a:latin typeface="Trebuchet MS"/>
                <a:cs typeface="Trebuchet MS"/>
              </a:rPr>
              <a:t>..PYELONEPHRITIS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3092576"/>
            <a:ext cx="774509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3685" indent="-273685">
              <a:lnSpc>
                <a:spcPts val="2280"/>
              </a:lnSpc>
              <a:spcBef>
                <a:spcPts val="105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273685" algn="l"/>
                <a:tab pos="287020" algn="l"/>
              </a:tabLst>
            </a:pP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Nitrofurantoin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not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used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febrile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because</a:t>
            </a:r>
            <a:endParaRPr sz="2000">
              <a:latin typeface="Trebuchet MS"/>
              <a:cs typeface="Trebuchet MS"/>
            </a:endParaRPr>
          </a:p>
          <a:p>
            <a:pPr marL="15875" algn="ctr">
              <a:lnSpc>
                <a:spcPts val="2280"/>
              </a:lnSpc>
            </a:pP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it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does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not 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achieve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significant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tissue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levels..it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good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cystitis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Trebuchet MS"/>
              <a:cs typeface="Trebuchet MS"/>
            </a:endParaRPr>
          </a:p>
          <a:p>
            <a:pPr marL="286385" marR="254000" indent="-274320">
              <a:lnSpc>
                <a:spcPts val="2160"/>
              </a:lnSpc>
              <a:buClr>
                <a:srgbClr val="903062"/>
              </a:buClr>
              <a:buSzPct val="90000"/>
              <a:buFont typeface="Segoe UI Symbol"/>
              <a:buChar char="⚫"/>
              <a:tabLst>
                <a:tab pos="286385" algn="l"/>
                <a:tab pos="287020" algn="l"/>
                <a:tab pos="2066925" algn="l"/>
              </a:tabLst>
            </a:pPr>
            <a:r>
              <a:rPr sz="2000" spc="-22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uo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oqu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i="1" spc="-23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i="1" spc="-16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i="1" spc="-20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i="1" spc="-1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i="1" spc="-210" dirty="0">
                <a:solidFill>
                  <a:srgbClr val="3C3C3C"/>
                </a:solidFill>
                <a:latin typeface="Trebuchet MS"/>
                <a:cs typeface="Trebuchet MS"/>
              </a:rPr>
              <a:t>ofl</a:t>
            </a:r>
            <a:r>
              <a:rPr sz="2000" i="1" spc="-31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i="1" spc="-130" dirty="0">
                <a:solidFill>
                  <a:srgbClr val="3C3C3C"/>
                </a:solidFill>
                <a:latin typeface="Trebuchet MS"/>
                <a:cs typeface="Trebuchet MS"/>
              </a:rPr>
              <a:t>x</a:t>
            </a:r>
            <a:r>
              <a:rPr sz="2000" i="1" spc="-1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i="1" spc="-23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i="1" spc="-16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i="1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i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alt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ernati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ag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esistant 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microorganisms,</a:t>
            </a:r>
            <a:r>
              <a:rPr sz="2000" spc="-2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particularly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i="1" spc="-175" dirty="0">
                <a:solidFill>
                  <a:srgbClr val="3C3C3C"/>
                </a:solidFill>
                <a:latin typeface="Trebuchet MS"/>
                <a:cs typeface="Trebuchet MS"/>
              </a:rPr>
              <a:t>Pseudomonas,</a:t>
            </a:r>
            <a:r>
              <a:rPr sz="2000" i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patients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older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than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17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yr.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260" dirty="0">
                <a:latin typeface="Trebuchet MS"/>
                <a:cs typeface="Trebuchet MS"/>
              </a:rPr>
              <a:t>TREATMENT</a:t>
            </a:r>
            <a:r>
              <a:rPr b="1" spc="-80" dirty="0">
                <a:latin typeface="Trebuchet MS"/>
                <a:cs typeface="Trebuchet MS"/>
              </a:rPr>
              <a:t> </a:t>
            </a:r>
            <a:r>
              <a:rPr b="1" spc="229" dirty="0">
                <a:latin typeface="Trebuchet MS"/>
                <a:cs typeface="Trebuchet MS"/>
              </a:rPr>
              <a:t>---COMPLICATIONS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3563873"/>
            <a:ext cx="7545070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00" marR="5080" indent="-304800">
              <a:lnSpc>
                <a:spcPct val="100000"/>
              </a:lnSpc>
              <a:spcBef>
                <a:spcPts val="105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Re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90" dirty="0">
                <a:solidFill>
                  <a:srgbClr val="3C3C3C"/>
                </a:solidFill>
                <a:latin typeface="Trebuchet MS"/>
                <a:cs typeface="Trebuchet MS"/>
              </a:rPr>
              <a:t>/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pe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ri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absce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ect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obstr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cted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ur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na</a:t>
            </a:r>
            <a:r>
              <a:rPr sz="2000" spc="-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tracts 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require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surgical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percutaneous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drainage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addition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antibiotic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therapy.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-20" dirty="0"/>
              <a:t>IV</a:t>
            </a:r>
            <a:r>
              <a:rPr spc="-160" dirty="0"/>
              <a:t> </a:t>
            </a:r>
            <a:r>
              <a:rPr spc="140" dirty="0"/>
              <a:t>CHOICES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023" y="2226564"/>
            <a:ext cx="7787671" cy="4310792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055" y="1271778"/>
            <a:ext cx="8239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95"/>
              </a:spcBef>
            </a:pPr>
            <a:r>
              <a:rPr spc="155" dirty="0"/>
              <a:t>ORAL</a:t>
            </a:r>
            <a:r>
              <a:rPr spc="-145" dirty="0"/>
              <a:t> </a:t>
            </a:r>
            <a:r>
              <a:rPr spc="140" dirty="0"/>
              <a:t>OPTIONS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715" y="1484375"/>
            <a:ext cx="8569452" cy="5113020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9993" y="3095625"/>
            <a:ext cx="82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06420" y="4014673"/>
            <a:ext cx="232473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400" dirty="0">
                <a:solidFill>
                  <a:srgbClr val="3C3C3C"/>
                </a:solidFill>
              </a:rPr>
              <a:t>Ima</a:t>
            </a:r>
            <a:r>
              <a:rPr sz="6000" spc="-395" dirty="0">
                <a:solidFill>
                  <a:srgbClr val="3C3C3C"/>
                </a:solidFill>
              </a:rPr>
              <a:t>g</a:t>
            </a:r>
            <a:r>
              <a:rPr sz="6000" spc="-380" dirty="0">
                <a:solidFill>
                  <a:srgbClr val="3C3C3C"/>
                </a:solidFill>
              </a:rPr>
              <a:t>ing</a:t>
            </a:r>
            <a:endParaRPr sz="60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320" dirty="0">
                <a:latin typeface="Trebuchet MS"/>
                <a:cs typeface="Trebuchet MS"/>
              </a:rPr>
              <a:t>IMAGING</a:t>
            </a:r>
            <a:r>
              <a:rPr b="1" spc="-100" dirty="0">
                <a:latin typeface="Trebuchet MS"/>
                <a:cs typeface="Trebuchet MS"/>
              </a:rPr>
              <a:t> </a:t>
            </a:r>
            <a:r>
              <a:rPr b="1" spc="280" dirty="0">
                <a:latin typeface="Trebuchet MS"/>
                <a:cs typeface="Trebuchet MS"/>
              </a:rPr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751201"/>
            <a:ext cx="833437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5750" algn="l"/>
              </a:tabLst>
            </a:pPr>
            <a:r>
              <a:rPr sz="3600" spc="-11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3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3600" spc="-195" dirty="0">
                <a:solidFill>
                  <a:srgbClr val="3C3C3C"/>
                </a:solidFill>
                <a:latin typeface="Trebuchet MS"/>
                <a:cs typeface="Trebuchet MS"/>
              </a:rPr>
              <a:t>oal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9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54" dirty="0">
                <a:solidFill>
                  <a:srgbClr val="3C3C3C"/>
                </a:solidFill>
                <a:latin typeface="Trebuchet MS"/>
                <a:cs typeface="Trebuchet MS"/>
              </a:rPr>
              <a:t>imaging</a:t>
            </a:r>
            <a:r>
              <a:rPr sz="3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70" dirty="0">
                <a:solidFill>
                  <a:srgbClr val="3C3C3C"/>
                </a:solidFill>
                <a:latin typeface="Trebuchet MS"/>
                <a:cs typeface="Trebuchet MS"/>
              </a:rPr>
              <a:t>studies</a:t>
            </a:r>
            <a:r>
              <a:rPr sz="3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3600" spc="-27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3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75" dirty="0">
                <a:solidFill>
                  <a:srgbClr val="3C3C3C"/>
                </a:solidFill>
                <a:latin typeface="Trebuchet MS"/>
                <a:cs typeface="Trebuchet MS"/>
              </a:rPr>
              <a:t>child</a:t>
            </a:r>
            <a:r>
              <a:rPr sz="3600" spc="-229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3600" spc="-20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65" dirty="0">
                <a:solidFill>
                  <a:srgbClr val="3C3C3C"/>
                </a:solidFill>
                <a:latin typeface="Trebuchet MS"/>
                <a:cs typeface="Trebuchet MS"/>
              </a:rPr>
              <a:t>with  </a:t>
            </a:r>
            <a:r>
              <a:rPr sz="3600" spc="-3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48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3600" spc="-200" dirty="0">
                <a:solidFill>
                  <a:srgbClr val="3C3C3C"/>
                </a:solidFill>
                <a:latin typeface="Trebuchet MS"/>
                <a:cs typeface="Trebuchet MS"/>
              </a:rPr>
              <a:t>ebri</a:t>
            </a:r>
            <a:r>
              <a:rPr sz="3600" spc="-12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3600" spc="-24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3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75" dirty="0">
                <a:solidFill>
                  <a:srgbClr val="3C3C3C"/>
                </a:solidFill>
                <a:latin typeface="Trebuchet MS"/>
                <a:cs typeface="Trebuchet MS"/>
              </a:rPr>
              <a:t>UT</a:t>
            </a:r>
            <a:r>
              <a:rPr sz="3600" spc="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3600" spc="-18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3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3600" spc="-10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04" dirty="0">
                <a:solidFill>
                  <a:srgbClr val="3C3C3C"/>
                </a:solidFill>
                <a:latin typeface="Trebuchet MS"/>
                <a:cs typeface="Trebuchet MS"/>
              </a:rPr>
              <a:t>id</a:t>
            </a:r>
            <a:r>
              <a:rPr sz="3600" spc="-25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3600" spc="-254" dirty="0">
                <a:solidFill>
                  <a:srgbClr val="3C3C3C"/>
                </a:solidFill>
                <a:latin typeface="Trebuchet MS"/>
                <a:cs typeface="Trebuchet MS"/>
              </a:rPr>
              <a:t>ntify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00" dirty="0">
                <a:solidFill>
                  <a:srgbClr val="3C3C3C"/>
                </a:solidFill>
                <a:latin typeface="Trebuchet MS"/>
                <a:cs typeface="Trebuchet MS"/>
              </a:rPr>
              <a:t>anatomic  </a:t>
            </a:r>
            <a:r>
              <a:rPr sz="3600" spc="-195" dirty="0">
                <a:solidFill>
                  <a:srgbClr val="3C3C3C"/>
                </a:solidFill>
                <a:latin typeface="Trebuchet MS"/>
                <a:cs typeface="Trebuchet MS"/>
              </a:rPr>
              <a:t>abnormalities</a:t>
            </a:r>
            <a:r>
              <a:rPr sz="3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50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45" dirty="0">
                <a:solidFill>
                  <a:srgbClr val="3C3C3C"/>
                </a:solidFill>
                <a:latin typeface="Trebuchet MS"/>
                <a:cs typeface="Trebuchet MS"/>
              </a:rPr>
              <a:t>predispose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90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3600" spc="-245" dirty="0">
                <a:solidFill>
                  <a:srgbClr val="3C3C3C"/>
                </a:solidFill>
                <a:latin typeface="Trebuchet MS"/>
                <a:cs typeface="Trebuchet MS"/>
              </a:rPr>
              <a:t>infection. </a:t>
            </a:r>
            <a:r>
              <a:rPr sz="3600" spc="-2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9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35" dirty="0">
                <a:solidFill>
                  <a:srgbClr val="3C3C3C"/>
                </a:solidFill>
                <a:latin typeface="Trebuchet MS"/>
                <a:cs typeface="Trebuchet MS"/>
              </a:rPr>
              <a:t>ident</a:t>
            </a:r>
            <a:r>
              <a:rPr sz="3600" spc="-1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3600" spc="-315" dirty="0">
                <a:solidFill>
                  <a:srgbClr val="3C3C3C"/>
                </a:solidFill>
                <a:latin typeface="Trebuchet MS"/>
                <a:cs typeface="Trebuchet MS"/>
              </a:rPr>
              <a:t>fy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2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3600" spc="-170" dirty="0">
                <a:solidFill>
                  <a:srgbClr val="3C3C3C"/>
                </a:solidFill>
                <a:latin typeface="Trebuchet MS"/>
                <a:cs typeface="Trebuchet MS"/>
              </a:rPr>
              <a:t>hild</a:t>
            </a:r>
            <a:r>
              <a:rPr sz="3600" spc="-2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3600" spc="-20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80" dirty="0">
                <a:solidFill>
                  <a:srgbClr val="3C3C3C"/>
                </a:solidFill>
                <a:latin typeface="Trebuchet MS"/>
                <a:cs typeface="Trebuchet MS"/>
              </a:rPr>
              <a:t>wh</a:t>
            </a:r>
            <a:r>
              <a:rPr sz="3600" spc="-6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3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29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3600" spc="-240" dirty="0">
                <a:solidFill>
                  <a:srgbClr val="3C3C3C"/>
                </a:solidFill>
                <a:latin typeface="Trebuchet MS"/>
                <a:cs typeface="Trebuchet MS"/>
              </a:rPr>
              <a:t>igh</a:t>
            </a:r>
            <a:r>
              <a:rPr sz="3600" spc="-21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3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1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3600" spc="-26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3600" spc="-2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3600" spc="-140" dirty="0">
                <a:solidFill>
                  <a:srgbClr val="3C3C3C"/>
                </a:solidFill>
                <a:latin typeface="Trebuchet MS"/>
                <a:cs typeface="Trebuchet MS"/>
              </a:rPr>
              <a:t>el</a:t>
            </a:r>
            <a:r>
              <a:rPr sz="3600" spc="-17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3600" spc="-145" dirty="0">
                <a:solidFill>
                  <a:srgbClr val="3C3C3C"/>
                </a:solidFill>
                <a:latin typeface="Trebuchet MS"/>
                <a:cs typeface="Trebuchet MS"/>
              </a:rPr>
              <a:t>p  </a:t>
            </a:r>
            <a:r>
              <a:rPr sz="3600" spc="-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3600" spc="-260" dirty="0">
                <a:solidFill>
                  <a:srgbClr val="3C3C3C"/>
                </a:solidFill>
                <a:latin typeface="Trebuchet MS"/>
                <a:cs typeface="Trebuchet MS"/>
              </a:rPr>
              <a:t>enal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25" dirty="0">
                <a:solidFill>
                  <a:srgbClr val="3C3C3C"/>
                </a:solidFill>
                <a:latin typeface="Trebuchet MS"/>
                <a:cs typeface="Trebuchet MS"/>
              </a:rPr>
              <a:t>inju</a:t>
            </a:r>
            <a:r>
              <a:rPr sz="3600" spc="-1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3600" spc="-20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36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229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3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36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3600" spc="-16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3600" spc="-1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3600" spc="-18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3600" spc="-165" dirty="0">
                <a:solidFill>
                  <a:srgbClr val="3C3C3C"/>
                </a:solidFill>
                <a:latin typeface="Trebuchet MS"/>
                <a:cs typeface="Trebuchet MS"/>
              </a:rPr>
              <a:t>ring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120" dirty="0"/>
              <a:t>IMAGING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857880"/>
            <a:ext cx="7359650" cy="192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About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5-10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3C3C3C"/>
                </a:solidFill>
                <a:latin typeface="Trebuchet MS"/>
                <a:cs typeface="Trebuchet MS"/>
              </a:rPr>
              <a:t>%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will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develop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scarring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after </a:t>
            </a:r>
            <a:r>
              <a:rPr sz="2400" spc="-7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first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(pyelonephritis)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risk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increases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more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with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ecu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ent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esen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400" spc="-4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90" dirty="0">
                <a:solidFill>
                  <a:srgbClr val="3C3C3C"/>
                </a:solidFill>
                <a:latin typeface="Trebuchet MS"/>
                <a:cs typeface="Trebuchet MS"/>
              </a:rPr>
              <a:t>VU</a:t>
            </a:r>
            <a:r>
              <a:rPr sz="2400" spc="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endParaRPr sz="2400">
              <a:latin typeface="Trebuchet MS"/>
              <a:cs typeface="Trebuchet MS"/>
            </a:endParaRPr>
          </a:p>
          <a:p>
            <a:pPr marL="286385" marR="594995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Up 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2400" spc="20" dirty="0">
                <a:solidFill>
                  <a:srgbClr val="3C3C3C"/>
                </a:solidFill>
                <a:latin typeface="Trebuchet MS"/>
                <a:cs typeface="Trebuchet MS"/>
              </a:rPr>
              <a:t>50%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of children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with </a:t>
            </a: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2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febrile </a:t>
            </a:r>
            <a:r>
              <a:rPr sz="2400" spc="40" dirty="0">
                <a:solidFill>
                  <a:srgbClr val="3C3C3C"/>
                </a:solidFill>
                <a:latin typeface="Trebuchet MS"/>
                <a:cs typeface="Trebuchet MS"/>
              </a:rPr>
              <a:t>UTI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will 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have 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an </a:t>
            </a:r>
            <a:r>
              <a:rPr sz="2400" spc="-7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00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400" spc="-2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tomical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204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ality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0491" y="3166338"/>
            <a:ext cx="8197215" cy="17938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0000"/>
              <a:buFont typeface="Arial MT"/>
              <a:buChar char="•"/>
              <a:tabLst>
                <a:tab pos="318770" algn="l"/>
                <a:tab pos="319405" algn="l"/>
              </a:tabLst>
            </a:pP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le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 f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emale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ratio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2700" marR="5080" indent="139700">
              <a:lnSpc>
                <a:spcPct val="100000"/>
              </a:lnSpc>
              <a:spcBef>
                <a:spcPts val="480"/>
              </a:spcBef>
              <a:tabLst>
                <a:tab pos="1377950" algn="l"/>
                <a:tab pos="5570220" algn="l"/>
              </a:tabLst>
            </a:pP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common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males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u="sng" spc="-1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000" u="sng" spc="-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</a:t>
            </a:r>
            <a:r>
              <a:rPr sz="2000" u="sng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000" u="sng" spc="-1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h</a:t>
            </a:r>
            <a:r>
              <a:rPr sz="2000" u="sng" spc="-1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</a:t>
            </a:r>
            <a:r>
              <a:rPr sz="2000" u="sng" spc="-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f</a:t>
            </a:r>
            <a:r>
              <a:rPr sz="2000" u="sng" spc="-1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000" u="sng" spc="-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rs</a:t>
            </a:r>
            <a:r>
              <a:rPr sz="2000" u="sng" spc="-13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</a:t>
            </a:r>
            <a:r>
              <a:rPr sz="2000" u="sng" spc="-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u="sng" spc="-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r>
              <a:rPr sz="2000" u="sng" spc="-10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ear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ag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then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common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emales 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beyond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1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yr	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age</a:t>
            </a:r>
            <a:endParaRPr sz="20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80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u="sng" spc="-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Recu</a:t>
            </a:r>
            <a:r>
              <a:rPr sz="2000" u="sng" spc="-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u="sng" spc="-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u="sng" spc="-114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en</a:t>
            </a:r>
            <a:r>
              <a:rPr sz="2000" u="sng" spc="-1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ce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after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rst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52400">
              <a:lnSpc>
                <a:spcPct val="100000"/>
              </a:lnSpc>
              <a:spcBef>
                <a:spcPts val="480"/>
              </a:spcBef>
              <a:tabLst>
                <a:tab pos="2372995" algn="l"/>
                <a:tab pos="5173345" algn="l"/>
              </a:tabLst>
            </a:pP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50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6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0</a:t>
            </a:r>
            <a:r>
              <a:rPr sz="2000" spc="150" dirty="0">
                <a:solidFill>
                  <a:srgbClr val="3C3C3C"/>
                </a:solidFill>
                <a:latin typeface="Trebuchet MS"/>
                <a:cs typeface="Trebuchet MS"/>
              </a:rPr>
              <a:t>%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ld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wil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elop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sec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nd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wit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1y</a:t>
            </a:r>
            <a:r>
              <a:rPr sz="2000" spc="-1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055" y="888873"/>
            <a:ext cx="8239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025">
              <a:lnSpc>
                <a:spcPct val="100000"/>
              </a:lnSpc>
              <a:spcBef>
                <a:spcPts val="95"/>
              </a:spcBef>
            </a:pPr>
            <a:r>
              <a:rPr spc="30" dirty="0"/>
              <a:t>RISK</a:t>
            </a:r>
            <a:r>
              <a:rPr spc="-145" dirty="0"/>
              <a:t> </a:t>
            </a:r>
            <a:r>
              <a:rPr spc="140" dirty="0"/>
              <a:t>SCARRING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59" y="1412747"/>
            <a:ext cx="8353044" cy="518464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z="2800" spc="55" dirty="0">
                <a:solidFill>
                  <a:srgbClr val="7A9799"/>
                </a:solidFill>
                <a:latin typeface="Trebuchet MS"/>
                <a:cs typeface="Trebuchet MS"/>
              </a:rPr>
              <a:t>IM</a:t>
            </a:r>
            <a:r>
              <a:rPr sz="2800" spc="95" dirty="0">
                <a:solidFill>
                  <a:srgbClr val="7A9799"/>
                </a:solidFill>
                <a:latin typeface="Trebuchet MS"/>
                <a:cs typeface="Trebuchet MS"/>
              </a:rPr>
              <a:t>A</a:t>
            </a:r>
            <a:r>
              <a:rPr sz="2800" spc="150" dirty="0">
                <a:solidFill>
                  <a:srgbClr val="7A9799"/>
                </a:solidFill>
                <a:latin typeface="Trebuchet MS"/>
                <a:cs typeface="Trebuchet MS"/>
              </a:rPr>
              <a:t>GIN</a:t>
            </a:r>
            <a:r>
              <a:rPr sz="2800" spc="195" dirty="0">
                <a:solidFill>
                  <a:srgbClr val="7A9799"/>
                </a:solidFill>
                <a:latin typeface="Trebuchet MS"/>
                <a:cs typeface="Trebuchet MS"/>
              </a:rPr>
              <a:t>G</a:t>
            </a:r>
            <a:r>
              <a:rPr sz="2800" spc="-405" dirty="0">
                <a:solidFill>
                  <a:srgbClr val="7A9799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7A9799"/>
                </a:solidFill>
                <a:latin typeface="Trebuchet MS"/>
                <a:cs typeface="Trebuchet MS"/>
              </a:rPr>
              <a:t>TY</a:t>
            </a:r>
            <a:r>
              <a:rPr sz="2800" spc="10" dirty="0">
                <a:solidFill>
                  <a:srgbClr val="7A9799"/>
                </a:solidFill>
                <a:latin typeface="Trebuchet MS"/>
                <a:cs typeface="Trebuchet MS"/>
              </a:rPr>
              <a:t>P</a:t>
            </a:r>
            <a:r>
              <a:rPr sz="2800" spc="-85" dirty="0">
                <a:solidFill>
                  <a:srgbClr val="7A9799"/>
                </a:solidFill>
                <a:latin typeface="Trebuchet MS"/>
                <a:cs typeface="Trebuchet MS"/>
              </a:rPr>
              <a:t>ES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2736494"/>
            <a:ext cx="7091045" cy="25019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75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sz="2800" spc="-110" dirty="0">
                <a:solidFill>
                  <a:srgbClr val="3C3C3C"/>
                </a:solidFill>
                <a:latin typeface="Trebuchet MS"/>
                <a:cs typeface="Trebuchet MS"/>
              </a:rPr>
              <a:t>Ultrasonography</a:t>
            </a:r>
            <a:endParaRPr sz="2800">
              <a:latin typeface="Trebuchet MS"/>
              <a:cs typeface="Trebuchet MS"/>
            </a:endParaRPr>
          </a:p>
          <a:p>
            <a:pPr marL="287020" marR="1848485" indent="-287020">
              <a:lnSpc>
                <a:spcPct val="120000"/>
              </a:lnSpc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  <a:tab pos="1465580" algn="l"/>
              </a:tabLst>
            </a:pPr>
            <a:r>
              <a:rPr sz="2800" spc="170" dirty="0">
                <a:solidFill>
                  <a:srgbClr val="3C3C3C"/>
                </a:solidFill>
                <a:latin typeface="Trebuchet MS"/>
                <a:cs typeface="Trebuchet MS"/>
              </a:rPr>
              <a:t>VCUG	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voiding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cystourithrogram.. </a:t>
            </a:r>
            <a:r>
              <a:rPr sz="2800" spc="-8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contrast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radionuclide</a:t>
            </a:r>
            <a:endParaRPr sz="28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675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sz="2800" spc="180" dirty="0">
                <a:solidFill>
                  <a:srgbClr val="3C3C3C"/>
                </a:solidFill>
                <a:latin typeface="Trebuchet MS"/>
                <a:cs typeface="Trebuchet MS"/>
              </a:rPr>
              <a:t>DMSA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sc</a:t>
            </a:r>
            <a:r>
              <a:rPr sz="2800" spc="-19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tec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niti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99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30" dirty="0">
                <a:solidFill>
                  <a:srgbClr val="3C3C3C"/>
                </a:solidFill>
                <a:latin typeface="Trebuchet MS"/>
                <a:cs typeface="Trebuchet MS"/>
              </a:rPr>
              <a:t>Dime</a:t>
            </a:r>
            <a:r>
              <a:rPr sz="28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800" spc="-2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20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osu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ccinic  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acid)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9993" y="1271778"/>
            <a:ext cx="7818755" cy="4659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45" dirty="0">
                <a:solidFill>
                  <a:srgbClr val="7A9799"/>
                </a:solidFill>
                <a:latin typeface="Trebuchet MS"/>
                <a:cs typeface="Trebuchet MS"/>
              </a:rPr>
              <a:t>US</a:t>
            </a:r>
            <a:endParaRPr sz="2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 dirty="0">
              <a:latin typeface="Trebuchet MS"/>
              <a:cs typeface="Trebuchet MS"/>
            </a:endParaRPr>
          </a:p>
          <a:p>
            <a:pPr marL="318770" indent="-306705">
              <a:lnSpc>
                <a:spcPct val="100000"/>
              </a:lnSpc>
              <a:buClr>
                <a:srgbClr val="903062"/>
              </a:buClr>
              <a:buSzPct val="90000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9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95" dirty="0">
                <a:solidFill>
                  <a:srgbClr val="3C3C3C"/>
                </a:solidFill>
                <a:latin typeface="Trebuchet MS"/>
                <a:cs typeface="Trebuchet MS"/>
              </a:rPr>
              <a:t>!</a:t>
            </a:r>
            <a:endParaRPr sz="2000" dirty="0">
              <a:latin typeface="Trebuchet MS"/>
              <a:cs typeface="Trebuchet MS"/>
            </a:endParaRPr>
          </a:p>
          <a:p>
            <a:pPr marL="318770" indent="-306705">
              <a:lnSpc>
                <a:spcPct val="100000"/>
              </a:lnSpc>
              <a:spcBef>
                <a:spcPts val="84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8770" algn="l"/>
                <a:tab pos="319405" algn="l"/>
                <a:tab pos="1495425" algn="l"/>
                <a:tab pos="3343275" algn="l"/>
              </a:tabLst>
            </a:pP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rst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tan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da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mag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8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esti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1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1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one</a:t>
            </a:r>
            <a:endParaRPr sz="2000" dirty="0">
              <a:latin typeface="Trebuchet MS"/>
              <a:cs typeface="Trebuchet MS"/>
            </a:endParaRPr>
          </a:p>
          <a:p>
            <a:pPr marL="318770" indent="-306705">
              <a:lnSpc>
                <a:spcPct val="100000"/>
              </a:lnSpc>
              <a:spcBef>
                <a:spcPts val="84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000" spc="35" dirty="0">
                <a:solidFill>
                  <a:srgbClr val="3C3C3C"/>
                </a:solidFill>
                <a:latin typeface="Trebuchet MS"/>
                <a:cs typeface="Trebuchet MS"/>
              </a:rPr>
              <a:t>US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recommended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during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first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2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days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treatment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903062"/>
              </a:buClr>
              <a:buFont typeface="Segoe UI Symbol"/>
              <a:buChar char="◾"/>
            </a:pPr>
            <a:endParaRPr sz="2300" dirty="0">
              <a:latin typeface="Trebuchet MS"/>
              <a:cs typeface="Trebuchet MS"/>
            </a:endParaRPr>
          </a:p>
          <a:p>
            <a:pPr marL="318770" marR="431165" indent="-306705">
              <a:lnSpc>
                <a:spcPts val="2160"/>
              </a:lnSpc>
              <a:spcBef>
                <a:spcPts val="1685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8770" algn="l"/>
                <a:tab pos="319405" algn="l"/>
                <a:tab pos="753110" algn="l"/>
              </a:tabLst>
            </a:pPr>
            <a:r>
              <a:rPr sz="2000" spc="35" dirty="0">
                <a:solidFill>
                  <a:srgbClr val="3C3C3C"/>
                </a:solidFill>
                <a:latin typeface="Trebuchet MS"/>
                <a:cs typeface="Trebuchet MS"/>
              </a:rPr>
              <a:t>US	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provides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evaluation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parenchyma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000" spc="-2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obstruction,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hydronephrosis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,corticomedullary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differentiation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(cortex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with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dark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color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,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medulla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with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bright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one</a:t>
            </a:r>
            <a:r>
              <a:rPr lang="en-US"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000" spc="-130" dirty="0">
                <a:solidFill>
                  <a:srgbClr val="00B050"/>
                </a:solidFill>
                <a:latin typeface="Trebuchet MS"/>
                <a:cs typeface="Trebuchet MS"/>
              </a:rPr>
              <a:t>)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size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can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be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used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to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mon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g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wth</a:t>
            </a:r>
            <a:endParaRPr sz="2000" dirty="0">
              <a:latin typeface="Trebuchet MS"/>
              <a:cs typeface="Trebuchet MS"/>
            </a:endParaRPr>
          </a:p>
          <a:p>
            <a:pPr marL="318770" marR="5080" indent="-306705" algn="just">
              <a:lnSpc>
                <a:spcPts val="2160"/>
              </a:lnSpc>
              <a:spcBef>
                <a:spcPts val="108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9405" algn="l"/>
              </a:tabLst>
            </a:pP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The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main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purpose 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2000" spc="40" dirty="0">
                <a:solidFill>
                  <a:srgbClr val="3C3C3C"/>
                </a:solidFill>
                <a:latin typeface="Trebuchet MS"/>
                <a:cs typeface="Trebuchet MS"/>
              </a:rPr>
              <a:t>US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detect anatomic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abnormalities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that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require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further 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evaluation,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(mainly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additional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imaging)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2000" spc="50" dirty="0">
                <a:solidFill>
                  <a:srgbClr val="3C3C3C"/>
                </a:solidFill>
                <a:latin typeface="Trebuchet MS"/>
                <a:cs typeface="Trebuchet MS"/>
              </a:rPr>
              <a:t>(VCUG)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urologic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consultation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145" dirty="0"/>
              <a:t>ULTRASOUND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865500"/>
            <a:ext cx="7452995" cy="267144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86385" marR="1671320" indent="-274320" algn="just">
              <a:lnSpc>
                <a:spcPct val="80000"/>
              </a:lnSpc>
              <a:spcBef>
                <a:spcPts val="765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386080" algn="l"/>
              </a:tabLst>
            </a:pPr>
            <a:r>
              <a:rPr dirty="0"/>
              <a:t>	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ul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so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05" dirty="0">
                <a:solidFill>
                  <a:srgbClr val="3C3C3C"/>
                </a:solidFill>
                <a:latin typeface="Trebuchet MS"/>
                <a:cs typeface="Trebuchet MS"/>
              </a:rPr>
              <a:t>ogr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2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also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39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10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acute  </a:t>
            </a:r>
            <a:r>
              <a:rPr sz="2800" u="heavy" spc="-2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</a:t>
            </a:r>
            <a:r>
              <a:rPr sz="2800" u="heavy" spc="-2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r>
              <a:rPr sz="2800" u="heavy" spc="-1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elo</a:t>
            </a:r>
            <a:r>
              <a:rPr sz="2800" u="heavy" spc="-13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</a:t>
            </a:r>
            <a:r>
              <a:rPr sz="2800" u="heavy" spc="-1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ep</a:t>
            </a:r>
            <a:r>
              <a:rPr sz="2800" u="heavy" spc="-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h</a:t>
            </a:r>
            <a:r>
              <a:rPr sz="2800" u="heavy" spc="-12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ritis</a:t>
            </a: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(i</a:t>
            </a:r>
            <a:r>
              <a:rPr sz="2800" spc="-204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3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0</a:t>
            </a:r>
            <a:r>
              <a:rPr sz="2800" spc="370" dirty="0">
                <a:solidFill>
                  <a:srgbClr val="3C3C3C"/>
                </a:solidFill>
                <a:latin typeface="Trebuchet MS"/>
                <a:cs typeface="Trebuchet MS"/>
              </a:rPr>
              <a:t>–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6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0</a:t>
            </a:r>
            <a:r>
              <a:rPr sz="2800" spc="210" dirty="0">
                <a:solidFill>
                  <a:srgbClr val="3C3C3C"/>
                </a:solidFill>
                <a:latin typeface="Trebuchet MS"/>
                <a:cs typeface="Trebuchet MS"/>
              </a:rPr>
              <a:t>%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cases)</a:t>
            </a: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y  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de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tr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2800" spc="-22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04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i="1" spc="-254" dirty="0">
                <a:solidFill>
                  <a:srgbClr val="3C3C3C"/>
                </a:solidFill>
                <a:latin typeface="Trebuchet MS"/>
                <a:cs typeface="Trebuchet MS"/>
              </a:rPr>
              <a:t>enlar</a:t>
            </a:r>
            <a:r>
              <a:rPr sz="2800" i="1" spc="-33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800" i="1" spc="-265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2800" i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i="1" spc="-260" dirty="0">
                <a:solidFill>
                  <a:srgbClr val="3C3C3C"/>
                </a:solidFill>
                <a:latin typeface="Trebuchet MS"/>
                <a:cs typeface="Trebuchet MS"/>
              </a:rPr>
              <a:t>kidney</a:t>
            </a:r>
            <a:endParaRPr sz="2800">
              <a:latin typeface="Trebuchet MS"/>
              <a:cs typeface="Trebuchet MS"/>
            </a:endParaRPr>
          </a:p>
          <a:p>
            <a:pPr marL="286385" marR="5080" indent="-274320">
              <a:lnSpc>
                <a:spcPts val="2690"/>
              </a:lnSpc>
              <a:spcBef>
                <a:spcPts val="650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  <a:tab pos="4947285" algn="l"/>
              </a:tabLst>
            </a:pP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Ultraso</a:t>
            </a:r>
            <a:r>
              <a:rPr sz="2800" spc="-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05" dirty="0">
                <a:solidFill>
                  <a:srgbClr val="3C3C3C"/>
                </a:solidFill>
                <a:latin typeface="Trebuchet MS"/>
                <a:cs typeface="Trebuchet MS"/>
              </a:rPr>
              <a:t>ogr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2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de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tr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800" spc="-9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3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0</a:t>
            </a:r>
            <a:r>
              <a:rPr sz="2800" spc="204" dirty="0">
                <a:solidFill>
                  <a:srgbClr val="3C3C3C"/>
                </a:solidFill>
                <a:latin typeface="Trebuchet MS"/>
                <a:cs typeface="Trebuchet MS"/>
              </a:rPr>
              <a:t>%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al 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scars.</a:t>
            </a:r>
            <a:endParaRPr sz="2800">
              <a:latin typeface="Trebuchet MS"/>
              <a:cs typeface="Trebuchet MS"/>
            </a:endParaRPr>
          </a:p>
          <a:p>
            <a:pPr marL="286385" marR="1263650" indent="-274320">
              <a:lnSpc>
                <a:spcPts val="2690"/>
              </a:lnSpc>
              <a:spcBef>
                <a:spcPts val="670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4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4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0</a:t>
            </a:r>
            <a:r>
              <a:rPr sz="2800" spc="204" dirty="0">
                <a:solidFill>
                  <a:srgbClr val="3C3C3C"/>
                </a:solidFill>
                <a:latin typeface="Trebuchet MS"/>
                <a:cs typeface="Trebuchet MS"/>
              </a:rPr>
              <a:t>%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child</a:t>
            </a:r>
            <a:r>
              <a:rPr sz="2800" spc="-18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75" dirty="0">
                <a:solidFill>
                  <a:srgbClr val="3C3C3C"/>
                </a:solidFill>
                <a:latin typeface="Trebuchet MS"/>
                <a:cs typeface="Trebuchet MS"/>
              </a:rPr>
              <a:t>eflux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3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0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26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y 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abn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170" dirty="0">
                <a:solidFill>
                  <a:srgbClr val="3C3C3C"/>
                </a:solidFill>
                <a:latin typeface="Trebuchet MS"/>
                <a:cs typeface="Trebuchet MS"/>
              </a:rPr>
              <a:t>rmality</a:t>
            </a:r>
            <a:r>
              <a:rPr sz="2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7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ultraso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und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5552" y="2409444"/>
            <a:ext cx="4256532" cy="376123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18532" y="2362200"/>
            <a:ext cx="3899916" cy="3657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E5B4F2-2C48-8E7A-69EB-C90720FF0DDC}"/>
              </a:ext>
            </a:extLst>
          </p:cNvPr>
          <p:cNvSpPr txBox="1"/>
          <p:nvPr/>
        </p:nvSpPr>
        <p:spPr>
          <a:xfrm>
            <a:off x="4800600" y="60198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Large pelvis , thin cortex , destroyed corticomedullary differentiation , grade 1 hydronephrosis 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170" dirty="0"/>
              <a:t>VCUG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847213"/>
            <a:ext cx="7526020" cy="2370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306705" indent="-304800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Segoe UI Symbol"/>
              <a:buChar char="◾"/>
              <a:tabLst>
                <a:tab pos="316865" algn="l"/>
                <a:tab pos="317500" algn="l"/>
                <a:tab pos="6502400" algn="l"/>
              </a:tabLst>
            </a:pP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best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22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est</a:t>
            </a:r>
            <a:r>
              <a:rPr sz="2400" spc="-180" dirty="0">
                <a:solidFill>
                  <a:srgbClr val="3C3C3C"/>
                </a:solidFill>
                <a:latin typeface="Trebuchet MS"/>
                <a:cs typeface="Trebuchet MS"/>
              </a:rPr>
              <a:t>ig</a:t>
            </a:r>
            <a:r>
              <a:rPr sz="2400" spc="-2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ti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dia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nose</a:t>
            </a:r>
            <a:r>
              <a:rPr sz="24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esi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25" dirty="0">
                <a:solidFill>
                  <a:srgbClr val="3C3C3C"/>
                </a:solidFill>
                <a:latin typeface="Trebuchet MS"/>
                <a:cs typeface="Trebuchet MS"/>
              </a:rPr>
              <a:t>ou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et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4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35" dirty="0">
                <a:solidFill>
                  <a:srgbClr val="3C3C3C"/>
                </a:solidFill>
                <a:latin typeface="Trebuchet MS"/>
                <a:cs typeface="Trebuchet MS"/>
              </a:rPr>
              <a:t>eflux  </a:t>
            </a:r>
            <a:r>
              <a:rPr sz="2400" spc="80" dirty="0">
                <a:solidFill>
                  <a:srgbClr val="3C3C3C"/>
                </a:solidFill>
                <a:latin typeface="Trebuchet MS"/>
                <a:cs typeface="Trebuchet MS"/>
              </a:rPr>
              <a:t>VUR</a:t>
            </a:r>
            <a:endParaRPr sz="2400">
              <a:latin typeface="Trebuchet MS"/>
              <a:cs typeface="Trebuchet MS"/>
            </a:endParaRPr>
          </a:p>
          <a:p>
            <a:pPr marL="317500" marR="5080" indent="-304800">
              <a:lnSpc>
                <a:spcPct val="100000"/>
              </a:lnSpc>
              <a:spcBef>
                <a:spcPts val="1175"/>
              </a:spcBef>
              <a:buClr>
                <a:srgbClr val="903062"/>
              </a:buClr>
              <a:buSzPct val="91666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provide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anatomic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definition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bladder,</a:t>
            </a:r>
            <a:r>
              <a:rPr sz="2400" spc="-2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allow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precise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grading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reflux, 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demonstrate </a:t>
            </a: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2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paraureteral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diverticulum, </a:t>
            </a:r>
            <a:r>
              <a:rPr sz="2400" spc="-7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sh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w 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400" spc="-114" dirty="0">
                <a:solidFill>
                  <a:srgbClr val="3C3C3C"/>
                </a:solidFill>
                <a:latin typeface="Trebuchet MS"/>
                <a:cs typeface="Trebuchet MS"/>
              </a:rPr>
              <a:t>ether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eflux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cc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ring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int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2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duplicated 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colle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sys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em</a:t>
            </a: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ec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100" dirty="0">
                <a:solidFill>
                  <a:srgbClr val="3C3C3C"/>
                </a:solidFill>
                <a:latin typeface="Trebuchet MS"/>
                <a:cs typeface="Trebuchet MS"/>
              </a:rPr>
              <a:t>opic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4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et</a:t>
            </a:r>
            <a:r>
              <a:rPr sz="24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26670" rIns="0" bIns="0" rtlCol="0">
            <a:spAutoFit/>
          </a:bodyPr>
          <a:lstStyle/>
          <a:p>
            <a:pPr marL="24130">
              <a:lnSpc>
                <a:spcPts val="2985"/>
              </a:lnSpc>
              <a:spcBef>
                <a:spcPts val="210"/>
              </a:spcBef>
            </a:pPr>
            <a:r>
              <a:rPr sz="2500" spc="150" dirty="0">
                <a:solidFill>
                  <a:srgbClr val="FFFFFF"/>
                </a:solidFill>
                <a:latin typeface="Trebuchet MS"/>
                <a:cs typeface="Trebuchet MS"/>
              </a:rPr>
              <a:t>VCUG</a:t>
            </a:r>
            <a:endParaRPr sz="2500">
              <a:latin typeface="Trebuchet MS"/>
              <a:cs typeface="Trebuchet MS"/>
            </a:endParaRPr>
          </a:p>
          <a:p>
            <a:pPr marL="24130">
              <a:lnSpc>
                <a:spcPts val="3825"/>
              </a:lnSpc>
            </a:pPr>
            <a:r>
              <a:rPr sz="3200" spc="200" dirty="0">
                <a:solidFill>
                  <a:srgbClr val="FFFFFF"/>
                </a:solidFill>
                <a:latin typeface="Trebuchet MS"/>
                <a:cs typeface="Trebuchet MS"/>
              </a:rPr>
              <a:t>VCUG</a:t>
            </a:r>
            <a:r>
              <a:rPr sz="32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26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32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5" dirty="0">
                <a:solidFill>
                  <a:srgbClr val="FFFFFF"/>
                </a:solidFill>
                <a:latin typeface="Trebuchet MS"/>
                <a:cs typeface="Trebuchet MS"/>
              </a:rPr>
              <a:t>FIRST</a:t>
            </a:r>
            <a:r>
              <a:rPr sz="32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rebuchet MS"/>
                <a:cs typeface="Trebuchet MS"/>
              </a:rPr>
              <a:t>UTI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2403728"/>
            <a:ext cx="7243445" cy="320865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530"/>
              </a:spcBef>
              <a:buClr>
                <a:srgbClr val="903062"/>
              </a:buClr>
              <a:buSzPct val="86111"/>
              <a:buFont typeface="Segoe UI Symbol"/>
              <a:buChar char="⚫"/>
              <a:tabLst>
                <a:tab pos="130175" algn="l"/>
              </a:tabLst>
            </a:pP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Trend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has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shifted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towards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not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doing</a:t>
            </a:r>
            <a:r>
              <a:rPr sz="1800" spc="-3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110" dirty="0">
                <a:solidFill>
                  <a:srgbClr val="3C3C3C"/>
                </a:solidFill>
                <a:latin typeface="Trebuchet MS"/>
                <a:cs typeface="Trebuchet MS"/>
              </a:rPr>
              <a:t>VCUG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after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3C3C3C"/>
                </a:solidFill>
                <a:latin typeface="Trebuchet MS"/>
                <a:cs typeface="Trebuchet MS"/>
              </a:rPr>
              <a:t>first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75" dirty="0">
                <a:solidFill>
                  <a:srgbClr val="3C3C3C"/>
                </a:solidFill>
                <a:latin typeface="Trebuchet MS"/>
                <a:cs typeface="Trebuchet MS"/>
              </a:rPr>
              <a:t>!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434"/>
              </a:spcBef>
            </a:pPr>
            <a:r>
              <a:rPr sz="1800" b="1" spc="240" dirty="0">
                <a:solidFill>
                  <a:srgbClr val="3C3C3C"/>
                </a:solidFill>
                <a:latin typeface="Trebuchet MS"/>
                <a:cs typeface="Trebuchet MS"/>
              </a:rPr>
              <a:t>VCUG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0" dirty="0">
                <a:solidFill>
                  <a:srgbClr val="3C3C3C"/>
                </a:solidFill>
                <a:latin typeface="Trebuchet MS"/>
                <a:cs typeface="Trebuchet MS"/>
              </a:rPr>
              <a:t>not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performed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routinely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after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first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febrile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85" dirty="0">
                <a:solidFill>
                  <a:srgbClr val="3C3C3C"/>
                </a:solidFill>
                <a:latin typeface="Trebuchet MS"/>
                <a:cs typeface="Trebuchet MS"/>
              </a:rPr>
              <a:t>UTI; </a:t>
            </a:r>
            <a:r>
              <a:rPr sz="1800" b="1" spc="-5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225" dirty="0">
                <a:solidFill>
                  <a:srgbClr val="3C3C3C"/>
                </a:solidFill>
                <a:latin typeface="Trebuchet MS"/>
                <a:cs typeface="Trebuchet MS"/>
              </a:rPr>
              <a:t>VC</a:t>
            </a:r>
            <a:r>
              <a:rPr sz="1800" b="1" spc="250" dirty="0">
                <a:solidFill>
                  <a:srgbClr val="3C3C3C"/>
                </a:solidFill>
                <a:latin typeface="Trebuchet MS"/>
                <a:cs typeface="Trebuchet MS"/>
              </a:rPr>
              <a:t>UG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i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ica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ted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90" dirty="0">
                <a:solidFill>
                  <a:srgbClr val="3C3C3C"/>
                </a:solidFill>
                <a:latin typeface="Trebuchet MS"/>
                <a:cs typeface="Trebuchet MS"/>
              </a:rPr>
              <a:t>if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7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0"/>
              </a:spcBef>
              <a:buClr>
                <a:srgbClr val="903062"/>
              </a:buClr>
              <a:buSzPct val="8611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210" dirty="0">
                <a:solidFill>
                  <a:srgbClr val="3C3C3C"/>
                </a:solidFill>
                <a:latin typeface="Trebuchet MS"/>
                <a:cs typeface="Trebuchet MS"/>
              </a:rPr>
              <a:t>US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reveals</a:t>
            </a:r>
            <a:r>
              <a:rPr sz="1800" b="1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hydronephrosis</a:t>
            </a:r>
            <a:endParaRPr sz="1800">
              <a:latin typeface="Trebuchet MS"/>
              <a:cs typeface="Trebuchet MS"/>
            </a:endParaRPr>
          </a:p>
          <a:p>
            <a:pPr marL="350520" indent="-338455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86111"/>
              <a:buFont typeface="Segoe UI Symbol"/>
              <a:buChar char="⚫"/>
              <a:tabLst>
                <a:tab pos="350520" algn="l"/>
                <a:tab pos="351155" algn="l"/>
              </a:tabLst>
            </a:pP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evidence</a:t>
            </a:r>
            <a:r>
              <a:rPr sz="1800" b="1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3C3C3C"/>
                </a:solidFill>
                <a:latin typeface="Trebuchet MS"/>
                <a:cs typeface="Trebuchet MS"/>
              </a:rPr>
              <a:t>scarring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5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1800" b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55" dirty="0">
                <a:solidFill>
                  <a:srgbClr val="3C3C3C"/>
                </a:solidFill>
                <a:latin typeface="Trebuchet MS"/>
                <a:cs typeface="Trebuchet MS"/>
              </a:rPr>
              <a:t>DMSA,</a:t>
            </a:r>
            <a:endParaRPr sz="1800">
              <a:latin typeface="Trebuchet MS"/>
              <a:cs typeface="Trebuchet MS"/>
            </a:endParaRPr>
          </a:p>
          <a:p>
            <a:pPr marL="286385" marR="71755" indent="-274320">
              <a:lnSpc>
                <a:spcPct val="100000"/>
              </a:lnSpc>
              <a:spcBef>
                <a:spcPts val="430"/>
              </a:spcBef>
              <a:buClr>
                <a:srgbClr val="903062"/>
              </a:buClr>
              <a:buSzPct val="8611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fin</a:t>
            </a:r>
            <a:r>
              <a:rPr sz="1800" b="1" spc="-7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800" b="1" dirty="0">
                <a:solidFill>
                  <a:srgbClr val="3C3C3C"/>
                </a:solidFill>
                <a:latin typeface="Trebuchet MS"/>
                <a:cs typeface="Trebuchet MS"/>
              </a:rPr>
              <a:t>ings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1800" b="1" spc="1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ld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1800" b="1" spc="7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1800" b="1" spc="3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est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 e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ther</a:t>
            </a:r>
            <a:r>
              <a:rPr sz="1800" b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800" b="1" dirty="0">
                <a:solidFill>
                  <a:srgbClr val="3C3C3C"/>
                </a:solidFill>
                <a:latin typeface="Trebuchet MS"/>
                <a:cs typeface="Trebuchet MS"/>
              </a:rPr>
              <a:t>ig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b="1" spc="5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1800" b="1" spc="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ade</a:t>
            </a:r>
            <a:r>
              <a:rPr sz="1800" b="1" spc="-3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80" dirty="0">
                <a:solidFill>
                  <a:srgbClr val="3C3C3C"/>
                </a:solidFill>
                <a:latin typeface="Trebuchet MS"/>
                <a:cs typeface="Trebuchet MS"/>
              </a:rPr>
              <a:t>VU</a:t>
            </a:r>
            <a:r>
              <a:rPr sz="1800" b="1" spc="17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4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b="1" spc="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b="1" spc="1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str</a:t>
            </a:r>
            <a:r>
              <a:rPr sz="1800" b="1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cti</a:t>
            </a:r>
            <a:r>
              <a:rPr sz="1800" b="1" spc="-7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e  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uropathy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8611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10" dirty="0">
                <a:solidFill>
                  <a:srgbClr val="3C3C3C"/>
                </a:solidFill>
                <a:latin typeface="Trebuchet MS"/>
                <a:cs typeface="Trebuchet MS"/>
              </a:rPr>
              <a:t>Atypical</a:t>
            </a:r>
            <a:r>
              <a:rPr sz="1800" b="1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8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infections!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8611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7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800" b="1" spc="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b="1" spc="2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1800" b="1" spc="2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ific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b="1" spc="1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3C3C3C"/>
                </a:solidFill>
                <a:latin typeface="Trebuchet MS"/>
                <a:cs typeface="Trebuchet MS"/>
              </a:rPr>
              <a:t>fam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b="1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800" b="1" spc="5" dirty="0">
                <a:solidFill>
                  <a:srgbClr val="3C3C3C"/>
                </a:solidFill>
                <a:latin typeface="Trebuchet MS"/>
                <a:cs typeface="Trebuchet MS"/>
              </a:rPr>
              <a:t>isto</a:t>
            </a:r>
            <a:r>
              <a:rPr sz="1800" b="1" spc="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1800" b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b="1" spc="-3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80" dirty="0">
                <a:solidFill>
                  <a:srgbClr val="3C3C3C"/>
                </a:solidFill>
                <a:latin typeface="Trebuchet MS"/>
                <a:cs typeface="Trebuchet MS"/>
              </a:rPr>
              <a:t>VUR</a:t>
            </a:r>
            <a:endParaRPr sz="1800">
              <a:latin typeface="Trebuchet MS"/>
              <a:cs typeface="Trebuchet MS"/>
            </a:endParaRPr>
          </a:p>
          <a:p>
            <a:pPr marR="434975" algn="r">
              <a:lnSpc>
                <a:spcPct val="100000"/>
              </a:lnSpc>
              <a:spcBef>
                <a:spcPts val="430"/>
              </a:spcBef>
            </a:pPr>
            <a:r>
              <a:rPr sz="1800" i="1" spc="-165" dirty="0">
                <a:solidFill>
                  <a:srgbClr val="3C3C3C"/>
                </a:solidFill>
                <a:latin typeface="Trebuchet MS"/>
                <a:cs typeface="Trebuchet MS"/>
              </a:rPr>
              <a:t>AAP</a:t>
            </a:r>
            <a:r>
              <a:rPr sz="1800" i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i="1" spc="-10" dirty="0">
                <a:solidFill>
                  <a:srgbClr val="3C3C3C"/>
                </a:solidFill>
                <a:latin typeface="Trebuchet MS"/>
                <a:cs typeface="Trebuchet MS"/>
              </a:rPr>
              <a:t>20</a:t>
            </a:r>
            <a:r>
              <a:rPr sz="1800" i="1" spc="-20" dirty="0">
                <a:solidFill>
                  <a:srgbClr val="3C3C3C"/>
                </a:solidFill>
                <a:latin typeface="Trebuchet MS"/>
                <a:cs typeface="Trebuchet MS"/>
              </a:rPr>
              <a:t>1</a:t>
            </a:r>
            <a:r>
              <a:rPr sz="1800" i="1" spc="-10" dirty="0">
                <a:solidFill>
                  <a:srgbClr val="3C3C3C"/>
                </a:solidFill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87215" y="4463288"/>
            <a:ext cx="13779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484" dirty="0">
                <a:solidFill>
                  <a:srgbClr val="3C3C3C"/>
                </a:solidFill>
                <a:latin typeface="Trebuchet MS"/>
                <a:cs typeface="Trebuchet MS"/>
              </a:rPr>
              <a:t>VUR</a:t>
            </a:r>
            <a:endParaRPr sz="4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5" dirty="0"/>
              <a:t>TY</a:t>
            </a:r>
            <a:r>
              <a:rPr spc="10" dirty="0"/>
              <a:t>P</a:t>
            </a:r>
            <a:r>
              <a:rPr spc="-85" dirty="0"/>
              <a:t>ES</a:t>
            </a:r>
            <a:r>
              <a:rPr spc="-70" dirty="0"/>
              <a:t> </a:t>
            </a:r>
            <a:r>
              <a:rPr spc="135" dirty="0"/>
              <a:t>O</a:t>
            </a:r>
            <a:r>
              <a:rPr spc="110" dirty="0"/>
              <a:t>F</a:t>
            </a:r>
            <a:r>
              <a:rPr spc="-500" dirty="0"/>
              <a:t> </a:t>
            </a:r>
            <a:r>
              <a:rPr spc="85" dirty="0"/>
              <a:t>VUR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1966950"/>
            <a:ext cx="7712709" cy="350075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10209" indent="-398145">
              <a:lnSpc>
                <a:spcPct val="100000"/>
              </a:lnSpc>
              <a:spcBef>
                <a:spcPts val="700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410209" algn="l"/>
                <a:tab pos="410845" algn="l"/>
              </a:tabLst>
            </a:pP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primary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secondary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600">
              <a:latin typeface="Trebuchet MS"/>
              <a:cs typeface="Trebuchet MS"/>
            </a:endParaRPr>
          </a:p>
          <a:p>
            <a:pPr marL="318770" marR="31115" indent="-306705">
              <a:lnSpc>
                <a:spcPct val="80000"/>
              </a:lnSpc>
              <a:spcBef>
                <a:spcPts val="1220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b="1" spc="65" dirty="0">
                <a:solidFill>
                  <a:srgbClr val="3C3C3C"/>
                </a:solidFill>
                <a:latin typeface="Trebuchet MS"/>
                <a:cs typeface="Trebuchet MS"/>
              </a:rPr>
              <a:t>Primary </a:t>
            </a:r>
            <a:r>
              <a:rPr sz="2600" b="1" spc="-55" dirty="0">
                <a:solidFill>
                  <a:srgbClr val="3C3C3C"/>
                </a:solidFill>
                <a:latin typeface="Trebuchet MS"/>
                <a:cs typeface="Trebuchet MS"/>
              </a:rPr>
              <a:t>reflux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600" spc="-254" dirty="0">
                <a:solidFill>
                  <a:srgbClr val="3C3C3C"/>
                </a:solidFill>
                <a:latin typeface="Trebuchet MS"/>
                <a:cs typeface="Trebuchet MS"/>
              </a:rPr>
              <a:t>a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developmental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anomaly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the </a:t>
            </a:r>
            <a:r>
              <a:rPr sz="2600" spc="100" dirty="0">
                <a:solidFill>
                  <a:srgbClr val="3C3C3C"/>
                </a:solidFill>
                <a:latin typeface="Trebuchet MS"/>
                <a:cs typeface="Trebuchet MS"/>
              </a:rPr>
              <a:t>VU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junction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(ie:VUR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otherwise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normally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functioning 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lower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urinary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tract),</a:t>
            </a:r>
            <a:endParaRPr sz="2600">
              <a:latin typeface="Trebuchet MS"/>
              <a:cs typeface="Trebuchet MS"/>
            </a:endParaRPr>
          </a:p>
          <a:p>
            <a:pPr marL="318770" marR="5080" indent="-306705">
              <a:lnSpc>
                <a:spcPct val="80000"/>
              </a:lnSpc>
              <a:spcBef>
                <a:spcPts val="1230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410209" algn="l"/>
                <a:tab pos="410845" algn="l"/>
                <a:tab pos="6438265" algn="l"/>
              </a:tabLst>
            </a:pPr>
            <a:r>
              <a:rPr dirty="0"/>
              <a:t>	</a:t>
            </a:r>
            <a:r>
              <a:rPr sz="2600" b="1" spc="30" dirty="0">
                <a:solidFill>
                  <a:srgbClr val="3C3C3C"/>
                </a:solidFill>
                <a:latin typeface="Trebuchet MS"/>
                <a:cs typeface="Trebuchet MS"/>
              </a:rPr>
              <a:t>Secondary </a:t>
            </a:r>
            <a:r>
              <a:rPr sz="2600" b="1" spc="-55" dirty="0">
                <a:solidFill>
                  <a:srgbClr val="3C3C3C"/>
                </a:solidFill>
                <a:latin typeface="Trebuchet MS"/>
                <a:cs typeface="Trebuchet MS"/>
              </a:rPr>
              <a:t>reflux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600" spc="85" dirty="0">
                <a:solidFill>
                  <a:srgbClr val="3C3C3C"/>
                </a:solidFill>
                <a:latin typeface="Trebuchet MS"/>
                <a:cs typeface="Trebuchet MS"/>
              </a:rPr>
              <a:t>VUR 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that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associated with 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or </a:t>
            </a:r>
            <a:r>
              <a:rPr sz="2600" spc="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ca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sed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an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tructed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ow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ur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tract,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eri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15" dirty="0">
                <a:solidFill>
                  <a:srgbClr val="3C3C3C"/>
                </a:solidFill>
                <a:latin typeface="Trebuchet MS"/>
                <a:cs typeface="Trebuchet MS"/>
              </a:rPr>
              <a:t>r  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ethr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20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29" dirty="0">
                <a:solidFill>
                  <a:srgbClr val="3C3C3C"/>
                </a:solidFill>
                <a:latin typeface="Trebuchet MS"/>
                <a:cs typeface="Trebuchet MS"/>
              </a:rPr>
              <a:t>va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es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5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oge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204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2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22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endParaRPr sz="2600">
              <a:latin typeface="Trebuchet MS"/>
              <a:cs typeface="Trebuchet MS"/>
            </a:endParaRPr>
          </a:p>
          <a:p>
            <a:pPr marL="318770" marR="354330" indent="-306705">
              <a:lnSpc>
                <a:spcPct val="80000"/>
              </a:lnSpc>
              <a:spcBef>
                <a:spcPts val="122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Conditions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such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bladder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instability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can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precipitate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worsen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pre-existing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reflux.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0" y="381000"/>
            <a:ext cx="8458200" cy="5715000"/>
            <a:chOff x="381000" y="381000"/>
            <a:chExt cx="8458200" cy="5715000"/>
          </a:xfrm>
        </p:grpSpPr>
        <p:sp>
          <p:nvSpPr>
            <p:cNvPr id="3" name="object 3"/>
            <p:cNvSpPr/>
            <p:nvPr/>
          </p:nvSpPr>
          <p:spPr>
            <a:xfrm>
              <a:off x="448056" y="600456"/>
              <a:ext cx="8239125" cy="1259205"/>
            </a:xfrm>
            <a:custGeom>
              <a:avLst/>
              <a:gdLst/>
              <a:ahLst/>
              <a:cxnLst/>
              <a:rect l="l" t="t" r="r" b="b"/>
              <a:pathLst>
                <a:path w="8239125" h="1259205">
                  <a:moveTo>
                    <a:pt x="8238744" y="0"/>
                  </a:moveTo>
                  <a:lnTo>
                    <a:pt x="0" y="0"/>
                  </a:lnTo>
                  <a:lnTo>
                    <a:pt x="0" y="1258824"/>
                  </a:lnTo>
                  <a:lnTo>
                    <a:pt x="8238744" y="1258824"/>
                  </a:lnTo>
                  <a:lnTo>
                    <a:pt x="8238744" y="0"/>
                  </a:lnTo>
                  <a:close/>
                </a:path>
              </a:pathLst>
            </a:custGeom>
            <a:solidFill>
              <a:srgbClr val="4D1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381000"/>
              <a:ext cx="8458200" cy="5715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256540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2020"/>
              </a:spcBef>
            </a:pPr>
            <a:r>
              <a:rPr sz="2800" b="1" spc="470" dirty="0">
                <a:solidFill>
                  <a:srgbClr val="7A9799"/>
                </a:solidFill>
                <a:latin typeface="Trebuchet MS"/>
                <a:cs typeface="Trebuchet MS"/>
              </a:rPr>
              <a:t>WHEN</a:t>
            </a:r>
            <a:r>
              <a:rPr sz="2800" b="1" spc="-490" dirty="0">
                <a:solidFill>
                  <a:srgbClr val="7A9799"/>
                </a:solidFill>
                <a:latin typeface="Trebuchet MS"/>
                <a:cs typeface="Trebuchet MS"/>
              </a:rPr>
              <a:t> </a:t>
            </a:r>
            <a:r>
              <a:rPr sz="2800" b="1" spc="114" dirty="0">
                <a:solidFill>
                  <a:srgbClr val="7A9799"/>
                </a:solidFill>
                <a:latin typeface="Trebuchet MS"/>
                <a:cs typeface="Trebuchet MS"/>
              </a:rPr>
              <a:t>T</a:t>
            </a:r>
            <a:r>
              <a:rPr sz="2800" b="1" spc="475" dirty="0">
                <a:solidFill>
                  <a:srgbClr val="7A9799"/>
                </a:solidFill>
                <a:latin typeface="Trebuchet MS"/>
                <a:cs typeface="Trebuchet MS"/>
              </a:rPr>
              <a:t>O</a:t>
            </a:r>
            <a:r>
              <a:rPr sz="2800" b="1" spc="-80" dirty="0">
                <a:solidFill>
                  <a:srgbClr val="7A9799"/>
                </a:solidFill>
                <a:latin typeface="Trebuchet MS"/>
                <a:cs typeface="Trebuchet MS"/>
              </a:rPr>
              <a:t> </a:t>
            </a:r>
            <a:r>
              <a:rPr sz="2800" b="1" spc="290" dirty="0">
                <a:solidFill>
                  <a:srgbClr val="7A9799"/>
                </a:solidFill>
                <a:latin typeface="Trebuchet MS"/>
                <a:cs typeface="Trebuchet MS"/>
              </a:rPr>
              <a:t>SUSPECT</a:t>
            </a:r>
            <a:r>
              <a:rPr sz="2800" b="1" spc="-60" dirty="0">
                <a:solidFill>
                  <a:srgbClr val="7A9799"/>
                </a:solidFill>
                <a:latin typeface="Trebuchet MS"/>
                <a:cs typeface="Trebuchet MS"/>
              </a:rPr>
              <a:t> </a:t>
            </a:r>
            <a:r>
              <a:rPr sz="2800" b="1" spc="280" dirty="0">
                <a:solidFill>
                  <a:srgbClr val="7A9799"/>
                </a:solidFill>
                <a:latin typeface="Trebuchet MS"/>
                <a:cs typeface="Trebuchet MS"/>
              </a:rPr>
              <a:t>UTI</a:t>
            </a:r>
            <a:endParaRPr sz="2800">
              <a:latin typeface="Trebuchet MS"/>
              <a:cs typeface="Trebuchet MS"/>
            </a:endParaRPr>
          </a:p>
          <a:p>
            <a:pPr marL="1997075">
              <a:lnSpc>
                <a:spcPct val="100000"/>
              </a:lnSpc>
            </a:pPr>
            <a:r>
              <a:rPr sz="2800" b="1" spc="305" dirty="0">
                <a:solidFill>
                  <a:srgbClr val="7A9799"/>
                </a:solidFill>
                <a:latin typeface="Trebuchet MS"/>
                <a:cs typeface="Trebuchet MS"/>
              </a:rPr>
              <a:t>CLINICAL</a:t>
            </a:r>
            <a:r>
              <a:rPr sz="2800" b="1" spc="-95" dirty="0">
                <a:solidFill>
                  <a:srgbClr val="7A9799"/>
                </a:solidFill>
                <a:latin typeface="Trebuchet MS"/>
                <a:cs typeface="Trebuchet MS"/>
              </a:rPr>
              <a:t> </a:t>
            </a:r>
            <a:r>
              <a:rPr sz="2800" b="1" spc="260" dirty="0">
                <a:solidFill>
                  <a:srgbClr val="7A9799"/>
                </a:solidFill>
                <a:latin typeface="Trebuchet MS"/>
                <a:cs typeface="Trebuchet MS"/>
              </a:rPr>
              <a:t>MANIFESTATIONS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993" y="2096795"/>
            <a:ext cx="7292340" cy="3818352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434"/>
              </a:spcBef>
              <a:buClr>
                <a:srgbClr val="903062"/>
              </a:buClr>
              <a:buSzPct val="91071"/>
              <a:buFont typeface="Segoe UI Symbol"/>
              <a:buChar char="⚫"/>
              <a:tabLst>
                <a:tab pos="287020" algn="l"/>
              </a:tabLst>
            </a:pPr>
            <a:r>
              <a:rPr sz="2800" b="1" i="1" spc="-135" dirty="0">
                <a:solidFill>
                  <a:srgbClr val="3C3C3C"/>
                </a:solidFill>
                <a:latin typeface="Trebuchet MS"/>
                <a:cs typeface="Trebuchet MS"/>
              </a:rPr>
              <a:t>Pyelonephritis</a:t>
            </a:r>
            <a:r>
              <a:rPr sz="2800" b="1" i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420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800" dirty="0">
              <a:latin typeface="Trebuchet MS"/>
              <a:cs typeface="Trebuchet MS"/>
            </a:endParaRPr>
          </a:p>
          <a:p>
            <a:pPr marL="111125" marR="1827530">
              <a:lnSpc>
                <a:spcPct val="110000"/>
              </a:lnSpc>
            </a:pP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114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es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nt</a:t>
            </a:r>
            <a:r>
              <a:rPr sz="28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800" spc="-12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800" spc="-90" dirty="0">
                <a:solidFill>
                  <a:srgbClr val="3C3C3C"/>
                </a:solidFill>
                <a:latin typeface="Trebuchet MS"/>
                <a:cs typeface="Trebuchet MS"/>
              </a:rPr>
              <a:t>bd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mi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50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10" dirty="0">
                <a:solidFill>
                  <a:srgbClr val="3C3C3C"/>
                </a:solidFill>
                <a:latin typeface="Trebuchet MS"/>
                <a:cs typeface="Trebuchet MS"/>
              </a:rPr>
              <a:t>flank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800" spc="-229" dirty="0">
                <a:solidFill>
                  <a:srgbClr val="3C3C3C"/>
                </a:solidFill>
                <a:latin typeface="Trebuchet MS"/>
                <a:cs typeface="Trebuchet MS"/>
              </a:rPr>
              <a:t>ain,  </a:t>
            </a:r>
            <a:r>
              <a:rPr sz="2800" spc="-280" dirty="0">
                <a:solidFill>
                  <a:srgbClr val="3C3C3C"/>
                </a:solidFill>
                <a:latin typeface="Trebuchet MS"/>
                <a:cs typeface="Trebuchet MS"/>
              </a:rPr>
              <a:t>fever,</a:t>
            </a:r>
            <a:endParaRPr sz="2800" dirty="0">
              <a:latin typeface="Trebuchet MS"/>
              <a:cs typeface="Trebuchet MS"/>
            </a:endParaRPr>
          </a:p>
          <a:p>
            <a:pPr marL="111125" marR="3002915">
              <a:lnSpc>
                <a:spcPct val="110000"/>
              </a:lnSpc>
              <a:spcBef>
                <a:spcPts val="5"/>
              </a:spcBef>
            </a:pPr>
            <a:r>
              <a:rPr sz="2800" spc="-195" dirty="0">
                <a:solidFill>
                  <a:srgbClr val="3C3C3C"/>
                </a:solidFill>
                <a:latin typeface="Trebuchet MS"/>
                <a:cs typeface="Trebuchet MS"/>
              </a:rPr>
              <a:t>malais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420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800" spc="-3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25" dirty="0">
                <a:solidFill>
                  <a:srgbClr val="3C3C3C"/>
                </a:solidFill>
                <a:latin typeface="Trebuchet MS"/>
                <a:cs typeface="Trebuchet MS"/>
              </a:rPr>
              <a:t>ausea,</a:t>
            </a:r>
            <a:r>
              <a:rPr sz="2800" spc="-3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iti</a:t>
            </a:r>
            <a:r>
              <a:rPr sz="2800" spc="-24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315" dirty="0">
                <a:solidFill>
                  <a:srgbClr val="3C3C3C"/>
                </a:solidFill>
                <a:latin typeface="Trebuchet MS"/>
                <a:cs typeface="Trebuchet MS"/>
              </a:rPr>
              <a:t>g,</a:t>
            </a:r>
            <a:r>
              <a:rPr sz="2800" spc="-3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0" dirty="0">
                <a:solidFill>
                  <a:srgbClr val="3C3C3C"/>
                </a:solidFill>
                <a:latin typeface="Trebuchet MS"/>
                <a:cs typeface="Trebuchet MS"/>
              </a:rPr>
              <a:t>and  </a:t>
            </a:r>
            <a:r>
              <a:rPr sz="2800" spc="-110" dirty="0">
                <a:solidFill>
                  <a:srgbClr val="3C3C3C"/>
                </a:solidFill>
                <a:latin typeface="Trebuchet MS"/>
                <a:cs typeface="Trebuchet MS"/>
              </a:rPr>
              <a:t>occasio</a:t>
            </a:r>
            <a:r>
              <a:rPr sz="2800" spc="-12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60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800" spc="-22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dia</a:t>
            </a:r>
            <a:r>
              <a:rPr sz="2800" spc="-1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rhea</a:t>
            </a:r>
            <a:r>
              <a:rPr lang="en-US" sz="2800" spc="-1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800" spc="-145" dirty="0">
                <a:solidFill>
                  <a:srgbClr val="00B050"/>
                </a:solidFill>
                <a:latin typeface="Trebuchet MS"/>
                <a:cs typeface="Trebuchet MS"/>
              </a:rPr>
              <a:t>especially</a:t>
            </a:r>
            <a:r>
              <a:rPr lang="en-US" sz="2800" spc="-1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800" spc="-145" dirty="0">
                <a:solidFill>
                  <a:srgbClr val="00B050"/>
                </a:solidFill>
                <a:latin typeface="Trebuchet MS"/>
                <a:cs typeface="Trebuchet MS"/>
              </a:rPr>
              <a:t>less</a:t>
            </a:r>
            <a:r>
              <a:rPr lang="en-US" sz="2800" spc="-1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800" spc="-145" dirty="0">
                <a:solidFill>
                  <a:srgbClr val="00B050"/>
                </a:solidFill>
                <a:latin typeface="Trebuchet MS"/>
                <a:cs typeface="Trebuchet MS"/>
              </a:rPr>
              <a:t>than</a:t>
            </a:r>
            <a:r>
              <a:rPr lang="en-US" sz="2800" spc="-1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2800" spc="-145" dirty="0">
                <a:solidFill>
                  <a:srgbClr val="00B050"/>
                </a:solidFill>
                <a:latin typeface="Trebuchet MS"/>
                <a:cs typeface="Trebuchet MS"/>
              </a:rPr>
              <a:t>1y</a:t>
            </a:r>
            <a:endParaRPr sz="28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4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1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75" dirty="0">
                <a:solidFill>
                  <a:srgbClr val="3C3C3C"/>
                </a:solidFill>
                <a:latin typeface="Trebuchet MS"/>
                <a:cs typeface="Trebuchet MS"/>
              </a:rPr>
              <a:t>indicate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800" spc="-1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05" dirty="0">
                <a:solidFill>
                  <a:srgbClr val="3C3C3C"/>
                </a:solidFill>
                <a:latin typeface="Trebuchet MS"/>
                <a:cs typeface="Trebuchet MS"/>
              </a:rPr>
              <a:t>ol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800" spc="-14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21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4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800" spc="-34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3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1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5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250" dirty="0">
                <a:solidFill>
                  <a:srgbClr val="3C3C3C"/>
                </a:solidFill>
                <a:latin typeface="Trebuchet MS"/>
                <a:cs typeface="Trebuchet MS"/>
              </a:rPr>
              <a:t>al</a:t>
            </a:r>
            <a:r>
              <a:rPr sz="2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pa</a:t>
            </a:r>
            <a:r>
              <a:rPr sz="2800" spc="-18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8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800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800" spc="-14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800" spc="-24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800" spc="-204" dirty="0">
                <a:solidFill>
                  <a:srgbClr val="3C3C3C"/>
                </a:solidFill>
                <a:latin typeface="Trebuchet MS"/>
                <a:cs typeface="Trebuchet MS"/>
              </a:rPr>
              <a:t>yma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9993" y="2170658"/>
            <a:ext cx="7513320" cy="35775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390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Grade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into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nondilated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ureter</a:t>
            </a:r>
            <a:endParaRPr sz="2600">
              <a:latin typeface="Trebuchet MS"/>
              <a:cs typeface="Trebuchet MS"/>
            </a:endParaRPr>
          </a:p>
          <a:p>
            <a:pPr marL="318770" marR="5080" indent="-306705">
              <a:lnSpc>
                <a:spcPct val="70000"/>
              </a:lnSpc>
              <a:spcBef>
                <a:spcPts val="122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Grade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II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26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into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pelvis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calyces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without </a:t>
            </a:r>
            <a:r>
              <a:rPr sz="2600" spc="-7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dilation</a:t>
            </a:r>
            <a:endParaRPr sz="2600">
              <a:latin typeface="Trebuchet MS"/>
              <a:cs typeface="Trebuchet MS"/>
            </a:endParaRPr>
          </a:p>
          <a:p>
            <a:pPr marL="318770" marR="76200" indent="-306705">
              <a:lnSpc>
                <a:spcPct val="70000"/>
              </a:lnSpc>
              <a:spcBef>
                <a:spcPts val="122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Grade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III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mild-to-moderate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dilation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min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200" dirty="0">
                <a:solidFill>
                  <a:srgbClr val="3C3C3C"/>
                </a:solidFill>
                <a:latin typeface="Trebuchet MS"/>
                <a:cs typeface="Trebuchet MS"/>
              </a:rPr>
              <a:t>mal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2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ting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34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orn</a:t>
            </a:r>
            <a:r>
              <a:rPr sz="2600" spc="-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ces</a:t>
            </a:r>
            <a:endParaRPr sz="2600">
              <a:latin typeface="Trebuchet MS"/>
              <a:cs typeface="Trebuchet MS"/>
            </a:endParaRPr>
          </a:p>
          <a:p>
            <a:pPr marL="318770" marR="174625" indent="-306705">
              <a:lnSpc>
                <a:spcPct val="70000"/>
              </a:lnSpc>
              <a:spcBef>
                <a:spcPts val="1225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Grade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" dirty="0">
                <a:solidFill>
                  <a:srgbClr val="3C3C3C"/>
                </a:solidFill>
                <a:latin typeface="Trebuchet MS"/>
                <a:cs typeface="Trebuchet MS"/>
              </a:rPr>
              <a:t>IV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moderate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ureteral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tortuosity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2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tion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elv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35" dirty="0">
                <a:solidFill>
                  <a:srgbClr val="3C3C3C"/>
                </a:solidFill>
                <a:latin typeface="Trebuchet MS"/>
                <a:cs typeface="Trebuchet MS"/>
              </a:rPr>
              <a:t>ca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yces</a:t>
            </a:r>
            <a:endParaRPr sz="2600">
              <a:latin typeface="Trebuchet MS"/>
              <a:cs typeface="Trebuchet MS"/>
            </a:endParaRPr>
          </a:p>
          <a:p>
            <a:pPr marL="318770" indent="-306705">
              <a:lnSpc>
                <a:spcPts val="2650"/>
              </a:lnSpc>
              <a:spcBef>
                <a:spcPts val="290"/>
              </a:spcBef>
              <a:buClr>
                <a:srgbClr val="903062"/>
              </a:buClr>
              <a:buSzPct val="90384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Grade</a:t>
            </a:r>
            <a:r>
              <a:rPr sz="2600" spc="-4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gross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dilation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ureter,</a:t>
            </a:r>
            <a:r>
              <a:rPr sz="2600" spc="-3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pelvis,</a:t>
            </a:r>
            <a:endParaRPr sz="2600">
              <a:latin typeface="Trebuchet MS"/>
              <a:cs typeface="Trebuchet MS"/>
            </a:endParaRPr>
          </a:p>
          <a:p>
            <a:pPr marL="318770" marR="55880">
              <a:lnSpc>
                <a:spcPct val="70100"/>
              </a:lnSpc>
              <a:spcBef>
                <a:spcPts val="464"/>
              </a:spcBef>
            </a:pP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calyces, 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loss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papillary 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impressions,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ureteral </a:t>
            </a:r>
            <a:r>
              <a:rPr sz="2600" spc="-7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tortuosity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3437" y="1003997"/>
            <a:ext cx="8239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95"/>
              </a:spcBef>
            </a:pPr>
            <a:r>
              <a:rPr b="1" i="1" spc="10" dirty="0">
                <a:latin typeface="Trebuchet MS"/>
                <a:cs typeface="Trebuchet MS"/>
              </a:rPr>
              <a:t>REFLUX</a:t>
            </a:r>
            <a:r>
              <a:rPr b="1" i="1" spc="-100" dirty="0">
                <a:latin typeface="Trebuchet MS"/>
                <a:cs typeface="Trebuchet MS"/>
              </a:rPr>
              <a:t> </a:t>
            </a:r>
            <a:r>
              <a:rPr b="1" i="1" spc="35" dirty="0">
                <a:latin typeface="Trebuchet MS"/>
                <a:cs typeface="Trebuchet MS"/>
              </a:rPr>
              <a:t>NEPHROPATHY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1594103"/>
            <a:ext cx="8458200" cy="45018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1FA5E8-D2B1-2748-DC44-DD970B645773}"/>
              </a:ext>
            </a:extLst>
          </p:cNvPr>
          <p:cNvSpPr txBox="1"/>
          <p:nvPr/>
        </p:nvSpPr>
        <p:spPr>
          <a:xfrm>
            <a:off x="1905000" y="6112163"/>
            <a:ext cx="5638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Start with normal kidney </a:t>
            </a:r>
          </a:p>
          <a:p>
            <a:r>
              <a:rPr lang="en-US" dirty="0">
                <a:solidFill>
                  <a:srgbClr val="00B050"/>
                </a:solidFill>
              </a:rPr>
              <a:t>Due to recurrent infection and fibrosis &gt;&gt; atrophic kidney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180" dirty="0"/>
              <a:t>DMSA</a:t>
            </a:r>
            <a:r>
              <a:rPr spc="-165" dirty="0"/>
              <a:t> </a:t>
            </a:r>
            <a:r>
              <a:rPr spc="229" dirty="0"/>
              <a:t>SCAN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3030093"/>
            <a:ext cx="755586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00" indent="-304800">
              <a:lnSpc>
                <a:spcPts val="2280"/>
              </a:lnSpc>
              <a:spcBef>
                <a:spcPts val="105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130" dirty="0">
                <a:solidFill>
                  <a:srgbClr val="3C3C3C"/>
                </a:solidFill>
                <a:latin typeface="Trebuchet MS"/>
                <a:cs typeface="Trebuchet MS"/>
              </a:rPr>
              <a:t>DMSA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most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sensitive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accurate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study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demonstrating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ts val="2280"/>
              </a:lnSpc>
            </a:pP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scarring</a:t>
            </a:r>
            <a:endParaRPr sz="2000">
              <a:latin typeface="Trebuchet MS"/>
              <a:cs typeface="Trebuchet MS"/>
            </a:endParaRPr>
          </a:p>
          <a:p>
            <a:pPr marL="317500" marR="66675" indent="-304800">
              <a:lnSpc>
                <a:spcPts val="2160"/>
              </a:lnSpc>
              <a:spcBef>
                <a:spcPts val="111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87350" algn="l"/>
                <a:tab pos="387985" algn="l"/>
              </a:tabLst>
            </a:pPr>
            <a:r>
              <a:rPr dirty="0"/>
              <a:t>	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If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130" dirty="0">
                <a:solidFill>
                  <a:srgbClr val="3C3C3C"/>
                </a:solidFill>
                <a:latin typeface="Trebuchet MS"/>
                <a:cs typeface="Trebuchet MS"/>
              </a:rPr>
              <a:t>DMSA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scan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shows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acute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pyelonephritis,</a:t>
            </a:r>
            <a:r>
              <a:rPr sz="2000" spc="-2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approximately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3C3C3C"/>
                </a:solidFill>
                <a:latin typeface="Trebuchet MS"/>
                <a:cs typeface="Trebuchet MS"/>
              </a:rPr>
              <a:t>50%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will </a:t>
            </a:r>
            <a:r>
              <a:rPr sz="2000" spc="-5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acqu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sc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sit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ol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5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  <a:p>
            <a:pPr marL="317500" indent="-304800">
              <a:lnSpc>
                <a:spcPts val="2280"/>
              </a:lnSpc>
              <a:spcBef>
                <a:spcPts val="810"/>
              </a:spcBef>
              <a:buClr>
                <a:srgbClr val="903062"/>
              </a:buClr>
              <a:buSzPct val="90000"/>
              <a:buFont typeface="Segoe UI Symbol"/>
              <a:buChar char="◾"/>
              <a:tabLst>
                <a:tab pos="316865" algn="l"/>
                <a:tab pos="317500" algn="l"/>
              </a:tabLst>
            </a:pPr>
            <a:r>
              <a:rPr sz="2000" spc="10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5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20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1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000" spc="-2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7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2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19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21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000" spc="55" dirty="0">
                <a:solidFill>
                  <a:srgbClr val="3C3C3C"/>
                </a:solidFill>
                <a:latin typeface="Trebuchet MS"/>
                <a:cs typeface="Trebuchet MS"/>
              </a:rPr>
              <a:t>SA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sc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normal dur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ng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eb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ri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UTI,</a:t>
            </a:r>
            <a:r>
              <a:rPr sz="2000" spc="-2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3C3C3C"/>
                </a:solidFill>
                <a:latin typeface="Trebuchet MS"/>
                <a:cs typeface="Trebuchet MS"/>
              </a:rPr>
              <a:t>no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sc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ri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ts val="2280"/>
              </a:lnSpc>
            </a:pPr>
            <a:r>
              <a:rPr sz="2000" spc="-2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esul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om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pa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cul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26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ection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5707" y="2203704"/>
            <a:ext cx="3829008" cy="39669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743703" y="2529332"/>
            <a:ext cx="3746500" cy="274256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18770" marR="5080" indent="-306705">
              <a:lnSpc>
                <a:spcPct val="80000"/>
              </a:lnSpc>
              <a:spcBef>
                <a:spcPts val="365"/>
              </a:spcBef>
              <a:buClr>
                <a:srgbClr val="903062"/>
              </a:buClr>
              <a:buSzPct val="90909"/>
              <a:buFont typeface="Segoe UI Symbol"/>
              <a:buChar char="◾"/>
              <a:tabLst>
                <a:tab pos="318770" algn="l"/>
                <a:tab pos="319405" algn="l"/>
              </a:tabLst>
            </a:pPr>
            <a:r>
              <a:rPr sz="1100" spc="70" dirty="0">
                <a:solidFill>
                  <a:srgbClr val="3C3C3C"/>
                </a:solidFill>
                <a:latin typeface="Trebuchet MS"/>
                <a:cs typeface="Trebuchet MS"/>
              </a:rPr>
              <a:t>DMSA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scans</a:t>
            </a:r>
            <a:r>
              <a:rPr sz="1100" spc="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three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children,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all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80" dirty="0">
                <a:solidFill>
                  <a:srgbClr val="3C3C3C"/>
                </a:solidFill>
                <a:latin typeface="Trebuchet MS"/>
                <a:cs typeface="Trebuchet MS"/>
              </a:rPr>
              <a:t>imaged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from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behind,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so 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left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kidney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on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05" dirty="0">
                <a:solidFill>
                  <a:srgbClr val="3C3C3C"/>
                </a:solidFill>
                <a:latin typeface="Trebuchet MS"/>
                <a:cs typeface="Trebuchet MS"/>
              </a:rPr>
              <a:t>left.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(A)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girl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presented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promptly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at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3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months,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acutely </a:t>
            </a:r>
            <a:r>
              <a:rPr sz="1100" spc="-85" dirty="0">
                <a:solidFill>
                  <a:srgbClr val="3C3C3C"/>
                </a:solidFill>
                <a:latin typeface="Trebuchet MS"/>
                <a:cs typeface="Trebuchet MS"/>
              </a:rPr>
              <a:t>ill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with </a:t>
            </a:r>
            <a:r>
              <a:rPr sz="1100" spc="-1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UTI. 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Grade III </a:t>
            </a:r>
            <a:r>
              <a:rPr sz="1100" spc="35" dirty="0">
                <a:solidFill>
                  <a:srgbClr val="3C3C3C"/>
                </a:solidFill>
                <a:latin typeface="Trebuchet MS"/>
                <a:cs typeface="Trebuchet MS"/>
              </a:rPr>
              <a:t>VUR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was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85" dirty="0">
                <a:solidFill>
                  <a:srgbClr val="3C3C3C"/>
                </a:solidFill>
                <a:latin typeface="Trebuchet MS"/>
                <a:cs typeface="Trebuchet MS"/>
              </a:rPr>
              <a:t>identified,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 but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no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scarring</a:t>
            </a:r>
            <a:r>
              <a:rPr sz="1100" spc="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was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present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17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months.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She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85" dirty="0">
                <a:solidFill>
                  <a:srgbClr val="3C3C3C"/>
                </a:solidFill>
                <a:latin typeface="Trebuchet MS"/>
                <a:cs typeface="Trebuchet MS"/>
              </a:rPr>
              <a:t>w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nito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ed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los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ely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1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nd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em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ine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80" dirty="0">
                <a:solidFill>
                  <a:srgbClr val="3C3C3C"/>
                </a:solidFill>
                <a:latin typeface="Trebuchet MS"/>
                <a:cs typeface="Trebuchet MS"/>
              </a:rPr>
              <a:t>infe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io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ree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on 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trimethoprim prophylaxis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until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4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years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1100" spc="-110" dirty="0">
                <a:solidFill>
                  <a:srgbClr val="3C3C3C"/>
                </a:solidFill>
                <a:latin typeface="Trebuchet MS"/>
                <a:cs typeface="Trebuchet MS"/>
              </a:rPr>
              <a:t>age,</a:t>
            </a:r>
            <a:r>
              <a:rPr sz="11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then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discharged.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She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had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several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10" dirty="0">
                <a:solidFill>
                  <a:srgbClr val="3C3C3C"/>
                </a:solidFill>
                <a:latin typeface="Trebuchet MS"/>
                <a:cs typeface="Trebuchet MS"/>
              </a:rPr>
              <a:t>UTIs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from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6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9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years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10" dirty="0">
                <a:solidFill>
                  <a:srgbClr val="3C3C3C"/>
                </a:solidFill>
                <a:latin typeface="Trebuchet MS"/>
                <a:cs typeface="Trebuchet MS"/>
              </a:rPr>
              <a:t>age, </a:t>
            </a:r>
            <a:r>
              <a:rPr sz="1100" spc="-10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when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she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had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continuing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3C3C3C"/>
                </a:solidFill>
                <a:latin typeface="Trebuchet MS"/>
                <a:cs typeface="Trebuchet MS"/>
              </a:rPr>
              <a:t>VUR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had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acquired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severe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left 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scarring.</a:t>
            </a:r>
            <a:r>
              <a:rPr sz="1100" spc="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(B)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girl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was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80" dirty="0">
                <a:solidFill>
                  <a:srgbClr val="3C3C3C"/>
                </a:solidFill>
                <a:latin typeface="Trebuchet MS"/>
                <a:cs typeface="Trebuchet MS"/>
              </a:rPr>
              <a:t>imaged</a:t>
            </a:r>
            <a:r>
              <a:rPr sz="11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5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months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because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her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brother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had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developed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reflux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nephropathy.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Bilateral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35" dirty="0">
                <a:solidFill>
                  <a:srgbClr val="3C3C3C"/>
                </a:solidFill>
                <a:latin typeface="Trebuchet MS"/>
                <a:cs typeface="Trebuchet MS"/>
              </a:rPr>
              <a:t>VUR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was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identified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without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1100" spc="2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scarring.</a:t>
            </a:r>
            <a:r>
              <a:rPr sz="1100" spc="1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5" dirty="0">
                <a:solidFill>
                  <a:srgbClr val="3C3C3C"/>
                </a:solidFill>
                <a:latin typeface="Trebuchet MS"/>
                <a:cs typeface="Trebuchet MS"/>
              </a:rPr>
              <a:t>Her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parents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were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consistently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non-compliant,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she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suffered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repeated, </a:t>
            </a:r>
            <a:r>
              <a:rPr sz="1100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prolonged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UTIs.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scan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at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34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months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shows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severe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left 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kidney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dam</a:t>
            </a:r>
            <a:r>
              <a:rPr sz="1100" spc="-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1100" spc="-120" dirty="0">
                <a:solidFill>
                  <a:srgbClr val="3C3C3C"/>
                </a:solidFill>
                <a:latin typeface="Trebuchet MS"/>
                <a:cs typeface="Trebuchet MS"/>
              </a:rPr>
              <a:t>e,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one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1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56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nt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hs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1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100" spc="1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howed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1100" spc="-11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14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t  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both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poles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her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right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kidney. </a:t>
            </a:r>
            <a:r>
              <a:rPr sz="1100" spc="5" dirty="0">
                <a:solidFill>
                  <a:srgbClr val="3C3C3C"/>
                </a:solidFill>
                <a:latin typeface="Trebuchet MS"/>
                <a:cs typeface="Trebuchet MS"/>
              </a:rPr>
              <a:t>(C) </a:t>
            </a:r>
            <a:r>
              <a:rPr sz="1100" spc="85" dirty="0">
                <a:solidFill>
                  <a:srgbClr val="3C3C3C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boy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had multiple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complex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congenital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abnormalities,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including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11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solitary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95" dirty="0">
                <a:solidFill>
                  <a:srgbClr val="3C3C3C"/>
                </a:solidFill>
                <a:latin typeface="Trebuchet MS"/>
                <a:cs typeface="Trebuchet MS"/>
              </a:rPr>
              <a:t>left 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kidney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wi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100" spc="45" dirty="0">
                <a:solidFill>
                  <a:srgbClr val="3C3C3C"/>
                </a:solidFill>
                <a:latin typeface="Trebuchet MS"/>
                <a:cs typeface="Trebuchet MS"/>
              </a:rPr>
              <a:t>UR</a:t>
            </a:r>
            <a:r>
              <a:rPr sz="1100" spc="-16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5" dirty="0">
                <a:solidFill>
                  <a:srgbClr val="3C3C3C"/>
                </a:solidFill>
                <a:latin typeface="Trebuchet MS"/>
                <a:cs typeface="Trebuchet MS"/>
              </a:rPr>
              <a:t>He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100" spc="-90" dirty="0">
                <a:solidFill>
                  <a:srgbClr val="3C3C3C"/>
                </a:solidFill>
                <a:latin typeface="Trebuchet MS"/>
                <a:cs typeface="Trebuchet MS"/>
              </a:rPr>
              <a:t>em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ine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ree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45" dirty="0">
                <a:solidFill>
                  <a:srgbClr val="3C3C3C"/>
                </a:solidFill>
                <a:latin typeface="Trebuchet MS"/>
                <a:cs typeface="Trebuchet MS"/>
              </a:rPr>
              <a:t>UT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1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6  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years</a:t>
            </a:r>
            <a:r>
              <a:rPr sz="1100" spc="-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1100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prophylaxis,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but</a:t>
            </a:r>
            <a:r>
              <a:rPr sz="11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then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suffered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several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10" dirty="0">
                <a:solidFill>
                  <a:srgbClr val="3C3C3C"/>
                </a:solidFill>
                <a:latin typeface="Trebuchet MS"/>
                <a:cs typeface="Trebuchet MS"/>
              </a:rPr>
              <a:t>UTIs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that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were</a:t>
            </a:r>
            <a:r>
              <a:rPr sz="11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85" dirty="0">
                <a:solidFill>
                  <a:srgbClr val="3C3C3C"/>
                </a:solidFill>
                <a:latin typeface="Trebuchet MS"/>
                <a:cs typeface="Trebuchet MS"/>
              </a:rPr>
              <a:t>difficult</a:t>
            </a:r>
            <a:r>
              <a:rPr sz="11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3C3C3C"/>
                </a:solidFill>
                <a:latin typeface="Trebuchet MS"/>
                <a:cs typeface="Trebuchet MS"/>
              </a:rPr>
              <a:t>to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diagnose,</a:t>
            </a:r>
            <a:r>
              <a:rPr sz="11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100" spc="-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subsequently</a:t>
            </a:r>
            <a:r>
              <a:rPr sz="11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65" dirty="0">
                <a:solidFill>
                  <a:srgbClr val="3C3C3C"/>
                </a:solidFill>
                <a:latin typeface="Trebuchet MS"/>
                <a:cs typeface="Trebuchet MS"/>
              </a:rPr>
              <a:t>acquired </a:t>
            </a:r>
            <a:r>
              <a:rPr sz="11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100" spc="-70" dirty="0">
                <a:solidFill>
                  <a:srgbClr val="3C3C3C"/>
                </a:solidFill>
                <a:latin typeface="Trebuchet MS"/>
                <a:cs typeface="Trebuchet MS"/>
              </a:rPr>
              <a:t>scarring.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5214E-62F3-923D-1F56-0B90FED57189}"/>
              </a:ext>
            </a:extLst>
          </p:cNvPr>
          <p:cNvSpPr txBox="1"/>
          <p:nvPr/>
        </p:nvSpPr>
        <p:spPr>
          <a:xfrm>
            <a:off x="4330953" y="559352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Affected kidney : reduced uptake , irregular shape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8055" y="228600"/>
            <a:ext cx="8391525" cy="6400800"/>
            <a:chOff x="448055" y="228600"/>
            <a:chExt cx="8391525" cy="6400800"/>
          </a:xfrm>
        </p:grpSpPr>
        <p:sp>
          <p:nvSpPr>
            <p:cNvPr id="3" name="object 3"/>
            <p:cNvSpPr/>
            <p:nvPr/>
          </p:nvSpPr>
          <p:spPr>
            <a:xfrm>
              <a:off x="448055" y="600456"/>
              <a:ext cx="8239125" cy="1259205"/>
            </a:xfrm>
            <a:custGeom>
              <a:avLst/>
              <a:gdLst/>
              <a:ahLst/>
              <a:cxnLst/>
              <a:rect l="l" t="t" r="r" b="b"/>
              <a:pathLst>
                <a:path w="8239125" h="1259205">
                  <a:moveTo>
                    <a:pt x="8238744" y="0"/>
                  </a:moveTo>
                  <a:lnTo>
                    <a:pt x="0" y="0"/>
                  </a:lnTo>
                  <a:lnTo>
                    <a:pt x="0" y="1258824"/>
                  </a:lnTo>
                  <a:lnTo>
                    <a:pt x="8238744" y="1258824"/>
                  </a:lnTo>
                  <a:lnTo>
                    <a:pt x="8238744" y="0"/>
                  </a:lnTo>
                  <a:close/>
                </a:path>
              </a:pathLst>
            </a:custGeom>
            <a:solidFill>
              <a:srgbClr val="4D1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199" y="228600"/>
              <a:ext cx="8382000" cy="64008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35" dirty="0"/>
              <a:t>FOLL</a:t>
            </a:r>
            <a:r>
              <a:rPr spc="305" dirty="0"/>
              <a:t>O</a:t>
            </a:r>
            <a:r>
              <a:rPr spc="525" dirty="0"/>
              <a:t>W</a:t>
            </a:r>
            <a:r>
              <a:rPr spc="-70" dirty="0"/>
              <a:t> </a:t>
            </a:r>
            <a:r>
              <a:rPr spc="10" dirty="0"/>
              <a:t>UP</a:t>
            </a:r>
            <a:r>
              <a:rPr spc="-345" dirty="0"/>
              <a:t> </a:t>
            </a:r>
            <a:r>
              <a:rPr spc="15" dirty="0"/>
              <a:t>AFTER</a:t>
            </a:r>
            <a:r>
              <a:rPr spc="-70" dirty="0"/>
              <a:t> </a:t>
            </a:r>
            <a:r>
              <a:rPr spc="-135" dirty="0"/>
              <a:t>FE</a:t>
            </a:r>
            <a:r>
              <a:rPr spc="-40" dirty="0"/>
              <a:t>BRILE</a:t>
            </a:r>
            <a:r>
              <a:rPr spc="-70" dirty="0"/>
              <a:t> </a:t>
            </a:r>
            <a:r>
              <a:rPr spc="114" dirty="0"/>
              <a:t>U</a:t>
            </a:r>
            <a:r>
              <a:rPr spc="110" dirty="0"/>
              <a:t>T</a:t>
            </a:r>
            <a:r>
              <a:rPr spc="-85"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390013"/>
            <a:ext cx="7684134" cy="172656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31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Insure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good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voiding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habit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avoid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constipation</a:t>
            </a:r>
            <a:endParaRPr sz="18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21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180" dirty="0">
                <a:solidFill>
                  <a:srgbClr val="3C3C3C"/>
                </a:solidFill>
                <a:latin typeface="Trebuchet MS"/>
                <a:cs typeface="Trebuchet MS"/>
              </a:rPr>
              <a:t>No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need</a:t>
            </a:r>
            <a:r>
              <a:rPr sz="1800" b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3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solidFill>
                  <a:srgbClr val="3C3C3C"/>
                </a:solidFill>
                <a:latin typeface="Trebuchet MS"/>
                <a:cs typeface="Trebuchet MS"/>
              </a:rPr>
              <a:t>do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routine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cultures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healthy</a:t>
            </a:r>
            <a:r>
              <a:rPr sz="1800" b="1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25" dirty="0">
                <a:solidFill>
                  <a:srgbClr val="3C3C3C"/>
                </a:solidFill>
                <a:latin typeface="Trebuchet MS"/>
                <a:cs typeface="Trebuchet MS"/>
              </a:rPr>
              <a:t>asymptomatic</a:t>
            </a:r>
            <a:r>
              <a:rPr sz="1800" b="1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endParaRPr sz="1800">
              <a:latin typeface="Trebuchet MS"/>
              <a:cs typeface="Trebuchet MS"/>
            </a:endParaRPr>
          </a:p>
          <a:p>
            <a:pPr marL="350520" indent="-338455">
              <a:lnSpc>
                <a:spcPts val="2050"/>
              </a:lnSpc>
              <a:spcBef>
                <a:spcPts val="21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350520" algn="l"/>
                <a:tab pos="351155" algn="l"/>
              </a:tabLst>
            </a:pP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annual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US,</a:t>
            </a:r>
            <a:r>
              <a:rPr sz="1800" spc="-2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Urine</a:t>
            </a:r>
            <a:r>
              <a:rPr sz="1800" spc="-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dipstick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spc="-55" dirty="0">
                <a:solidFill>
                  <a:srgbClr val="3C3C3C"/>
                </a:solidFill>
                <a:latin typeface="Trebuchet MS"/>
                <a:cs typeface="Trebuchet MS"/>
              </a:rPr>
              <a:t> BP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check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indicated</a:t>
            </a:r>
            <a:r>
              <a:rPr sz="1800" spc="4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every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child</a:t>
            </a:r>
            <a:r>
              <a:rPr sz="1800" spc="-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i="1" spc="-220" dirty="0">
                <a:solidFill>
                  <a:srgbClr val="3C3C3C"/>
                </a:solidFill>
                <a:latin typeface="Trebuchet MS"/>
                <a:cs typeface="Trebuchet MS"/>
              </a:rPr>
              <a:t>with</a:t>
            </a:r>
            <a:r>
              <a:rPr sz="1800" i="1" spc="-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i="1" spc="-175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1800" i="1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i="1" spc="-195" dirty="0">
                <a:solidFill>
                  <a:srgbClr val="3C3C3C"/>
                </a:solidFill>
                <a:latin typeface="Trebuchet MS"/>
                <a:cs typeface="Trebuchet MS"/>
              </a:rPr>
              <a:t>tract</a:t>
            </a:r>
            <a:endParaRPr sz="1800">
              <a:latin typeface="Trebuchet MS"/>
              <a:cs typeface="Trebuchet MS"/>
            </a:endParaRPr>
          </a:p>
          <a:p>
            <a:pPr marL="286385">
              <a:lnSpc>
                <a:spcPts val="2050"/>
              </a:lnSpc>
            </a:pPr>
            <a:r>
              <a:rPr sz="1800" i="1" spc="-13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i="1" spc="-15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1800" i="1" spc="-15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i="1" spc="-160" dirty="0">
                <a:solidFill>
                  <a:srgbClr val="3C3C3C"/>
                </a:solidFill>
                <a:latin typeface="Trebuchet MS"/>
                <a:cs typeface="Trebuchet MS"/>
              </a:rPr>
              <a:t>orm</a:t>
            </a:r>
            <a:r>
              <a:rPr sz="1800" i="1" spc="-1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1800" i="1" spc="-235" dirty="0">
                <a:solidFill>
                  <a:srgbClr val="3C3C3C"/>
                </a:solidFill>
                <a:latin typeface="Trebuchet MS"/>
                <a:cs typeface="Trebuchet MS"/>
              </a:rPr>
              <a:t>lity</a:t>
            </a:r>
            <a:r>
              <a:rPr sz="1800" i="1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i="1" spc="-30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286385" marR="60960" indent="-274320">
              <a:lnSpc>
                <a:spcPts val="1939"/>
              </a:lnSpc>
              <a:spcBef>
                <a:spcPts val="47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  <a:tab pos="1339850" algn="l"/>
              </a:tabLst>
            </a:pP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Antireflux	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surgery 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for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high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grade </a:t>
            </a:r>
            <a:r>
              <a:rPr sz="1800" spc="55" dirty="0">
                <a:solidFill>
                  <a:srgbClr val="3C3C3C"/>
                </a:solidFill>
                <a:latin typeface="Trebuchet MS"/>
                <a:cs typeface="Trebuchet MS"/>
              </a:rPr>
              <a:t>VUR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with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recurrent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continuing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renal </a:t>
            </a:r>
            <a:r>
              <a:rPr sz="1800" spc="-5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scarring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65" dirty="0"/>
              <a:t>PROPHYLAXIS</a:t>
            </a:r>
            <a:r>
              <a:rPr spc="-145" dirty="0"/>
              <a:t> </a:t>
            </a:r>
            <a:r>
              <a:rPr spc="-100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3353129"/>
            <a:ext cx="7776209" cy="9715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op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2000" spc="-105" dirty="0">
                <a:solidFill>
                  <a:srgbClr val="3C3C3C"/>
                </a:solidFill>
                <a:latin typeface="Trebuchet MS"/>
                <a:cs typeface="Trebuchet MS"/>
              </a:rPr>
              <a:t>ylaxis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55" dirty="0">
                <a:solidFill>
                  <a:srgbClr val="3C3C3C"/>
                </a:solidFill>
                <a:latin typeface="Trebuchet MS"/>
                <a:cs typeface="Trebuchet MS"/>
              </a:rPr>
              <a:t>ant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bi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ics</a:t>
            </a: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dic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ted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6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25" dirty="0">
                <a:solidFill>
                  <a:srgbClr val="3C3C3C"/>
                </a:solidFill>
                <a:latin typeface="Trebuchet MS"/>
                <a:cs typeface="Trebuchet MS"/>
              </a:rPr>
              <a:t>or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26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000" spc="25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000" spc="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:</a:t>
            </a:r>
            <a:endParaRPr sz="2000" dirty="0">
              <a:latin typeface="Trebuchet MS"/>
              <a:cs typeface="Trebuchet MS"/>
            </a:endParaRPr>
          </a:p>
          <a:p>
            <a:pPr marL="286385" marR="5080" indent="-274320">
              <a:lnSpc>
                <a:spcPts val="2160"/>
              </a:lnSpc>
              <a:spcBef>
                <a:spcPts val="515"/>
              </a:spcBef>
              <a:buClr>
                <a:srgbClr val="903062"/>
              </a:buClr>
              <a:buSzPct val="90000"/>
              <a:buFont typeface="Segoe UI Symbol"/>
              <a:buChar char="⚫"/>
              <a:tabLst>
                <a:tab pos="356870" algn="l"/>
                <a:tab pos="357505" algn="l"/>
              </a:tabLst>
            </a:pPr>
            <a:r>
              <a:rPr dirty="0"/>
              <a:t>	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recurrent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febrile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i="1" u="sng" spc="-1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those</a:t>
            </a:r>
            <a:r>
              <a:rPr sz="2000" i="1" u="sng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with</a:t>
            </a:r>
            <a:r>
              <a:rPr sz="2000" i="1" u="sng" spc="-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renal</a:t>
            </a:r>
            <a:r>
              <a:rPr sz="2000" i="1" u="sng" spc="-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1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tract</a:t>
            </a:r>
            <a:r>
              <a:rPr sz="2000" i="1" u="sng" spc="-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0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abnormality</a:t>
            </a:r>
            <a:r>
              <a:rPr sz="2000" i="1" u="sng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and</a:t>
            </a:r>
            <a:r>
              <a:rPr sz="2000" i="1" u="sng" spc="-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9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patients</a:t>
            </a:r>
            <a:r>
              <a:rPr sz="2000" i="1" u="sng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with </a:t>
            </a:r>
            <a:r>
              <a:rPr sz="2000" i="1" spc="-5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i="1" u="sng" spc="-2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wo</a:t>
            </a:r>
            <a:r>
              <a:rPr sz="2000" i="1" u="sng" spc="-12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i="1" u="sng" spc="-14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se</a:t>
            </a:r>
            <a:r>
              <a:rPr sz="2000" i="1" u="sng" spc="-1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</a:t>
            </a:r>
            <a:r>
              <a:rPr sz="2000" i="1" u="sng" spc="-1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000" i="1" u="sng" spc="-2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</a:t>
            </a:r>
            <a:r>
              <a:rPr sz="2000" i="1" u="sng" spc="-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g</a:t>
            </a:r>
            <a:r>
              <a:rPr sz="2000" i="1" u="sng" spc="-5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17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ima</a:t>
            </a:r>
            <a:r>
              <a:rPr sz="2000" i="1" u="sng" spc="-17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g</a:t>
            </a:r>
            <a:r>
              <a:rPr sz="2000" i="1" u="sng" spc="-1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i</a:t>
            </a:r>
            <a:r>
              <a:rPr sz="2000" i="1" u="sng" spc="-26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n</a:t>
            </a:r>
            <a:r>
              <a:rPr sz="2000" i="1" u="sng" spc="-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g</a:t>
            </a:r>
            <a:r>
              <a:rPr sz="2000" i="1" u="sng" spc="-6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i="1" u="sng" spc="-2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r</a:t>
            </a:r>
            <a:r>
              <a:rPr sz="2000" i="1" u="sng" spc="-15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es</a:t>
            </a:r>
            <a:r>
              <a:rPr sz="2000" i="1" u="sng" spc="-185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</a:t>
            </a:r>
            <a:r>
              <a:rPr sz="2000" i="1" u="sng" spc="-21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lt</a:t>
            </a:r>
            <a:r>
              <a:rPr sz="2000" i="1" u="sng" spc="-18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s</a:t>
            </a:r>
            <a:r>
              <a:rPr lang="en-US" sz="2000" i="1" u="sng" spc="-3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,    </a:t>
            </a:r>
            <a:r>
              <a:rPr lang="en-US" sz="2000" i="1" u="sng" spc="-340" dirty="0">
                <a:solidFill>
                  <a:srgbClr val="00B050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Under</a:t>
            </a:r>
            <a:r>
              <a:rPr lang="en-US" sz="2000" i="1" u="sng" spc="-3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lang="en-US" sz="2000" i="1" u="sng" spc="-340" dirty="0">
                <a:solidFill>
                  <a:srgbClr val="00B050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2</a:t>
            </a:r>
            <a:r>
              <a:rPr lang="en-US" sz="2000" i="1" u="sng" spc="-340" dirty="0">
                <a:solidFill>
                  <a:srgbClr val="3C3C3C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 </a:t>
            </a:r>
            <a:r>
              <a:rPr lang="en-US" sz="2000" i="1" u="sng" spc="-340" dirty="0">
                <a:solidFill>
                  <a:srgbClr val="00B050"/>
                </a:solidFill>
                <a:uFill>
                  <a:solidFill>
                    <a:srgbClr val="3C3C3C"/>
                  </a:solidFill>
                </a:uFill>
                <a:latin typeface="Trebuchet MS"/>
                <a:cs typeface="Trebuchet MS"/>
              </a:rPr>
              <a:t>y</a:t>
            </a:r>
            <a:endParaRPr sz="2000" dirty="0">
              <a:solidFill>
                <a:srgbClr val="00B05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-140" dirty="0"/>
              <a:t>P</a:t>
            </a:r>
            <a:r>
              <a:rPr spc="-110" dirty="0"/>
              <a:t>R</a:t>
            </a:r>
            <a:r>
              <a:rPr spc="140" dirty="0"/>
              <a:t>OPH</a:t>
            </a:r>
            <a:r>
              <a:rPr spc="135" dirty="0"/>
              <a:t>YLAX</a:t>
            </a:r>
            <a:r>
              <a:rPr spc="60" dirty="0"/>
              <a:t>I</a:t>
            </a:r>
            <a:r>
              <a:rPr spc="-70" dirty="0"/>
              <a:t>S</a:t>
            </a:r>
            <a:r>
              <a:rPr spc="-350" dirty="0"/>
              <a:t> </a:t>
            </a:r>
            <a:r>
              <a:rPr spc="90" dirty="0"/>
              <a:t>ANTIB</a:t>
            </a:r>
            <a:r>
              <a:rPr spc="35" dirty="0"/>
              <a:t>I</a:t>
            </a:r>
            <a:r>
              <a:rPr spc="235" dirty="0"/>
              <a:t>O</a:t>
            </a:r>
            <a:r>
              <a:rPr spc="55" dirty="0"/>
              <a:t>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2844900"/>
            <a:ext cx="2552065" cy="218777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  <a:buClr>
                <a:srgbClr val="903062"/>
              </a:buClr>
              <a:buSzPct val="91666"/>
              <a:tabLst>
                <a:tab pos="286385" algn="l"/>
                <a:tab pos="287020" algn="l"/>
              </a:tabLst>
            </a:pPr>
            <a:r>
              <a:rPr sz="2000" spc="-95" dirty="0">
                <a:latin typeface="Trebuchet MS"/>
                <a:cs typeface="Trebuchet MS"/>
              </a:rPr>
              <a:t>P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-55" dirty="0">
                <a:latin typeface="Trebuchet MS"/>
                <a:cs typeface="Trebuchet MS"/>
              </a:rPr>
              <a:t>op</a:t>
            </a:r>
            <a:r>
              <a:rPr sz="2000" spc="-120" dirty="0">
                <a:latin typeface="Trebuchet MS"/>
                <a:cs typeface="Trebuchet MS"/>
              </a:rPr>
              <a:t>h</a:t>
            </a:r>
            <a:r>
              <a:rPr sz="2000" spc="-95" dirty="0">
                <a:latin typeface="Trebuchet MS"/>
                <a:cs typeface="Trebuchet MS"/>
              </a:rPr>
              <a:t>ylaxis</a:t>
            </a:r>
            <a:r>
              <a:rPr sz="2000" spc="-60" dirty="0">
                <a:solidFill>
                  <a:srgbClr val="00B05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options</a:t>
            </a:r>
            <a:r>
              <a:rPr lang="en-US" sz="2000" spc="-60" dirty="0">
                <a:solidFill>
                  <a:srgbClr val="00B050"/>
                </a:solidFill>
                <a:latin typeface="Trebuchet MS"/>
                <a:cs typeface="Trebuchet MS"/>
              </a:rPr>
              <a:t>: same antibiotic but lower doses</a:t>
            </a:r>
            <a:r>
              <a:rPr lang="en-US" sz="2000" spc="-270" dirty="0">
                <a:solidFill>
                  <a:srgbClr val="00B050"/>
                </a:solidFill>
                <a:latin typeface="Trebuchet MS"/>
                <a:cs typeface="Trebuchet MS"/>
              </a:rPr>
              <a:t> .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  <a:buClr>
                <a:srgbClr val="903062"/>
              </a:buClr>
              <a:buSzPct val="91666"/>
              <a:tabLst>
                <a:tab pos="286385" algn="l"/>
                <a:tab pos="287020" algn="l"/>
              </a:tabLst>
            </a:pPr>
            <a:r>
              <a:rPr lang="en-US"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lang="en-US" sz="1800" spc="25" dirty="0">
                <a:solidFill>
                  <a:srgbClr val="3C3C3C"/>
                </a:solidFill>
                <a:latin typeface="Trebuchet MS"/>
                <a:cs typeface="Trebuchet MS"/>
              </a:rPr>
              <a:t>TMP</a:t>
            </a:r>
            <a:r>
              <a:rPr lang="en-US"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1800" spc="-12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lang="en-US" sz="18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1800" spc="70" dirty="0">
                <a:solidFill>
                  <a:srgbClr val="3C3C3C"/>
                </a:solidFill>
                <a:latin typeface="Trebuchet MS"/>
                <a:cs typeface="Trebuchet MS"/>
              </a:rPr>
              <a:t>SMX(</a:t>
            </a:r>
            <a:r>
              <a:rPr lang="en-US"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lang="en-US" sz="1800" spc="-95" dirty="0" err="1">
                <a:solidFill>
                  <a:srgbClr val="3C3C3C"/>
                </a:solidFill>
                <a:latin typeface="Trebuchet MS"/>
                <a:cs typeface="Trebuchet MS"/>
              </a:rPr>
              <a:t>Sept</a:t>
            </a:r>
            <a:r>
              <a:rPr lang="en-US" sz="1800" spc="-70" dirty="0" err="1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lang="en-US" sz="1800" spc="-100" dirty="0" err="1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lang="en-US" sz="1800" spc="-8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endParaRPr lang="en-US" sz="1800" dirty="0"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  <a:spcBef>
                <a:spcPts val="219"/>
              </a:spcBef>
            </a:pP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-Nitrofurantoin</a:t>
            </a:r>
            <a:endParaRPr sz="1800" dirty="0"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  <a:spcBef>
                <a:spcPts val="215"/>
              </a:spcBef>
            </a:pP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Nalidixic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acid</a:t>
            </a:r>
            <a:endParaRPr sz="1800" dirty="0"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  <a:spcBef>
                <a:spcPts val="215"/>
              </a:spcBef>
            </a:pP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-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3C3C3C"/>
                </a:solidFill>
                <a:latin typeface="Trebuchet MS"/>
                <a:cs typeface="Trebuchet MS"/>
              </a:rPr>
              <a:t>Cep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h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alexin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3C3C3C"/>
                </a:solidFill>
                <a:latin typeface="Trebuchet MS"/>
                <a:cs typeface="Trebuchet MS"/>
              </a:rPr>
              <a:t>ult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aspo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95" dirty="0"/>
              <a:t>PREVENTION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757674"/>
            <a:ext cx="7600950" cy="214693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rgbClr val="3C3C3C"/>
                </a:solidFill>
                <a:latin typeface="Trebuchet MS"/>
                <a:cs typeface="Trebuchet MS"/>
              </a:rPr>
              <a:t>Drink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400" spc="-28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0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400" spc="-16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400" spc="-245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400" spc="-85" dirty="0">
                <a:solidFill>
                  <a:srgbClr val="3C3C3C"/>
                </a:solidFill>
                <a:latin typeface="Trebuchet MS"/>
                <a:cs typeface="Trebuchet MS"/>
              </a:rPr>
              <a:t>ount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3C3C3C"/>
                </a:solidFill>
                <a:latin typeface="Trebuchet MS"/>
                <a:cs typeface="Trebuchet MS"/>
              </a:rPr>
              <a:t>water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175" dirty="0">
                <a:solidFill>
                  <a:srgbClr val="3C3C3C"/>
                </a:solidFill>
                <a:latin typeface="Trebuchet MS"/>
                <a:cs typeface="Trebuchet MS"/>
              </a:rPr>
              <a:t>Teaching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for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3C3C3C"/>
                </a:solidFill>
                <a:latin typeface="Trebuchet MS"/>
                <a:cs typeface="Trebuchet MS"/>
              </a:rPr>
              <a:t>dysfunctional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voiders</a:t>
            </a:r>
            <a:endParaRPr sz="2400">
              <a:latin typeface="Trebuchet MS"/>
              <a:cs typeface="Trebuchet MS"/>
            </a:endParaRPr>
          </a:p>
          <a:p>
            <a:pPr marL="286385" marR="5080" indent="-274320">
              <a:lnSpc>
                <a:spcPct val="100000"/>
              </a:lnSpc>
              <a:spcBef>
                <a:spcPts val="57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80" dirty="0">
                <a:solidFill>
                  <a:srgbClr val="3C3C3C"/>
                </a:solidFill>
                <a:latin typeface="Trebuchet MS"/>
                <a:cs typeface="Trebuchet MS"/>
              </a:rPr>
              <a:t>Children</a:t>
            </a:r>
            <a:r>
              <a:rPr sz="24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should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95" dirty="0">
                <a:solidFill>
                  <a:srgbClr val="3C3C3C"/>
                </a:solidFill>
                <a:latin typeface="Trebuchet MS"/>
                <a:cs typeface="Trebuchet MS"/>
              </a:rPr>
              <a:t>have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access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 to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clean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3C3C3C"/>
                </a:solidFill>
                <a:latin typeface="Trebuchet MS"/>
                <a:cs typeface="Trebuchet MS"/>
              </a:rPr>
              <a:t>toilet</a:t>
            </a:r>
            <a:r>
              <a:rPr sz="24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4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3C3C3C"/>
                </a:solidFill>
                <a:latin typeface="Trebuchet MS"/>
                <a:cs typeface="Trebuchet MS"/>
              </a:rPr>
              <a:t>encouraged </a:t>
            </a:r>
            <a:r>
              <a:rPr sz="2400" spc="-71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3C3C3C"/>
                </a:solidFill>
                <a:latin typeface="Trebuchet MS"/>
                <a:cs typeface="Trebuchet MS"/>
              </a:rPr>
              <a:t>empty</a:t>
            </a:r>
            <a:r>
              <a:rPr sz="24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400" spc="-165" dirty="0">
                <a:solidFill>
                  <a:srgbClr val="3C3C3C"/>
                </a:solidFill>
                <a:latin typeface="Trebuchet MS"/>
                <a:cs typeface="Trebuchet MS"/>
              </a:rPr>
              <a:t>la</a:t>
            </a:r>
            <a:r>
              <a:rPr sz="2400" spc="-25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400" spc="-90" dirty="0">
                <a:solidFill>
                  <a:srgbClr val="3C3C3C"/>
                </a:solidFill>
                <a:latin typeface="Trebuchet MS"/>
                <a:cs typeface="Trebuchet MS"/>
              </a:rPr>
              <a:t>der</a:t>
            </a:r>
            <a:endParaRPr sz="24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spc="-24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400" spc="-4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400" spc="-185" dirty="0">
                <a:solidFill>
                  <a:srgbClr val="3C3C3C"/>
                </a:solidFill>
                <a:latin typeface="Trebuchet MS"/>
                <a:cs typeface="Trebuchet MS"/>
              </a:rPr>
              <a:t>eat</a:t>
            </a:r>
            <a:r>
              <a:rPr sz="24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3C3C3C"/>
                </a:solidFill>
                <a:latin typeface="Trebuchet MS"/>
                <a:cs typeface="Trebuchet MS"/>
              </a:rPr>
              <a:t>constipation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65" dirty="0"/>
              <a:t>CRANBERRIES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3748278"/>
            <a:ext cx="7205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5115" algn="l"/>
                <a:tab pos="285750" algn="l"/>
              </a:tabLst>
            </a:pPr>
            <a:r>
              <a:rPr sz="1800" spc="-60" dirty="0">
                <a:solidFill>
                  <a:srgbClr val="3C3C3C"/>
                </a:solidFill>
                <a:latin typeface="Trebuchet MS"/>
                <a:cs typeface="Trebuchet MS"/>
              </a:rPr>
              <a:t>Some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evidence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Trebuchet MS"/>
                <a:cs typeface="Trebuchet MS"/>
              </a:rPr>
              <a:t>suggests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cranberry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juice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might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3C3C3C"/>
                </a:solidFill>
                <a:latin typeface="Trebuchet MS"/>
                <a:cs typeface="Trebuchet MS"/>
              </a:rPr>
              <a:t>be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beneficial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to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prevent </a:t>
            </a:r>
            <a:r>
              <a:rPr sz="1800" spc="-5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ecu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3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enc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1800" spc="-13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chi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ld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en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C14F8D-4DF3-E638-AC32-73AB114E4D90}"/>
              </a:ext>
            </a:extLst>
          </p:cNvPr>
          <p:cNvSpPr txBox="1"/>
          <p:nvPr/>
        </p:nvSpPr>
        <p:spPr>
          <a:xfrm>
            <a:off x="4953000" y="1866587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 err="1">
                <a:solidFill>
                  <a:srgbClr val="00B050"/>
                </a:solidFill>
              </a:rPr>
              <a:t>بحكو</a:t>
            </a:r>
            <a:r>
              <a:rPr lang="ar-SA" dirty="0">
                <a:solidFill>
                  <a:srgbClr val="00B050"/>
                </a:solidFill>
              </a:rPr>
              <a:t> التوت البري مفيد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As prophylactic</a:t>
            </a:r>
            <a:r>
              <a:rPr lang="ar-SA" dirty="0">
                <a:solidFill>
                  <a:srgbClr val="00B050"/>
                </a:solidFill>
              </a:rPr>
              <a:t> </a:t>
            </a:r>
          </a:p>
          <a:p>
            <a:r>
              <a:rPr lang="ar-SA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works on fimbriae like antibiotic</a:t>
            </a:r>
            <a:r>
              <a:rPr lang="ar-SA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b="1" spc="305" dirty="0">
                <a:latin typeface="Trebuchet MS"/>
                <a:cs typeface="Trebuchet MS"/>
              </a:rPr>
              <a:t>CLINICAL</a:t>
            </a:r>
            <a:r>
              <a:rPr b="1" spc="-130" dirty="0">
                <a:latin typeface="Trebuchet MS"/>
                <a:cs typeface="Trebuchet MS"/>
              </a:rPr>
              <a:t> </a:t>
            </a:r>
            <a:r>
              <a:rPr b="1" spc="260" dirty="0">
                <a:latin typeface="Trebuchet MS"/>
                <a:cs typeface="Trebuchet MS"/>
              </a:rPr>
              <a:t>MANIFESTATIONS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972363"/>
            <a:ext cx="7827009" cy="300274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395"/>
              </a:spcBef>
              <a:buClr>
                <a:srgbClr val="903062"/>
              </a:buClr>
              <a:buSzPct val="91666"/>
              <a:buFont typeface="Segoe UI Symbol"/>
              <a:buChar char="⚫"/>
              <a:tabLst>
                <a:tab pos="287020" algn="l"/>
              </a:tabLst>
            </a:pPr>
            <a:r>
              <a:rPr sz="2400" b="1" i="1" spc="-135" dirty="0">
                <a:solidFill>
                  <a:srgbClr val="3C3C3C"/>
                </a:solidFill>
                <a:latin typeface="Trebuchet MS"/>
                <a:cs typeface="Trebuchet MS"/>
              </a:rPr>
              <a:t>Cystitis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  <a:tabLst>
                <a:tab pos="1052195" algn="l"/>
              </a:tabLst>
            </a:pP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dic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tes</a:t>
            </a:r>
            <a:r>
              <a:rPr sz="20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bla</a:t>
            </a:r>
            <a:r>
              <a:rPr sz="2000" spc="-190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der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8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ol</a:t>
            </a:r>
            <a:r>
              <a:rPr sz="2000" spc="-125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eme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13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 dirty="0">
              <a:latin typeface="Trebuchet MS"/>
              <a:cs typeface="Trebuchet MS"/>
            </a:endParaRPr>
          </a:p>
          <a:p>
            <a:pPr marL="12700" marR="5080">
              <a:lnSpc>
                <a:spcPts val="2160"/>
              </a:lnSpc>
              <a:spcBef>
                <a:spcPts val="515"/>
              </a:spcBef>
            </a:pP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Symptoms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include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dysuria,</a:t>
            </a:r>
            <a:r>
              <a:rPr sz="2000" spc="-2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3C3C3C"/>
                </a:solidFill>
                <a:latin typeface="Trebuchet MS"/>
                <a:cs typeface="Trebuchet MS"/>
              </a:rPr>
              <a:t>urgency,</a:t>
            </a:r>
            <a:r>
              <a:rPr sz="2000" spc="-2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50" dirty="0">
                <a:solidFill>
                  <a:srgbClr val="3C3C3C"/>
                </a:solidFill>
                <a:latin typeface="Trebuchet MS"/>
                <a:cs typeface="Trebuchet MS"/>
              </a:rPr>
              <a:t>frequency,</a:t>
            </a:r>
            <a:r>
              <a:rPr sz="2000" spc="-2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3C3C3C"/>
                </a:solidFill>
                <a:latin typeface="Trebuchet MS"/>
                <a:cs typeface="Trebuchet MS"/>
              </a:rPr>
              <a:t>suprapubic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5" dirty="0">
                <a:solidFill>
                  <a:srgbClr val="3C3C3C"/>
                </a:solidFill>
                <a:latin typeface="Trebuchet MS"/>
                <a:cs typeface="Trebuchet MS"/>
              </a:rPr>
              <a:t>pain,</a:t>
            </a:r>
            <a:r>
              <a:rPr sz="2000" spc="-2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incontinence, </a:t>
            </a:r>
            <a:r>
              <a:rPr sz="2000" spc="-5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malodo</a:t>
            </a:r>
            <a:r>
              <a:rPr sz="2000" spc="-11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000" spc="-35" dirty="0">
                <a:solidFill>
                  <a:srgbClr val="3C3C3C"/>
                </a:solidFill>
                <a:latin typeface="Trebuchet MS"/>
                <a:cs typeface="Trebuchet MS"/>
              </a:rPr>
              <a:t>ous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3C3C3C"/>
                </a:solidFill>
                <a:latin typeface="Trebuchet MS"/>
                <a:cs typeface="Trebuchet MS"/>
              </a:rPr>
              <a:t>ur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000" spc="-29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50" dirty="0">
              <a:latin typeface="Trebuchet MS"/>
              <a:cs typeface="Trebuchet MS"/>
            </a:endParaRPr>
          </a:p>
          <a:p>
            <a:pPr marL="152400">
              <a:lnSpc>
                <a:spcPct val="100000"/>
              </a:lnSpc>
            </a:pPr>
            <a:r>
              <a:rPr sz="2000" spc="-90" dirty="0">
                <a:solidFill>
                  <a:srgbClr val="3C3C3C"/>
                </a:solidFill>
                <a:latin typeface="Trebuchet MS"/>
                <a:cs typeface="Trebuchet MS"/>
              </a:rPr>
              <a:t>It</a:t>
            </a:r>
            <a:r>
              <a:rPr sz="20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does</a:t>
            </a:r>
            <a:r>
              <a:rPr sz="20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not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cause</a:t>
            </a:r>
            <a:r>
              <a:rPr sz="20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3C3C3C"/>
                </a:solidFill>
                <a:latin typeface="Trebuchet MS"/>
                <a:cs typeface="Trebuchet MS"/>
              </a:rPr>
              <a:t>fever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2000" spc="-60" dirty="0">
                <a:solidFill>
                  <a:srgbClr val="3C3C3C"/>
                </a:solidFill>
                <a:latin typeface="Trebuchet MS"/>
                <a:cs typeface="Trebuchet MS"/>
              </a:rPr>
              <a:t> does</a:t>
            </a:r>
            <a:r>
              <a:rPr sz="20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3C3C3C"/>
                </a:solidFill>
                <a:latin typeface="Trebuchet MS"/>
                <a:cs typeface="Trebuchet MS"/>
              </a:rPr>
              <a:t>not </a:t>
            </a:r>
            <a:r>
              <a:rPr sz="2000" spc="-95" dirty="0">
                <a:solidFill>
                  <a:srgbClr val="3C3C3C"/>
                </a:solidFill>
                <a:latin typeface="Trebuchet MS"/>
                <a:cs typeface="Trebuchet MS"/>
              </a:rPr>
              <a:t>result</a:t>
            </a:r>
            <a:r>
              <a:rPr sz="20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0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3C3C3C"/>
                </a:solidFill>
                <a:latin typeface="Trebuchet MS"/>
                <a:cs typeface="Trebuchet MS"/>
              </a:rPr>
              <a:t>renal</a:t>
            </a:r>
            <a:r>
              <a:rPr sz="20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3C3C3C"/>
                </a:solidFill>
                <a:latin typeface="Trebuchet MS"/>
                <a:cs typeface="Trebuchet MS"/>
              </a:rPr>
              <a:t>injury.</a:t>
            </a:r>
            <a:endParaRPr lang="en-US" sz="2000" spc="-160" dirty="0">
              <a:solidFill>
                <a:srgbClr val="3C3C3C"/>
              </a:solidFill>
              <a:latin typeface="Trebuchet MS"/>
              <a:cs typeface="Trebuchet MS"/>
            </a:endParaRPr>
          </a:p>
          <a:p>
            <a:pPr marL="152400">
              <a:lnSpc>
                <a:spcPct val="100000"/>
              </a:lnSpc>
            </a:pPr>
            <a:endParaRPr lang="en-US" sz="2000" spc="-160" dirty="0">
              <a:solidFill>
                <a:srgbClr val="3C3C3C"/>
              </a:solidFill>
              <a:latin typeface="Trebuchet MS"/>
              <a:cs typeface="Trebuchet MS"/>
            </a:endParaRPr>
          </a:p>
          <a:p>
            <a:pPr marL="152400">
              <a:lnSpc>
                <a:spcPct val="100000"/>
              </a:lnSpc>
            </a:pPr>
            <a:r>
              <a:rPr lang="en-US" sz="2000" spc="-160" dirty="0">
                <a:solidFill>
                  <a:srgbClr val="00B050"/>
                </a:solidFill>
                <a:latin typeface="Trebuchet MS"/>
                <a:cs typeface="Trebuchet MS"/>
              </a:rPr>
              <a:t>Hematuria more with cystitis mainly if there is a time for hematuria during the voiding</a:t>
            </a:r>
            <a:endParaRPr sz="2000" dirty="0">
              <a:solidFill>
                <a:srgbClr val="00B05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055" y="600455"/>
            <a:ext cx="8239125" cy="1259205"/>
          </a:xfrm>
          <a:custGeom>
            <a:avLst/>
            <a:gdLst/>
            <a:ahLst/>
            <a:cxnLst/>
            <a:rect l="l" t="t" r="r" b="b"/>
            <a:pathLst>
              <a:path w="8239125" h="1259205">
                <a:moveTo>
                  <a:pt x="8238744" y="0"/>
                </a:moveTo>
                <a:lnTo>
                  <a:pt x="0" y="0"/>
                </a:lnTo>
                <a:lnTo>
                  <a:pt x="0" y="1258824"/>
                </a:lnTo>
                <a:lnTo>
                  <a:pt x="8238744" y="1258824"/>
                </a:lnTo>
                <a:lnTo>
                  <a:pt x="8238744" y="0"/>
                </a:lnTo>
                <a:close/>
              </a:path>
            </a:pathLst>
          </a:custGeom>
          <a:solidFill>
            <a:srgbClr val="4D1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6485" y="3318205"/>
            <a:ext cx="508889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b="1" i="1" spc="-295" dirty="0">
                <a:solidFill>
                  <a:srgbClr val="3C3C3C"/>
                </a:solidFill>
                <a:latin typeface="Trebuchet MS"/>
                <a:cs typeface="Trebuchet MS"/>
              </a:rPr>
              <a:t>Than</a:t>
            </a:r>
            <a:r>
              <a:rPr sz="8800" b="1" i="1" spc="-260" dirty="0">
                <a:solidFill>
                  <a:srgbClr val="3C3C3C"/>
                </a:solidFill>
                <a:latin typeface="Trebuchet MS"/>
                <a:cs typeface="Trebuchet MS"/>
              </a:rPr>
              <a:t>k</a:t>
            </a:r>
            <a:r>
              <a:rPr sz="8800" b="1" i="1" spc="-132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8800" b="1" i="1" spc="-1770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8800" b="1" i="1" spc="-55" dirty="0">
                <a:solidFill>
                  <a:srgbClr val="3C3C3C"/>
                </a:solidFill>
                <a:latin typeface="Trebuchet MS"/>
                <a:cs typeface="Trebuchet MS"/>
              </a:rPr>
              <a:t>ou</a:t>
            </a:r>
            <a:endParaRPr sz="8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spc="229" dirty="0"/>
              <a:t>WH</a:t>
            </a:r>
            <a:r>
              <a:rPr spc="170" dirty="0"/>
              <a:t>E</a:t>
            </a:r>
            <a:r>
              <a:rPr spc="395" dirty="0"/>
              <a:t>N</a:t>
            </a:r>
            <a:r>
              <a:rPr spc="-425" dirty="0"/>
              <a:t> </a:t>
            </a:r>
            <a:r>
              <a:rPr spc="-120" dirty="0"/>
              <a:t>T</a:t>
            </a:r>
            <a:r>
              <a:rPr spc="415" dirty="0"/>
              <a:t>O</a:t>
            </a:r>
            <a:r>
              <a:rPr spc="-70" dirty="0"/>
              <a:t> </a:t>
            </a:r>
            <a:r>
              <a:rPr spc="-45" dirty="0"/>
              <a:t>SUSP</a:t>
            </a:r>
            <a:r>
              <a:rPr spc="-40" dirty="0"/>
              <a:t>E</a:t>
            </a:r>
            <a:r>
              <a:rPr spc="90" dirty="0"/>
              <a:t>CT?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3287014"/>
            <a:ext cx="7721600" cy="227520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1800" b="1" spc="-9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1800" b="1" spc="-80" dirty="0">
                <a:solidFill>
                  <a:srgbClr val="3C3C3C"/>
                </a:solidFill>
                <a:latin typeface="Trebuchet MS"/>
                <a:cs typeface="Trebuchet MS"/>
              </a:rPr>
              <a:t>v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er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114" dirty="0">
                <a:solidFill>
                  <a:srgbClr val="3C3C3C"/>
                </a:solidFill>
                <a:latin typeface="Trebuchet MS"/>
                <a:cs typeface="Trebuchet MS"/>
              </a:rPr>
              <a:t>?</a:t>
            </a:r>
            <a:r>
              <a:rPr sz="1800" b="1" spc="-125" dirty="0">
                <a:solidFill>
                  <a:srgbClr val="3C3C3C"/>
                </a:solidFill>
                <a:latin typeface="Trebuchet MS"/>
                <a:cs typeface="Trebuchet MS"/>
              </a:rPr>
              <a:t>?</a:t>
            </a:r>
            <a:r>
              <a:rPr sz="1800" b="1" spc="-114" dirty="0">
                <a:solidFill>
                  <a:srgbClr val="3C3C3C"/>
                </a:solidFill>
                <a:latin typeface="Trebuchet MS"/>
                <a:cs typeface="Trebuchet MS"/>
              </a:rPr>
              <a:t>?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430"/>
              </a:spcBef>
            </a:pP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the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prevalence 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of </a:t>
            </a:r>
            <a:r>
              <a:rPr sz="1800" b="1" spc="175" dirty="0">
                <a:solidFill>
                  <a:srgbClr val="3C3C3C"/>
                </a:solidFill>
                <a:latin typeface="Trebuchet MS"/>
                <a:cs typeface="Trebuchet MS"/>
              </a:rPr>
              <a:t>UTI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is </a:t>
            </a:r>
            <a:r>
              <a:rPr sz="1800" b="1" dirty="0">
                <a:solidFill>
                  <a:srgbClr val="3C3C3C"/>
                </a:solidFill>
                <a:latin typeface="Trebuchet MS"/>
                <a:cs typeface="Trebuchet MS"/>
              </a:rPr>
              <a:t>5% </a:t>
            </a:r>
            <a:r>
              <a:rPr sz="1800" b="1" spc="-35" dirty="0">
                <a:solidFill>
                  <a:srgbClr val="3C3C3C"/>
                </a:solidFill>
                <a:latin typeface="Trebuchet MS"/>
                <a:cs typeface="Trebuchet MS"/>
              </a:rPr>
              <a:t>in </a:t>
            </a:r>
            <a:r>
              <a:rPr sz="1800" b="1" spc="-25" dirty="0">
                <a:solidFill>
                  <a:srgbClr val="3C3C3C"/>
                </a:solidFill>
                <a:latin typeface="Trebuchet MS"/>
                <a:cs typeface="Trebuchet MS"/>
              </a:rPr>
              <a:t>children </a:t>
            </a:r>
            <a:r>
              <a:rPr sz="1800" b="1" spc="-20" dirty="0">
                <a:solidFill>
                  <a:srgbClr val="3C3C3C"/>
                </a:solidFill>
                <a:latin typeface="Trebuchet MS"/>
                <a:cs typeface="Trebuchet MS"/>
              </a:rPr>
              <a:t>&lt;2yr </a:t>
            </a:r>
            <a:r>
              <a:rPr sz="1800" b="1" spc="-10" dirty="0">
                <a:solidFill>
                  <a:srgbClr val="3C3C3C"/>
                </a:solidFill>
                <a:latin typeface="Trebuchet MS"/>
                <a:cs typeface="Trebuchet MS"/>
              </a:rPr>
              <a:t>presenting </a:t>
            </a:r>
            <a:r>
              <a:rPr sz="1800" b="1" spc="-15" dirty="0">
                <a:solidFill>
                  <a:srgbClr val="3C3C3C"/>
                </a:solidFill>
                <a:latin typeface="Trebuchet MS"/>
                <a:cs typeface="Trebuchet MS"/>
              </a:rPr>
              <a:t>with </a:t>
            </a:r>
            <a:r>
              <a:rPr sz="1800" b="1" spc="-65" dirty="0">
                <a:solidFill>
                  <a:srgbClr val="3C3C3C"/>
                </a:solidFill>
                <a:latin typeface="Trebuchet MS"/>
                <a:cs typeface="Trebuchet MS"/>
              </a:rPr>
              <a:t>fever 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&gt; </a:t>
            </a:r>
            <a:r>
              <a:rPr sz="1800" b="1" spc="-90" dirty="0">
                <a:solidFill>
                  <a:srgbClr val="3C3C3C"/>
                </a:solidFill>
                <a:latin typeface="Trebuchet MS"/>
                <a:cs typeface="Trebuchet MS"/>
              </a:rPr>
              <a:t>38.0 </a:t>
            </a:r>
            <a:r>
              <a:rPr sz="1800" b="1" spc="-5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15" dirty="0">
                <a:solidFill>
                  <a:srgbClr val="3C3C3C"/>
                </a:solidFill>
                <a:latin typeface="Trebuchet MS"/>
                <a:cs typeface="Trebuchet MS"/>
              </a:rPr>
              <a:t>no</a:t>
            </a:r>
            <a:r>
              <a:rPr sz="1800" b="1" spc="-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defined</a:t>
            </a:r>
            <a:r>
              <a:rPr sz="1800" b="1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5" dirty="0">
                <a:solidFill>
                  <a:srgbClr val="3C3C3C"/>
                </a:solidFill>
                <a:latin typeface="Trebuchet MS"/>
                <a:cs typeface="Trebuchet MS"/>
              </a:rPr>
              <a:t>focus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rebuchet MS"/>
              <a:cs typeface="Trebuchet MS"/>
            </a:endParaRPr>
          </a:p>
          <a:p>
            <a:pPr marL="287020" indent="-274320">
              <a:lnSpc>
                <a:spcPct val="100000"/>
              </a:lnSpc>
              <a:buClr>
                <a:srgbClr val="903062"/>
              </a:buClr>
              <a:buSzPct val="9166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4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b="1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newborns</a:t>
            </a:r>
            <a:r>
              <a:rPr sz="1800" b="1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3C3C3C"/>
                </a:solidFill>
                <a:latin typeface="Trebuchet MS"/>
                <a:cs typeface="Trebuchet MS"/>
              </a:rPr>
              <a:t>and</a:t>
            </a:r>
            <a:r>
              <a:rPr sz="1800" b="1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3C3C3C"/>
                </a:solidFill>
                <a:latin typeface="Trebuchet MS"/>
                <a:cs typeface="Trebuchet MS"/>
              </a:rPr>
              <a:t>infants</a:t>
            </a:r>
            <a:endParaRPr sz="1800">
              <a:latin typeface="Trebuchet MS"/>
              <a:cs typeface="Trebuchet MS"/>
            </a:endParaRPr>
          </a:p>
          <a:p>
            <a:pPr marL="47625" marR="1813560" indent="-35560">
              <a:lnSpc>
                <a:spcPct val="120000"/>
              </a:lnSpc>
            </a:pP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Nonspecific </a:t>
            </a:r>
            <a:r>
              <a:rPr sz="1800" spc="-75" dirty="0">
                <a:solidFill>
                  <a:srgbClr val="3C3C3C"/>
                </a:solidFill>
                <a:latin typeface="Trebuchet MS"/>
                <a:cs typeface="Trebuchet MS"/>
              </a:rPr>
              <a:t>symptoms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such </a:t>
            </a:r>
            <a:r>
              <a:rPr sz="1800" spc="-110" dirty="0">
                <a:solidFill>
                  <a:srgbClr val="3C3C3C"/>
                </a:solidFill>
                <a:latin typeface="Trebuchet MS"/>
                <a:cs typeface="Trebuchet MS"/>
              </a:rPr>
              <a:t>as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jaundice, </a:t>
            </a:r>
            <a:r>
              <a:rPr sz="1800" spc="-10" dirty="0">
                <a:solidFill>
                  <a:srgbClr val="3C3C3C"/>
                </a:solidFill>
                <a:latin typeface="Trebuchet MS"/>
                <a:cs typeface="Trebuchet MS"/>
              </a:rPr>
              <a:t>poor </a:t>
            </a:r>
            <a:r>
              <a:rPr sz="1800" spc="-145" dirty="0">
                <a:solidFill>
                  <a:srgbClr val="3C3C3C"/>
                </a:solidFill>
                <a:latin typeface="Trebuchet MS"/>
                <a:cs typeface="Trebuchet MS"/>
              </a:rPr>
              <a:t>feeding,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irritability </a:t>
            </a:r>
            <a:r>
              <a:rPr sz="1800" spc="-53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3C3C3C"/>
                </a:solidFill>
                <a:latin typeface="Trebuchet MS"/>
                <a:cs typeface="Trebuchet MS"/>
              </a:rPr>
              <a:t>Weight</a:t>
            </a:r>
            <a:r>
              <a:rPr sz="1800" spc="-4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3C3C3C"/>
                </a:solidFill>
                <a:latin typeface="Trebuchet MS"/>
                <a:cs typeface="Trebuchet MS"/>
              </a:rPr>
              <a:t>loss/</a:t>
            </a:r>
            <a:r>
              <a:rPr sz="18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Trebuchet MS"/>
                <a:cs typeface="Trebuchet MS"/>
              </a:rPr>
              <a:t>FTT</a:t>
            </a:r>
            <a:r>
              <a:rPr sz="18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3C3C3C"/>
                </a:solidFill>
                <a:latin typeface="Trebuchet MS"/>
                <a:cs typeface="Trebuchet MS"/>
              </a:rPr>
              <a:t>recurrent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3C3C3C"/>
                </a:solidFill>
                <a:latin typeface="Trebuchet MS"/>
                <a:cs typeface="Trebuchet MS"/>
              </a:rPr>
              <a:t>febrile</a:t>
            </a:r>
            <a:r>
              <a:rPr sz="1800" spc="-4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3C3C3C"/>
                </a:solidFill>
                <a:latin typeface="Trebuchet MS"/>
                <a:cs typeface="Trebuchet MS"/>
              </a:rPr>
              <a:t>UTI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055" y="600455"/>
            <a:ext cx="8239125" cy="1259205"/>
          </a:xfrm>
          <a:prstGeom prst="rect">
            <a:avLst/>
          </a:prstGeom>
          <a:solidFill>
            <a:srgbClr val="4D1334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4000">
              <a:latin typeface="Times New Roman"/>
              <a:cs typeface="Times New Roman"/>
            </a:endParaRPr>
          </a:p>
          <a:p>
            <a:pPr marL="405130">
              <a:lnSpc>
                <a:spcPct val="100000"/>
              </a:lnSpc>
            </a:pPr>
            <a:r>
              <a:rPr b="1" spc="254" dirty="0">
                <a:latin typeface="Trebuchet MS"/>
                <a:cs typeface="Trebuchet MS"/>
              </a:rPr>
              <a:t>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2319350"/>
            <a:ext cx="7560309" cy="372345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86385" marR="374650" indent="-274320">
              <a:lnSpc>
                <a:spcPct val="70100"/>
              </a:lnSpc>
              <a:spcBef>
                <a:spcPts val="1040"/>
              </a:spcBef>
              <a:buClr>
                <a:srgbClr val="903062"/>
              </a:buClr>
              <a:buSzPct val="92307"/>
              <a:buFont typeface="Segoe UI Symbol"/>
              <a:buChar char="⚫"/>
              <a:tabLst>
                <a:tab pos="287020" algn="l"/>
              </a:tabLst>
            </a:pPr>
            <a:r>
              <a:rPr sz="2600" spc="65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25" dirty="0">
                <a:solidFill>
                  <a:srgbClr val="3C3C3C"/>
                </a:solidFill>
                <a:latin typeface="Trebuchet MS"/>
                <a:cs typeface="Trebuchet MS"/>
              </a:rPr>
              <a:t>UTIs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cend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ng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34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ections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spc="-21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om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1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cteria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in  </a:t>
            </a:r>
            <a:r>
              <a:rPr sz="2600" spc="-34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ecal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flora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that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col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o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ze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the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per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ne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270" dirty="0">
                <a:solidFill>
                  <a:srgbClr val="3C3C3C"/>
                </a:solidFill>
                <a:latin typeface="Trebuchet MS"/>
                <a:cs typeface="Trebuchet MS"/>
              </a:rPr>
              <a:t>m.</a:t>
            </a:r>
            <a:endParaRPr sz="2600" dirty="0">
              <a:latin typeface="Trebuchet MS"/>
              <a:cs typeface="Trebuchet MS"/>
            </a:endParaRPr>
          </a:p>
          <a:p>
            <a:pPr marL="287020" indent="-274320">
              <a:lnSpc>
                <a:spcPts val="2810"/>
              </a:lnSpc>
              <a:buClr>
                <a:srgbClr val="903062"/>
              </a:buClr>
              <a:buSzPct val="90384"/>
              <a:buFont typeface="Segoe UI Symbol"/>
              <a:buChar char="⚫"/>
              <a:tabLst>
                <a:tab pos="287020" algn="l"/>
              </a:tabLst>
            </a:pP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Ra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24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hemato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og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200" dirty="0">
                <a:solidFill>
                  <a:srgbClr val="3C3C3C"/>
                </a:solidFill>
                <a:latin typeface="Trebuchet MS"/>
                <a:cs typeface="Trebuchet MS"/>
              </a:rPr>
              <a:t>cal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sp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ead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(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eo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60" dirty="0">
                <a:solidFill>
                  <a:srgbClr val="3C3C3C"/>
                </a:solidFill>
                <a:latin typeface="Trebuchet MS"/>
                <a:cs typeface="Trebuchet MS"/>
              </a:rPr>
              <a:t>ates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54" dirty="0">
                <a:solidFill>
                  <a:srgbClr val="3C3C3C"/>
                </a:solidFill>
                <a:latin typeface="Trebuchet MS"/>
                <a:cs typeface="Trebuchet MS"/>
              </a:rPr>
              <a:t>)</a:t>
            </a:r>
            <a:r>
              <a:rPr lang="en-US" sz="2600" spc="-254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</a:p>
          <a:p>
            <a:pPr marL="287020" indent="-274320">
              <a:lnSpc>
                <a:spcPts val="2810"/>
              </a:lnSpc>
              <a:buClr>
                <a:srgbClr val="903062"/>
              </a:buClr>
              <a:buSzPct val="90384"/>
              <a:buFont typeface="Segoe UI Symbol"/>
              <a:buChar char="⚫"/>
              <a:tabLst>
                <a:tab pos="287020" algn="l"/>
              </a:tabLst>
            </a:pPr>
            <a:r>
              <a:rPr lang="en-US" sz="2600" spc="-254" dirty="0">
                <a:solidFill>
                  <a:srgbClr val="00B050"/>
                </a:solidFill>
                <a:latin typeface="Trebuchet MS"/>
                <a:cs typeface="Trebuchet MS"/>
              </a:rPr>
              <a:t>Neonatal sepsis  ends with </a:t>
            </a:r>
            <a:r>
              <a:rPr lang="en-US" sz="2600" spc="-254" dirty="0" err="1">
                <a:solidFill>
                  <a:srgbClr val="00B050"/>
                </a:solidFill>
                <a:latin typeface="Trebuchet MS"/>
                <a:cs typeface="Trebuchet MS"/>
              </a:rPr>
              <a:t>uti</a:t>
            </a:r>
            <a:r>
              <a:rPr sz="2600" spc="-254" dirty="0">
                <a:solidFill>
                  <a:srgbClr val="00B050"/>
                </a:solidFill>
                <a:latin typeface="Trebuchet MS"/>
                <a:cs typeface="Trebuchet MS"/>
              </a:rPr>
              <a:t>.</a:t>
            </a:r>
            <a:endParaRPr sz="2600" dirty="0">
              <a:solidFill>
                <a:srgbClr val="00B050"/>
              </a:solidFill>
              <a:latin typeface="Trebuchet MS"/>
              <a:cs typeface="Trebuchet MS"/>
            </a:endParaRPr>
          </a:p>
          <a:p>
            <a:pPr marL="287020" indent="-274320">
              <a:lnSpc>
                <a:spcPts val="2655"/>
              </a:lnSpc>
              <a:spcBef>
                <a:spcPts val="2495"/>
              </a:spcBef>
              <a:buClr>
                <a:srgbClr val="903062"/>
              </a:buClr>
              <a:buSzPct val="92307"/>
              <a:buFont typeface="Segoe UI Symbol"/>
              <a:buChar char="⚫"/>
              <a:tabLst>
                <a:tab pos="287020" algn="l"/>
              </a:tabLst>
            </a:pPr>
            <a:r>
              <a:rPr sz="2600" spc="65" dirty="0">
                <a:solidFill>
                  <a:srgbClr val="3C3C3C"/>
                </a:solidFill>
                <a:latin typeface="Trebuchet MS"/>
                <a:cs typeface="Trebuchet MS"/>
              </a:rPr>
              <a:t>Mo</a:t>
            </a:r>
            <a:r>
              <a:rPr sz="2600" spc="3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t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com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m</a:t>
            </a:r>
            <a:r>
              <a:rPr sz="2600" spc="-40" dirty="0">
                <a:solidFill>
                  <a:srgbClr val="3C3C3C"/>
                </a:solidFill>
                <a:latin typeface="Trebuchet MS"/>
                <a:cs typeface="Trebuchet MS"/>
              </a:rPr>
              <a:t>on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1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thoge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220" dirty="0">
                <a:solidFill>
                  <a:srgbClr val="3C3C3C"/>
                </a:solidFill>
                <a:latin typeface="Trebuchet MS"/>
                <a:cs typeface="Trebuchet MS"/>
              </a:rPr>
              <a:t>s:</a:t>
            </a:r>
            <a:r>
              <a:rPr sz="2600" spc="-3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b="1" spc="6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6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b="1" spc="-21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b="1" spc="10" dirty="0">
                <a:solidFill>
                  <a:srgbClr val="3C3C3C"/>
                </a:solidFill>
                <a:latin typeface="Trebuchet MS"/>
                <a:cs typeface="Trebuchet MS"/>
              </a:rPr>
              <a:t>emales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600" spc="-33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7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5</a:t>
            </a:r>
            <a:r>
              <a:rPr sz="2600" spc="345" dirty="0">
                <a:solidFill>
                  <a:srgbClr val="3C3C3C"/>
                </a:solidFill>
                <a:latin typeface="Trebuchet MS"/>
                <a:cs typeface="Trebuchet MS"/>
              </a:rPr>
              <a:t>–</a:t>
            </a:r>
            <a:r>
              <a:rPr sz="2600" spc="25" dirty="0">
                <a:solidFill>
                  <a:srgbClr val="3C3C3C"/>
                </a:solidFill>
                <a:latin typeface="Trebuchet MS"/>
                <a:cs typeface="Trebuchet MS"/>
              </a:rPr>
              <a:t>90%</a:t>
            </a:r>
            <a:r>
              <a:rPr sz="2600" spc="-9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15" dirty="0">
                <a:solidFill>
                  <a:srgbClr val="3C3C3C"/>
                </a:solidFill>
                <a:latin typeface="Trebuchet MS"/>
                <a:cs typeface="Trebuchet MS"/>
              </a:rPr>
              <a:t>all</a:t>
            </a:r>
            <a:endParaRPr sz="2600" dirty="0">
              <a:latin typeface="Trebuchet MS"/>
              <a:cs typeface="Trebuchet MS"/>
            </a:endParaRPr>
          </a:p>
          <a:p>
            <a:pPr marL="286385" marR="1085215">
              <a:lnSpc>
                <a:spcPct val="70000"/>
              </a:lnSpc>
              <a:spcBef>
                <a:spcPts val="470"/>
              </a:spcBef>
              <a:tabLst>
                <a:tab pos="3277870" algn="l"/>
                <a:tab pos="6032500" algn="l"/>
              </a:tabLst>
            </a:pP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340" dirty="0">
                <a:solidFill>
                  <a:srgbClr val="3C3C3C"/>
                </a:solidFill>
                <a:latin typeface="Trebuchet MS"/>
                <a:cs typeface="Trebuchet MS"/>
              </a:rPr>
              <a:t>f</a:t>
            </a:r>
            <a:r>
              <a:rPr sz="2600" spc="-120" dirty="0">
                <a:solidFill>
                  <a:srgbClr val="3C3C3C"/>
                </a:solidFill>
                <a:latin typeface="Trebuchet MS"/>
                <a:cs typeface="Trebuchet MS"/>
              </a:rPr>
              <a:t>ectio</a:t>
            </a:r>
            <a:r>
              <a:rPr sz="2600" spc="-14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ca</a:t>
            </a:r>
            <a:r>
              <a:rPr sz="2600" spc="-180" dirty="0">
                <a:solidFill>
                  <a:srgbClr val="3C3C3C"/>
                </a:solidFill>
                <a:latin typeface="Trebuchet MS"/>
                <a:cs typeface="Trebuchet MS"/>
              </a:rPr>
              <a:t>u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sed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70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b="1" i="1" spc="-20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b="1" i="1" spc="-120" dirty="0">
                <a:solidFill>
                  <a:srgbClr val="3C3C3C"/>
                </a:solidFill>
                <a:latin typeface="Trebuchet MS"/>
                <a:cs typeface="Trebuchet MS"/>
              </a:rPr>
              <a:t>scherichia</a:t>
            </a:r>
            <a:r>
              <a:rPr sz="2600" b="1" i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b="1" i="1" spc="-114" dirty="0">
                <a:solidFill>
                  <a:srgbClr val="3C3C3C"/>
                </a:solidFill>
                <a:latin typeface="Trebuchet MS"/>
                <a:cs typeface="Trebuchet MS"/>
              </a:rPr>
              <a:t>col</a:t>
            </a:r>
            <a:r>
              <a:rPr sz="2600" b="1" i="1" spc="-80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,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30" dirty="0">
                <a:solidFill>
                  <a:srgbClr val="3C3C3C"/>
                </a:solidFill>
                <a:latin typeface="Trebuchet MS"/>
                <a:cs typeface="Trebuchet MS"/>
              </a:rPr>
              <a:t>the  </a:t>
            </a:r>
            <a:r>
              <a:rPr sz="2600" spc="-3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emai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0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95" dirty="0">
                <a:solidFill>
                  <a:srgbClr val="3C3C3C"/>
                </a:solidFill>
                <a:latin typeface="Trebuchet MS"/>
                <a:cs typeface="Trebuchet MS"/>
              </a:rPr>
              <a:t>g</a:t>
            </a:r>
            <a:r>
              <a:rPr sz="2600" spc="-9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e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caused</a:t>
            </a:r>
            <a:r>
              <a:rPr sz="2600" dirty="0">
                <a:solidFill>
                  <a:srgbClr val="3C3C3C"/>
                </a:solidFill>
                <a:latin typeface="Trebuchet MS"/>
                <a:cs typeface="Trebuchet MS"/>
              </a:rPr>
              <a:t>	</a:t>
            </a:r>
            <a:r>
              <a:rPr sz="2600" spc="-175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spc="-145" dirty="0">
                <a:solidFill>
                  <a:srgbClr val="3C3C3C"/>
                </a:solidFill>
                <a:latin typeface="Trebuchet MS"/>
                <a:cs typeface="Trebuchet MS"/>
              </a:rPr>
              <a:t>y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10" dirty="0">
                <a:solidFill>
                  <a:srgbClr val="3C3C3C"/>
                </a:solidFill>
                <a:latin typeface="Trebuchet MS"/>
                <a:cs typeface="Trebuchet MS"/>
              </a:rPr>
              <a:t>Kle</a:t>
            </a:r>
            <a:r>
              <a:rPr sz="2600" i="1" spc="-229" dirty="0">
                <a:solidFill>
                  <a:srgbClr val="3C3C3C"/>
                </a:solidFill>
                <a:latin typeface="Trebuchet MS"/>
                <a:cs typeface="Trebuchet MS"/>
              </a:rPr>
              <a:t>b</a:t>
            </a:r>
            <a:r>
              <a:rPr sz="2600" i="1" spc="-250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i="1" spc="-18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i="1" spc="-345" dirty="0">
                <a:solidFill>
                  <a:srgbClr val="3C3C3C"/>
                </a:solidFill>
                <a:latin typeface="Trebuchet MS"/>
                <a:cs typeface="Trebuchet MS"/>
              </a:rPr>
              <a:t>el</a:t>
            </a:r>
            <a:r>
              <a:rPr sz="2600" i="1" spc="-254" dirty="0">
                <a:solidFill>
                  <a:srgbClr val="3C3C3C"/>
                </a:solidFill>
                <a:latin typeface="Trebuchet MS"/>
                <a:cs typeface="Trebuchet MS"/>
              </a:rPr>
              <a:t>l</a:t>
            </a:r>
            <a:r>
              <a:rPr sz="2600" i="1" spc="-14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i="1" spc="-10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85" dirty="0">
                <a:solidFill>
                  <a:srgbClr val="3C3C3C"/>
                </a:solidFill>
                <a:latin typeface="Trebuchet MS"/>
                <a:cs typeface="Trebuchet MS"/>
              </a:rPr>
              <a:t>a</a:t>
            </a:r>
            <a:r>
              <a:rPr sz="2600" spc="-190" dirty="0">
                <a:solidFill>
                  <a:srgbClr val="3C3C3C"/>
                </a:solidFill>
                <a:latin typeface="Trebuchet MS"/>
                <a:cs typeface="Trebuchet MS"/>
              </a:rPr>
              <a:t>n</a:t>
            </a:r>
            <a:r>
              <a:rPr sz="2600" spc="-125" dirty="0">
                <a:solidFill>
                  <a:srgbClr val="3C3C3C"/>
                </a:solidFill>
                <a:latin typeface="Trebuchet MS"/>
                <a:cs typeface="Trebuchet MS"/>
              </a:rPr>
              <a:t>d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300" dirty="0">
                <a:solidFill>
                  <a:srgbClr val="3C3C3C"/>
                </a:solidFill>
                <a:latin typeface="Trebuchet MS"/>
                <a:cs typeface="Trebuchet MS"/>
              </a:rPr>
              <a:t>P</a:t>
            </a:r>
            <a:r>
              <a:rPr sz="2600" i="1" spc="-280" dirty="0">
                <a:solidFill>
                  <a:srgbClr val="3C3C3C"/>
                </a:solidFill>
                <a:latin typeface="Trebuchet MS"/>
                <a:cs typeface="Trebuchet MS"/>
              </a:rPr>
              <a:t>r</a:t>
            </a:r>
            <a:r>
              <a:rPr sz="2600" i="1" spc="-260" dirty="0">
                <a:solidFill>
                  <a:srgbClr val="3C3C3C"/>
                </a:solidFill>
                <a:latin typeface="Trebuchet MS"/>
                <a:cs typeface="Trebuchet MS"/>
              </a:rPr>
              <a:t>oteu</a:t>
            </a:r>
            <a:r>
              <a:rPr sz="2600" i="1" spc="-195" dirty="0">
                <a:solidFill>
                  <a:srgbClr val="3C3C3C"/>
                </a:solidFill>
                <a:latin typeface="Trebuchet MS"/>
                <a:cs typeface="Trebuchet MS"/>
              </a:rPr>
              <a:t>s</a:t>
            </a:r>
            <a:r>
              <a:rPr sz="2600" spc="-385" dirty="0">
                <a:solidFill>
                  <a:srgbClr val="3C3C3C"/>
                </a:solidFill>
                <a:latin typeface="Trebuchet MS"/>
                <a:cs typeface="Trebuchet MS"/>
              </a:rPr>
              <a:t>.</a:t>
            </a:r>
            <a:endParaRPr sz="2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950" dirty="0">
              <a:latin typeface="Trebuchet MS"/>
              <a:cs typeface="Trebuchet MS"/>
            </a:endParaRPr>
          </a:p>
          <a:p>
            <a:pPr marL="286385" marR="5080" indent="-274320">
              <a:lnSpc>
                <a:spcPct val="70100"/>
              </a:lnSpc>
              <a:buClr>
                <a:srgbClr val="903062"/>
              </a:buClr>
              <a:buSzPct val="92307"/>
              <a:buFont typeface="Segoe UI Symbol"/>
              <a:buChar char="⚫"/>
              <a:tabLst>
                <a:tab pos="287020" algn="l"/>
              </a:tabLst>
            </a:pPr>
            <a:r>
              <a:rPr sz="2600" b="1" spc="60" dirty="0">
                <a:solidFill>
                  <a:srgbClr val="3C3C3C"/>
                </a:solidFill>
                <a:latin typeface="Trebuchet MS"/>
                <a:cs typeface="Trebuchet MS"/>
              </a:rPr>
              <a:t>In</a:t>
            </a:r>
            <a:r>
              <a:rPr sz="2600" b="1" spc="-7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b="1" spc="25" dirty="0">
                <a:solidFill>
                  <a:srgbClr val="3C3C3C"/>
                </a:solidFill>
                <a:latin typeface="Trebuchet MS"/>
                <a:cs typeface="Trebuchet MS"/>
              </a:rPr>
              <a:t>males</a:t>
            </a:r>
            <a:r>
              <a:rPr sz="2600" b="1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older</a:t>
            </a:r>
            <a:r>
              <a:rPr sz="2600" spc="-5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65" dirty="0">
                <a:solidFill>
                  <a:srgbClr val="3C3C3C"/>
                </a:solidFill>
                <a:latin typeface="Trebuchet MS"/>
                <a:cs typeface="Trebuchet MS"/>
              </a:rPr>
              <a:t>than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1</a:t>
            </a:r>
            <a:r>
              <a:rPr sz="2600" spc="-8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65" dirty="0">
                <a:solidFill>
                  <a:srgbClr val="3C3C3C"/>
                </a:solidFill>
                <a:latin typeface="Trebuchet MS"/>
                <a:cs typeface="Trebuchet MS"/>
              </a:rPr>
              <a:t>yr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35" dirty="0">
                <a:solidFill>
                  <a:srgbClr val="3C3C3C"/>
                </a:solidFill>
                <a:latin typeface="Trebuchet MS"/>
                <a:cs typeface="Trebuchet MS"/>
              </a:rPr>
              <a:t>of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240" dirty="0">
                <a:solidFill>
                  <a:srgbClr val="3C3C3C"/>
                </a:solidFill>
                <a:latin typeface="Trebuchet MS"/>
                <a:cs typeface="Trebuchet MS"/>
              </a:rPr>
              <a:t>age,</a:t>
            </a:r>
            <a:r>
              <a:rPr sz="2600" spc="-31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60" dirty="0">
                <a:solidFill>
                  <a:srgbClr val="3C3C3C"/>
                </a:solidFill>
                <a:latin typeface="Trebuchet MS"/>
                <a:cs typeface="Trebuchet MS"/>
              </a:rPr>
              <a:t>Proteus</a:t>
            </a:r>
            <a:r>
              <a:rPr sz="2600" i="1" spc="-8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14" dirty="0">
                <a:solidFill>
                  <a:srgbClr val="3C3C3C"/>
                </a:solidFill>
                <a:latin typeface="Trebuchet MS"/>
                <a:cs typeface="Trebuchet MS"/>
              </a:rPr>
              <a:t>is</a:t>
            </a:r>
            <a:r>
              <a:rPr sz="2600" spc="-5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0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600" spc="-6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85" dirty="0">
                <a:solidFill>
                  <a:srgbClr val="3C3C3C"/>
                </a:solidFill>
                <a:latin typeface="Trebuchet MS"/>
                <a:cs typeface="Trebuchet MS"/>
              </a:rPr>
              <a:t>common </a:t>
            </a:r>
            <a:r>
              <a:rPr sz="2600" spc="-765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spc="-155" dirty="0">
                <a:solidFill>
                  <a:srgbClr val="3C3C3C"/>
                </a:solidFill>
                <a:latin typeface="Trebuchet MS"/>
                <a:cs typeface="Trebuchet MS"/>
              </a:rPr>
              <a:t>as</a:t>
            </a:r>
            <a:r>
              <a:rPr sz="2600" spc="-7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54" dirty="0">
                <a:solidFill>
                  <a:srgbClr val="3C3C3C"/>
                </a:solidFill>
                <a:latin typeface="Trebuchet MS"/>
                <a:cs typeface="Trebuchet MS"/>
              </a:rPr>
              <a:t>E.</a:t>
            </a:r>
            <a:r>
              <a:rPr sz="2600" i="1" spc="-320" dirty="0">
                <a:solidFill>
                  <a:srgbClr val="3C3C3C"/>
                </a:solidFill>
                <a:latin typeface="Trebuchet MS"/>
                <a:cs typeface="Trebuchet MS"/>
              </a:rPr>
              <a:t> </a:t>
            </a:r>
            <a:r>
              <a:rPr sz="2600" i="1" spc="-204" dirty="0">
                <a:solidFill>
                  <a:srgbClr val="3C3C3C"/>
                </a:solidFill>
                <a:latin typeface="Trebuchet MS"/>
                <a:cs typeface="Trebuchet MS"/>
              </a:rPr>
              <a:t>c</a:t>
            </a:r>
            <a:r>
              <a:rPr sz="2600" i="1" spc="-330" dirty="0">
                <a:solidFill>
                  <a:srgbClr val="3C3C3C"/>
                </a:solidFill>
                <a:latin typeface="Trebuchet MS"/>
                <a:cs typeface="Trebuchet MS"/>
              </a:rPr>
              <a:t>ol</a:t>
            </a:r>
            <a:r>
              <a:rPr sz="2600" i="1" spc="-235" dirty="0">
                <a:solidFill>
                  <a:srgbClr val="3C3C3C"/>
                </a:solidFill>
                <a:latin typeface="Trebuchet MS"/>
                <a:cs typeface="Trebuchet MS"/>
              </a:rPr>
              <a:t>i</a:t>
            </a:r>
            <a:r>
              <a:rPr sz="2600" spc="-360" dirty="0">
                <a:solidFill>
                  <a:srgbClr val="3C3C3C"/>
                </a:solidFill>
                <a:latin typeface="Trebuchet MS"/>
                <a:cs typeface="Trebuchet MS"/>
              </a:rPr>
              <a:t>;</a:t>
            </a:r>
            <a:endParaRPr sz="26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3244</Words>
  <Application>Microsoft Office PowerPoint</Application>
  <PresentationFormat>On-screen Show (4:3)</PresentationFormat>
  <Paragraphs>431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9" baseType="lpstr">
      <vt:lpstr>Arial MT</vt:lpstr>
      <vt:lpstr>Calibri</vt:lpstr>
      <vt:lpstr>Lucida Sans Unicode</vt:lpstr>
      <vt:lpstr>Microsoft Sans Serif</vt:lpstr>
      <vt:lpstr>Palatino Linotype</vt:lpstr>
      <vt:lpstr>Segoe UI Symbol</vt:lpstr>
      <vt:lpstr>Times New Roman</vt:lpstr>
      <vt:lpstr>Trebuchet MS</vt:lpstr>
      <vt:lpstr>Office Theme</vt:lpstr>
      <vt:lpstr>URINARY TRACT INFECTION in children</vt:lpstr>
      <vt:lpstr>UTI WHY CARE ABOUT UTIs ??</vt:lpstr>
      <vt:lpstr> WHY CARE ABOUT UTI ??</vt:lpstr>
      <vt:lpstr>PowerPoint Presentation</vt:lpstr>
      <vt:lpstr>PowerPoint Presentation</vt:lpstr>
      <vt:lpstr>PowerPoint Presentation</vt:lpstr>
      <vt:lpstr> CLINICAL MANIFESTATIONS</vt:lpstr>
      <vt:lpstr> WHEN TO SUSPECT?</vt:lpstr>
      <vt:lpstr> PATHOGENESIS</vt:lpstr>
      <vt:lpstr> PATHOGENESIS</vt:lpstr>
      <vt:lpstr>PowerPoint Presentation</vt:lpstr>
      <vt:lpstr> PATHOGENECITY</vt:lpstr>
      <vt:lpstr> UTI :THE RISK !</vt:lpstr>
      <vt:lpstr>RISK FACTORS FOR URINARY TRACT  INFECTION</vt:lpstr>
      <vt:lpstr>Diagnosis</vt:lpstr>
      <vt:lpstr>PowerPoint Presentation</vt:lpstr>
      <vt:lpstr> DIAGNOSIS</vt:lpstr>
      <vt:lpstr>PowerPoint Presentation</vt:lpstr>
      <vt:lpstr> OBTAINING A URINE SAMPLE</vt:lpstr>
      <vt:lpstr> URINE ANALYSIS</vt:lpstr>
      <vt:lpstr> NORMAL URINE ANALYSIS</vt:lpstr>
      <vt:lpstr> DIPSTICK</vt:lpstr>
      <vt:lpstr>URINE ANALYSIS  DIPSTICK</vt:lpstr>
      <vt:lpstr> DIPSTICK</vt:lpstr>
      <vt:lpstr> OTHER ITEMS ON DIPSTICK</vt:lpstr>
      <vt:lpstr>URINE ANALYSIS R&amp;M</vt:lpstr>
      <vt:lpstr> URINE ANALYSIS ,,,,,, INTERPRETATION</vt:lpstr>
      <vt:lpstr>DIAGNOSIS  URINE CULTURE</vt:lpstr>
      <vt:lpstr>PowerPoint Presentation</vt:lpstr>
      <vt:lpstr>DIAGNOSIS</vt:lpstr>
      <vt:lpstr>PowerPoint Presentation</vt:lpstr>
      <vt:lpstr>DIAGNOSIS  CLINICAL PICTURE</vt:lpstr>
      <vt:lpstr>DIAGNOSIS</vt:lpstr>
      <vt:lpstr> ENURESIS</vt:lpstr>
      <vt:lpstr> TYPES ENURESIS</vt:lpstr>
      <vt:lpstr>PowerPoint Presentation</vt:lpstr>
      <vt:lpstr>TREATMENT</vt:lpstr>
      <vt:lpstr> TREATMENT</vt:lpstr>
      <vt:lpstr>MANAGEMENT  ANTIBIOTIC OPTIONS</vt:lpstr>
      <vt:lpstr> HOSPITALIZATION &amp; IV TREATMENT</vt:lpstr>
      <vt:lpstr> TREATMENT …CYSTITIS</vt:lpstr>
      <vt:lpstr> ANTIBIOTICS ..PYELONEPHRITIS</vt:lpstr>
      <vt:lpstr> ANTIBIOTICS ..PYELONEPHRITIS</vt:lpstr>
      <vt:lpstr> TREATMENT ---COMPLICATIONS</vt:lpstr>
      <vt:lpstr> IV CHOICES</vt:lpstr>
      <vt:lpstr>ORAL OPTIONS</vt:lpstr>
      <vt:lpstr>Imaging</vt:lpstr>
      <vt:lpstr> IMAGING STUDIES</vt:lpstr>
      <vt:lpstr> IMAGING</vt:lpstr>
      <vt:lpstr>RISK SCARRING</vt:lpstr>
      <vt:lpstr>PowerPoint Presentation</vt:lpstr>
      <vt:lpstr>PowerPoint Presentation</vt:lpstr>
      <vt:lpstr> ULTRASOUND</vt:lpstr>
      <vt:lpstr>PowerPoint Presentation</vt:lpstr>
      <vt:lpstr> VCUG</vt:lpstr>
      <vt:lpstr>PowerPoint Presentation</vt:lpstr>
      <vt:lpstr>PowerPoint Presentation</vt:lpstr>
      <vt:lpstr> TYPES OF VUR</vt:lpstr>
      <vt:lpstr>PowerPoint Presentation</vt:lpstr>
      <vt:lpstr>PowerPoint Presentation</vt:lpstr>
      <vt:lpstr>REFLUX NEPHROPATHY</vt:lpstr>
      <vt:lpstr> DMSA SCAN</vt:lpstr>
      <vt:lpstr>PowerPoint Presentation</vt:lpstr>
      <vt:lpstr>PowerPoint Presentation</vt:lpstr>
      <vt:lpstr> FOLLOW UP AFTER FEBRILE UTI</vt:lpstr>
      <vt:lpstr> PROPHYLAXIS ?</vt:lpstr>
      <vt:lpstr> PROPHYLAXIS ANTIBIOTICS</vt:lpstr>
      <vt:lpstr> PREVENTION</vt:lpstr>
      <vt:lpstr> CRANBERRIES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TRACT INFECTION</dc:title>
  <dc:creator>SALMA</dc:creator>
  <cp:lastModifiedBy>غنى منير علي هليل</cp:lastModifiedBy>
  <cp:revision>6</cp:revision>
  <dcterms:created xsi:type="dcterms:W3CDTF">2024-01-22T17:08:19Z</dcterms:created>
  <dcterms:modified xsi:type="dcterms:W3CDTF">2024-01-22T18:15:48Z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2024-01-22T00:00:00Z</vt:filetime>
  </property>
</Properties>
</file>