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2"/>
  </p:notesMasterIdLst>
  <p:sldIdLst>
    <p:sldId id="256" r:id="rId4"/>
    <p:sldId id="286" r:id="rId5"/>
    <p:sldId id="416" r:id="rId6"/>
    <p:sldId id="297" r:id="rId7"/>
    <p:sldId id="339" r:id="rId8"/>
    <p:sldId id="289" r:id="rId9"/>
    <p:sldId id="290" r:id="rId10"/>
    <p:sldId id="282" r:id="rId11"/>
    <p:sldId id="283" r:id="rId12"/>
    <p:sldId id="291" r:id="rId13"/>
    <p:sldId id="284" r:id="rId14"/>
    <p:sldId id="285" r:id="rId15"/>
    <p:sldId id="298" r:id="rId16"/>
    <p:sldId id="299" r:id="rId17"/>
    <p:sldId id="352" r:id="rId18"/>
    <p:sldId id="443" r:id="rId19"/>
    <p:sldId id="302" r:id="rId20"/>
    <p:sldId id="301" r:id="rId21"/>
    <p:sldId id="373" r:id="rId22"/>
    <p:sldId id="355" r:id="rId23"/>
    <p:sldId id="304" r:id="rId24"/>
    <p:sldId id="357" r:id="rId25"/>
    <p:sldId id="305" r:id="rId26"/>
    <p:sldId id="356" r:id="rId27"/>
    <p:sldId id="306" r:id="rId28"/>
    <p:sldId id="363" r:id="rId29"/>
    <p:sldId id="369" r:id="rId30"/>
    <p:sldId id="307" r:id="rId31"/>
    <p:sldId id="417" r:id="rId32"/>
    <p:sldId id="308" r:id="rId33"/>
    <p:sldId id="360" r:id="rId34"/>
    <p:sldId id="418" r:id="rId35"/>
    <p:sldId id="420" r:id="rId36"/>
    <p:sldId id="364" r:id="rId37"/>
    <p:sldId id="370" r:id="rId38"/>
    <p:sldId id="444" r:id="rId39"/>
    <p:sldId id="365" r:id="rId40"/>
    <p:sldId id="359" r:id="rId41"/>
    <p:sldId id="36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40"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slide" Target="slides/slide52.xml" /><Relationship Id="rId63" Type="http://schemas.openxmlformats.org/officeDocument/2006/relationships/presProps" Target="presProps.xml" /><Relationship Id="rId7" Type="http://schemas.openxmlformats.org/officeDocument/2006/relationships/slide" Target="slides/slide4.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61" Type="http://schemas.openxmlformats.org/officeDocument/2006/relationships/slide" Target="slides/slide58.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viewProps" Target="viewProps.xml" /><Relationship Id="rId8" Type="http://schemas.openxmlformats.org/officeDocument/2006/relationships/slide" Target="slides/slide5.xml" /><Relationship Id="rId51" Type="http://schemas.openxmlformats.org/officeDocument/2006/relationships/slide" Target="slides/slide48.xml" /><Relationship Id="rId3" Type="http://schemas.openxmlformats.org/officeDocument/2006/relationships/slideMaster" Target="slideMasters/slideMaster1.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E9F07A-9C9E-4181-A657-CA8FDE972A2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6147" name="Rectangle 3">
            <a:extLst>
              <a:ext uri="{FF2B5EF4-FFF2-40B4-BE49-F238E27FC236}">
                <a16:creationId xmlns:a16="http://schemas.microsoft.com/office/drawing/2014/main" id="{6F8C7617-2ADE-42DC-97FA-59F9FE27909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61444" name="Rectangle 4">
            <a:extLst>
              <a:ext uri="{FF2B5EF4-FFF2-40B4-BE49-F238E27FC236}">
                <a16:creationId xmlns:a16="http://schemas.microsoft.com/office/drawing/2014/main" id="{98D38920-A4BA-4522-B9C2-DA90B4DA5C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D8C9D57-0ADB-4D82-8919-F6F409E2672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a:extLst>
              <a:ext uri="{FF2B5EF4-FFF2-40B4-BE49-F238E27FC236}">
                <a16:creationId xmlns:a16="http://schemas.microsoft.com/office/drawing/2014/main" id="{A17360E8-F7BD-4E40-ABB7-239DE56C6FA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6151" name="Rectangle 7">
            <a:extLst>
              <a:ext uri="{FF2B5EF4-FFF2-40B4-BE49-F238E27FC236}">
                <a16:creationId xmlns:a16="http://schemas.microsoft.com/office/drawing/2014/main" id="{34C35AB6-7657-436C-95DD-7352BD6A94F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2155C5D-AD7C-409B-970F-0A08A11FA91E}"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CDC34CF-2678-400B-993F-68AD5BEBB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CD7B8F-142F-43CD-AFE8-9B693D0D3D65}" type="slidenum">
              <a:rPr lang="ar-SA" altLang="en-US"/>
              <a:pPr eaLnBrk="1" hangingPunct="1"/>
              <a:t>1</a:t>
            </a:fld>
            <a:endParaRPr lang="en-AU" altLang="en-US"/>
          </a:p>
        </p:txBody>
      </p:sp>
      <p:sp>
        <p:nvSpPr>
          <p:cNvPr id="62467" name="Rectangle 2">
            <a:extLst>
              <a:ext uri="{FF2B5EF4-FFF2-40B4-BE49-F238E27FC236}">
                <a16:creationId xmlns:a16="http://schemas.microsoft.com/office/drawing/2014/main" id="{9920AAA1-0FE4-4FD8-ADBB-2235BAE3054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7A63C82-B616-412B-9853-D1355E659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733981A-FDD4-4828-A1B6-C7BF33918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13710D-FE6D-4818-9B11-CA8751CFCD6A}" type="slidenum">
              <a:rPr lang="ar-SA" altLang="en-US"/>
              <a:pPr eaLnBrk="1" hangingPunct="1"/>
              <a:t>10</a:t>
            </a:fld>
            <a:endParaRPr lang="en-AU" altLang="en-US"/>
          </a:p>
        </p:txBody>
      </p:sp>
      <p:sp>
        <p:nvSpPr>
          <p:cNvPr id="71683" name="Rectangle 2">
            <a:extLst>
              <a:ext uri="{FF2B5EF4-FFF2-40B4-BE49-F238E27FC236}">
                <a16:creationId xmlns:a16="http://schemas.microsoft.com/office/drawing/2014/main" id="{008C01EA-8841-448D-94BD-D537EB8E458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DD3FBC7-5081-4EEA-A09D-D8DE0A8E0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751CA25-A318-4A11-BECE-4716B4220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2F5583-45E1-46BC-A6FF-3B2A5010188D}" type="slidenum">
              <a:rPr lang="ar-SA" altLang="en-US"/>
              <a:pPr eaLnBrk="1" hangingPunct="1"/>
              <a:t>11</a:t>
            </a:fld>
            <a:endParaRPr lang="en-AU" altLang="en-US"/>
          </a:p>
        </p:txBody>
      </p:sp>
      <p:sp>
        <p:nvSpPr>
          <p:cNvPr id="72707" name="Rectangle 2">
            <a:extLst>
              <a:ext uri="{FF2B5EF4-FFF2-40B4-BE49-F238E27FC236}">
                <a16:creationId xmlns:a16="http://schemas.microsoft.com/office/drawing/2014/main" id="{DBBCBF49-BCA3-488C-ADDD-1927C91E04A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EF60C8B-4C1F-4CFF-8010-22CBCB535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D1131F6-2987-4E4F-9F1E-35E682E81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11FD0E-B29A-43B3-AF52-AAFA92899AA6}" type="slidenum">
              <a:rPr lang="ar-SA" altLang="en-US"/>
              <a:pPr eaLnBrk="1" hangingPunct="1"/>
              <a:t>12</a:t>
            </a:fld>
            <a:endParaRPr lang="en-AU" altLang="en-US"/>
          </a:p>
        </p:txBody>
      </p:sp>
      <p:sp>
        <p:nvSpPr>
          <p:cNvPr id="73731" name="Rectangle 2">
            <a:extLst>
              <a:ext uri="{FF2B5EF4-FFF2-40B4-BE49-F238E27FC236}">
                <a16:creationId xmlns:a16="http://schemas.microsoft.com/office/drawing/2014/main" id="{5624255A-D0A3-4BF6-B42E-051D28BAB19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D623426-D6D3-441B-9741-719F93FAF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5DCD334-DCA8-4404-BDAC-E75C0F0D48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53D734-1394-4D5E-8F4B-D8E542D61353}" type="slidenum">
              <a:rPr lang="ar-SA" altLang="en-US"/>
              <a:pPr eaLnBrk="1" hangingPunct="1"/>
              <a:t>13</a:t>
            </a:fld>
            <a:endParaRPr lang="en-AU" altLang="en-US"/>
          </a:p>
        </p:txBody>
      </p:sp>
      <p:sp>
        <p:nvSpPr>
          <p:cNvPr id="74755" name="Rectangle 2">
            <a:extLst>
              <a:ext uri="{FF2B5EF4-FFF2-40B4-BE49-F238E27FC236}">
                <a16:creationId xmlns:a16="http://schemas.microsoft.com/office/drawing/2014/main" id="{B1C9C8FA-0ED2-40C1-9718-FEFF6537AAD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64B4234-C7FF-4886-BC84-0805CF2480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8B4875A-1BDC-4ABC-8D5A-9298D2497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BC0462-88A2-4CDD-819F-F30FB35CEEB0}" type="slidenum">
              <a:rPr lang="ar-SA" altLang="en-US"/>
              <a:pPr eaLnBrk="1" hangingPunct="1"/>
              <a:t>14</a:t>
            </a:fld>
            <a:endParaRPr lang="en-AU" altLang="en-US"/>
          </a:p>
        </p:txBody>
      </p:sp>
      <p:sp>
        <p:nvSpPr>
          <p:cNvPr id="75779" name="Rectangle 2">
            <a:extLst>
              <a:ext uri="{FF2B5EF4-FFF2-40B4-BE49-F238E27FC236}">
                <a16:creationId xmlns:a16="http://schemas.microsoft.com/office/drawing/2014/main" id="{B239425D-20B5-49E1-B7CF-A858A3FF342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C47CFF79-60AC-48D1-A843-E8DE574D0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A289345-F4DC-4076-AAC7-14BFF07606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F3C3D1-D08A-4E65-81DC-81552D8CD56E}" type="slidenum">
              <a:rPr lang="ar-SA" altLang="en-US"/>
              <a:pPr eaLnBrk="1" hangingPunct="1"/>
              <a:t>15</a:t>
            </a:fld>
            <a:endParaRPr lang="en-AU" altLang="en-US"/>
          </a:p>
        </p:txBody>
      </p:sp>
      <p:sp>
        <p:nvSpPr>
          <p:cNvPr id="76803" name="Rectangle 2">
            <a:extLst>
              <a:ext uri="{FF2B5EF4-FFF2-40B4-BE49-F238E27FC236}">
                <a16:creationId xmlns:a16="http://schemas.microsoft.com/office/drawing/2014/main" id="{AD2F7C4C-C280-4BDE-9A9A-6BE6412D223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DB9A079A-17EB-488D-8045-8A6DDF3D3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5C9C268-3BA3-415B-85E5-B444E8244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D1BFE8-C1B8-49E1-B71D-CA831C95E90F}" type="slidenum">
              <a:rPr lang="ar-SA" altLang="en-US"/>
              <a:pPr eaLnBrk="1" hangingPunct="1"/>
              <a:t>17</a:t>
            </a:fld>
            <a:endParaRPr lang="en-AU" altLang="en-US"/>
          </a:p>
        </p:txBody>
      </p:sp>
      <p:sp>
        <p:nvSpPr>
          <p:cNvPr id="77827" name="Rectangle 2">
            <a:extLst>
              <a:ext uri="{FF2B5EF4-FFF2-40B4-BE49-F238E27FC236}">
                <a16:creationId xmlns:a16="http://schemas.microsoft.com/office/drawing/2014/main" id="{B8B4D93E-083C-4EA0-9F09-79A4613F935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5551E8F3-0769-44E4-8708-598D563B4E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D50443B-EDF3-4C45-95FE-A9034448A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24475-BD74-4499-AAD6-02D97C5779EB}" type="slidenum">
              <a:rPr lang="ar-SA" altLang="en-US"/>
              <a:pPr eaLnBrk="1" hangingPunct="1"/>
              <a:t>18</a:t>
            </a:fld>
            <a:endParaRPr lang="en-AU" altLang="en-US"/>
          </a:p>
        </p:txBody>
      </p:sp>
      <p:sp>
        <p:nvSpPr>
          <p:cNvPr id="78851" name="Rectangle 2">
            <a:extLst>
              <a:ext uri="{FF2B5EF4-FFF2-40B4-BE49-F238E27FC236}">
                <a16:creationId xmlns:a16="http://schemas.microsoft.com/office/drawing/2014/main" id="{90D067F8-49CC-4892-9F55-E1BC8549B1E1}"/>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B324FFD-E9F2-49BE-A9DE-5F6A97FF1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96F1FC6-74A4-4653-B3B4-FB2DBD73A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CB51EA-D819-42FB-84B2-8882407F34EB}" type="slidenum">
              <a:rPr lang="ar-SA" altLang="en-US"/>
              <a:pPr eaLnBrk="1" hangingPunct="1"/>
              <a:t>19</a:t>
            </a:fld>
            <a:endParaRPr lang="en-AU" altLang="en-US"/>
          </a:p>
        </p:txBody>
      </p:sp>
      <p:sp>
        <p:nvSpPr>
          <p:cNvPr id="79875" name="Rectangle 2">
            <a:extLst>
              <a:ext uri="{FF2B5EF4-FFF2-40B4-BE49-F238E27FC236}">
                <a16:creationId xmlns:a16="http://schemas.microsoft.com/office/drawing/2014/main" id="{2D5CD25F-3DE6-4B1E-A1DB-2014F8B67A4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ADBCCC2D-7BAB-4E7F-971E-977452DF7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EB79EAA-E6C9-41A4-B6A3-FB00F54D1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55AAF8-7334-401A-A0B3-E4F7B266D559}" type="slidenum">
              <a:rPr lang="ar-SA" altLang="en-US"/>
              <a:pPr eaLnBrk="1" hangingPunct="1"/>
              <a:t>20</a:t>
            </a:fld>
            <a:endParaRPr lang="en-AU" altLang="en-US"/>
          </a:p>
        </p:txBody>
      </p:sp>
      <p:sp>
        <p:nvSpPr>
          <p:cNvPr id="80899" name="Rectangle 2">
            <a:extLst>
              <a:ext uri="{FF2B5EF4-FFF2-40B4-BE49-F238E27FC236}">
                <a16:creationId xmlns:a16="http://schemas.microsoft.com/office/drawing/2014/main" id="{B7AD211F-7981-4BE3-B86F-6C118637E35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A78B1E2D-6133-4D0F-9BBA-EFE4EAB50F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1E4598E-57DD-48F3-8328-4943C1B0D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322FD3-4917-47EC-B919-995E5476810E}" type="slidenum">
              <a:rPr lang="ar-SA" altLang="en-US"/>
              <a:pPr eaLnBrk="1" hangingPunct="1"/>
              <a:t>2</a:t>
            </a:fld>
            <a:endParaRPr lang="en-AU" altLang="en-US"/>
          </a:p>
        </p:txBody>
      </p:sp>
      <p:sp>
        <p:nvSpPr>
          <p:cNvPr id="63491" name="Rectangle 2">
            <a:extLst>
              <a:ext uri="{FF2B5EF4-FFF2-40B4-BE49-F238E27FC236}">
                <a16:creationId xmlns:a16="http://schemas.microsoft.com/office/drawing/2014/main" id="{ED06C2B6-1B8D-49BA-AAC4-C9F9B0BD66F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E6B22A2-C49B-434F-9782-B4B1CAF84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F586E9F-C140-431C-9239-AC07085B89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7D0F74-8EB1-4EA0-93D7-5A4CF651D65E}" type="slidenum">
              <a:rPr lang="ar-SA" altLang="en-US"/>
              <a:pPr eaLnBrk="1" hangingPunct="1"/>
              <a:t>21</a:t>
            </a:fld>
            <a:endParaRPr lang="en-AU" altLang="en-US"/>
          </a:p>
        </p:txBody>
      </p:sp>
      <p:sp>
        <p:nvSpPr>
          <p:cNvPr id="81923" name="Rectangle 2">
            <a:extLst>
              <a:ext uri="{FF2B5EF4-FFF2-40B4-BE49-F238E27FC236}">
                <a16:creationId xmlns:a16="http://schemas.microsoft.com/office/drawing/2014/main" id="{636A2286-1474-49A5-97B3-03398827A2E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E016B8A-BA00-4B53-A27E-3A063724FD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E7E3C50-DCBA-4E8E-A4F8-6ED4B4CCD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5CF467-EEAE-45D0-9B3A-88F34CC2F288}" type="slidenum">
              <a:rPr lang="ar-SA" altLang="en-US"/>
              <a:pPr eaLnBrk="1" hangingPunct="1"/>
              <a:t>22</a:t>
            </a:fld>
            <a:endParaRPr lang="en-AU" altLang="en-US"/>
          </a:p>
        </p:txBody>
      </p:sp>
      <p:sp>
        <p:nvSpPr>
          <p:cNvPr id="82947" name="Rectangle 2">
            <a:extLst>
              <a:ext uri="{FF2B5EF4-FFF2-40B4-BE49-F238E27FC236}">
                <a16:creationId xmlns:a16="http://schemas.microsoft.com/office/drawing/2014/main" id="{D138B2FE-353A-4CEF-A547-340F6464F4F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EDA59183-C5EE-4DB9-A809-C2841C655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FF1D0DE-8992-44DF-8B3C-3E07417030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194003-DADD-4BEA-8B96-419BC8F8B37D}" type="slidenum">
              <a:rPr lang="ar-SA" altLang="en-US"/>
              <a:pPr eaLnBrk="1" hangingPunct="1"/>
              <a:t>23</a:t>
            </a:fld>
            <a:endParaRPr lang="en-AU" altLang="en-US"/>
          </a:p>
        </p:txBody>
      </p:sp>
      <p:sp>
        <p:nvSpPr>
          <p:cNvPr id="83971" name="Rectangle 2">
            <a:extLst>
              <a:ext uri="{FF2B5EF4-FFF2-40B4-BE49-F238E27FC236}">
                <a16:creationId xmlns:a16="http://schemas.microsoft.com/office/drawing/2014/main" id="{68302828-D12E-4C45-AEA8-D1834D0611F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A4CAA65-F00F-4BEA-92B3-13BA59C31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2D46A72-69F5-4220-83F2-57DAE305B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DAA4DA-DC59-496D-B34B-0A076DAA749F}" type="slidenum">
              <a:rPr lang="ar-SA" altLang="en-US"/>
              <a:pPr eaLnBrk="1" hangingPunct="1"/>
              <a:t>24</a:t>
            </a:fld>
            <a:endParaRPr lang="en-AU" altLang="en-US"/>
          </a:p>
        </p:txBody>
      </p:sp>
      <p:sp>
        <p:nvSpPr>
          <p:cNvPr id="84995" name="Rectangle 2">
            <a:extLst>
              <a:ext uri="{FF2B5EF4-FFF2-40B4-BE49-F238E27FC236}">
                <a16:creationId xmlns:a16="http://schemas.microsoft.com/office/drawing/2014/main" id="{698F5BD5-EF9A-4215-AAEB-A4ECF50A294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3C27A475-F144-4057-9A7E-794B7E0C68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6EC8A7E-3646-4010-8224-A72B8005F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7A6A16-EDC7-465A-B9A0-68774E8744BD}" type="slidenum">
              <a:rPr lang="ar-SA" altLang="en-US"/>
              <a:pPr eaLnBrk="1" hangingPunct="1"/>
              <a:t>25</a:t>
            </a:fld>
            <a:endParaRPr lang="en-AU" altLang="en-US"/>
          </a:p>
        </p:txBody>
      </p:sp>
      <p:sp>
        <p:nvSpPr>
          <p:cNvPr id="86019" name="Rectangle 2">
            <a:extLst>
              <a:ext uri="{FF2B5EF4-FFF2-40B4-BE49-F238E27FC236}">
                <a16:creationId xmlns:a16="http://schemas.microsoft.com/office/drawing/2014/main" id="{F85B6AB8-FE9B-4559-954D-B6AB02DF252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5FDEAB3-47E7-4143-AA60-F08173A1F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962FC60-9648-4391-93E7-2C01F1C93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9E3345-430F-405E-9D7D-94D5ADBDF0BE}" type="slidenum">
              <a:rPr lang="ar-SA" altLang="en-US"/>
              <a:pPr eaLnBrk="1" hangingPunct="1"/>
              <a:t>26</a:t>
            </a:fld>
            <a:endParaRPr lang="en-AU" altLang="en-US"/>
          </a:p>
        </p:txBody>
      </p:sp>
      <p:sp>
        <p:nvSpPr>
          <p:cNvPr id="87043" name="Rectangle 2">
            <a:extLst>
              <a:ext uri="{FF2B5EF4-FFF2-40B4-BE49-F238E27FC236}">
                <a16:creationId xmlns:a16="http://schemas.microsoft.com/office/drawing/2014/main" id="{995C43C7-EE63-411A-831C-71FD7FE2E826}"/>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1E4B9219-07D0-421E-9DF6-A98F1ABD5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D252052-E6C0-49BE-9E99-2F4A274B03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3C3640-E0AF-413C-8FE1-C286E0848051}" type="slidenum">
              <a:rPr lang="ar-SA" altLang="en-US"/>
              <a:pPr eaLnBrk="1" hangingPunct="1"/>
              <a:t>27</a:t>
            </a:fld>
            <a:endParaRPr lang="en-AU" altLang="en-US"/>
          </a:p>
        </p:txBody>
      </p:sp>
      <p:sp>
        <p:nvSpPr>
          <p:cNvPr id="88067" name="Rectangle 2">
            <a:extLst>
              <a:ext uri="{FF2B5EF4-FFF2-40B4-BE49-F238E27FC236}">
                <a16:creationId xmlns:a16="http://schemas.microsoft.com/office/drawing/2014/main" id="{E367E68C-0498-4D1A-AE39-3AC0418861C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04A996E-775B-46ED-8A35-A6491E35E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1367784-7DD5-42E7-9CAD-8CBF2D2C05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BF6EEA-8562-4592-BE5F-A684764DA7E2}" type="slidenum">
              <a:rPr lang="ar-SA" altLang="en-US"/>
              <a:pPr eaLnBrk="1" hangingPunct="1"/>
              <a:t>28</a:t>
            </a:fld>
            <a:endParaRPr lang="en-AU" altLang="en-US"/>
          </a:p>
        </p:txBody>
      </p:sp>
      <p:sp>
        <p:nvSpPr>
          <p:cNvPr id="89091" name="Rectangle 2">
            <a:extLst>
              <a:ext uri="{FF2B5EF4-FFF2-40B4-BE49-F238E27FC236}">
                <a16:creationId xmlns:a16="http://schemas.microsoft.com/office/drawing/2014/main" id="{EF9E38F3-07F6-4D0A-9BED-DD6C5C1F287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08E5E39-D0CE-4B5D-AAA7-1C575DD13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D81056B-24CF-4717-9033-DF8CC0784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5FE51D-6F45-4A5F-A03C-B6C5D0BA22EF}" type="slidenum">
              <a:rPr lang="ar-SA" altLang="en-US"/>
              <a:pPr eaLnBrk="1" hangingPunct="1"/>
              <a:t>30</a:t>
            </a:fld>
            <a:endParaRPr lang="en-AU" altLang="en-US"/>
          </a:p>
        </p:txBody>
      </p:sp>
      <p:sp>
        <p:nvSpPr>
          <p:cNvPr id="90115" name="Rectangle 2">
            <a:extLst>
              <a:ext uri="{FF2B5EF4-FFF2-40B4-BE49-F238E27FC236}">
                <a16:creationId xmlns:a16="http://schemas.microsoft.com/office/drawing/2014/main" id="{97D454FA-64DB-48AE-BEB1-E0E76CFC6301}"/>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654ECDB-D42D-4165-860D-03FAFA73A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9E870BE-A093-4E33-B295-CB58F40AD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F4E819-6E1F-4BF0-A62A-BF0C247890BB}" type="slidenum">
              <a:rPr lang="ar-SA" altLang="en-US"/>
              <a:pPr eaLnBrk="1" hangingPunct="1"/>
              <a:t>31</a:t>
            </a:fld>
            <a:endParaRPr lang="en-AU" altLang="en-US"/>
          </a:p>
        </p:txBody>
      </p:sp>
      <p:sp>
        <p:nvSpPr>
          <p:cNvPr id="91139" name="Rectangle 2">
            <a:extLst>
              <a:ext uri="{FF2B5EF4-FFF2-40B4-BE49-F238E27FC236}">
                <a16:creationId xmlns:a16="http://schemas.microsoft.com/office/drawing/2014/main" id="{76D04754-D6C4-42A2-8F69-668187E27C7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35E1B3D1-6F6B-45D6-A210-EEAF3B9F7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EC46872-C7B0-483E-A29F-95C918F32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A5EA31-C083-4A70-B82C-8C242F221CAB}" type="slidenum">
              <a:rPr lang="ar-SA" altLang="en-US"/>
              <a:pPr eaLnBrk="1" hangingPunct="1"/>
              <a:t>3</a:t>
            </a:fld>
            <a:endParaRPr lang="en-AU" altLang="en-US"/>
          </a:p>
        </p:txBody>
      </p:sp>
      <p:sp>
        <p:nvSpPr>
          <p:cNvPr id="64515" name="Rectangle 2">
            <a:extLst>
              <a:ext uri="{FF2B5EF4-FFF2-40B4-BE49-F238E27FC236}">
                <a16:creationId xmlns:a16="http://schemas.microsoft.com/office/drawing/2014/main" id="{2EB3501F-7CE0-4D04-8EC9-E3533D2EB3C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E2F67CF-1658-4437-8F24-5870AAB60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6A765A4D-0EA5-4719-B4AC-BD38249E6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11B298-C563-4364-B56B-FE17E06C5B9E}" type="slidenum">
              <a:rPr lang="ar-SA" altLang="en-US"/>
              <a:pPr eaLnBrk="1" hangingPunct="1"/>
              <a:t>34</a:t>
            </a:fld>
            <a:endParaRPr lang="en-AU" altLang="en-US"/>
          </a:p>
        </p:txBody>
      </p:sp>
      <p:sp>
        <p:nvSpPr>
          <p:cNvPr id="92163" name="Rectangle 2">
            <a:extLst>
              <a:ext uri="{FF2B5EF4-FFF2-40B4-BE49-F238E27FC236}">
                <a16:creationId xmlns:a16="http://schemas.microsoft.com/office/drawing/2014/main" id="{19A7038B-88AC-4C25-B4E1-6BE1D92730F8}"/>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3003767-4B7E-4E84-9904-5380A81E6E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B697BB1-543B-4E9C-8158-A1FEE0F68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E265E2-41DA-4D8F-997A-AB1E9193B834}" type="slidenum">
              <a:rPr lang="ar-SA" altLang="en-US"/>
              <a:pPr eaLnBrk="1" hangingPunct="1"/>
              <a:t>35</a:t>
            </a:fld>
            <a:endParaRPr lang="en-AU" altLang="en-US"/>
          </a:p>
        </p:txBody>
      </p:sp>
      <p:sp>
        <p:nvSpPr>
          <p:cNvPr id="93187" name="Rectangle 2">
            <a:extLst>
              <a:ext uri="{FF2B5EF4-FFF2-40B4-BE49-F238E27FC236}">
                <a16:creationId xmlns:a16="http://schemas.microsoft.com/office/drawing/2014/main" id="{7EA9E101-8436-4271-A359-C974961622C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EE4BFA0-78E3-4180-9120-FD8355CAA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52BE10A-A9BD-4AE3-A7E3-5C40D3C53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A51577-728A-4666-87F4-8B19E19890E7}" type="slidenum">
              <a:rPr lang="ar-SA" altLang="en-US"/>
              <a:pPr eaLnBrk="1" hangingPunct="1"/>
              <a:t>37</a:t>
            </a:fld>
            <a:endParaRPr lang="en-AU" altLang="en-US"/>
          </a:p>
        </p:txBody>
      </p:sp>
      <p:sp>
        <p:nvSpPr>
          <p:cNvPr id="94211" name="Rectangle 2">
            <a:extLst>
              <a:ext uri="{FF2B5EF4-FFF2-40B4-BE49-F238E27FC236}">
                <a16:creationId xmlns:a16="http://schemas.microsoft.com/office/drawing/2014/main" id="{FC44A428-67D2-49C3-B6A1-4467D8E6C16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7EC4284E-D056-4F58-8F99-855BA53FC6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159F334-FABC-4C77-9F5A-9C1EA3CC2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58E4BF-22DB-43E2-B119-898C9AD7F707}" type="slidenum">
              <a:rPr lang="ar-SA" altLang="en-US"/>
              <a:pPr eaLnBrk="1" hangingPunct="1"/>
              <a:t>38</a:t>
            </a:fld>
            <a:endParaRPr lang="en-AU" altLang="en-US"/>
          </a:p>
        </p:txBody>
      </p:sp>
      <p:sp>
        <p:nvSpPr>
          <p:cNvPr id="95235" name="Rectangle 2">
            <a:extLst>
              <a:ext uri="{FF2B5EF4-FFF2-40B4-BE49-F238E27FC236}">
                <a16:creationId xmlns:a16="http://schemas.microsoft.com/office/drawing/2014/main" id="{F5E92986-9B28-413F-8808-7826FCD97FD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67259DBE-4BCE-48D5-8BA9-72B2CB43E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A507C7AF-4278-4DD7-9E6F-275995AD5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734250-CC9C-4BDF-A9C4-9975D3D9BA6D}" type="slidenum">
              <a:rPr lang="ar-SA" altLang="en-US"/>
              <a:pPr eaLnBrk="1" hangingPunct="1"/>
              <a:t>39</a:t>
            </a:fld>
            <a:endParaRPr lang="en-AU" altLang="en-US"/>
          </a:p>
        </p:txBody>
      </p:sp>
      <p:sp>
        <p:nvSpPr>
          <p:cNvPr id="96259" name="Rectangle 2">
            <a:extLst>
              <a:ext uri="{FF2B5EF4-FFF2-40B4-BE49-F238E27FC236}">
                <a16:creationId xmlns:a16="http://schemas.microsoft.com/office/drawing/2014/main" id="{7513D9DE-450E-462A-8ADD-2739D8150B66}"/>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3F8924D-8148-446A-ADE2-69C791AFE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0742CD7-BE5E-4B0F-9B3D-031E88CDA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73A764-293E-4089-805F-DD70B4D4FEB8}" type="slidenum">
              <a:rPr lang="ar-SA" altLang="en-US"/>
              <a:pPr eaLnBrk="1" hangingPunct="1"/>
              <a:t>40</a:t>
            </a:fld>
            <a:endParaRPr lang="en-AU" altLang="en-US"/>
          </a:p>
        </p:txBody>
      </p:sp>
      <p:sp>
        <p:nvSpPr>
          <p:cNvPr id="97283" name="Rectangle 2">
            <a:extLst>
              <a:ext uri="{FF2B5EF4-FFF2-40B4-BE49-F238E27FC236}">
                <a16:creationId xmlns:a16="http://schemas.microsoft.com/office/drawing/2014/main" id="{2D31F423-73A7-41DD-A49E-8B341F2C10CC}"/>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984CD354-4978-4F1C-BE8A-E8E1FBB8CD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4BB737B-49FC-49C6-9FAA-C11CD755D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D24E2-394F-463F-8A6A-DB141D0701EE}" type="slidenum">
              <a:rPr lang="ar-SA" altLang="en-US"/>
              <a:pPr eaLnBrk="1" hangingPunct="1"/>
              <a:t>41</a:t>
            </a:fld>
            <a:endParaRPr lang="en-AU" altLang="en-US"/>
          </a:p>
        </p:txBody>
      </p:sp>
      <p:sp>
        <p:nvSpPr>
          <p:cNvPr id="98307" name="Rectangle 2">
            <a:extLst>
              <a:ext uri="{FF2B5EF4-FFF2-40B4-BE49-F238E27FC236}">
                <a16:creationId xmlns:a16="http://schemas.microsoft.com/office/drawing/2014/main" id="{B0D67768-0623-4079-A4FC-9B125D5D77FD}"/>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9681546-2C89-4A78-BDAB-EB5CDC6A39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4F12FF9-CB51-40FB-83F4-D68FC5C6D2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9BBA89-601D-4FD3-A484-7DDF60B834CF}" type="slidenum">
              <a:rPr lang="ar-SA" altLang="en-US"/>
              <a:pPr eaLnBrk="1" hangingPunct="1"/>
              <a:t>42</a:t>
            </a:fld>
            <a:endParaRPr lang="en-AU" altLang="en-US"/>
          </a:p>
        </p:txBody>
      </p:sp>
      <p:sp>
        <p:nvSpPr>
          <p:cNvPr id="99331" name="Rectangle 2">
            <a:extLst>
              <a:ext uri="{FF2B5EF4-FFF2-40B4-BE49-F238E27FC236}">
                <a16:creationId xmlns:a16="http://schemas.microsoft.com/office/drawing/2014/main" id="{1CD690F0-4C67-4A97-8571-C1C2CAF435CB}"/>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12DF803-3F29-49D9-B8F5-09A986BEF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A84F150-0F3C-455E-9461-2F7C17BE8E0D}"/>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7728A5F8-EF73-4D1F-BBBC-97E57F9077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4D3E6F9-5557-418C-861D-FEB308A0C4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B97269-4EF5-47CA-A62C-0E1C5E0B2888}" type="slidenum">
              <a:rPr lang="ar-SA" altLang="en-US"/>
              <a:pPr eaLnBrk="1" hangingPunct="1"/>
              <a:t>44</a:t>
            </a:fld>
            <a:endParaRPr lang="en-AU" altLang="en-US"/>
          </a:p>
        </p:txBody>
      </p:sp>
      <p:sp>
        <p:nvSpPr>
          <p:cNvPr id="101379" name="Rectangle 2">
            <a:extLst>
              <a:ext uri="{FF2B5EF4-FFF2-40B4-BE49-F238E27FC236}">
                <a16:creationId xmlns:a16="http://schemas.microsoft.com/office/drawing/2014/main" id="{196ADCB3-6177-4A28-907E-2E6DF70AB88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372F71F-1487-4265-B446-52CA8D2D1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A146F56-C17F-43DE-BB9E-808213FFCD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64ECB4-15CE-4994-87DA-40EB7A2A1517}" type="slidenum">
              <a:rPr lang="ar-SA" altLang="en-US"/>
              <a:pPr eaLnBrk="1" hangingPunct="1"/>
              <a:t>4</a:t>
            </a:fld>
            <a:endParaRPr lang="en-AU" altLang="en-US"/>
          </a:p>
        </p:txBody>
      </p:sp>
      <p:sp>
        <p:nvSpPr>
          <p:cNvPr id="65539" name="Rectangle 2">
            <a:extLst>
              <a:ext uri="{FF2B5EF4-FFF2-40B4-BE49-F238E27FC236}">
                <a16:creationId xmlns:a16="http://schemas.microsoft.com/office/drawing/2014/main" id="{B221FBA2-2CF0-43D3-B4AE-167201721E7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7E68FFF-A5E0-4B99-9AFB-ED3655863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ED2399E1-7B86-480D-9D08-A49D7AC3E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561E88-7DED-4D78-9E06-537ECD96D097}" type="slidenum">
              <a:rPr lang="ar-SA" altLang="en-US"/>
              <a:pPr eaLnBrk="1" hangingPunct="1"/>
              <a:t>45</a:t>
            </a:fld>
            <a:endParaRPr lang="en-AU" altLang="en-US"/>
          </a:p>
        </p:txBody>
      </p:sp>
      <p:sp>
        <p:nvSpPr>
          <p:cNvPr id="102403" name="Rectangle 2">
            <a:extLst>
              <a:ext uri="{FF2B5EF4-FFF2-40B4-BE49-F238E27FC236}">
                <a16:creationId xmlns:a16="http://schemas.microsoft.com/office/drawing/2014/main" id="{0BD1C4A8-8BB1-4A97-B84C-572935469A1B}"/>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6F18C273-960A-4BBA-9170-C687FC099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E4DBBE3C-3E73-486C-8383-D0694F538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94A9B7-9E4C-4AAE-9E02-14934293BA1C}" type="slidenum">
              <a:rPr lang="ar-SA" altLang="en-US"/>
              <a:pPr eaLnBrk="1" hangingPunct="1"/>
              <a:t>46</a:t>
            </a:fld>
            <a:endParaRPr lang="en-AU" altLang="en-US"/>
          </a:p>
        </p:txBody>
      </p:sp>
      <p:sp>
        <p:nvSpPr>
          <p:cNvPr id="103427" name="Rectangle 2">
            <a:extLst>
              <a:ext uri="{FF2B5EF4-FFF2-40B4-BE49-F238E27FC236}">
                <a16:creationId xmlns:a16="http://schemas.microsoft.com/office/drawing/2014/main" id="{434F85B7-C77E-473D-AF07-5BBD109F3232}"/>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1489A21C-2154-4CFE-B00F-1E3E33EDE8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98C5605-F073-4A7E-9500-99B343C34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64D6C-EABD-4BAE-80EC-F635B1181910}" type="slidenum">
              <a:rPr lang="ar-SA" altLang="en-US"/>
              <a:pPr eaLnBrk="1" hangingPunct="1"/>
              <a:t>47</a:t>
            </a:fld>
            <a:endParaRPr lang="en-AU" altLang="en-US"/>
          </a:p>
        </p:txBody>
      </p:sp>
      <p:sp>
        <p:nvSpPr>
          <p:cNvPr id="104451" name="Rectangle 2">
            <a:extLst>
              <a:ext uri="{FF2B5EF4-FFF2-40B4-BE49-F238E27FC236}">
                <a16:creationId xmlns:a16="http://schemas.microsoft.com/office/drawing/2014/main" id="{3A09C8F8-76FD-4E20-9DE3-930EDC10D1D1}"/>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3A32956D-CB2C-4F1A-B399-5B7355EE8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64A903F3-8653-4E6C-A531-8D1BC8EE5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D6A340-4A72-4A00-956F-67E84FAC6627}" type="slidenum">
              <a:rPr lang="ar-SA" altLang="en-US"/>
              <a:pPr eaLnBrk="1" hangingPunct="1"/>
              <a:t>48</a:t>
            </a:fld>
            <a:endParaRPr lang="en-AU" altLang="en-US"/>
          </a:p>
        </p:txBody>
      </p:sp>
      <p:sp>
        <p:nvSpPr>
          <p:cNvPr id="105475" name="Rectangle 2">
            <a:extLst>
              <a:ext uri="{FF2B5EF4-FFF2-40B4-BE49-F238E27FC236}">
                <a16:creationId xmlns:a16="http://schemas.microsoft.com/office/drawing/2014/main" id="{67C159F9-50D6-4AC8-897D-08D6027215A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876E4AA-5BD1-4202-B5D2-997220411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FA64954-4F7A-41D0-8724-CDFC3DF81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F8BFC6-C3BD-4F70-ADA7-E59966C06681}" type="slidenum">
              <a:rPr lang="ar-SA" altLang="en-US"/>
              <a:pPr eaLnBrk="1" hangingPunct="1"/>
              <a:t>49</a:t>
            </a:fld>
            <a:endParaRPr lang="en-AU" altLang="en-US"/>
          </a:p>
        </p:txBody>
      </p:sp>
      <p:sp>
        <p:nvSpPr>
          <p:cNvPr id="106499" name="Rectangle 2">
            <a:extLst>
              <a:ext uri="{FF2B5EF4-FFF2-40B4-BE49-F238E27FC236}">
                <a16:creationId xmlns:a16="http://schemas.microsoft.com/office/drawing/2014/main" id="{BBF5F002-B4EA-4525-9561-EF994AB8EAC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C13535CC-BAFF-4744-8F80-EC8B042ED9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857BF45-DB4B-4C0F-A676-DD164C6B6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F57889-CDE8-4173-8094-BA32C1E10711}" type="slidenum">
              <a:rPr lang="ar-SA" altLang="en-US"/>
              <a:pPr eaLnBrk="1" hangingPunct="1"/>
              <a:t>51</a:t>
            </a:fld>
            <a:endParaRPr lang="en-AU" altLang="en-US"/>
          </a:p>
        </p:txBody>
      </p:sp>
      <p:sp>
        <p:nvSpPr>
          <p:cNvPr id="107523" name="Rectangle 2">
            <a:extLst>
              <a:ext uri="{FF2B5EF4-FFF2-40B4-BE49-F238E27FC236}">
                <a16:creationId xmlns:a16="http://schemas.microsoft.com/office/drawing/2014/main" id="{A192CCBC-F6A2-4DEB-BBD1-8186931E1232}"/>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C75DE8D2-A57E-4367-B86E-1414CA380D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D85009B9-2372-4C5F-A257-34BEC68CA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3AE42A-D9F3-4BBF-8011-903C5D055138}" type="slidenum">
              <a:rPr lang="ar-SA" altLang="en-US"/>
              <a:pPr eaLnBrk="1" hangingPunct="1"/>
              <a:t>52</a:t>
            </a:fld>
            <a:endParaRPr lang="en-AU" altLang="en-US"/>
          </a:p>
        </p:txBody>
      </p:sp>
      <p:sp>
        <p:nvSpPr>
          <p:cNvPr id="108547" name="Rectangle 2">
            <a:extLst>
              <a:ext uri="{FF2B5EF4-FFF2-40B4-BE49-F238E27FC236}">
                <a16:creationId xmlns:a16="http://schemas.microsoft.com/office/drawing/2014/main" id="{E2052DF8-A4DE-42AF-BFB4-F466A674E90B}"/>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3F947A2D-7F0E-4C8A-822B-5A72C0CB8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B53399B-144E-4971-9690-2368A8C7D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0B4E9C-B9DC-45E2-B0B0-BC744D4A767A}" type="slidenum">
              <a:rPr lang="ar-SA" altLang="en-US"/>
              <a:pPr eaLnBrk="1" hangingPunct="1"/>
              <a:t>53</a:t>
            </a:fld>
            <a:endParaRPr lang="en-AU" altLang="en-US"/>
          </a:p>
        </p:txBody>
      </p:sp>
      <p:sp>
        <p:nvSpPr>
          <p:cNvPr id="109571" name="Rectangle 2">
            <a:extLst>
              <a:ext uri="{FF2B5EF4-FFF2-40B4-BE49-F238E27FC236}">
                <a16:creationId xmlns:a16="http://schemas.microsoft.com/office/drawing/2014/main" id="{E9953E47-A824-4AB5-9B21-CD3082C5A634}"/>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018E105-7EF6-4756-9DF4-43E700388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5977761-C17A-48CE-B43C-68737D252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C0D7AE-D346-4640-9AAA-295ACF2C851D}" type="slidenum">
              <a:rPr lang="ar-SA" altLang="en-US"/>
              <a:pPr eaLnBrk="1" hangingPunct="1"/>
              <a:t>54</a:t>
            </a:fld>
            <a:endParaRPr lang="en-AU" altLang="en-US"/>
          </a:p>
        </p:txBody>
      </p:sp>
      <p:sp>
        <p:nvSpPr>
          <p:cNvPr id="110595" name="Rectangle 2">
            <a:extLst>
              <a:ext uri="{FF2B5EF4-FFF2-40B4-BE49-F238E27FC236}">
                <a16:creationId xmlns:a16="http://schemas.microsoft.com/office/drawing/2014/main" id="{F65E89B2-1641-405D-B061-8C1E4932E83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36F24E05-313F-4437-846C-6C36B2BE8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8AF99FE-1870-4186-A37B-E93362DE2A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D65B7D-0117-49B3-B4AF-8D29DBEBD2A7}" type="slidenum">
              <a:rPr lang="ar-SA" altLang="en-US"/>
              <a:pPr eaLnBrk="1" hangingPunct="1"/>
              <a:t>55</a:t>
            </a:fld>
            <a:endParaRPr lang="en-AU" altLang="en-US"/>
          </a:p>
        </p:txBody>
      </p:sp>
      <p:sp>
        <p:nvSpPr>
          <p:cNvPr id="111619" name="Rectangle 2">
            <a:extLst>
              <a:ext uri="{FF2B5EF4-FFF2-40B4-BE49-F238E27FC236}">
                <a16:creationId xmlns:a16="http://schemas.microsoft.com/office/drawing/2014/main" id="{CE6ACD2F-CC80-4469-A326-A2DBBD02199B}"/>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A8661BFD-96CF-44CB-BEC5-4674C2830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AD9FAA7-552B-4F09-A42E-74A1865784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9CFD86-7B93-4BCF-8644-1F010EF0518A}" type="slidenum">
              <a:rPr lang="ar-SA" altLang="en-US"/>
              <a:pPr eaLnBrk="1" hangingPunct="1"/>
              <a:t>5</a:t>
            </a:fld>
            <a:endParaRPr lang="en-AU" altLang="en-US"/>
          </a:p>
        </p:txBody>
      </p:sp>
      <p:sp>
        <p:nvSpPr>
          <p:cNvPr id="66563" name="Rectangle 2">
            <a:extLst>
              <a:ext uri="{FF2B5EF4-FFF2-40B4-BE49-F238E27FC236}">
                <a16:creationId xmlns:a16="http://schemas.microsoft.com/office/drawing/2014/main" id="{2F5801C9-5468-4058-8551-DF9C4570F72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FB23D5C-1E2B-4108-81F2-4E643BC9A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DCEEB57-F175-4519-94AC-2A318CCA0A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A71657-A6D7-4240-B98B-301444DD51D0}" type="slidenum">
              <a:rPr lang="ar-SA" altLang="en-US"/>
              <a:pPr eaLnBrk="1" hangingPunct="1"/>
              <a:t>56</a:t>
            </a:fld>
            <a:endParaRPr lang="en-AU" altLang="en-US"/>
          </a:p>
        </p:txBody>
      </p:sp>
      <p:sp>
        <p:nvSpPr>
          <p:cNvPr id="112643" name="Rectangle 2">
            <a:extLst>
              <a:ext uri="{FF2B5EF4-FFF2-40B4-BE49-F238E27FC236}">
                <a16:creationId xmlns:a16="http://schemas.microsoft.com/office/drawing/2014/main" id="{3287C18A-2871-4150-8BD7-29C99F95B415}"/>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684F19CA-4892-49DD-901D-7731FDB5B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68600AF-B2DC-474C-864B-C6C0A6827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7E43FC-8729-47E6-8D21-EA0C2F00BFF2}" type="slidenum">
              <a:rPr lang="ar-SA" altLang="en-US"/>
              <a:pPr eaLnBrk="1" hangingPunct="1"/>
              <a:t>57</a:t>
            </a:fld>
            <a:endParaRPr lang="en-AU" altLang="en-US"/>
          </a:p>
        </p:txBody>
      </p:sp>
      <p:sp>
        <p:nvSpPr>
          <p:cNvPr id="113667" name="Rectangle 2">
            <a:extLst>
              <a:ext uri="{FF2B5EF4-FFF2-40B4-BE49-F238E27FC236}">
                <a16:creationId xmlns:a16="http://schemas.microsoft.com/office/drawing/2014/main" id="{C290D58C-7AA6-421B-B4BA-7D22F521B08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832C0D98-B84A-488A-BC4D-23F3C9EDE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F348001-1AFC-4CB2-B301-873B42F3C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F19E68-08FF-419D-A5EE-B134D14841B3}" type="slidenum">
              <a:rPr lang="ar-SA" altLang="en-US"/>
              <a:pPr eaLnBrk="1" hangingPunct="1"/>
              <a:t>58</a:t>
            </a:fld>
            <a:endParaRPr lang="en-AU" altLang="en-US"/>
          </a:p>
        </p:txBody>
      </p:sp>
      <p:sp>
        <p:nvSpPr>
          <p:cNvPr id="114691" name="Rectangle 2">
            <a:extLst>
              <a:ext uri="{FF2B5EF4-FFF2-40B4-BE49-F238E27FC236}">
                <a16:creationId xmlns:a16="http://schemas.microsoft.com/office/drawing/2014/main" id="{5CAE805A-D121-436E-A4B9-81C933C5C849}"/>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982EF12-3012-41DE-9C8F-E9457BD02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E87ECFD-70F4-4664-A6D4-0852303DA5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918832-95F3-4F18-9BC1-18AC024287B7}" type="slidenum">
              <a:rPr lang="ar-SA" altLang="en-US"/>
              <a:pPr eaLnBrk="1" hangingPunct="1"/>
              <a:t>6</a:t>
            </a:fld>
            <a:endParaRPr lang="en-AU" altLang="en-US"/>
          </a:p>
        </p:txBody>
      </p:sp>
      <p:sp>
        <p:nvSpPr>
          <p:cNvPr id="67587" name="Rectangle 2">
            <a:extLst>
              <a:ext uri="{FF2B5EF4-FFF2-40B4-BE49-F238E27FC236}">
                <a16:creationId xmlns:a16="http://schemas.microsoft.com/office/drawing/2014/main" id="{B45DE2DA-AE16-4C58-8071-C4BFC0E7AE9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403A06D-CB32-47B6-BBC9-D59888D91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87B1DBF-1BF2-4921-A682-FE8B3EBEE9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E3BED5-5973-4612-AD07-EA4ECD558AA5}" type="slidenum">
              <a:rPr lang="ar-SA" altLang="en-US"/>
              <a:pPr eaLnBrk="1" hangingPunct="1"/>
              <a:t>7</a:t>
            </a:fld>
            <a:endParaRPr lang="en-AU" altLang="en-US"/>
          </a:p>
        </p:txBody>
      </p:sp>
      <p:sp>
        <p:nvSpPr>
          <p:cNvPr id="68611" name="Rectangle 2">
            <a:extLst>
              <a:ext uri="{FF2B5EF4-FFF2-40B4-BE49-F238E27FC236}">
                <a16:creationId xmlns:a16="http://schemas.microsoft.com/office/drawing/2014/main" id="{A5A8437F-4CB5-4552-883F-4B229D38330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9E1DCDC-95F9-4664-B5DE-7FBAAC5D5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718E81F-9F68-46DA-8CE5-CB155D1AE6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486956-CDDD-4E87-A428-66961BC2CE72}" type="slidenum">
              <a:rPr lang="ar-SA" altLang="en-US"/>
              <a:pPr eaLnBrk="1" hangingPunct="1"/>
              <a:t>8</a:t>
            </a:fld>
            <a:endParaRPr lang="en-AU" altLang="en-US"/>
          </a:p>
        </p:txBody>
      </p:sp>
      <p:sp>
        <p:nvSpPr>
          <p:cNvPr id="69635" name="Rectangle 2">
            <a:extLst>
              <a:ext uri="{FF2B5EF4-FFF2-40B4-BE49-F238E27FC236}">
                <a16:creationId xmlns:a16="http://schemas.microsoft.com/office/drawing/2014/main" id="{15FB0943-A672-47FB-BB3A-7457E4837B4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F6CBBFA5-AECE-424F-B964-E96453C48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15A941C-D449-4BA6-A129-6D309F3954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6B926B-658F-4E2A-9161-46409CEFC34E}" type="slidenum">
              <a:rPr lang="ar-SA" altLang="en-US"/>
              <a:pPr eaLnBrk="1" hangingPunct="1"/>
              <a:t>9</a:t>
            </a:fld>
            <a:endParaRPr lang="en-AU" altLang="en-US"/>
          </a:p>
        </p:txBody>
      </p:sp>
      <p:sp>
        <p:nvSpPr>
          <p:cNvPr id="70659" name="Rectangle 2">
            <a:extLst>
              <a:ext uri="{FF2B5EF4-FFF2-40B4-BE49-F238E27FC236}">
                <a16:creationId xmlns:a16="http://schemas.microsoft.com/office/drawing/2014/main" id="{4F353F06-7B0C-4ABA-BE82-A5D537F028CF}"/>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D853DA9-787B-488F-B8ED-40B087510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6E7AFC-6010-46C2-805B-809ECDC3FD5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F5157562-3295-4289-A8ED-EDB6FA88FAE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CF643A69-2992-41F8-8FA3-43929991B1DB}"/>
              </a:ext>
            </a:extLst>
          </p:cNvPr>
          <p:cNvSpPr>
            <a:spLocks noGrp="1" noChangeArrowheads="1"/>
          </p:cNvSpPr>
          <p:nvPr>
            <p:ph type="sldNum" sz="quarter" idx="12"/>
          </p:nvPr>
        </p:nvSpPr>
        <p:spPr>
          <a:ln/>
        </p:spPr>
        <p:txBody>
          <a:bodyPr/>
          <a:lstStyle>
            <a:lvl1pPr>
              <a:defRPr/>
            </a:lvl1pPr>
          </a:lstStyle>
          <a:p>
            <a:fld id="{4D1AE1A2-EC30-4BB1-BC33-32E7348F1313}" type="slidenum">
              <a:rPr lang="ar-SA" altLang="en-US"/>
              <a:pPr/>
              <a:t>‹#›</a:t>
            </a:fld>
            <a:endParaRPr lang="en-AU" altLang="en-US"/>
          </a:p>
        </p:txBody>
      </p:sp>
    </p:spTree>
    <p:extLst>
      <p:ext uri="{BB962C8B-B14F-4D97-AF65-F5344CB8AC3E}">
        <p14:creationId xmlns:p14="http://schemas.microsoft.com/office/powerpoint/2010/main" val="247833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83C602-100F-4950-8A89-82CEAB6EB54E}"/>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86E225E-8EE8-45CB-B173-2C42BB1CE90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37C5216-62C8-4BE3-9C63-427C1A3D129E}"/>
              </a:ext>
            </a:extLst>
          </p:cNvPr>
          <p:cNvSpPr>
            <a:spLocks noGrp="1" noChangeArrowheads="1"/>
          </p:cNvSpPr>
          <p:nvPr>
            <p:ph type="sldNum" sz="quarter" idx="12"/>
          </p:nvPr>
        </p:nvSpPr>
        <p:spPr>
          <a:ln/>
        </p:spPr>
        <p:txBody>
          <a:bodyPr/>
          <a:lstStyle>
            <a:lvl1pPr>
              <a:defRPr/>
            </a:lvl1pPr>
          </a:lstStyle>
          <a:p>
            <a:fld id="{AEAE0759-E49A-4342-8CDB-7A78102B25F6}" type="slidenum">
              <a:rPr lang="ar-SA" altLang="en-US"/>
              <a:pPr/>
              <a:t>‹#›</a:t>
            </a:fld>
            <a:endParaRPr lang="en-AU" altLang="en-US"/>
          </a:p>
        </p:txBody>
      </p:sp>
    </p:spTree>
    <p:extLst>
      <p:ext uri="{BB962C8B-B14F-4D97-AF65-F5344CB8AC3E}">
        <p14:creationId xmlns:p14="http://schemas.microsoft.com/office/powerpoint/2010/main" val="150551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75DF35-3700-42B3-A944-86ED19AE19A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86A7561-7399-422A-A88C-A946227C2A5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D891CD6-2706-4222-A964-641F3501F660}"/>
              </a:ext>
            </a:extLst>
          </p:cNvPr>
          <p:cNvSpPr>
            <a:spLocks noGrp="1" noChangeArrowheads="1"/>
          </p:cNvSpPr>
          <p:nvPr>
            <p:ph type="sldNum" sz="quarter" idx="12"/>
          </p:nvPr>
        </p:nvSpPr>
        <p:spPr>
          <a:ln/>
        </p:spPr>
        <p:txBody>
          <a:bodyPr/>
          <a:lstStyle>
            <a:lvl1pPr>
              <a:defRPr/>
            </a:lvl1pPr>
          </a:lstStyle>
          <a:p>
            <a:fld id="{50C4BC19-0F18-4502-8979-E4AA942CF761}" type="slidenum">
              <a:rPr lang="ar-SA" altLang="en-US"/>
              <a:pPr/>
              <a:t>‹#›</a:t>
            </a:fld>
            <a:endParaRPr lang="en-AU" altLang="en-US"/>
          </a:p>
        </p:txBody>
      </p:sp>
    </p:spTree>
    <p:extLst>
      <p:ext uri="{BB962C8B-B14F-4D97-AF65-F5344CB8AC3E}">
        <p14:creationId xmlns:p14="http://schemas.microsoft.com/office/powerpoint/2010/main" val="254663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0"/>
            <a:ext cx="8229600" cy="4525963"/>
          </a:xfrm>
        </p:spPr>
        <p:txBody>
          <a:bodyPr/>
          <a:lstStyle/>
          <a:p>
            <a:pPr lvl="0"/>
            <a:endParaRPr lang="ar-JO" noProof="0"/>
          </a:p>
        </p:txBody>
      </p:sp>
      <p:sp>
        <p:nvSpPr>
          <p:cNvPr id="4" name="Rectangle 4">
            <a:extLst>
              <a:ext uri="{FF2B5EF4-FFF2-40B4-BE49-F238E27FC236}">
                <a16:creationId xmlns:a16="http://schemas.microsoft.com/office/drawing/2014/main" id="{89B0E134-2432-4642-9DD9-B44E1256D88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C6BF19C-D2C5-4460-9572-B6DCC527C36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8E7FC04-DF6B-4C37-91AA-433A51080BE3}"/>
              </a:ext>
            </a:extLst>
          </p:cNvPr>
          <p:cNvSpPr>
            <a:spLocks noGrp="1" noChangeArrowheads="1"/>
          </p:cNvSpPr>
          <p:nvPr>
            <p:ph type="sldNum" sz="quarter" idx="12"/>
          </p:nvPr>
        </p:nvSpPr>
        <p:spPr>
          <a:ln/>
        </p:spPr>
        <p:txBody>
          <a:bodyPr/>
          <a:lstStyle>
            <a:lvl1pPr>
              <a:defRPr/>
            </a:lvl1pPr>
          </a:lstStyle>
          <a:p>
            <a:fld id="{0EB17356-AED4-422B-83D4-9638DF89CA6B}" type="slidenum">
              <a:rPr lang="ar-SA" altLang="en-US"/>
              <a:pPr/>
              <a:t>‹#›</a:t>
            </a:fld>
            <a:endParaRPr lang="en-AU" altLang="en-US"/>
          </a:p>
        </p:txBody>
      </p:sp>
    </p:spTree>
    <p:extLst>
      <p:ext uri="{BB962C8B-B14F-4D97-AF65-F5344CB8AC3E}">
        <p14:creationId xmlns:p14="http://schemas.microsoft.com/office/powerpoint/2010/main" val="285249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285FDF-02A2-4475-9DB3-5AF73AA6F2D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263957F-C886-4D2E-9640-920D14503FD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975D68C6-C65C-4F19-9C74-5C5E2025F361}"/>
              </a:ext>
            </a:extLst>
          </p:cNvPr>
          <p:cNvSpPr>
            <a:spLocks noGrp="1" noChangeArrowheads="1"/>
          </p:cNvSpPr>
          <p:nvPr>
            <p:ph type="sldNum" sz="quarter" idx="12"/>
          </p:nvPr>
        </p:nvSpPr>
        <p:spPr>
          <a:ln/>
        </p:spPr>
        <p:txBody>
          <a:bodyPr/>
          <a:lstStyle>
            <a:lvl1pPr>
              <a:defRPr/>
            </a:lvl1pPr>
          </a:lstStyle>
          <a:p>
            <a:fld id="{3F4983FE-A54B-445B-AFBE-27810AA9C74B}" type="slidenum">
              <a:rPr lang="ar-SA" altLang="en-US"/>
              <a:pPr/>
              <a:t>‹#›</a:t>
            </a:fld>
            <a:endParaRPr lang="en-AU" altLang="en-US"/>
          </a:p>
        </p:txBody>
      </p:sp>
    </p:spTree>
    <p:extLst>
      <p:ext uri="{BB962C8B-B14F-4D97-AF65-F5344CB8AC3E}">
        <p14:creationId xmlns:p14="http://schemas.microsoft.com/office/powerpoint/2010/main" val="348545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7179BB1-2ACD-453D-A1E1-E43828E25D2F}"/>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12F1FF3F-2D09-4458-BD78-DCC6FE49C25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0D8E695-C9CA-4C4F-9E14-425BC1CEF9ED}"/>
              </a:ext>
            </a:extLst>
          </p:cNvPr>
          <p:cNvSpPr>
            <a:spLocks noGrp="1" noChangeArrowheads="1"/>
          </p:cNvSpPr>
          <p:nvPr>
            <p:ph type="sldNum" sz="quarter" idx="12"/>
          </p:nvPr>
        </p:nvSpPr>
        <p:spPr>
          <a:ln/>
        </p:spPr>
        <p:txBody>
          <a:bodyPr/>
          <a:lstStyle>
            <a:lvl1pPr>
              <a:defRPr/>
            </a:lvl1pPr>
          </a:lstStyle>
          <a:p>
            <a:fld id="{2B36288A-C65C-44E9-B24E-1AEF648E2516}" type="slidenum">
              <a:rPr lang="ar-SA" altLang="en-US"/>
              <a:pPr/>
              <a:t>‹#›</a:t>
            </a:fld>
            <a:endParaRPr lang="en-AU" altLang="en-US"/>
          </a:p>
        </p:txBody>
      </p:sp>
    </p:spTree>
    <p:extLst>
      <p:ext uri="{BB962C8B-B14F-4D97-AF65-F5344CB8AC3E}">
        <p14:creationId xmlns:p14="http://schemas.microsoft.com/office/powerpoint/2010/main" val="341131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BC2557-12ED-4D37-AD41-B568A7067265}"/>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E8AF710A-934A-41D2-8750-3BC39E4D7E4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9E246F82-5C55-4508-A01F-E8A14F03066D}"/>
              </a:ext>
            </a:extLst>
          </p:cNvPr>
          <p:cNvSpPr>
            <a:spLocks noGrp="1" noChangeArrowheads="1"/>
          </p:cNvSpPr>
          <p:nvPr>
            <p:ph type="sldNum" sz="quarter" idx="12"/>
          </p:nvPr>
        </p:nvSpPr>
        <p:spPr>
          <a:ln/>
        </p:spPr>
        <p:txBody>
          <a:bodyPr/>
          <a:lstStyle>
            <a:lvl1pPr>
              <a:defRPr/>
            </a:lvl1pPr>
          </a:lstStyle>
          <a:p>
            <a:fld id="{B2775F0C-99C8-4E09-A168-BF48C2054438}" type="slidenum">
              <a:rPr lang="ar-SA" altLang="en-US"/>
              <a:pPr/>
              <a:t>‹#›</a:t>
            </a:fld>
            <a:endParaRPr lang="en-AU" altLang="en-US"/>
          </a:p>
        </p:txBody>
      </p:sp>
    </p:spTree>
    <p:extLst>
      <p:ext uri="{BB962C8B-B14F-4D97-AF65-F5344CB8AC3E}">
        <p14:creationId xmlns:p14="http://schemas.microsoft.com/office/powerpoint/2010/main" val="275922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AF168B-8926-4D59-8521-A30DD8BDEE1A}"/>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0DECFE7C-CFA6-4FE0-8215-54660A74928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EAB23205-8FEB-4E6E-9274-1B5FBA367002}"/>
              </a:ext>
            </a:extLst>
          </p:cNvPr>
          <p:cNvSpPr>
            <a:spLocks noGrp="1" noChangeArrowheads="1"/>
          </p:cNvSpPr>
          <p:nvPr>
            <p:ph type="sldNum" sz="quarter" idx="12"/>
          </p:nvPr>
        </p:nvSpPr>
        <p:spPr>
          <a:ln/>
        </p:spPr>
        <p:txBody>
          <a:bodyPr/>
          <a:lstStyle>
            <a:lvl1pPr>
              <a:defRPr/>
            </a:lvl1pPr>
          </a:lstStyle>
          <a:p>
            <a:fld id="{E0B77BF6-7C27-4631-B370-F2B565FDF484}" type="slidenum">
              <a:rPr lang="ar-SA" altLang="en-US"/>
              <a:pPr/>
              <a:t>‹#›</a:t>
            </a:fld>
            <a:endParaRPr lang="en-AU" altLang="en-US"/>
          </a:p>
        </p:txBody>
      </p:sp>
    </p:spTree>
    <p:extLst>
      <p:ext uri="{BB962C8B-B14F-4D97-AF65-F5344CB8AC3E}">
        <p14:creationId xmlns:p14="http://schemas.microsoft.com/office/powerpoint/2010/main" val="101453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F5A1F-C670-4BD2-8099-B0E37A95998A}"/>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924956DD-2F09-47C6-A046-9463754608B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98F7542E-B664-4FB1-90D3-25EE02EDB8EE}"/>
              </a:ext>
            </a:extLst>
          </p:cNvPr>
          <p:cNvSpPr>
            <a:spLocks noGrp="1" noChangeArrowheads="1"/>
          </p:cNvSpPr>
          <p:nvPr>
            <p:ph type="sldNum" sz="quarter" idx="12"/>
          </p:nvPr>
        </p:nvSpPr>
        <p:spPr>
          <a:ln/>
        </p:spPr>
        <p:txBody>
          <a:bodyPr/>
          <a:lstStyle>
            <a:lvl1pPr>
              <a:defRPr/>
            </a:lvl1pPr>
          </a:lstStyle>
          <a:p>
            <a:fld id="{37C468C3-B0B8-4FA2-874A-BCBC00B7CC36}" type="slidenum">
              <a:rPr lang="ar-SA" altLang="en-US"/>
              <a:pPr/>
              <a:t>‹#›</a:t>
            </a:fld>
            <a:endParaRPr lang="en-AU" altLang="en-US"/>
          </a:p>
        </p:txBody>
      </p:sp>
    </p:spTree>
    <p:extLst>
      <p:ext uri="{BB962C8B-B14F-4D97-AF65-F5344CB8AC3E}">
        <p14:creationId xmlns:p14="http://schemas.microsoft.com/office/powerpoint/2010/main" val="332303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A7B4CF-6A7C-4DF6-B3BF-C617F261C449}"/>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7CAE6A6F-EB96-490E-9139-3508270EB9D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E40EA3F6-7790-42DD-BFBF-070CF0EC5637}"/>
              </a:ext>
            </a:extLst>
          </p:cNvPr>
          <p:cNvSpPr>
            <a:spLocks noGrp="1" noChangeArrowheads="1"/>
          </p:cNvSpPr>
          <p:nvPr>
            <p:ph type="sldNum" sz="quarter" idx="12"/>
          </p:nvPr>
        </p:nvSpPr>
        <p:spPr>
          <a:ln/>
        </p:spPr>
        <p:txBody>
          <a:bodyPr/>
          <a:lstStyle>
            <a:lvl1pPr>
              <a:defRPr/>
            </a:lvl1pPr>
          </a:lstStyle>
          <a:p>
            <a:fld id="{F4D31F83-0237-40D5-880A-AACCE4F7E65D}" type="slidenum">
              <a:rPr lang="ar-SA" altLang="en-US"/>
              <a:pPr/>
              <a:t>‹#›</a:t>
            </a:fld>
            <a:endParaRPr lang="en-AU" altLang="en-US"/>
          </a:p>
        </p:txBody>
      </p:sp>
    </p:spTree>
    <p:extLst>
      <p:ext uri="{BB962C8B-B14F-4D97-AF65-F5344CB8AC3E}">
        <p14:creationId xmlns:p14="http://schemas.microsoft.com/office/powerpoint/2010/main" val="362732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374EDD-F11F-4ED9-8AA9-39AD594ABD6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15F4A84C-4B7E-413F-803B-DD237A013BC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CCD407E2-0C78-4797-B0FF-CBD693C0897A}"/>
              </a:ext>
            </a:extLst>
          </p:cNvPr>
          <p:cNvSpPr>
            <a:spLocks noGrp="1" noChangeArrowheads="1"/>
          </p:cNvSpPr>
          <p:nvPr>
            <p:ph type="sldNum" sz="quarter" idx="12"/>
          </p:nvPr>
        </p:nvSpPr>
        <p:spPr>
          <a:ln/>
        </p:spPr>
        <p:txBody>
          <a:bodyPr/>
          <a:lstStyle>
            <a:lvl1pPr>
              <a:defRPr/>
            </a:lvl1pPr>
          </a:lstStyle>
          <a:p>
            <a:fld id="{9489F8DF-425F-46E6-B01C-20692EB3380B}" type="slidenum">
              <a:rPr lang="ar-SA" altLang="en-US"/>
              <a:pPr/>
              <a:t>‹#›</a:t>
            </a:fld>
            <a:endParaRPr lang="en-AU" altLang="en-US"/>
          </a:p>
        </p:txBody>
      </p:sp>
    </p:spTree>
    <p:extLst>
      <p:ext uri="{BB962C8B-B14F-4D97-AF65-F5344CB8AC3E}">
        <p14:creationId xmlns:p14="http://schemas.microsoft.com/office/powerpoint/2010/main" val="281117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C94EBB-B37B-4DCE-936A-1D13057CAE0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EA2F12E9-A505-43EA-AC3F-B70CCF2E82A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585DA274-F0BD-413F-B4CA-B25667C75045}"/>
              </a:ext>
            </a:extLst>
          </p:cNvPr>
          <p:cNvSpPr>
            <a:spLocks noGrp="1" noChangeArrowheads="1"/>
          </p:cNvSpPr>
          <p:nvPr>
            <p:ph type="sldNum" sz="quarter" idx="12"/>
          </p:nvPr>
        </p:nvSpPr>
        <p:spPr>
          <a:ln/>
        </p:spPr>
        <p:txBody>
          <a:bodyPr/>
          <a:lstStyle>
            <a:lvl1pPr>
              <a:defRPr/>
            </a:lvl1pPr>
          </a:lstStyle>
          <a:p>
            <a:fld id="{AC8360BF-C7CD-4A4A-9E9C-6BBF62E81CFF}" type="slidenum">
              <a:rPr lang="ar-SA" altLang="en-US"/>
              <a:pPr/>
              <a:t>‹#›</a:t>
            </a:fld>
            <a:endParaRPr lang="en-AU" altLang="en-US"/>
          </a:p>
        </p:txBody>
      </p:sp>
    </p:spTree>
    <p:extLst>
      <p:ext uri="{BB962C8B-B14F-4D97-AF65-F5344CB8AC3E}">
        <p14:creationId xmlns:p14="http://schemas.microsoft.com/office/powerpoint/2010/main" val="427888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97A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297CA6-ECBE-4751-AAF9-58FF6AFE8F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FB99FD93-450C-4C97-9041-BF5EE1A7A65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ECB2BDDE-0A21-49BC-A953-F75AEBE23FF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D9C82EF7-4FA5-40DF-B476-AAAFF671905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96AEF1E1-2CFD-4677-8B93-03FEB998C34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D6DCBE-E06A-4697-AB02-5580E1F312A8}"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1.wmf"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2.wmf"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3.wmf"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4.wmf"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wmf"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37.xml" /><Relationship Id="rId1" Type="http://schemas.openxmlformats.org/officeDocument/2006/relationships/slideLayout" Target="../slideLayouts/slideLayout2.xml" /><Relationship Id="rId4" Type="http://schemas.openxmlformats.org/officeDocument/2006/relationships/image" Target="../media/image19.wmf"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19.wmf" /><Relationship Id="rId2" Type="http://schemas.openxmlformats.org/officeDocument/2006/relationships/notesSlide" Target="../notesSlides/notesSlide41.xml"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22.emf" /><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4.w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E8EC2CB-FA2F-4D29-845C-180A14EA965C}"/>
              </a:ext>
            </a:extLst>
          </p:cNvPr>
          <p:cNvSpPr>
            <a:spLocks noGrp="1" noChangeArrowheads="1"/>
          </p:cNvSpPr>
          <p:nvPr>
            <p:ph type="ctrTitle"/>
          </p:nvPr>
        </p:nvSpPr>
        <p:spPr>
          <a:xfrm>
            <a:off x="381000" y="1676400"/>
            <a:ext cx="8534400" cy="1241425"/>
          </a:xfrm>
          <a:solidFill>
            <a:srgbClr val="00B050"/>
          </a:solidFill>
          <a:ln w="50800">
            <a:solidFill>
              <a:schemeClr val="tx2">
                <a:lumMod val="95000"/>
                <a:lumOff val="5000"/>
              </a:schemeClr>
            </a:solidFill>
          </a:ln>
        </p:spPr>
        <p:txBody>
          <a:bodyPr/>
          <a:lstStyle/>
          <a:p>
            <a:pPr eaLnBrk="1" hangingPunct="1">
              <a:lnSpc>
                <a:spcPct val="90000"/>
              </a:lnSpc>
              <a:defRPr/>
            </a:pPr>
            <a:r>
              <a:rPr lang="en-US" sz="3600" b="1" dirty="0">
                <a:solidFill>
                  <a:schemeClr val="tx1"/>
                </a:solidFill>
              </a:rPr>
              <a:t>Major types of nutrients and digestion</a:t>
            </a:r>
            <a:br>
              <a:rPr lang="en-US" sz="3600" b="1" dirty="0">
                <a:solidFill>
                  <a:schemeClr val="tx1"/>
                </a:solidFill>
              </a:rPr>
            </a:br>
            <a:r>
              <a:rPr lang="en-US" sz="2000" b="1" dirty="0">
                <a:solidFill>
                  <a:schemeClr val="tx1"/>
                </a:solidFill>
              </a:rPr>
              <a:t>Lecture 1+2</a:t>
            </a:r>
          </a:p>
        </p:txBody>
      </p:sp>
      <p:sp>
        <p:nvSpPr>
          <p:cNvPr id="2051" name="Text Box 6">
            <a:extLst>
              <a:ext uri="{FF2B5EF4-FFF2-40B4-BE49-F238E27FC236}">
                <a16:creationId xmlns:a16="http://schemas.microsoft.com/office/drawing/2014/main" id="{41AF88E7-FB03-4E4A-9431-C1F355AB2DEF}"/>
              </a:ext>
            </a:extLst>
          </p:cNvPr>
          <p:cNvSpPr txBox="1">
            <a:spLocks noChangeArrowheads="1"/>
          </p:cNvSpPr>
          <p:nvPr/>
        </p:nvSpPr>
        <p:spPr bwMode="auto">
          <a:xfrm>
            <a:off x="1981200" y="3276600"/>
            <a:ext cx="5029200" cy="508000"/>
          </a:xfrm>
          <a:prstGeom prst="rect">
            <a:avLst/>
          </a:prstGeom>
          <a:solidFill>
            <a:srgbClr val="00B050"/>
          </a:solidFill>
          <a:ln w="508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latin typeface="Leelawadee" panose="020B0502040204020203" pitchFamily="34" charset="-34"/>
                <a:ea typeface="BatangChe" panose="02030609000101010101" pitchFamily="49" charset="-127"/>
                <a:cs typeface="Times New Roman" panose="02020603050405020304" pitchFamily="18" charset="0"/>
              </a:rPr>
              <a:t>Dr. Jehad Al-Shuneigat</a:t>
            </a:r>
            <a:endParaRPr lang="en-AU" altLang="en-US" sz="2400" b="1">
              <a:latin typeface="Leelawadee" panose="020B0502040204020203" pitchFamily="34" charset="-34"/>
              <a:ea typeface="BatangChe" panose="02030609000101010101" pitchFamily="49" charset="-127"/>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98C063A-BE52-4D02-9F3B-1FC3B1AB2EFB}"/>
              </a:ext>
            </a:extLst>
          </p:cNvPr>
          <p:cNvSpPr>
            <a:spLocks noGrp="1" noChangeArrowheads="1"/>
          </p:cNvSpPr>
          <p:nvPr>
            <p:ph type="body" idx="1"/>
          </p:nvPr>
        </p:nvSpPr>
        <p:spPr>
          <a:xfrm>
            <a:off x="152400" y="88900"/>
            <a:ext cx="8839200" cy="6629400"/>
          </a:xfrm>
        </p:spPr>
        <p:txBody>
          <a:bodyPr/>
          <a:lstStyle/>
          <a:p>
            <a:pPr algn="ctr" eaLnBrk="1" hangingPunct="1">
              <a:lnSpc>
                <a:spcPct val="90000"/>
              </a:lnSpc>
              <a:buFontTx/>
              <a:buNone/>
            </a:pPr>
            <a:r>
              <a:rPr lang="en-AU" altLang="en-US" b="1" u="sng">
                <a:solidFill>
                  <a:schemeClr val="bg1"/>
                </a:solidFill>
              </a:rPr>
              <a:t>Polysaccharides</a:t>
            </a:r>
          </a:p>
          <a:p>
            <a:pPr eaLnBrk="1" hangingPunct="1">
              <a:lnSpc>
                <a:spcPct val="90000"/>
              </a:lnSpc>
            </a:pPr>
            <a:r>
              <a:rPr lang="en-AU" altLang="en-US" sz="2800" b="1" u="sng">
                <a:solidFill>
                  <a:schemeClr val="bg1"/>
                </a:solidFill>
              </a:rPr>
              <a:t>Starch</a:t>
            </a:r>
            <a:r>
              <a:rPr lang="en-AU" altLang="en-US" sz="2800">
                <a:solidFill>
                  <a:schemeClr val="bg1"/>
                </a:solidFill>
              </a:rPr>
              <a:t> </a:t>
            </a:r>
            <a:r>
              <a:rPr lang="en-US" altLang="ja-JP" sz="2800">
                <a:solidFill>
                  <a:schemeClr val="bg1"/>
                </a:solidFill>
                <a:ea typeface="MS PGothic" panose="020B0600070205080204" pitchFamily="34" charset="-128"/>
              </a:rPr>
              <a:t>Starch represents the main type of digestible polysaccharides. </a:t>
            </a:r>
            <a:r>
              <a:rPr lang="en-AU" altLang="en-US" sz="2800">
                <a:solidFill>
                  <a:schemeClr val="bg1"/>
                </a:solidFill>
              </a:rPr>
              <a:t>Found in cereal grains (wheat, rice, corn, oats, and barley) and tubers such as potatoes. </a:t>
            </a:r>
          </a:p>
          <a:p>
            <a:pPr eaLnBrk="1" hangingPunct="1">
              <a:lnSpc>
                <a:spcPct val="90000"/>
              </a:lnSpc>
            </a:pPr>
            <a:r>
              <a:rPr lang="en-AU" altLang="en-US" sz="2800" u="sng">
                <a:solidFill>
                  <a:schemeClr val="bg1"/>
                </a:solidFill>
              </a:rPr>
              <a:t>Starch is made up of :-</a:t>
            </a:r>
          </a:p>
          <a:p>
            <a:pPr eaLnBrk="1" hangingPunct="1">
              <a:lnSpc>
                <a:spcPct val="90000"/>
              </a:lnSpc>
              <a:buFontTx/>
              <a:buNone/>
            </a:pPr>
            <a:r>
              <a:rPr lang="en-AU" altLang="en-US" sz="2800">
                <a:solidFill>
                  <a:schemeClr val="bg1"/>
                </a:solidFill>
              </a:rPr>
              <a:t>1- </a:t>
            </a:r>
            <a:r>
              <a:rPr lang="en-AU" altLang="en-US" sz="2800" u="sng">
                <a:solidFill>
                  <a:schemeClr val="bg1"/>
                </a:solidFill>
              </a:rPr>
              <a:t>Amylose</a:t>
            </a:r>
            <a:r>
              <a:rPr lang="en-AU" altLang="en-US" sz="2800">
                <a:solidFill>
                  <a:schemeClr val="bg1"/>
                </a:solidFill>
              </a:rPr>
              <a:t>  (about 20% of starch) strait chain of glucose which is linked by α-1,4 glycosidic bonds</a:t>
            </a:r>
          </a:p>
          <a:p>
            <a:pPr eaLnBrk="1" hangingPunct="1">
              <a:lnSpc>
                <a:spcPct val="90000"/>
              </a:lnSpc>
              <a:buFontTx/>
              <a:buNone/>
            </a:pPr>
            <a:r>
              <a:rPr lang="en-AU" altLang="en-US" sz="2800">
                <a:solidFill>
                  <a:schemeClr val="bg1"/>
                </a:solidFill>
              </a:rPr>
              <a:t>2- </a:t>
            </a:r>
            <a:r>
              <a:rPr lang="en-AU" altLang="en-US" sz="2800" u="sng">
                <a:solidFill>
                  <a:schemeClr val="bg1"/>
                </a:solidFill>
              </a:rPr>
              <a:t>Amylopectin</a:t>
            </a:r>
            <a:r>
              <a:rPr lang="en-AU" altLang="en-US" sz="2800">
                <a:solidFill>
                  <a:schemeClr val="bg1"/>
                </a:solidFill>
              </a:rPr>
              <a:t> (about 80% of starch) (branched) the α-1,4 chains contain branches connected via α-1,6 glycosidic bonds</a:t>
            </a:r>
          </a:p>
          <a:p>
            <a:pPr eaLnBrk="1" hangingPunct="1">
              <a:lnSpc>
                <a:spcPct val="90000"/>
              </a:lnSpc>
              <a:buFontTx/>
              <a:buNone/>
            </a:pPr>
            <a:endParaRPr lang="en-US" altLang="ja-JP" sz="2800" b="1">
              <a:solidFill>
                <a:schemeClr val="bg1"/>
              </a:solidFill>
              <a:ea typeface="MS PGothic" panose="020B0600070205080204" pitchFamily="34" charset="-128"/>
            </a:endParaRPr>
          </a:p>
          <a:p>
            <a:pPr eaLnBrk="1" hangingPunct="1">
              <a:lnSpc>
                <a:spcPct val="90000"/>
              </a:lnSpc>
            </a:pPr>
            <a:r>
              <a:rPr lang="en-US" altLang="ja-JP" sz="2800" b="1">
                <a:solidFill>
                  <a:schemeClr val="bg1"/>
                </a:solidFill>
                <a:ea typeface="MS PGothic" panose="020B0600070205080204" pitchFamily="34" charset="-128"/>
              </a:rPr>
              <a:t>None starch polysaccharides are the main component of dietary fibers which include: </a:t>
            </a:r>
            <a:r>
              <a:rPr lang="en-AU" altLang="ja-JP" sz="2800">
                <a:solidFill>
                  <a:schemeClr val="bg1"/>
                </a:solidFill>
                <a:ea typeface="MS PGothic" panose="020B0600070205080204" pitchFamily="34" charset="-128"/>
              </a:rPr>
              <a:t>Cellulose, hemicellulose, pectin's and gum.  </a:t>
            </a:r>
            <a:r>
              <a:rPr lang="en-US" altLang="ja-JP" sz="2800" b="1">
                <a:solidFill>
                  <a:schemeClr val="bg1"/>
                </a:solidFill>
                <a:ea typeface="MS PGothic" panose="020B0600070205080204" pitchFamily="34" charset="-128"/>
              </a:rPr>
              <a:t> </a:t>
            </a:r>
            <a:endParaRPr lang="en-AU" altLang="ja-JP" sz="2800" b="1">
              <a:solidFill>
                <a:schemeClr val="bg1"/>
              </a:solidFill>
              <a:ea typeface="MS PGothic"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59A54F3-9ECF-44DF-BE81-B39F7012C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7038"/>
            <a:ext cx="89154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2C3E69F7-BA07-44F7-AD99-5065EF689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05138"/>
            <a:ext cx="89154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id="{48EAB73B-149F-41CB-B04C-3AB42C415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971800"/>
            <a:ext cx="2609850" cy="11906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5">
            <a:extLst>
              <a:ext uri="{FF2B5EF4-FFF2-40B4-BE49-F238E27FC236}">
                <a16:creationId xmlns:a16="http://schemas.microsoft.com/office/drawing/2014/main" id="{BDB264C3-2D14-4C41-A9BB-284951B7D43E}"/>
              </a:ext>
            </a:extLst>
          </p:cNvPr>
          <p:cNvSpPr txBox="1">
            <a:spLocks noChangeArrowheads="1"/>
          </p:cNvSpPr>
          <p:nvPr/>
        </p:nvSpPr>
        <p:spPr bwMode="auto">
          <a:xfrm>
            <a:off x="3429000" y="-100013"/>
            <a:ext cx="1562100"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600" b="1" u="sng">
                <a:solidFill>
                  <a:schemeClr val="bg1"/>
                </a:solidFill>
              </a:rPr>
              <a:t>Amylose</a:t>
            </a:r>
            <a:endParaRPr lang="en-US" altLang="en-US" sz="2600" b="1" u="sng">
              <a:solidFill>
                <a:schemeClr val="bg1"/>
              </a:solidFill>
            </a:endParaRPr>
          </a:p>
        </p:txBody>
      </p:sp>
      <p:sp>
        <p:nvSpPr>
          <p:cNvPr id="12294" name="Text Box 6">
            <a:extLst>
              <a:ext uri="{FF2B5EF4-FFF2-40B4-BE49-F238E27FC236}">
                <a16:creationId xmlns:a16="http://schemas.microsoft.com/office/drawing/2014/main" id="{6342EE2F-09B7-41B4-88A2-09B1E50CAD7F}"/>
              </a:ext>
            </a:extLst>
          </p:cNvPr>
          <p:cNvSpPr txBox="1">
            <a:spLocks noChangeArrowheads="1"/>
          </p:cNvSpPr>
          <p:nvPr/>
        </p:nvSpPr>
        <p:spPr bwMode="auto">
          <a:xfrm>
            <a:off x="3352800" y="2514600"/>
            <a:ext cx="2286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en-US" sz="2600" b="1" u="sng">
                <a:solidFill>
                  <a:schemeClr val="bg1"/>
                </a:solidFill>
              </a:rPr>
              <a:t>Amylopectin</a:t>
            </a:r>
            <a:endParaRPr lang="en-US" altLang="en-US" sz="2600" b="1" u="sng">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640A36C-4A95-4991-8EDB-87A06BB13E8E}"/>
              </a:ext>
            </a:extLst>
          </p:cNvPr>
          <p:cNvSpPr>
            <a:spLocks noGrp="1" noChangeArrowheads="1"/>
          </p:cNvSpPr>
          <p:nvPr>
            <p:ph type="title"/>
          </p:nvPr>
        </p:nvSpPr>
        <p:spPr>
          <a:xfrm>
            <a:off x="457200" y="152400"/>
            <a:ext cx="8229600" cy="762000"/>
          </a:xfrm>
        </p:spPr>
        <p:txBody>
          <a:bodyPr>
            <a:spAutoFit/>
          </a:bodyPr>
          <a:lstStyle/>
          <a:p>
            <a:pPr eaLnBrk="1" hangingPunct="1"/>
            <a:r>
              <a:rPr lang="en-AU" altLang="en-US" b="1" u="sng">
                <a:solidFill>
                  <a:schemeClr val="bg1"/>
                </a:solidFill>
              </a:rPr>
              <a:t>Glycogen structure</a:t>
            </a:r>
          </a:p>
        </p:txBody>
      </p:sp>
      <p:pic>
        <p:nvPicPr>
          <p:cNvPr id="13315" name="Picture 3">
            <a:extLst>
              <a:ext uri="{FF2B5EF4-FFF2-40B4-BE49-F238E27FC236}">
                <a16:creationId xmlns:a16="http://schemas.microsoft.com/office/drawing/2014/main" id="{1811FE27-814D-479C-B2E9-D34D54EEC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6EAF891-2D5F-462A-9A40-D93D8AFD6D85}"/>
              </a:ext>
            </a:extLst>
          </p:cNvPr>
          <p:cNvSpPr>
            <a:spLocks noGrp="1" noChangeArrowheads="1"/>
          </p:cNvSpPr>
          <p:nvPr>
            <p:ph type="title"/>
          </p:nvPr>
        </p:nvSpPr>
        <p:spPr>
          <a:xfrm>
            <a:off x="457200" y="152400"/>
            <a:ext cx="8229600" cy="579438"/>
          </a:xfrm>
        </p:spPr>
        <p:txBody>
          <a:bodyPr>
            <a:spAutoFit/>
          </a:bodyPr>
          <a:lstStyle/>
          <a:p>
            <a:pPr eaLnBrk="1" hangingPunct="1"/>
            <a:r>
              <a:rPr lang="en-US" altLang="en-US" sz="3200" b="1" u="sng">
                <a:solidFill>
                  <a:schemeClr val="bg1"/>
                </a:solidFill>
              </a:rPr>
              <a:t>Digestion of dietary carbohydrates</a:t>
            </a:r>
            <a:endParaRPr lang="en-AU" altLang="en-US" sz="3200" b="1" u="sng">
              <a:solidFill>
                <a:schemeClr val="bg1"/>
              </a:solidFill>
            </a:endParaRPr>
          </a:p>
        </p:txBody>
      </p:sp>
      <p:sp>
        <p:nvSpPr>
          <p:cNvPr id="14339" name="Rectangle 3">
            <a:extLst>
              <a:ext uri="{FF2B5EF4-FFF2-40B4-BE49-F238E27FC236}">
                <a16:creationId xmlns:a16="http://schemas.microsoft.com/office/drawing/2014/main" id="{AD675403-7AAC-4C15-BFAA-02D352701AB9}"/>
              </a:ext>
            </a:extLst>
          </p:cNvPr>
          <p:cNvSpPr>
            <a:spLocks noGrp="1" noChangeArrowheads="1"/>
          </p:cNvSpPr>
          <p:nvPr>
            <p:ph type="body" idx="1"/>
          </p:nvPr>
        </p:nvSpPr>
        <p:spPr>
          <a:xfrm>
            <a:off x="152400" y="838200"/>
            <a:ext cx="8763000" cy="5867400"/>
          </a:xfrm>
        </p:spPr>
        <p:txBody>
          <a:bodyPr/>
          <a:lstStyle/>
          <a:p>
            <a:pPr eaLnBrk="1" hangingPunct="1">
              <a:spcBef>
                <a:spcPts val="1800"/>
              </a:spcBef>
            </a:pPr>
            <a:r>
              <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Glycosidases: enzymes that hydrolyze the glycosidic bonds between the sugars</a:t>
            </a:r>
            <a:r>
              <a:rPr lang="en-AU"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spcBef>
                <a:spcPts val="1800"/>
              </a:spcBef>
            </a:pPr>
            <a:r>
              <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Glycosidases</a:t>
            </a:r>
            <a:r>
              <a:rPr lang="en-AU"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convert polysaccharides and disaccharides to monosaccharides</a:t>
            </a:r>
          </a:p>
          <a:p>
            <a:pPr eaLnBrk="1" hangingPunct="1">
              <a:spcBef>
                <a:spcPts val="1800"/>
              </a:spcBef>
            </a:pPr>
            <a:r>
              <a:rPr lang="en-US" altLang="en-US"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Our body dose not have enzymes to break down the  glucose-glucose </a:t>
            </a:r>
            <a:r>
              <a:rPr lang="el-GR" altLang="en-US"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β</a:t>
            </a:r>
            <a:r>
              <a:rPr lang="en-US" altLang="en-US"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1-4 linkage in Cellulose </a:t>
            </a:r>
            <a:endPar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spcBef>
                <a:spcPts val="1800"/>
              </a:spcBef>
            </a:pPr>
            <a:r>
              <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Undigested carbohydrates enter the colon, where they may be fermented by bacteria</a:t>
            </a:r>
            <a:r>
              <a:rPr lang="en-AU"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buFontTx/>
              <a:buNone/>
            </a:pPr>
            <a:endParaRPr lang="en-US" altLang="ja-JP" sz="30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031B494F-2A0A-406C-B8C6-0CCDC72D4EB9}"/>
              </a:ext>
            </a:extLst>
          </p:cNvPr>
          <p:cNvSpPr>
            <a:spLocks noGrp="1" noChangeArrowheads="1"/>
          </p:cNvSpPr>
          <p:nvPr>
            <p:ph type="body" idx="1"/>
          </p:nvPr>
        </p:nvSpPr>
        <p:spPr>
          <a:xfrm>
            <a:off x="152400" y="127000"/>
            <a:ext cx="8839200" cy="6578600"/>
          </a:xfrm>
        </p:spPr>
        <p:txBody>
          <a:bodyPr/>
          <a:lstStyle/>
          <a:p>
            <a:pPr eaLnBrk="1" hangingPunct="1">
              <a:lnSpc>
                <a:spcPct val="80000"/>
              </a:lnSpc>
            </a:pPr>
            <a:r>
              <a:rPr lang="en-US" altLang="en-US" sz="3600" b="1" u="sng">
                <a:solidFill>
                  <a:schemeClr val="bg1"/>
                </a:solidFill>
                <a:latin typeface="Times New Roman" panose="02020603050405020304" pitchFamily="18" charset="0"/>
                <a:cs typeface="Times New Roman" panose="02020603050405020304" pitchFamily="18" charset="0"/>
              </a:rPr>
              <a:t>A. Salivary α-amylase</a:t>
            </a: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The digestion of starch begins in the mouth. </a:t>
            </a:r>
          </a:p>
          <a:p>
            <a:pPr eaLnBrk="1" hangingPunct="1">
              <a:lnSpc>
                <a:spcPct val="80000"/>
              </a:lnSpc>
            </a:pPr>
            <a:endParaRPr lang="en-US" altLang="en-US" sz="12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The salivary glands secrete approximately 1 liter of liquid per day into the mouth (pH 6.4 - 7) containing salivary α-amylase. </a:t>
            </a:r>
          </a:p>
          <a:p>
            <a:pPr eaLnBrk="1" hangingPunct="1">
              <a:lnSpc>
                <a:spcPct val="80000"/>
              </a:lnSpc>
            </a:pP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α-Amylase is an </a:t>
            </a:r>
            <a:r>
              <a:rPr lang="en-US" altLang="en-US" sz="2600" u="sng">
                <a:solidFill>
                  <a:schemeClr val="bg1"/>
                </a:solidFill>
                <a:latin typeface="Times New Roman" panose="02020603050405020304" pitchFamily="18" charset="0"/>
                <a:cs typeface="Times New Roman" panose="02020603050405020304" pitchFamily="18" charset="0"/>
              </a:rPr>
              <a:t>endoglucosidase</a:t>
            </a:r>
            <a:r>
              <a:rPr lang="en-US" altLang="en-US" sz="2600">
                <a:solidFill>
                  <a:schemeClr val="bg1"/>
                </a:solidFill>
                <a:latin typeface="Times New Roman" panose="02020603050405020304" pitchFamily="18" charset="0"/>
                <a:cs typeface="Times New Roman" panose="02020603050405020304" pitchFamily="18" charset="0"/>
              </a:rPr>
              <a:t>, which means that it hydrolyzes internal α-1,4 bonds between glucose residues at random intervals in the polysaccharide chains. </a:t>
            </a: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Requires  Cl</a:t>
            </a:r>
            <a:r>
              <a:rPr lang="en-US" altLang="en-US" sz="2600" baseline="30000">
                <a:solidFill>
                  <a:schemeClr val="bg1"/>
                </a:solidFill>
                <a:latin typeface="Times New Roman" panose="02020603050405020304" pitchFamily="18" charset="0"/>
                <a:cs typeface="Times New Roman" panose="02020603050405020304" pitchFamily="18" charset="0"/>
              </a:rPr>
              <a:t>−  </a:t>
            </a:r>
            <a:r>
              <a:rPr lang="en-US" altLang="en-US" sz="2600">
                <a:solidFill>
                  <a:schemeClr val="bg1"/>
                </a:solidFill>
                <a:latin typeface="Times New Roman" panose="02020603050405020304" pitchFamily="18" charset="0"/>
                <a:cs typeface="Times New Roman" panose="02020603050405020304" pitchFamily="18" charset="0"/>
              </a:rPr>
              <a:t> ion for activation with an optimum pH of 6.7</a:t>
            </a:r>
          </a:p>
          <a:p>
            <a:pPr eaLnBrk="1" hangingPunct="1">
              <a:lnSpc>
                <a:spcPct val="80000"/>
              </a:lnSpc>
            </a:pP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Digestion of starch and glycogen in the  mouth gives maltose,  isomaltose and α-dextrins</a:t>
            </a:r>
          </a:p>
          <a:p>
            <a:pPr eaLnBrk="1" hangingPunct="1">
              <a:lnSpc>
                <a:spcPct val="80000"/>
              </a:lnSpc>
            </a:pPr>
            <a:endParaRPr lang="en-US" altLang="en-US" sz="12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ln the stomach: Carbohydrate digestion stops temporarily, salivary α-amylase may be largely inactivated by the acidity of the stomach.</a:t>
            </a:r>
            <a:endParaRPr lang="en-AU" altLang="en-US"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42B93422-5C00-4AC7-9D70-42D9F7452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6009830-09BA-4DC9-B1A2-B2528FA9DBAB}"/>
              </a:ext>
            </a:extLst>
          </p:cNvPr>
          <p:cNvSpPr>
            <a:spLocks noGrp="1"/>
          </p:cNvSpPr>
          <p:nvPr>
            <p:ph idx="1"/>
          </p:nvPr>
        </p:nvSpPr>
        <p:spPr>
          <a:xfrm>
            <a:off x="304800" y="228600"/>
            <a:ext cx="8382000" cy="5897563"/>
          </a:xfrm>
        </p:spPr>
        <p:txBody>
          <a:bodyPr/>
          <a:lstStyle/>
          <a:p>
            <a:pPr algn="ctr"/>
            <a:r>
              <a:rPr lang="en-US" altLang="en-US" u="sng">
                <a:solidFill>
                  <a:schemeClr val="bg1"/>
                </a:solidFill>
              </a:rPr>
              <a:t>Digestion in the Stomach</a:t>
            </a:r>
          </a:p>
          <a:p>
            <a:pPr algn="ctr"/>
            <a:endParaRPr lang="en-US" altLang="en-US" u="sng">
              <a:solidFill>
                <a:schemeClr val="bg1"/>
              </a:solidFill>
            </a:endParaRPr>
          </a:p>
          <a:p>
            <a:r>
              <a:rPr lang="en-US" altLang="en-US">
                <a:solidFill>
                  <a:schemeClr val="bg1"/>
                </a:solidFill>
              </a:rPr>
              <a:t>Gastric juice does not contain enzyme for carbohydrate digestion.</a:t>
            </a:r>
          </a:p>
          <a:p>
            <a:endParaRPr lang="en-US" altLang="en-US">
              <a:solidFill>
                <a:schemeClr val="bg1"/>
              </a:solidFill>
            </a:endParaRPr>
          </a:p>
          <a:p>
            <a:r>
              <a:rPr lang="en-US" altLang="en-US">
                <a:solidFill>
                  <a:schemeClr val="bg1"/>
                </a:solidFill>
              </a:rPr>
              <a:t>Hydrochloric acid in the stomach may hydrolyze sucrose into glucose and fructose.</a:t>
            </a:r>
          </a:p>
          <a:p>
            <a:endParaRPr lang="en-US"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3D7FC88-100B-4E0C-9F3A-5683BD8696B1}"/>
              </a:ext>
            </a:extLst>
          </p:cNvPr>
          <p:cNvSpPr>
            <a:spLocks noGrp="1" noChangeArrowheads="1"/>
          </p:cNvSpPr>
          <p:nvPr>
            <p:ph type="body" idx="1"/>
          </p:nvPr>
        </p:nvSpPr>
        <p:spPr>
          <a:xfrm>
            <a:off x="244475" y="117475"/>
            <a:ext cx="8686800" cy="6400800"/>
          </a:xfrm>
        </p:spPr>
        <p:txBody>
          <a:bodyPr/>
          <a:lstStyle/>
          <a:p>
            <a:pPr algn="ctr" eaLnBrk="1" hangingPunct="1">
              <a:lnSpc>
                <a:spcPct val="80000"/>
              </a:lnSpc>
              <a:buFontTx/>
              <a:buNone/>
            </a:pPr>
            <a:r>
              <a:rPr lang="en-US" altLang="en-US" b="1" u="sng">
                <a:solidFill>
                  <a:schemeClr val="bg1"/>
                </a:solidFill>
                <a:latin typeface="Times New Roman" panose="02020603050405020304" pitchFamily="18" charset="0"/>
                <a:cs typeface="Times New Roman" panose="02020603050405020304" pitchFamily="18" charset="0"/>
              </a:rPr>
              <a:t>Digestion in Small Intestine</a:t>
            </a:r>
          </a:p>
          <a:p>
            <a:pPr eaLnBrk="1" hangingPunct="1">
              <a:lnSpc>
                <a:spcPct val="80000"/>
              </a:lnSpc>
              <a:buFont typeface="Arial" panose="020B0604020202020204" pitchFamily="34" charset="0"/>
              <a:buAutoNum type="alphaUcPeriod"/>
            </a:pPr>
            <a:r>
              <a:rPr lang="en-US" altLang="en-US" b="1">
                <a:solidFill>
                  <a:schemeClr val="bg1"/>
                </a:solidFill>
                <a:latin typeface="Times New Roman" panose="02020603050405020304" pitchFamily="18" charset="0"/>
                <a:cs typeface="Times New Roman" panose="02020603050405020304" pitchFamily="18" charset="0"/>
              </a:rPr>
              <a:t> </a:t>
            </a:r>
            <a:r>
              <a:rPr lang="en-US" altLang="en-US" b="1" u="sng">
                <a:solidFill>
                  <a:schemeClr val="bg1"/>
                </a:solidFill>
                <a:latin typeface="Times New Roman" panose="02020603050405020304" pitchFamily="18" charset="0"/>
                <a:cs typeface="Times New Roman" panose="02020603050405020304" pitchFamily="18" charset="0"/>
              </a:rPr>
              <a:t>Pancreatic Secretions </a:t>
            </a:r>
          </a:p>
          <a:p>
            <a:pPr eaLnBrk="1" hangingPunct="1">
              <a:lnSpc>
                <a:spcPct val="80000"/>
              </a:lnSpc>
              <a:buFont typeface="Arial" panose="020B0604020202020204" pitchFamily="34" charset="0"/>
              <a:buChar char="•"/>
            </a:pPr>
            <a:r>
              <a:rPr lang="en-US" altLang="en-US" sz="2800">
                <a:solidFill>
                  <a:schemeClr val="bg1"/>
                </a:solidFill>
                <a:latin typeface="Times New Roman" panose="02020603050405020304" pitchFamily="18" charset="0"/>
                <a:cs typeface="Times New Roman" panose="02020603050405020304" pitchFamily="18" charset="0"/>
              </a:rPr>
              <a:t>Secretions from the exocrine pancreas (approximately 1.5 L/day) enter the duodenum which contain </a:t>
            </a:r>
          </a:p>
          <a:p>
            <a:pPr eaLnBrk="1" hangingPunct="1">
              <a:lnSpc>
                <a:spcPct val="80000"/>
              </a:lnSpc>
              <a:buFontTx/>
              <a:buNone/>
            </a:pPr>
            <a:r>
              <a:rPr lang="en-US" altLang="en-US" sz="2800">
                <a:solidFill>
                  <a:schemeClr val="bg1"/>
                </a:solidFill>
                <a:latin typeface="Times New Roman" panose="02020603050405020304" pitchFamily="18" charset="0"/>
                <a:cs typeface="Times New Roman" panose="02020603050405020304" pitchFamily="18" charset="0"/>
              </a:rPr>
              <a:t>1- </a:t>
            </a:r>
            <a:r>
              <a:rPr lang="en-US" altLang="en-US" sz="2800" u="sng">
                <a:solidFill>
                  <a:schemeClr val="bg1"/>
                </a:solidFill>
                <a:latin typeface="Times New Roman" panose="02020603050405020304" pitchFamily="18" charset="0"/>
                <a:cs typeface="Times New Roman" panose="02020603050405020304" pitchFamily="18" charset="0"/>
              </a:rPr>
              <a:t>Bicarbonate (HCO</a:t>
            </a:r>
            <a:r>
              <a:rPr lang="en-US" altLang="en-US" sz="2800" u="sng" baseline="-25000">
                <a:solidFill>
                  <a:schemeClr val="bg1"/>
                </a:solidFill>
                <a:latin typeface="Times New Roman" panose="02020603050405020304" pitchFamily="18" charset="0"/>
                <a:cs typeface="Times New Roman" panose="02020603050405020304" pitchFamily="18" charset="0"/>
              </a:rPr>
              <a:t>3</a:t>
            </a:r>
            <a:r>
              <a:rPr lang="en-US" altLang="en-US" sz="2800" u="sng" baseline="30000">
                <a:solidFill>
                  <a:schemeClr val="bg1"/>
                </a:solidFill>
                <a:latin typeface="Times New Roman" panose="02020603050405020304" pitchFamily="18" charset="0"/>
                <a:cs typeface="Times New Roman" panose="02020603050405020304" pitchFamily="18" charset="0"/>
              </a:rPr>
              <a:t>-</a:t>
            </a:r>
            <a:r>
              <a:rPr lang="en-US" altLang="en-US" sz="2800" u="sng">
                <a:solidFill>
                  <a:schemeClr val="bg1"/>
                </a:solidFill>
                <a:latin typeface="Times New Roman" panose="02020603050405020304" pitchFamily="18" charset="0"/>
                <a:cs typeface="Times New Roman" panose="02020603050405020304" pitchFamily="18" charset="0"/>
              </a:rPr>
              <a:t>)</a:t>
            </a:r>
            <a:r>
              <a:rPr lang="en-US" altLang="en-US" sz="2800">
                <a:solidFill>
                  <a:schemeClr val="bg1"/>
                </a:solidFill>
                <a:latin typeface="Times New Roman" panose="02020603050405020304" pitchFamily="18" charset="0"/>
                <a:cs typeface="Times New Roman" panose="02020603050405020304" pitchFamily="18" charset="0"/>
              </a:rPr>
              <a:t>, which neutralizes the acidic pH of stomach contents</a:t>
            </a: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2- </a:t>
            </a:r>
            <a:r>
              <a:rPr lang="en-US" altLang="en-US" sz="2600" u="sng">
                <a:solidFill>
                  <a:schemeClr val="bg1"/>
                </a:solidFill>
                <a:latin typeface="Times New Roman" panose="02020603050405020304" pitchFamily="18" charset="0"/>
                <a:cs typeface="Times New Roman" panose="02020603050405020304" pitchFamily="18" charset="0"/>
              </a:rPr>
              <a:t>P</a:t>
            </a:r>
            <a:r>
              <a:rPr lang="en-US" altLang="en-US" sz="2600" b="1" u="sng">
                <a:solidFill>
                  <a:schemeClr val="bg1"/>
                </a:solidFill>
                <a:latin typeface="Times New Roman" panose="02020603050405020304" pitchFamily="18" charset="0"/>
                <a:cs typeface="Times New Roman" panose="02020603050405020304" pitchFamily="18" charset="0"/>
              </a:rPr>
              <a:t>ancreatic α-amylase</a:t>
            </a:r>
            <a:r>
              <a:rPr lang="en-US" altLang="en-US" sz="2600">
                <a:solidFill>
                  <a:schemeClr val="bg1"/>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    Pancreatic α-amylase (optimum pH=7.1</a:t>
            </a:r>
            <a:r>
              <a:rPr lang="en-US" altLang="en-US" sz="260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a:solidFill>
                  <a:schemeClr val="bg1"/>
                </a:solidFill>
                <a:latin typeface="Times New Roman" panose="02020603050405020304" pitchFamily="18" charset="0"/>
                <a:cs typeface="Times New Roman" panose="02020603050405020304" pitchFamily="18" charset="0"/>
              </a:rPr>
              <a:t>also activated by chloride ions, continues to hydrolyze the starches and glycogen, </a:t>
            </a:r>
            <a:r>
              <a:rPr lang="en-US" altLang="en-US" sz="2600" u="sng">
                <a:solidFill>
                  <a:schemeClr val="bg1"/>
                </a:solidFill>
                <a:latin typeface="Times New Roman" panose="02020603050405020304" pitchFamily="18" charset="0"/>
                <a:cs typeface="Times New Roman" panose="02020603050405020304" pitchFamily="18" charset="0"/>
              </a:rPr>
              <a:t>forming</a:t>
            </a:r>
            <a:r>
              <a:rPr lang="en-US" altLang="en-US" sz="2600">
                <a:solidFill>
                  <a:schemeClr val="bg1"/>
                </a:solidFill>
                <a:latin typeface="Times New Roman" panose="02020603050405020304" pitchFamily="18" charset="0"/>
                <a:cs typeface="Times New Roman" panose="02020603050405020304" pitchFamily="18" charset="0"/>
              </a:rPr>
              <a:t> the disaccharide maltose</a:t>
            </a:r>
            <a:r>
              <a:rPr lang="en-US" altLang="en-US" sz="2800">
                <a:solidFill>
                  <a:schemeClr val="bg1"/>
                </a:solidFill>
                <a:latin typeface="Times New Roman" panose="02020603050405020304" pitchFamily="18" charset="0"/>
                <a:cs typeface="Times New Roman" panose="02020603050405020304" pitchFamily="18" charset="0"/>
              </a:rPr>
              <a:t>, isomaltose, the trisaccharide maltotriose (three glucose molecules linked with α-1,4 glycosidic bonds), and oligosaccharides. </a:t>
            </a:r>
          </a:p>
          <a:p>
            <a:pPr eaLnBrk="1" hangingPunct="1">
              <a:lnSpc>
                <a:spcPct val="80000"/>
              </a:lnSpc>
            </a:pPr>
            <a:r>
              <a:rPr lang="en-US" altLang="en-US" sz="2800">
                <a:solidFill>
                  <a:schemeClr val="bg1"/>
                </a:solidFill>
                <a:latin typeface="Times New Roman" panose="02020603050405020304" pitchFamily="18" charset="0"/>
                <a:cs typeface="Times New Roman" panose="02020603050405020304" pitchFamily="18" charset="0"/>
              </a:rPr>
              <a:t>These </a:t>
            </a:r>
            <a:r>
              <a:rPr lang="en-US" altLang="en-US" sz="2800" u="sng">
                <a:solidFill>
                  <a:schemeClr val="bg1"/>
                </a:solidFill>
                <a:latin typeface="Times New Roman" panose="02020603050405020304" pitchFamily="18" charset="0"/>
                <a:cs typeface="Times New Roman" panose="02020603050405020304" pitchFamily="18" charset="0"/>
              </a:rPr>
              <a:t>oligosaccharides</a:t>
            </a:r>
            <a:r>
              <a:rPr lang="en-US" altLang="en-US" sz="2800">
                <a:solidFill>
                  <a:schemeClr val="bg1"/>
                </a:solidFill>
                <a:latin typeface="Times New Roman" panose="02020603050405020304" pitchFamily="18" charset="0"/>
                <a:cs typeface="Times New Roman" panose="02020603050405020304" pitchFamily="18" charset="0"/>
              </a:rPr>
              <a:t>, are usually 4-9 glucose units long linked by α 1-4 and contain one or more α-1,6 branches. </a:t>
            </a:r>
            <a:endPar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α-Amylase has no activity toward sugar containing polymers other than glucose linked by α-1,4 bonds. </a:t>
            </a:r>
            <a:endParaRPr lang="en-AU" altLang="en-US"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DBB1AC3-652A-4876-A816-D7F7F86E80C0}"/>
              </a:ext>
            </a:extLst>
          </p:cNvPr>
          <p:cNvSpPr>
            <a:spLocks noGrp="1" noChangeArrowheads="1"/>
          </p:cNvSpPr>
          <p:nvPr>
            <p:ph type="body" idx="1"/>
          </p:nvPr>
        </p:nvSpPr>
        <p:spPr>
          <a:xfrm>
            <a:off x="228600" y="228600"/>
            <a:ext cx="8686800" cy="6477000"/>
          </a:xfrm>
        </p:spPr>
        <p:txBody>
          <a:bodyPr/>
          <a:lstStyle/>
          <a:p>
            <a:pPr algn="ctr" eaLnBrk="1" hangingPunct="1">
              <a:lnSpc>
                <a:spcPct val="80000"/>
              </a:lnSpc>
              <a:buFontTx/>
              <a:buNone/>
            </a:pPr>
            <a:r>
              <a:rPr lang="en-US" altLang="en-US" sz="2800" b="1" u="sng">
                <a:solidFill>
                  <a:schemeClr val="bg1"/>
                </a:solidFill>
                <a:latin typeface="Times New Roman" panose="02020603050405020304" pitchFamily="18" charset="0"/>
                <a:cs typeface="Times New Roman" panose="02020603050405020304" pitchFamily="18" charset="0"/>
              </a:rPr>
              <a:t>Digestion in Small Intestine</a:t>
            </a:r>
          </a:p>
          <a:p>
            <a:pPr eaLnBrk="1" hangingPunct="1">
              <a:lnSpc>
                <a:spcPct val="80000"/>
              </a:lnSpc>
              <a:buFontTx/>
              <a:buNone/>
            </a:pPr>
            <a:r>
              <a:rPr lang="en-US" altLang="en-US" sz="2600" b="1">
                <a:solidFill>
                  <a:schemeClr val="bg1"/>
                </a:solidFill>
                <a:latin typeface="Times New Roman" panose="02020603050405020304" pitchFamily="18" charset="0"/>
                <a:cs typeface="Times New Roman" panose="02020603050405020304" pitchFamily="18" charset="0"/>
              </a:rPr>
              <a:t>B. </a:t>
            </a:r>
            <a:r>
              <a:rPr lang="en-US" altLang="en-US" sz="2600" b="1" u="sng">
                <a:solidFill>
                  <a:schemeClr val="bg1"/>
                </a:solidFill>
                <a:latin typeface="Times New Roman" panose="02020603050405020304" pitchFamily="18" charset="0"/>
                <a:cs typeface="Times New Roman" panose="02020603050405020304" pitchFamily="18" charset="0"/>
              </a:rPr>
              <a:t>Disaccharidases of the intestinal brush-border membrane</a:t>
            </a:r>
          </a:p>
          <a:p>
            <a:pPr eaLnBrk="1" hangingPunct="1">
              <a:lnSpc>
                <a:spcPct val="80000"/>
              </a:lnSpc>
              <a:buFontTx/>
              <a:buNone/>
            </a:pPr>
            <a:endParaRPr lang="en-US" altLang="en-US" sz="2600"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b="1">
                <a:solidFill>
                  <a:schemeClr val="bg1"/>
                </a:solidFill>
                <a:latin typeface="Times New Roman" panose="02020603050405020304" pitchFamily="18" charset="0"/>
                <a:cs typeface="Times New Roman" panose="02020603050405020304" pitchFamily="18" charset="0"/>
              </a:rPr>
              <a:t>1. </a:t>
            </a:r>
            <a:r>
              <a:rPr lang="en-US" altLang="en-US" sz="2600" b="1" u="sng">
                <a:solidFill>
                  <a:schemeClr val="bg1"/>
                </a:solidFill>
                <a:latin typeface="Times New Roman" panose="02020603050405020304" pitchFamily="18" charset="0"/>
                <a:cs typeface="Times New Roman" panose="02020603050405020304" pitchFamily="18" charset="0"/>
              </a:rPr>
              <a:t>Glucoamylase</a:t>
            </a:r>
            <a:endParaRPr lang="en-US" altLang="en-US" sz="2600" u="sng">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14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It has </a:t>
            </a:r>
            <a:r>
              <a:rPr lang="en-US" altLang="en-US" sz="2600" u="sng">
                <a:solidFill>
                  <a:schemeClr val="bg1"/>
                </a:solidFill>
                <a:latin typeface="Times New Roman" panose="02020603050405020304" pitchFamily="18" charset="0"/>
                <a:cs typeface="Times New Roman" panose="02020603050405020304" pitchFamily="18" charset="0"/>
              </a:rPr>
              <a:t>two catalytic sites </a:t>
            </a:r>
            <a:r>
              <a:rPr lang="en-US" altLang="en-US" sz="2600">
                <a:solidFill>
                  <a:schemeClr val="bg1"/>
                </a:solidFill>
                <a:latin typeface="Times New Roman" panose="02020603050405020304" pitchFamily="18" charset="0"/>
                <a:cs typeface="Times New Roman" panose="02020603050405020304" pitchFamily="18" charset="0"/>
              </a:rPr>
              <a:t>with similar activities.</a:t>
            </a:r>
            <a:r>
              <a:rPr lang="en-AU" altLang="en-US" sz="2600">
                <a:solidFill>
                  <a:schemeClr val="bg1"/>
                </a:solidFill>
                <a:latin typeface="Times New Roman" panose="02020603050405020304" pitchFamily="18" charset="0"/>
                <a:cs typeface="Times New Roman" panose="02020603050405020304" pitchFamily="18" charset="0"/>
              </a:rPr>
              <a:t> </a:t>
            </a:r>
          </a:p>
          <a:p>
            <a:pPr eaLnBrk="1" hangingPunct="1">
              <a:lnSpc>
                <a:spcPct val="80000"/>
              </a:lnSpc>
              <a:buFontTx/>
              <a:buNone/>
            </a:pP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Glucoamylase is an </a:t>
            </a:r>
            <a:r>
              <a:rPr lang="en-US" altLang="en-US" sz="2600" u="sng">
                <a:solidFill>
                  <a:schemeClr val="bg1"/>
                </a:solidFill>
                <a:latin typeface="Times New Roman" panose="02020603050405020304" pitchFamily="18" charset="0"/>
                <a:cs typeface="Times New Roman" panose="02020603050405020304" pitchFamily="18" charset="0"/>
              </a:rPr>
              <a:t>exoglucosidase</a:t>
            </a:r>
            <a:r>
              <a:rPr lang="en-US" altLang="en-US" sz="2600">
                <a:solidFill>
                  <a:schemeClr val="bg1"/>
                </a:solidFill>
                <a:latin typeface="Times New Roman" panose="02020603050405020304" pitchFamily="18" charset="0"/>
                <a:cs typeface="Times New Roman" panose="02020603050405020304" pitchFamily="18" charset="0"/>
              </a:rPr>
              <a:t> that is specific for the </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     α–1,4 bonds between glucose residues.</a:t>
            </a:r>
          </a:p>
          <a:p>
            <a:pPr eaLnBrk="1" hangingPunct="1">
              <a:lnSpc>
                <a:spcPct val="80000"/>
              </a:lnSpc>
              <a:buFontTx/>
              <a:buNone/>
            </a:pP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It begins at the </a:t>
            </a:r>
            <a:r>
              <a:rPr lang="en-US" altLang="en-US" sz="2600" u="sng">
                <a:solidFill>
                  <a:schemeClr val="bg1"/>
                </a:solidFill>
                <a:latin typeface="Times New Roman" panose="02020603050405020304" pitchFamily="18" charset="0"/>
                <a:cs typeface="Times New Roman" panose="02020603050405020304" pitchFamily="18" charset="0"/>
              </a:rPr>
              <a:t>non-reducing</a:t>
            </a:r>
            <a:r>
              <a:rPr lang="en-US" altLang="en-US" sz="2600">
                <a:solidFill>
                  <a:schemeClr val="bg1"/>
                </a:solidFill>
                <a:latin typeface="Times New Roman" panose="02020603050405020304" pitchFamily="18" charset="0"/>
                <a:cs typeface="Times New Roman" panose="02020603050405020304" pitchFamily="18" charset="0"/>
              </a:rPr>
              <a:t> end of saccharides</a:t>
            </a:r>
          </a:p>
          <a:p>
            <a:pPr eaLnBrk="1" hangingPunct="1">
              <a:lnSpc>
                <a:spcPct val="80000"/>
              </a:lnSpc>
              <a:buFontTx/>
              <a:buNone/>
            </a:pP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The glucoamylase is heavily glycosylated with oligosaccharides that protect it from digestive proteases.</a:t>
            </a:r>
          </a:p>
          <a:p>
            <a:pPr eaLnBrk="1" hangingPunct="1">
              <a:lnSpc>
                <a:spcPct val="80000"/>
              </a:lnSpc>
            </a:pPr>
            <a:endParaRPr lang="en-US" altLang="en-US" sz="2600" u="sng">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α-amylase split of large polysaccharides molecule and thus supplying new substrate molecules for glucoamylase</a:t>
            </a:r>
            <a:endParaRPr lang="en-AU" altLang="en-US" sz="26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endParaRPr lang="en-US" altLang="en-US" sz="2600" u="sng">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endParaRPr lang="en-AU" altLang="en-US" sz="26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2594AF9-5088-4AAF-BEA9-B46057396748}"/>
              </a:ext>
            </a:extLst>
          </p:cNvPr>
          <p:cNvSpPr>
            <a:spLocks noGrp="1" noChangeArrowheads="1"/>
          </p:cNvSpPr>
          <p:nvPr>
            <p:ph type="title"/>
          </p:nvPr>
        </p:nvSpPr>
        <p:spPr>
          <a:xfrm>
            <a:off x="0" y="76200"/>
            <a:ext cx="9144000" cy="519113"/>
          </a:xfrm>
        </p:spPr>
        <p:txBody>
          <a:bodyPr>
            <a:spAutoFit/>
          </a:bodyPr>
          <a:lstStyle/>
          <a:p>
            <a:pPr eaLnBrk="1" hangingPunct="1"/>
            <a:r>
              <a:rPr lang="en-US" altLang="en-US" sz="2800" b="1">
                <a:solidFill>
                  <a:schemeClr val="bg1"/>
                </a:solidFill>
              </a:rPr>
              <a:t>Location of disaccharide complexes in intestinal villi</a:t>
            </a:r>
          </a:p>
        </p:txBody>
      </p:sp>
      <p:sp>
        <p:nvSpPr>
          <p:cNvPr id="20483" name="Text Box 4">
            <a:extLst>
              <a:ext uri="{FF2B5EF4-FFF2-40B4-BE49-F238E27FC236}">
                <a16:creationId xmlns:a16="http://schemas.microsoft.com/office/drawing/2014/main" id="{E8010659-7A69-4F0B-8F18-7B8E3FCE7111}"/>
              </a:ext>
            </a:extLst>
          </p:cNvPr>
          <p:cNvSpPr txBox="1">
            <a:spLocks noChangeArrowheads="1"/>
          </p:cNvSpPr>
          <p:nvPr/>
        </p:nvSpPr>
        <p:spPr bwMode="auto">
          <a:xfrm>
            <a:off x="304800" y="8382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AU" altLang="en-US" sz="2000">
                <a:solidFill>
                  <a:schemeClr val="bg1"/>
                </a:solidFill>
              </a:rPr>
              <a:t> The </a:t>
            </a:r>
            <a:r>
              <a:rPr lang="en-AU" altLang="en-US" sz="2000" b="1">
                <a:solidFill>
                  <a:schemeClr val="bg1"/>
                </a:solidFill>
              </a:rPr>
              <a:t>villi </a:t>
            </a:r>
            <a:r>
              <a:rPr lang="en-AU" altLang="en-US" sz="2000">
                <a:solidFill>
                  <a:schemeClr val="bg1"/>
                </a:solidFill>
              </a:rPr>
              <a:t>are finger like projections of the mucosa into the lumen of the                                   small intestine.</a:t>
            </a:r>
          </a:p>
          <a:p>
            <a:pPr eaLnBrk="1" hangingPunct="1">
              <a:buFontTx/>
              <a:buChar char="•"/>
            </a:pPr>
            <a:r>
              <a:rPr lang="en-AU" altLang="en-US" sz="2000">
                <a:solidFill>
                  <a:schemeClr val="bg1"/>
                </a:solidFill>
              </a:rPr>
              <a:t> A villus has thousands of </a:t>
            </a:r>
            <a:r>
              <a:rPr lang="en-AU" altLang="en-US" sz="2000" b="1">
                <a:solidFill>
                  <a:schemeClr val="bg1"/>
                </a:solidFill>
              </a:rPr>
              <a:t>microvilli. </a:t>
            </a:r>
          </a:p>
          <a:p>
            <a:pPr eaLnBrk="1" hangingPunct="1">
              <a:buFontTx/>
              <a:buChar char="•"/>
            </a:pPr>
            <a:r>
              <a:rPr lang="en-AU" altLang="en-US" sz="2000">
                <a:solidFill>
                  <a:schemeClr val="bg1"/>
                </a:solidFill>
              </a:rPr>
              <a:t> Collectively, microvilli known as a “brush border”. </a:t>
            </a:r>
          </a:p>
        </p:txBody>
      </p:sp>
      <p:pic>
        <p:nvPicPr>
          <p:cNvPr id="20484" name="Picture 5">
            <a:extLst>
              <a:ext uri="{FF2B5EF4-FFF2-40B4-BE49-F238E27FC236}">
                <a16:creationId xmlns:a16="http://schemas.microsoft.com/office/drawing/2014/main" id="{13D4A083-CF5B-4F43-991B-BE0BD70C0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2819400"/>
            <a:ext cx="88598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19A41A46-D56B-41C7-9715-76C0221F0041}"/>
              </a:ext>
            </a:extLst>
          </p:cNvPr>
          <p:cNvSpPr>
            <a:spLocks noGrp="1" noChangeArrowheads="1"/>
          </p:cNvSpPr>
          <p:nvPr>
            <p:ph type="body" idx="1"/>
          </p:nvPr>
        </p:nvSpPr>
        <p:spPr>
          <a:xfrm>
            <a:off x="457200" y="1600200"/>
            <a:ext cx="8229600" cy="1676400"/>
          </a:xfrm>
        </p:spPr>
        <p:txBody>
          <a:bodyPr/>
          <a:lstStyle/>
          <a:p>
            <a:pPr eaLnBrk="1" hangingPunct="1"/>
            <a:r>
              <a:rPr lang="en-AU" altLang="en-US">
                <a:solidFill>
                  <a:schemeClr val="bg1"/>
                </a:solidFill>
              </a:rPr>
              <a:t>The 7 types of nutrients are Carbohydrates, Protein, Fats, Vitamins, Minerals, Water and Fibers</a:t>
            </a:r>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48BFA9A2-0F8A-42E1-98D3-BF9E02948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9342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a:extLst>
              <a:ext uri="{FF2B5EF4-FFF2-40B4-BE49-F238E27FC236}">
                <a16:creationId xmlns:a16="http://schemas.microsoft.com/office/drawing/2014/main" id="{A2AF3C37-174B-4F02-93C1-481105170D8D}"/>
              </a:ext>
            </a:extLst>
          </p:cNvPr>
          <p:cNvSpPr txBox="1">
            <a:spLocks noChangeArrowheads="1"/>
          </p:cNvSpPr>
          <p:nvPr/>
        </p:nvSpPr>
        <p:spPr bwMode="auto">
          <a:xfrm>
            <a:off x="47625" y="47625"/>
            <a:ext cx="8991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400" b="1" u="sng">
                <a:solidFill>
                  <a:schemeClr val="bg1"/>
                </a:solidFill>
                <a:latin typeface="Times New Roman" panose="02020603050405020304" pitchFamily="18" charset="0"/>
                <a:cs typeface="Times New Roman" panose="02020603050405020304" pitchFamily="18" charset="0"/>
              </a:rPr>
              <a:t>Glucoamylase activity</a:t>
            </a:r>
            <a:r>
              <a:rPr lang="en-AU" altLang="en-US" b="1">
                <a:solidFill>
                  <a:schemeClr val="bg1"/>
                </a:solidFill>
                <a:latin typeface="Times New Roman" panose="02020603050405020304" pitchFamily="18" charset="0"/>
                <a:cs typeface="Times New Roman" panose="02020603050405020304" pitchFamily="18" charset="0"/>
              </a:rPr>
              <a:t>. Glucoamylase is an </a:t>
            </a:r>
            <a:r>
              <a:rPr lang="el-GR" altLang="en-US" b="1">
                <a:solidFill>
                  <a:schemeClr val="bg1"/>
                </a:solidFill>
                <a:latin typeface="Times New Roman" panose="02020603050405020304" pitchFamily="18" charset="0"/>
                <a:cs typeface="Times New Roman" panose="02020603050405020304" pitchFamily="18" charset="0"/>
              </a:rPr>
              <a:t>α</a:t>
            </a:r>
            <a:r>
              <a:rPr lang="en-AU" altLang="en-US" b="1">
                <a:solidFill>
                  <a:schemeClr val="bg1"/>
                </a:solidFill>
                <a:latin typeface="Times New Roman" panose="02020603050405020304" pitchFamily="18" charset="0"/>
                <a:cs typeface="Times New Roman" panose="02020603050405020304" pitchFamily="18" charset="0"/>
              </a:rPr>
              <a:t>-1,4 exoglycosidase, which initiates</a:t>
            </a:r>
          </a:p>
          <a:p>
            <a:pPr eaLnBrk="1" hangingPunct="1"/>
            <a:r>
              <a:rPr lang="en-AU" altLang="en-US" b="1">
                <a:solidFill>
                  <a:schemeClr val="bg1"/>
                </a:solidFill>
                <a:latin typeface="Times New Roman" panose="02020603050405020304" pitchFamily="18" charset="0"/>
                <a:cs typeface="Times New Roman" panose="02020603050405020304" pitchFamily="18" charset="0"/>
              </a:rPr>
              <a:t>cleavage at the nonreducing end of the sugar.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FE43C132-FBAE-4A24-BFD3-DAF404F61C1F}"/>
              </a:ext>
            </a:extLst>
          </p:cNvPr>
          <p:cNvSpPr>
            <a:spLocks noGrp="1" noChangeArrowheads="1"/>
          </p:cNvSpPr>
          <p:nvPr>
            <p:ph type="body" idx="1"/>
          </p:nvPr>
        </p:nvSpPr>
        <p:spPr>
          <a:xfrm>
            <a:off x="215900" y="88900"/>
            <a:ext cx="8763000" cy="6705600"/>
          </a:xfrm>
        </p:spPr>
        <p:txBody>
          <a:bodyPr/>
          <a:lstStyle/>
          <a:p>
            <a:pPr eaLnBrk="1" hangingPunct="1">
              <a:lnSpc>
                <a:spcPct val="80000"/>
              </a:lnSpc>
              <a:buFontTx/>
              <a:buNone/>
            </a:pPr>
            <a:r>
              <a:rPr lang="en-US" altLang="en-US" sz="2800" b="1" u="sng">
                <a:solidFill>
                  <a:schemeClr val="bg1"/>
                </a:solidFill>
                <a:latin typeface="Times New Roman" panose="02020603050405020304" pitchFamily="18" charset="0"/>
                <a:cs typeface="Times New Roman" panose="02020603050405020304" pitchFamily="18" charset="0"/>
              </a:rPr>
              <a:t>2. Sucrase–isomaltase complex</a:t>
            </a:r>
          </a:p>
          <a:p>
            <a:pPr eaLnBrk="1" hangingPunct="1">
              <a:lnSpc>
                <a:spcPct val="80000"/>
              </a:lnSpc>
              <a:buFontTx/>
              <a:buNone/>
            </a:pPr>
            <a:endParaRPr lang="en-US" altLang="en-US" sz="2400" u="sng">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Sucrase–isomaltase </a:t>
            </a:r>
            <a:r>
              <a:rPr lang="en-US" altLang="en-US" sz="2400" u="sng">
                <a:solidFill>
                  <a:schemeClr val="bg1"/>
                </a:solidFill>
                <a:latin typeface="Times New Roman" panose="02020603050405020304" pitchFamily="18" charset="0"/>
                <a:cs typeface="Times New Roman" panose="02020603050405020304" pitchFamily="18" charset="0"/>
              </a:rPr>
              <a:t>has two catalytic sites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that differs in substrate specificity from the other (Intestinal protease clips it into two separate subunits) </a:t>
            </a:r>
          </a:p>
          <a:p>
            <a:pPr eaLnBrk="1" hangingPunct="1">
              <a:lnSpc>
                <a:spcPct val="80000"/>
              </a:lnSpc>
              <a:buFontTx/>
              <a:buNone/>
            </a:pPr>
            <a:endPar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buFontTx/>
              <a:buNone/>
            </a:pPr>
            <a:r>
              <a:rPr lang="en-US" altLang="ja-JP" sz="24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a:t>
            </a:r>
            <a:r>
              <a:rPr lang="en-US" altLang="en-US" sz="2400" u="sng">
                <a:solidFill>
                  <a:schemeClr val="bg1"/>
                </a:solidFill>
                <a:latin typeface="Times New Roman" panose="02020603050405020304" pitchFamily="18" charset="0"/>
                <a:cs typeface="Times New Roman" panose="02020603050405020304" pitchFamily="18" charset="0"/>
              </a:rPr>
              <a:t>two catalytic sites are:</a:t>
            </a:r>
          </a:p>
          <a:p>
            <a:pPr eaLnBrk="1" hangingPunct="1">
              <a:lnSpc>
                <a:spcPct val="80000"/>
              </a:lnSpc>
              <a:buFontTx/>
              <a:buNone/>
            </a:pPr>
            <a:endParaRPr lang="en-US" altLang="ja-JP" sz="1200" u="sng">
              <a:solidFill>
                <a:schemeClr val="bg1"/>
              </a:solidFill>
              <a:latin typeface="Times New Roman" panose="02020603050405020304" pitchFamily="18" charset="0"/>
              <a:ea typeface="MS PGothic" panose="020B0600070205080204" pitchFamily="34" charset="-128"/>
            </a:endParaRP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A- </a:t>
            </a:r>
            <a:r>
              <a:rPr lang="en-US" altLang="ja-JP" sz="2400" u="sng">
                <a:solidFill>
                  <a:schemeClr val="bg1"/>
                </a:solidFill>
                <a:latin typeface="Times New Roman" panose="02020603050405020304" pitchFamily="18" charset="0"/>
                <a:ea typeface="MS PGothic" panose="020B0600070205080204" pitchFamily="34" charset="-128"/>
              </a:rPr>
              <a:t>The sucrase–maltase site </a:t>
            </a: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 Nearly 100% of sucrose hydrolyze </a:t>
            </a:r>
            <a:r>
              <a:rPr lang="en-AU" altLang="ja-JP" sz="2400">
                <a:solidFill>
                  <a:schemeClr val="bg1"/>
                </a:solidFill>
                <a:latin typeface="Times New Roman" panose="02020603050405020304" pitchFamily="18" charset="0"/>
                <a:ea typeface="MS PGothic" panose="020B0600070205080204" pitchFamily="34" charset="-128"/>
              </a:rPr>
              <a:t>(glucose-α-1,2-fructose)</a:t>
            </a: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 Maltase activity.</a:t>
            </a:r>
          </a:p>
          <a:p>
            <a:pPr eaLnBrk="1" hangingPunct="1">
              <a:lnSpc>
                <a:spcPct val="80000"/>
              </a:lnSpc>
              <a:buFontTx/>
              <a:buNone/>
            </a:pPr>
            <a:endParaRPr lang="en-US" altLang="ja-JP" sz="2400">
              <a:solidFill>
                <a:schemeClr val="bg1"/>
              </a:solidFill>
              <a:latin typeface="Times New Roman" panose="02020603050405020304" pitchFamily="18" charset="0"/>
              <a:ea typeface="MS PGothic" panose="020B0600070205080204" pitchFamily="34" charset="-128"/>
            </a:endParaRP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B- </a:t>
            </a:r>
            <a:r>
              <a:rPr lang="en-US" altLang="ja-JP" sz="2400" u="sng">
                <a:solidFill>
                  <a:schemeClr val="bg1"/>
                </a:solidFill>
                <a:latin typeface="Times New Roman" panose="02020603050405020304" pitchFamily="18" charset="0"/>
                <a:ea typeface="MS PGothic" panose="020B0600070205080204" pitchFamily="34" charset="-128"/>
              </a:rPr>
              <a:t>The isomaltase–maltase site </a:t>
            </a: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 All α-1,6-</a:t>
            </a:r>
            <a:r>
              <a:rPr lang="en-AU" altLang="ja-JP" sz="2400">
                <a:solidFill>
                  <a:schemeClr val="bg1"/>
                </a:solidFill>
                <a:latin typeface="Times New Roman" panose="02020603050405020304" pitchFamily="18" charset="0"/>
                <a:ea typeface="MS PGothic" panose="020B0600070205080204" pitchFamily="34" charset="-128"/>
              </a:rPr>
              <a:t>glucose-glucose </a:t>
            </a:r>
            <a:r>
              <a:rPr lang="en-US" altLang="ja-JP" sz="2400">
                <a:solidFill>
                  <a:schemeClr val="bg1"/>
                </a:solidFill>
                <a:latin typeface="Times New Roman" panose="02020603050405020304" pitchFamily="18" charset="0"/>
                <a:ea typeface="MS PGothic" panose="020B0600070205080204" pitchFamily="34" charset="-128"/>
              </a:rPr>
              <a:t>bonds </a:t>
            </a: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 Maltase activity. </a:t>
            </a:r>
          </a:p>
          <a:p>
            <a:pPr eaLnBrk="1" hangingPunct="1">
              <a:lnSpc>
                <a:spcPct val="80000"/>
              </a:lnSpc>
              <a:buFontTx/>
              <a:buNone/>
            </a:pPr>
            <a:endParaRPr lang="en-US" altLang="ja-JP" sz="2400">
              <a:solidFill>
                <a:schemeClr val="bg1"/>
              </a:solidFill>
              <a:latin typeface="Times New Roman" panose="02020603050405020304" pitchFamily="18" charset="0"/>
              <a:ea typeface="MS PGothic" panose="020B0600070205080204" pitchFamily="34" charset="-128"/>
            </a:endParaRPr>
          </a:p>
          <a:p>
            <a:pPr eaLnBrk="1" hangingPunct="1">
              <a:lnSpc>
                <a:spcPct val="80000"/>
              </a:lnSpc>
              <a:buFontTx/>
              <a:buNone/>
            </a:pPr>
            <a:r>
              <a:rPr lang="en-US" altLang="ja-JP" sz="2400">
                <a:solidFill>
                  <a:schemeClr val="bg1"/>
                </a:solidFill>
                <a:latin typeface="Times New Roman" panose="02020603050405020304" pitchFamily="18" charset="0"/>
                <a:ea typeface="MS PGothic" panose="020B0600070205080204" pitchFamily="34" charset="-128"/>
              </a:rPr>
              <a:t>80% of the maltase is by these complex (maltose: </a:t>
            </a:r>
            <a:r>
              <a:rPr lang="en-AU" altLang="en-US" sz="2400">
                <a:solidFill>
                  <a:schemeClr val="bg1"/>
                </a:solidFill>
                <a:latin typeface="Times New Roman" panose="02020603050405020304" pitchFamily="18" charset="0"/>
                <a:cs typeface="Times New Roman" panose="02020603050405020304" pitchFamily="18" charset="0"/>
              </a:rPr>
              <a:t>glucose α-1,4 glucose</a:t>
            </a:r>
            <a:r>
              <a:rPr lang="en-US" altLang="ja-JP" sz="2400">
                <a:solidFill>
                  <a:schemeClr val="bg1"/>
                </a:solidFill>
                <a:latin typeface="Times New Roman" panose="02020603050405020304" pitchFamily="18" charset="0"/>
                <a:ea typeface="MS PGothic" panose="020B0600070205080204" pitchFamily="34" charset="-128"/>
              </a:rPr>
              <a:t>) activity of the small intestine. The remainder of the maltase activity is found in the glucoamylase complex.</a:t>
            </a:r>
            <a:r>
              <a:rPr lang="en-AU" altLang="ja-JP" sz="2400">
                <a:solidFill>
                  <a:schemeClr val="bg1"/>
                </a:solidFill>
                <a:latin typeface="Times New Roman" panose="02020603050405020304" pitchFamily="18" charset="0"/>
                <a:ea typeface="MS PGothic" panose="020B0600070205080204" pitchFamily="34" charset="-128"/>
              </a:rPr>
              <a:t> </a:t>
            </a:r>
            <a:endParaRPr lang="en-US" altLang="ja-JP" sz="2400">
              <a:solidFill>
                <a:schemeClr val="bg1"/>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321B57A4-11E2-425A-8442-101C3A4F7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106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FF0138CD-978B-4440-BEA4-9074DA2198C6}"/>
              </a:ext>
            </a:extLst>
          </p:cNvPr>
          <p:cNvSpPr>
            <a:spLocks noGrp="1" noChangeArrowheads="1"/>
          </p:cNvSpPr>
          <p:nvPr>
            <p:ph type="body" idx="1"/>
          </p:nvPr>
        </p:nvSpPr>
        <p:spPr>
          <a:xfrm>
            <a:off x="152400" y="228600"/>
            <a:ext cx="8839200" cy="6477000"/>
          </a:xfrm>
        </p:spPr>
        <p:txBody>
          <a:bodyPr/>
          <a:lstStyle/>
          <a:p>
            <a:pPr eaLnBrk="1" hangingPunct="1">
              <a:buFontTx/>
              <a:buNone/>
            </a:pPr>
            <a:r>
              <a:rPr lang="en-US" altLang="en-US" b="1">
                <a:solidFill>
                  <a:schemeClr val="bg1"/>
                </a:solidFill>
              </a:rPr>
              <a:t>3. </a:t>
            </a:r>
            <a:r>
              <a:rPr lang="en-US" altLang="en-US" b="1" u="sng">
                <a:solidFill>
                  <a:schemeClr val="bg1"/>
                </a:solidFill>
              </a:rPr>
              <a:t>Trehalase</a:t>
            </a:r>
            <a:endParaRPr lang="en-US" altLang="ja-JP" u="sng">
              <a:solidFill>
                <a:schemeClr val="bg1"/>
              </a:solidFill>
              <a:ea typeface="MS PGothic" panose="020B0600070205080204" pitchFamily="34" charset="-128"/>
            </a:endParaRPr>
          </a:p>
          <a:p>
            <a:pPr eaLnBrk="1" hangingPunct="1">
              <a:lnSpc>
                <a:spcPct val="150000"/>
              </a:lnSpc>
            </a:pPr>
            <a:r>
              <a:rPr lang="en-US" altLang="ja-JP">
                <a:solidFill>
                  <a:schemeClr val="bg1"/>
                </a:solidFill>
                <a:ea typeface="MS PGothic" panose="020B0600070205080204" pitchFamily="34" charset="-128"/>
              </a:rPr>
              <a:t>Has only one catalytic site. </a:t>
            </a:r>
          </a:p>
          <a:p>
            <a:pPr eaLnBrk="1" hangingPunct="1">
              <a:lnSpc>
                <a:spcPct val="150000"/>
              </a:lnSpc>
            </a:pPr>
            <a:r>
              <a:rPr lang="en-US" altLang="ja-JP">
                <a:solidFill>
                  <a:schemeClr val="bg1"/>
                </a:solidFill>
                <a:ea typeface="MS PGothic" panose="020B0600070205080204" pitchFamily="34" charset="-128"/>
              </a:rPr>
              <a:t>Found in algae, mushrooms, and other fungi</a:t>
            </a:r>
          </a:p>
          <a:p>
            <a:pPr eaLnBrk="1" hangingPunct="1">
              <a:lnSpc>
                <a:spcPct val="150000"/>
              </a:lnSpc>
            </a:pPr>
            <a:r>
              <a:rPr lang="en-US" altLang="ja-JP">
                <a:solidFill>
                  <a:schemeClr val="bg1"/>
                </a:solidFill>
                <a:ea typeface="MS PGothic" panose="020B0600070205080204" pitchFamily="34" charset="-128"/>
              </a:rPr>
              <a:t>Trehalase is only half as long as the other disaccharidases</a:t>
            </a:r>
            <a:endParaRPr lang="en-AU" altLang="en-US">
              <a:solidFill>
                <a:schemeClr val="bg1"/>
              </a:solidFill>
              <a:ea typeface="MS PGothic" panose="020B0600070205080204" pitchFamily="34" charset="-128"/>
            </a:endParaRPr>
          </a:p>
          <a:p>
            <a:pPr eaLnBrk="1" hangingPunct="1">
              <a:lnSpc>
                <a:spcPct val="150000"/>
              </a:lnSpc>
            </a:pPr>
            <a:r>
              <a:rPr lang="en-US" altLang="en-US">
                <a:solidFill>
                  <a:schemeClr val="bg1"/>
                </a:solidFill>
              </a:rPr>
              <a:t>Trehalose</a:t>
            </a:r>
            <a:r>
              <a:rPr lang="en-US" altLang="ja-JP">
                <a:solidFill>
                  <a:schemeClr val="bg1"/>
                </a:solidFill>
                <a:ea typeface="MS PGothic" panose="020B0600070205080204" pitchFamily="34" charset="-128"/>
              </a:rPr>
              <a:t> made up of two glucose units linked by an α-bond between their anomeric carbons (</a:t>
            </a:r>
            <a:r>
              <a:rPr lang="el-GR" altLang="ja-JP">
                <a:solidFill>
                  <a:schemeClr val="bg1"/>
                </a:solidFill>
                <a:ea typeface="MS PGothic" panose="020B0600070205080204" pitchFamily="34" charset="-128"/>
              </a:rPr>
              <a:t>α</a:t>
            </a:r>
            <a:r>
              <a:rPr lang="en-US" altLang="ja-JP">
                <a:solidFill>
                  <a:schemeClr val="bg1"/>
                </a:solidFill>
                <a:ea typeface="MS PGothic" panose="020B0600070205080204" pitchFamily="34" charset="-128"/>
              </a:rPr>
              <a:t>-1,1). </a:t>
            </a:r>
          </a:p>
          <a:p>
            <a:pPr eaLnBrk="1" hangingPunct="1"/>
            <a:endParaRPr lang="en-US" altLang="ja-JP">
              <a:solidFill>
                <a:schemeClr val="bg1"/>
              </a:solidFill>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9733769A-AABD-40FC-A43C-A5C8D878A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9916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1E84454-6D84-4E53-A0D4-08A1A6BC2D06}"/>
              </a:ext>
            </a:extLst>
          </p:cNvPr>
          <p:cNvSpPr>
            <a:spLocks noGrp="1" noChangeArrowheads="1"/>
          </p:cNvSpPr>
          <p:nvPr>
            <p:ph type="body" idx="1"/>
          </p:nvPr>
        </p:nvSpPr>
        <p:spPr>
          <a:xfrm>
            <a:off x="152400" y="96838"/>
            <a:ext cx="8763000" cy="2646362"/>
          </a:xfrm>
        </p:spPr>
        <p:txBody>
          <a:bodyPr/>
          <a:lstStyle/>
          <a:p>
            <a:pPr eaLnBrk="1" hangingPunct="1">
              <a:lnSpc>
                <a:spcPct val="80000"/>
              </a:lnSpc>
              <a:buFontTx/>
              <a:buNone/>
            </a:pPr>
            <a:r>
              <a:rPr lang="pt-BR" altLang="ja-JP" sz="26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4. </a:t>
            </a:r>
            <a:r>
              <a:rPr lang="en-US" altLang="ja-JP" sz="26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β</a:t>
            </a:r>
            <a:r>
              <a:rPr lang="pt-BR" altLang="ja-JP" sz="26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-glycosidase complex (lactase-glucosylceramidase)</a:t>
            </a:r>
            <a:endParaRPr lang="en-US" altLang="ja-JP" sz="26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120000"/>
              </a:lnSpc>
            </a:pPr>
            <a:r>
              <a:rPr lang="en-US" altLang="ja-JP" sz="22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Has two catalytic sites</a:t>
            </a:r>
            <a:r>
              <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lnSpc>
                <a:spcPct val="80000"/>
              </a:lnSpc>
              <a:buFontTx/>
              <a:buNone/>
            </a:pPr>
            <a:r>
              <a:rPr lang="en-US" altLang="ja-JP" sz="22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a:t>
            </a:r>
            <a:r>
              <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lactase catalytic site hydrolyzes the β-bond connecting glucose and galactose in lactose (also splits the </a:t>
            </a:r>
            <a:r>
              <a:rPr lang="el-GR"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β</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-1,4 bond between some cellulose disaccharides).</a:t>
            </a:r>
          </a:p>
          <a:p>
            <a:pPr eaLnBrk="1" hangingPunct="1">
              <a:lnSpc>
                <a:spcPct val="80000"/>
              </a:lnSpc>
              <a:buFontTx/>
              <a:buNone/>
            </a:pPr>
            <a:r>
              <a:rPr lang="en-US" altLang="ja-JP" sz="24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The β-bond between glucose or galactose and </a:t>
            </a:r>
            <a:r>
              <a:rPr lang="en-US" altLang="en-US"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hydrophobic residues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ceramide in glycolipids</a:t>
            </a:r>
            <a:endParaRPr lang="en-AU" altLang="en-US"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26627" name="Picture 4">
            <a:extLst>
              <a:ext uri="{FF2B5EF4-FFF2-40B4-BE49-F238E27FC236}">
                <a16:creationId xmlns:a16="http://schemas.microsoft.com/office/drawing/2014/main" id="{35768E20-65C7-455A-9AD5-091957B04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7315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AE8369A5-B243-4387-ACFE-E465330B54FC}"/>
              </a:ext>
            </a:extLst>
          </p:cNvPr>
          <p:cNvSpPr>
            <a:spLocks noGrp="1" noChangeArrowheads="1"/>
          </p:cNvSpPr>
          <p:nvPr>
            <p:ph type="body" idx="1"/>
          </p:nvPr>
        </p:nvSpPr>
        <p:spPr>
          <a:xfrm>
            <a:off x="228600" y="228600"/>
            <a:ext cx="8686800" cy="6477000"/>
          </a:xfrm>
        </p:spPr>
        <p:txBody>
          <a:bodyPr/>
          <a:lstStyle/>
          <a:p>
            <a:pPr algn="ctr" eaLnBrk="1" hangingPunct="1">
              <a:buFontTx/>
              <a:buNone/>
            </a:pPr>
            <a:r>
              <a:rPr lang="en-US" altLang="en-US" sz="2800" b="1" u="sng">
                <a:solidFill>
                  <a:schemeClr val="bg1"/>
                </a:solidFill>
                <a:latin typeface="Times New Roman" panose="02020603050405020304" pitchFamily="18" charset="0"/>
                <a:cs typeface="Times New Roman" panose="02020603050405020304" pitchFamily="18" charset="0"/>
              </a:rPr>
              <a:t>Location of </a:t>
            </a:r>
            <a:r>
              <a:rPr lang="en-US" altLang="ja-JP" sz="28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disaccharidases </a:t>
            </a:r>
            <a:r>
              <a:rPr lang="en-US" altLang="en-US" sz="2800" b="1" u="sng">
                <a:solidFill>
                  <a:schemeClr val="bg1"/>
                </a:solidFill>
                <a:latin typeface="Times New Roman" panose="02020603050405020304" pitchFamily="18" charset="0"/>
                <a:cs typeface="Times New Roman" panose="02020603050405020304" pitchFamily="18" charset="0"/>
              </a:rPr>
              <a:t>within the intestine</a:t>
            </a:r>
          </a:p>
          <a:p>
            <a:pPr eaLnBrk="1" hangingPunct="1">
              <a:buFontTx/>
              <a:buNone/>
            </a:pPr>
            <a:endParaRPr lang="en-US" altLang="en-US" sz="2800">
              <a:solidFill>
                <a:schemeClr val="bg1"/>
              </a:solidFill>
              <a:latin typeface="Times New Roman" panose="02020603050405020304" pitchFamily="18" charset="0"/>
              <a:cs typeface="Times New Roman" panose="02020603050405020304" pitchFamily="18" charset="0"/>
            </a:endParaRPr>
          </a:p>
          <a:p>
            <a:pP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A- Sucrase–isomaltase activity is highest in the </a:t>
            </a:r>
            <a:r>
              <a:rPr lang="en-US" altLang="en-US" sz="2800" u="sng">
                <a:solidFill>
                  <a:schemeClr val="bg1"/>
                </a:solidFill>
                <a:latin typeface="Times New Roman" panose="02020603050405020304" pitchFamily="18" charset="0"/>
                <a:cs typeface="Times New Roman" panose="02020603050405020304" pitchFamily="18" charset="0"/>
              </a:rPr>
              <a:t>jejunum</a:t>
            </a:r>
            <a:r>
              <a:rPr lang="en-US" altLang="en-US" sz="2800">
                <a:solidFill>
                  <a:schemeClr val="bg1"/>
                </a:solidFill>
                <a:latin typeface="Times New Roman" panose="02020603050405020304" pitchFamily="18" charset="0"/>
                <a:cs typeface="Times New Roman" panose="02020603050405020304" pitchFamily="18" charset="0"/>
              </a:rPr>
              <a:t>, </a:t>
            </a:r>
          </a:p>
          <a:p>
            <a:pPr eaLnBrk="1" hangingPunct="1">
              <a:buFontTx/>
              <a:buNone/>
            </a:pPr>
            <a:endParaRPr lang="en-US" altLang="en-US" sz="2800">
              <a:solidFill>
                <a:schemeClr val="bg1"/>
              </a:solidFill>
              <a:latin typeface="Times New Roman" panose="02020603050405020304" pitchFamily="18" charset="0"/>
              <a:cs typeface="Times New Roman" panose="02020603050405020304" pitchFamily="18" charset="0"/>
            </a:endParaRPr>
          </a:p>
          <a:p>
            <a:pP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B- β-Glycosidase activity is also highest in the </a:t>
            </a:r>
            <a:r>
              <a:rPr lang="en-US" altLang="en-US" sz="2800" u="sng">
                <a:solidFill>
                  <a:schemeClr val="bg1"/>
                </a:solidFill>
                <a:latin typeface="Times New Roman" panose="02020603050405020304" pitchFamily="18" charset="0"/>
                <a:cs typeface="Times New Roman" panose="02020603050405020304" pitchFamily="18" charset="0"/>
              </a:rPr>
              <a:t>jejunum</a:t>
            </a:r>
            <a:r>
              <a:rPr lang="en-US" altLang="en-US" sz="2800">
                <a:solidFill>
                  <a:schemeClr val="bg1"/>
                </a:solidFill>
                <a:latin typeface="Times New Roman" panose="02020603050405020304" pitchFamily="18" charset="0"/>
                <a:cs typeface="Times New Roman" panose="02020603050405020304" pitchFamily="18" charset="0"/>
              </a:rPr>
              <a:t>. </a:t>
            </a:r>
            <a:endParaRPr lang="en-US" altLang="ja-JP" sz="2800">
              <a:solidFill>
                <a:schemeClr val="bg1"/>
              </a:solidFill>
              <a:latin typeface="Times New Roman" panose="02020603050405020304" pitchFamily="18" charset="0"/>
              <a:ea typeface="MS PGothic" panose="020B0600070205080204" pitchFamily="34" charset="-128"/>
            </a:endParaRPr>
          </a:p>
          <a:p>
            <a:pPr eaLnBrk="1" hangingPunct="1">
              <a:buFontTx/>
              <a:buNone/>
            </a:pPr>
            <a:endParaRPr lang="en-US" altLang="ja-JP" sz="2800">
              <a:solidFill>
                <a:schemeClr val="bg1"/>
              </a:solidFill>
              <a:latin typeface="Times New Roman" panose="02020603050405020304" pitchFamily="18" charset="0"/>
              <a:ea typeface="MS PGothic" panose="020B0600070205080204" pitchFamily="34" charset="-128"/>
            </a:endParaRPr>
          </a:p>
          <a:p>
            <a:pPr eaLnBrk="1" hangingPunct="1">
              <a:buFontTx/>
              <a:buNone/>
            </a:pPr>
            <a:r>
              <a:rPr lang="en-US" altLang="ja-JP" sz="2800">
                <a:solidFill>
                  <a:schemeClr val="bg1"/>
                </a:solidFill>
                <a:latin typeface="Times New Roman" panose="02020603050405020304" pitchFamily="18" charset="0"/>
                <a:ea typeface="MS PGothic" panose="020B0600070205080204" pitchFamily="34" charset="-128"/>
              </a:rPr>
              <a:t>C- Glucoamylase activity increases along the length of the small intestine and is highest in the </a:t>
            </a:r>
            <a:r>
              <a:rPr lang="en-US" altLang="ja-JP" sz="2800" u="sng">
                <a:solidFill>
                  <a:schemeClr val="bg1"/>
                </a:solidFill>
                <a:latin typeface="Times New Roman" panose="02020603050405020304" pitchFamily="18" charset="0"/>
                <a:ea typeface="MS PGothic" panose="020B0600070205080204" pitchFamily="34" charset="-128"/>
              </a:rPr>
              <a:t>ileum</a:t>
            </a:r>
            <a:r>
              <a:rPr lang="en-US" altLang="ja-JP" sz="2800">
                <a:solidFill>
                  <a:schemeClr val="bg1"/>
                </a:solidFill>
                <a:latin typeface="Times New Roman" panose="02020603050405020304" pitchFamily="18" charset="0"/>
                <a:ea typeface="MS PGothic" panose="020B0600070205080204" pitchFamily="34"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1321241F-7CF0-421A-A979-6F0C22F73E98}"/>
              </a:ext>
            </a:extLst>
          </p:cNvPr>
          <p:cNvSpPr>
            <a:spLocks noGrp="1" noChangeArrowheads="1"/>
          </p:cNvSpPr>
          <p:nvPr>
            <p:ph type="body" idx="1"/>
          </p:nvPr>
        </p:nvSpPr>
        <p:spPr>
          <a:xfrm>
            <a:off x="152400" y="228600"/>
            <a:ext cx="8839200" cy="6400800"/>
          </a:xfrm>
        </p:spPr>
        <p:txBody>
          <a:bodyPr/>
          <a:lstStyle/>
          <a:p>
            <a:pPr eaLnBrk="1" hangingPunct="1"/>
            <a:r>
              <a:rPr lang="en-AU" altLang="en-US" b="1" u="sng">
                <a:solidFill>
                  <a:schemeClr val="bg1"/>
                </a:solidFill>
                <a:latin typeface="Times New Roman" panose="02020603050405020304" pitchFamily="18" charset="0"/>
                <a:cs typeface="Times New Roman" panose="02020603050405020304" pitchFamily="18" charset="0"/>
              </a:rPr>
              <a:t>Metabolism of Sugars by Colonic Bacteria</a:t>
            </a:r>
          </a:p>
          <a:p>
            <a:pPr eaLnBrk="1" hangingPunct="1">
              <a:buFontTx/>
              <a:buNone/>
            </a:pPr>
            <a:endParaRPr lang="en-AU" altLang="en-US" sz="2800">
              <a:solidFill>
                <a:schemeClr val="bg1"/>
              </a:solidFill>
              <a:latin typeface="Times New Roman" panose="02020603050405020304" pitchFamily="18" charset="0"/>
              <a:cs typeface="Times New Roman" panose="02020603050405020304" pitchFamily="18" charset="0"/>
            </a:endParaRPr>
          </a:p>
          <a:p>
            <a:pPr eaLnBrk="1" hangingPunct="1"/>
            <a:r>
              <a:rPr lang="en-AU" altLang="en-US" sz="2800">
                <a:solidFill>
                  <a:schemeClr val="bg1"/>
                </a:solidFill>
                <a:latin typeface="Times New Roman" panose="02020603050405020304" pitchFamily="18" charset="0"/>
                <a:cs typeface="Times New Roman" panose="02020603050405020304" pitchFamily="18" charset="0"/>
              </a:rPr>
              <a:t>Starches high in amylose, or less well hydrated (e.g., starch in dried beans), are resistant to digestion and enter the colon. </a:t>
            </a:r>
          </a:p>
          <a:p>
            <a:pPr eaLnBrk="1" hangingPunct="1"/>
            <a:endParaRPr lang="en-AU" altLang="en-US" sz="2800">
              <a:solidFill>
                <a:schemeClr val="bg1"/>
              </a:solidFill>
              <a:latin typeface="Times New Roman" panose="02020603050405020304" pitchFamily="18" charset="0"/>
              <a:cs typeface="Times New Roman" panose="02020603050405020304" pitchFamily="18" charset="0"/>
            </a:endParaRPr>
          </a:p>
          <a:p>
            <a:pPr eaLnBrk="1" hangingPunct="1"/>
            <a:r>
              <a:rPr lang="en-AU" altLang="en-US" sz="2800">
                <a:solidFill>
                  <a:schemeClr val="bg1"/>
                </a:solidFill>
                <a:latin typeface="Times New Roman" panose="02020603050405020304" pitchFamily="18" charset="0"/>
                <a:cs typeface="Times New Roman" panose="02020603050405020304" pitchFamily="18" charset="0"/>
              </a:rPr>
              <a:t>Colonic bacteria rapidly metabolize the saccharides, forming gases, short-chain fatty acids, and lactate.  </a:t>
            </a:r>
          </a:p>
          <a:p>
            <a:pPr eaLnBrk="1" hangingPunct="1"/>
            <a:r>
              <a:rPr lang="en-AU" altLang="en-US" sz="2800">
                <a:solidFill>
                  <a:schemeClr val="bg1"/>
                </a:solidFill>
                <a:latin typeface="Times New Roman" panose="02020603050405020304" pitchFamily="18" charset="0"/>
                <a:cs typeface="Times New Roman" panose="02020603050405020304" pitchFamily="18" charset="0"/>
              </a:rPr>
              <a:t>The short-chain fatty acids are absorbed by the colonic mucosal cells and can provide a substantial source of energy for these cells. </a:t>
            </a:r>
          </a:p>
          <a:p>
            <a:pPr eaLnBrk="1" hangingPunct="1"/>
            <a:endParaRPr lang="en-AU" alt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E239E3E-5283-4737-AC8C-72A1B17AF7B6}"/>
              </a:ext>
            </a:extLst>
          </p:cNvPr>
          <p:cNvSpPr>
            <a:spLocks noGrp="1" noChangeArrowheads="1"/>
          </p:cNvSpPr>
          <p:nvPr>
            <p:ph type="body" idx="1"/>
          </p:nvPr>
        </p:nvSpPr>
        <p:spPr>
          <a:xfrm>
            <a:off x="228600" y="152400"/>
            <a:ext cx="8686800" cy="6591300"/>
          </a:xfrm>
        </p:spPr>
        <p:txBody>
          <a:bodyPr/>
          <a:lstStyle/>
          <a:p>
            <a:pPr marL="225425" indent="-225425">
              <a:lnSpc>
                <a:spcPct val="80000"/>
              </a:lnSpc>
              <a:buFontTx/>
              <a:buNone/>
              <a:defRPr/>
            </a:pPr>
            <a:r>
              <a:rPr lang="en-US" sz="3000" b="1" u="sng" dirty="0">
                <a:solidFill>
                  <a:schemeClr val="bg1"/>
                </a:solidFill>
                <a:latin typeface="Times New Roman" pitchFamily="18" charset="0"/>
                <a:cs typeface="Times New Roman" pitchFamily="18" charset="0"/>
              </a:rPr>
              <a:t>Lactose Intolerance</a:t>
            </a:r>
            <a:endParaRPr lang="en-US" sz="3000" b="1" dirty="0">
              <a:solidFill>
                <a:schemeClr val="bg1"/>
              </a:solidFill>
              <a:latin typeface="Times New Roman" pitchFamily="18" charset="0"/>
              <a:cs typeface="Times New Roman" pitchFamily="18" charset="0"/>
            </a:endParaRPr>
          </a:p>
          <a:p>
            <a:pPr marL="225425" indent="-225425">
              <a:lnSpc>
                <a:spcPct val="80000"/>
              </a:lnSpc>
              <a:defRPr/>
            </a:pPr>
            <a:r>
              <a:rPr lang="en-US" sz="2800" dirty="0">
                <a:solidFill>
                  <a:schemeClr val="bg1"/>
                </a:solidFill>
                <a:latin typeface="Times New Roman" pitchFamily="18" charset="0"/>
                <a:cs typeface="Times New Roman" pitchFamily="18" charset="0"/>
              </a:rPr>
              <a:t>The small intestine does not make enough of the enzyme lactase.</a:t>
            </a:r>
          </a:p>
          <a:p>
            <a:pPr marL="225425" indent="-225425">
              <a:lnSpc>
                <a:spcPct val="80000"/>
              </a:lnSpc>
              <a:defRPr/>
            </a:pPr>
            <a:r>
              <a:rPr lang="en-US" sz="2800" dirty="0">
                <a:solidFill>
                  <a:schemeClr val="bg1"/>
                </a:solidFill>
                <a:latin typeface="Times New Roman" pitchFamily="18" charset="0"/>
                <a:cs typeface="Times New Roman" pitchFamily="18" charset="0"/>
              </a:rPr>
              <a:t>The lactose that is not absorbed is converted by colonic bacteria to lactic acid, methane gas (CH4), and H</a:t>
            </a:r>
            <a:r>
              <a:rPr lang="en-US" sz="2800" baseline="-25000" dirty="0">
                <a:solidFill>
                  <a:schemeClr val="bg1"/>
                </a:solidFill>
                <a:latin typeface="Times New Roman" pitchFamily="18" charset="0"/>
                <a:cs typeface="Times New Roman" pitchFamily="18" charset="0"/>
              </a:rPr>
              <a:t>2</a:t>
            </a:r>
            <a:r>
              <a:rPr lang="en-US" sz="2800" dirty="0">
                <a:solidFill>
                  <a:schemeClr val="bg1"/>
                </a:solidFill>
                <a:latin typeface="Times New Roman" pitchFamily="18" charset="0"/>
                <a:cs typeface="Times New Roman" pitchFamily="18" charset="0"/>
              </a:rPr>
              <a:t> gas that result in: </a:t>
            </a:r>
            <a:r>
              <a:rPr lang="en-AU" sz="2800" dirty="0">
                <a:solidFill>
                  <a:schemeClr val="bg1"/>
                </a:solidFill>
                <a:latin typeface="Times New Roman" pitchFamily="18" charset="0"/>
                <a:cs typeface="Times New Roman" pitchFamily="18" charset="0"/>
              </a:rPr>
              <a:t>abdominal pain</a:t>
            </a:r>
            <a:r>
              <a:rPr lang="en-US" sz="2800" dirty="0">
                <a:solidFill>
                  <a:schemeClr val="bg1"/>
                </a:solidFill>
                <a:latin typeface="Times New Roman" pitchFamily="18" charset="0"/>
                <a:cs typeface="Times New Roman" pitchFamily="18" charset="0"/>
              </a:rPr>
              <a:t>, </a:t>
            </a:r>
            <a:r>
              <a:rPr lang="en-AU" sz="2800" dirty="0">
                <a:solidFill>
                  <a:schemeClr val="bg1"/>
                </a:solidFill>
                <a:latin typeface="Times New Roman" pitchFamily="18" charset="0"/>
                <a:cs typeface="Times New Roman" pitchFamily="18" charset="0"/>
              </a:rPr>
              <a:t>gases</a:t>
            </a:r>
            <a:r>
              <a:rPr lang="en-US" sz="2800" dirty="0">
                <a:solidFill>
                  <a:schemeClr val="bg1"/>
                </a:solidFill>
                <a:latin typeface="Times New Roman" pitchFamily="18" charset="0"/>
                <a:cs typeface="Times New Roman" pitchFamily="18" charset="0"/>
              </a:rPr>
              <a:t>, and </a:t>
            </a:r>
            <a:r>
              <a:rPr lang="en-AU" sz="2800" dirty="0" err="1">
                <a:solidFill>
                  <a:schemeClr val="bg1"/>
                </a:solidFill>
                <a:latin typeface="Times New Roman" pitchFamily="18" charset="0"/>
                <a:cs typeface="Times New Roman" pitchFamily="18" charset="0"/>
              </a:rPr>
              <a:t>diarrhea</a:t>
            </a:r>
            <a:r>
              <a:rPr lang="en-AU" sz="2800" dirty="0">
                <a:solidFill>
                  <a:schemeClr val="bg1"/>
                </a:solidFill>
                <a:latin typeface="Times New Roman" pitchFamily="18" charset="0"/>
                <a:cs typeface="Times New Roman" pitchFamily="18" charset="0"/>
              </a:rPr>
              <a:t>.</a:t>
            </a:r>
            <a:endParaRPr lang="en-AU" sz="2800" b="1" u="sng" dirty="0">
              <a:solidFill>
                <a:schemeClr val="bg1"/>
              </a:solidFill>
              <a:latin typeface="Times New Roman" pitchFamily="18" charset="0"/>
              <a:cs typeface="Times New Roman" pitchFamily="18" charset="0"/>
            </a:endParaRPr>
          </a:p>
          <a:p>
            <a:pPr marL="357188" indent="-357188">
              <a:buFontTx/>
              <a:buNone/>
              <a:defRPr/>
            </a:pPr>
            <a:r>
              <a:rPr lang="en-US" sz="2600" b="1" u="sng" dirty="0">
                <a:solidFill>
                  <a:schemeClr val="bg1"/>
                </a:solidFill>
                <a:latin typeface="Times New Roman" pitchFamily="18" charset="0"/>
                <a:cs typeface="Times New Roman" pitchFamily="18" charset="0"/>
              </a:rPr>
              <a:t>Lactase deficiency may be </a:t>
            </a:r>
          </a:p>
          <a:p>
            <a:pPr marL="357188" indent="-357188">
              <a:buFontTx/>
              <a:buNone/>
              <a:defRPr/>
            </a:pPr>
            <a:r>
              <a:rPr lang="en-US" sz="2600" dirty="0">
                <a:solidFill>
                  <a:schemeClr val="bg1"/>
                </a:solidFill>
                <a:latin typeface="Times New Roman" pitchFamily="18" charset="0"/>
                <a:cs typeface="Times New Roman" pitchFamily="18" charset="0"/>
              </a:rPr>
              <a:t>(</a:t>
            </a:r>
            <a:r>
              <a:rPr lang="en-US" sz="2600" dirty="0" err="1">
                <a:solidFill>
                  <a:schemeClr val="bg1"/>
                </a:solidFill>
                <a:latin typeface="Times New Roman" pitchFamily="18" charset="0"/>
                <a:cs typeface="Times New Roman" pitchFamily="18" charset="0"/>
              </a:rPr>
              <a:t>i</a:t>
            </a:r>
            <a:r>
              <a:rPr lang="en-US" sz="2600" dirty="0">
                <a:solidFill>
                  <a:schemeClr val="bg1"/>
                </a:solidFill>
                <a:latin typeface="Times New Roman" pitchFamily="18" charset="0"/>
                <a:cs typeface="Times New Roman" pitchFamily="18" charset="0"/>
              </a:rPr>
              <a:t>) </a:t>
            </a:r>
            <a:r>
              <a:rPr lang="en-US" sz="2600" b="1" u="sng" dirty="0">
                <a:solidFill>
                  <a:schemeClr val="bg1"/>
                </a:solidFill>
                <a:latin typeface="Times New Roman" pitchFamily="18" charset="0"/>
                <a:cs typeface="Times New Roman" pitchFamily="18" charset="0"/>
              </a:rPr>
              <a:t>Congenital</a:t>
            </a:r>
            <a:r>
              <a:rPr lang="en-US" sz="2600" dirty="0">
                <a:solidFill>
                  <a:schemeClr val="bg1"/>
                </a:solidFill>
                <a:latin typeface="Times New Roman" pitchFamily="18" charset="0"/>
                <a:cs typeface="Times New Roman" pitchFamily="18" charset="0"/>
              </a:rPr>
              <a:t>: complete deficiency of lactase enzyme</a:t>
            </a:r>
            <a:r>
              <a:rPr lang="en-US" sz="2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a:solidFill>
                  <a:schemeClr val="bg1"/>
                </a:solidFill>
                <a:latin typeface="Times New Roman" pitchFamily="18" charset="0"/>
                <a:cs typeface="Times New Roman" pitchFamily="18" charset="0"/>
              </a:rPr>
              <a:t>since birth (rare).</a:t>
            </a:r>
          </a:p>
          <a:p>
            <a:pPr marL="357188" indent="-357188">
              <a:buFontTx/>
              <a:buNone/>
              <a:defRPr/>
            </a:pPr>
            <a:r>
              <a:rPr lang="en-US" sz="2600" dirty="0">
                <a:solidFill>
                  <a:schemeClr val="bg1"/>
                </a:solidFill>
                <a:latin typeface="Times New Roman" pitchFamily="18" charset="0"/>
                <a:cs typeface="Times New Roman" pitchFamily="18" charset="0"/>
              </a:rPr>
              <a:t>(ii) </a:t>
            </a:r>
            <a:r>
              <a:rPr lang="en-US" sz="2600" b="1" u="sng" dirty="0">
                <a:solidFill>
                  <a:schemeClr val="bg1"/>
                </a:solidFill>
                <a:latin typeface="Times New Roman" pitchFamily="18" charset="0"/>
                <a:cs typeface="Times New Roman" pitchFamily="18" charset="0"/>
              </a:rPr>
              <a:t>Acquired</a:t>
            </a:r>
            <a:r>
              <a:rPr lang="en-US" sz="2600" dirty="0">
                <a:solidFill>
                  <a:schemeClr val="bg1"/>
                </a:solidFill>
                <a:latin typeface="Times New Roman" pitchFamily="18" charset="0"/>
                <a:cs typeface="Times New Roman" pitchFamily="18" charset="0"/>
              </a:rPr>
              <a:t>: which occurs later on in life. which include:</a:t>
            </a:r>
          </a:p>
          <a:p>
            <a:pPr marL="225425" indent="-225425">
              <a:lnSpc>
                <a:spcPct val="80000"/>
              </a:lnSpc>
              <a:buFontTx/>
              <a:buNone/>
              <a:defRPr/>
            </a:pPr>
            <a:r>
              <a:rPr lang="en-AU" sz="2800" b="1" u="sng" dirty="0">
                <a:solidFill>
                  <a:schemeClr val="bg1"/>
                </a:solidFill>
                <a:latin typeface="Times New Roman" pitchFamily="18" charset="0"/>
                <a:cs typeface="Times New Roman" pitchFamily="18" charset="0"/>
              </a:rPr>
              <a:t>a</a:t>
            </a:r>
            <a:r>
              <a:rPr lang="en-AU" sz="2800" b="1" dirty="0">
                <a:solidFill>
                  <a:schemeClr val="bg1"/>
                </a:solidFill>
                <a:latin typeface="Times New Roman" pitchFamily="18" charset="0"/>
                <a:cs typeface="Times New Roman" pitchFamily="18" charset="0"/>
              </a:rPr>
              <a:t>. Primary lactase deficiency</a:t>
            </a:r>
            <a:r>
              <a:rPr lang="en-AU" sz="2800" dirty="0">
                <a:solidFill>
                  <a:schemeClr val="bg1"/>
                </a:solidFill>
                <a:latin typeface="Times New Roman" pitchFamily="18" charset="0"/>
                <a:cs typeface="Times New Roman" pitchFamily="18" charset="0"/>
              </a:rPr>
              <a:t> </a:t>
            </a:r>
            <a:r>
              <a:rPr lang="en-AU" sz="2600" dirty="0">
                <a:solidFill>
                  <a:schemeClr val="bg1"/>
                </a:solidFill>
                <a:latin typeface="Times New Roman" pitchFamily="18" charset="0"/>
                <a:cs typeface="Times New Roman" pitchFamily="18" charset="0"/>
              </a:rPr>
              <a:t>develops over time and begins after about age 2 when the body begins to produce less lactase with a possible genetic link</a:t>
            </a:r>
            <a:r>
              <a:rPr lang="en-AU" sz="2800" dirty="0">
                <a:solidFill>
                  <a:schemeClr val="bg1"/>
                </a:solidFill>
                <a:latin typeface="Times New Roman" pitchFamily="18" charset="0"/>
                <a:cs typeface="Times New Roman" pitchFamily="18" charset="0"/>
              </a:rPr>
              <a:t>.</a:t>
            </a:r>
            <a:endParaRPr lang="en-AU" sz="2800" b="1" dirty="0">
              <a:solidFill>
                <a:schemeClr val="bg1"/>
              </a:solidFill>
              <a:latin typeface="Times New Roman" pitchFamily="18" charset="0"/>
              <a:cs typeface="Times New Roman" pitchFamily="18" charset="0"/>
            </a:endParaRPr>
          </a:p>
          <a:p>
            <a:pPr marL="225425" indent="-225425">
              <a:lnSpc>
                <a:spcPct val="80000"/>
              </a:lnSpc>
              <a:buFontTx/>
              <a:buNone/>
              <a:defRPr/>
            </a:pPr>
            <a:r>
              <a:rPr lang="en-AU" sz="2800" b="1" u="sng" dirty="0">
                <a:solidFill>
                  <a:schemeClr val="bg1"/>
                </a:solidFill>
                <a:latin typeface="Times New Roman" pitchFamily="18" charset="0"/>
                <a:cs typeface="Times New Roman" pitchFamily="18" charset="0"/>
              </a:rPr>
              <a:t>b</a:t>
            </a:r>
            <a:r>
              <a:rPr lang="en-AU" sz="2800" b="1" dirty="0">
                <a:solidFill>
                  <a:schemeClr val="bg1"/>
                </a:solidFill>
                <a:latin typeface="Times New Roman" pitchFamily="18" charset="0"/>
                <a:cs typeface="Times New Roman" pitchFamily="18" charset="0"/>
              </a:rPr>
              <a:t>. Secondary </a:t>
            </a:r>
            <a:r>
              <a:rPr lang="en-AU" sz="2600" dirty="0">
                <a:solidFill>
                  <a:schemeClr val="bg1"/>
                </a:solidFill>
                <a:latin typeface="Times New Roman" pitchFamily="18" charset="0"/>
                <a:cs typeface="Times New Roman" pitchFamily="18" charset="0"/>
              </a:rPr>
              <a:t>lactase deficiency results from injury to the small intestine,</a:t>
            </a:r>
            <a:r>
              <a:rPr lang="en-US" sz="2600" dirty="0">
                <a:solidFill>
                  <a:schemeClr val="bg1"/>
                </a:solidFill>
                <a:latin typeface="Times New Roman" pitchFamily="18" charset="0"/>
                <a:cs typeface="Times New Roman" pitchFamily="18" charset="0"/>
              </a:rPr>
              <a:t> gastrointestinal diseases, including exposure to intestinal parasites.</a:t>
            </a:r>
            <a:endParaRPr lang="en-AU" sz="2600" dirty="0">
              <a:solidFill>
                <a:schemeClr val="bg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51F4955E-E592-493B-8CAD-8056E81DA9C6}"/>
              </a:ext>
            </a:extLst>
          </p:cNvPr>
          <p:cNvSpPr>
            <a:spLocks noGrp="1" noChangeArrowheads="1"/>
          </p:cNvSpPr>
          <p:nvPr>
            <p:ph type="body" idx="1"/>
          </p:nvPr>
        </p:nvSpPr>
        <p:spPr>
          <a:xfrm>
            <a:off x="228600" y="228600"/>
            <a:ext cx="8763000" cy="6477000"/>
          </a:xfrm>
        </p:spPr>
        <p:txBody>
          <a:bodyPr/>
          <a:lstStyle/>
          <a:p>
            <a:pPr marL="457200" indent="-457200">
              <a:lnSpc>
                <a:spcPct val="90000"/>
              </a:lnSpc>
              <a:buFontTx/>
              <a:buNone/>
              <a:defRPr/>
            </a:pPr>
            <a:r>
              <a:rPr lang="en-AU" altLang="en-US" sz="2600" b="1" u="sng" dirty="0">
                <a:solidFill>
                  <a:schemeClr val="bg1"/>
                </a:solidFill>
                <a:latin typeface="Times New Roman" pitchFamily="18" charset="0"/>
                <a:cs typeface="Times New Roman" pitchFamily="18" charset="0"/>
              </a:rPr>
              <a:t>How is lactose intolerance diagnosed?</a:t>
            </a:r>
          </a:p>
          <a:p>
            <a:pPr marL="457200" indent="-457200">
              <a:lnSpc>
                <a:spcPct val="90000"/>
              </a:lnSpc>
              <a:buFontTx/>
              <a:buAutoNum type="arabicPeriod"/>
              <a:defRPr/>
            </a:pPr>
            <a:r>
              <a:rPr lang="en-AU" altLang="en-US" sz="2600" b="1" u="sng" dirty="0">
                <a:solidFill>
                  <a:schemeClr val="bg1"/>
                </a:solidFill>
                <a:latin typeface="Times New Roman" pitchFamily="18" charset="0"/>
                <a:cs typeface="Times New Roman" pitchFamily="18" charset="0"/>
              </a:rPr>
              <a:t>Hydrogen Breath Test</a:t>
            </a:r>
            <a:r>
              <a:rPr lang="en-AU" altLang="en-US" sz="2600" dirty="0">
                <a:solidFill>
                  <a:schemeClr val="bg1"/>
                </a:solidFill>
                <a:latin typeface="Times New Roman" pitchFamily="18" charset="0"/>
                <a:cs typeface="Times New Roman" pitchFamily="18" charset="0"/>
              </a:rPr>
              <a:t>. </a:t>
            </a:r>
          </a:p>
          <a:p>
            <a:pPr marL="0" indent="0">
              <a:lnSpc>
                <a:spcPct val="90000"/>
              </a:lnSpc>
              <a:buFontTx/>
              <a:buNone/>
              <a:defRPr/>
            </a:pPr>
            <a:r>
              <a:rPr lang="en-AU" altLang="en-US" sz="2600" dirty="0">
                <a:solidFill>
                  <a:schemeClr val="bg1"/>
                </a:solidFill>
                <a:latin typeface="Times New Roman" pitchFamily="18" charset="0"/>
                <a:cs typeface="Times New Roman" pitchFamily="18" charset="0"/>
              </a:rPr>
              <a:t>The person drinks a lactose-loaded beverage and then the breath is analysed at regular intervals to measure the amount of hydrogen. Normally, very little hydrogen is detectable in the breath, but undigested lactose produces high levels of hydrogen. </a:t>
            </a:r>
            <a:endParaRPr lang="en-AU" altLang="en-US" sz="2600" b="1" u="sng" dirty="0">
              <a:solidFill>
                <a:schemeClr val="bg1"/>
              </a:solidFill>
              <a:latin typeface="Times New Roman" pitchFamily="18" charset="0"/>
              <a:cs typeface="Times New Roman" pitchFamily="18" charset="0"/>
            </a:endParaRPr>
          </a:p>
          <a:p>
            <a:pPr marL="457200" indent="-457200">
              <a:lnSpc>
                <a:spcPct val="90000"/>
              </a:lnSpc>
              <a:buFontTx/>
              <a:buNone/>
              <a:defRPr/>
            </a:pPr>
            <a:endParaRPr lang="en-AU" altLang="en-US" sz="1000" b="1" u="sng" dirty="0">
              <a:solidFill>
                <a:schemeClr val="bg1"/>
              </a:solidFill>
              <a:latin typeface="Times New Roman" pitchFamily="18" charset="0"/>
              <a:cs typeface="Times New Roman" pitchFamily="18" charset="0"/>
            </a:endParaRPr>
          </a:p>
          <a:p>
            <a:pPr marL="457200" indent="-457200">
              <a:lnSpc>
                <a:spcPct val="90000"/>
              </a:lnSpc>
              <a:buFontTx/>
              <a:buNone/>
              <a:defRPr/>
            </a:pPr>
            <a:r>
              <a:rPr lang="en-AU" altLang="en-US" sz="2600" b="1" u="sng" dirty="0">
                <a:solidFill>
                  <a:schemeClr val="bg1"/>
                </a:solidFill>
                <a:latin typeface="Times New Roman" pitchFamily="18" charset="0"/>
                <a:cs typeface="Times New Roman" pitchFamily="18" charset="0"/>
              </a:rPr>
              <a:t>2. Stool Acidity Test</a:t>
            </a:r>
            <a:endParaRPr lang="en-AU" altLang="en-US" sz="2600" dirty="0">
              <a:solidFill>
                <a:schemeClr val="bg1"/>
              </a:solidFill>
              <a:latin typeface="Times New Roman" pitchFamily="18" charset="0"/>
              <a:cs typeface="Times New Roman" pitchFamily="18" charset="0"/>
            </a:endParaRPr>
          </a:p>
          <a:p>
            <a:pPr marL="457200" indent="-457200">
              <a:lnSpc>
                <a:spcPct val="90000"/>
              </a:lnSpc>
              <a:buFontTx/>
              <a:buNone/>
              <a:defRPr/>
            </a:pPr>
            <a:r>
              <a:rPr lang="en-AU" altLang="en-US" sz="2600" dirty="0">
                <a:solidFill>
                  <a:schemeClr val="bg1"/>
                </a:solidFill>
                <a:latin typeface="Times New Roman" pitchFamily="18" charset="0"/>
                <a:cs typeface="Times New Roman" pitchFamily="18" charset="0"/>
              </a:rPr>
              <a:t>Undigested lactose creates lactic acid and other fatty acids that can be detected in a stool sample. Glucose may also be present in the stool as a result of undigested lactose.</a:t>
            </a:r>
            <a:endParaRPr lang="en-US" altLang="en-US" sz="2600" b="1" dirty="0">
              <a:solidFill>
                <a:schemeClr val="bg1"/>
              </a:solidFill>
              <a:latin typeface="Times New Roman" pitchFamily="18" charset="0"/>
              <a:cs typeface="Times New Roman" pitchFamily="18" charset="0"/>
            </a:endParaRPr>
          </a:p>
          <a:p>
            <a:pPr marL="457200" indent="-457200">
              <a:lnSpc>
                <a:spcPct val="90000"/>
              </a:lnSpc>
              <a:buFontTx/>
              <a:buNone/>
              <a:defRPr/>
            </a:pPr>
            <a:endParaRPr lang="en-US" altLang="en-US" sz="2600" b="1" u="sng" dirty="0">
              <a:solidFill>
                <a:schemeClr val="bg1"/>
              </a:solidFill>
              <a:latin typeface="Times New Roman" pitchFamily="18" charset="0"/>
              <a:cs typeface="Times New Roman" pitchFamily="18" charset="0"/>
            </a:endParaRPr>
          </a:p>
          <a:p>
            <a:pPr marL="457200" indent="-457200">
              <a:lnSpc>
                <a:spcPct val="90000"/>
              </a:lnSpc>
              <a:buFontTx/>
              <a:buNone/>
              <a:defRPr/>
            </a:pPr>
            <a:r>
              <a:rPr lang="en-US" altLang="en-US" sz="2600" b="1" u="sng" dirty="0">
                <a:solidFill>
                  <a:schemeClr val="bg1"/>
                </a:solidFill>
                <a:latin typeface="Times New Roman" pitchFamily="18" charset="0"/>
                <a:cs typeface="Times New Roman" pitchFamily="18" charset="0"/>
              </a:rPr>
              <a:t>Management</a:t>
            </a:r>
            <a:r>
              <a:rPr lang="en-US" altLang="en-US" sz="2600" b="1" dirty="0">
                <a:solidFill>
                  <a:schemeClr val="bg1"/>
                </a:solidFill>
                <a:latin typeface="Times New Roman" pitchFamily="18" charset="0"/>
                <a:cs typeface="Times New Roman" pitchFamily="18" charset="0"/>
              </a:rPr>
              <a:t>: </a:t>
            </a:r>
          </a:p>
          <a:p>
            <a:pPr marL="457200" indent="-457200">
              <a:lnSpc>
                <a:spcPct val="90000"/>
              </a:lnSpc>
              <a:buFontTx/>
              <a:buNone/>
              <a:defRPr/>
            </a:pPr>
            <a:r>
              <a:rPr lang="en-US" altLang="en-US" sz="2600" dirty="0">
                <a:solidFill>
                  <a:schemeClr val="bg1"/>
                </a:solidFill>
                <a:latin typeface="Times New Roman" pitchFamily="18" charset="0"/>
                <a:cs typeface="Times New Roman" pitchFamily="18" charset="0"/>
              </a:rPr>
              <a:t>1- </a:t>
            </a:r>
            <a:r>
              <a:rPr lang="en-AU" altLang="en-US" sz="2600" dirty="0">
                <a:solidFill>
                  <a:schemeClr val="bg1"/>
                </a:solidFill>
                <a:latin typeface="Times New Roman" pitchFamily="18" charset="0"/>
                <a:cs typeface="Times New Roman" pitchFamily="18" charset="0"/>
              </a:rPr>
              <a:t>Most people with lactose intolerance can tolerate some amount of lactose in their diet know your limit and stick to it. </a:t>
            </a:r>
          </a:p>
          <a:p>
            <a:pPr marL="457200" indent="-457200">
              <a:lnSpc>
                <a:spcPct val="90000"/>
              </a:lnSpc>
              <a:buFontTx/>
              <a:buNone/>
              <a:defRPr/>
            </a:pPr>
            <a:r>
              <a:rPr lang="en-US" altLang="en-US" sz="2600" dirty="0">
                <a:solidFill>
                  <a:schemeClr val="bg1"/>
                </a:solidFill>
                <a:latin typeface="Times New Roman" pitchFamily="18" charset="0"/>
                <a:cs typeface="Times New Roman" pitchFamily="18" charset="0"/>
              </a:rPr>
              <a:t>2. Decreasing or removing lactose from milk and milk products.</a:t>
            </a:r>
            <a:endParaRPr lang="en-AU" altLang="en-US" sz="26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F441BF-FAD9-4531-B49B-C22C900EC69C}"/>
              </a:ext>
            </a:extLst>
          </p:cNvPr>
          <p:cNvSpPr>
            <a:spLocks noGrp="1" noChangeArrowheads="1"/>
          </p:cNvSpPr>
          <p:nvPr>
            <p:ph type="body" idx="1"/>
          </p:nvPr>
        </p:nvSpPr>
        <p:spPr>
          <a:xfrm>
            <a:off x="0" y="0"/>
            <a:ext cx="2590800" cy="6629400"/>
          </a:xfrm>
        </p:spPr>
        <p:txBody>
          <a:bodyPr/>
          <a:lstStyle/>
          <a:p>
            <a:pPr marL="0" indent="0" eaLnBrk="1" hangingPunct="1">
              <a:lnSpc>
                <a:spcPct val="80000"/>
              </a:lnSpc>
              <a:buFontTx/>
              <a:buNone/>
            </a:pPr>
            <a:r>
              <a:rPr lang="en-AU" altLang="en-US" sz="2000" b="1">
                <a:solidFill>
                  <a:schemeClr val="bg1"/>
                </a:solidFill>
              </a:rPr>
              <a:t>examples of serving size: </a:t>
            </a:r>
          </a:p>
          <a:p>
            <a:pPr marL="0" indent="0" eaLnBrk="1" hangingPunct="1">
              <a:lnSpc>
                <a:spcPct val="80000"/>
              </a:lnSpc>
              <a:buFontTx/>
              <a:buNone/>
            </a:pPr>
            <a:r>
              <a:rPr lang="en-AU" altLang="en-US" sz="2000" b="1">
                <a:solidFill>
                  <a:schemeClr val="bg1"/>
                </a:solidFill>
              </a:rPr>
              <a:t>* Grain products—1 slice of white bread or 1⁄2 cup of cooked rice; </a:t>
            </a:r>
          </a:p>
          <a:p>
            <a:pPr marL="0" indent="0" eaLnBrk="1" hangingPunct="1">
              <a:lnSpc>
                <a:spcPct val="80000"/>
              </a:lnSpc>
              <a:buFontTx/>
              <a:buNone/>
            </a:pPr>
            <a:endParaRPr lang="en-AU" altLang="en-US" sz="2000" b="1">
              <a:solidFill>
                <a:schemeClr val="bg1"/>
              </a:solidFill>
            </a:endParaRPr>
          </a:p>
          <a:p>
            <a:pPr marL="0" indent="0" eaLnBrk="1" hangingPunct="1">
              <a:lnSpc>
                <a:spcPct val="80000"/>
              </a:lnSpc>
              <a:buFontTx/>
              <a:buNone/>
            </a:pPr>
            <a:r>
              <a:rPr lang="en-AU" altLang="en-US" sz="2000" b="1">
                <a:solidFill>
                  <a:schemeClr val="bg1"/>
                </a:solidFill>
              </a:rPr>
              <a:t>* Vegetable group—1⁄2 cup cooked vegetables</a:t>
            </a:r>
          </a:p>
          <a:p>
            <a:pPr marL="0" indent="0" eaLnBrk="1" hangingPunct="1">
              <a:lnSpc>
                <a:spcPct val="80000"/>
              </a:lnSpc>
              <a:buFontTx/>
              <a:buNone/>
            </a:pPr>
            <a:endParaRPr lang="en-AU" altLang="en-US" sz="2000" b="1">
              <a:solidFill>
                <a:schemeClr val="bg1"/>
              </a:solidFill>
            </a:endParaRPr>
          </a:p>
          <a:p>
            <a:pPr marL="0" indent="0" eaLnBrk="1" hangingPunct="1">
              <a:lnSpc>
                <a:spcPct val="80000"/>
              </a:lnSpc>
              <a:buFontTx/>
              <a:buNone/>
            </a:pPr>
            <a:r>
              <a:rPr lang="en-AU" altLang="en-US" sz="2000" b="1">
                <a:solidFill>
                  <a:schemeClr val="bg1"/>
                </a:solidFill>
              </a:rPr>
              <a:t>* Fruit group—1 apple or banana; </a:t>
            </a:r>
          </a:p>
          <a:p>
            <a:pPr marL="0" indent="0" eaLnBrk="1" hangingPunct="1">
              <a:lnSpc>
                <a:spcPct val="80000"/>
              </a:lnSpc>
              <a:buFontTx/>
              <a:buNone/>
            </a:pPr>
            <a:endParaRPr lang="en-AU" altLang="en-US" sz="2000" b="1">
              <a:solidFill>
                <a:schemeClr val="bg1"/>
              </a:solidFill>
            </a:endParaRPr>
          </a:p>
          <a:p>
            <a:pPr marL="0" indent="0" eaLnBrk="1" hangingPunct="1">
              <a:lnSpc>
                <a:spcPct val="80000"/>
              </a:lnSpc>
              <a:buFontTx/>
              <a:buNone/>
            </a:pPr>
            <a:r>
              <a:rPr lang="en-AU" altLang="en-US" sz="2000" b="1">
                <a:solidFill>
                  <a:schemeClr val="bg1"/>
                </a:solidFill>
              </a:rPr>
              <a:t>* Milk Group—1 cup of milk or 60g processed cheese; </a:t>
            </a:r>
          </a:p>
          <a:p>
            <a:pPr marL="0" indent="0" eaLnBrk="1" hangingPunct="1">
              <a:lnSpc>
                <a:spcPct val="80000"/>
              </a:lnSpc>
              <a:buFontTx/>
              <a:buNone/>
            </a:pPr>
            <a:endParaRPr lang="en-AU" altLang="en-US" sz="2000" b="1">
              <a:solidFill>
                <a:schemeClr val="bg1"/>
              </a:solidFill>
            </a:endParaRPr>
          </a:p>
          <a:p>
            <a:pPr marL="0" indent="0" eaLnBrk="1" hangingPunct="1">
              <a:lnSpc>
                <a:spcPct val="80000"/>
              </a:lnSpc>
              <a:buFontTx/>
              <a:buNone/>
            </a:pPr>
            <a:r>
              <a:rPr lang="en-AU" altLang="en-US" sz="2000" b="1">
                <a:solidFill>
                  <a:schemeClr val="bg1"/>
                </a:solidFill>
              </a:rPr>
              <a:t>* Meat and Beans Group—2–3 oz (60-80g) cooked lean meat or fish or 1 egg or 2 tbsp peanut butter. </a:t>
            </a:r>
          </a:p>
        </p:txBody>
      </p:sp>
      <p:pic>
        <p:nvPicPr>
          <p:cNvPr id="4099" name="Picture 3">
            <a:extLst>
              <a:ext uri="{FF2B5EF4-FFF2-40B4-BE49-F238E27FC236}">
                <a16:creationId xmlns:a16="http://schemas.microsoft.com/office/drawing/2014/main" id="{3F2E7604-D211-4CE9-ACFB-2355C44CD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28600"/>
            <a:ext cx="66294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0A292579-4B57-4325-AB4D-CCA3A8BF7005}"/>
              </a:ext>
            </a:extLst>
          </p:cNvPr>
          <p:cNvSpPr>
            <a:spLocks noGrp="1" noChangeArrowheads="1"/>
          </p:cNvSpPr>
          <p:nvPr>
            <p:ph type="body" idx="1"/>
          </p:nvPr>
        </p:nvSpPr>
        <p:spPr>
          <a:xfrm>
            <a:off x="76200" y="152400"/>
            <a:ext cx="8991600" cy="6553200"/>
          </a:xfrm>
        </p:spPr>
        <p:txBody>
          <a:bodyPr/>
          <a:lstStyle/>
          <a:p>
            <a:pPr eaLnBrk="1" hangingPunct="1">
              <a:lnSpc>
                <a:spcPct val="90000"/>
              </a:lnSpc>
            </a:pPr>
            <a:r>
              <a:rPr lang="en-US" altLang="ja-JP" u="sng">
                <a:solidFill>
                  <a:schemeClr val="bg1"/>
                </a:solidFill>
                <a:ea typeface="MS PGothic" panose="020B0600070205080204" pitchFamily="34" charset="-128"/>
              </a:rPr>
              <a:t>Glycemic index</a:t>
            </a:r>
            <a:r>
              <a:rPr lang="en-US" altLang="ja-JP">
                <a:solidFill>
                  <a:schemeClr val="bg1"/>
                </a:solidFill>
                <a:ea typeface="MS PGothic" panose="020B0600070205080204" pitchFamily="34" charset="-128"/>
              </a:rPr>
              <a:t> </a:t>
            </a:r>
          </a:p>
          <a:p>
            <a:pPr eaLnBrk="1" hangingPunct="1">
              <a:lnSpc>
                <a:spcPct val="90000"/>
              </a:lnSpc>
            </a:pPr>
            <a:r>
              <a:rPr lang="en-US" altLang="ja-JP" sz="2600">
                <a:solidFill>
                  <a:schemeClr val="bg1"/>
                </a:solidFill>
                <a:ea typeface="MS PGothic" panose="020B0600070205080204" pitchFamily="34" charset="-128"/>
              </a:rPr>
              <a:t>Not all complex carbohydrates are digested at the same rate within the intestine, and some carbohydrate sources lead to a near-immediate rise in blood glucose levels</a:t>
            </a:r>
          </a:p>
          <a:p>
            <a:pPr eaLnBrk="1" hangingPunct="1">
              <a:lnSpc>
                <a:spcPct val="90000"/>
              </a:lnSpc>
              <a:buFontTx/>
              <a:buNone/>
            </a:pPr>
            <a:r>
              <a:rPr lang="en-US" altLang="ja-JP" sz="2600">
                <a:solidFill>
                  <a:schemeClr val="bg1"/>
                </a:solidFill>
                <a:ea typeface="MS PGothic" panose="020B0600070205080204" pitchFamily="34" charset="-128"/>
              </a:rPr>
              <a:t>    slowly raise blood glucose levels </a:t>
            </a:r>
          </a:p>
          <a:p>
            <a:pPr eaLnBrk="1" hangingPunct="1">
              <a:lnSpc>
                <a:spcPct val="90000"/>
              </a:lnSpc>
              <a:buFontTx/>
              <a:buNone/>
            </a:pPr>
            <a:endParaRPr lang="en-US" altLang="ja-JP" sz="2600">
              <a:solidFill>
                <a:schemeClr val="bg1"/>
              </a:solidFill>
              <a:ea typeface="MS PGothic" panose="020B0600070205080204" pitchFamily="34" charset="-128"/>
            </a:endParaRPr>
          </a:p>
          <a:p>
            <a:pPr eaLnBrk="1" hangingPunct="1">
              <a:lnSpc>
                <a:spcPct val="90000"/>
              </a:lnSpc>
            </a:pPr>
            <a:r>
              <a:rPr lang="en-US" altLang="ja-JP" sz="2600">
                <a:solidFill>
                  <a:schemeClr val="bg1"/>
                </a:solidFill>
                <a:ea typeface="MS PGothic" panose="020B0600070205080204" pitchFamily="34" charset="-128"/>
              </a:rPr>
              <a:t>The </a:t>
            </a:r>
            <a:r>
              <a:rPr lang="en-US" altLang="ja-JP" sz="2600" u="sng">
                <a:solidFill>
                  <a:schemeClr val="bg1"/>
                </a:solidFill>
                <a:ea typeface="MS PGothic" panose="020B0600070205080204" pitchFamily="34" charset="-128"/>
              </a:rPr>
              <a:t>glycemic index</a:t>
            </a:r>
            <a:r>
              <a:rPr lang="en-US" altLang="ja-JP" sz="2600">
                <a:solidFill>
                  <a:schemeClr val="bg1"/>
                </a:solidFill>
                <a:ea typeface="MS PGothic" panose="020B0600070205080204" pitchFamily="34" charset="-128"/>
              </a:rPr>
              <a:t> of a food is an indication of how rapidly blood glucose levels rise after consumption. </a:t>
            </a:r>
          </a:p>
          <a:p>
            <a:pPr eaLnBrk="1" hangingPunct="1">
              <a:lnSpc>
                <a:spcPct val="90000"/>
              </a:lnSpc>
              <a:buFontTx/>
              <a:buNone/>
            </a:pPr>
            <a:endParaRPr lang="en-US" altLang="ja-JP" sz="2600">
              <a:solidFill>
                <a:schemeClr val="bg1"/>
              </a:solidFill>
              <a:ea typeface="MS PGothic" panose="020B0600070205080204" pitchFamily="34" charset="-128"/>
            </a:endParaRPr>
          </a:p>
          <a:p>
            <a:pPr eaLnBrk="1" hangingPunct="1">
              <a:lnSpc>
                <a:spcPct val="90000"/>
              </a:lnSpc>
            </a:pPr>
            <a:r>
              <a:rPr lang="en-US" altLang="ja-JP" sz="2600">
                <a:solidFill>
                  <a:schemeClr val="bg1"/>
                </a:solidFill>
                <a:ea typeface="MS PGothic" panose="020B0600070205080204" pitchFamily="34" charset="-128"/>
              </a:rPr>
              <a:t>Glucose has the highest glycemic indices (142) with white bread defined as an index of 100. </a:t>
            </a:r>
          </a:p>
          <a:p>
            <a:pPr eaLnBrk="1" hangingPunct="1">
              <a:lnSpc>
                <a:spcPct val="90000"/>
              </a:lnSpc>
            </a:pPr>
            <a:r>
              <a:rPr lang="en-US" altLang="ja-JP" sz="2600">
                <a:solidFill>
                  <a:schemeClr val="bg1"/>
                </a:solidFill>
                <a:ea typeface="MS PGothic" panose="020B0600070205080204" pitchFamily="34" charset="-128"/>
              </a:rPr>
              <a:t>The glycemic response to ingested foods depends not only on the glycemic index of the foods, but also on the fiber and fat content of the food, as well as its method of preparation.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374B9FAE-9872-4B61-8AA9-2052F1D34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24877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6895ED4-EF01-4E6E-844C-83B4F122951D}"/>
              </a:ext>
            </a:extLst>
          </p:cNvPr>
          <p:cNvGraphicFramePr>
            <a:graphicFrameLocks noGrp="1"/>
          </p:cNvGraphicFramePr>
          <p:nvPr/>
        </p:nvGraphicFramePr>
        <p:xfrm>
          <a:off x="152400" y="1928813"/>
          <a:ext cx="8839200" cy="3633787"/>
        </p:xfrm>
        <a:graphic>
          <a:graphicData uri="http://schemas.openxmlformats.org/drawingml/2006/table">
            <a:tbl>
              <a:tblPr firstRow="1" bandRow="1">
                <a:tableStyleId>{21E4AEA4-8DFA-4A89-87EB-49C32662AFE0}</a:tableStyleId>
              </a:tblPr>
              <a:tblGrid>
                <a:gridCol w="2599765">
                  <a:extLst>
                    <a:ext uri="{9D8B030D-6E8A-4147-A177-3AD203B41FA5}">
                      <a16:colId xmlns:a16="http://schemas.microsoft.com/office/drawing/2014/main" val="20000"/>
                    </a:ext>
                  </a:extLst>
                </a:gridCol>
                <a:gridCol w="3119718">
                  <a:extLst>
                    <a:ext uri="{9D8B030D-6E8A-4147-A177-3AD203B41FA5}">
                      <a16:colId xmlns:a16="http://schemas.microsoft.com/office/drawing/2014/main" val="20001"/>
                    </a:ext>
                  </a:extLst>
                </a:gridCol>
                <a:gridCol w="3119718">
                  <a:extLst>
                    <a:ext uri="{9D8B030D-6E8A-4147-A177-3AD203B41FA5}">
                      <a16:colId xmlns:a16="http://schemas.microsoft.com/office/drawing/2014/main" val="20002"/>
                    </a:ext>
                  </a:extLst>
                </a:gridCol>
              </a:tblGrid>
              <a:tr h="652093">
                <a:tc>
                  <a:txBody>
                    <a:bodyPr/>
                    <a:lstStyle/>
                    <a:p>
                      <a:pPr algn="ctr"/>
                      <a:r>
                        <a:rPr lang="en-US" sz="1800" dirty="0">
                          <a:solidFill>
                            <a:schemeClr val="tx1"/>
                          </a:solidFill>
                        </a:rPr>
                        <a:t>Features</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dirty="0">
                          <a:solidFill>
                            <a:schemeClr val="tx1"/>
                          </a:solidFill>
                        </a:rPr>
                        <a:t>Facilitated diffusion</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dirty="0">
                          <a:solidFill>
                            <a:schemeClr val="tx1"/>
                          </a:solidFill>
                        </a:rPr>
                        <a:t>Active transport</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643528">
                <a:tc>
                  <a:txBody>
                    <a:bodyPr/>
                    <a:lstStyle/>
                    <a:p>
                      <a:pPr algn="l"/>
                      <a:r>
                        <a:rPr lang="en-US" sz="1800" b="1" dirty="0">
                          <a:solidFill>
                            <a:schemeClr val="tx1"/>
                          </a:solidFill>
                        </a:rPr>
                        <a:t>Concentration gradient</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Down</a:t>
                      </a:r>
                      <a:r>
                        <a:rPr lang="en-US" sz="1800" baseline="0" dirty="0">
                          <a:solidFill>
                            <a:schemeClr val="tx1"/>
                          </a:solidFill>
                        </a:rPr>
                        <a:t>  the concentration gradient f</a:t>
                      </a:r>
                      <a:r>
                        <a:rPr lang="en-US" sz="1800" dirty="0">
                          <a:solidFill>
                            <a:schemeClr val="tx1"/>
                          </a:solidFill>
                        </a:rPr>
                        <a:t>rom high to low.</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Against a concentration gradient from low to high</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640126">
                <a:tc>
                  <a:txBody>
                    <a:bodyPr/>
                    <a:lstStyle/>
                    <a:p>
                      <a:pPr algn="l"/>
                      <a:r>
                        <a:rPr lang="en-US" sz="1800" b="1" dirty="0">
                          <a:solidFill>
                            <a:schemeClr val="tx1"/>
                          </a:solidFill>
                        </a:rPr>
                        <a:t>Energy</a:t>
                      </a:r>
                      <a:r>
                        <a:rPr lang="en-US" sz="1800" b="1" baseline="0" dirty="0">
                          <a:solidFill>
                            <a:schemeClr val="tx1"/>
                          </a:solidFill>
                        </a:rPr>
                        <a:t> </a:t>
                      </a:r>
                      <a:r>
                        <a:rPr lang="en-US" sz="1800" b="1" dirty="0">
                          <a:solidFill>
                            <a:schemeClr val="tx1"/>
                          </a:solidFill>
                        </a:rPr>
                        <a:t>expenditure</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none</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Energy</a:t>
                      </a:r>
                      <a:r>
                        <a:rPr lang="en-US" sz="1800" baseline="0" dirty="0">
                          <a:solidFill>
                            <a:schemeClr val="tx1"/>
                          </a:solidFill>
                        </a:rPr>
                        <a:t> expenditure is in the form of ATP</a:t>
                      </a: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640126">
                <a:tc>
                  <a:txBody>
                    <a:bodyPr/>
                    <a:lstStyle/>
                    <a:p>
                      <a:pPr algn="l"/>
                      <a:r>
                        <a:rPr lang="en-US" sz="1800" b="1" dirty="0">
                          <a:solidFill>
                            <a:schemeClr val="tx1"/>
                          </a:solidFill>
                        </a:rPr>
                        <a:t>Carrier protein/ transporter</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required</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required</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528957">
                <a:tc>
                  <a:txBody>
                    <a:bodyPr/>
                    <a:lstStyle/>
                    <a:p>
                      <a:pPr algn="l"/>
                      <a:r>
                        <a:rPr lang="en-US" sz="1800" b="1" dirty="0">
                          <a:solidFill>
                            <a:schemeClr val="tx1"/>
                          </a:solidFill>
                        </a:rPr>
                        <a:t>Speed</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Fast</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Fastest mode</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528957">
                <a:tc>
                  <a:txBody>
                    <a:bodyPr/>
                    <a:lstStyle/>
                    <a:p>
                      <a:pPr algn="l"/>
                      <a:r>
                        <a:rPr lang="en-US" sz="1800" b="1" dirty="0" err="1">
                          <a:solidFill>
                            <a:schemeClr val="tx1"/>
                          </a:solidFill>
                        </a:rPr>
                        <a:t>Monosaccharides</a:t>
                      </a:r>
                      <a:r>
                        <a:rPr lang="en-US" sz="1800" b="1" dirty="0">
                          <a:solidFill>
                            <a:schemeClr val="tx1"/>
                          </a:solidFill>
                        </a:rPr>
                        <a:t>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1" i="0" kern="1200" dirty="0">
                          <a:solidFill>
                            <a:schemeClr val="dk1"/>
                          </a:solidFill>
                          <a:latin typeface="+mn-lt"/>
                          <a:ea typeface="+mn-ea"/>
                          <a:cs typeface="+mn-cs"/>
                        </a:rPr>
                        <a:t>Fructose and mannose</a:t>
                      </a: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1" i="0" kern="1200" dirty="0">
                          <a:solidFill>
                            <a:schemeClr val="dk1"/>
                          </a:solidFill>
                          <a:latin typeface="+mn-lt"/>
                          <a:ea typeface="+mn-ea"/>
                          <a:cs typeface="+mn-cs"/>
                        </a:rPr>
                        <a:t>Glucose and </a:t>
                      </a:r>
                      <a:r>
                        <a:rPr lang="en-US" sz="1800" b="1" i="0" kern="1200" dirty="0" err="1">
                          <a:solidFill>
                            <a:schemeClr val="dk1"/>
                          </a:solidFill>
                          <a:latin typeface="+mn-lt"/>
                          <a:ea typeface="+mn-ea"/>
                          <a:cs typeface="+mn-cs"/>
                        </a:rPr>
                        <a:t>Galactose</a:t>
                      </a: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
        <p:nvSpPr>
          <p:cNvPr id="33824" name="TextBox 4">
            <a:extLst>
              <a:ext uri="{FF2B5EF4-FFF2-40B4-BE49-F238E27FC236}">
                <a16:creationId xmlns:a16="http://schemas.microsoft.com/office/drawing/2014/main" id="{162D1A75-34F3-4F6D-9812-AE461D32883C}"/>
              </a:ext>
            </a:extLst>
          </p:cNvPr>
          <p:cNvSpPr txBox="1">
            <a:spLocks noChangeArrowheads="1"/>
          </p:cNvSpPr>
          <p:nvPr/>
        </p:nvSpPr>
        <p:spPr bwMode="auto">
          <a:xfrm>
            <a:off x="152400" y="5754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Note: Glucose and other monosaccharide's are polar molecule. It cannot pass through lipid bilayer of cell therefore passive diffusion doesn't apply for sugar.</a:t>
            </a:r>
          </a:p>
        </p:txBody>
      </p:sp>
      <p:sp>
        <p:nvSpPr>
          <p:cNvPr id="33825" name="TextBox 5">
            <a:extLst>
              <a:ext uri="{FF2B5EF4-FFF2-40B4-BE49-F238E27FC236}">
                <a16:creationId xmlns:a16="http://schemas.microsoft.com/office/drawing/2014/main" id="{A03A0709-F928-4396-90DB-EBE107E2E0E6}"/>
              </a:ext>
            </a:extLst>
          </p:cNvPr>
          <p:cNvSpPr txBox="1">
            <a:spLocks noChangeArrowheads="1"/>
          </p:cNvSpPr>
          <p:nvPr/>
        </p:nvSpPr>
        <p:spPr bwMode="auto">
          <a:xfrm>
            <a:off x="533400" y="25241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u="sng">
                <a:solidFill>
                  <a:schemeClr val="bg1"/>
                </a:solidFill>
                <a:latin typeface="Times New Roman" panose="02020603050405020304" pitchFamily="18" charset="0"/>
                <a:cs typeface="Times New Roman" panose="02020603050405020304" pitchFamily="18" charset="0"/>
              </a:rPr>
              <a:t>Absorption of sugars </a:t>
            </a:r>
          </a:p>
        </p:txBody>
      </p:sp>
      <p:sp>
        <p:nvSpPr>
          <p:cNvPr id="33826" name="TextBox 6">
            <a:extLst>
              <a:ext uri="{FF2B5EF4-FFF2-40B4-BE49-F238E27FC236}">
                <a16:creationId xmlns:a16="http://schemas.microsoft.com/office/drawing/2014/main" id="{4783FEBB-E658-4760-930D-4F4B033DC520}"/>
              </a:ext>
            </a:extLst>
          </p:cNvPr>
          <p:cNvSpPr txBox="1">
            <a:spLocks noChangeArrowheads="1"/>
          </p:cNvSpPr>
          <p:nvPr/>
        </p:nvSpPr>
        <p:spPr bwMode="auto">
          <a:xfrm>
            <a:off x="152400" y="846138"/>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bg1"/>
                </a:solidFill>
              </a:rPr>
              <a:t>Two mechanisms are responsible for absorption of monosaccharides: active transport and facilitated diffusion.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1B63F38D-ABC6-46FA-B6AA-47D7A8D67536}"/>
              </a:ext>
            </a:extLst>
          </p:cNvPr>
          <p:cNvSpPr>
            <a:spLocks noGrp="1"/>
          </p:cNvSpPr>
          <p:nvPr>
            <p:ph idx="1"/>
          </p:nvPr>
        </p:nvSpPr>
        <p:spPr>
          <a:xfrm>
            <a:off x="152400" y="76200"/>
            <a:ext cx="8839200" cy="6781800"/>
          </a:xfrm>
        </p:spPr>
        <p:txBody>
          <a:bodyPr/>
          <a:lstStyle/>
          <a:p>
            <a:pPr>
              <a:defRPr/>
            </a:pPr>
            <a:r>
              <a:rPr lang="en-US" sz="2600" dirty="0">
                <a:solidFill>
                  <a:schemeClr val="bg1"/>
                </a:solidFill>
                <a:latin typeface="Times New Roman" pitchFamily="18" charset="0"/>
                <a:cs typeface="Times New Roman" pitchFamily="18" charset="0"/>
              </a:rPr>
              <a:t>Only monosaccharide form of carbohydrates is absorbed from lumen of the small intestine.</a:t>
            </a:r>
          </a:p>
          <a:p>
            <a:pPr>
              <a:defRPr/>
            </a:pPr>
            <a:endParaRPr lang="en-US" sz="1200" dirty="0">
              <a:solidFill>
                <a:schemeClr val="bg1"/>
              </a:solidFill>
              <a:latin typeface="Times New Roman" pitchFamily="18" charset="0"/>
              <a:cs typeface="Times New Roman" pitchFamily="18" charset="0"/>
            </a:endParaRPr>
          </a:p>
          <a:p>
            <a:pPr>
              <a:defRPr/>
            </a:pPr>
            <a:r>
              <a:rPr lang="en-US" sz="2600" dirty="0">
                <a:solidFill>
                  <a:schemeClr val="bg1"/>
                </a:solidFill>
                <a:latin typeface="Times New Roman" pitchFamily="18" charset="0"/>
                <a:cs typeface="Times New Roman" pitchFamily="18" charset="0"/>
              </a:rPr>
              <a:t>Once in the liver </a:t>
            </a:r>
            <a:r>
              <a:rPr lang="en-US" sz="2600" dirty="0" err="1">
                <a:solidFill>
                  <a:schemeClr val="bg1"/>
                </a:solidFill>
                <a:latin typeface="Times New Roman" pitchFamily="18" charset="0"/>
                <a:cs typeface="Times New Roman" pitchFamily="18" charset="0"/>
              </a:rPr>
              <a:t>galactose</a:t>
            </a:r>
            <a:r>
              <a:rPr lang="en-US" sz="2600" dirty="0">
                <a:solidFill>
                  <a:schemeClr val="bg1"/>
                </a:solidFill>
                <a:latin typeface="Times New Roman" pitchFamily="18" charset="0"/>
                <a:cs typeface="Times New Roman" pitchFamily="18" charset="0"/>
              </a:rPr>
              <a:t> and fructose are converted to glucose and glycogen.</a:t>
            </a:r>
          </a:p>
          <a:p>
            <a:pPr>
              <a:defRPr/>
            </a:pPr>
            <a:r>
              <a:rPr lang="en-US" sz="2600" dirty="0">
                <a:solidFill>
                  <a:schemeClr val="bg1"/>
                </a:solidFill>
                <a:latin typeface="Times New Roman" pitchFamily="18" charset="0"/>
                <a:cs typeface="Times New Roman" pitchFamily="18" charset="0"/>
              </a:rPr>
              <a:t>Glucose and </a:t>
            </a:r>
            <a:r>
              <a:rPr lang="en-US" sz="2600" dirty="0" err="1">
                <a:solidFill>
                  <a:schemeClr val="bg1"/>
                </a:solidFill>
                <a:latin typeface="Times New Roman" pitchFamily="18" charset="0"/>
                <a:cs typeface="Times New Roman" pitchFamily="18" charset="0"/>
              </a:rPr>
              <a:t>Galactose</a:t>
            </a:r>
            <a:r>
              <a:rPr lang="en-US" sz="2600" dirty="0">
                <a:solidFill>
                  <a:schemeClr val="bg1"/>
                </a:solidFill>
                <a:latin typeface="Times New Roman" pitchFamily="18" charset="0"/>
                <a:cs typeface="Times New Roman" pitchFamily="18" charset="0"/>
              </a:rPr>
              <a:t> are absorbed by Na+ active transport through (GLUT1), whereas fructose is absorbed by Facilitated diffusion  through (GLUT5).</a:t>
            </a:r>
          </a:p>
          <a:p>
            <a:pPr marL="357188" indent="-357188">
              <a:lnSpc>
                <a:spcPct val="120000"/>
              </a:lnSpc>
              <a:defRPr/>
            </a:pPr>
            <a:r>
              <a:rPr lang="en-US" sz="2600" dirty="0">
                <a:solidFill>
                  <a:schemeClr val="bg1"/>
                </a:solidFill>
                <a:latin typeface="Times New Roman" pitchFamily="18" charset="0"/>
                <a:cs typeface="Times New Roman" pitchFamily="18" charset="0"/>
              </a:rPr>
              <a:t>Sodium – independent transporter (GLUT-2), that is  facilitates transport of sugars out of the intestinal mucosal cell i.e. to portal circulation.</a:t>
            </a:r>
          </a:p>
          <a:p>
            <a:pPr marL="357188" indent="-357188">
              <a:lnSpc>
                <a:spcPct val="120000"/>
              </a:lnSpc>
              <a:defRPr/>
            </a:pPr>
            <a:r>
              <a:rPr lang="en-US" sz="2600" dirty="0">
                <a:solidFill>
                  <a:schemeClr val="bg1"/>
                </a:solidFill>
                <a:latin typeface="Times New Roman" pitchFamily="18" charset="0"/>
                <a:cs typeface="Times New Roman" pitchFamily="18" charset="0"/>
              </a:rPr>
              <a:t>Glucose transporters (GLUT) are the membrane-bound protein molecules. They help in transport of glucose across the plasma membrane of cells.</a:t>
            </a:r>
          </a:p>
          <a:p>
            <a:pPr>
              <a:defRPr/>
            </a:pPr>
            <a:endParaRPr lang="en-US" sz="2600" dirty="0">
              <a:solidFill>
                <a:schemeClr val="bg1"/>
              </a:solidFill>
              <a:latin typeface="Times New Roman" pitchFamily="18" charset="0"/>
              <a:cs typeface="Times New Roman" pitchFamily="18" charset="0"/>
            </a:endParaRPr>
          </a:p>
          <a:p>
            <a:pPr>
              <a:defRPr/>
            </a:pPr>
            <a:endParaRPr lang="en-US" sz="2600" dirty="0">
              <a:solidFill>
                <a:schemeClr val="bg1"/>
              </a:solidFill>
              <a:latin typeface="Times New Roman" pitchFamily="18" charset="0"/>
              <a:cs typeface="Times New Roman" pitchFamily="18" charset="0"/>
            </a:endParaRPr>
          </a:p>
          <a:p>
            <a:pPr>
              <a:buFontTx/>
              <a:buNone/>
              <a:defRPr/>
            </a:pPr>
            <a:endParaRPr lang="en-US" altLang="en-US" sz="2600" dirty="0">
              <a:solidFill>
                <a:schemeClr val="bg1"/>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579FD46D-8DF8-4DCD-AD8B-9B2F1A66F707}"/>
              </a:ext>
            </a:extLst>
          </p:cNvPr>
          <p:cNvSpPr>
            <a:spLocks noGrp="1" noChangeArrowheads="1"/>
          </p:cNvSpPr>
          <p:nvPr>
            <p:ph type="body" idx="1"/>
          </p:nvPr>
        </p:nvSpPr>
        <p:spPr>
          <a:xfrm>
            <a:off x="152400" y="152400"/>
            <a:ext cx="8839200" cy="6477000"/>
          </a:xfrm>
        </p:spPr>
        <p:txBody>
          <a:bodyPr/>
          <a:lstStyle/>
          <a:p>
            <a:pPr eaLnBrk="1" hangingPunct="1"/>
            <a:r>
              <a:rPr lang="en-US" altLang="en-US" sz="3100" b="1" u="sng">
                <a:solidFill>
                  <a:schemeClr val="bg1"/>
                </a:solidFill>
                <a:latin typeface="Times New Roman" panose="02020603050405020304" pitchFamily="18" charset="0"/>
                <a:cs typeface="Times New Roman" panose="02020603050405020304" pitchFamily="18" charset="0"/>
              </a:rPr>
              <a:t>Absorption by the Intestinal Epithelium</a:t>
            </a:r>
          </a:p>
          <a:p>
            <a:pPr eaLnBrk="1" hangingPunct="1"/>
            <a:endParaRPr lang="en-US" altLang="en-US" sz="2800" b="1" u="sng">
              <a:solidFill>
                <a:schemeClr val="bg1"/>
              </a:solidFill>
              <a:latin typeface="Times New Roman" panose="02020603050405020304" pitchFamily="18" charset="0"/>
              <a:cs typeface="Times New Roman" panose="02020603050405020304" pitchFamily="18" charset="0"/>
            </a:endParaRPr>
          </a:p>
          <a:p>
            <a:pPr eaLnBrk="1" hangingPunct="1"/>
            <a:r>
              <a:rPr lang="en-US" altLang="en-US" sz="2600" b="1" u="sng">
                <a:solidFill>
                  <a:schemeClr val="bg1"/>
                </a:solidFill>
                <a:latin typeface="Times New Roman" panose="02020603050405020304" pitchFamily="18" charset="0"/>
                <a:cs typeface="Times New Roman" panose="02020603050405020304" pitchFamily="18" charset="0"/>
              </a:rPr>
              <a:t>1. Na+-Dependent Active Transport</a:t>
            </a:r>
          </a:p>
          <a:p>
            <a:pPr eaLnBrk="1" hangingPunct="1"/>
            <a:r>
              <a:rPr lang="en-US" altLang="en-US" sz="2600">
                <a:solidFill>
                  <a:schemeClr val="bg1"/>
                </a:solidFill>
                <a:latin typeface="Times New Roman" panose="02020603050405020304" pitchFamily="18" charset="0"/>
                <a:cs typeface="Times New Roman" panose="02020603050405020304" pitchFamily="18" charset="0"/>
              </a:rPr>
              <a:t>Na+-dependent glucose transporters, which are located on the luminal side of the absorptive cells, enable these cells to concentrate glucose from the intestinal lumen. A low intracellular Na+ concentration is maintained by a Na+, K+-ATPase that uses the energy from ATP cleavage to pump Na+ out of the cell into the blood. </a:t>
            </a:r>
          </a:p>
          <a:p>
            <a:pPr eaLnBrk="1" hangingPunct="1"/>
            <a:r>
              <a:rPr lang="en-US" altLang="en-US" sz="2600">
                <a:solidFill>
                  <a:schemeClr val="bg1"/>
                </a:solidFill>
                <a:latin typeface="Times New Roman" panose="02020603050405020304" pitchFamily="18" charset="0"/>
                <a:cs typeface="Times New Roman" panose="02020603050405020304" pitchFamily="18" charset="0"/>
              </a:rPr>
              <a:t>Thus, the transport of glucose from a low concentration in the lumen to a high concentration in the cell is promoted by the cotransport of Na+ from a high concentration in the lumen to a low concentration in the cell (secondary active transport).</a:t>
            </a:r>
            <a:r>
              <a:rPr lang="en-AU" altLang="en-US" sz="260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An external file that holds a picture, illustration, etc.&#10;Object name is pnas01029-0209-a.jpg Object name is pnas01029-0209-a.jpg">
            <a:extLst>
              <a:ext uri="{FF2B5EF4-FFF2-40B4-BE49-F238E27FC236}">
                <a16:creationId xmlns:a16="http://schemas.microsoft.com/office/drawing/2014/main" id="{17A8F24F-2A18-4170-B98D-38A30DA81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524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7">
            <a:extLst>
              <a:ext uri="{FF2B5EF4-FFF2-40B4-BE49-F238E27FC236}">
                <a16:creationId xmlns:a16="http://schemas.microsoft.com/office/drawing/2014/main" id="{25E4C769-2ED6-49D3-AF8B-F75EC74989B9}"/>
              </a:ext>
            </a:extLst>
          </p:cNvPr>
          <p:cNvSpPr txBox="1">
            <a:spLocks noChangeArrowheads="1"/>
          </p:cNvSpPr>
          <p:nvPr/>
        </p:nvSpPr>
        <p:spPr bwMode="auto">
          <a:xfrm>
            <a:off x="6629400" y="228600"/>
            <a:ext cx="2514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chemeClr val="bg1"/>
                </a:solidFill>
              </a:rPr>
              <a:t>Na+ binds to the cotransporter, which results in a conformational change that permits glucose to bind to the glucose-binding site.</a:t>
            </a:r>
            <a:endParaRPr lang="ar-JO" altLang="en-US" sz="2000" b="1">
              <a:solidFill>
                <a:schemeClr val="bg1"/>
              </a:solidFill>
            </a:endParaRPr>
          </a:p>
          <a:p>
            <a:pPr eaLnBrk="1" hangingPunct="1"/>
            <a:r>
              <a:rPr lang="en-US" altLang="en-US" sz="2000" b="1">
                <a:solidFill>
                  <a:schemeClr val="bg1"/>
                </a:solidFill>
              </a:rPr>
              <a:t>The cotransporter undergoes a new conformational shift, placing Na+ and glucose near the inner surface of the membrane.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B3F14664-B3CB-4A85-9963-04D8A1E9F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78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11D404F-AB6E-4BBA-99F0-EDBA7D33C6C3}"/>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600" b="1" u="sng">
                <a:solidFill>
                  <a:schemeClr val="bg1"/>
                </a:solidFill>
                <a:latin typeface="Times New Roman" panose="02020603050405020304" pitchFamily="18" charset="0"/>
                <a:cs typeface="Times New Roman" panose="02020603050405020304" pitchFamily="18" charset="0"/>
              </a:rPr>
              <a:t>2. Facilitative glucose transporters </a:t>
            </a:r>
            <a:r>
              <a:rPr lang="en-US" altLang="en-US" sz="2000" b="1" u="sng">
                <a:solidFill>
                  <a:schemeClr val="bg1"/>
                </a:solidFill>
                <a:latin typeface="Times New Roman" panose="02020603050405020304" pitchFamily="18" charset="0"/>
                <a:cs typeface="Times New Roman" panose="02020603050405020304" pitchFamily="18" charset="0"/>
              </a:rPr>
              <a:t>(Na</a:t>
            </a:r>
            <a:r>
              <a:rPr lang="en-US" altLang="en-US" sz="2000" b="1" u="sng" baseline="30000">
                <a:solidFill>
                  <a:schemeClr val="bg1"/>
                </a:solidFill>
                <a:latin typeface="Times New Roman" panose="02020603050405020304" pitchFamily="18" charset="0"/>
                <a:cs typeface="Times New Roman" panose="02020603050405020304" pitchFamily="18" charset="0"/>
              </a:rPr>
              <a:t>+</a:t>
            </a:r>
            <a:r>
              <a:rPr lang="en-US" altLang="en-US" sz="2000" b="1" u="sng">
                <a:solidFill>
                  <a:schemeClr val="bg1"/>
                </a:solidFill>
                <a:latin typeface="Times New Roman" panose="02020603050405020304" pitchFamily="18" charset="0"/>
                <a:cs typeface="Times New Roman" panose="02020603050405020304" pitchFamily="18" charset="0"/>
              </a:rPr>
              <a:t> independent transporter)</a:t>
            </a: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Glucose moves via the facilitative transporters from the high concentration inside the cell to the lower concentration in the blood </a:t>
            </a:r>
            <a:r>
              <a:rPr lang="en-US" altLang="en-US" sz="2600" u="sng">
                <a:solidFill>
                  <a:schemeClr val="bg1"/>
                </a:solidFill>
                <a:latin typeface="Times New Roman" panose="02020603050405020304" pitchFamily="18" charset="0"/>
                <a:cs typeface="Times New Roman" panose="02020603050405020304" pitchFamily="18" charset="0"/>
              </a:rPr>
              <a:t>without the need of energy</a:t>
            </a:r>
            <a:r>
              <a:rPr lang="en-US" altLang="en-US" sz="2600">
                <a:solidFill>
                  <a:schemeClr val="bg1"/>
                </a:solidFill>
                <a:latin typeface="Times New Roman" panose="02020603050405020304" pitchFamily="18" charset="0"/>
                <a:cs typeface="Times New Roman" panose="02020603050405020304" pitchFamily="18" charset="0"/>
              </a:rPr>
              <a:t>. In addition to the Na+-dependent glucose transporters, facilitative transporters for glucose also exist on the luminal side of the absorptive cells. </a:t>
            </a: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The various types of facilitative glucose transporters found in the plasma membranes of cells referred to as GLUT 1 to GLUT 14. </a:t>
            </a:r>
          </a:p>
          <a:p>
            <a:pPr eaLnBrk="1" hangingPunct="1">
              <a:lnSpc>
                <a:spcPct val="80000"/>
              </a:lnSpc>
            </a:pPr>
            <a:r>
              <a:rPr lang="en-US" altLang="en-US" sz="2600">
                <a:solidFill>
                  <a:schemeClr val="bg1"/>
                </a:solidFill>
                <a:latin typeface="Times New Roman" panose="02020603050405020304" pitchFamily="18" charset="0"/>
                <a:cs typeface="Times New Roman" panose="02020603050405020304" pitchFamily="18" charset="0"/>
              </a:rPr>
              <a:t>One common structural theme to these proteins is that they all contain 12 membrane-spanning domains. </a:t>
            </a:r>
          </a:p>
          <a:p>
            <a:pPr eaLnBrk="1" hangingPunct="1">
              <a:lnSpc>
                <a:spcPct val="80000"/>
              </a:lnSpc>
            </a:pPr>
            <a:endPar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Because glucose leaves the intestine via the hepatic portal vein, the liver is the first tissue it passes through. The liver extracts a portion of this glucose from the blood. </a:t>
            </a:r>
            <a:endParaRPr lang="en-AU" altLang="en-US" sz="26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D2F8F98-A5CC-4693-B62E-466BE3EF09ED}"/>
              </a:ext>
            </a:extLst>
          </p:cNvPr>
          <p:cNvSpPr>
            <a:spLocks noGrp="1" noChangeArrowheads="1"/>
          </p:cNvSpPr>
          <p:nvPr>
            <p:ph type="title"/>
          </p:nvPr>
        </p:nvSpPr>
        <p:spPr>
          <a:xfrm>
            <a:off x="457200" y="120650"/>
            <a:ext cx="8229600" cy="519113"/>
          </a:xfrm>
        </p:spPr>
        <p:txBody>
          <a:bodyPr>
            <a:spAutoFit/>
          </a:bodyPr>
          <a:lstStyle/>
          <a:p>
            <a:pPr eaLnBrk="1" hangingPunct="1"/>
            <a:r>
              <a:rPr lang="en-US" altLang="en-US" sz="2800" b="1" u="sng">
                <a:solidFill>
                  <a:schemeClr val="bg1"/>
                </a:solidFill>
              </a:rPr>
              <a:t>Dietary fiber</a:t>
            </a:r>
            <a:endParaRPr lang="en-AU" altLang="en-US" sz="2800" b="1" u="sng">
              <a:solidFill>
                <a:schemeClr val="bg1"/>
              </a:solidFill>
            </a:endParaRPr>
          </a:p>
        </p:txBody>
      </p:sp>
      <p:sp>
        <p:nvSpPr>
          <p:cNvPr id="39939" name="Rectangle 3">
            <a:extLst>
              <a:ext uri="{FF2B5EF4-FFF2-40B4-BE49-F238E27FC236}">
                <a16:creationId xmlns:a16="http://schemas.microsoft.com/office/drawing/2014/main" id="{C3E7CAF1-60A7-474C-9630-DDAD5347DF48}"/>
              </a:ext>
            </a:extLst>
          </p:cNvPr>
          <p:cNvSpPr>
            <a:spLocks noGrp="1" noChangeArrowheads="1"/>
          </p:cNvSpPr>
          <p:nvPr>
            <p:ph type="body" idx="1"/>
          </p:nvPr>
        </p:nvSpPr>
        <p:spPr>
          <a:xfrm>
            <a:off x="152400" y="685800"/>
            <a:ext cx="8839200" cy="6172200"/>
          </a:xfrm>
        </p:spPr>
        <p:txBody>
          <a:bodyPr/>
          <a:lstStyle/>
          <a:p>
            <a:pPr eaLnBrk="1" hangingPunct="1">
              <a:lnSpc>
                <a:spcPct val="90000"/>
              </a:lnSpc>
            </a:pPr>
            <a:r>
              <a:rPr lang="en-US" altLang="en-US" sz="2800">
                <a:solidFill>
                  <a:schemeClr val="bg1"/>
                </a:solidFill>
              </a:rPr>
              <a:t>Are components of food cannot be digested by human digestive enzymes they are mainly polysaccharide derivatives and lignan </a:t>
            </a:r>
            <a:r>
              <a:rPr lang="en-US" altLang="en-US" sz="2000" b="1">
                <a:solidFill>
                  <a:schemeClr val="bg1"/>
                </a:solidFill>
              </a:rPr>
              <a:t>(Noncarbohydrate, polymeric derivatives of phenylpropane).</a:t>
            </a:r>
          </a:p>
          <a:p>
            <a:pPr eaLnBrk="1" hangingPunct="1">
              <a:lnSpc>
                <a:spcPct val="90000"/>
              </a:lnSpc>
            </a:pPr>
            <a:r>
              <a:rPr lang="en-US" altLang="en-US" sz="2800">
                <a:solidFill>
                  <a:schemeClr val="bg1"/>
                </a:solidFill>
              </a:rPr>
              <a:t>There are several kinds of dietary fiber. </a:t>
            </a:r>
          </a:p>
          <a:p>
            <a:pPr eaLnBrk="1" hangingPunct="1">
              <a:lnSpc>
                <a:spcPct val="90000"/>
              </a:lnSpc>
            </a:pPr>
            <a:r>
              <a:rPr lang="en-US" altLang="en-US" sz="2800" b="1" u="sng">
                <a:solidFill>
                  <a:schemeClr val="bg1"/>
                </a:solidFill>
              </a:rPr>
              <a:t>Water insoluble fiber:</a:t>
            </a:r>
            <a:r>
              <a:rPr lang="en-US" altLang="en-US" sz="2800">
                <a:solidFill>
                  <a:schemeClr val="bg1"/>
                </a:solidFill>
              </a:rPr>
              <a:t>  Cellulose, lignin and hemicellulose are materials that stimulate regular function of the colon. </a:t>
            </a:r>
            <a:endParaRPr lang="en-AU" altLang="ja-JP" sz="2400">
              <a:solidFill>
                <a:schemeClr val="bg1"/>
              </a:solidFill>
              <a:ea typeface="MS PGothic" panose="020B0600070205080204" pitchFamily="34" charset="-128"/>
            </a:endParaRPr>
          </a:p>
          <a:p>
            <a:pPr eaLnBrk="1" hangingPunct="1">
              <a:lnSpc>
                <a:spcPct val="90000"/>
              </a:lnSpc>
              <a:buFontTx/>
              <a:buNone/>
            </a:pPr>
            <a:endParaRPr lang="en-US" altLang="en-US" sz="2800">
              <a:solidFill>
                <a:schemeClr val="bg1"/>
              </a:solidFill>
            </a:endParaRPr>
          </a:p>
          <a:p>
            <a:pPr eaLnBrk="1" hangingPunct="1">
              <a:lnSpc>
                <a:spcPct val="90000"/>
              </a:lnSpc>
            </a:pPr>
            <a:r>
              <a:rPr lang="en-US" altLang="en-US" sz="2800" b="1" u="sng">
                <a:solidFill>
                  <a:schemeClr val="bg1"/>
                </a:solidFill>
              </a:rPr>
              <a:t>Water-soluble fiber</a:t>
            </a:r>
            <a:r>
              <a:rPr lang="en-US" altLang="en-US" sz="2800">
                <a:solidFill>
                  <a:schemeClr val="bg1"/>
                </a:solidFill>
              </a:rPr>
              <a:t> Pectins and gums are materials that form viscous gel-like suspensions in the digestive system slowing the rate of absorption of many nutrients, including carbohydrates, and lowering serum cholesterol in many cases.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215969C-CB6B-4692-80EE-08242623E5E6}"/>
              </a:ext>
            </a:extLst>
          </p:cNvPr>
          <p:cNvSpPr>
            <a:spLocks noGrp="1" noChangeArrowheads="1"/>
          </p:cNvSpPr>
          <p:nvPr>
            <p:ph type="body" idx="1"/>
          </p:nvPr>
        </p:nvSpPr>
        <p:spPr>
          <a:xfrm>
            <a:off x="152400" y="152400"/>
            <a:ext cx="8839200" cy="6553200"/>
          </a:xfrm>
        </p:spPr>
        <p:txBody>
          <a:bodyPr/>
          <a:lstStyle/>
          <a:p>
            <a:pPr algn="ctr" eaLnBrk="1" hangingPunct="1">
              <a:lnSpc>
                <a:spcPct val="80000"/>
              </a:lnSpc>
              <a:buFontTx/>
              <a:buNone/>
            </a:pPr>
            <a:r>
              <a:rPr lang="en-US" altLang="en-US" b="1" u="sng">
                <a:solidFill>
                  <a:schemeClr val="bg1"/>
                </a:solidFill>
                <a:latin typeface="Times New Roman" panose="02020603050405020304" pitchFamily="18" charset="0"/>
                <a:cs typeface="Times New Roman" panose="02020603050405020304" pitchFamily="18" charset="0"/>
              </a:rPr>
              <a:t>Benefits of fibers</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1- Soluble fibers are fermented by bacteria and produce small chain of FA. 10% of our total calories we get from compounds produced by bacterial digestion of substances in our digestive tract.</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2- Fiber is thought to “soften” the stool, thereby reducing pressure on the colonic wall and enhancing expulsion of feces this specificlly beneficial effect to diverticular disease, in which sacs or pouches may develop in the colon because of a weakening of the muscle and submucosal structures. </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3- Disease prevention for example:</a:t>
            </a:r>
          </a:p>
          <a:p>
            <a:pPr eaLnBrk="1" hangingPunct="1">
              <a:lnSpc>
                <a:spcPct val="80000"/>
              </a:lnSpc>
              <a:buFontTx/>
              <a:buNone/>
            </a:pPr>
            <a:r>
              <a:rPr lang="en-US" altLang="en-US" sz="2600" b="1" u="sng">
                <a:solidFill>
                  <a:schemeClr val="bg1"/>
                </a:solidFill>
                <a:latin typeface="Times New Roman" panose="02020603050405020304" pitchFamily="18" charset="0"/>
                <a:cs typeface="Times New Roman" panose="02020603050405020304" pitchFamily="18" charset="0"/>
              </a:rPr>
              <a:t>pectins</a:t>
            </a:r>
            <a:r>
              <a:rPr lang="en-US" altLang="en-US" sz="2600">
                <a:solidFill>
                  <a:schemeClr val="bg1"/>
                </a:solidFill>
                <a:latin typeface="Times New Roman" panose="02020603050405020304" pitchFamily="18" charset="0"/>
                <a:cs typeface="Times New Roman" panose="02020603050405020304" pitchFamily="18" charset="0"/>
              </a:rPr>
              <a:t>=may lower blood cholesterol levels by binding bile acids</a:t>
            </a:r>
          </a:p>
          <a:p>
            <a:pPr eaLnBrk="1" hangingPunct="1">
              <a:lnSpc>
                <a:spcPct val="80000"/>
              </a:lnSpc>
              <a:buFontTx/>
              <a:buNone/>
            </a:pPr>
            <a:r>
              <a:rPr lang="en-US" altLang="en-US" sz="2600">
                <a:solidFill>
                  <a:schemeClr val="bg1"/>
                </a:solidFill>
                <a:latin typeface="Times New Roman" panose="02020603050405020304" pitchFamily="18" charset="0"/>
                <a:cs typeface="Times New Roman" panose="02020603050405020304" pitchFamily="18" charset="0"/>
              </a:rPr>
              <a:t>             =beneficial for diabetes by slowing the rate of absorption     	  of simple sugars and preventing high blood glucose   		  levels after meals.</a:t>
            </a:r>
            <a:endParaRPr lang="en-US" altLang="en-US" sz="2600" b="1" u="sng">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b="1" u="sng">
                <a:solidFill>
                  <a:schemeClr val="bg1"/>
                </a:solidFill>
                <a:latin typeface="Times New Roman" panose="02020603050405020304" pitchFamily="18" charset="0"/>
                <a:cs typeface="Times New Roman" panose="02020603050405020304" pitchFamily="18" charset="0"/>
              </a:rPr>
              <a:t>β-glucan</a:t>
            </a:r>
            <a:r>
              <a:rPr lang="en-US" altLang="en-US" sz="2600">
                <a:solidFill>
                  <a:schemeClr val="bg1"/>
                </a:solidFill>
                <a:latin typeface="Times New Roman" panose="02020603050405020304" pitchFamily="18" charset="0"/>
                <a:cs typeface="Times New Roman" panose="02020603050405020304" pitchFamily="18" charset="0"/>
              </a:rPr>
              <a:t> (obtained from oats) reduce cholesterol levels through a reduction in bile acid degradation in the intestine. </a:t>
            </a:r>
            <a:endParaRPr lang="en-AU" altLang="en-US" sz="2600" b="1" u="sng">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99CE9C6-C426-4BCD-B529-6827C294F953}"/>
              </a:ext>
            </a:extLst>
          </p:cNvPr>
          <p:cNvSpPr>
            <a:spLocks noGrp="1" noChangeArrowheads="1"/>
          </p:cNvSpPr>
          <p:nvPr>
            <p:ph type="title"/>
          </p:nvPr>
        </p:nvSpPr>
        <p:spPr>
          <a:xfrm>
            <a:off x="457200" y="304800"/>
            <a:ext cx="8229600" cy="1143000"/>
          </a:xfrm>
        </p:spPr>
        <p:txBody>
          <a:bodyPr/>
          <a:lstStyle/>
          <a:p>
            <a:pPr eaLnBrk="1" hangingPunct="1"/>
            <a:r>
              <a:rPr lang="en-US" altLang="en-US" b="1" u="sng">
                <a:solidFill>
                  <a:schemeClr val="bg1"/>
                </a:solidFill>
              </a:rPr>
              <a:t>1. Carbohydrates</a:t>
            </a:r>
            <a:endParaRPr lang="en-AU" altLang="en-US" b="1" u="sng">
              <a:solidFill>
                <a:schemeClr val="bg1"/>
              </a:solidFill>
            </a:endParaRPr>
          </a:p>
        </p:txBody>
      </p:sp>
      <p:sp>
        <p:nvSpPr>
          <p:cNvPr id="5123" name="Rectangle 3">
            <a:extLst>
              <a:ext uri="{FF2B5EF4-FFF2-40B4-BE49-F238E27FC236}">
                <a16:creationId xmlns:a16="http://schemas.microsoft.com/office/drawing/2014/main" id="{F22427FB-C928-4C2A-AADC-86B161E7319B}"/>
              </a:ext>
            </a:extLst>
          </p:cNvPr>
          <p:cNvSpPr>
            <a:spLocks noGrp="1" noChangeArrowheads="1"/>
          </p:cNvSpPr>
          <p:nvPr>
            <p:ph type="body" idx="1"/>
          </p:nvPr>
        </p:nvSpPr>
        <p:spPr/>
        <p:txBody>
          <a:bodyPr/>
          <a:lstStyle/>
          <a:p>
            <a:pPr eaLnBrk="1" hangingPunct="1">
              <a:buFontTx/>
              <a:buNone/>
            </a:pPr>
            <a:r>
              <a:rPr lang="en-US" altLang="en-US" b="1" u="sng">
                <a:solidFill>
                  <a:schemeClr val="bg1"/>
                </a:solidFill>
              </a:rPr>
              <a:t>Functions </a:t>
            </a:r>
          </a:p>
          <a:p>
            <a:pPr eaLnBrk="1" hangingPunct="1"/>
            <a:r>
              <a:rPr lang="en-US" altLang="en-US">
                <a:solidFill>
                  <a:schemeClr val="bg1"/>
                </a:solidFill>
              </a:rPr>
              <a:t>Energy </a:t>
            </a:r>
          </a:p>
          <a:p>
            <a:pPr eaLnBrk="1" hangingPunct="1"/>
            <a:r>
              <a:rPr lang="en-US" altLang="en-US">
                <a:solidFill>
                  <a:schemeClr val="bg1"/>
                </a:solidFill>
              </a:rPr>
              <a:t>Fibers </a:t>
            </a:r>
          </a:p>
          <a:p>
            <a:pPr eaLnBrk="1" hangingPunct="1"/>
            <a:r>
              <a:rPr lang="en-US" altLang="en-US">
                <a:solidFill>
                  <a:schemeClr val="bg1"/>
                </a:solidFill>
              </a:rPr>
              <a:t>Recognition and adhesion between cells</a:t>
            </a:r>
          </a:p>
          <a:p>
            <a:pPr eaLnBrk="1" hangingPunct="1">
              <a:buFontTx/>
              <a:buNone/>
            </a:pPr>
            <a:r>
              <a:rPr lang="en-US" altLang="en-US">
                <a:solidFill>
                  <a:schemeClr val="bg1"/>
                </a:solidFill>
              </a:rPr>
              <a:t>   Carbohydrate covalently attached to proteins or lipids examples: glycoproteins, glycolipids, these classes of molecules are called glycoconjugates.</a:t>
            </a:r>
            <a:endParaRPr lang="en-AU" altLang="en-US">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C206C78-933A-4BBF-A809-9C523A530B53}"/>
              </a:ext>
            </a:extLst>
          </p:cNvPr>
          <p:cNvSpPr>
            <a:spLocks noGrp="1" noChangeArrowheads="1"/>
          </p:cNvSpPr>
          <p:nvPr>
            <p:ph type="body" idx="1"/>
          </p:nvPr>
        </p:nvSpPr>
        <p:spPr>
          <a:xfrm>
            <a:off x="152400" y="152400"/>
            <a:ext cx="8763000" cy="6553200"/>
          </a:xfrm>
        </p:spPr>
        <p:txBody>
          <a:bodyPr/>
          <a:lstStyle/>
          <a:p>
            <a:pPr algn="ctr" eaLnBrk="1" hangingPunct="1">
              <a:lnSpc>
                <a:spcPct val="90000"/>
              </a:lnSpc>
              <a:buFontTx/>
              <a:buNone/>
            </a:pPr>
            <a:r>
              <a:rPr lang="en-US" altLang="en-US" sz="4000" b="1" u="sng">
                <a:solidFill>
                  <a:schemeClr val="bg1"/>
                </a:solidFill>
              </a:rPr>
              <a:t>2. Fats</a:t>
            </a:r>
            <a:r>
              <a:rPr lang="en-US" altLang="en-US" sz="2400" b="1">
                <a:solidFill>
                  <a:schemeClr val="bg1"/>
                </a:solidFill>
              </a:rPr>
              <a:t> </a:t>
            </a:r>
          </a:p>
          <a:p>
            <a:pPr algn="ctr" eaLnBrk="1" hangingPunct="1">
              <a:lnSpc>
                <a:spcPct val="90000"/>
              </a:lnSpc>
              <a:buFontTx/>
              <a:buNone/>
            </a:pPr>
            <a:endParaRPr lang="en-AU" altLang="en-US" sz="2400" b="1">
              <a:solidFill>
                <a:schemeClr val="bg1"/>
              </a:solidFill>
            </a:endParaRPr>
          </a:p>
          <a:p>
            <a:pPr eaLnBrk="1" hangingPunct="1">
              <a:lnSpc>
                <a:spcPct val="90000"/>
              </a:lnSpc>
            </a:pPr>
            <a:r>
              <a:rPr lang="en-AU" altLang="ja-JP" sz="2400" u="sng">
                <a:solidFill>
                  <a:schemeClr val="bg1"/>
                </a:solidFill>
                <a:ea typeface="MS PGothic" panose="020B0600070205080204" pitchFamily="34" charset="-128"/>
              </a:rPr>
              <a:t>Functions</a:t>
            </a:r>
            <a:r>
              <a:rPr lang="en-AU" altLang="ja-JP" sz="2400">
                <a:solidFill>
                  <a:schemeClr val="bg1"/>
                </a:solidFill>
                <a:ea typeface="MS PGothic" panose="020B0600070205080204" pitchFamily="34" charset="-128"/>
              </a:rPr>
              <a:t>: 1- Cell structure, 2- fuel storage, 3- hormone </a:t>
            </a:r>
          </a:p>
          <a:p>
            <a:pPr eaLnBrk="1" hangingPunct="1">
              <a:lnSpc>
                <a:spcPct val="90000"/>
              </a:lnSpc>
            </a:pPr>
            <a:endParaRPr lang="en-AU" altLang="ja-JP" sz="2400">
              <a:solidFill>
                <a:schemeClr val="bg1"/>
              </a:solidFill>
              <a:ea typeface="MS PGothic" panose="020B0600070205080204" pitchFamily="34" charset="-128"/>
            </a:endParaRPr>
          </a:p>
          <a:p>
            <a:pPr eaLnBrk="1" hangingPunct="1">
              <a:lnSpc>
                <a:spcPct val="90000"/>
              </a:lnSpc>
            </a:pPr>
            <a:r>
              <a:rPr lang="en-AU" altLang="ja-JP" sz="2400">
                <a:solidFill>
                  <a:schemeClr val="bg1"/>
                </a:solidFill>
                <a:ea typeface="MS PGothic" panose="020B0600070205080204" pitchFamily="34" charset="-128"/>
              </a:rPr>
              <a:t>Essential fatty acids and nonessential fatty acids </a:t>
            </a:r>
          </a:p>
          <a:p>
            <a:pPr eaLnBrk="1" hangingPunct="1">
              <a:lnSpc>
                <a:spcPct val="90000"/>
              </a:lnSpc>
            </a:pPr>
            <a:endParaRPr lang="en-AU" altLang="ja-JP" sz="2400">
              <a:solidFill>
                <a:schemeClr val="bg1"/>
              </a:solidFill>
              <a:ea typeface="MS PGothic" panose="020B0600070205080204" pitchFamily="34" charset="-128"/>
            </a:endParaRPr>
          </a:p>
          <a:p>
            <a:pPr eaLnBrk="1" hangingPunct="1">
              <a:lnSpc>
                <a:spcPct val="90000"/>
              </a:lnSpc>
            </a:pPr>
            <a:r>
              <a:rPr lang="en-AU" altLang="ja-JP" sz="2400">
                <a:solidFill>
                  <a:schemeClr val="bg1"/>
                </a:solidFill>
                <a:ea typeface="MS PGothic" panose="020B0600070205080204" pitchFamily="34" charset="-128"/>
              </a:rPr>
              <a:t>Nonessential fatty acids can be synthesized in our body essential fatty acids we get them from food</a:t>
            </a:r>
          </a:p>
          <a:p>
            <a:pPr eaLnBrk="1" hangingPunct="1">
              <a:lnSpc>
                <a:spcPct val="90000"/>
              </a:lnSpc>
            </a:pPr>
            <a:endParaRPr lang="en-AU" altLang="ja-JP" sz="2400">
              <a:solidFill>
                <a:schemeClr val="bg1"/>
              </a:solidFill>
              <a:ea typeface="MS PGothic" panose="020B0600070205080204" pitchFamily="34" charset="-128"/>
            </a:endParaRPr>
          </a:p>
          <a:p>
            <a:pPr eaLnBrk="1" hangingPunct="1">
              <a:lnSpc>
                <a:spcPct val="90000"/>
              </a:lnSpc>
            </a:pPr>
            <a:r>
              <a:rPr lang="en-AU" altLang="ja-JP" sz="2400">
                <a:solidFill>
                  <a:schemeClr val="bg1"/>
                </a:solidFill>
                <a:ea typeface="MS PGothic" panose="020B0600070205080204" pitchFamily="34" charset="-128"/>
              </a:rPr>
              <a:t>The essential fatty acids α-linoleic and α-linolenic acid are supplied by dietary plant oils. </a:t>
            </a:r>
          </a:p>
          <a:p>
            <a:pPr eaLnBrk="1" hangingPunct="1">
              <a:lnSpc>
                <a:spcPct val="90000"/>
              </a:lnSpc>
            </a:pPr>
            <a:endParaRPr lang="en-AU" altLang="ja-JP" sz="2400">
              <a:solidFill>
                <a:schemeClr val="bg1"/>
              </a:solidFill>
              <a:ea typeface="MS PGothic" panose="020B0600070205080204" pitchFamily="34" charset="-128"/>
            </a:endParaRPr>
          </a:p>
          <a:p>
            <a:pPr eaLnBrk="1" hangingPunct="1">
              <a:lnSpc>
                <a:spcPct val="90000"/>
              </a:lnSpc>
            </a:pPr>
            <a:r>
              <a:rPr lang="en-US" altLang="en-US" sz="2400">
                <a:solidFill>
                  <a:schemeClr val="bg1"/>
                </a:solidFill>
              </a:rPr>
              <a:t>More than 300 different </a:t>
            </a:r>
            <a:r>
              <a:rPr lang="en-US" altLang="en-US" sz="2400" b="1">
                <a:solidFill>
                  <a:schemeClr val="bg1"/>
                </a:solidFill>
              </a:rPr>
              <a:t>fatty acids</a:t>
            </a:r>
            <a:r>
              <a:rPr lang="en-US" altLang="en-US" sz="2400">
                <a:solidFill>
                  <a:schemeClr val="bg1"/>
                </a:solidFill>
              </a:rPr>
              <a:t> are known however only 20–25 of them are widely distributed in </a:t>
            </a:r>
            <a:r>
              <a:rPr lang="en-US" altLang="en-US" sz="2400" b="1">
                <a:solidFill>
                  <a:schemeClr val="bg1"/>
                </a:solidFill>
              </a:rPr>
              <a:t>nature</a:t>
            </a:r>
            <a:endParaRPr lang="en-AU" altLang="ja-JP" sz="2400">
              <a:solidFill>
                <a:schemeClr val="bg1"/>
              </a:solidFill>
              <a:ea typeface="MS PGothic"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96D8C56-928D-41FF-A115-454DCB9728CB}"/>
              </a:ext>
            </a:extLst>
          </p:cNvPr>
          <p:cNvSpPr>
            <a:spLocks noGrp="1" noChangeArrowheads="1"/>
          </p:cNvSpPr>
          <p:nvPr>
            <p:ph type="body" idx="1"/>
          </p:nvPr>
        </p:nvSpPr>
        <p:spPr>
          <a:xfrm>
            <a:off x="152400" y="152400"/>
            <a:ext cx="8839200" cy="6507163"/>
          </a:xfrm>
        </p:spPr>
        <p:txBody>
          <a:bodyPr/>
          <a:lstStyle/>
          <a:p>
            <a:pPr algn="ctr" eaLnBrk="1" hangingPunct="1">
              <a:lnSpc>
                <a:spcPct val="80000"/>
              </a:lnSpc>
              <a:buFontTx/>
              <a:buNone/>
            </a:pPr>
            <a:endParaRPr lang="en-US" altLang="ja-JP" sz="12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algn="ctr" eaLnBrk="1" hangingPunct="1">
              <a:lnSpc>
                <a:spcPct val="80000"/>
              </a:lnSpc>
              <a:buFontTx/>
              <a:buNone/>
            </a:pPr>
            <a:r>
              <a:rPr lang="en-US" altLang="ja-JP"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Triacylglycerols</a:t>
            </a:r>
          </a:p>
          <a:p>
            <a:pPr algn="ctr" eaLnBrk="1" hangingPunct="1">
              <a:lnSpc>
                <a:spcPct val="80000"/>
              </a:lnSpc>
              <a:buFontTx/>
              <a:buNone/>
            </a:pPr>
            <a:endParaRPr lang="en-US" altLang="ja-JP" sz="12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Triacylglycerols</a:t>
            </a:r>
            <a:r>
              <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are the major fat in the human diet because they are the major storage lipid in the plants and animals that constitute our food supply. </a:t>
            </a:r>
          </a:p>
          <a:p>
            <a:pPr eaLnBrk="1" hangingPunct="1">
              <a:lnSpc>
                <a:spcPct val="80000"/>
              </a:lnSpc>
            </a:pPr>
            <a:endPar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remainder of the dietary lipids consists primarily of cholesterol, phospholipids, and free fatty acids. </a:t>
            </a:r>
          </a:p>
          <a:p>
            <a:pPr eaLnBrk="1" hangingPunct="1">
              <a:lnSpc>
                <a:spcPct val="80000"/>
              </a:lnSpc>
            </a:pPr>
            <a:endPar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Triacylglycerols contain a glycerol backbone to which three fatty acids are esterified. </a:t>
            </a:r>
          </a:p>
          <a:p>
            <a:pPr eaLnBrk="1" hangingPunct="1">
              <a:lnSpc>
                <a:spcPct val="80000"/>
              </a:lnSpc>
            </a:pPr>
            <a:endPar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main route for digestion of triacylglycerols involves hydrolysis to fatty acids and </a:t>
            </a:r>
            <a:r>
              <a:rPr lang="en-US" altLang="ja-JP" sz="26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2-monoacylglycerols</a:t>
            </a:r>
            <a:r>
              <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in the lumen of the intestine. However, the route depends to some extent on the chain length of the fatty acids. </a:t>
            </a:r>
          </a:p>
          <a:p>
            <a:pPr eaLnBrk="1" hangingPunct="1">
              <a:lnSpc>
                <a:spcPct val="80000"/>
              </a:lnSpc>
            </a:pPr>
            <a:endParaRPr lang="en-US"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7DD4A23-4A9F-4BB2-AA8A-1FCC936F3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541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EB5AE03A-4B40-46CD-B2C0-0D83B49C7DB2}"/>
              </a:ext>
            </a:extLst>
          </p:cNvPr>
          <p:cNvSpPr txBox="1">
            <a:spLocks noChangeArrowheads="1"/>
          </p:cNvSpPr>
          <p:nvPr/>
        </p:nvSpPr>
        <p:spPr bwMode="auto">
          <a:xfrm>
            <a:off x="3352800" y="2590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en-US" sz="2400" b="1" u="sng"/>
              <a:t>Triacylglycerol</a:t>
            </a:r>
          </a:p>
        </p:txBody>
      </p:sp>
      <p:pic>
        <p:nvPicPr>
          <p:cNvPr id="44036" name="Picture 4">
            <a:extLst>
              <a:ext uri="{FF2B5EF4-FFF2-40B4-BE49-F238E27FC236}">
                <a16:creationId xmlns:a16="http://schemas.microsoft.com/office/drawing/2014/main" id="{0B41E8CB-A811-4C89-A15B-42119F817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533400"/>
            <a:ext cx="3060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4">
            <a:extLst>
              <a:ext uri="{FF2B5EF4-FFF2-40B4-BE49-F238E27FC236}">
                <a16:creationId xmlns:a16="http://schemas.microsoft.com/office/drawing/2014/main" id="{3175CD05-79DF-471D-929F-53D6E6D407D0}"/>
              </a:ext>
            </a:extLst>
          </p:cNvPr>
          <p:cNvSpPr>
            <a:spLocks noChangeArrowheads="1"/>
          </p:cNvSpPr>
          <p:nvPr/>
        </p:nvSpPr>
        <p:spPr bwMode="auto">
          <a:xfrm>
            <a:off x="6348413" y="6243638"/>
            <a:ext cx="219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2-monoacylglycerols</a:t>
            </a:r>
            <a:endParaRPr lang="en-US" altLang="en-US" b="1">
              <a:ea typeface="MS PGothic" panose="020B0600070205080204" pitchFamily="34" charset="-128"/>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18AD54F-2E49-4E9D-9288-7DEFF904D711}"/>
              </a:ext>
            </a:extLst>
          </p:cNvPr>
          <p:cNvSpPr>
            <a:spLocks noGrp="1"/>
          </p:cNvSpPr>
          <p:nvPr>
            <p:ph type="title"/>
          </p:nvPr>
        </p:nvSpPr>
        <p:spPr>
          <a:xfrm>
            <a:off x="457200" y="228600"/>
            <a:ext cx="8229600" cy="1143000"/>
          </a:xfrm>
        </p:spPr>
        <p:txBody>
          <a:bodyPr/>
          <a:lstStyle/>
          <a:p>
            <a:r>
              <a:rPr lang="en-US" altLang="en-US" b="1" u="sng">
                <a:solidFill>
                  <a:schemeClr val="bg1"/>
                </a:solidFill>
                <a:latin typeface="Times New Roman" panose="02020603050405020304" pitchFamily="18" charset="0"/>
                <a:cs typeface="Times New Roman" panose="02020603050405020304" pitchFamily="18" charset="0"/>
              </a:rPr>
              <a:t>Digestion of fat</a:t>
            </a:r>
            <a:endParaRPr lang="en-US" altLang="en-US"/>
          </a:p>
        </p:txBody>
      </p:sp>
      <p:sp>
        <p:nvSpPr>
          <p:cNvPr id="45059" name="Content Placeholder 2">
            <a:extLst>
              <a:ext uri="{FF2B5EF4-FFF2-40B4-BE49-F238E27FC236}">
                <a16:creationId xmlns:a16="http://schemas.microsoft.com/office/drawing/2014/main" id="{696A27A2-8123-44CB-A55F-23DBF161138E}"/>
              </a:ext>
            </a:extLst>
          </p:cNvPr>
          <p:cNvSpPr>
            <a:spLocks noGrp="1"/>
          </p:cNvSpPr>
          <p:nvPr>
            <p:ph idx="1"/>
          </p:nvPr>
        </p:nvSpPr>
        <p:spPr>
          <a:xfrm>
            <a:off x="228600" y="1393825"/>
            <a:ext cx="8915400" cy="5235575"/>
          </a:xfrm>
        </p:spPr>
        <p:txBody>
          <a:bodyPr/>
          <a:lstStyle/>
          <a:p>
            <a:pPr marL="449263" indent="-449263">
              <a:buFontTx/>
              <a:buNone/>
            </a:pPr>
            <a:r>
              <a:rPr lang="en-US" altLang="en-US" sz="2800">
                <a:solidFill>
                  <a:schemeClr val="bg1"/>
                </a:solidFill>
                <a:latin typeface="Times New Roman" panose="02020603050405020304" pitchFamily="18" charset="0"/>
                <a:cs typeface="Times New Roman" panose="02020603050405020304" pitchFamily="18" charset="0"/>
              </a:rPr>
              <a:t>A. </a:t>
            </a:r>
            <a:r>
              <a:rPr lang="en-US" altLang="en-US" sz="2800" b="1" u="sng">
                <a:solidFill>
                  <a:schemeClr val="bg1"/>
                </a:solidFill>
                <a:latin typeface="Times New Roman" panose="02020603050405020304" pitchFamily="18" charset="0"/>
                <a:cs typeface="Times New Roman" panose="02020603050405020304" pitchFamily="18" charset="0"/>
              </a:rPr>
              <a:t>Mouth and stomach </a:t>
            </a:r>
          </a:p>
          <a:p>
            <a:pPr marL="449263" indent="-449263">
              <a:buFontTx/>
              <a:buNone/>
            </a:pPr>
            <a:r>
              <a:rPr lang="en-US" altLang="en-US" sz="2800">
                <a:solidFill>
                  <a:schemeClr val="bg1"/>
                </a:solidFill>
                <a:latin typeface="Times New Roman" panose="02020603050405020304" pitchFamily="18" charset="0"/>
                <a:cs typeface="Times New Roman" panose="02020603050405020304" pitchFamily="18" charset="0"/>
              </a:rPr>
              <a:t>Limited digestion of lipids occurs in the mouth </a:t>
            </a:r>
            <a:r>
              <a:rPr lang="en-US" altLang="en-US" sz="2800" b="1">
                <a:solidFill>
                  <a:schemeClr val="bg1"/>
                </a:solidFill>
                <a:latin typeface="Times New Roman" panose="02020603050405020304" pitchFamily="18" charset="0"/>
                <a:cs typeface="Times New Roman" panose="02020603050405020304" pitchFamily="18" charset="0"/>
              </a:rPr>
              <a:t>and stomach because of the low solubility.</a:t>
            </a:r>
          </a:p>
          <a:p>
            <a:pPr marL="449263" indent="-449263">
              <a:buFontTx/>
              <a:buNone/>
            </a:pPr>
            <a:endParaRPr lang="en-US" altLang="en-US" sz="1200">
              <a:solidFill>
                <a:schemeClr val="bg1"/>
              </a:solidFill>
              <a:latin typeface="Times New Roman" panose="02020603050405020304" pitchFamily="18" charset="0"/>
              <a:cs typeface="Times New Roman" panose="02020603050405020304" pitchFamily="18" charset="0"/>
            </a:endParaRPr>
          </a:p>
          <a:p>
            <a:pPr marL="449263" indent="-449263">
              <a:buFontTx/>
              <a:buNone/>
            </a:pP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 </a:t>
            </a:r>
            <a:r>
              <a:rPr lang="en-US" altLang="ja-JP" sz="28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Lingual lipase</a:t>
            </a: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produced by cells at the back of the tongue</a:t>
            </a:r>
          </a:p>
          <a:p>
            <a:pPr marL="449263" indent="-449263">
              <a:buFontTx/>
              <a:buNone/>
            </a:pP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 </a:t>
            </a:r>
            <a:r>
              <a:rPr lang="en-US" altLang="ja-JP" sz="28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Gastric lipase</a:t>
            </a: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produced by stomach </a:t>
            </a:r>
          </a:p>
          <a:p>
            <a:pPr marL="449263" indent="-449263"/>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Same function for both enzymes: they hydrolyze short- and medium-chain fatty acids triacylglycerols (containing 12 or fewer carbon atoms). </a:t>
            </a:r>
          </a:p>
          <a:p>
            <a:pPr marL="449263" indent="-449263"/>
            <a:r>
              <a:rPr lang="en-US" altLang="en-US" sz="2800">
                <a:solidFill>
                  <a:schemeClr val="bg1"/>
                </a:solidFill>
                <a:latin typeface="Times New Roman" panose="02020603050405020304" pitchFamily="18" charset="0"/>
                <a:cs typeface="Times New Roman" panose="02020603050405020304" pitchFamily="18" charset="0"/>
              </a:rPr>
              <a:t>Lingual and gastric lipases hydrolyse 25–30% of ingested triglycerides (n-3) into diglycerides and free fatty acids. </a:t>
            </a:r>
            <a:endParaRPr lang="en-AU" altLang="en-US" sz="2800">
              <a:solidFill>
                <a:schemeClr val="bg1"/>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CA1504-C9E1-4EB7-BE13-27912303022F}"/>
              </a:ext>
            </a:extLst>
          </p:cNvPr>
          <p:cNvSpPr>
            <a:spLocks noGrp="1" noChangeArrowheads="1"/>
          </p:cNvSpPr>
          <p:nvPr>
            <p:ph type="body" idx="1"/>
          </p:nvPr>
        </p:nvSpPr>
        <p:spPr>
          <a:xfrm>
            <a:off x="228600" y="152400"/>
            <a:ext cx="8763000" cy="6477000"/>
          </a:xfrm>
        </p:spPr>
        <p:txBody>
          <a:bodyPr/>
          <a:lstStyle/>
          <a:p>
            <a:pPr algn="ctr" eaLnBrk="1" hangingPunct="1">
              <a:buFontTx/>
              <a:buNone/>
            </a:pPr>
            <a:r>
              <a:rPr lang="en-US" altLang="en-US" sz="2600" b="1" u="sng">
                <a:solidFill>
                  <a:schemeClr val="bg1"/>
                </a:solidFill>
              </a:rPr>
              <a:t>B. In small intestine</a:t>
            </a:r>
          </a:p>
          <a:p>
            <a:pPr eaLnBrk="1" hangingPunct="1"/>
            <a:r>
              <a:rPr lang="en-US" altLang="en-US" sz="2600" b="1" u="sng">
                <a:solidFill>
                  <a:schemeClr val="bg1"/>
                </a:solidFill>
              </a:rPr>
              <a:t>1. Action of Bile:</a:t>
            </a:r>
            <a:endParaRPr lang="en-US" altLang="ja-JP" sz="2600" u="sng">
              <a:solidFill>
                <a:schemeClr val="bg1"/>
              </a:solidFill>
              <a:ea typeface="MS PGothic" panose="020B0600070205080204" pitchFamily="34" charset="-128"/>
            </a:endParaRPr>
          </a:p>
          <a:p>
            <a:pPr eaLnBrk="1" hangingPunct="1"/>
            <a:r>
              <a:rPr lang="en-US" altLang="ja-JP" sz="2600" b="1" u="sng">
                <a:solidFill>
                  <a:schemeClr val="bg1"/>
                </a:solidFill>
                <a:ea typeface="MS PGothic" panose="020B0600070205080204" pitchFamily="34" charset="-128"/>
              </a:rPr>
              <a:t>Emulsification</a:t>
            </a:r>
            <a:r>
              <a:rPr lang="en-US" altLang="ja-JP" sz="2600">
                <a:solidFill>
                  <a:schemeClr val="bg1"/>
                </a:solidFill>
                <a:ea typeface="MS PGothic" panose="020B0600070205080204" pitchFamily="34" charset="-128"/>
              </a:rPr>
              <a:t> (suspended in small particles in the aqueous environment) by bile salts. </a:t>
            </a:r>
          </a:p>
          <a:p>
            <a:pPr eaLnBrk="1" hangingPunct="1"/>
            <a:r>
              <a:rPr lang="en-US" altLang="ja-JP" sz="2600">
                <a:solidFill>
                  <a:schemeClr val="bg1"/>
                </a:solidFill>
                <a:ea typeface="MS PGothic" panose="020B0600070205080204" pitchFamily="34" charset="-128"/>
              </a:rPr>
              <a:t>The biles are amphipathic compounds </a:t>
            </a:r>
          </a:p>
          <a:p>
            <a:pPr eaLnBrk="1" hangingPunct="1"/>
            <a:r>
              <a:rPr lang="en-US" altLang="ja-JP" sz="2600">
                <a:solidFill>
                  <a:schemeClr val="bg1"/>
                </a:solidFill>
                <a:ea typeface="MS PGothic" panose="020B0600070205080204" pitchFamily="34" charset="-128"/>
              </a:rPr>
              <a:t>The contraction of the gallbladder and secretion of pancreatic enzymes are stimulated by the gut hormone </a:t>
            </a:r>
            <a:r>
              <a:rPr lang="en-US" altLang="ja-JP" sz="2600" u="sng">
                <a:solidFill>
                  <a:schemeClr val="bg1"/>
                </a:solidFill>
                <a:ea typeface="MS PGothic" panose="020B0600070205080204" pitchFamily="34" charset="-128"/>
              </a:rPr>
              <a:t>cholecystokinin</a:t>
            </a:r>
            <a:r>
              <a:rPr lang="en-US" altLang="ja-JP" sz="2600">
                <a:solidFill>
                  <a:schemeClr val="bg1"/>
                </a:solidFill>
                <a:ea typeface="MS PGothic" panose="020B0600070205080204" pitchFamily="34" charset="-128"/>
              </a:rPr>
              <a:t>, which is secreted by the intestinal cells when stomach contents enter the intestine. </a:t>
            </a:r>
          </a:p>
          <a:p>
            <a:pPr eaLnBrk="1" hangingPunct="1"/>
            <a:r>
              <a:rPr lang="en-US" altLang="ja-JP" sz="2600">
                <a:solidFill>
                  <a:schemeClr val="bg1"/>
                </a:solidFill>
                <a:ea typeface="MS PGothic" panose="020B0600070205080204" pitchFamily="34" charset="-128"/>
              </a:rPr>
              <a:t>Bile act as detergents, binding to dietary fat as they are broken up by the action of the intestinal muscle. This emulsified fat, which has an increased surface area as compared with unemulsified fat, is attacked by digestive enzymes from the pancreas.</a:t>
            </a:r>
            <a:r>
              <a:rPr lang="en-AU" altLang="ja-JP" sz="2600">
                <a:solidFill>
                  <a:schemeClr val="bg1"/>
                </a:solidFill>
                <a:ea typeface="MS PGothic" panose="020B0600070205080204" pitchFamily="34" charset="-128"/>
              </a:rPr>
              <a:t> </a:t>
            </a:r>
            <a:endParaRPr lang="en-AU" altLang="en-US" sz="260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7B1F47D-C601-4059-9E4F-FEB12022306D}"/>
              </a:ext>
            </a:extLst>
          </p:cNvPr>
          <p:cNvSpPr>
            <a:spLocks noGrp="1" noChangeArrowheads="1"/>
          </p:cNvSpPr>
          <p:nvPr>
            <p:ph type="body" idx="1"/>
          </p:nvPr>
        </p:nvSpPr>
        <p:spPr>
          <a:xfrm>
            <a:off x="152400" y="228600"/>
            <a:ext cx="8839200" cy="6477000"/>
          </a:xfrm>
        </p:spPr>
        <p:txBody>
          <a:bodyPr/>
          <a:lstStyle/>
          <a:p>
            <a:pPr eaLnBrk="1" hangingPunct="1">
              <a:lnSpc>
                <a:spcPct val="90000"/>
              </a:lnSpc>
              <a:buFontTx/>
              <a:buNone/>
            </a:pPr>
            <a:r>
              <a:rPr lang="en-US" altLang="en-US" sz="2800" b="1">
                <a:solidFill>
                  <a:schemeClr val="bg1"/>
                </a:solidFill>
              </a:rPr>
              <a:t>2. </a:t>
            </a:r>
            <a:r>
              <a:rPr lang="en-US" altLang="en-US" sz="2800" b="1" u="sng">
                <a:solidFill>
                  <a:schemeClr val="bg1"/>
                </a:solidFill>
              </a:rPr>
              <a:t>Action of Pancreatic secretion</a:t>
            </a:r>
            <a:endParaRPr lang="en-US" altLang="en-US" sz="2800" u="sng">
              <a:solidFill>
                <a:schemeClr val="bg1"/>
              </a:solidFill>
            </a:endParaRPr>
          </a:p>
          <a:p>
            <a:pPr eaLnBrk="1" hangingPunct="1">
              <a:lnSpc>
                <a:spcPct val="90000"/>
              </a:lnSpc>
              <a:buFontTx/>
              <a:buNone/>
            </a:pPr>
            <a:r>
              <a:rPr lang="en-US" altLang="en-US" sz="2800">
                <a:solidFill>
                  <a:schemeClr val="bg1"/>
                </a:solidFill>
              </a:rPr>
              <a:t>A- </a:t>
            </a:r>
            <a:r>
              <a:rPr lang="en-US" altLang="en-US" sz="2800" u="sng">
                <a:solidFill>
                  <a:schemeClr val="bg1"/>
                </a:solidFill>
              </a:rPr>
              <a:t>Bicarbonate</a:t>
            </a:r>
            <a:r>
              <a:rPr lang="en-US" altLang="en-US" sz="2800">
                <a:solidFill>
                  <a:schemeClr val="bg1"/>
                </a:solidFill>
              </a:rPr>
              <a:t> (hormone secretin released from the intestine when acid enters the duodenum) raises the pH of the contents of the intestinal lumen into a range (pH ~ 6.5).</a:t>
            </a:r>
          </a:p>
          <a:p>
            <a:pPr eaLnBrk="1" hangingPunct="1">
              <a:lnSpc>
                <a:spcPct val="90000"/>
              </a:lnSpc>
              <a:buFontTx/>
              <a:buNone/>
            </a:pPr>
            <a:r>
              <a:rPr lang="en-US" altLang="en-US" sz="2800">
                <a:solidFill>
                  <a:schemeClr val="bg1"/>
                </a:solidFill>
              </a:rPr>
              <a:t> B-</a:t>
            </a:r>
            <a:r>
              <a:rPr lang="en-US" altLang="en-US" sz="2800" u="sng">
                <a:solidFill>
                  <a:schemeClr val="bg1"/>
                </a:solidFill>
              </a:rPr>
              <a:t>Lipase</a:t>
            </a:r>
            <a:r>
              <a:rPr lang="en-US" altLang="en-US" sz="2800">
                <a:solidFill>
                  <a:schemeClr val="bg1"/>
                </a:solidFill>
              </a:rPr>
              <a:t> digests dietary triacylglycerols </a:t>
            </a:r>
            <a:r>
              <a:rPr lang="en-US" altLang="ja-JP" sz="2800">
                <a:solidFill>
                  <a:schemeClr val="bg1"/>
                </a:solidFill>
                <a:ea typeface="MS PGothic" panose="020B0600070205080204" pitchFamily="34" charset="-128"/>
              </a:rPr>
              <a:t>producing 2 free fatty acids and 2-monoacylglycerol</a:t>
            </a:r>
            <a:r>
              <a:rPr lang="en-AU" altLang="ja-JP" sz="2800">
                <a:solidFill>
                  <a:schemeClr val="bg1"/>
                </a:solidFill>
                <a:ea typeface="MS PGothic" panose="020B0600070205080204" pitchFamily="34" charset="-128"/>
              </a:rPr>
              <a:t> </a:t>
            </a: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buFontTx/>
              <a:buNone/>
            </a:pPr>
            <a:r>
              <a:rPr lang="en-US" altLang="ja-JP" sz="2800" u="sng">
                <a:solidFill>
                  <a:schemeClr val="bg1"/>
                </a:solidFill>
                <a:ea typeface="MS PGothic" panose="020B0600070205080204" pitchFamily="34" charset="-128"/>
              </a:rPr>
              <a:t>C- Colipase</a:t>
            </a:r>
            <a:r>
              <a:rPr lang="en-US" altLang="ja-JP" sz="2800">
                <a:solidFill>
                  <a:schemeClr val="bg1"/>
                </a:solidFill>
                <a:ea typeface="MS PGothic" panose="020B0600070205080204" pitchFamily="34" charset="-128"/>
              </a:rPr>
              <a:t> it binds to the dietary fat and to the lipase, thereby increasing lipase activity. </a:t>
            </a:r>
          </a:p>
          <a:p>
            <a:pPr eaLnBrk="1" hangingPunct="1">
              <a:lnSpc>
                <a:spcPct val="90000"/>
              </a:lnSpc>
              <a:buFontTx/>
              <a:buNone/>
            </a:pPr>
            <a:r>
              <a:rPr lang="en-US" altLang="ja-JP" sz="2800">
                <a:solidFill>
                  <a:schemeClr val="bg1"/>
                </a:solidFill>
                <a:ea typeface="MS PGothic" panose="020B0600070205080204" pitchFamily="34" charset="-128"/>
              </a:rPr>
              <a:t>D- </a:t>
            </a:r>
            <a:r>
              <a:rPr lang="en-US" altLang="ja-JP" sz="2800" u="sng">
                <a:solidFill>
                  <a:schemeClr val="bg1"/>
                </a:solidFill>
                <a:ea typeface="MS PGothic" panose="020B0600070205080204" pitchFamily="34" charset="-128"/>
              </a:rPr>
              <a:t>Esterases</a:t>
            </a:r>
            <a:r>
              <a:rPr lang="en-US" altLang="ja-JP" sz="2800">
                <a:solidFill>
                  <a:schemeClr val="bg1"/>
                </a:solidFill>
                <a:ea typeface="MS PGothic" panose="020B0600070205080204" pitchFamily="34" charset="-128"/>
              </a:rPr>
              <a:t> remove fatty acids from compounds such as cholesterol esters (</a:t>
            </a:r>
            <a:r>
              <a:rPr lang="en-US" altLang="en-US" sz="2000">
                <a:solidFill>
                  <a:schemeClr val="bg1"/>
                </a:solidFill>
              </a:rPr>
              <a:t>The ester bond is formed between the carboxylate group of a fatty acid and the hydroxyl group of cholesterol.</a:t>
            </a:r>
            <a:r>
              <a:rPr lang="en-US" altLang="ja-JP" sz="2000">
                <a:solidFill>
                  <a:schemeClr val="bg1"/>
                </a:solidFill>
                <a:ea typeface="MS PGothic" panose="020B0600070205080204" pitchFamily="34" charset="-128"/>
              </a:rPr>
              <a:t>)</a:t>
            </a:r>
          </a:p>
          <a:p>
            <a:pPr eaLnBrk="1" hangingPunct="1">
              <a:lnSpc>
                <a:spcPct val="90000"/>
              </a:lnSpc>
              <a:buFontTx/>
              <a:buNone/>
            </a:pPr>
            <a:r>
              <a:rPr lang="en-US" altLang="ja-JP" sz="2800">
                <a:solidFill>
                  <a:schemeClr val="bg1"/>
                </a:solidFill>
                <a:ea typeface="MS PGothic" panose="020B0600070205080204" pitchFamily="34" charset="-128"/>
              </a:rPr>
              <a:t>E- </a:t>
            </a:r>
            <a:r>
              <a:rPr lang="en-US" altLang="ja-JP" sz="2800" u="sng">
                <a:solidFill>
                  <a:schemeClr val="bg1"/>
                </a:solidFill>
                <a:ea typeface="MS PGothic" panose="020B0600070205080204" pitchFamily="34" charset="-128"/>
              </a:rPr>
              <a:t>phospholipase A2</a:t>
            </a:r>
            <a:r>
              <a:rPr lang="en-US" altLang="ja-JP" sz="2800">
                <a:solidFill>
                  <a:schemeClr val="bg1"/>
                </a:solidFill>
                <a:ea typeface="MS PGothic" panose="020B0600070205080204" pitchFamily="34" charset="-128"/>
              </a:rPr>
              <a:t> digests phospholipids to a free fatty acid and a lysophospholipid</a:t>
            </a:r>
            <a:endParaRPr lang="en-AU" altLang="en-US" sz="2800">
              <a:solidFill>
                <a:schemeClr val="bg1"/>
              </a:solidFill>
              <a:ea typeface="MS PGothic"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299D77FA-D97F-4AE0-A62A-E1201C387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066800"/>
            <a:ext cx="3060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a:extLst>
              <a:ext uri="{FF2B5EF4-FFF2-40B4-BE49-F238E27FC236}">
                <a16:creationId xmlns:a16="http://schemas.microsoft.com/office/drawing/2014/main" id="{12AD9869-D06F-4DCC-9029-E41936160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22537A9A-EBFC-4027-91E0-FACEDB2EFA41}"/>
              </a:ext>
            </a:extLst>
          </p:cNvPr>
          <p:cNvSpPr>
            <a:spLocks noGrp="1" noChangeArrowheads="1"/>
          </p:cNvSpPr>
          <p:nvPr>
            <p:ph type="body" idx="1"/>
          </p:nvPr>
        </p:nvSpPr>
        <p:spPr>
          <a:xfrm>
            <a:off x="152400" y="0"/>
            <a:ext cx="8839200" cy="6477000"/>
          </a:xfrm>
        </p:spPr>
        <p:txBody>
          <a:bodyPr/>
          <a:lstStyle/>
          <a:p>
            <a:pPr eaLnBrk="1" hangingPunct="1">
              <a:lnSpc>
                <a:spcPct val="110000"/>
              </a:lnSpc>
            </a:pPr>
            <a:r>
              <a:rPr lang="en-US" altLang="en-US" sz="2400" b="1" u="sng">
                <a:solidFill>
                  <a:schemeClr val="bg1"/>
                </a:solidFill>
              </a:rPr>
              <a:t>Absorption of digested fats</a:t>
            </a:r>
          </a:p>
          <a:p>
            <a:pPr eaLnBrk="1" hangingPunct="1">
              <a:lnSpc>
                <a:spcPct val="110000"/>
              </a:lnSpc>
            </a:pPr>
            <a:r>
              <a:rPr lang="en-AU" altLang="en-US" sz="2400">
                <a:solidFill>
                  <a:schemeClr val="bg1"/>
                </a:solidFill>
              </a:rPr>
              <a:t>Short- and medium-chain fatty acids (C4 to C12) are absorbed directly into intestinal epithelial cells, they enter the portal blood and are transported to the liver bound to serum albumin.</a:t>
            </a:r>
          </a:p>
          <a:p>
            <a:pPr eaLnBrk="1" hangingPunct="1">
              <a:lnSpc>
                <a:spcPct val="110000"/>
              </a:lnSpc>
            </a:pPr>
            <a:r>
              <a:rPr lang="en-AU" altLang="en-US" sz="2400">
                <a:solidFill>
                  <a:schemeClr val="bg1"/>
                </a:solidFill>
              </a:rPr>
              <a:t>The digested fatty acids and 2-monoacylglycerols are resynthesized into triacylglycerols in intestinal epithelial cells, then packaged in lipoprotein particles chylomicrons because they are insoluble in water, and secreted by way of the lymph into the blood. </a:t>
            </a:r>
          </a:p>
          <a:p>
            <a:pPr eaLnBrk="1" hangingPunct="1">
              <a:lnSpc>
                <a:spcPct val="110000"/>
              </a:lnSpc>
            </a:pPr>
            <a:r>
              <a:rPr lang="en-AU" altLang="en-US" sz="2400">
                <a:solidFill>
                  <a:schemeClr val="bg1"/>
                </a:solidFill>
              </a:rPr>
              <a:t>If triacylglycerols directly entered the blood, they would come together, impeding blood flow.</a:t>
            </a:r>
          </a:p>
          <a:p>
            <a:pPr eaLnBrk="1" hangingPunct="1">
              <a:lnSpc>
                <a:spcPct val="110000"/>
              </a:lnSpc>
            </a:pPr>
            <a:r>
              <a:rPr lang="en-US" altLang="en-US" sz="2400">
                <a:solidFill>
                  <a:schemeClr val="bg1"/>
                </a:solidFill>
              </a:rPr>
              <a:t>Chylomicrons transport lipids to adipose tissue, heart, and skeletal muscle. </a:t>
            </a:r>
            <a:r>
              <a:rPr lang="en-AU" altLang="en-US" sz="2400">
                <a:solidFill>
                  <a:schemeClr val="bg1"/>
                </a:solidFill>
              </a:rPr>
              <a:t>The fatty acids of the chylomicron triacylglycerols are stored mainly as triacylglycerols in adipose cells.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DEDF049-8840-457F-9349-D808BBF94B03}"/>
              </a:ext>
            </a:extLst>
          </p:cNvPr>
          <p:cNvSpPr>
            <a:spLocks noGrp="1" noChangeArrowheads="1"/>
          </p:cNvSpPr>
          <p:nvPr>
            <p:ph type="body" idx="1"/>
          </p:nvPr>
        </p:nvSpPr>
        <p:spPr>
          <a:xfrm>
            <a:off x="228600" y="228600"/>
            <a:ext cx="8763000" cy="6477000"/>
          </a:xfrm>
        </p:spPr>
        <p:txBody>
          <a:bodyPr/>
          <a:lstStyle/>
          <a:p>
            <a:pPr algn="ctr" eaLnBrk="1" hangingPunct="1">
              <a:lnSpc>
                <a:spcPct val="90000"/>
              </a:lnSpc>
              <a:buFontTx/>
              <a:buNone/>
            </a:pPr>
            <a:r>
              <a:rPr lang="en-US" altLang="en-US" sz="3600" b="1" u="sng">
                <a:solidFill>
                  <a:schemeClr val="bg1"/>
                </a:solidFill>
                <a:latin typeface="Times New Roman" panose="02020603050405020304" pitchFamily="18" charset="0"/>
                <a:cs typeface="Times New Roman" panose="02020603050405020304" pitchFamily="18" charset="0"/>
              </a:rPr>
              <a:t>3. Protein</a:t>
            </a:r>
            <a:endParaRPr lang="en-US" altLang="en-US" sz="360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800" b="1" u="sng">
                <a:solidFill>
                  <a:schemeClr val="bg1"/>
                </a:solidFill>
                <a:latin typeface="Times New Roman" panose="02020603050405020304" pitchFamily="18" charset="0"/>
                <a:cs typeface="Times New Roman" panose="02020603050405020304" pitchFamily="18" charset="0"/>
              </a:rPr>
              <a:t>Function</a:t>
            </a:r>
            <a:r>
              <a:rPr lang="en-US" altLang="en-US" sz="2800">
                <a:solidFill>
                  <a:schemeClr val="bg1"/>
                </a:solidFill>
                <a:latin typeface="Times New Roman" panose="02020603050405020304" pitchFamily="18" charset="0"/>
                <a:cs typeface="Times New Roman" panose="02020603050405020304" pitchFamily="18" charset="0"/>
              </a:rPr>
              <a:t>: </a:t>
            </a:r>
          </a:p>
          <a:p>
            <a:pPr eaLnBrk="1" hangingPunct="1">
              <a:lnSpc>
                <a:spcPct val="90000"/>
              </a:lnSpc>
            </a:pPr>
            <a:r>
              <a:rPr lang="en-AU" altLang="en-US" sz="2800">
                <a:solidFill>
                  <a:schemeClr val="bg1"/>
                </a:solidFill>
                <a:latin typeface="Times New Roman" panose="02020603050405020304" pitchFamily="18" charset="0"/>
                <a:cs typeface="Times New Roman" panose="02020603050405020304" pitchFamily="18" charset="0"/>
              </a:rPr>
              <a:t>Cytoskeleton, movement (actin and myosin), transport (Hb),</a:t>
            </a:r>
            <a:r>
              <a:rPr lang="en-US" altLang="en-US" sz="2800">
                <a:solidFill>
                  <a:schemeClr val="bg1"/>
                </a:solidFill>
                <a:latin typeface="Times New Roman" panose="02020603050405020304" pitchFamily="18" charset="0"/>
                <a:cs typeface="Times New Roman" panose="02020603050405020304" pitchFamily="18" charset="0"/>
              </a:rPr>
              <a:t> </a:t>
            </a:r>
            <a:r>
              <a:rPr lang="en-AU" altLang="en-US" sz="2800">
                <a:solidFill>
                  <a:schemeClr val="bg1"/>
                </a:solidFill>
                <a:latin typeface="Times New Roman" panose="02020603050405020304" pitchFamily="18" charset="0"/>
                <a:cs typeface="Times New Roman" panose="02020603050405020304" pitchFamily="18" charset="0"/>
              </a:rPr>
              <a:t>immune protection (antibodies), receptors and as catalysts enzymes</a:t>
            </a:r>
          </a:p>
          <a:p>
            <a:pPr eaLnBrk="1" hangingPunct="1">
              <a:lnSpc>
                <a:spcPct val="90000"/>
              </a:lnSpc>
            </a:pPr>
            <a:r>
              <a:rPr lang="en-AU" altLang="en-US" sz="2800">
                <a:solidFill>
                  <a:schemeClr val="bg1"/>
                </a:solidFill>
                <a:latin typeface="Times New Roman" panose="02020603050405020304" pitchFamily="18" charset="0"/>
                <a:cs typeface="Times New Roman" panose="02020603050405020304" pitchFamily="18" charset="0"/>
              </a:rPr>
              <a:t>High and low quality protein </a:t>
            </a:r>
          </a:p>
          <a:p>
            <a:pPr eaLnBrk="1" hangingPunct="1">
              <a:lnSpc>
                <a:spcPct val="90000"/>
              </a:lnSpc>
            </a:pPr>
            <a:r>
              <a:rPr lang="en-US" altLang="en-US" sz="2800">
                <a:solidFill>
                  <a:schemeClr val="bg1"/>
                </a:solidFill>
                <a:latin typeface="Times New Roman" panose="02020603050405020304" pitchFamily="18" charset="0"/>
                <a:cs typeface="Times New Roman" panose="02020603050405020304" pitchFamily="18" charset="0"/>
              </a:rPr>
              <a:t>Amino acids are the building blocks of proteins. </a:t>
            </a:r>
          </a:p>
          <a:p>
            <a:pPr eaLnBrk="1" hangingPunct="1">
              <a:lnSpc>
                <a:spcPct val="90000"/>
              </a:lnSpc>
            </a:pPr>
            <a:r>
              <a:rPr lang="en-US" altLang="en-US" sz="2800">
                <a:solidFill>
                  <a:schemeClr val="bg1"/>
                </a:solidFill>
                <a:latin typeface="Times New Roman" panose="02020603050405020304" pitchFamily="18" charset="0"/>
                <a:cs typeface="Times New Roman" panose="02020603050405020304" pitchFamily="18" charset="0"/>
              </a:rPr>
              <a:t>The sequence of amino acids in a protein is determined by the genetic code. Four levels of protein structure are commonly defined: Primary structure, Secondary structure, Tertiary structure, and Quaternary structure</a:t>
            </a:r>
          </a:p>
          <a:p>
            <a:pPr eaLnBrk="1" hangingPunct="1">
              <a:lnSpc>
                <a:spcPct val="90000"/>
              </a:lnSpc>
            </a:pPr>
            <a:endParaRPr lang="en-US" altLang="en-US" sz="280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800">
                <a:solidFill>
                  <a:schemeClr val="bg1"/>
                </a:solidFill>
                <a:latin typeface="Times New Roman" panose="02020603050405020304" pitchFamily="18" charset="0"/>
                <a:cs typeface="Times New Roman" panose="02020603050405020304" pitchFamily="18" charset="0"/>
              </a:rPr>
              <a:t>There are </a:t>
            </a:r>
            <a:r>
              <a:rPr lang="en-US" altLang="en-US" sz="2800" b="1">
                <a:solidFill>
                  <a:schemeClr val="bg1"/>
                </a:solidFill>
                <a:latin typeface="Times New Roman" panose="02020603050405020304" pitchFamily="18" charset="0"/>
                <a:cs typeface="Times New Roman" panose="02020603050405020304" pitchFamily="18" charset="0"/>
              </a:rPr>
              <a:t>20</a:t>
            </a:r>
            <a:r>
              <a:rPr lang="en-US" altLang="en-US" sz="2800">
                <a:solidFill>
                  <a:schemeClr val="bg1"/>
                </a:solidFill>
                <a:latin typeface="Times New Roman" panose="02020603050405020304" pitchFamily="18" charset="0"/>
                <a:cs typeface="Times New Roman" panose="02020603050405020304" pitchFamily="18" charset="0"/>
              </a:rPr>
              <a:t> different amino acids </a:t>
            </a:r>
            <a:r>
              <a:rPr lang="en-US" altLang="en-US" sz="2800" b="1">
                <a:solidFill>
                  <a:schemeClr val="bg1"/>
                </a:solidFill>
                <a:latin typeface="Times New Roman" panose="02020603050405020304" pitchFamily="18" charset="0"/>
                <a:cs typeface="Times New Roman" panose="02020603050405020304" pitchFamily="18" charset="0"/>
              </a:rPr>
              <a:t>8</a:t>
            </a:r>
            <a:r>
              <a:rPr lang="en-US" altLang="en-US" sz="2800">
                <a:solidFill>
                  <a:schemeClr val="bg1"/>
                </a:solidFill>
                <a:latin typeface="Times New Roman" panose="02020603050405020304" pitchFamily="18" charset="0"/>
                <a:cs typeface="Times New Roman" panose="02020603050405020304" pitchFamily="18" charset="0"/>
              </a:rPr>
              <a:t> </a:t>
            </a:r>
            <a:r>
              <a:rPr lang="en-AU" altLang="ja-JP" sz="28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essential and </a:t>
            </a:r>
            <a:r>
              <a:rPr lang="en-AU" altLang="ja-JP" sz="2800" b="1">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12</a:t>
            </a:r>
            <a:r>
              <a:rPr lang="en-AU" altLang="ja-JP" sz="28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nonessential amino acids</a:t>
            </a:r>
            <a:r>
              <a:rPr lang="en-US" altLang="en-US" sz="2800">
                <a:solidFill>
                  <a:schemeClr val="bg1"/>
                </a:solidFill>
                <a:latin typeface="Times New Roman" panose="02020603050405020304" pitchFamily="18" charset="0"/>
                <a:cs typeface="Times New Roman" panose="02020603050405020304" pitchFamily="18" charset="0"/>
              </a:rPr>
              <a:t> that form human proteins. </a:t>
            </a:r>
          </a:p>
          <a:p>
            <a:pPr eaLnBrk="1" hangingPunct="1">
              <a:lnSpc>
                <a:spcPct val="90000"/>
              </a:lnSpc>
            </a:pPr>
            <a:endParaRPr lang="en-US" altLang="ja-JP" sz="2800">
              <a:solidFill>
                <a:schemeClr val="bg1"/>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F3953A9B-C247-40B9-95E9-3C5E8CC7A2DC}"/>
              </a:ext>
            </a:extLst>
          </p:cNvPr>
          <p:cNvSpPr>
            <a:spLocks noGrp="1" noChangeArrowheads="1"/>
          </p:cNvSpPr>
          <p:nvPr>
            <p:ph type="body" idx="1"/>
          </p:nvPr>
        </p:nvSpPr>
        <p:spPr>
          <a:xfrm>
            <a:off x="152400" y="152400"/>
            <a:ext cx="8839200" cy="6553200"/>
          </a:xfrm>
        </p:spPr>
        <p:txBody>
          <a:bodyPr/>
          <a:lstStyle/>
          <a:p>
            <a:pPr eaLnBrk="1" hangingPunct="1">
              <a:lnSpc>
                <a:spcPct val="90000"/>
              </a:lnSpc>
              <a:buFontTx/>
              <a:buNone/>
            </a:pPr>
            <a:r>
              <a:rPr lang="en-AU" altLang="en-US" u="sng">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Conditionally essential amino acids</a:t>
            </a:r>
          </a:p>
          <a:p>
            <a:pPr eaLnBrk="1" hangingPunct="1">
              <a:lnSpc>
                <a:spcPct val="90000"/>
              </a:lnSpc>
            </a:pPr>
            <a:endParaRPr lang="en-AU" altLang="en-US" sz="24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a:p>
            <a:pPr eaLnBrk="1" hangingPunct="1">
              <a:lnSpc>
                <a:spcPct val="90000"/>
              </a:lnSpc>
            </a:pPr>
            <a:r>
              <a:rPr lang="en-AU" altLang="en-US">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Children and pregnant women have a high rate of protein synthesis to support growth, and require more of </a:t>
            </a:r>
            <a:r>
              <a:rPr lang="en-AU" altLang="en-US" u="sng">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arginine</a:t>
            </a:r>
            <a:r>
              <a:rPr lang="en-AU" altLang="en-US">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and </a:t>
            </a:r>
            <a:r>
              <a:rPr lang="en-AU" altLang="en-US" u="sng">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histidine </a:t>
            </a:r>
            <a:r>
              <a:rPr lang="en-AU" altLang="en-US">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than their body synthesise. </a:t>
            </a:r>
          </a:p>
          <a:p>
            <a:pPr eaLnBrk="1" hangingPunct="1">
              <a:lnSpc>
                <a:spcPct val="90000"/>
              </a:lnSpc>
              <a:buFontTx/>
              <a:buNone/>
            </a:pPr>
            <a:endParaRPr lang="en-AU" altLang="en-US" sz="24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a:p>
            <a:pPr eaLnBrk="1" hangingPunct="1">
              <a:lnSpc>
                <a:spcPct val="90000"/>
              </a:lnSpc>
            </a:pPr>
            <a:r>
              <a:rPr lang="en-AU" altLang="en-US" u="sng">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Tyrosine</a:t>
            </a:r>
            <a:r>
              <a:rPr lang="en-AU" altLang="en-US">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is also considered conditionally essential. Tyrosine is synthesized from </a:t>
            </a:r>
            <a:r>
              <a:rPr lang="en-AU" altLang="ja-JP">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phenylalanine (</a:t>
            </a:r>
            <a:r>
              <a:rPr lang="en-AU" altLang="ja-JP" sz="24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by</a:t>
            </a:r>
            <a:r>
              <a:rPr lang="en-AU" altLang="ja-JP">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sz="24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hydroxylation of phenylalanine</a:t>
            </a:r>
            <a:r>
              <a:rPr lang="en-AU" altLang="ja-JP">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 and it is required in the diet if phenylalanine intake is inadequate, or if an individual is congenitally deficient in an enzyme required to convert phenylalanine to tyrosine (the congenital disease phenylketonuria).</a:t>
            </a:r>
            <a:endParaRPr lang="en-AU" altLang="en-US">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BF9FED4-C20A-4E1C-A91D-04ED75B3AB22}"/>
              </a:ext>
            </a:extLst>
          </p:cNvPr>
          <p:cNvSpPr>
            <a:spLocks noGrp="1" noChangeArrowheads="1"/>
          </p:cNvSpPr>
          <p:nvPr>
            <p:ph type="body" idx="1"/>
          </p:nvPr>
        </p:nvSpPr>
        <p:spPr>
          <a:xfrm>
            <a:off x="152400" y="152400"/>
            <a:ext cx="8763000" cy="6477000"/>
          </a:xfrm>
        </p:spPr>
        <p:txBody>
          <a:bodyPr/>
          <a:lstStyle/>
          <a:p>
            <a:pPr eaLnBrk="1" hangingPunct="1">
              <a:lnSpc>
                <a:spcPct val="80000"/>
              </a:lnSpc>
            </a:pPr>
            <a:r>
              <a:rPr lang="en-US" altLang="ja-JP" sz="2800">
                <a:solidFill>
                  <a:schemeClr val="bg1"/>
                </a:solidFill>
                <a:ea typeface="MS PGothic" panose="020B0600070205080204" pitchFamily="34" charset="-128"/>
              </a:rPr>
              <a:t>Most foods derived from </a:t>
            </a:r>
            <a:r>
              <a:rPr lang="en-US" altLang="ja-JP" sz="2800" u="sng">
                <a:solidFill>
                  <a:schemeClr val="bg1"/>
                </a:solidFill>
                <a:ea typeface="MS PGothic" panose="020B0600070205080204" pitchFamily="34" charset="-128"/>
              </a:rPr>
              <a:t>animals</a:t>
            </a:r>
            <a:r>
              <a:rPr lang="en-US" altLang="ja-JP" sz="2800">
                <a:solidFill>
                  <a:schemeClr val="bg1"/>
                </a:solidFill>
                <a:ea typeface="MS PGothic" panose="020B0600070205080204" pitchFamily="34" charset="-128"/>
              </a:rPr>
              <a:t>, such as meat or fish, contain very little carbohydrate except for small amounts of glycogen for example </a:t>
            </a:r>
            <a:r>
              <a:rPr lang="en-US" altLang="en-US" sz="2800">
                <a:solidFill>
                  <a:schemeClr val="bg1"/>
                </a:solidFill>
              </a:rPr>
              <a:t>Liver contains 5% carbohydrates</a:t>
            </a:r>
            <a:endParaRPr lang="en-US" altLang="ja-JP" sz="2800">
              <a:solidFill>
                <a:schemeClr val="bg1"/>
              </a:solidFill>
              <a:ea typeface="MS PGothic" panose="020B0600070205080204" pitchFamily="34" charset="-128"/>
            </a:endParaRPr>
          </a:p>
          <a:p>
            <a:pPr eaLnBrk="1" hangingPunct="1">
              <a:lnSpc>
                <a:spcPct val="80000"/>
              </a:lnSpc>
            </a:pPr>
            <a:r>
              <a:rPr lang="en-US" altLang="ja-JP" sz="2800">
                <a:solidFill>
                  <a:schemeClr val="bg1"/>
                </a:solidFill>
                <a:ea typeface="MS PGothic" panose="020B0600070205080204" pitchFamily="34" charset="-128"/>
              </a:rPr>
              <a:t> The major dietary carbohydrate of animal origin is </a:t>
            </a:r>
            <a:r>
              <a:rPr lang="en-US" altLang="ja-JP" sz="2800" u="sng">
                <a:solidFill>
                  <a:schemeClr val="bg1"/>
                </a:solidFill>
                <a:ea typeface="MS PGothic" panose="020B0600070205080204" pitchFamily="34" charset="-128"/>
              </a:rPr>
              <a:t>lactose</a:t>
            </a:r>
            <a:r>
              <a:rPr lang="en-US" altLang="ja-JP" sz="2800">
                <a:solidFill>
                  <a:schemeClr val="bg1"/>
                </a:solidFill>
                <a:ea typeface="MS PGothic" panose="020B0600070205080204" pitchFamily="34" charset="-128"/>
              </a:rPr>
              <a:t>.</a:t>
            </a:r>
          </a:p>
          <a:p>
            <a:pPr eaLnBrk="1" hangingPunct="1">
              <a:lnSpc>
                <a:spcPct val="80000"/>
              </a:lnSpc>
            </a:pPr>
            <a:endParaRPr lang="en-US" altLang="ja-JP" sz="2800">
              <a:solidFill>
                <a:schemeClr val="bg1"/>
              </a:solidFill>
              <a:ea typeface="MS PGothic" panose="020B0600070205080204" pitchFamily="34" charset="-128"/>
            </a:endParaRPr>
          </a:p>
          <a:p>
            <a:pPr eaLnBrk="1" hangingPunct="1">
              <a:lnSpc>
                <a:spcPct val="80000"/>
              </a:lnSpc>
            </a:pPr>
            <a:r>
              <a:rPr lang="en-US" altLang="ja-JP" sz="2800">
                <a:solidFill>
                  <a:schemeClr val="bg1"/>
                </a:solidFill>
                <a:ea typeface="MS PGothic" panose="020B0600070205080204" pitchFamily="34" charset="-128"/>
              </a:rPr>
              <a:t>Although all cells require </a:t>
            </a:r>
            <a:r>
              <a:rPr lang="en-US" altLang="ja-JP" sz="2800" u="sng">
                <a:solidFill>
                  <a:schemeClr val="bg1"/>
                </a:solidFill>
                <a:ea typeface="MS PGothic" panose="020B0600070205080204" pitchFamily="34" charset="-128"/>
              </a:rPr>
              <a:t>glucose</a:t>
            </a:r>
            <a:r>
              <a:rPr lang="en-US" altLang="ja-JP" sz="2800">
                <a:solidFill>
                  <a:schemeClr val="bg1"/>
                </a:solidFill>
                <a:ea typeface="MS PGothic" panose="020B0600070205080204" pitchFamily="34" charset="-128"/>
              </a:rPr>
              <a:t> for metabolic functions, neither glucose nor other sugars are specifically required in the diet. </a:t>
            </a:r>
            <a:endParaRPr lang="en-AU" altLang="ja-JP" sz="2800">
              <a:solidFill>
                <a:schemeClr val="bg1"/>
              </a:solidFill>
              <a:ea typeface="MS PGothic" panose="020B0600070205080204" pitchFamily="34" charset="-128"/>
            </a:endParaRPr>
          </a:p>
          <a:p>
            <a:pPr eaLnBrk="1" hangingPunct="1">
              <a:lnSpc>
                <a:spcPct val="80000"/>
              </a:lnSpc>
              <a:buFontTx/>
              <a:buNone/>
            </a:pPr>
            <a:r>
              <a:rPr lang="en-AU" altLang="ja-JP" sz="2800" u="sng">
                <a:solidFill>
                  <a:schemeClr val="bg1"/>
                </a:solidFill>
                <a:ea typeface="MS PGothic" panose="020B0600070205080204" pitchFamily="34" charset="-128"/>
              </a:rPr>
              <a:t>Oxidation</a:t>
            </a:r>
            <a:r>
              <a:rPr lang="en-AU" altLang="ja-JP" sz="2800">
                <a:solidFill>
                  <a:schemeClr val="bg1"/>
                </a:solidFill>
                <a:ea typeface="MS PGothic" panose="020B0600070205080204" pitchFamily="34" charset="-128"/>
              </a:rPr>
              <a:t> </a:t>
            </a:r>
          </a:p>
          <a:p>
            <a:pPr eaLnBrk="1" hangingPunct="1">
              <a:lnSpc>
                <a:spcPct val="80000"/>
              </a:lnSpc>
            </a:pPr>
            <a:r>
              <a:rPr lang="en-AU" altLang="ja-JP" sz="2800">
                <a:solidFill>
                  <a:schemeClr val="bg1"/>
                </a:solidFill>
                <a:ea typeface="MS PGothic" panose="020B0600070205080204" pitchFamily="34" charset="-128"/>
              </a:rPr>
              <a:t>1g </a:t>
            </a:r>
            <a:r>
              <a:rPr lang="en-AU" altLang="ja-JP" sz="2800" u="sng">
                <a:solidFill>
                  <a:schemeClr val="bg1"/>
                </a:solidFill>
                <a:ea typeface="MS PGothic" panose="020B0600070205080204" pitchFamily="34" charset="-128"/>
              </a:rPr>
              <a:t>carbohydrates</a:t>
            </a:r>
            <a:r>
              <a:rPr lang="en-AU" altLang="ja-JP" sz="2800">
                <a:solidFill>
                  <a:schemeClr val="bg1"/>
                </a:solidFill>
                <a:ea typeface="MS PGothic" panose="020B0600070205080204" pitchFamily="34" charset="-128"/>
              </a:rPr>
              <a:t> produces about 4 kcal/g, </a:t>
            </a:r>
          </a:p>
          <a:p>
            <a:pPr eaLnBrk="1" hangingPunct="1">
              <a:lnSpc>
                <a:spcPct val="80000"/>
              </a:lnSpc>
            </a:pPr>
            <a:r>
              <a:rPr lang="en-AU" altLang="ja-JP" sz="2800">
                <a:solidFill>
                  <a:schemeClr val="bg1"/>
                </a:solidFill>
                <a:ea typeface="MS PGothic" panose="020B0600070205080204" pitchFamily="34" charset="-128"/>
              </a:rPr>
              <a:t>1g </a:t>
            </a:r>
            <a:r>
              <a:rPr lang="en-AU" altLang="ja-JP" sz="2800" u="sng">
                <a:solidFill>
                  <a:schemeClr val="bg1"/>
                </a:solidFill>
                <a:ea typeface="MS PGothic" panose="020B0600070205080204" pitchFamily="34" charset="-128"/>
              </a:rPr>
              <a:t>proteins</a:t>
            </a:r>
            <a:r>
              <a:rPr lang="en-AU" altLang="ja-JP" sz="2800">
                <a:solidFill>
                  <a:schemeClr val="bg1"/>
                </a:solidFill>
                <a:ea typeface="MS PGothic" panose="020B0600070205080204" pitchFamily="34" charset="-128"/>
              </a:rPr>
              <a:t> produces 4 kcal/g</a:t>
            </a:r>
          </a:p>
          <a:p>
            <a:pPr eaLnBrk="1" hangingPunct="1">
              <a:lnSpc>
                <a:spcPct val="80000"/>
              </a:lnSpc>
            </a:pPr>
            <a:r>
              <a:rPr lang="en-AU" altLang="ja-JP" sz="2800">
                <a:solidFill>
                  <a:schemeClr val="bg1"/>
                </a:solidFill>
                <a:ea typeface="MS PGothic" panose="020B0600070205080204" pitchFamily="34" charset="-128"/>
              </a:rPr>
              <a:t>1g </a:t>
            </a:r>
            <a:r>
              <a:rPr lang="en-AU" altLang="ja-JP" sz="2800" u="sng">
                <a:solidFill>
                  <a:schemeClr val="bg1"/>
                </a:solidFill>
                <a:ea typeface="MS PGothic" panose="020B0600070205080204" pitchFamily="34" charset="-128"/>
              </a:rPr>
              <a:t>fats</a:t>
            </a:r>
            <a:r>
              <a:rPr lang="en-AU" altLang="ja-JP" sz="2800">
                <a:solidFill>
                  <a:schemeClr val="bg1"/>
                </a:solidFill>
                <a:ea typeface="MS PGothic" panose="020B0600070205080204" pitchFamily="34" charset="-128"/>
              </a:rPr>
              <a:t> produces 9 kcal/g. </a:t>
            </a:r>
          </a:p>
          <a:p>
            <a:pPr eaLnBrk="1" hangingPunct="1">
              <a:lnSpc>
                <a:spcPct val="80000"/>
              </a:lnSpc>
            </a:pPr>
            <a:r>
              <a:rPr lang="en-AU" altLang="ja-JP" sz="2800">
                <a:solidFill>
                  <a:schemeClr val="bg1"/>
                </a:solidFill>
                <a:ea typeface="MS PGothic" panose="020B0600070205080204" pitchFamily="34" charset="-128"/>
              </a:rPr>
              <a:t>Energy is also expressed in joules. One kilocalorie equals 4.18 kilojoules (kJ). </a:t>
            </a:r>
            <a:endParaRPr lang="en-US" altLang="ja-JP" sz="2800">
              <a:solidFill>
                <a:schemeClr val="bg1"/>
              </a:solidFill>
              <a:ea typeface="MS PGothic" panose="020B0600070205080204"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B0A68691-B4AC-40F4-930C-45E173054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575"/>
            <a:ext cx="724852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B20AAD9-D6F0-4853-8EAA-6F49A7D53639}"/>
              </a:ext>
            </a:extLst>
          </p:cNvPr>
          <p:cNvSpPr>
            <a:spLocks noGrp="1" noChangeArrowheads="1"/>
          </p:cNvSpPr>
          <p:nvPr>
            <p:ph type="body" idx="1"/>
          </p:nvPr>
        </p:nvSpPr>
        <p:spPr>
          <a:xfrm>
            <a:off x="228600" y="152400"/>
            <a:ext cx="8610600" cy="6400800"/>
          </a:xfrm>
        </p:spPr>
        <p:txBody>
          <a:bodyPr/>
          <a:lstStyle/>
          <a:p>
            <a:pPr eaLnBrk="1" hangingPunct="1"/>
            <a:r>
              <a:rPr lang="en-AU" altLang="en-US" sz="2800" b="1" u="sng">
                <a:solidFill>
                  <a:schemeClr val="bg1"/>
                </a:solidFill>
              </a:rPr>
              <a:t>Zymogens</a:t>
            </a:r>
            <a:endParaRPr lang="en-AU" altLang="ja-JP" sz="2800">
              <a:solidFill>
                <a:schemeClr val="bg1"/>
              </a:solidFill>
              <a:ea typeface="MS PGothic" panose="020B0600070205080204" pitchFamily="34" charset="-128"/>
            </a:endParaRPr>
          </a:p>
          <a:p>
            <a:pPr eaLnBrk="1" hangingPunct="1"/>
            <a:r>
              <a:rPr lang="en-AU" altLang="ja-JP" sz="2800">
                <a:solidFill>
                  <a:schemeClr val="bg1"/>
                </a:solidFill>
                <a:ea typeface="MS PGothic" panose="020B0600070205080204" pitchFamily="34" charset="-128"/>
              </a:rPr>
              <a:t>Inactive enzymes precursors are  called </a:t>
            </a:r>
            <a:r>
              <a:rPr lang="en-AU" altLang="ja-JP" sz="2800" b="1">
                <a:solidFill>
                  <a:schemeClr val="bg1"/>
                </a:solidFill>
                <a:ea typeface="MS PGothic" panose="020B0600070205080204" pitchFamily="34" charset="-128"/>
              </a:rPr>
              <a:t>zymogens </a:t>
            </a:r>
            <a:r>
              <a:rPr lang="en-AU" altLang="ja-JP" sz="2800">
                <a:solidFill>
                  <a:schemeClr val="bg1"/>
                </a:solidFill>
                <a:ea typeface="MS PGothic" panose="020B0600070205080204" pitchFamily="34" charset="-128"/>
              </a:rPr>
              <a:t>or </a:t>
            </a:r>
            <a:r>
              <a:rPr lang="en-AU" altLang="ja-JP" sz="2800" b="1">
                <a:solidFill>
                  <a:schemeClr val="bg1"/>
                </a:solidFill>
                <a:ea typeface="MS PGothic" panose="020B0600070205080204" pitchFamily="34" charset="-128"/>
              </a:rPr>
              <a:t>proenzymes, </a:t>
            </a:r>
          </a:p>
          <a:p>
            <a:pPr eaLnBrk="1" hangingPunct="1"/>
            <a:r>
              <a:rPr lang="en-AU" altLang="ja-JP" sz="2800">
                <a:solidFill>
                  <a:schemeClr val="bg1"/>
                </a:solidFill>
                <a:ea typeface="MS PGothic" panose="020B0600070205080204" pitchFamily="34" charset="-128"/>
              </a:rPr>
              <a:t>It only acquire full activity upon specific proteolytic cleavage of one or several of their peptide bonds. </a:t>
            </a:r>
          </a:p>
          <a:p>
            <a:pPr eaLnBrk="1" hangingPunct="1"/>
            <a:r>
              <a:rPr lang="en-AU" altLang="ja-JP" sz="2800">
                <a:solidFill>
                  <a:schemeClr val="bg1"/>
                </a:solidFill>
                <a:ea typeface="MS PGothic" panose="020B0600070205080204" pitchFamily="34" charset="-128"/>
              </a:rPr>
              <a:t>Zymogen activation by specific proteolysis is an irreversible process. </a:t>
            </a:r>
          </a:p>
          <a:p>
            <a:pPr eaLnBrk="1" hangingPunct="1"/>
            <a:r>
              <a:rPr lang="en-AU" altLang="ja-JP" sz="2800">
                <a:solidFill>
                  <a:schemeClr val="bg1"/>
                </a:solidFill>
                <a:ea typeface="MS PGothic" panose="020B0600070205080204" pitchFamily="34" charset="-128"/>
              </a:rPr>
              <a:t>Important to switch on processes at the appropriate time and place</a:t>
            </a:r>
          </a:p>
          <a:p>
            <a:pPr eaLnBrk="1" hangingPunct="1"/>
            <a:r>
              <a:rPr lang="en-US" altLang="ja-JP" sz="2800">
                <a:solidFill>
                  <a:schemeClr val="bg1"/>
                </a:solidFill>
                <a:ea typeface="MS PGothic" panose="020B0600070205080204" pitchFamily="34" charset="-128"/>
              </a:rPr>
              <a:t>The synthesis of zymogens as inactive precursors prevents them from cleaving proteins prematurely at their sites of synthesis or secretion.</a:t>
            </a:r>
            <a:r>
              <a:rPr lang="en-AU" altLang="ja-JP" sz="2800">
                <a:solidFill>
                  <a:schemeClr val="bg1"/>
                </a:solidFill>
                <a:ea typeface="MS PGothic" panose="020B0600070205080204" pitchFamily="34" charset="-128"/>
              </a:rPr>
              <a:t> </a:t>
            </a:r>
            <a:endParaRPr lang="en-AU" altLang="en-US" sz="280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Group 2">
            <a:extLst>
              <a:ext uri="{FF2B5EF4-FFF2-40B4-BE49-F238E27FC236}">
                <a16:creationId xmlns:a16="http://schemas.microsoft.com/office/drawing/2014/main" id="{16E4464D-E8D6-417B-A7D8-3F94B9DE87F1}"/>
              </a:ext>
            </a:extLst>
          </p:cNvPr>
          <p:cNvGraphicFramePr>
            <a:graphicFrameLocks noGrp="1"/>
          </p:cNvGraphicFramePr>
          <p:nvPr>
            <p:ph idx="1"/>
          </p:nvPr>
        </p:nvGraphicFramePr>
        <p:xfrm>
          <a:off x="152400" y="1219200"/>
          <a:ext cx="8839200" cy="4525963"/>
        </p:xfrm>
        <a:graphic>
          <a:graphicData uri="http://schemas.openxmlformats.org/drawingml/2006/table">
            <a:tbl>
              <a:tblPr/>
              <a:tblGrid>
                <a:gridCol w="1371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87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Times New Roman" pitchFamily="18" charset="0"/>
                          <a:cs typeface="Times New Roman" pitchFamily="18" charset="0"/>
                        </a:rPr>
                        <a:t>Origin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cs typeface="Times New Roman" pitchFamily="18" charset="0"/>
                        </a:rPr>
                        <a:t>Zymogen</a:t>
                      </a:r>
                      <a:r>
                        <a:rPr kumimoji="0" lang="en-US" sz="2400" b="1" i="0" u="none" strike="noStrike" cap="none" normalizeH="0" baseline="0" dirty="0">
                          <a:ln>
                            <a:noFill/>
                          </a:ln>
                          <a:solidFill>
                            <a:srgbClr val="FFFF00"/>
                          </a:solidFill>
                          <a:effectLst/>
                          <a:latin typeface="Times New Roman" pitchFamily="18" charset="0"/>
                          <a:cs typeface="Times New Roman" pitchFamily="18" charset="0"/>
                        </a:rPr>
                        <a:t>/</a:t>
                      </a:r>
                      <a:r>
                        <a:rPr lang="en-AU" altLang="ja-JP" sz="1800" b="1" dirty="0" err="1">
                          <a:solidFill>
                            <a:srgbClr val="FFFF00"/>
                          </a:solidFill>
                          <a:ea typeface="MS PGothic" pitchFamily="34" charset="-128"/>
                        </a:rPr>
                        <a:t>proenzymes</a:t>
                      </a:r>
                      <a:endParaRPr kumimoji="0" lang="en-US" sz="1800" b="1" i="0" u="none" strike="noStrike" cap="none" normalizeH="0" baseline="0" dirty="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Times New Roman" pitchFamily="18" charset="0"/>
                          <a:cs typeface="Times New Roman" pitchFamily="18" charset="0"/>
                        </a:rPr>
                        <a:t>Activator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Times New Roman" pitchFamily="18" charset="0"/>
                          <a:cs typeface="Times New Roman" pitchFamily="18" charset="0"/>
                        </a:rPr>
                        <a:t>Active Protease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00"/>
                          </a:solidFill>
                          <a:effectLst/>
                          <a:latin typeface="Times New Roman" pitchFamily="18" charset="0"/>
                          <a:cs typeface="Times New Roman" pitchFamily="18"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Trypsinogen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Enteropeptidase</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solidFill>
                          <a:effectLst/>
                          <a:latin typeface="Times New Roman" pitchFamily="18" charset="0"/>
                          <a:cs typeface="Times New Roman" pitchFamily="18" charset="0"/>
                        </a:rPr>
                        <a:t>(</a:t>
                      </a:r>
                      <a:r>
                        <a:rPr lang="en-US" sz="1400" b="1" i="0" kern="1200" dirty="0">
                          <a:solidFill>
                            <a:schemeClr val="bg1"/>
                          </a:solidFill>
                          <a:latin typeface="+mn-lt"/>
                          <a:ea typeface="+mn-ea"/>
                          <a:cs typeface="+mn-cs"/>
                        </a:rPr>
                        <a:t>brush border enzyme</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Trypsin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6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00"/>
                          </a:solidFill>
                          <a:effectLst/>
                          <a:latin typeface="Times New Roman" pitchFamily="18" charset="0"/>
                          <a:cs typeface="Times New Roman" pitchFamily="18"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Chymotrypsinogen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Trypsin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Times New Roman" pitchFamily="18" charset="0"/>
                          <a:cs typeface="Times New Roman" pitchFamily="18" charset="0"/>
                        </a:rPr>
                        <a:t>Chymotrypsin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00"/>
                          </a:solidFill>
                          <a:effectLst/>
                          <a:latin typeface="Times New Roman" pitchFamily="18" charset="0"/>
                          <a:cs typeface="Times New Roman" pitchFamily="18"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Procarboxypeptidase</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Trypsin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Times New Roman" pitchFamily="18" charset="0"/>
                          <a:cs typeface="Times New Roman" pitchFamily="18" charset="0"/>
                        </a:rPr>
                        <a:t>Carboxypeptidase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00"/>
                          </a:solidFill>
                          <a:effectLst/>
                          <a:latin typeface="Times New Roman" pitchFamily="18" charset="0"/>
                          <a:cs typeface="Times New Roman" pitchFamily="18" charset="0"/>
                        </a:rPr>
                        <a:t>Pancreas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Proelastase</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Trypsin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bg1"/>
                          </a:solidFill>
                          <a:effectLst/>
                          <a:latin typeface="Times New Roman" pitchFamily="18" charset="0"/>
                          <a:cs typeface="Times New Roman" pitchFamily="18" charset="0"/>
                        </a:rPr>
                        <a:t>Elastase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00"/>
                          </a:solidFill>
                          <a:effectLst/>
                          <a:latin typeface="Times New Roman" pitchFamily="18" charset="0"/>
                          <a:cs typeface="Times New Roman" pitchFamily="18" charset="0"/>
                        </a:rPr>
                        <a:t>Stomach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Pepsinogen</a:t>
                      </a:r>
                      <a:endParaRPr kumimoji="0" lang="en-US" sz="22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solidFill>
                          <a:effectLst/>
                          <a:latin typeface="Times New Roman" pitchFamily="18" charset="0"/>
                          <a:ea typeface="MS Mincho" pitchFamily="49" charset="-128"/>
                          <a:cs typeface="Times New Roman" pitchFamily="18" charset="0"/>
                        </a:rPr>
                        <a:t>H</a:t>
                      </a:r>
                      <a:r>
                        <a:rPr kumimoji="0" lang="en-US" sz="2200" b="0" i="0" u="none" strike="noStrike" cap="none" normalizeH="0" baseline="30000" dirty="0">
                          <a:ln>
                            <a:noFill/>
                          </a:ln>
                          <a:solidFill>
                            <a:schemeClr val="bg1"/>
                          </a:solidFill>
                          <a:effectLst/>
                          <a:latin typeface="Times New Roman" pitchFamily="18" charset="0"/>
                          <a:ea typeface="MS Mincho" pitchFamily="49" charset="-128"/>
                          <a:cs typeface="Times New Roman" pitchFamily="18" charset="0"/>
                        </a:rPr>
                        <a:t>+</a:t>
                      </a:r>
                      <a:r>
                        <a:rPr kumimoji="0" lang="en-US" sz="2200" b="0" i="0" u="none" strike="noStrike" cap="none" normalizeH="0" baseline="0" dirty="0">
                          <a:ln>
                            <a:noFill/>
                          </a:ln>
                          <a:solidFill>
                            <a:schemeClr val="bg1"/>
                          </a:solidFill>
                          <a:effectLst/>
                          <a:latin typeface="Times New Roman" pitchFamily="18" charset="0"/>
                          <a:ea typeface="MS Mincho" pitchFamily="49" charset="-128"/>
                          <a:cs typeface="Times New Roman" pitchFamily="18" charset="0"/>
                        </a:rPr>
                        <a:t> (pH drop)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solidFill>
                          <a:effectLst/>
                          <a:latin typeface="Times New Roman" pitchFamily="18" charset="0"/>
                          <a:cs typeface="Times New Roman" pitchFamily="18" charset="0"/>
                        </a:rPr>
                        <a:t>Pepsin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76228D0-1CB9-4B04-8DCC-1761FAEB1D45}"/>
              </a:ext>
            </a:extLst>
          </p:cNvPr>
          <p:cNvSpPr>
            <a:spLocks noGrp="1" noChangeArrowheads="1"/>
          </p:cNvSpPr>
          <p:nvPr>
            <p:ph type="body" idx="1"/>
          </p:nvPr>
        </p:nvSpPr>
        <p:spPr>
          <a:xfrm>
            <a:off x="152400" y="228600"/>
            <a:ext cx="8839200" cy="6507163"/>
          </a:xfrm>
        </p:spPr>
        <p:txBody>
          <a:bodyPr/>
          <a:lstStyle/>
          <a:p>
            <a:pPr eaLnBrk="1" hangingPunct="1">
              <a:lnSpc>
                <a:spcPct val="80000"/>
              </a:lnSpc>
            </a:pPr>
            <a:r>
              <a:rPr lang="en-AU" altLang="ja-JP"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Activation of chymotrypsinogen </a:t>
            </a:r>
          </a:p>
          <a:p>
            <a:pPr eaLnBrk="1" hangingPunct="1">
              <a:lnSpc>
                <a:spcPct val="80000"/>
              </a:lnSpc>
            </a:pPr>
            <a:r>
              <a:rPr lang="en-AU" altLang="ja-JP" sz="28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Chymotrypsinogen </a:t>
            </a: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is a 245-aa cross-linked by five disulfide bonds. </a:t>
            </a:r>
          </a:p>
          <a:p>
            <a:pPr eaLnBrk="1" hangingPunct="1">
              <a:lnSpc>
                <a:spcPct val="80000"/>
              </a:lnSpc>
            </a:pP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Chymotrypsinogen is converted to an enzymatically active form called π-chymotrypsin when trypsin cleaves the peptide bond joining Arginine 15 and </a:t>
            </a: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Isoleucine </a:t>
            </a: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16. </a:t>
            </a:r>
          </a:p>
          <a:p>
            <a:pPr eaLnBrk="1" hangingPunct="1">
              <a:lnSpc>
                <a:spcPct val="80000"/>
              </a:lnSpc>
            </a:pP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enzymatically active π-chymotrypsin acts upon other π-chymotrypsin molecules, removing two dipeptides, Serine14-Arginine15 and </a:t>
            </a: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Threonine</a:t>
            </a: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147-</a:t>
            </a:r>
            <a:r>
              <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Asparagine</a:t>
            </a: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148. </a:t>
            </a:r>
          </a:p>
          <a:p>
            <a:pPr eaLnBrk="1" hangingPunct="1">
              <a:lnSpc>
                <a:spcPct val="80000"/>
              </a:lnSpc>
            </a:pP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end product of this processing pathway is the mature protease </a:t>
            </a:r>
            <a:r>
              <a:rPr lang="el-GR"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α</a:t>
            </a:r>
            <a:r>
              <a:rPr lang="en-AU" altLang="ja-JP" sz="28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-chymotrypsin, </a:t>
            </a: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 which the three peptide chains. </a:t>
            </a:r>
          </a:p>
          <a:p>
            <a:pPr eaLnBrk="1" hangingPunct="1">
              <a:lnSpc>
                <a:spcPct val="80000"/>
              </a:lnSpc>
            </a:pPr>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 (residues 1 through 13), B (residues 16 through 146), and C (residues 149 through 245), remain together because they are linked by two disulfide bonds, one from A to B, and one from B to C.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2A109947-E1F6-4A0D-A122-2BD045942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6080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3">
            <a:extLst>
              <a:ext uri="{FF2B5EF4-FFF2-40B4-BE49-F238E27FC236}">
                <a16:creationId xmlns:a16="http://schemas.microsoft.com/office/drawing/2014/main" id="{CCCD19D7-7B03-48F7-8AAF-C43657C2D5EF}"/>
              </a:ext>
            </a:extLst>
          </p:cNvPr>
          <p:cNvSpPr txBox="1">
            <a:spLocks noChangeArrowheads="1"/>
          </p:cNvSpPr>
          <p:nvPr/>
        </p:nvSpPr>
        <p:spPr bwMode="auto">
          <a:xfrm>
            <a:off x="76200" y="6165850"/>
            <a:ext cx="8991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en-US" sz="1700">
                <a:solidFill>
                  <a:schemeClr val="bg1"/>
                </a:solidFill>
              </a:rPr>
              <a:t>A </a:t>
            </a:r>
            <a:r>
              <a:rPr lang="en-AU" altLang="en-US" sz="1700" b="1">
                <a:solidFill>
                  <a:schemeClr val="bg1"/>
                </a:solidFill>
              </a:rPr>
              <a:t>disulfide bond</a:t>
            </a:r>
            <a:r>
              <a:rPr lang="en-AU" altLang="en-US" sz="1700">
                <a:solidFill>
                  <a:schemeClr val="bg1"/>
                </a:solidFill>
              </a:rPr>
              <a:t> is a covalent </a:t>
            </a:r>
            <a:r>
              <a:rPr lang="en-AU" altLang="en-US" sz="1700" b="1">
                <a:solidFill>
                  <a:schemeClr val="bg1"/>
                </a:solidFill>
              </a:rPr>
              <a:t>bond</a:t>
            </a:r>
            <a:r>
              <a:rPr lang="en-AU" altLang="en-US" sz="1700">
                <a:solidFill>
                  <a:schemeClr val="bg1"/>
                </a:solidFill>
              </a:rPr>
              <a:t> between two sulfur containing amino acids like two cysteine molecules</a:t>
            </a:r>
          </a:p>
        </p:txBody>
      </p:sp>
      <p:sp>
        <p:nvSpPr>
          <p:cNvPr id="56324" name="Rectangle 5">
            <a:extLst>
              <a:ext uri="{FF2B5EF4-FFF2-40B4-BE49-F238E27FC236}">
                <a16:creationId xmlns:a16="http://schemas.microsoft.com/office/drawing/2014/main" id="{41BF2BBB-774C-49A8-89AB-E391930F7D79}"/>
              </a:ext>
            </a:extLst>
          </p:cNvPr>
          <p:cNvSpPr>
            <a:spLocks noChangeArrowheads="1"/>
          </p:cNvSpPr>
          <p:nvPr/>
        </p:nvSpPr>
        <p:spPr bwMode="auto">
          <a:xfrm>
            <a:off x="2286000" y="4572000"/>
            <a:ext cx="559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ja-JP" sz="1400" b="1">
                <a:ea typeface="MS PGothic" panose="020B0600070205080204" pitchFamily="34" charset="-128"/>
              </a:rPr>
              <a:t>Serine14-Arginine15                        </a:t>
            </a:r>
            <a:r>
              <a:rPr lang="en-US" altLang="ja-JP" sz="1400" b="1">
                <a:ea typeface="MS PGothic" panose="020B0600070205080204" pitchFamily="34" charset="-128"/>
              </a:rPr>
              <a:t>Threonine</a:t>
            </a:r>
            <a:r>
              <a:rPr lang="en-AU" altLang="ja-JP" sz="1400" b="1">
                <a:ea typeface="MS PGothic" panose="020B0600070205080204" pitchFamily="34" charset="-128"/>
              </a:rPr>
              <a:t>147-</a:t>
            </a:r>
            <a:r>
              <a:rPr lang="en-US" altLang="ja-JP" sz="1400" b="1">
                <a:ea typeface="MS PGothic" panose="020B0600070205080204" pitchFamily="34" charset="-128"/>
              </a:rPr>
              <a:t> Asparagine</a:t>
            </a:r>
            <a:r>
              <a:rPr lang="en-AU" altLang="ja-JP" sz="1400" b="1">
                <a:ea typeface="MS PGothic" panose="020B0600070205080204" pitchFamily="34" charset="-128"/>
              </a:rPr>
              <a:t>148</a:t>
            </a:r>
            <a:endParaRPr lang="en-AU" altLang="en-US" sz="1400" b="1"/>
          </a:p>
        </p:txBody>
      </p:sp>
      <p:sp>
        <p:nvSpPr>
          <p:cNvPr id="56325" name="Rectangle 6">
            <a:extLst>
              <a:ext uri="{FF2B5EF4-FFF2-40B4-BE49-F238E27FC236}">
                <a16:creationId xmlns:a16="http://schemas.microsoft.com/office/drawing/2014/main" id="{4B2982AC-A0EF-4D16-98E7-A6D3F5A9F5D7}"/>
              </a:ext>
            </a:extLst>
          </p:cNvPr>
          <p:cNvSpPr>
            <a:spLocks noChangeArrowheads="1"/>
          </p:cNvSpPr>
          <p:nvPr/>
        </p:nvSpPr>
        <p:spPr bwMode="auto">
          <a:xfrm>
            <a:off x="381000" y="2362200"/>
            <a:ext cx="251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ja-JP" sz="1400">
                <a:ea typeface="MS PGothic" panose="020B0600070205080204" pitchFamily="34" charset="-128"/>
              </a:rPr>
              <a:t>Arginine 15 and </a:t>
            </a:r>
            <a:r>
              <a:rPr lang="en-US" altLang="ja-JP" sz="1400">
                <a:ea typeface="MS PGothic" panose="020B0600070205080204" pitchFamily="34" charset="-128"/>
              </a:rPr>
              <a:t>Isoleucine </a:t>
            </a:r>
            <a:r>
              <a:rPr lang="en-AU" altLang="ja-JP" sz="1400">
                <a:ea typeface="MS PGothic" panose="020B0600070205080204" pitchFamily="34" charset="-128"/>
              </a:rPr>
              <a:t>16</a:t>
            </a:r>
            <a:endParaRPr lang="en-AU" alt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C43FA14-0F49-4DBF-B6EB-FDE90085A9E2}"/>
              </a:ext>
            </a:extLst>
          </p:cNvPr>
          <p:cNvSpPr>
            <a:spLocks noGrp="1" noChangeArrowheads="1"/>
          </p:cNvSpPr>
          <p:nvPr>
            <p:ph type="body" idx="1"/>
          </p:nvPr>
        </p:nvSpPr>
        <p:spPr>
          <a:xfrm>
            <a:off x="152400" y="152400"/>
            <a:ext cx="8839200" cy="6553200"/>
          </a:xfrm>
        </p:spPr>
        <p:txBody>
          <a:bodyPr/>
          <a:lstStyle/>
          <a:p>
            <a:pPr eaLnBrk="1" hangingPunct="1">
              <a:lnSpc>
                <a:spcPct val="90000"/>
              </a:lnSpc>
            </a:pPr>
            <a:r>
              <a:rPr lang="en-US" altLang="en-US" sz="2400" b="1" u="sng">
                <a:solidFill>
                  <a:schemeClr val="bg1"/>
                </a:solidFill>
              </a:rPr>
              <a:t>Digestion of Proteins in the Stomach</a:t>
            </a:r>
            <a:endParaRPr lang="en-AU" altLang="en-US" sz="2400" b="1" u="sng">
              <a:solidFill>
                <a:schemeClr val="bg1"/>
              </a:solidFill>
            </a:endParaRPr>
          </a:p>
          <a:p>
            <a:pPr eaLnBrk="1" hangingPunct="1">
              <a:lnSpc>
                <a:spcPct val="90000"/>
              </a:lnSpc>
            </a:pPr>
            <a:endParaRPr lang="en-AU" altLang="en-US" sz="2400" b="1">
              <a:solidFill>
                <a:schemeClr val="bg1"/>
              </a:solidFill>
            </a:endParaRPr>
          </a:p>
          <a:p>
            <a:pPr eaLnBrk="1" hangingPunct="1">
              <a:lnSpc>
                <a:spcPct val="90000"/>
              </a:lnSpc>
              <a:buFontTx/>
              <a:buNone/>
            </a:pPr>
            <a:r>
              <a:rPr lang="en-AU" altLang="en-US" sz="2400" b="1" u="sng">
                <a:solidFill>
                  <a:schemeClr val="bg1"/>
                </a:solidFill>
              </a:rPr>
              <a:t> # </a:t>
            </a:r>
            <a:r>
              <a:rPr lang="en-AU" altLang="en-US" sz="2600" b="1" u="sng">
                <a:solidFill>
                  <a:schemeClr val="bg1"/>
                </a:solidFill>
              </a:rPr>
              <a:t>Gastrin</a:t>
            </a:r>
            <a:r>
              <a:rPr lang="en-AU" altLang="en-US" sz="2400">
                <a:solidFill>
                  <a:schemeClr val="bg1"/>
                </a:solidFill>
              </a:rPr>
              <a:t> hormone (</a:t>
            </a:r>
            <a:r>
              <a:rPr lang="en-AU" altLang="ja-JP" sz="2400">
                <a:solidFill>
                  <a:schemeClr val="bg1"/>
                </a:solidFill>
                <a:ea typeface="MS PGothic" panose="020B0600070205080204" pitchFamily="34" charset="-128"/>
              </a:rPr>
              <a:t>gastric mucosa) </a:t>
            </a:r>
            <a:r>
              <a:rPr lang="en-AU" altLang="en-US" sz="2400">
                <a:solidFill>
                  <a:schemeClr val="bg1"/>
                </a:solidFill>
              </a:rPr>
              <a:t>stimulates the secretion </a:t>
            </a:r>
          </a:p>
          <a:p>
            <a:pPr eaLnBrk="1" hangingPunct="1">
              <a:lnSpc>
                <a:spcPct val="90000"/>
              </a:lnSpc>
              <a:buFontTx/>
              <a:buNone/>
            </a:pPr>
            <a:r>
              <a:rPr lang="en-AU" altLang="en-US" sz="2400">
                <a:solidFill>
                  <a:schemeClr val="bg1"/>
                </a:solidFill>
              </a:rPr>
              <a:t>A- Pepsinogen by the chief cells of the gastric glands. </a:t>
            </a:r>
          </a:p>
          <a:p>
            <a:pPr eaLnBrk="1" hangingPunct="1">
              <a:lnSpc>
                <a:spcPct val="90000"/>
              </a:lnSpc>
              <a:buFontTx/>
              <a:buNone/>
            </a:pPr>
            <a:r>
              <a:rPr lang="en-AU" altLang="en-US" sz="2400">
                <a:solidFill>
                  <a:schemeClr val="bg1"/>
                </a:solidFill>
              </a:rPr>
              <a:t>B- Hydrochloric acid by the parietal cells</a:t>
            </a:r>
          </a:p>
          <a:p>
            <a:pPr eaLnBrk="1" hangingPunct="1">
              <a:lnSpc>
                <a:spcPct val="90000"/>
              </a:lnSpc>
              <a:buFontTx/>
              <a:buNone/>
            </a:pPr>
            <a:endParaRPr lang="en-AU" altLang="en-US" sz="2400">
              <a:solidFill>
                <a:schemeClr val="bg1"/>
              </a:solidFill>
            </a:endParaRPr>
          </a:p>
          <a:p>
            <a:pPr eaLnBrk="1" hangingPunct="1">
              <a:lnSpc>
                <a:spcPct val="90000"/>
              </a:lnSpc>
              <a:buFontTx/>
              <a:buNone/>
            </a:pPr>
            <a:r>
              <a:rPr lang="en-AU" altLang="en-US" sz="2400">
                <a:solidFill>
                  <a:schemeClr val="bg1"/>
                </a:solidFill>
              </a:rPr>
              <a:t>A- </a:t>
            </a:r>
            <a:r>
              <a:rPr lang="en-AU" altLang="en-US" sz="2400" b="1" u="sng">
                <a:solidFill>
                  <a:schemeClr val="bg1"/>
                </a:solidFill>
              </a:rPr>
              <a:t>P</a:t>
            </a:r>
            <a:r>
              <a:rPr lang="en-US" altLang="en-US" sz="2400" b="1" u="sng">
                <a:solidFill>
                  <a:schemeClr val="bg1"/>
                </a:solidFill>
              </a:rPr>
              <a:t>epsinogen</a:t>
            </a:r>
            <a:r>
              <a:rPr lang="en-AU" altLang="en-US" sz="2400">
                <a:solidFill>
                  <a:schemeClr val="bg1"/>
                </a:solidFill>
              </a:rPr>
              <a:t> is activated to its active form </a:t>
            </a:r>
            <a:r>
              <a:rPr lang="en-US" altLang="en-US" sz="2400" b="1" u="sng">
                <a:solidFill>
                  <a:schemeClr val="bg1"/>
                </a:solidFill>
              </a:rPr>
              <a:t>pepsin</a:t>
            </a:r>
            <a:r>
              <a:rPr lang="en-AU" altLang="en-US" sz="2400">
                <a:solidFill>
                  <a:schemeClr val="bg1"/>
                </a:solidFill>
              </a:rPr>
              <a:t> by acidic gastric juice (pH 1.0 to 2.5) that </a:t>
            </a:r>
            <a:r>
              <a:rPr lang="en-US" altLang="en-US" sz="2400">
                <a:solidFill>
                  <a:schemeClr val="bg1"/>
                </a:solidFill>
              </a:rPr>
              <a:t>alters the conformation of so that it can cleave itself, producing the active pepsin. </a:t>
            </a:r>
            <a:endParaRPr lang="en-US" altLang="ja-JP" sz="2400">
              <a:solidFill>
                <a:schemeClr val="bg1"/>
              </a:solidFill>
              <a:ea typeface="MS PGothic" panose="020B0600070205080204" pitchFamily="34" charset="-128"/>
            </a:endParaRPr>
          </a:p>
          <a:p>
            <a:pPr eaLnBrk="1" hangingPunct="1">
              <a:lnSpc>
                <a:spcPct val="90000"/>
              </a:lnSpc>
            </a:pPr>
            <a:r>
              <a:rPr lang="en-US" altLang="ja-JP" sz="2400" b="1">
                <a:solidFill>
                  <a:schemeClr val="bg1"/>
                </a:solidFill>
                <a:ea typeface="MS PGothic" panose="020B0600070205080204" pitchFamily="34" charset="-128"/>
              </a:rPr>
              <a:t>Pepsin</a:t>
            </a:r>
            <a:r>
              <a:rPr lang="en-US" altLang="ja-JP" sz="2400">
                <a:solidFill>
                  <a:schemeClr val="bg1"/>
                </a:solidFill>
                <a:ea typeface="MS PGothic" panose="020B0600070205080204" pitchFamily="34" charset="-128"/>
              </a:rPr>
              <a:t> acts as an endopeptidase, cleaving peptide bonds at various points within the protein chain. </a:t>
            </a:r>
          </a:p>
          <a:p>
            <a:pPr eaLnBrk="1" hangingPunct="1">
              <a:lnSpc>
                <a:spcPct val="90000"/>
              </a:lnSpc>
            </a:pPr>
            <a:endParaRPr lang="en-US" altLang="ja-JP" sz="2400">
              <a:solidFill>
                <a:schemeClr val="bg1"/>
              </a:solidFill>
              <a:ea typeface="MS PGothic" panose="020B0600070205080204" pitchFamily="34" charset="-128"/>
            </a:endParaRPr>
          </a:p>
          <a:p>
            <a:pPr eaLnBrk="1" hangingPunct="1">
              <a:lnSpc>
                <a:spcPct val="90000"/>
              </a:lnSpc>
              <a:buFontTx/>
              <a:buNone/>
            </a:pPr>
            <a:r>
              <a:rPr lang="en-US" altLang="ja-JP" sz="2400">
                <a:solidFill>
                  <a:schemeClr val="bg1"/>
                </a:solidFill>
                <a:ea typeface="MS PGothic" panose="020B0600070205080204" pitchFamily="34" charset="-128"/>
              </a:rPr>
              <a:t>B- </a:t>
            </a:r>
            <a:r>
              <a:rPr lang="en-US" altLang="ja-JP" sz="2400" u="sng">
                <a:solidFill>
                  <a:schemeClr val="bg1"/>
                </a:solidFill>
                <a:ea typeface="MS PGothic" panose="020B0600070205080204" pitchFamily="34" charset="-128"/>
              </a:rPr>
              <a:t>Stomach acidity</a:t>
            </a:r>
            <a:r>
              <a:rPr lang="en-US" altLang="ja-JP" sz="2400">
                <a:solidFill>
                  <a:schemeClr val="bg1"/>
                </a:solidFill>
                <a:ea typeface="MS PGothic" panose="020B0600070205080204" pitchFamily="34" charset="-128"/>
              </a:rPr>
              <a:t>: causes dietary proteins denaturation, this serves to inactivate the proteins and partially unfolds them such that they are better substrates for proteases. </a:t>
            </a:r>
          </a:p>
          <a:p>
            <a:pPr eaLnBrk="1" hangingPunct="1">
              <a:lnSpc>
                <a:spcPct val="90000"/>
              </a:lnSpc>
            </a:pPr>
            <a:r>
              <a:rPr lang="en-US" altLang="ja-JP" sz="2400">
                <a:solidFill>
                  <a:schemeClr val="bg1"/>
                </a:solidFill>
                <a:ea typeface="MS PGothic" panose="020B0600070205080204" pitchFamily="34" charset="-128"/>
              </a:rPr>
              <a:t>Smaller peptides and some free amino acids are produced.</a:t>
            </a:r>
            <a:r>
              <a:rPr lang="en-AU" altLang="ja-JP" sz="2400">
                <a:solidFill>
                  <a:schemeClr val="bg1"/>
                </a:solidFill>
                <a:ea typeface="MS PGothic" panose="020B0600070205080204" pitchFamily="34" charset="-128"/>
              </a:rPr>
              <a:t> </a:t>
            </a:r>
            <a:endParaRPr lang="en-AU" altLang="en-US" sz="2400">
              <a:solidFill>
                <a:schemeClr val="bg1"/>
              </a:solidFill>
              <a:ea typeface="MS PGothic"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EC93A3F-558E-4B7D-A5DF-C373A9D72DB0}"/>
              </a:ext>
            </a:extLst>
          </p:cNvPr>
          <p:cNvSpPr>
            <a:spLocks noGrp="1" noChangeArrowheads="1"/>
          </p:cNvSpPr>
          <p:nvPr>
            <p:ph type="body" idx="1"/>
          </p:nvPr>
        </p:nvSpPr>
        <p:spPr>
          <a:xfrm>
            <a:off x="152400" y="152400"/>
            <a:ext cx="8839200" cy="6477000"/>
          </a:xfrm>
        </p:spPr>
        <p:txBody>
          <a:bodyPr/>
          <a:lstStyle/>
          <a:p>
            <a:pPr eaLnBrk="1" hangingPunct="1">
              <a:lnSpc>
                <a:spcPct val="110000"/>
              </a:lnSpc>
            </a:pPr>
            <a:r>
              <a:rPr lang="en-US" altLang="en-US" sz="2400" b="1" u="sng">
                <a:solidFill>
                  <a:schemeClr val="bg1"/>
                </a:solidFill>
              </a:rPr>
              <a:t>Digestion of Proteins by Enzymes from the Pancreas</a:t>
            </a:r>
            <a:endParaRPr lang="en-AU" altLang="en-US" sz="2400" u="sng">
              <a:solidFill>
                <a:schemeClr val="bg1"/>
              </a:solidFill>
            </a:endParaRPr>
          </a:p>
          <a:p>
            <a:pPr eaLnBrk="1" hangingPunct="1">
              <a:lnSpc>
                <a:spcPct val="80000"/>
              </a:lnSpc>
              <a:buFontTx/>
              <a:buNone/>
            </a:pPr>
            <a:r>
              <a:rPr lang="en-AU" altLang="en-US" sz="2400" u="sng">
                <a:solidFill>
                  <a:schemeClr val="bg1"/>
                </a:solidFill>
              </a:rPr>
              <a:t>1- Secretin hormone:</a:t>
            </a:r>
            <a:r>
              <a:rPr lang="en-AU" altLang="en-US" sz="2400">
                <a:solidFill>
                  <a:schemeClr val="bg1"/>
                </a:solidFill>
              </a:rPr>
              <a:t> stimulates bicarbonate secretion</a:t>
            </a:r>
          </a:p>
          <a:p>
            <a:pPr eaLnBrk="1" hangingPunct="1">
              <a:lnSpc>
                <a:spcPct val="80000"/>
              </a:lnSpc>
              <a:buFontTx/>
              <a:buNone/>
            </a:pPr>
            <a:r>
              <a:rPr lang="en-US" altLang="en-US" sz="2400">
                <a:solidFill>
                  <a:schemeClr val="bg1"/>
                </a:solidFill>
              </a:rPr>
              <a:t>2- Bicarbonate </a:t>
            </a:r>
            <a:r>
              <a:rPr lang="en-AU" altLang="en-US" sz="2400">
                <a:solidFill>
                  <a:schemeClr val="bg1"/>
                </a:solidFill>
              </a:rPr>
              <a:t>causes </a:t>
            </a:r>
            <a:r>
              <a:rPr lang="en-US" altLang="en-US" sz="2400">
                <a:solidFill>
                  <a:schemeClr val="bg1"/>
                </a:solidFill>
              </a:rPr>
              <a:t>raises the pH such that the </a:t>
            </a:r>
            <a:r>
              <a:rPr lang="en-US" altLang="en-US" sz="2400" u="sng">
                <a:solidFill>
                  <a:schemeClr val="bg1"/>
                </a:solidFill>
              </a:rPr>
              <a:t>pancreatic proteases</a:t>
            </a:r>
            <a:r>
              <a:rPr lang="en-US" altLang="en-US" sz="2400">
                <a:solidFill>
                  <a:schemeClr val="bg1"/>
                </a:solidFill>
              </a:rPr>
              <a:t> (the hormone </a:t>
            </a:r>
            <a:r>
              <a:rPr lang="en-AU" altLang="en-US" sz="2400" u="sng">
                <a:solidFill>
                  <a:schemeClr val="bg1"/>
                </a:solidFill>
              </a:rPr>
              <a:t>cholecystokinin</a:t>
            </a:r>
            <a:r>
              <a:rPr lang="en-AU" altLang="en-US" sz="2400">
                <a:solidFill>
                  <a:schemeClr val="bg1"/>
                </a:solidFill>
              </a:rPr>
              <a:t> stimulate its release</a:t>
            </a:r>
            <a:r>
              <a:rPr lang="en-US" altLang="en-US" sz="2400">
                <a:solidFill>
                  <a:schemeClr val="bg1"/>
                </a:solidFill>
              </a:rPr>
              <a:t>), which are also present in pancreatic secretions, can be active. </a:t>
            </a:r>
          </a:p>
          <a:p>
            <a:pPr eaLnBrk="1" hangingPunct="1">
              <a:lnSpc>
                <a:spcPct val="80000"/>
              </a:lnSpc>
              <a:buFontTx/>
              <a:buNone/>
            </a:pPr>
            <a:endParaRPr lang="en-US" altLang="en-US" sz="800">
              <a:solidFill>
                <a:schemeClr val="bg1"/>
              </a:solidFill>
            </a:endParaRPr>
          </a:p>
          <a:p>
            <a:pPr eaLnBrk="1" hangingPunct="1">
              <a:lnSpc>
                <a:spcPct val="80000"/>
              </a:lnSpc>
              <a:buFontTx/>
              <a:buNone/>
            </a:pPr>
            <a:r>
              <a:rPr lang="en-US" altLang="en-US" sz="2400">
                <a:solidFill>
                  <a:schemeClr val="bg1"/>
                </a:solidFill>
              </a:rPr>
              <a:t>A- </a:t>
            </a:r>
            <a:r>
              <a:rPr lang="en-US" altLang="en-US" sz="2400" u="sng">
                <a:solidFill>
                  <a:schemeClr val="bg1"/>
                </a:solidFill>
              </a:rPr>
              <a:t>Trypsinogen</a:t>
            </a:r>
            <a:r>
              <a:rPr lang="en-US" altLang="en-US" sz="2400">
                <a:solidFill>
                  <a:schemeClr val="bg1"/>
                </a:solidFill>
              </a:rPr>
              <a:t> is cleaved to form trypsin by </a:t>
            </a:r>
            <a:r>
              <a:rPr lang="en-US" altLang="en-US" sz="2400" u="sng">
                <a:solidFill>
                  <a:schemeClr val="bg1"/>
                </a:solidFill>
              </a:rPr>
              <a:t>enteropeptidase</a:t>
            </a:r>
            <a:r>
              <a:rPr lang="en-US" altLang="en-US" sz="2400">
                <a:solidFill>
                  <a:schemeClr val="bg1"/>
                </a:solidFill>
              </a:rPr>
              <a:t> (a protease) secreted by the brush-border cells of the small intestine. </a:t>
            </a:r>
          </a:p>
          <a:p>
            <a:pPr>
              <a:lnSpc>
                <a:spcPct val="80000"/>
              </a:lnSpc>
            </a:pPr>
            <a:r>
              <a:rPr lang="en-US" altLang="en-US" sz="2400" u="sng">
                <a:solidFill>
                  <a:schemeClr val="bg1"/>
                </a:solidFill>
              </a:rPr>
              <a:t>Trypsin</a:t>
            </a:r>
            <a:r>
              <a:rPr lang="en-US" altLang="en-US" sz="2400">
                <a:solidFill>
                  <a:schemeClr val="bg1"/>
                </a:solidFill>
              </a:rPr>
              <a:t> is most specific that cleaves endopeptidases</a:t>
            </a:r>
            <a:r>
              <a:rPr lang="en-US" altLang="en-US" sz="2400"/>
              <a:t>  </a:t>
            </a:r>
            <a:r>
              <a:rPr lang="en-US" altLang="en-US" sz="2400">
                <a:solidFill>
                  <a:schemeClr val="bg1"/>
                </a:solidFill>
              </a:rPr>
              <a:t>peptide bonds between lysine or arginine (cleaves peptide bonds of basic amino acids (+ve)).</a:t>
            </a:r>
          </a:p>
          <a:p>
            <a:pPr eaLnBrk="1" hangingPunct="1">
              <a:lnSpc>
                <a:spcPct val="80000"/>
              </a:lnSpc>
              <a:buFontTx/>
              <a:buNone/>
            </a:pPr>
            <a:endParaRPr lang="en-US" altLang="en-US" sz="2400">
              <a:solidFill>
                <a:schemeClr val="bg1"/>
              </a:solidFill>
            </a:endParaRPr>
          </a:p>
          <a:p>
            <a:pPr eaLnBrk="1" hangingPunct="1">
              <a:lnSpc>
                <a:spcPct val="80000"/>
              </a:lnSpc>
              <a:buFontTx/>
              <a:buNone/>
            </a:pPr>
            <a:r>
              <a:rPr lang="en-US" altLang="en-US" sz="2400">
                <a:solidFill>
                  <a:schemeClr val="bg1"/>
                </a:solidFill>
              </a:rPr>
              <a:t>B- Trypsin catalyzes conversion of </a:t>
            </a:r>
          </a:p>
          <a:p>
            <a:pPr eaLnBrk="1" hangingPunct="1">
              <a:lnSpc>
                <a:spcPct val="80000"/>
              </a:lnSpc>
              <a:buFontTx/>
              <a:buNone/>
            </a:pPr>
            <a:r>
              <a:rPr lang="en-US" altLang="en-US" sz="2400">
                <a:solidFill>
                  <a:schemeClr val="bg1"/>
                </a:solidFill>
              </a:rPr>
              <a:t>= chymotrypsinogen to chymotrypsin: that favors residues that contain hydrophobic or acidic amino acids.</a:t>
            </a:r>
          </a:p>
          <a:p>
            <a:pPr eaLnBrk="1" hangingPunct="1">
              <a:lnSpc>
                <a:spcPct val="80000"/>
              </a:lnSpc>
              <a:buFontTx/>
              <a:buNone/>
            </a:pPr>
            <a:r>
              <a:rPr lang="en-US" altLang="en-US" sz="2400">
                <a:solidFill>
                  <a:schemeClr val="bg1"/>
                </a:solidFill>
              </a:rPr>
              <a:t>= proelastase to elastase: that cleaves elastin and proteins with small side chains (alanine, glycine, or serine).</a:t>
            </a:r>
          </a:p>
          <a:p>
            <a:pPr eaLnBrk="1" hangingPunct="1">
              <a:lnSpc>
                <a:spcPct val="80000"/>
              </a:lnSpc>
              <a:buFontTx/>
              <a:buNone/>
            </a:pPr>
            <a:r>
              <a:rPr lang="en-US" altLang="en-US" sz="2400">
                <a:solidFill>
                  <a:schemeClr val="bg1"/>
                </a:solidFill>
              </a:rPr>
              <a:t>= procarboxypeptidases to carboxypeptidases.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BBBC9081-D7F8-4541-9ED3-0E018D133738}"/>
              </a:ext>
            </a:extLst>
          </p:cNvPr>
          <p:cNvSpPr>
            <a:spLocks noGrp="1" noChangeArrowheads="1"/>
          </p:cNvSpPr>
          <p:nvPr>
            <p:ph type="body" idx="1"/>
          </p:nvPr>
        </p:nvSpPr>
        <p:spPr>
          <a:xfrm>
            <a:off x="152400" y="152400"/>
            <a:ext cx="8763000" cy="6477000"/>
          </a:xfrm>
        </p:spPr>
        <p:txBody>
          <a:bodyPr/>
          <a:lstStyle/>
          <a:p>
            <a:pPr eaLnBrk="1" hangingPunct="1">
              <a:lnSpc>
                <a:spcPct val="80000"/>
              </a:lnSpc>
            </a:pPr>
            <a:endParaRPr lang="en-US" altLang="en-US" sz="2400" u="sng">
              <a:solidFill>
                <a:schemeClr val="bg1"/>
              </a:solidFill>
            </a:endParaRPr>
          </a:p>
          <a:p>
            <a:pPr eaLnBrk="1" hangingPunct="1">
              <a:lnSpc>
                <a:spcPct val="80000"/>
              </a:lnSpc>
            </a:pPr>
            <a:r>
              <a:rPr lang="en-US" altLang="en-US" sz="2400" u="sng">
                <a:solidFill>
                  <a:schemeClr val="bg1"/>
                </a:solidFill>
              </a:rPr>
              <a:t>Carboxypeptidase A</a:t>
            </a:r>
            <a:r>
              <a:rPr lang="en-US" altLang="en-US" sz="2400">
                <a:solidFill>
                  <a:schemeClr val="bg1"/>
                </a:solidFill>
              </a:rPr>
              <a:t> preferentially releases hydrophobic amino acids, whereas </a:t>
            </a:r>
          </a:p>
          <a:p>
            <a:pPr eaLnBrk="1" hangingPunct="1">
              <a:lnSpc>
                <a:spcPct val="80000"/>
              </a:lnSpc>
            </a:pPr>
            <a:r>
              <a:rPr lang="en-US" altLang="en-US" sz="2400" u="sng">
                <a:solidFill>
                  <a:schemeClr val="bg1"/>
                </a:solidFill>
              </a:rPr>
              <a:t>Carboxypeptidase B</a:t>
            </a:r>
            <a:r>
              <a:rPr lang="en-US" altLang="en-US" sz="2400">
                <a:solidFill>
                  <a:schemeClr val="bg1"/>
                </a:solidFill>
              </a:rPr>
              <a:t> releases basic amino acids (arginine and lysine).</a:t>
            </a:r>
            <a:endParaRPr lang="en-AU" altLang="en-US" sz="2400">
              <a:solidFill>
                <a:schemeClr val="bg1"/>
              </a:solidFill>
            </a:endParaRPr>
          </a:p>
          <a:p>
            <a:pPr eaLnBrk="1" hangingPunct="1">
              <a:lnSpc>
                <a:spcPct val="80000"/>
              </a:lnSpc>
            </a:pPr>
            <a:endParaRPr lang="en-US" altLang="en-US" sz="2400" b="1">
              <a:solidFill>
                <a:schemeClr val="bg1"/>
              </a:solidFill>
            </a:endParaRPr>
          </a:p>
          <a:p>
            <a:pPr eaLnBrk="1" hangingPunct="1">
              <a:lnSpc>
                <a:spcPct val="80000"/>
              </a:lnSpc>
            </a:pPr>
            <a:r>
              <a:rPr lang="en-US" altLang="en-US" sz="2400" b="1">
                <a:solidFill>
                  <a:schemeClr val="bg1"/>
                </a:solidFill>
              </a:rPr>
              <a:t>These exopeptidases remove amino acids from the carboxyl ends of peptide chains.</a:t>
            </a:r>
            <a:r>
              <a:rPr lang="en-US" altLang="en-US" sz="2400">
                <a:solidFill>
                  <a:schemeClr val="bg1"/>
                </a:solidFill>
              </a:rPr>
              <a:t> </a:t>
            </a:r>
          </a:p>
          <a:p>
            <a:pPr eaLnBrk="1" hangingPunct="1">
              <a:lnSpc>
                <a:spcPct val="80000"/>
              </a:lnSpc>
            </a:pPr>
            <a:endParaRPr lang="en-US" altLang="en-US" sz="2400">
              <a:solidFill>
                <a:schemeClr val="bg1"/>
              </a:solidFill>
            </a:endParaRPr>
          </a:p>
          <a:p>
            <a:pPr eaLnBrk="1" hangingPunct="1">
              <a:spcBef>
                <a:spcPct val="50000"/>
              </a:spcBef>
            </a:pPr>
            <a:r>
              <a:rPr lang="en-AU" altLang="en-US" sz="2400">
                <a:solidFill>
                  <a:schemeClr val="bg1"/>
                </a:solidFill>
              </a:rPr>
              <a:t>Sequences of amino acids in a peptide are read from the amino terminal end to the carboxy-terminal end.</a:t>
            </a:r>
          </a:p>
          <a:p>
            <a:pPr eaLnBrk="1" hangingPunct="1">
              <a:spcBef>
                <a:spcPct val="50000"/>
              </a:spcBef>
            </a:pPr>
            <a:endParaRPr lang="en-AU" altLang="en-US" sz="2400">
              <a:solidFill>
                <a:schemeClr val="bg1"/>
              </a:solidFill>
            </a:endParaRPr>
          </a:p>
          <a:p>
            <a:pPr eaLnBrk="1" hangingPunct="1">
              <a:lnSpc>
                <a:spcPct val="80000"/>
              </a:lnSpc>
            </a:pPr>
            <a:endParaRPr lang="en-US" altLang="en-US" sz="2400">
              <a:solidFill>
                <a:schemeClr val="bg1"/>
              </a:solidFill>
            </a:endParaRPr>
          </a:p>
          <a:p>
            <a:pPr eaLnBrk="1" hangingPunct="1">
              <a:lnSpc>
                <a:spcPct val="80000"/>
              </a:lnSpc>
            </a:pPr>
            <a:endParaRPr lang="en-AU" altLang="en-US" sz="1200">
              <a:solidFill>
                <a:schemeClr val="bg1"/>
              </a:solidFill>
            </a:endParaRPr>
          </a:p>
        </p:txBody>
      </p:sp>
      <p:pic>
        <p:nvPicPr>
          <p:cNvPr id="59395" name="Picture 6" descr="peptbond">
            <a:extLst>
              <a:ext uri="{FF2B5EF4-FFF2-40B4-BE49-F238E27FC236}">
                <a16:creationId xmlns:a16="http://schemas.microsoft.com/office/drawing/2014/main" id="{41DBA58D-249B-467C-82EC-06016E41B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037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45A2F66-6ADE-4736-B00D-4B4E79970433}"/>
              </a:ext>
            </a:extLst>
          </p:cNvPr>
          <p:cNvSpPr>
            <a:spLocks noGrp="1" noChangeArrowheads="1"/>
          </p:cNvSpPr>
          <p:nvPr>
            <p:ph type="body" idx="1"/>
          </p:nvPr>
        </p:nvSpPr>
        <p:spPr>
          <a:xfrm>
            <a:off x="228600" y="228600"/>
            <a:ext cx="8686800" cy="6400800"/>
          </a:xfrm>
        </p:spPr>
        <p:txBody>
          <a:bodyPr/>
          <a:lstStyle/>
          <a:p>
            <a:pPr eaLnBrk="1" hangingPunct="1"/>
            <a:r>
              <a:rPr lang="en-US" altLang="en-US" sz="2800" b="1" u="sng">
                <a:solidFill>
                  <a:schemeClr val="bg1"/>
                </a:solidFill>
                <a:latin typeface="Times New Roman" panose="02020603050405020304" pitchFamily="18" charset="0"/>
                <a:cs typeface="Times New Roman" panose="02020603050405020304" pitchFamily="18" charset="0"/>
              </a:rPr>
              <a:t>Digestion of Proteins by Enzymes from Intestinal Cells</a:t>
            </a:r>
            <a:endParaRPr lang="en-US" altLang="en-US" sz="2800" u="sng">
              <a:solidFill>
                <a:schemeClr val="bg1"/>
              </a:solidFill>
              <a:latin typeface="Times New Roman" panose="02020603050405020304" pitchFamily="18" charset="0"/>
              <a:cs typeface="Times New Roman" panose="02020603050405020304" pitchFamily="18" charset="0"/>
            </a:endParaRPr>
          </a:p>
          <a:p>
            <a:pPr eaLnBrk="1" hangingPunct="1"/>
            <a:endParaRPr lang="en-US" altLang="en-US" sz="2800">
              <a:solidFill>
                <a:schemeClr val="bg1"/>
              </a:solidFill>
              <a:latin typeface="Times New Roman" panose="02020603050405020304" pitchFamily="18" charset="0"/>
              <a:cs typeface="Times New Roman" panose="02020603050405020304" pitchFamily="18" charset="0"/>
            </a:endParaRPr>
          </a:p>
          <a:p>
            <a:pPr eaLnBrk="1" hangingPunct="1"/>
            <a:r>
              <a:rPr lang="en-US" altLang="en-US" sz="2800" u="sng">
                <a:solidFill>
                  <a:schemeClr val="bg1"/>
                </a:solidFill>
                <a:latin typeface="Times New Roman" panose="02020603050405020304" pitchFamily="18" charset="0"/>
                <a:cs typeface="Times New Roman" panose="02020603050405020304" pitchFamily="18" charset="0"/>
              </a:rPr>
              <a:t>Aminopeptidases</a:t>
            </a:r>
            <a:r>
              <a:rPr lang="en-US" altLang="en-US" sz="2800">
                <a:solidFill>
                  <a:schemeClr val="bg1"/>
                </a:solidFill>
                <a:latin typeface="Times New Roman" panose="02020603050405020304" pitchFamily="18" charset="0"/>
                <a:cs typeface="Times New Roman" panose="02020603050405020304" pitchFamily="18" charset="0"/>
              </a:rPr>
              <a:t>, located on the brush border, cleave one amino acid at a time </a:t>
            </a:r>
            <a:r>
              <a:rPr lang="en-US" altLang="en-US" sz="2800" u="sng">
                <a:solidFill>
                  <a:schemeClr val="bg1"/>
                </a:solidFill>
                <a:latin typeface="Times New Roman" panose="02020603050405020304" pitchFamily="18" charset="0"/>
                <a:cs typeface="Times New Roman" panose="02020603050405020304" pitchFamily="18" charset="0"/>
              </a:rPr>
              <a:t>from the amino end of peptides</a:t>
            </a:r>
            <a:r>
              <a:rPr lang="en-US" altLang="en-US" sz="2800">
                <a:solidFill>
                  <a:schemeClr val="bg1"/>
                </a:solidFill>
                <a:latin typeface="Times New Roman" panose="02020603050405020304" pitchFamily="18" charset="0"/>
                <a:cs typeface="Times New Roman" panose="02020603050405020304" pitchFamily="18" charset="0"/>
              </a:rPr>
              <a:t>. </a:t>
            </a:r>
          </a:p>
          <a:p>
            <a:pPr eaLnBrk="1" hangingPunct="1">
              <a:buFontTx/>
              <a:buNone/>
            </a:pPr>
            <a:endParaRPr lang="en-AU" altLang="en-US" sz="2800">
              <a:solidFill>
                <a:schemeClr val="bg1"/>
              </a:solidFill>
              <a:latin typeface="Times New Roman" panose="02020603050405020304" pitchFamily="18" charset="0"/>
              <a:cs typeface="Times New Roman" panose="02020603050405020304" pitchFamily="18" charset="0"/>
            </a:endParaRPr>
          </a:p>
          <a:p>
            <a:pPr eaLnBrk="1" hangingPunct="1"/>
            <a:r>
              <a:rPr lang="en-AU" altLang="en-US" sz="2800">
                <a:solidFill>
                  <a:schemeClr val="bg1"/>
                </a:solidFill>
                <a:latin typeface="Times New Roman" panose="02020603050405020304" pitchFamily="18" charset="0"/>
                <a:cs typeface="Times New Roman" panose="02020603050405020304" pitchFamily="18" charset="0"/>
              </a:rPr>
              <a:t>Amino acids are absorbed from the intestinal lumen through Na+- dependent transport systems and through facilitated diffusion.</a:t>
            </a:r>
            <a:endParaRPr lang="en-US" altLang="en-US" sz="2800">
              <a:solidFill>
                <a:schemeClr val="bg1"/>
              </a:solidFill>
              <a:latin typeface="Times New Roman" panose="02020603050405020304" pitchFamily="18" charset="0"/>
              <a:cs typeface="Times New Roman" panose="02020603050405020304" pitchFamily="18" charset="0"/>
            </a:endParaRPr>
          </a:p>
          <a:p>
            <a:pPr eaLnBrk="1" hangingPunct="1">
              <a:buFontTx/>
              <a:buNone/>
            </a:pPr>
            <a:endParaRPr lang="en-US" alt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BC2EF3-B836-4359-ACE6-81BA329C2B0E}"/>
              </a:ext>
            </a:extLst>
          </p:cNvPr>
          <p:cNvSpPr>
            <a:spLocks noGrp="1" noChangeArrowheads="1"/>
          </p:cNvSpPr>
          <p:nvPr>
            <p:ph type="body" idx="1"/>
          </p:nvPr>
        </p:nvSpPr>
        <p:spPr>
          <a:xfrm>
            <a:off x="152400" y="122238"/>
            <a:ext cx="8839200" cy="6583362"/>
          </a:xfrm>
        </p:spPr>
        <p:txBody>
          <a:bodyPr/>
          <a:lstStyle/>
          <a:p>
            <a:pPr marL="609600" indent="-609600" eaLnBrk="1" hangingPunct="1">
              <a:lnSpc>
                <a:spcPct val="90000"/>
              </a:lnSpc>
              <a:buFontTx/>
              <a:buNone/>
            </a:pPr>
            <a:r>
              <a:rPr lang="en-AU" altLang="en-US" sz="2500" b="1" u="sng">
                <a:solidFill>
                  <a:schemeClr val="bg1"/>
                </a:solidFill>
              </a:rPr>
              <a:t>Carbohydrates are classified into three groups: </a:t>
            </a:r>
            <a:endParaRPr lang="en-AU" altLang="en-US" sz="2500" u="sng">
              <a:solidFill>
                <a:schemeClr val="bg1"/>
              </a:solidFill>
            </a:endParaRPr>
          </a:p>
          <a:p>
            <a:pPr marL="609600" indent="-609600" eaLnBrk="1" hangingPunct="1">
              <a:lnSpc>
                <a:spcPct val="90000"/>
              </a:lnSpc>
              <a:buFontTx/>
              <a:buNone/>
            </a:pPr>
            <a:endParaRPr lang="en-AU" altLang="en-US" sz="1200" b="1" u="sng">
              <a:solidFill>
                <a:schemeClr val="bg1"/>
              </a:solidFill>
            </a:endParaRPr>
          </a:p>
          <a:p>
            <a:pPr marL="609600" indent="-609600" eaLnBrk="1" hangingPunct="1">
              <a:lnSpc>
                <a:spcPct val="90000"/>
              </a:lnSpc>
              <a:buFontTx/>
              <a:buNone/>
            </a:pPr>
            <a:r>
              <a:rPr lang="en-AU" altLang="en-US" sz="2800" b="1" u="sng">
                <a:solidFill>
                  <a:schemeClr val="bg1"/>
                </a:solidFill>
              </a:rPr>
              <a:t>1- Monosaccharide's</a:t>
            </a:r>
            <a:r>
              <a:rPr lang="en-AU" altLang="en-US" sz="2200">
                <a:solidFill>
                  <a:schemeClr val="bg1"/>
                </a:solidFill>
              </a:rPr>
              <a:t>: </a:t>
            </a:r>
          </a:p>
          <a:p>
            <a:pPr marL="609600" indent="-609600" eaLnBrk="1" hangingPunct="1">
              <a:lnSpc>
                <a:spcPct val="90000"/>
              </a:lnSpc>
              <a:buFontTx/>
              <a:buNone/>
            </a:pPr>
            <a:r>
              <a:rPr lang="en-AU" altLang="en-US" sz="2400">
                <a:solidFill>
                  <a:schemeClr val="bg1"/>
                </a:solidFill>
              </a:rPr>
              <a:t>=Also called simple sugars </a:t>
            </a:r>
          </a:p>
          <a:p>
            <a:pPr marL="609600" indent="-609600" eaLnBrk="1" hangingPunct="1">
              <a:lnSpc>
                <a:spcPct val="90000"/>
              </a:lnSpc>
              <a:buFontTx/>
              <a:buNone/>
            </a:pPr>
            <a:r>
              <a:rPr lang="en-AU" altLang="en-US" sz="2400">
                <a:solidFill>
                  <a:schemeClr val="bg1"/>
                </a:solidFill>
              </a:rPr>
              <a:t>=Have the formula (CH</a:t>
            </a:r>
            <a:r>
              <a:rPr lang="en-AU" altLang="en-US" sz="2400" baseline="-25000">
                <a:solidFill>
                  <a:schemeClr val="bg1"/>
                </a:solidFill>
              </a:rPr>
              <a:t>2</a:t>
            </a:r>
            <a:r>
              <a:rPr lang="en-AU" altLang="en-US" sz="2400">
                <a:solidFill>
                  <a:schemeClr val="bg1"/>
                </a:solidFill>
              </a:rPr>
              <a:t>O)n </a:t>
            </a:r>
          </a:p>
          <a:p>
            <a:pPr marL="609600" indent="-609600" eaLnBrk="1" hangingPunct="1">
              <a:lnSpc>
                <a:spcPct val="90000"/>
              </a:lnSpc>
              <a:buFontTx/>
              <a:buNone/>
            </a:pPr>
            <a:r>
              <a:rPr lang="en-AU" altLang="en-US" sz="2400">
                <a:solidFill>
                  <a:schemeClr val="bg1"/>
                </a:solidFill>
              </a:rPr>
              <a:t>=Cannot be broken down into smaller sugars. </a:t>
            </a:r>
            <a:endParaRPr lang="en-AU" altLang="en-US" sz="2400" u="sng">
              <a:solidFill>
                <a:schemeClr val="bg1"/>
              </a:solidFill>
            </a:endParaRPr>
          </a:p>
          <a:p>
            <a:pPr marL="609600" indent="-609600" eaLnBrk="1" hangingPunct="1">
              <a:lnSpc>
                <a:spcPct val="90000"/>
              </a:lnSpc>
              <a:buFontTx/>
              <a:buNone/>
            </a:pPr>
            <a:r>
              <a:rPr lang="en-AU" altLang="en-US" sz="2800" b="1" u="sng">
                <a:solidFill>
                  <a:schemeClr val="bg1"/>
                </a:solidFill>
              </a:rPr>
              <a:t>2- Oligosaccharides</a:t>
            </a:r>
            <a:r>
              <a:rPr lang="en-AU" altLang="en-US" sz="2200">
                <a:solidFill>
                  <a:schemeClr val="bg1"/>
                </a:solidFill>
              </a:rPr>
              <a:t>: </a:t>
            </a:r>
          </a:p>
          <a:p>
            <a:pPr marL="609600" indent="-609600" eaLnBrk="1" hangingPunct="1">
              <a:lnSpc>
                <a:spcPct val="90000"/>
              </a:lnSpc>
              <a:buFontTx/>
              <a:buNone/>
            </a:pPr>
            <a:r>
              <a:rPr lang="en-AU" altLang="en-US" sz="2400">
                <a:solidFill>
                  <a:schemeClr val="bg1"/>
                </a:solidFill>
              </a:rPr>
              <a:t>= Consist of from </a:t>
            </a:r>
            <a:r>
              <a:rPr lang="en-AU" altLang="en-US" sz="2400" b="1" u="sng">
                <a:solidFill>
                  <a:schemeClr val="bg1"/>
                </a:solidFill>
              </a:rPr>
              <a:t>2 to 10 monosaccharides</a:t>
            </a:r>
            <a:r>
              <a:rPr lang="en-AU" altLang="en-US" sz="2400">
                <a:solidFill>
                  <a:schemeClr val="bg1"/>
                </a:solidFill>
              </a:rPr>
              <a:t> molecules joined by a linkage called glycosidic bonds (covalent bond). </a:t>
            </a:r>
          </a:p>
          <a:p>
            <a:pPr marL="609600" indent="-609600" eaLnBrk="1" hangingPunct="1">
              <a:lnSpc>
                <a:spcPct val="90000"/>
              </a:lnSpc>
              <a:buFontTx/>
              <a:buNone/>
            </a:pPr>
            <a:r>
              <a:rPr lang="en-AU" altLang="en-US" sz="2400">
                <a:solidFill>
                  <a:schemeClr val="bg1"/>
                </a:solidFill>
              </a:rPr>
              <a:t>= The most abundant are the disaccharides</a:t>
            </a:r>
          </a:p>
          <a:p>
            <a:pPr marL="609600" indent="-609600" eaLnBrk="1" hangingPunct="1">
              <a:lnSpc>
                <a:spcPct val="90000"/>
              </a:lnSpc>
              <a:buFontTx/>
              <a:buNone/>
            </a:pPr>
            <a:r>
              <a:rPr lang="en-AU" altLang="en-US" sz="2400">
                <a:solidFill>
                  <a:schemeClr val="bg1"/>
                </a:solidFill>
              </a:rPr>
              <a:t>= Trisaccharides also occur frequently. </a:t>
            </a:r>
          </a:p>
          <a:p>
            <a:pPr marL="609600" indent="-609600" eaLnBrk="1" hangingPunct="1">
              <a:lnSpc>
                <a:spcPct val="90000"/>
              </a:lnSpc>
              <a:buFontTx/>
              <a:buNone/>
            </a:pPr>
            <a:r>
              <a:rPr lang="en-AU" altLang="en-US" sz="2400">
                <a:solidFill>
                  <a:schemeClr val="bg1"/>
                </a:solidFill>
              </a:rPr>
              <a:t>= All common monosaccharides and disaccharides have names ending with the suffix “-ose.”</a:t>
            </a:r>
            <a:endParaRPr lang="en-AU" altLang="ja-JP" sz="2400" u="sng">
              <a:solidFill>
                <a:schemeClr val="bg1"/>
              </a:solidFill>
              <a:ea typeface="MS PGothic" panose="020B0600070205080204" pitchFamily="34" charset="-128"/>
            </a:endParaRPr>
          </a:p>
          <a:p>
            <a:pPr marL="609600" indent="-609600" eaLnBrk="1" hangingPunct="1">
              <a:lnSpc>
                <a:spcPct val="90000"/>
              </a:lnSpc>
              <a:buFontTx/>
              <a:buNone/>
            </a:pPr>
            <a:r>
              <a:rPr lang="en-AU" altLang="ja-JP" sz="2800" b="1" u="sng">
                <a:solidFill>
                  <a:schemeClr val="bg1"/>
                </a:solidFill>
                <a:ea typeface="MS PGothic" panose="020B0600070205080204" pitchFamily="34" charset="-128"/>
              </a:rPr>
              <a:t>3- Polysaccharides</a:t>
            </a:r>
            <a:r>
              <a:rPr lang="en-AU" altLang="ja-JP" sz="2200">
                <a:solidFill>
                  <a:schemeClr val="bg1"/>
                </a:solidFill>
                <a:ea typeface="MS PGothic" panose="020B0600070205080204" pitchFamily="34" charset="-128"/>
              </a:rPr>
              <a:t>: </a:t>
            </a:r>
            <a:r>
              <a:rPr lang="en-AU" altLang="ja-JP" sz="2400">
                <a:solidFill>
                  <a:schemeClr val="bg1"/>
                </a:solidFill>
                <a:ea typeface="MS PGothic" panose="020B0600070205080204" pitchFamily="34" charset="-128"/>
              </a:rPr>
              <a:t>are polymers of monosaccharide’s. </a:t>
            </a:r>
          </a:p>
          <a:p>
            <a:pPr marL="609600" indent="-609600" eaLnBrk="1" hangingPunct="1">
              <a:lnSpc>
                <a:spcPct val="90000"/>
              </a:lnSpc>
              <a:buFontTx/>
              <a:buNone/>
            </a:pPr>
            <a:r>
              <a:rPr lang="en-AU" altLang="ja-JP" sz="2400">
                <a:solidFill>
                  <a:schemeClr val="bg1"/>
                </a:solidFill>
                <a:ea typeface="MS PGothic" panose="020B0600070205080204" pitchFamily="34" charset="-128"/>
              </a:rPr>
              <a:t>       They may be either linear like cellulose or branched like glycogen. Polysaccharides may contain hundreds or even thousands of monosaccharide units.</a:t>
            </a:r>
            <a:r>
              <a:rPr lang="en-AU" altLang="ja-JP" sz="2200">
                <a:solidFill>
                  <a:schemeClr val="bg1"/>
                </a:solidFill>
                <a:ea typeface="MS PGothic" panose="020B0600070205080204" pitchFamily="34" charset="-128"/>
              </a:rPr>
              <a:t> </a:t>
            </a:r>
            <a:endParaRPr lang="en-AU" altLang="en-US" sz="2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34788C1-6AA7-437D-9FE8-21672077C94A}"/>
              </a:ext>
            </a:extLst>
          </p:cNvPr>
          <p:cNvSpPr>
            <a:spLocks noGrp="1" noChangeArrowheads="1"/>
          </p:cNvSpPr>
          <p:nvPr>
            <p:ph type="body" idx="1"/>
          </p:nvPr>
        </p:nvSpPr>
        <p:spPr>
          <a:xfrm>
            <a:off x="76200" y="122238"/>
            <a:ext cx="8991600" cy="6735762"/>
          </a:xfrm>
        </p:spPr>
        <p:txBody>
          <a:bodyPr/>
          <a:lstStyle/>
          <a:p>
            <a:pPr algn="ctr" eaLnBrk="1" hangingPunct="1">
              <a:lnSpc>
                <a:spcPct val="80000"/>
              </a:lnSpc>
              <a:buFontTx/>
              <a:buNone/>
            </a:pPr>
            <a:r>
              <a:rPr lang="en-AU" altLang="en-US" sz="2800" b="1" u="sng">
                <a:solidFill>
                  <a:schemeClr val="bg1"/>
                </a:solidFill>
              </a:rPr>
              <a:t>Disaccharides</a:t>
            </a:r>
          </a:p>
          <a:p>
            <a:pPr algn="ctr" eaLnBrk="1" hangingPunct="1">
              <a:lnSpc>
                <a:spcPct val="80000"/>
              </a:lnSpc>
              <a:buFontTx/>
              <a:buNone/>
            </a:pPr>
            <a:endParaRPr lang="en-AU" altLang="en-US" sz="1200" b="1" u="sng">
              <a:solidFill>
                <a:schemeClr val="bg1"/>
              </a:solidFill>
            </a:endParaRPr>
          </a:p>
          <a:p>
            <a:pPr eaLnBrk="1" hangingPunct="1">
              <a:lnSpc>
                <a:spcPct val="80000"/>
              </a:lnSpc>
              <a:buFontTx/>
              <a:buNone/>
            </a:pPr>
            <a:r>
              <a:rPr lang="en-AU" altLang="en-US" sz="2600" b="1" u="sng">
                <a:solidFill>
                  <a:schemeClr val="bg1"/>
                </a:solidFill>
              </a:rPr>
              <a:t>1- Maltose</a:t>
            </a:r>
            <a:r>
              <a:rPr lang="en-AU" altLang="en-US" sz="2600">
                <a:solidFill>
                  <a:schemeClr val="bg1"/>
                </a:solidFill>
              </a:rPr>
              <a:t> Consist of </a:t>
            </a:r>
            <a:r>
              <a:rPr lang="en-AU" altLang="en-US" sz="2600" u="sng">
                <a:solidFill>
                  <a:schemeClr val="bg1"/>
                </a:solidFill>
              </a:rPr>
              <a:t>two glucose</a:t>
            </a:r>
            <a:r>
              <a:rPr lang="en-AU" altLang="en-US" sz="2600">
                <a:solidFill>
                  <a:schemeClr val="bg1"/>
                </a:solidFill>
              </a:rPr>
              <a:t> units joined by </a:t>
            </a:r>
            <a:r>
              <a:rPr lang="en-AU" altLang="en-US" sz="2600" b="1" u="sng">
                <a:solidFill>
                  <a:schemeClr val="bg1"/>
                </a:solidFill>
              </a:rPr>
              <a:t>α-1,4</a:t>
            </a:r>
            <a:r>
              <a:rPr lang="en-AU" altLang="en-US" sz="2600">
                <a:solidFill>
                  <a:schemeClr val="bg1"/>
                </a:solidFill>
              </a:rPr>
              <a:t>. </a:t>
            </a:r>
          </a:p>
          <a:p>
            <a:pPr eaLnBrk="1" hangingPunct="1">
              <a:lnSpc>
                <a:spcPct val="80000"/>
              </a:lnSpc>
              <a:buFontTx/>
              <a:buNone/>
            </a:pPr>
            <a:r>
              <a:rPr lang="en-AU" altLang="en-US" sz="2600">
                <a:solidFill>
                  <a:schemeClr val="bg1"/>
                </a:solidFill>
              </a:rPr>
              <a:t>Comes from the hydrolysis of starch</a:t>
            </a:r>
          </a:p>
          <a:p>
            <a:pPr eaLnBrk="1" hangingPunct="1">
              <a:lnSpc>
                <a:spcPct val="80000"/>
              </a:lnSpc>
              <a:buFontTx/>
              <a:buNone/>
            </a:pPr>
            <a:endParaRPr lang="en-AU" altLang="en-US" sz="1200">
              <a:solidFill>
                <a:schemeClr val="bg1"/>
              </a:solidFill>
            </a:endParaRPr>
          </a:p>
          <a:p>
            <a:pPr eaLnBrk="1" hangingPunct="1">
              <a:lnSpc>
                <a:spcPct val="80000"/>
              </a:lnSpc>
              <a:buFontTx/>
              <a:buNone/>
            </a:pPr>
            <a:r>
              <a:rPr lang="en-AU" altLang="en-US" sz="2600" u="sng">
                <a:solidFill>
                  <a:schemeClr val="bg1"/>
                </a:solidFill>
              </a:rPr>
              <a:t>2- Cellobiose</a:t>
            </a:r>
            <a:r>
              <a:rPr lang="en-AU" altLang="en-US" sz="2600">
                <a:solidFill>
                  <a:schemeClr val="bg1"/>
                </a:solidFill>
              </a:rPr>
              <a:t>, is a </a:t>
            </a:r>
            <a:r>
              <a:rPr lang="en-AU" altLang="en-US" sz="2600" u="sng">
                <a:solidFill>
                  <a:schemeClr val="bg1"/>
                </a:solidFill>
              </a:rPr>
              <a:t>two glucose</a:t>
            </a:r>
            <a:r>
              <a:rPr lang="en-AU" altLang="en-US" sz="2600">
                <a:solidFill>
                  <a:schemeClr val="bg1"/>
                </a:solidFill>
              </a:rPr>
              <a:t> disaccharide joined by </a:t>
            </a:r>
            <a:r>
              <a:rPr lang="en-AU" altLang="en-US" sz="2600" b="1" u="sng">
                <a:solidFill>
                  <a:schemeClr val="bg1"/>
                </a:solidFill>
              </a:rPr>
              <a:t>β-1,4</a:t>
            </a:r>
            <a:r>
              <a:rPr lang="en-AU" altLang="en-US" sz="2600">
                <a:solidFill>
                  <a:schemeClr val="bg1"/>
                </a:solidFill>
              </a:rPr>
              <a:t> </a:t>
            </a:r>
            <a:r>
              <a:rPr lang="en-AU" altLang="ja-JP" sz="2600">
                <a:solidFill>
                  <a:schemeClr val="bg1"/>
                </a:solidFill>
                <a:ea typeface="MS PGothic" panose="020B0600070205080204" pitchFamily="34" charset="-128"/>
              </a:rPr>
              <a:t>obtained from the acid hydrolysis of cellulose</a:t>
            </a:r>
          </a:p>
          <a:p>
            <a:pPr eaLnBrk="1" hangingPunct="1">
              <a:lnSpc>
                <a:spcPct val="80000"/>
              </a:lnSpc>
              <a:buFontTx/>
              <a:buNone/>
            </a:pPr>
            <a:endParaRPr lang="en-AU" altLang="ja-JP" sz="1200">
              <a:solidFill>
                <a:schemeClr val="bg1"/>
              </a:solidFill>
              <a:ea typeface="MS PGothic" panose="020B0600070205080204" pitchFamily="34" charset="-128"/>
            </a:endParaRPr>
          </a:p>
          <a:p>
            <a:pPr eaLnBrk="1" hangingPunct="1">
              <a:lnSpc>
                <a:spcPct val="80000"/>
              </a:lnSpc>
              <a:buFontTx/>
              <a:buNone/>
            </a:pPr>
            <a:r>
              <a:rPr lang="en-AU" altLang="en-US" sz="2600" u="sng">
                <a:solidFill>
                  <a:schemeClr val="bg1"/>
                </a:solidFill>
                <a:ea typeface="MS PGothic" panose="020B0600070205080204" pitchFamily="34" charset="-128"/>
              </a:rPr>
              <a:t>3- </a:t>
            </a:r>
            <a:r>
              <a:rPr lang="en-AU" altLang="en-US" sz="2600" u="sng">
                <a:solidFill>
                  <a:schemeClr val="bg1"/>
                </a:solidFill>
              </a:rPr>
              <a:t>Isomaltose</a:t>
            </a:r>
            <a:r>
              <a:rPr lang="en-AU" altLang="en-US" sz="2600">
                <a:solidFill>
                  <a:schemeClr val="bg1"/>
                </a:solidFill>
              </a:rPr>
              <a:t> consists of </a:t>
            </a:r>
            <a:r>
              <a:rPr lang="en-AU" altLang="en-US" sz="2600" u="sng">
                <a:solidFill>
                  <a:schemeClr val="bg1"/>
                </a:solidFill>
              </a:rPr>
              <a:t>two glucose</a:t>
            </a:r>
            <a:r>
              <a:rPr lang="en-AU" altLang="en-US" sz="2600">
                <a:solidFill>
                  <a:schemeClr val="bg1"/>
                </a:solidFill>
              </a:rPr>
              <a:t> units linked by </a:t>
            </a:r>
            <a:r>
              <a:rPr lang="en-AU" altLang="en-US" sz="2600" b="1" u="sng">
                <a:solidFill>
                  <a:schemeClr val="bg1"/>
                </a:solidFill>
              </a:rPr>
              <a:t>α-1,6</a:t>
            </a:r>
            <a:r>
              <a:rPr lang="en-AU" altLang="en-US" sz="2600">
                <a:solidFill>
                  <a:schemeClr val="bg1"/>
                </a:solidFill>
              </a:rPr>
              <a:t>. </a:t>
            </a:r>
            <a:r>
              <a:rPr lang="en-AU" altLang="ja-JP" sz="2600">
                <a:solidFill>
                  <a:schemeClr val="bg1"/>
                </a:solidFill>
                <a:ea typeface="MS PGothic" panose="020B0600070205080204" pitchFamily="34" charset="-128"/>
              </a:rPr>
              <a:t>obtained from the hydrolysis of some polysaccharides like dextran </a:t>
            </a:r>
          </a:p>
          <a:p>
            <a:pPr eaLnBrk="1" hangingPunct="1">
              <a:lnSpc>
                <a:spcPct val="80000"/>
              </a:lnSpc>
              <a:buFontTx/>
              <a:buNone/>
            </a:pPr>
            <a:endParaRPr lang="en-AU" altLang="ja-JP" sz="1200">
              <a:solidFill>
                <a:schemeClr val="bg1"/>
              </a:solidFill>
              <a:ea typeface="MS PGothic" panose="020B0600070205080204" pitchFamily="34" charset="-128"/>
            </a:endParaRPr>
          </a:p>
          <a:p>
            <a:pPr eaLnBrk="1" hangingPunct="1">
              <a:lnSpc>
                <a:spcPct val="80000"/>
              </a:lnSpc>
              <a:buFontTx/>
              <a:buNone/>
            </a:pPr>
            <a:r>
              <a:rPr lang="en-AU" altLang="en-US" sz="2600" b="1" u="sng">
                <a:solidFill>
                  <a:schemeClr val="bg1"/>
                </a:solidFill>
                <a:ea typeface="MS PGothic" panose="020B0600070205080204" pitchFamily="34" charset="-128"/>
              </a:rPr>
              <a:t>4- </a:t>
            </a:r>
            <a:r>
              <a:rPr lang="en-US" altLang="en-US" sz="2400" b="1" u="sng">
                <a:solidFill>
                  <a:schemeClr val="bg1"/>
                </a:solidFill>
              </a:rPr>
              <a:t>Trehalose</a:t>
            </a:r>
            <a:r>
              <a:rPr lang="en-US" altLang="ja-JP" sz="2400">
                <a:solidFill>
                  <a:schemeClr val="bg1"/>
                </a:solidFill>
                <a:ea typeface="MS PGothic" panose="020B0600070205080204" pitchFamily="34" charset="-128"/>
              </a:rPr>
              <a:t> </a:t>
            </a:r>
            <a:r>
              <a:rPr lang="en-US" altLang="ja-JP" sz="2400" u="sng">
                <a:solidFill>
                  <a:schemeClr val="bg1"/>
                </a:solidFill>
                <a:ea typeface="MS PGothic" panose="020B0600070205080204" pitchFamily="34" charset="-128"/>
              </a:rPr>
              <a:t>two glucose</a:t>
            </a:r>
            <a:r>
              <a:rPr lang="en-US" altLang="ja-JP" sz="2400">
                <a:solidFill>
                  <a:schemeClr val="bg1"/>
                </a:solidFill>
                <a:ea typeface="MS PGothic" panose="020B0600070205080204" pitchFamily="34" charset="-128"/>
              </a:rPr>
              <a:t> units linked by an α-bond (</a:t>
            </a:r>
            <a:r>
              <a:rPr lang="el-GR" altLang="ja-JP" sz="2400">
                <a:solidFill>
                  <a:schemeClr val="bg1"/>
                </a:solidFill>
                <a:ea typeface="MS PGothic" panose="020B0600070205080204" pitchFamily="34" charset="-128"/>
              </a:rPr>
              <a:t>α</a:t>
            </a:r>
            <a:r>
              <a:rPr lang="en-US" altLang="ja-JP" sz="2400">
                <a:solidFill>
                  <a:schemeClr val="bg1"/>
                </a:solidFill>
                <a:ea typeface="MS PGothic" panose="020B0600070205080204" pitchFamily="34" charset="-128"/>
              </a:rPr>
              <a:t>-1,1)</a:t>
            </a:r>
          </a:p>
          <a:p>
            <a:pPr eaLnBrk="1" hangingPunct="1">
              <a:lnSpc>
                <a:spcPct val="80000"/>
              </a:lnSpc>
              <a:buFontTx/>
              <a:buNone/>
            </a:pPr>
            <a:endParaRPr lang="en-US" altLang="ja-JP" sz="1200">
              <a:solidFill>
                <a:schemeClr val="bg1"/>
              </a:solidFill>
              <a:ea typeface="MS PGothic" panose="020B0600070205080204" pitchFamily="34" charset="-128"/>
            </a:endParaRPr>
          </a:p>
          <a:p>
            <a:pPr eaLnBrk="1" hangingPunct="1">
              <a:lnSpc>
                <a:spcPct val="80000"/>
              </a:lnSpc>
              <a:buFontTx/>
              <a:buNone/>
            </a:pPr>
            <a:r>
              <a:rPr lang="en-US" altLang="en-US" sz="2400" b="1" u="sng">
                <a:solidFill>
                  <a:schemeClr val="bg1"/>
                </a:solidFill>
                <a:ea typeface="MS PGothic" panose="020B0600070205080204" pitchFamily="34" charset="-128"/>
              </a:rPr>
              <a:t>5- </a:t>
            </a:r>
            <a:r>
              <a:rPr lang="en-AU" altLang="en-US" sz="2600" b="1" u="sng">
                <a:solidFill>
                  <a:schemeClr val="bg1"/>
                </a:solidFill>
              </a:rPr>
              <a:t>Lactose</a:t>
            </a:r>
            <a:r>
              <a:rPr lang="en-AU" altLang="en-US" sz="2600">
                <a:solidFill>
                  <a:schemeClr val="bg1"/>
                </a:solidFill>
              </a:rPr>
              <a:t> Milk sugar,  Composed of </a:t>
            </a:r>
            <a:r>
              <a:rPr lang="en-AU" altLang="en-US" sz="2600" u="sng">
                <a:solidFill>
                  <a:schemeClr val="bg1"/>
                </a:solidFill>
              </a:rPr>
              <a:t>Galactose &amp; Glucose</a:t>
            </a:r>
            <a:r>
              <a:rPr lang="en-AU" altLang="en-US" sz="2600">
                <a:solidFill>
                  <a:schemeClr val="bg1"/>
                </a:solidFill>
              </a:rPr>
              <a:t> joined by (β-1,4) link.</a:t>
            </a:r>
          </a:p>
          <a:p>
            <a:pPr eaLnBrk="1" hangingPunct="1">
              <a:lnSpc>
                <a:spcPct val="80000"/>
              </a:lnSpc>
              <a:buFontTx/>
              <a:buNone/>
            </a:pPr>
            <a:endParaRPr lang="en-AU" altLang="en-US" sz="2600">
              <a:solidFill>
                <a:schemeClr val="bg1"/>
              </a:solidFill>
            </a:endParaRPr>
          </a:p>
          <a:p>
            <a:pPr eaLnBrk="1" hangingPunct="1">
              <a:lnSpc>
                <a:spcPct val="80000"/>
              </a:lnSpc>
              <a:buFontTx/>
              <a:buNone/>
            </a:pPr>
            <a:r>
              <a:rPr lang="en-AU" altLang="en-US" sz="2600" b="1" u="sng">
                <a:solidFill>
                  <a:schemeClr val="bg1"/>
                </a:solidFill>
              </a:rPr>
              <a:t>6- Sucrose</a:t>
            </a:r>
            <a:r>
              <a:rPr lang="en-AU" altLang="en-US" sz="2600">
                <a:solidFill>
                  <a:schemeClr val="bg1"/>
                </a:solidFill>
              </a:rPr>
              <a:t> Composed of </a:t>
            </a:r>
            <a:r>
              <a:rPr lang="en-AU" altLang="ja-JP" sz="2800">
                <a:solidFill>
                  <a:schemeClr val="bg1"/>
                </a:solidFill>
                <a:ea typeface="MS PGothic" panose="020B0600070205080204" pitchFamily="34" charset="-128"/>
              </a:rPr>
              <a:t>(</a:t>
            </a:r>
            <a:r>
              <a:rPr lang="en-AU" altLang="ja-JP" sz="2800" u="sng">
                <a:solidFill>
                  <a:schemeClr val="bg1"/>
                </a:solidFill>
                <a:ea typeface="MS PGothic" panose="020B0600070205080204" pitchFamily="34" charset="-128"/>
              </a:rPr>
              <a:t>glucose-α-1,2-fructose</a:t>
            </a:r>
            <a:r>
              <a:rPr lang="en-AU" altLang="ja-JP" sz="2800">
                <a:solidFill>
                  <a:schemeClr val="bg1"/>
                </a:solidFill>
                <a:ea typeface="MS PGothic" panose="020B0600070205080204" pitchFamily="34" charset="-128"/>
              </a:rPr>
              <a:t>)</a:t>
            </a:r>
            <a:endParaRPr lang="en-AU" altLang="ja-JP" sz="2600">
              <a:solidFill>
                <a:schemeClr val="bg1"/>
              </a:solidFill>
              <a:ea typeface="MS PGothic" panose="020B0600070205080204" pitchFamily="34" charset="-128"/>
            </a:endParaRPr>
          </a:p>
          <a:p>
            <a:pPr eaLnBrk="1" hangingPunct="1">
              <a:lnSpc>
                <a:spcPct val="80000"/>
              </a:lnSpc>
              <a:buFontTx/>
              <a:buNone/>
            </a:pPr>
            <a:r>
              <a:rPr lang="en-AU" altLang="ja-JP" sz="2600">
                <a:solidFill>
                  <a:schemeClr val="bg1"/>
                </a:solidFill>
                <a:ea typeface="MS PGothic" panose="020B0600070205080204" pitchFamily="34" charset="-128"/>
              </a:rPr>
              <a:t>obtained from cane or beet commonly known as table sugar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6279318-D500-4D89-8E96-FB162ABA4467}"/>
              </a:ext>
            </a:extLst>
          </p:cNvPr>
          <p:cNvSpPr>
            <a:spLocks noGrp="1" noChangeArrowheads="1"/>
          </p:cNvSpPr>
          <p:nvPr>
            <p:ph type="title"/>
          </p:nvPr>
        </p:nvSpPr>
        <p:spPr>
          <a:xfrm>
            <a:off x="457200" y="0"/>
            <a:ext cx="8229600" cy="609600"/>
          </a:xfrm>
        </p:spPr>
        <p:txBody>
          <a:bodyPr>
            <a:spAutoFit/>
          </a:bodyPr>
          <a:lstStyle/>
          <a:p>
            <a:pPr eaLnBrk="1" hangingPunct="1"/>
            <a:r>
              <a:rPr lang="en-AU" altLang="ja-JP" sz="3400">
                <a:solidFill>
                  <a:schemeClr val="bg1"/>
                </a:solidFill>
                <a:ea typeface="MS PGothic" panose="020B0600070205080204" pitchFamily="34" charset="-128"/>
              </a:rPr>
              <a:t>Glycosidic bond in maltose</a:t>
            </a:r>
            <a:endParaRPr lang="en-AU" altLang="en-US" sz="3400">
              <a:solidFill>
                <a:schemeClr val="bg1"/>
              </a:solidFill>
            </a:endParaRPr>
          </a:p>
        </p:txBody>
      </p:sp>
      <p:sp>
        <p:nvSpPr>
          <p:cNvPr id="9219" name="Text Box 4">
            <a:extLst>
              <a:ext uri="{FF2B5EF4-FFF2-40B4-BE49-F238E27FC236}">
                <a16:creationId xmlns:a16="http://schemas.microsoft.com/office/drawing/2014/main" id="{D4CB7B73-7CF6-4C99-8880-7D772C31D925}"/>
              </a:ext>
            </a:extLst>
          </p:cNvPr>
          <p:cNvSpPr txBox="1">
            <a:spLocks noChangeArrowheads="1"/>
          </p:cNvSpPr>
          <p:nvPr/>
        </p:nvSpPr>
        <p:spPr bwMode="auto">
          <a:xfrm>
            <a:off x="228600" y="609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b="1" u="sng">
                <a:solidFill>
                  <a:schemeClr val="bg1"/>
                </a:solidFill>
              </a:rPr>
              <a:t>Glycosidic bond</a:t>
            </a:r>
            <a:r>
              <a:rPr lang="en-AU" altLang="en-US">
                <a:solidFill>
                  <a:schemeClr val="bg1"/>
                </a:solidFill>
              </a:rPr>
              <a:t> the covalent bond between the anomeric carbon atom of a saccharide and some other group or molecule with which it forms a glycoside.</a:t>
            </a:r>
          </a:p>
        </p:txBody>
      </p:sp>
      <p:pic>
        <p:nvPicPr>
          <p:cNvPr id="9220" name="Picture 6">
            <a:extLst>
              <a:ext uri="{FF2B5EF4-FFF2-40B4-BE49-F238E27FC236}">
                <a16:creationId xmlns:a16="http://schemas.microsoft.com/office/drawing/2014/main" id="{1BD4CE90-E686-4C38-943B-E4EBD5C8B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3488"/>
            <a:ext cx="6629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8CB7698C-1201-496D-84F8-AA776D408BF7}"/>
              </a:ext>
            </a:extLst>
          </p:cNvPr>
          <p:cNvSpPr>
            <a:spLocks noChangeArrowheads="1"/>
          </p:cNvSpPr>
          <p:nvPr/>
        </p:nvSpPr>
        <p:spPr bwMode="auto">
          <a:xfrm>
            <a:off x="6934200" y="2690813"/>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1"/>
                </a:solidFill>
              </a:rPr>
              <a:t>.</a:t>
            </a:r>
          </a:p>
        </p:txBody>
      </p:sp>
      <p:sp>
        <p:nvSpPr>
          <p:cNvPr id="9222" name="Rectangle 5">
            <a:extLst>
              <a:ext uri="{FF2B5EF4-FFF2-40B4-BE49-F238E27FC236}">
                <a16:creationId xmlns:a16="http://schemas.microsoft.com/office/drawing/2014/main" id="{9CC0BAB7-2B8C-4E90-80CA-BD243957A9BB}"/>
              </a:ext>
            </a:extLst>
          </p:cNvPr>
          <p:cNvSpPr>
            <a:spLocks noChangeArrowheads="1"/>
          </p:cNvSpPr>
          <p:nvPr/>
        </p:nvSpPr>
        <p:spPr bwMode="auto">
          <a:xfrm>
            <a:off x="6934200" y="2514600"/>
            <a:ext cx="2133600" cy="1816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1"/>
                </a:solidFill>
              </a:rPr>
              <a:t>alpha 1,4 glycosidic bonds  are formed when the OH on the carbon-1 is below the glucose ring while beta  1,4 glycosidic bonds are formed when the OH is above the plane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302BB99-8F11-4D80-BDA2-594987ABE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a:extLst>
              <a:ext uri="{FF2B5EF4-FFF2-40B4-BE49-F238E27FC236}">
                <a16:creationId xmlns:a16="http://schemas.microsoft.com/office/drawing/2014/main" id="{D0359D37-A469-4CF7-B356-7EABC300C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3429000" cy="2198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6">
            <a:extLst>
              <a:ext uri="{FF2B5EF4-FFF2-40B4-BE49-F238E27FC236}">
                <a16:creationId xmlns:a16="http://schemas.microsoft.com/office/drawing/2014/main" id="{40098574-4E2D-4B25-8D3E-43E068498B7F}"/>
              </a:ext>
            </a:extLst>
          </p:cNvPr>
          <p:cNvSpPr txBox="1">
            <a:spLocks noChangeArrowheads="1"/>
          </p:cNvSpPr>
          <p:nvPr/>
        </p:nvSpPr>
        <p:spPr bwMode="auto">
          <a:xfrm>
            <a:off x="228600" y="8382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FF00"/>
                </a:solidFill>
              </a:rPr>
              <a:t>Reducing and non-reducing end</a:t>
            </a:r>
            <a:endParaRPr lang="en-AU" altLang="en-US" b="1">
              <a:solidFill>
                <a:srgbClr val="FFFF00"/>
              </a:solidFill>
            </a:endParaRPr>
          </a:p>
        </p:txBody>
      </p:sp>
      <p:sp>
        <p:nvSpPr>
          <p:cNvPr id="10245" name="Rectangle 4">
            <a:extLst>
              <a:ext uri="{FF2B5EF4-FFF2-40B4-BE49-F238E27FC236}">
                <a16:creationId xmlns:a16="http://schemas.microsoft.com/office/drawing/2014/main" id="{691229CA-184E-4DD3-A1D7-8BBCAFA92488}"/>
              </a:ext>
            </a:extLst>
          </p:cNvPr>
          <p:cNvSpPr>
            <a:spLocks noChangeArrowheads="1"/>
          </p:cNvSpPr>
          <p:nvPr/>
        </p:nvSpPr>
        <p:spPr bwMode="auto">
          <a:xfrm>
            <a:off x="5761038" y="1295400"/>
            <a:ext cx="72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ja-JP" b="1">
                <a:ea typeface="MS PGothic" panose="020B0600070205080204" pitchFamily="34" charset="-128"/>
              </a:rPr>
              <a:t>α</a:t>
            </a:r>
            <a:r>
              <a:rPr lang="en-US" altLang="ja-JP" b="1">
                <a:ea typeface="MS PGothic" panose="020B0600070205080204" pitchFamily="34" charset="-128"/>
              </a:rPr>
              <a:t>-1,1</a:t>
            </a:r>
            <a:endParaRPr lang="af-ZA" altLang="en-US" b="1"/>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246C9-545C-41BA-A062-F9D4EE3DEEC4}">
  <ds:schemaRefs>
    <ds:schemaRef ds:uri="http://schemas.microsoft.com/sharepoint/v3/contenttype/forms"/>
  </ds:schemaRefs>
</ds:datastoreItem>
</file>

<file path=customXml/itemProps2.xml><?xml version="1.0" encoding="utf-8"?>
<ds:datastoreItem xmlns:ds="http://schemas.openxmlformats.org/officeDocument/2006/customXml" ds:itemID="{6C28F554-3E87-43BE-97FA-D0FEBE25F91F}">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emplate/>
  <TotalTime>5877</TotalTime>
  <Words>3619</Words>
  <Application>Microsoft Office PowerPoint</Application>
  <PresentationFormat>عرض على الشاشة (4:3)</PresentationFormat>
  <Paragraphs>427</Paragraphs>
  <Slides>58</Slides>
  <Notes>52</Notes>
  <HiddenSlides>0</HiddenSlides>
  <MMClips>0</MMClips>
  <ScaleCrop>false</ScaleCrop>
  <HeadingPairs>
    <vt:vector size="4" baseType="variant">
      <vt:variant>
        <vt:lpstr>نسق</vt:lpstr>
      </vt:variant>
      <vt:variant>
        <vt:i4>1</vt:i4>
      </vt:variant>
      <vt:variant>
        <vt:lpstr>عناوين الشرائح</vt:lpstr>
      </vt:variant>
      <vt:variant>
        <vt:i4>58</vt:i4>
      </vt:variant>
    </vt:vector>
  </HeadingPairs>
  <TitlesOfParts>
    <vt:vector size="59" baseType="lpstr">
      <vt:lpstr>Default Design</vt:lpstr>
      <vt:lpstr>Major types of nutrients and digestion Lecture 1+2</vt:lpstr>
      <vt:lpstr>عرض تقديمي في PowerPoint</vt:lpstr>
      <vt:lpstr>عرض تقديمي في PowerPoint</vt:lpstr>
      <vt:lpstr>1. Carbohydrates</vt:lpstr>
      <vt:lpstr>عرض تقديمي في PowerPoint</vt:lpstr>
      <vt:lpstr>عرض تقديمي في PowerPoint</vt:lpstr>
      <vt:lpstr>عرض تقديمي في PowerPoint</vt:lpstr>
      <vt:lpstr>Glycosidic bond in maltose</vt:lpstr>
      <vt:lpstr>عرض تقديمي في PowerPoint</vt:lpstr>
      <vt:lpstr>عرض تقديمي في PowerPoint</vt:lpstr>
      <vt:lpstr>عرض تقديمي في PowerPoint</vt:lpstr>
      <vt:lpstr>Glycogen structure</vt:lpstr>
      <vt:lpstr>Digestion of dietary carbohydrates</vt:lpstr>
      <vt:lpstr>عرض تقديمي في PowerPoint</vt:lpstr>
      <vt:lpstr>عرض تقديمي في PowerPoint</vt:lpstr>
      <vt:lpstr>عرض تقديمي في PowerPoint</vt:lpstr>
      <vt:lpstr>عرض تقديمي في PowerPoint</vt:lpstr>
      <vt:lpstr>عرض تقديمي في PowerPoint</vt:lpstr>
      <vt:lpstr>Location of disaccharide complexes in intestinal villi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Dietary fiber</vt:lpstr>
      <vt:lpstr>عرض تقديمي في PowerPoint</vt:lpstr>
      <vt:lpstr>عرض تقديمي في PowerPoint</vt:lpstr>
      <vt:lpstr>عرض تقديمي في PowerPoint</vt:lpstr>
      <vt:lpstr>عرض تقديمي في PowerPoint</vt:lpstr>
      <vt:lpstr>Digestion of fat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احمد المعايطه</cp:lastModifiedBy>
  <cp:revision>260</cp:revision>
  <cp:lastPrinted>1601-01-01T00:00:00Z</cp:lastPrinted>
  <dcterms:created xsi:type="dcterms:W3CDTF">2010-12-28T16:25:46Z</dcterms:created>
  <dcterms:modified xsi:type="dcterms:W3CDTF">2021-03-23T10:18:16Z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