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1" r:id="rId2"/>
    <p:sldId id="257" r:id="rId3"/>
    <p:sldId id="292" r:id="rId4"/>
    <p:sldId id="258" r:id="rId5"/>
    <p:sldId id="260" r:id="rId6"/>
    <p:sldId id="259" r:id="rId7"/>
    <p:sldId id="261" r:id="rId8"/>
    <p:sldId id="302" r:id="rId9"/>
    <p:sldId id="301" r:id="rId10"/>
    <p:sldId id="293" r:id="rId11"/>
    <p:sldId id="294" r:id="rId12"/>
    <p:sldId id="262" r:id="rId13"/>
    <p:sldId id="263" r:id="rId14"/>
    <p:sldId id="264" r:id="rId15"/>
    <p:sldId id="296" r:id="rId16"/>
    <p:sldId id="265" r:id="rId17"/>
    <p:sldId id="295" r:id="rId18"/>
    <p:sldId id="266" r:id="rId19"/>
    <p:sldId id="267" r:id="rId20"/>
    <p:sldId id="268" r:id="rId21"/>
    <p:sldId id="269" r:id="rId22"/>
    <p:sldId id="271" r:id="rId23"/>
    <p:sldId id="297" r:id="rId24"/>
    <p:sldId id="276" r:id="rId25"/>
    <p:sldId id="277" r:id="rId26"/>
    <p:sldId id="278" r:id="rId27"/>
    <p:sldId id="2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CA8533-2CB6-4B22-906F-57F13CB0C2AB}" type="datetimeFigureOut">
              <a:rPr lang="en-MY" smtClean="0"/>
              <a:t>4/5/2021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42BEE-F5D6-446B-9530-FB7B81A9FCF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5291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42BEE-F5D6-446B-9530-FB7B81A9FCFA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2845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42BEE-F5D6-446B-9530-FB7B81A9FCFA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7561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F993E87-B9E3-4ACA-8A51-5211DAE91378}" type="slidenum">
              <a:rPr lang="en-US" altLang="en-US" smtClean="0">
                <a:latin typeface="Arial" charset="0"/>
              </a:rPr>
              <a:pPr eaLnBrk="1" hangingPunct="1"/>
              <a:t>27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5BBA-6061-4D57-B242-01EB94C7B674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1517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9E7-511B-4A94-9DFD-A8A63C74B5A1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44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A7DF-803C-4560-BD79-DC10FB947896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298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FF704-6504-4FCB-9A5E-C8BB90C1A48E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7543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3AB6C-3C2C-49DF-BE65-0CA326485D48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548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C0295-9B26-4EB0-9ACB-47252F3611DF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958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3BDA2-725E-432A-8D0A-67517DBB67A1}" type="datetime1">
              <a:rPr lang="en-MY" smtClean="0"/>
              <a:t>4/5/2021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235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79E0-391D-4808-A765-39AFEEEE3071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329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C613A-60C7-4147-9DDA-23AE567AD190}" type="datetime1">
              <a:rPr lang="en-MY" smtClean="0"/>
              <a:t>4/5/2021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038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4B26-9E95-42B0-B88A-04CA6A42DB6B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9061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19B0-0044-4394-8E46-6C69E6A1E322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90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A75B-891A-49F1-B000-3A6381C5160D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8225-6A2B-4B86-8E1A-23DFD84C950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415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ytoplasm" TargetMode="External"/><Relationship Id="rId2" Type="http://schemas.openxmlformats.org/officeDocument/2006/relationships/hyperlink" Target="https://en.wikipedia.org/wiki/Basophilic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s://en.wikipedia.org/wiki/Red_blood_cel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rsenic" TargetMode="External"/><Relationship Id="rId2" Type="http://schemas.openxmlformats.org/officeDocument/2006/relationships/hyperlink" Target="https://en.wikipedia.org/wiki/Mercury_poisonin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n.wikipedia.org/wiki/Lea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image.slidesharecdn.com/leadpoisoning-121009030019-phpapp02/95/lead-poisoning-2-728.jpg?cb=134975199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1340768"/>
            <a:ext cx="849694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Chemical hazards</a:t>
            </a:r>
            <a:br>
              <a:rPr lang="en-US" sz="4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Occupational exposure to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Toxic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Metals</a:t>
            </a:r>
            <a:r>
              <a:rPr lang="en-US" sz="4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US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heavy metals" </a:t>
            </a:r>
            <a:endParaRPr lang="en-MY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5165903"/>
            <a:ext cx="70017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nl-NL" sz="3200" b="1" i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Prof  DR. Waqar Al – Kubaisy</a:t>
            </a:r>
            <a:r>
              <a:rPr lang="nl-NL" sz="32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 </a:t>
            </a:r>
            <a:endParaRPr lang="en-MY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" name="Picture 2" descr="LEAD POISONING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781921"/>
            <a:ext cx="2325687" cy="1940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AE023-A05A-40FD-9245-4221D8E9FBCB}" type="datetime1">
              <a:rPr lang="en-MY" smtClean="0"/>
              <a:t>4/5/2021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7741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187100"/>
            <a:ext cx="2771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Lead </a:t>
            </a:r>
            <a:r>
              <a:rPr lang="en-GB" sz="28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absorption</a:t>
            </a:r>
            <a:endParaRPr lang="en-US" sz="2800" b="1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20888"/>
            <a:ext cx="810039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88002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What Lead Levels Are Considered  Elevated in Adults?</a:t>
            </a:r>
            <a:endParaRPr lang="en-MY" sz="26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60032" y="1399820"/>
            <a:ext cx="2520280" cy="830997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Skin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little/no absorption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652120" y="245658"/>
            <a:ext cx="2952328" cy="1154162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Inhalation (&lt;1µm): </a:t>
            </a:r>
            <a:endParaRPr lang="en-US" sz="2300" b="1" dirty="0" smtClean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3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dust or lead fumes      </a:t>
            </a:r>
          </a:p>
          <a:p>
            <a:pPr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absorb 50-70%</a:t>
            </a:r>
            <a:endParaRPr lang="en-MY" sz="2300" b="1" dirty="0"/>
          </a:p>
        </p:txBody>
      </p:sp>
      <p:sp>
        <p:nvSpPr>
          <p:cNvPr id="6" name="Rectangle 5"/>
          <p:cNvSpPr/>
          <p:nvPr/>
        </p:nvSpPr>
        <p:spPr>
          <a:xfrm>
            <a:off x="293546" y="620688"/>
            <a:ext cx="4171644" cy="1508105"/>
          </a:xfrm>
          <a:prstGeom prst="rect">
            <a:avLst/>
          </a:prstGeom>
          <a:ln w="1587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3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Oral</a:t>
            </a: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adults absorb 10% </a:t>
            </a:r>
          </a:p>
          <a:p>
            <a:pPr>
              <a:defRPr/>
            </a:pP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children absorb 40-50%</a:t>
            </a:r>
          </a:p>
          <a:p>
            <a:pPr>
              <a:defRPr/>
            </a:pPr>
            <a:r>
              <a:rPr lang="en-US" sz="23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increased absorption if low </a:t>
            </a:r>
            <a:r>
              <a:rPr lang="en-US" sz="23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Fe, </a:t>
            </a:r>
            <a:r>
              <a:rPr lang="en-US" sz="2300" b="1" dirty="0" err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Ca</a:t>
            </a:r>
            <a:endParaRPr lang="en-US" sz="2300" b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55513" y="2945543"/>
            <a:ext cx="9041406" cy="327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At levels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above 80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serious permanent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health damage may occur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(extremely dangerous).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Between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40 and 80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serious health damage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  may be occurring, even if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there are no symptoms </a:t>
            </a:r>
            <a:r>
              <a:rPr lang="en-US" sz="2300" b="1" dirty="0" smtClean="0">
                <a:latin typeface="Garamond" pitchFamily="18" charset="0"/>
                <a:cs typeface="Times New Roman" pitchFamily="18" charset="0"/>
              </a:rPr>
              <a:t>(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seriously elevated</a:t>
            </a:r>
            <a:r>
              <a:rPr lang="en-US" sz="2300" b="1" dirty="0" smtClean="0">
                <a:latin typeface="Garamond" pitchFamily="18" charset="0"/>
                <a:cs typeface="Times New Roman" pitchFamily="18" charset="0"/>
              </a:rPr>
              <a:t>) Between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25 and 40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regular exposure is occurring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  <a:endParaRPr lang="en-US" sz="2300" dirty="0" smtClean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There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some evidence of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potential physiologic problems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(elevated).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Between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10 and 25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lead is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building up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in the body and </a:t>
            </a:r>
            <a:endParaRPr lang="en-US" sz="2300" dirty="0" smtClean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some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exposure is occurring</a:t>
            </a:r>
            <a:r>
              <a:rPr lang="en-US" sz="2300" b="1" dirty="0" smtClean="0">
                <a:latin typeface="Garamond" pitchFamily="18" charset="0"/>
                <a:cs typeface="Times New Roman" pitchFamily="18" charset="0"/>
              </a:rPr>
              <a:t>.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The typical level for U.S. adults is </a:t>
            </a:r>
            <a:endParaRPr lang="en-US" sz="2300" b="1" dirty="0" smtClean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less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than 10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(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mean =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3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6D49B-F6CD-4A56-91D4-5852BA476324}" type="datetime1">
              <a:rPr lang="en-MY" smtClean="0"/>
              <a:t>4/5/2021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1000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6632"/>
            <a:ext cx="82089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solidFill>
                  <a:srgbClr val="88002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-CondensedBold" charset="0"/>
              </a:rPr>
              <a:t>What Lead Levels Are Considered</a:t>
            </a:r>
            <a:br>
              <a:rPr lang="en-US" sz="2600" b="1" dirty="0">
                <a:solidFill>
                  <a:srgbClr val="88002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-CondensedBold" charset="0"/>
              </a:rPr>
            </a:br>
            <a:r>
              <a:rPr lang="en-US" sz="2600" b="1" dirty="0">
                <a:solidFill>
                  <a:srgbClr val="88002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Univers-CondensedBold" charset="0"/>
              </a:rPr>
              <a:t>Elevated in Adults?</a:t>
            </a:r>
            <a:endParaRPr lang="en-MY" sz="26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80728"/>
            <a:ext cx="9144000" cy="5688632"/>
          </a:xfrm>
          <a:prstGeom prst="rect">
            <a:avLst/>
          </a:prstGeom>
          <a:noFill/>
        </p:spPr>
      </p:pic>
      <p:pic>
        <p:nvPicPr>
          <p:cNvPr id="4" name="Picture 3" descr="LEAD POISONING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3"/>
            <a:ext cx="1115616" cy="954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D47A-DEA1-4789-B0B7-DE1C1629C5C8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027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13" y="188640"/>
            <a:ext cx="871695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SOURCE &amp; USES</a:t>
            </a:r>
          </a:p>
          <a:p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  •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Lead(</a:t>
            </a:r>
            <a:r>
              <a:rPr lang="en-MY" sz="2300" b="1" dirty="0" err="1" smtClean="0">
                <a:latin typeface="Garamond" pitchFamily="18" charset="0"/>
                <a:cs typeface="Times New Roman" pitchFamily="18" charset="0"/>
              </a:rPr>
              <a:t>Pb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) is a heavy metal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Occupational &amp; Non-occupational sources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Main source of environmental (non-occupational)source of </a:t>
            </a:r>
            <a:r>
              <a:rPr lang="en-MY" sz="2300" b="1" dirty="0" err="1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is Gasoline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Also through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drinking water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from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 pipes,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chewing lead paints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on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toys e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tc..</a:t>
            </a:r>
          </a:p>
          <a:p>
            <a:endParaRPr lang="en-MY" sz="23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More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industrial workers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are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exposed to lead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than to any other</a:t>
            </a:r>
          </a:p>
          <a:p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                        toxic metal</a:t>
            </a: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</a:t>
            </a:r>
            <a:endParaRPr lang="en-MY" sz="2300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Lead is used widely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in a variety of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industries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because of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its properties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(1) low boiling point </a:t>
            </a: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(2) mixes with other metals easily to form alloys</a:t>
            </a:r>
            <a:r>
              <a:rPr lang="ar-AE" sz="2300" b="1" dirty="0">
                <a:latin typeface="Garamond" pitchFamily="18" charset="0"/>
                <a:cs typeface="Times New Roman" pitchFamily="18" charset="0"/>
              </a:rPr>
              <a:t>سبائك </a:t>
            </a:r>
            <a:endParaRPr lang="en-US" sz="2300" b="1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(3) easily oxidised and</a:t>
            </a: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(4) anticorrosive</a:t>
            </a:r>
            <a:r>
              <a:rPr lang="en-MY" sz="23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F722-46E3-4FF3-8D06-DDC7F626FB81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3726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88411"/>
            <a:ext cx="482275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3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LEAD </a:t>
            </a:r>
            <a:r>
              <a:rPr lang="en-MY" sz="23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POISONING(PLUMBISM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)</a:t>
            </a:r>
            <a:endParaRPr lang="en-MY" sz="2300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All lead compounds are toxic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Dangerous</a:t>
            </a:r>
          </a:p>
          <a:p>
            <a:pPr marL="342900" indent="-342900">
              <a:buFontTx/>
              <a:buChar char="-"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lead arsenate,</a:t>
            </a:r>
          </a:p>
          <a:p>
            <a:pPr marL="342900" indent="-342900">
              <a:buFontTx/>
              <a:buChar char="-"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lead oxide and </a:t>
            </a:r>
          </a:p>
          <a:p>
            <a:pPr marL="342900" indent="-342900">
              <a:buFontTx/>
              <a:buChar char="-"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lead carbonate</a:t>
            </a:r>
            <a:r>
              <a:rPr lang="en-MY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least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toxic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i</a:t>
            </a:r>
            <a:r>
              <a:rPr lang="en-MY" sz="22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 lead sulphide</a:t>
            </a:r>
            <a:endParaRPr lang="en-MY" sz="22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9464" y="1124744"/>
            <a:ext cx="4824536" cy="4539704"/>
          </a:xfrm>
          <a:prstGeom prst="rect">
            <a:avLst/>
          </a:prstGeom>
          <a:ln w="190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Non-occupational Sources </a:t>
            </a:r>
            <a:endParaRPr lang="en-MY" sz="23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greatest source of environmental (non-occupational) lead is</a:t>
            </a:r>
            <a:r>
              <a:rPr lang="en-MY" sz="2200" b="1" dirty="0">
                <a:solidFill>
                  <a:schemeClr val="accent6">
                    <a:lumMod val="50000"/>
                  </a:schemeClr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gasoline.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Thousands of tons of lead every year is exhausted from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automobiles.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Lead is one of the few trace metals </a:t>
            </a:r>
            <a:r>
              <a:rPr lang="en-MY" sz="2200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that is abundantly present in the environment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Lead exposure may also occur through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drinking water 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from </a:t>
            </a:r>
            <a:endParaRPr lang="en-MY" sz="2200" b="1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pipes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>
                <a:latin typeface="Garamond" pitchFamily="18" charset="0"/>
                <a:cs typeface="Times New Roman" pitchFamily="18" charset="0"/>
              </a:rPr>
              <a:t>chewing lead paint on window sill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 or 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toys in </a:t>
            </a: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the case 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of children</a:t>
            </a:r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08520" y="2967334"/>
            <a:ext cx="4618562" cy="317009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Industrial Uses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Over 200 industries are counted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where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 is used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manufacture of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storage batteries</a:t>
            </a:r>
            <a:endParaRPr lang="en-MY" sz="22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glass manufacture;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ship building;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printing and potteries;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rubber industry and </a:t>
            </a:r>
            <a:endParaRPr lang="en-MY" sz="22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several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others</a:t>
            </a:r>
            <a:endParaRPr lang="en-MY" sz="2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3EC1E-35CE-459C-87CC-B89BED7A968C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4402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48680"/>
            <a:ext cx="903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Clinical Picture :</a:t>
            </a:r>
          </a:p>
          <a:p>
            <a:pPr algn="ctr"/>
            <a:r>
              <a:rPr lang="en-MY" sz="24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The clinical picture of lead poisoning or</a:t>
            </a:r>
            <a:r>
              <a:rPr lang="en-MY" sz="24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err="1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plumbism</a:t>
            </a:r>
            <a:r>
              <a:rPr lang="en-MY" sz="24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is different in the </a:t>
            </a:r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          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inorganic</a:t>
            </a:r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organic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lead exposures.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2403376"/>
            <a:ext cx="41044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Inorganic </a:t>
            </a:r>
            <a:r>
              <a:rPr lang="en-US" sz="2400" b="1" u="sng" dirty="0" err="1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exposure:</a:t>
            </a:r>
            <a:r>
              <a:rPr lang="en-US" sz="24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-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Abd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. Colic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obstinate constipation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loss of appetite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blue lines on gums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stippling of red cells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anaemia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wrist drop foot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drop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7079" y="2708920"/>
            <a:ext cx="3888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Organic </a:t>
            </a:r>
            <a:r>
              <a:rPr lang="en-US" sz="2400" b="1" u="sng" dirty="0" err="1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4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compounds:-</a:t>
            </a:r>
          </a:p>
          <a:p>
            <a:r>
              <a:rPr lang="en-US" sz="2400" dirty="0">
                <a:latin typeface="Garamond" pitchFamily="18" charset="0"/>
                <a:cs typeface="Times New Roman" pitchFamily="18" charset="0"/>
              </a:rPr>
              <a:t> (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toxic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effect mainly on CNS)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Insomnia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Headache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Mental confusion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Delirium etc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..</a:t>
            </a:r>
          </a:p>
        </p:txBody>
      </p:sp>
      <p:sp>
        <p:nvSpPr>
          <p:cNvPr id="5" name="Rectangle 4"/>
          <p:cNvSpPr/>
          <p:nvPr/>
        </p:nvSpPr>
        <p:spPr>
          <a:xfrm>
            <a:off x="3169227" y="2060848"/>
            <a:ext cx="26980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Clinical Features</a:t>
            </a:r>
            <a:endParaRPr lang="en-MY" sz="2400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8CD31-F67B-486F-823D-BAADDECCE2FE}" type="datetime1">
              <a:rPr lang="en-MY" smtClean="0"/>
              <a:t>4/5/2021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328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8041"/>
            <a:ext cx="4748190" cy="6186309"/>
          </a:xfrm>
          <a:prstGeom prst="rect">
            <a:avLst/>
          </a:prstGeom>
          <a:ln w="158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Acute lead poisoning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(as short as days)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loss of appetite,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nausea,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vomiting,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stomach cramps,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constipation,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difficulty in sleeping,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fatigue,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moodiness,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headache,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joint or muscle aches,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anemia, 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decrease in sexuality.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Acute health poisoning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from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uncontrolled occupational exposures has resulted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in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fatalities</a:t>
            </a:r>
            <a:endParaRPr lang="en-MY" sz="22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1222093"/>
            <a:ext cx="4572000" cy="3816429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Long term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(chronic):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as long as several years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result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severe damage 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to the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blood-forming,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nervous,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urinary, 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reproductive systems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frequency and severity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of clinical 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symptoms increases 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with the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concentration of lead in the blood</a:t>
            </a:r>
            <a:endParaRPr lang="en-US" sz="2200" b="1" dirty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48631" y="37154"/>
            <a:ext cx="2223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Clinical picture</a:t>
            </a:r>
            <a:r>
              <a:rPr lang="en-US" sz="240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EFFF8-9B53-4E9F-92B1-FBDFDA9B2E93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138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1" y="1124744"/>
            <a:ext cx="4032449" cy="4308964"/>
          </a:xfrm>
          <a:prstGeom prst="rect">
            <a:avLst/>
          </a:prstGeom>
          <a:noFill/>
          <a:ln w="19050">
            <a:solidFill>
              <a:schemeClr val="accent5"/>
            </a:solidFill>
          </a:ln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4009" y="980728"/>
            <a:ext cx="4248472" cy="374441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914275" y="197445"/>
            <a:ext cx="3242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 lead-induced health effects.</a:t>
            </a:r>
            <a:endParaRPr lang="en-MY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CFFB2-34F7-4364-8B4B-084D56CEE642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73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Lead poison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315415"/>
            <a:ext cx="8748464" cy="698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F6D1-AE7F-4F4B-B91E-66F37A04DB8B}" type="datetime1">
              <a:rPr lang="en-MY" smtClean="0"/>
              <a:t>4/5/2021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554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834" y="51889"/>
            <a:ext cx="895042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Diagnosis of lead poisoning is based on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</a:t>
            </a:r>
            <a:endParaRPr lang="en-US" sz="22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History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Clinical feature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</a:t>
            </a:r>
            <a:r>
              <a:rPr lang="en-MY" sz="2000" i="1" dirty="0" smtClean="0">
                <a:latin typeface="Garamond" pitchFamily="18" charset="0"/>
                <a:cs typeface="Times New Roman" pitchFamily="18" charset="0"/>
              </a:rPr>
              <a:t>such as loss of appetite, intestinal colic, persistent headache, weakness, abdominal cramps and constipation, joint and muscular pains, blue line on gums, anaemia, </a:t>
            </a:r>
            <a:r>
              <a:rPr lang="en-MY" sz="20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etc.</a:t>
            </a:r>
            <a:endParaRPr lang="en-US" sz="20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Laboratory diagnosis </a:t>
            </a:r>
          </a:p>
          <a:p>
            <a:pPr marL="457200" indent="-457200">
              <a:buFontTx/>
              <a:buAutoNum type="alphaLcParenR"/>
            </a:pPr>
            <a:r>
              <a:rPr lang="en-US" sz="2200" b="1" dirty="0" err="1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Coproporphyrin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in urine(CPU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)       Normal-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&lt;150µg/L</a:t>
            </a:r>
          </a:p>
          <a:p>
            <a:r>
              <a:rPr lang="en-US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Measurement of CPU is a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useful screening test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</a:t>
            </a:r>
            <a:r>
              <a:rPr lang="en-MY" sz="2200" b="1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non-exposed  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persons, it is less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than 150 micr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ogram/litre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b)Amino </a:t>
            </a:r>
            <a:r>
              <a:rPr lang="en-US" sz="2200" b="1" dirty="0" err="1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levulinic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acid in urine(ALAU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)</a:t>
            </a:r>
          </a:p>
          <a:p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&gt;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5mg/L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it indicates clearly lead absorption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c) </a:t>
            </a:r>
            <a:r>
              <a:rPr lang="en-US" sz="2200" b="1" dirty="0" err="1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in blood and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urine: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2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They provide </a:t>
            </a:r>
            <a:r>
              <a:rPr lang="en-MY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quantitative indicators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of exposure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urine-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&gt;0.8mg/L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indicates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 exposure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 absorption </a:t>
            </a:r>
          </a:p>
          <a:p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 blood-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&gt;70µg/100ml </a:t>
            </a:r>
            <a:r>
              <a:rPr lang="en-US" sz="2200" dirty="0" err="1" smtClean="0"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absorption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is associated with clinical symptoms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d)Basophilic stippling of RBC</a:t>
            </a:r>
            <a:r>
              <a:rPr lang="en-MY" sz="2400" i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Is a sensitive parameter of the haematological response.</a:t>
            </a:r>
            <a:endParaRPr lang="en-MY" sz="22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600" y="5733256"/>
            <a:ext cx="77272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b="1" dirty="0"/>
              <a:t>Basophilic stippling</a:t>
            </a:r>
            <a:r>
              <a:rPr lang="en-MY" dirty="0"/>
              <a:t>, also known as </a:t>
            </a:r>
            <a:r>
              <a:rPr lang="en-MY" b="1" dirty="0"/>
              <a:t>punctate </a:t>
            </a:r>
            <a:r>
              <a:rPr lang="en-MY" b="1" dirty="0" err="1"/>
              <a:t>basophilia</a:t>
            </a:r>
            <a:r>
              <a:rPr lang="en-MY" dirty="0"/>
              <a:t>, is the presence of numerous </a:t>
            </a:r>
            <a:r>
              <a:rPr lang="en-MY" dirty="0">
                <a:hlinkClick r:id="rId2" tooltip="Basophilic"/>
              </a:rPr>
              <a:t>basophilic</a:t>
            </a:r>
            <a:r>
              <a:rPr lang="en-MY" dirty="0"/>
              <a:t> granules that are dispersed through the </a:t>
            </a:r>
            <a:r>
              <a:rPr lang="en-MY" dirty="0">
                <a:hlinkClick r:id="rId3" tooltip="Cytoplasm"/>
              </a:rPr>
              <a:t>cytoplasm</a:t>
            </a:r>
            <a:r>
              <a:rPr lang="en-MY" dirty="0"/>
              <a:t> of </a:t>
            </a:r>
            <a:r>
              <a:rPr lang="en-MY" dirty="0">
                <a:hlinkClick r:id="rId4" tooltip="Red blood cell"/>
              </a:rPr>
              <a:t>erythrocytes</a:t>
            </a:r>
            <a:r>
              <a:rPr lang="en-MY" dirty="0"/>
              <a:t> in a peripheral blood smear.</a:t>
            </a:r>
          </a:p>
        </p:txBody>
      </p:sp>
      <p:pic>
        <p:nvPicPr>
          <p:cNvPr id="4" name="Picture 2" descr="https://library.med.utah.edu/WebPath/jpeg5/HEME01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5" y="2708920"/>
            <a:ext cx="1774954" cy="112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F0B33-C3F5-45C1-82D7-11C8E34CA52D}" type="datetime1">
              <a:rPr lang="en-MY" smtClean="0"/>
              <a:t>4/5/2021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6120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99" y="260648"/>
            <a:ext cx="8818218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MANAGEMENT :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 major objectives in management of lead poisoning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are the</a:t>
            </a:r>
          </a:p>
          <a:p>
            <a:pPr marL="514350" indent="-514350">
              <a:buFont typeface="+mj-lt"/>
              <a:buAutoNum type="romanLcPeriod"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prevention </a:t>
            </a:r>
            <a:r>
              <a:rPr lang="en-MY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f further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absorption,</a:t>
            </a:r>
          </a:p>
          <a:p>
            <a:pPr marL="514350" indent="-514350">
              <a:buFont typeface="+mj-lt"/>
              <a:buAutoNum type="romanLcPeriod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removal </a:t>
            </a:r>
            <a:r>
              <a:rPr lang="en-MY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of lead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from 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soft tissues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514350" indent="-514350">
              <a:buFont typeface="+mj-lt"/>
              <a:buAutoNum type="romanLcPeriod"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prevention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of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recurrence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Early recognition of cases will help in removing them from further exposure. </a:t>
            </a:r>
          </a:p>
          <a:p>
            <a:pPr marL="342900" indent="-342900" algn="ctr">
              <a:buFont typeface="Wingdings" pitchFamily="2" charset="2"/>
              <a:buChar char="q"/>
            </a:pP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Treatment</a:t>
            </a:r>
            <a:endParaRPr lang="en-MY" sz="23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saline purge will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remove unabsorbed </a:t>
            </a:r>
            <a:r>
              <a:rPr lang="en-MY" sz="2300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lead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from the gut.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Like </a:t>
            </a:r>
            <a:r>
              <a:rPr lang="en-MY" sz="2300" dirty="0" err="1">
                <a:latin typeface="Garamond" pitchFamily="18" charset="0"/>
                <a:cs typeface="Times New Roman" pitchFamily="18" charset="0"/>
              </a:rPr>
              <a:t>Ca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-EDTA,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it is a chelating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agent and works by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promoting lead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excretion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urine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/>
              <a:t>Chelation therapy is an antidote for poisoning by </a:t>
            </a:r>
            <a:r>
              <a:rPr lang="en-MY" sz="2200" dirty="0">
                <a:hlinkClick r:id="rId2" tooltip="Mercury poisoning"/>
              </a:rPr>
              <a:t>mercury</a:t>
            </a:r>
            <a:r>
              <a:rPr lang="en-MY" sz="2200" dirty="0"/>
              <a:t>, </a:t>
            </a:r>
            <a:r>
              <a:rPr lang="en-MY" sz="2200" dirty="0">
                <a:hlinkClick r:id="rId3"/>
              </a:rPr>
              <a:t>arsenic</a:t>
            </a:r>
            <a:r>
              <a:rPr lang="en-MY" sz="2200" dirty="0"/>
              <a:t>, and </a:t>
            </a:r>
            <a:r>
              <a:rPr lang="en-MY" sz="2200" dirty="0">
                <a:hlinkClick r:id="rId4" tooltip="Lead"/>
              </a:rPr>
              <a:t>lead</a:t>
            </a:r>
            <a:r>
              <a:rPr lang="en-MY" sz="2200" dirty="0"/>
              <a:t>. </a:t>
            </a:r>
            <a:endParaRPr lang="en-MY" sz="22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 smtClean="0"/>
              <a:t>Chelating </a:t>
            </a:r>
            <a:r>
              <a:rPr lang="en-MY" sz="2200" dirty="0"/>
              <a:t>agents convert these metal ions into a chemically and biochemically inert form that can be </a:t>
            </a:r>
            <a:r>
              <a:rPr lang="en-MY" sz="2200" dirty="0" smtClean="0"/>
              <a:t>excreted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>
                <a:latin typeface="Garamond" pitchFamily="18" charset="0"/>
              </a:rPr>
              <a:t>Chelating agents are used to reduce blood and tissue levels of injurious heavy metals. Chelating agents are generally classified based upon the target heavy metal – iron, copper, mercury and lead being the major targets</a:t>
            </a:r>
          </a:p>
          <a:p>
            <a:pPr marL="342900" indent="-342900">
              <a:buFont typeface="Wingdings" pitchFamily="2" charset="2"/>
              <a:buChar char="Ø"/>
            </a:pPr>
            <a:endParaRPr lang="en-MY" sz="22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E819-FB7E-4443-A6C2-7C05D3FB4AB8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19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372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25460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Toxic metals, </a:t>
            </a:r>
            <a:endParaRPr lang="en-MY" sz="28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8520" y="549789"/>
            <a:ext cx="907300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Toxic metals, including "heavy metals,"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individual metals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metal compounds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that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negatively affect people's health.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very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small </a:t>
            </a:r>
            <a:r>
              <a:rPr lang="en-US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amounts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many of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these metals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200" b="1" dirty="0" smtClean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2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necessary to support life.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However,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 larger amounts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, they become </a:t>
            </a:r>
            <a:r>
              <a:rPr lang="en-US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toxic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They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may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build up in biological systems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and become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significant health hazard.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59035" y="2750392"/>
            <a:ext cx="279790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Most hazardous:</a:t>
            </a:r>
            <a:r>
              <a:rPr lang="en-US" sz="2600" dirty="0">
                <a:latin typeface="Garamond" pitchFamily="18" charset="0"/>
              </a:rPr>
              <a:t> 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3282942"/>
            <a:ext cx="31838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 </a:t>
            </a:r>
          </a:p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Mercury</a:t>
            </a:r>
          </a:p>
          <a:p>
            <a:pPr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Arsenic</a:t>
            </a:r>
          </a:p>
          <a:p>
            <a:pPr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Cadmium</a:t>
            </a:r>
          </a:p>
          <a:p>
            <a:pPr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Beryllium</a:t>
            </a:r>
          </a:p>
          <a:p>
            <a:pPr>
              <a:defRPr/>
            </a:pPr>
            <a:r>
              <a:rPr lang="en-US" sz="2200" b="1" dirty="0" err="1">
                <a:latin typeface="Garamond" pitchFamily="18" charset="0"/>
                <a:cs typeface="Times New Roman" pitchFamily="18" charset="0"/>
              </a:rPr>
              <a:t>Hexa-valent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Chromium</a:t>
            </a:r>
          </a:p>
        </p:txBody>
      </p:sp>
      <p:sp>
        <p:nvSpPr>
          <p:cNvPr id="7" name="Rectangle 6"/>
          <p:cNvSpPr/>
          <p:nvPr/>
        </p:nvSpPr>
        <p:spPr>
          <a:xfrm>
            <a:off x="4745748" y="2643530"/>
            <a:ext cx="3528392" cy="3982629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Other toxic metals: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Aluminum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</a:t>
            </a: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	Antimony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Cobalt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Copper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Iron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Manganese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Molybdenum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Nickel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Selenium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Silver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Tin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Vanadium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•	Zinc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C74B2-5BA3-45C1-AD40-B1B00CF52811}" type="datetime1">
              <a:rPr lang="en-MY" smtClean="0"/>
              <a:t>4/5/2021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696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914400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What </a:t>
            </a: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Treatment Issues to Be Considered For Adults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When lead poisoning has been diagnosed, the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first course of action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is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discontinue exposure. </a:t>
            </a:r>
          </a:p>
          <a:p>
            <a:pPr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Whether discontinuation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of exposure is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sufficient to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treat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depends o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 blood lead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level,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severity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of clinical symptoms,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biochemical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and hematologic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disturbances,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 nature and history of exposure</a:t>
            </a:r>
            <a:endParaRPr lang="en-MY" sz="23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24129" y="2162329"/>
            <a:ext cx="3419871" cy="144655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All of these factors must be considered in determining the necessity for chelating therapy.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059832" y="1988840"/>
            <a:ext cx="2531712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155009" y="3978455"/>
            <a:ext cx="900100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There is no exact blood lead concentration above which treatment with a chelating agent is always indicated. </a:t>
            </a:r>
          </a:p>
          <a:p>
            <a:pPr>
              <a:defRPr/>
            </a:pPr>
            <a:endParaRPr lang="en-US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most cases, however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, when a blood lead level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rises to 80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chelation should be considered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especially in the presence of more severe signs and symptoms</a:t>
            </a:r>
            <a:endParaRPr lang="en-MY" sz="2300" b="1" dirty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93432-F8AF-45E0-BE74-2CDDE80CA965}" type="datetime1">
              <a:rPr lang="en-MY" smtClean="0"/>
              <a:t>4/5/2021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4402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12" y="332656"/>
            <a:ext cx="513031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Treatment:</a:t>
            </a:r>
          </a:p>
          <a:p>
            <a:pPr>
              <a:defRPr/>
            </a:pPr>
            <a:r>
              <a:rPr lang="en-GB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GB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Chelating </a:t>
            </a:r>
            <a:r>
              <a:rPr lang="en-GB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agents for lead poisoning:</a:t>
            </a:r>
          </a:p>
          <a:p>
            <a:pPr>
              <a:defRPr/>
            </a:pPr>
            <a:r>
              <a:rPr lang="en-GB" sz="2200" dirty="0">
                <a:latin typeface="Garamond" pitchFamily="18" charset="0"/>
                <a:cs typeface="Times New Roman" pitchFamily="18" charset="0"/>
              </a:rPr>
              <a:t>    1. EDTA - Sodium calcium </a:t>
            </a:r>
            <a:r>
              <a:rPr lang="en-GB" sz="2200" dirty="0" err="1">
                <a:latin typeface="Garamond" pitchFamily="18" charset="0"/>
                <a:cs typeface="Times New Roman" pitchFamily="18" charset="0"/>
              </a:rPr>
              <a:t>edetate</a:t>
            </a:r>
            <a:endParaRPr lang="en-GB" sz="2200" dirty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200" dirty="0">
                <a:latin typeface="Garamond" pitchFamily="18" charset="0"/>
                <a:cs typeface="Times New Roman" pitchFamily="18" charset="0"/>
              </a:rPr>
              <a:t>    2. DMSA – </a:t>
            </a:r>
            <a:r>
              <a:rPr lang="en-GB" sz="2200" dirty="0" err="1">
                <a:latin typeface="Garamond" pitchFamily="18" charset="0"/>
                <a:cs typeface="Times New Roman" pitchFamily="18" charset="0"/>
              </a:rPr>
              <a:t>Dimercapto</a:t>
            </a:r>
            <a:r>
              <a:rPr lang="en-GB" sz="2200" dirty="0">
                <a:latin typeface="Garamond" pitchFamily="18" charset="0"/>
                <a:cs typeface="Times New Roman" pitchFamily="18" charset="0"/>
              </a:rPr>
              <a:t>-succinic acid</a:t>
            </a:r>
          </a:p>
          <a:p>
            <a:pPr>
              <a:defRPr/>
            </a:pPr>
            <a:r>
              <a:rPr lang="en-GB" sz="2200" dirty="0">
                <a:latin typeface="Garamond" pitchFamily="18" charset="0"/>
                <a:cs typeface="Times New Roman" pitchFamily="18" charset="0"/>
              </a:rPr>
              <a:t>    3. BAL - </a:t>
            </a:r>
            <a:r>
              <a:rPr lang="en-GB" sz="2200" dirty="0" err="1">
                <a:latin typeface="Garamond" pitchFamily="18" charset="0"/>
                <a:cs typeface="Times New Roman" pitchFamily="18" charset="0"/>
              </a:rPr>
              <a:t>Dimercaprol</a:t>
            </a:r>
            <a:endParaRPr lang="en-GB" sz="2200" dirty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    </a:t>
            </a:r>
            <a:r>
              <a:rPr lang="en-GB" sz="2200" dirty="0">
                <a:latin typeface="Garamond" pitchFamily="18" charset="0"/>
                <a:cs typeface="Times New Roman" pitchFamily="18" charset="0"/>
              </a:rPr>
              <a:t>4. </a:t>
            </a:r>
            <a:r>
              <a:rPr lang="en-GB" sz="2200" dirty="0" err="1">
                <a:latin typeface="Garamond" pitchFamily="18" charset="0"/>
                <a:cs typeface="Times New Roman" pitchFamily="18" charset="0"/>
              </a:rPr>
              <a:t>Penicillamine</a:t>
            </a:r>
            <a:r>
              <a:rPr lang="en-GB" sz="2200" dirty="0">
                <a:latin typeface="Garamond" pitchFamily="18" charset="0"/>
                <a:cs typeface="Times New Roman" pitchFamily="18" charset="0"/>
              </a:rPr>
              <a:t> - </a:t>
            </a:r>
            <a:r>
              <a:rPr lang="en-GB" sz="2200" i="1" dirty="0">
                <a:latin typeface="Garamond" pitchFamily="18" charset="0"/>
                <a:cs typeface="Times New Roman" pitchFamily="18" charset="0"/>
              </a:rPr>
              <a:t>no</a:t>
            </a:r>
            <a:r>
              <a:rPr lang="en-GB" sz="2200" dirty="0">
                <a:latin typeface="Garamond" pitchFamily="18" charset="0"/>
                <a:cs typeface="Times New Roman" pitchFamily="18" charset="0"/>
              </a:rPr>
              <a:t> longer recommended</a:t>
            </a:r>
          </a:p>
        </p:txBody>
      </p:sp>
      <p:sp>
        <p:nvSpPr>
          <p:cNvPr id="3" name="Rectangle 2"/>
          <p:cNvSpPr/>
          <p:nvPr/>
        </p:nvSpPr>
        <p:spPr>
          <a:xfrm>
            <a:off x="321951" y="2517870"/>
            <a:ext cx="4247964" cy="192052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  <a:defRPr/>
            </a:pPr>
            <a:r>
              <a:rPr lang="en-GB" sz="2200" b="1" dirty="0">
                <a:latin typeface="Garamond" pitchFamily="18" charset="0"/>
                <a:cs typeface="Times New Roman" pitchFamily="18" charset="0"/>
              </a:rPr>
              <a:t>EDTA </a:t>
            </a:r>
            <a:r>
              <a:rPr lang="en-GB" sz="2200" b="1" dirty="0" smtClean="0">
                <a:latin typeface="Garamond" pitchFamily="18" charset="0"/>
                <a:cs typeface="Times New Roman" pitchFamily="18" charset="0"/>
              </a:rPr>
              <a:t>-Sodium </a:t>
            </a:r>
            <a:r>
              <a:rPr lang="en-GB" sz="2200" b="1" dirty="0">
                <a:latin typeface="Garamond" pitchFamily="18" charset="0"/>
                <a:cs typeface="Times New Roman" pitchFamily="18" charset="0"/>
              </a:rPr>
              <a:t>Calcium </a:t>
            </a:r>
            <a:r>
              <a:rPr lang="en-GB" sz="2200" b="1" dirty="0" err="1" smtClean="0">
                <a:latin typeface="Garamond" pitchFamily="18" charset="0"/>
                <a:cs typeface="Times New Roman" pitchFamily="18" charset="0"/>
              </a:rPr>
              <a:t>Edetate</a:t>
            </a:r>
            <a:endParaRPr lang="en-GB" sz="2200" dirty="0" smtClean="0">
              <a:latin typeface="Garamond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  <a:defRPr/>
            </a:pPr>
            <a:r>
              <a:rPr lang="en-GB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IV </a:t>
            </a:r>
            <a:r>
              <a:rPr lang="en-GB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for severe toxicity, </a:t>
            </a:r>
            <a:endParaRPr lang="en-GB" sz="22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spcBef>
                <a:spcPct val="10000"/>
              </a:spcBef>
              <a:defRPr/>
            </a:pPr>
            <a:r>
              <a:rPr lang="en-GB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particularly encephalopathy</a:t>
            </a:r>
          </a:p>
          <a:p>
            <a:pPr>
              <a:spcBef>
                <a:spcPct val="10000"/>
              </a:spcBef>
              <a:defRPr/>
            </a:pP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Well </a:t>
            </a:r>
            <a:r>
              <a:rPr lang="en-GB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tolerated</a:t>
            </a: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ct val="10000"/>
              </a:spcBef>
              <a:defRPr/>
            </a:pP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&lt;1% nephrotoxicit</a:t>
            </a:r>
            <a:r>
              <a:rPr lang="en-GB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4" name="Rectangle 3"/>
          <p:cNvSpPr/>
          <p:nvPr/>
        </p:nvSpPr>
        <p:spPr>
          <a:xfrm>
            <a:off x="5497069" y="42987"/>
            <a:ext cx="3561215" cy="1477328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Remember: </a:t>
            </a:r>
          </a:p>
          <a:p>
            <a:pPr>
              <a:defRPr/>
            </a:pPr>
            <a:r>
              <a:rPr lang="en-US" sz="2200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The exposure must first </a:t>
            </a:r>
          </a:p>
          <a:p>
            <a:pPr>
              <a:defRPr/>
            </a:pPr>
            <a:r>
              <a:rPr lang="en-US" sz="2200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be discontinued before </a:t>
            </a:r>
          </a:p>
          <a:p>
            <a:pPr>
              <a:defRPr/>
            </a:pPr>
            <a:r>
              <a:rPr lang="en-US" sz="2200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initiating chelation therapy</a:t>
            </a:r>
            <a:r>
              <a:rPr lang="en-US" sz="2400" b="1" i="1" dirty="0">
                <a:latin typeface="Garamond" pitchFamily="18" charset="0"/>
                <a:cs typeface="Times New Roman" pitchFamily="18" charset="0"/>
              </a:rPr>
              <a:t>.</a:t>
            </a:r>
            <a:endParaRPr lang="ar-EG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7776" y="3743181"/>
            <a:ext cx="5026224" cy="2292935"/>
          </a:xfrm>
          <a:prstGeom prst="rect">
            <a:avLst/>
          </a:prstGeom>
          <a:ln w="19050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  <a:defRPr/>
            </a:pPr>
            <a:r>
              <a:rPr lang="en-GB" sz="2200" b="1" dirty="0">
                <a:latin typeface="Garamond" pitchFamily="18" charset="0"/>
                <a:cs typeface="Times New Roman" pitchFamily="18" charset="0"/>
              </a:rPr>
              <a:t>DMSA - 2,3dimercaptosuccinic </a:t>
            </a:r>
            <a:r>
              <a:rPr lang="en-GB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acid</a:t>
            </a:r>
            <a:endParaRPr lang="en-GB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spcBef>
                <a:spcPct val="10000"/>
              </a:spcBef>
              <a:buFont typeface="Arial" pitchFamily="34" charset="0"/>
              <a:buChar char="•"/>
              <a:defRPr/>
            </a:pPr>
            <a:r>
              <a:rPr lang="en-GB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Oral </a:t>
            </a:r>
            <a:r>
              <a:rPr lang="en-GB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agent 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of choice </a:t>
            </a:r>
            <a:r>
              <a:rPr lang="en-GB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for lead </a:t>
            </a:r>
            <a:r>
              <a:rPr lang="en-GB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poisoning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GB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Given </a:t>
            </a:r>
            <a:r>
              <a:rPr lang="en-GB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as a 19 </a:t>
            </a:r>
            <a:r>
              <a:rPr lang="en-GB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days course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§"/>
              <a:defRPr/>
            </a:pPr>
            <a:r>
              <a:rPr lang="en-GB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Well tolerated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v"/>
              <a:defRPr/>
            </a:pP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GB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main problem is foul taste </a:t>
            </a: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v"/>
              <a:defRPr/>
            </a:pPr>
            <a:r>
              <a:rPr lang="en-GB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smell 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!!</a:t>
            </a:r>
          </a:p>
        </p:txBody>
      </p:sp>
      <p:sp>
        <p:nvSpPr>
          <p:cNvPr id="6" name="Rectangle 5"/>
          <p:cNvSpPr/>
          <p:nvPr/>
        </p:nvSpPr>
        <p:spPr>
          <a:xfrm>
            <a:off x="271950" y="4438396"/>
            <a:ext cx="3845826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Therapeutic chelating agents have potentially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adverse side effects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and should be used </a:t>
            </a:r>
            <a:r>
              <a:rPr lang="en-US" sz="2400" b="1" u="sng" dirty="0">
                <a:latin typeface="Garamond" pitchFamily="18" charset="0"/>
                <a:cs typeface="Times New Roman" pitchFamily="18" charset="0"/>
              </a:rPr>
              <a:t>cautiously and on an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individual basis</a:t>
            </a:r>
            <a:endParaRPr lang="en-MY" sz="2400" b="1" u="sng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1693550"/>
            <a:ext cx="4067944" cy="2123658"/>
          </a:xfrm>
          <a:prstGeom prst="rect">
            <a:avLst/>
          </a:prstGeom>
          <a:ln w="15875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 single course of chelation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may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sufficiently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reduce blood lead levels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and</a:t>
            </a:r>
          </a:p>
          <a:p>
            <a:pPr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repeat courses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may be required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among heavily exposed individuals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cs typeface="Times New Roman" pitchFamily="18" charset="0"/>
              </a:rPr>
              <a:t>.</a:t>
            </a:r>
            <a:endParaRPr lang="en-US" sz="2000" b="1" i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6B555-DF81-4BE3-99A8-AD234AC0548A}" type="datetime1">
              <a:rPr lang="en-MY" smtClean="0"/>
              <a:t>4/5/2021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3281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7704" y="26787"/>
            <a:ext cx="3038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PREVENTIVE MEASURES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0684" y="385071"/>
            <a:ext cx="833807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The most effective way to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protect workers is to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minimize their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exposure through: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engineering controls,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good work practices and training,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en-US" sz="2300" dirty="0">
                <a:latin typeface="Garamond" pitchFamily="18" charset="0"/>
                <a:cs typeface="Times New Roman" pitchFamily="18" charset="0"/>
              </a:rPr>
              <a:t>the use of personal protective clothing and equipment, including </a:t>
            </a:r>
            <a:r>
              <a:rPr lang="en-US" sz="2300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respirators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, where required.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3" y="2636912"/>
            <a:ext cx="8898755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defRPr/>
            </a:pP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           </a:t>
            </a:r>
            <a:r>
              <a:rPr lang="en-US" sz="23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Engineering </a:t>
            </a:r>
            <a:r>
              <a:rPr lang="en-US" sz="23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controls include: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 lvl="1">
              <a:buFontTx/>
              <a:buAutoNum type="arabicParenR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material substitution, </a:t>
            </a:r>
          </a:p>
          <a:p>
            <a:pPr lvl="1">
              <a:buFontTx/>
              <a:buAutoNum type="arabicParenR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isolation, </a:t>
            </a:r>
          </a:p>
          <a:p>
            <a:pPr lvl="1">
              <a:buFontTx/>
              <a:buAutoNum type="arabicParenR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process/equipment modification </a:t>
            </a:r>
          </a:p>
          <a:p>
            <a:pPr lvl="1">
              <a:buFontTx/>
              <a:buAutoNum type="arabicParenR"/>
              <a:defRPr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local ventilation. </a:t>
            </a:r>
            <a:endParaRPr lang="en-US" sz="2300" b="1" dirty="0" smtClean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US" sz="2200" dirty="0">
                <a:latin typeface="Garamond" pitchFamily="18" charset="0"/>
                <a:cs typeface="Times New Roman" pitchFamily="18" charset="0"/>
              </a:rPr>
              <a:t>a)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Substitution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compounds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should be substituted by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less toxic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materials </a:t>
            </a:r>
          </a:p>
          <a:p>
            <a:pPr algn="ctr"/>
            <a:r>
              <a:rPr lang="en-US" sz="2300" dirty="0">
                <a:latin typeface="Garamond" pitchFamily="18" charset="0"/>
                <a:cs typeface="Times New Roman" pitchFamily="18" charset="0"/>
              </a:rPr>
              <a:t>b)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Isolation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All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processes which give rise to harmful concentration of </a:t>
            </a:r>
            <a:r>
              <a:rPr lang="en-MY" sz="23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300" b="1" dirty="0" err="1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MY" sz="23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dust or fumes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should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be enclosed and segregated</a:t>
            </a:r>
          </a:p>
          <a:p>
            <a:r>
              <a:rPr lang="en-US" sz="2300" b="1" dirty="0">
                <a:latin typeface="Garamond" pitchFamily="18" charset="0"/>
                <a:cs typeface="Times New Roman" pitchFamily="18" charset="0"/>
              </a:rPr>
              <a:t>c)Local exhaust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ventilation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There should be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adequate local exhaust ventilation system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To remove dust &amp; fumes</a:t>
            </a:r>
          </a:p>
          <a:p>
            <a:pPr lvl="1">
              <a:defRPr/>
            </a:pPr>
            <a:endParaRPr lang="en-US" sz="2400" b="1" dirty="0" smtClean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5" name="Picture 2" descr="Lead poison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501" y="2610364"/>
            <a:ext cx="1647055" cy="122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74035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BC762-7A90-421F-A693-BD59CC58DE9C}" type="datetime1">
              <a:rPr lang="en-MY" smtClean="0"/>
              <a:t>4/5/2021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6120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Garamond" pitchFamily="18" charset="0"/>
                <a:cs typeface="Times New Roman" pitchFamily="18" charset="0"/>
              </a:rPr>
              <a:t>d)Personal protection By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approved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respirators</a:t>
            </a:r>
            <a:endParaRPr lang="en-US" sz="23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e)Good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housekeeping</a:t>
            </a: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is essential where lead dust is present. </a:t>
            </a:r>
            <a:endParaRPr lang="en-MY" sz="23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  </a:t>
            </a:r>
            <a:r>
              <a:rPr lang="en-MY" sz="23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Floors</a:t>
            </a:r>
            <a:r>
              <a:rPr lang="en-MY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benches, machines should be kept clean by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wet</a:t>
            </a:r>
            <a:r>
              <a:rPr lang="en-MY" sz="23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sweeping</a:t>
            </a:r>
            <a:endParaRPr lang="en-US" sz="23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US" sz="2300" b="1" dirty="0">
                <a:latin typeface="Garamond" pitchFamily="18" charset="0"/>
                <a:cs typeface="Times New Roman" pitchFamily="18" charset="0"/>
              </a:rPr>
              <a:t>f)In working atmosphere </a:t>
            </a:r>
            <a:r>
              <a:rPr lang="en-US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Pb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conc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. </a:t>
            </a:r>
            <a:r>
              <a:rPr lang="en-US" sz="2300" b="1" dirty="0">
                <a:latin typeface="Garamond" pitchFamily="18" charset="0"/>
                <a:cs typeface="Times New Roman" pitchFamily="18" charset="0"/>
              </a:rPr>
              <a:t>Should be kept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&lt;2mg per 10cu.m</a:t>
            </a:r>
          </a:p>
          <a:p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    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of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air</a:t>
            </a:r>
            <a:r>
              <a:rPr lang="en-MY" sz="23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which is usually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permissible limit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or threshold value</a:t>
            </a:r>
            <a:endParaRPr lang="en-US" sz="2300" dirty="0">
              <a:latin typeface="Garamond" pitchFamily="18" charset="0"/>
              <a:cs typeface="Times New Roman" pitchFamily="18" charset="0"/>
            </a:endParaRPr>
          </a:p>
          <a:p>
            <a:r>
              <a:rPr lang="en-US" sz="2300" dirty="0">
                <a:latin typeface="Garamond" pitchFamily="18" charset="0"/>
                <a:cs typeface="Times New Roman" pitchFamily="18" charset="0"/>
              </a:rPr>
              <a:t>g) </a:t>
            </a:r>
            <a:r>
              <a:rPr lang="en-US" sz="2300" b="1" dirty="0">
                <a:solidFill>
                  <a:schemeClr val="accent1"/>
                </a:solidFill>
                <a:latin typeface="Garamond" pitchFamily="18" charset="0"/>
                <a:cs typeface="Times New Roman" pitchFamily="18" charset="0"/>
              </a:rPr>
              <a:t>Periodic medical examination </a:t>
            </a:r>
            <a:r>
              <a:rPr lang="en-US" sz="2300" dirty="0">
                <a:latin typeface="Garamond" pitchFamily="18" charset="0"/>
                <a:cs typeface="Times New Roman" pitchFamily="18" charset="0"/>
              </a:rPr>
              <a:t>of workers</a:t>
            </a:r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r>
              <a:rPr lang="en-US" sz="23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Garamond" pitchFamily="18" charset="0"/>
                <a:cs typeface="Times New Roman" pitchFamily="18" charset="0"/>
              </a:rPr>
              <a:t>    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All </a:t>
            </a:r>
            <a:r>
              <a:rPr lang="en-MY" sz="2300" dirty="0">
                <a:latin typeface="Garamond" pitchFamily="18" charset="0"/>
                <a:cs typeface="Times New Roman" pitchFamily="18" charset="0"/>
              </a:rPr>
              <a:t>workers must be given </a:t>
            </a: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periodical medical examination. </a:t>
            </a:r>
          </a:p>
          <a:p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Laboratory determination of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urinary lead,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blood lead,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red cell count, haemoglobin estimation 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</a:t>
            </a:r>
            <a:endParaRPr lang="en-US" sz="24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 err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coproporphyrin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test of urine should be done periodically.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Estimation of basophilic 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stippling  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may also be </a:t>
            </a: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done</a:t>
            </a:r>
          </a:p>
          <a:p>
            <a:r>
              <a:rPr lang="en-US" sz="2400" b="1" dirty="0">
                <a:latin typeface="Garamond" pitchFamily="18" charset="0"/>
                <a:cs typeface="Times New Roman" pitchFamily="18" charset="0"/>
              </a:rPr>
              <a:t>h)Personal hygiene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(Hand washing)</a:t>
            </a:r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before eating is an important measure of personal hygiene.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There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should be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adequate washing facilities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 industry.</a:t>
            </a:r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4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Prohibition </a:t>
            </a:r>
            <a:r>
              <a:rPr lang="en-MY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cs typeface="Times New Roman" pitchFamily="18" charset="0"/>
              </a:rPr>
              <a:t>on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taking food </a:t>
            </a:r>
            <a:r>
              <a:rPr lang="en-MY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cs typeface="Times New Roman" pitchFamily="18" charset="0"/>
              </a:rPr>
              <a:t>in work places is </a:t>
            </a:r>
            <a:r>
              <a:rPr lang="en-MY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aramond" pitchFamily="18" charset="0"/>
                <a:cs typeface="Times New Roman" pitchFamily="18" charset="0"/>
              </a:rPr>
              <a:t>essential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956376" y="63093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602F9-8874-4EA1-8F0C-CB761E5F6250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11884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364" y="306265"/>
            <a:ext cx="878497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i)Health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education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Workers 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should be educated on the risks involved and personal protection measures</a:t>
            </a:r>
            <a:endParaRPr lang="en-US" sz="2200" dirty="0">
              <a:latin typeface="Garamond" pitchFamily="18" charset="0"/>
              <a:cs typeface="Times New Roman" pitchFamily="18" charset="0"/>
            </a:endParaRPr>
          </a:p>
          <a:p>
            <a:endParaRPr lang="en-US" sz="2200" dirty="0">
              <a:latin typeface="Garamond" pitchFamily="18" charset="0"/>
              <a:cs typeface="Times New Roman" pitchFamily="18" charset="0"/>
            </a:endParaRPr>
          </a:p>
          <a:p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WHO states that in the case of exposure to lead,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it is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only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the average l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evel of lead in the blood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that is important, but also the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number of subjects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whose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blood level exceeds a certain value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e.g.,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70μg/ml or </a:t>
            </a:r>
            <a:r>
              <a:rPr lang="en-MY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whose ALA in the urine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exceeds</a:t>
            </a:r>
            <a:r>
              <a:rPr lang="en-MY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10 mg/litre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)</a:t>
            </a:r>
            <a:endParaRPr lang="en-US" sz="22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639" y="2708920"/>
            <a:ext cx="40177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C0000"/>
                </a:solidFill>
                <a:latin typeface="Garamond" pitchFamily="18" charset="0"/>
              </a:rPr>
              <a:t>How to reduce exposure</a:t>
            </a:r>
            <a:r>
              <a:rPr lang="en-US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MY" dirty="0"/>
          </a:p>
        </p:txBody>
      </p:sp>
      <p:sp>
        <p:nvSpPr>
          <p:cNvPr id="4" name="Rectangle 3"/>
          <p:cNvSpPr/>
          <p:nvPr/>
        </p:nvSpPr>
        <p:spPr>
          <a:xfrm>
            <a:off x="127364" y="3177191"/>
            <a:ext cx="79487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Wash hands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and face before eating, drinking or smoking.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Eat, drink and smoke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only </a:t>
            </a:r>
            <a:r>
              <a:rPr lang="en-US" sz="22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areas free of lead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dust and fumes.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Store food and tobacco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in clean areas.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Wear a clean,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properly fitted respirator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in all areas that have lead </a:t>
            </a:r>
          </a:p>
          <a:p>
            <a:pPr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        dust or fumes.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Change into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different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clothes and shoes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before engaging in work</a:t>
            </a:r>
          </a:p>
          <a:p>
            <a:pPr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            with lead.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Keep street clothes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shoes in a clean place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Shower after working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with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lead before going home.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Launder clothes separately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from other family members’ clothes</a:t>
            </a:r>
            <a:endParaRPr lang="ar-EG" sz="2200" dirty="0"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5" name="Picture 2" descr="Lead poison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764" y="2794288"/>
            <a:ext cx="1172815" cy="765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FD279-3934-4D09-88AE-381D4F4BC8BA}" type="datetime1">
              <a:rPr lang="en-MY" smtClean="0"/>
              <a:t>4/5/2021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6120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34" y="260648"/>
            <a:ext cx="9505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rgbClr val="CC0000"/>
              </a:buClr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I. Guidelines for the Control of Lead in the Workplace</a:t>
            </a:r>
          </a:p>
          <a:p>
            <a:pPr>
              <a:lnSpc>
                <a:spcPct val="90000"/>
              </a:lnSpc>
              <a:buClr>
                <a:srgbClr val="CC0000"/>
              </a:buClr>
              <a:defRPr/>
            </a:pPr>
            <a:endParaRPr lang="en-US" sz="2400" b="1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First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test each worker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before they begin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any work involving lead</a:t>
            </a:r>
          </a:p>
          <a:p>
            <a:pPr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Then test that worker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every month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For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first 3 months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of testing, and</a:t>
            </a:r>
          </a:p>
          <a:p>
            <a:pPr algn="ctr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Whenever the previous blood lead level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was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greater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than 25 </a:t>
            </a:r>
            <a:r>
              <a:rPr lang="en-US" sz="2400" b="1" dirty="0" err="1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endParaRPr lang="en-US" sz="24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(If the previous blood lead level was at least 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50 </a:t>
            </a:r>
            <a:r>
              <a:rPr lang="en-US" sz="2400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follow-up test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within 2 weeks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medical removal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is required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), </a:t>
            </a:r>
            <a:r>
              <a:rPr lang="en-US" sz="2400" b="1" u="sng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or</a:t>
            </a:r>
            <a:endParaRPr lang="ar-JO" sz="2400" b="1" u="sng" dirty="0">
              <a:solidFill>
                <a:srgbClr val="CC000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Whenever an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increase of at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least 10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from the previous test is observed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C85BF-FA1F-4295-9E3F-710C3B7548CE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372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2746"/>
            <a:ext cx="8964488" cy="611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II.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Voluntary Guidelines for the Control of Lead </a:t>
            </a: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 in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the Workplace</a:t>
            </a:r>
          </a:p>
          <a:p>
            <a:pPr algn="ctr"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After 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first three months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, continue testing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every 2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months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When the blood lead levels have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remained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below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25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      for 3 months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and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If an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increase less than 10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from the previous test is observed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Test every 6 month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When the blood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 levels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remain below 25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for 6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mths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,&amp;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If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 increase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less than 10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μg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dL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from the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previous test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is observed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Results of each test should be provided to the worker.</a:t>
            </a:r>
          </a:p>
          <a:p>
            <a:pPr>
              <a:buClr>
                <a:srgbClr val="CC0000"/>
              </a:buClr>
              <a:buFont typeface="Wingdings" pitchFamily="2" charset="2"/>
              <a:buChar char="q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Tracking the test results can help the employer and the worker</a:t>
            </a:r>
          </a:p>
          <a:p>
            <a:pPr>
              <a:buClr>
                <a:srgbClr val="CC0000"/>
              </a:buCl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   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identify whether blood lead levels are </a:t>
            </a: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       dropping,</a:t>
            </a: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       remaining stable or </a:t>
            </a: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         increasing. </a:t>
            </a:r>
            <a:endParaRPr lang="en-US" sz="2400" dirty="0" smtClean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employer should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also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review the test results for all workers to help identify jobs where problems may be occurring</a:t>
            </a:r>
            <a:endParaRPr lang="en-MY" sz="2400" b="1" dirty="0">
              <a:solidFill>
                <a:schemeClr val="tx2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Clr>
                <a:srgbClr val="CC0000"/>
              </a:buClr>
              <a:buFont typeface="Wingdings" pitchFamily="2" charset="2"/>
              <a:buChar char="Ø"/>
              <a:defRPr/>
            </a:pPr>
            <a:endParaRPr lang="en-US" sz="24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4DBCA-4AB5-4BB2-846F-0C7AB9C3C73D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54402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E0E64B4-A34C-48D9-B2DE-4D6BDF9FCCEC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27</a:t>
            </a:fld>
            <a:endParaRPr lang="en-US" alt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56324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4" y="1556792"/>
            <a:ext cx="201612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ead poisoni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573016"/>
            <a:ext cx="217886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5D71F-3A97-4B64-99B8-84C68D297A37}" type="datetime1">
              <a:rPr lang="en-MY" smtClean="0"/>
              <a:t>4/5/2021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50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207138"/>
            <a:ext cx="419665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MY" dirty="0">
                <a:hlinkClick r:id="rId2" tooltip="CONTENTS  •Source  &amp; Uses  •Body stores &amp; Distribution  •Le..."/>
              </a:rPr>
              <a:t> 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CONTENTS </a:t>
            </a:r>
            <a:endParaRPr lang="en-MY" sz="2400" b="1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Source &amp; Uses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Body stores &amp; Distribution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Lead poisoning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Clinical features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Diagnosis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Management </a:t>
            </a:r>
            <a:endParaRPr lang="en-MY" sz="2400" dirty="0" smtClean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•Preventio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n</a:t>
            </a:r>
            <a:endParaRPr lang="en-MY" sz="2800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7496" y="571835"/>
            <a:ext cx="48694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LEAD POISONING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7" name="Picture 2" descr="LEAD POISONING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70" y="1844824"/>
            <a:ext cx="4511558" cy="376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3764A-73BD-4632-8A40-27382887CA02}" type="datetime1">
              <a:rPr lang="en-MY" smtClean="0"/>
              <a:t>4/5/2021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0339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44624"/>
            <a:ext cx="2510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Lead exposure: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08520" y="548679"/>
            <a:ext cx="9252520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Lead over-exposure is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one of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most common overexposures </a:t>
            </a:r>
            <a:endParaRPr lang="en-US" sz="2200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       </a:t>
            </a: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found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in industry and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leading cause of workplace illness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en-US" sz="2200" dirty="0">
                <a:latin typeface="Garamond" pitchFamily="18" charset="0"/>
                <a:cs typeface="Times New Roman" pitchFamily="18" charset="0"/>
              </a:rPr>
              <a:t>Therefore,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OSHA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 (</a:t>
            </a:r>
            <a:r>
              <a:rPr lang="en-US" sz="2200" b="1" i="1" dirty="0">
                <a:latin typeface="Garamond" pitchFamily="18" charset="0"/>
                <a:cs typeface="Times New Roman" pitchFamily="18" charset="0"/>
              </a:rPr>
              <a:t>The Occupational Safety and Health Administration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, </a:t>
            </a:r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200" dirty="0" smtClean="0">
                <a:latin typeface="Garamond" pitchFamily="18" charset="0"/>
                <a:cs typeface="Times New Roman" pitchFamily="18" charset="0"/>
              </a:rPr>
              <a:t>has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established the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reduction of lead exposure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to be a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high strategic </a:t>
            </a: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priority</a:t>
            </a:r>
            <a:r>
              <a:rPr lang="en-US" sz="2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. </a:t>
            </a:r>
            <a:endParaRPr lang="en-US" sz="22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OSHA's five year strategic plan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a </a:t>
            </a: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goal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of a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15% reduction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 average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severity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of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 exposure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or 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employee blood lead levels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in selected industries and workplaces. </a:t>
            </a:r>
            <a:endParaRPr lang="en-US" sz="24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Lead poisoning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is also a </a:t>
            </a: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major potential public health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risk</a:t>
            </a:r>
            <a:endParaRPr lang="en-US" sz="24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general populations, </a:t>
            </a:r>
            <a:endParaRPr lang="en-US" sz="24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Lead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poisoning </a:t>
            </a:r>
            <a:r>
              <a:rPr lang="en-US" sz="22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leading environmentally induced illness </a:t>
            </a:r>
            <a:endParaRPr lang="en-US" sz="24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children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   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children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under the age of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six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 are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at greatest risk because 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>
                <a:latin typeface="Garamond" pitchFamily="18" charset="0"/>
                <a:cs typeface="Times New Roman" pitchFamily="18" charset="0"/>
              </a:rPr>
              <a:t>they are undergoing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rapid neurological and physical development</a:t>
            </a: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lead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may be 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present in hazardous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concentrations in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food, water, and air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 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Sources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include paint, urban dust, and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folk remedies.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A640-5B9E-42F4-B7D1-E192FB6E3A68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64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08" y="620688"/>
            <a:ext cx="843712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200" b="1" dirty="0" smtClean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Lead dust or fumes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are inhaled, or is ingested via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contaminated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hands, food, water, cigarettes or clothing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Lead entering the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respiratory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and</a:t>
            </a:r>
            <a:r>
              <a:rPr lang="en-US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digestive 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systems 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released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blood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and distributed throughout the body.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More than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90%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 of the total body burden of lead is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accumulated </a:t>
            </a:r>
            <a:endParaRPr lang="en-US" sz="2200" b="1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200" b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bones,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where it is stored.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Lead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 in bones may be </a:t>
            </a:r>
            <a:r>
              <a:rPr lang="en-US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released into the blood</a:t>
            </a:r>
            <a:r>
              <a:rPr lang="en-US" sz="2200" b="1" dirty="0" smtClean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re-exposing </a:t>
            </a:r>
            <a:r>
              <a:rPr lang="en-US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organ </a:t>
            </a:r>
            <a:r>
              <a:rPr lang="en-US" sz="2200" b="1" dirty="0">
                <a:latin typeface="Garamond" pitchFamily="18" charset="0"/>
                <a:cs typeface="Times New Roman" pitchFamily="18" charset="0"/>
              </a:rPr>
              <a:t>systems long after the original exposure</a:t>
            </a: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3452232"/>
            <a:ext cx="8712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b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Body Stores </a:t>
            </a:r>
            <a:r>
              <a:rPr lang="en-MY" sz="24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Normal adults ingest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about 0.2 to 0.3 mg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of lead /day  largely from food and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beverages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body store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of lead in the </a:t>
            </a:r>
            <a:r>
              <a:rPr lang="en-MY" sz="2200" b="1" i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average adult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population is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about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150 to 400 mg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blood levels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average about   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25μg/1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00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 ml.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70μg/100 ml blood </a:t>
            </a:r>
            <a:r>
              <a:rPr lang="en-MY" sz="22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is generally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associated with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clinical symptoms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.</a:t>
            </a:r>
            <a:endParaRPr lang="en-MY" sz="2200" dirty="0" smtClean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D3335-47C0-48A5-BD7A-CADE8FF34F45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647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60648"/>
            <a:ext cx="8820472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           Mode Of Absorption 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4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 poisoning  (</a:t>
            </a:r>
            <a:r>
              <a:rPr lang="en-MY" sz="2300" b="1" dirty="0" err="1" smtClean="0">
                <a:latin typeface="Garamond" pitchFamily="18" charset="0"/>
                <a:cs typeface="Times New Roman" pitchFamily="18" charset="0"/>
              </a:rPr>
              <a:t>Plumbism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) may occur in three ways: </a:t>
            </a:r>
          </a:p>
          <a:p>
            <a:pPr marL="342900" indent="-342900">
              <a:buAutoNum type="arabicParenBoth"/>
            </a:pPr>
            <a:r>
              <a:rPr lang="en-MY" sz="2300" b="1" i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Inhalation</a:t>
            </a:r>
            <a:r>
              <a:rPr lang="en-MY" sz="2300" i="1" u="sng" dirty="0" smtClean="0"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cases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of industrial lead poisoning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is due to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inhalation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of fumes and dust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of lead or its compounds. </a:t>
            </a:r>
            <a:endParaRPr lang="en-MY" sz="2300" dirty="0">
              <a:latin typeface="Garamond" pitchFamily="18" charset="0"/>
              <a:cs typeface="Times New Roman" pitchFamily="18" charset="0"/>
            </a:endParaRPr>
          </a:p>
          <a:p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(2) </a:t>
            </a:r>
            <a:r>
              <a:rPr lang="en-MY" sz="2300" b="1" i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Ingestion: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Poisoning by ingestion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is of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less common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occurrence.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Small quantities of lead trapped in the upper respiratory tract </a:t>
            </a: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        may be ingested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Lead may also be ingested in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food or drink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through contaminated hands.</a:t>
            </a:r>
          </a:p>
          <a:p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3) </a:t>
            </a:r>
            <a:r>
              <a:rPr lang="en-MY" sz="2300" b="1" i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Skin </a:t>
            </a:r>
            <a:r>
              <a:rPr lang="en-MY" sz="2300" i="1" u="sng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Absorption through skin occurs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only in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respect of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organic compounds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of lead, especially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tetraethyl lead.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Inorganic compounds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are not absorbed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through the skin</a:t>
            </a:r>
            <a:endParaRPr lang="en-MY" sz="2300" b="1" dirty="0">
              <a:latin typeface="Garamond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00C3-8765-4339-BD54-960C8BB7CC97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6472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1"/>
            <a:ext cx="8856984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                   Distribution in The Body</a:t>
            </a:r>
            <a:r>
              <a:rPr lang="en-MY" sz="24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90%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of the ingested lead is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excreted in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faeces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Lead absorbed </a:t>
            </a:r>
            <a:r>
              <a:rPr lang="en-MY" sz="2300" b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from the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gut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enters the circulation, and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95 %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enters the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erythrocytes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It is then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transported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to the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liver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kidney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s and finally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 transported to the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bones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where it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 laid down with </a:t>
            </a: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other minerals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endParaRPr lang="en-MY" sz="23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Although bone lead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is thought to be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'metabolically inactive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',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 it may be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released to the soft tissues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again under </a:t>
            </a: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conditions </a:t>
            </a:r>
            <a:r>
              <a:rPr lang="en-MY" sz="2300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</a:t>
            </a:r>
          </a:p>
          <a:p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  bone </a:t>
            </a:r>
            <a:r>
              <a:rPr lang="en-MY" sz="2300" b="1" dirty="0" err="1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resorption</a:t>
            </a: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probably exerts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its toxic action </a:t>
            </a: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by combining with essential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SH-groups</a:t>
            </a:r>
            <a:r>
              <a:rPr lang="en-MY" sz="23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certain enzymes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, for example some of those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involved in </a:t>
            </a:r>
            <a:r>
              <a:rPr lang="en-MY" sz="2300" dirty="0" err="1" smtClean="0">
                <a:latin typeface="Garamond" pitchFamily="18" charset="0"/>
                <a:cs typeface="Times New Roman" pitchFamily="18" charset="0"/>
              </a:rPr>
              <a:t>prophyrin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 synthesis and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carbohydrate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metabolism</a:t>
            </a: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MY" sz="2300" dirty="0" smtClean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Lead has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an </a:t>
            </a: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effect on 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membrane permeability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potassium leakage </a:t>
            </a:r>
            <a:r>
              <a:rPr lang="en-MY" sz="2300" dirty="0" smtClean="0">
                <a:latin typeface="Garamond" pitchFamily="18" charset="0"/>
                <a:cs typeface="Times New Roman" pitchFamily="18" charset="0"/>
              </a:rPr>
              <a:t>has been demonstrated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latin typeface="Garamond" pitchFamily="18" charset="0"/>
                <a:cs typeface="Times New Roman" pitchFamily="18" charset="0"/>
              </a:rPr>
              <a:t>from erythrocytes exposed to lead</a:t>
            </a:r>
            <a:endParaRPr lang="en-MY" sz="2300" b="1" dirty="0"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3" name="Picture 2" descr="PATHOLOGYPb + essential SH-groups of certain enzymes       Increase in permeability           Potassium leakage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869160"/>
            <a:ext cx="2051720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81112-17AF-4D93-A8BF-358AC350677A}" type="datetime1">
              <a:rPr lang="en-MY" smtClean="0"/>
              <a:t>4/5/2021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9612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acteristic finding of leadpoisoning, dense metaphyseallines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934200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29951-C1E4-4EAE-8A37-D1D3BE936E6F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099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THOLOGYPb + essential SH-groups of certain enzymes       Increase in permeability           Potassium leakage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604867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4C0E4-EE02-4EB4-99E7-80D79C1ADD4F}" type="datetime1">
              <a:rPr lang="en-MY" smtClean="0"/>
              <a:t>4/5/2021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8225-6A2B-4B86-8E1A-23DFD84C9506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177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4" ma:contentTypeDescription="Create a new document." ma:contentTypeScope="" ma:versionID="7f12e0e65badb37fa0b061fa071a32c4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b487f39c957a35a8765c7d4b73aac880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5C5674-4BE5-40CA-875D-D7AE1B307B18}"/>
</file>

<file path=customXml/itemProps2.xml><?xml version="1.0" encoding="utf-8"?>
<ds:datastoreItem xmlns:ds="http://schemas.openxmlformats.org/officeDocument/2006/customXml" ds:itemID="{BFBCAE8B-4C48-4EC0-9CC5-E65E9A2153B6}"/>
</file>

<file path=customXml/itemProps3.xml><?xml version="1.0" encoding="utf-8"?>
<ds:datastoreItem xmlns:ds="http://schemas.openxmlformats.org/officeDocument/2006/customXml" ds:itemID="{895C550D-B5BB-49CB-8C59-C9EC455B639A}"/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2369</Words>
  <Application>Microsoft Office PowerPoint</Application>
  <PresentationFormat>On-screen Show (4:3)</PresentationFormat>
  <Paragraphs>393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57</cp:revision>
  <dcterms:created xsi:type="dcterms:W3CDTF">2020-03-21T04:52:15Z</dcterms:created>
  <dcterms:modified xsi:type="dcterms:W3CDTF">2021-05-04T14:08:37Z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