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4"/>
  </p:sldMasterIdLst>
  <p:notesMasterIdLst>
    <p:notesMasterId r:id="rId32"/>
  </p:notesMasterIdLst>
  <p:sldIdLst>
    <p:sldId id="256" r:id="rId5"/>
    <p:sldId id="303" r:id="rId6"/>
    <p:sldId id="304" r:id="rId7"/>
    <p:sldId id="305" r:id="rId8"/>
    <p:sldId id="306" r:id="rId9"/>
    <p:sldId id="307" r:id="rId10"/>
    <p:sldId id="308" r:id="rId11"/>
    <p:sldId id="283" r:id="rId12"/>
    <p:sldId id="284" r:id="rId13"/>
    <p:sldId id="285" r:id="rId14"/>
    <p:sldId id="286" r:id="rId15"/>
    <p:sldId id="288" r:id="rId16"/>
    <p:sldId id="289" r:id="rId17"/>
    <p:sldId id="292" r:id="rId18"/>
    <p:sldId id="293" r:id="rId19"/>
    <p:sldId id="291" r:id="rId20"/>
    <p:sldId id="290" r:id="rId21"/>
    <p:sldId id="297" r:id="rId22"/>
    <p:sldId id="296" r:id="rId23"/>
    <p:sldId id="295" r:id="rId24"/>
    <p:sldId id="294" r:id="rId25"/>
    <p:sldId id="301" r:id="rId26"/>
    <p:sldId id="300" r:id="rId27"/>
    <p:sldId id="302" r:id="rId28"/>
    <p:sldId id="299" r:id="rId29"/>
    <p:sldId id="298" r:id="rId30"/>
    <p:sldId id="276" r:id="rId3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12" autoAdjust="0"/>
    <p:restoredTop sz="94671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viewProps" Target="viewProp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presProps" Target="pres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notesMaster" Target="notesMasters/notesMaster1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tableStyles" Target="tableStyles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C178EE6-E036-405C-A3B3-9C552B922447}" type="datetimeFigureOut">
              <a:rPr lang="ar-EG" smtClean="0"/>
              <a:t>25/05/1443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59AE1B0-CE5E-4E41-9F93-2B5AF85E7D5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86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AE1B0-CE5E-4E41-9F93-2B5AF85E7D59}" type="slidenum">
              <a:rPr lang="ar-EG" smtClean="0"/>
              <a:t>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9922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3735-2C0D-4807-AEF9-A79C6298696D}" type="datetimeFigureOut">
              <a:rPr lang="ar-EG" smtClean="0"/>
              <a:t>25/05/1443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6722-ED46-4559-8D71-9AFC42161A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3948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3735-2C0D-4807-AEF9-A79C6298696D}" type="datetimeFigureOut">
              <a:rPr lang="ar-EG" smtClean="0"/>
              <a:t>25/05/1443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6722-ED46-4559-8D71-9AFC42161A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04631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3735-2C0D-4807-AEF9-A79C6298696D}" type="datetimeFigureOut">
              <a:rPr lang="ar-EG" smtClean="0"/>
              <a:t>25/05/1443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6722-ED46-4559-8D71-9AFC42161A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33502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3735-2C0D-4807-AEF9-A79C6298696D}" type="datetimeFigureOut">
              <a:rPr lang="ar-EG" smtClean="0"/>
              <a:t>25/05/1443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6722-ED46-4559-8D71-9AFC42161A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25065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3735-2C0D-4807-AEF9-A79C6298696D}" type="datetimeFigureOut">
              <a:rPr lang="ar-EG" smtClean="0"/>
              <a:t>25/05/1443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6722-ED46-4559-8D71-9AFC42161A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84984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3735-2C0D-4807-AEF9-A79C6298696D}" type="datetimeFigureOut">
              <a:rPr lang="ar-EG" smtClean="0"/>
              <a:t>25/05/1443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6722-ED46-4559-8D71-9AFC42161A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92752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3735-2C0D-4807-AEF9-A79C6298696D}" type="datetimeFigureOut">
              <a:rPr lang="ar-EG" smtClean="0"/>
              <a:t>25/05/1443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6722-ED46-4559-8D71-9AFC42161A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2618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3735-2C0D-4807-AEF9-A79C6298696D}" type="datetimeFigureOut">
              <a:rPr lang="ar-EG" smtClean="0"/>
              <a:t>25/05/1443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6722-ED46-4559-8D71-9AFC42161A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8940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3735-2C0D-4807-AEF9-A79C6298696D}" type="datetimeFigureOut">
              <a:rPr lang="ar-EG" smtClean="0"/>
              <a:t>25/05/1443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6722-ED46-4559-8D71-9AFC42161A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5090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3735-2C0D-4807-AEF9-A79C6298696D}" type="datetimeFigureOut">
              <a:rPr lang="ar-EG" smtClean="0"/>
              <a:t>25/05/1443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6722-ED46-4559-8D71-9AFC42161A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03242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3735-2C0D-4807-AEF9-A79C6298696D}" type="datetimeFigureOut">
              <a:rPr lang="ar-EG" smtClean="0"/>
              <a:t>25/05/1443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6722-ED46-4559-8D71-9AFC42161A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98446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3735-2C0D-4807-AEF9-A79C6298696D}" type="datetimeFigureOut">
              <a:rPr lang="ar-EG" smtClean="0"/>
              <a:t>25/05/1443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6722-ED46-4559-8D71-9AFC42161A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97922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63735-2C0D-4807-AEF9-A79C6298696D}" type="datetimeFigureOut">
              <a:rPr lang="ar-EG" smtClean="0"/>
              <a:t>25/05/1443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D6722-ED46-4559-8D71-9AFC42161A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5854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4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PNG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4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7.png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3200" dirty="0">
                <a:solidFill>
                  <a:schemeClr val="tx1"/>
                </a:solidFill>
                <a:effectLst/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limbic system &amp;</a:t>
            </a:r>
            <a:br>
              <a:rPr lang="en-US" sz="3200" dirty="0">
                <a:solidFill>
                  <a:schemeClr val="tx1"/>
                </a:solidFill>
                <a:effectLst/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cerebral white matter  </a:t>
            </a:r>
            <a:endParaRPr lang="ar-SA" sz="3200" dirty="0">
              <a:solidFill>
                <a:schemeClr val="tx1"/>
              </a:solidFill>
              <a:effectLst/>
              <a:latin typeface="Algerian" panose="04020705040A02060702" pitchFamily="82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5076056" y="1838018"/>
            <a:ext cx="4248472" cy="5023480"/>
          </a:xfrm>
        </p:spPr>
        <p:txBody>
          <a:bodyPr>
            <a:normAutofit/>
          </a:bodyPr>
          <a:lstStyle/>
          <a:p>
            <a:pPr marL="82296" indent="0" algn="ctr" rtl="0"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2296" indent="0" algn="ctr" rtl="0">
              <a:buNone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2296" indent="0" algn="ctr" rtl="0">
              <a:buNone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2296" indent="0" algn="ctr" rtl="0">
              <a:buNone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2296" indent="0" algn="ctr" rtl="0">
              <a:buNone/>
            </a:pPr>
            <a:r>
              <a:rPr lang="en-US" sz="2200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</a:p>
          <a:p>
            <a:pPr marL="82296" indent="0" algn="ctr" rtl="0">
              <a:buNone/>
            </a:pPr>
            <a:r>
              <a:rPr lang="en-US" sz="2200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Dr Abulmaaty Mohamed</a:t>
            </a:r>
            <a:br>
              <a:rPr lang="en-US" sz="2200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200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Assistant professor Anatomy &amp; Embryology </a:t>
            </a:r>
            <a:br>
              <a:rPr lang="en-US" sz="2200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200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Mutah University</a:t>
            </a:r>
            <a:endParaRPr lang="ar-SA" sz="2200" dirty="0">
              <a:latin typeface="Algerian" panose="04020705040A02060702" pitchFamily="82" charset="0"/>
              <a:ea typeface="Verdana" panose="020B0604030504040204" pitchFamily="34" charset="0"/>
              <a:cs typeface="Andalus" panose="02020603050405020304" pitchFamily="18" charset="-78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" y="908720"/>
            <a:ext cx="5112568" cy="5616624"/>
          </a:xfrm>
        </p:spPr>
      </p:pic>
    </p:spTree>
    <p:extLst>
      <p:ext uri="{BB962C8B-B14F-4D97-AF65-F5344CB8AC3E}">
        <p14:creationId xmlns:p14="http://schemas.microsoft.com/office/powerpoint/2010/main" val="1172515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826184" cy="548680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</a:rPr>
              <a:t>Association fibers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rmAutofit/>
          </a:bodyPr>
          <a:lstStyle/>
          <a:p>
            <a:pPr marL="0" lvl="0" indent="0" algn="l" rtl="0">
              <a:buNone/>
            </a:pPr>
            <a:r>
              <a:rPr lang="en-US" sz="26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1-uncinate fasciculus: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shaped  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-begins at the orbital gyri of frontal lobe,  then arches over the stem of lateral sulcus to end in ant. part of temporal lobe 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-it connects orbital gyri of frontal lobe &amp; motor speech areas  with the cortex of ant. part of temporal lobe </a:t>
            </a:r>
          </a:p>
          <a:p>
            <a:pPr marL="82296" indent="0" algn="l" rtl="0">
              <a:spcAft>
                <a:spcPts val="0"/>
              </a:spcAft>
              <a:buNone/>
            </a:pP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08920"/>
            <a:ext cx="4678117" cy="4149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116" y="2348880"/>
            <a:ext cx="435838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48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</a:rPr>
              <a:t>Association fibers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/>
          <a:lstStyle/>
          <a:p>
            <a:pPr marL="0" lvl="0" indent="0" algn="l" rtl="0">
              <a:buNone/>
            </a:pPr>
            <a:r>
              <a:rPr lang="en-US" sz="26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2-superior longitudinal fasciculus: largest</a:t>
            </a:r>
          </a:p>
          <a:p>
            <a:pPr marL="0" lvl="0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-begins in frontal lobe and run backward to reach the occipital lobe , then curve to enter temporal lobe </a:t>
            </a:r>
          </a:p>
          <a:p>
            <a:pPr marL="0" lvl="0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connect frontal, occipital  &amp; temporal cortical areas</a:t>
            </a:r>
          </a:p>
          <a:p>
            <a:pPr marL="0" lvl="0" indent="0" algn="l" rtl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 rtl="0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2"/>
            <a:ext cx="4860032" cy="4581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20888"/>
            <a:ext cx="4283968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76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33688" cy="548680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</a:rPr>
              <a:t>Association fibers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rmAutofit/>
          </a:bodyPr>
          <a:lstStyle/>
          <a:p>
            <a:pPr marL="0" lvl="0" indent="0" algn="l" rtl="0">
              <a:buNone/>
            </a:pPr>
            <a:r>
              <a:rPr lang="en-US" sz="26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3-inferior longitudinal fasciculus:</a:t>
            </a:r>
          </a:p>
          <a:p>
            <a:pPr marL="0" lvl="0" indent="0" algn="l" rtl="0">
              <a:buNone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Begins at occipital lobe and run forward to reach the temporal lobe</a:t>
            </a:r>
          </a:p>
          <a:p>
            <a:pPr marL="0" lvl="0" indent="0" algn="l" rtl="0"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4-cingulum: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lvl="0" indent="0" algn="l" rtl="0">
              <a:buNone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Begins at ant. perforated substance</a:t>
            </a:r>
          </a:p>
          <a:p>
            <a:pPr marL="0" lvl="0" indent="0" algn="l" rtl="0">
              <a:buNone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 cingulate gyrus</a:t>
            </a:r>
          </a:p>
          <a:p>
            <a:pPr marL="0" lvl="0" indent="0" algn="l" rtl="0">
              <a:buNone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 isthmus</a:t>
            </a:r>
          </a:p>
          <a:p>
            <a:pPr marL="0" lvl="0" indent="0" algn="l" rtl="0">
              <a:buNone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----parahippocampal gyrus</a:t>
            </a:r>
          </a:p>
          <a:p>
            <a:pPr marL="0" lvl="0" indent="0" algn="l" rtl="0">
              <a:buNone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----And ends at uncus  </a:t>
            </a:r>
          </a:p>
          <a:p>
            <a:pPr marL="0" lvl="0" indent="0" algn="l" rtl="0">
              <a:buNone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buNone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204864"/>
            <a:ext cx="5796136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21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33688" cy="404664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  <a:latin typeface="Algerian" panose="04020705040A02060702" pitchFamily="82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</a:rPr>
              <a:t>ommissural fibers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453336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6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Corpus callosum    2. Anterior commissure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Habenular commissure    4. Posterior commissure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Hippocampal commissure.</a:t>
            </a:r>
            <a:endParaRPr lang="ar-E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:\Users\DELL\Downloads\Screenshot_2021-05-05 WHITE MATTER AND LATERAL VENTRICLE تشريح.pn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14" r="3195"/>
          <a:stretch/>
        </p:blipFill>
        <p:spPr bwMode="auto">
          <a:xfrm>
            <a:off x="5004048" y="1916832"/>
            <a:ext cx="4032448" cy="49411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5004048" cy="47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69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33688" cy="548680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</a:rPr>
              <a:t>Commissural fibers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453336"/>
          </a:xfrm>
        </p:spPr>
        <p:txBody>
          <a:bodyPr>
            <a:normAutofit/>
          </a:bodyPr>
          <a:lstStyle/>
          <a:p>
            <a:pPr marL="82296" indent="0" algn="l" rtl="0">
              <a:buNone/>
            </a:pPr>
            <a:r>
              <a:rPr lang="en-US" sz="26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1-anterior commissure: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-it is a small rounded bundle embedded in the upper end of lamina terminalis, just in front columns of fornix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-connects olfactory structures of both sides :olfactory bulb, ant. perforated substance, uncus &amp; ant. part of parahippocampal gyrus</a:t>
            </a:r>
          </a:p>
          <a:p>
            <a:pPr marL="82296" indent="0" algn="l" rtl="0">
              <a:buNone/>
            </a:pPr>
            <a:endParaRPr lang="ar-E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2896"/>
            <a:ext cx="9036496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60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33688" cy="47667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</a:rPr>
              <a:t>Commissural fibers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2-post. commissure (midbrain commissure)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-in inferior part of pineal stalk, above the upper end of cerebral aqueduct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-it connects the following structures on both sides: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Midbrain nuclei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Pulvinar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thalamus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superior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colliculus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l" rtl="0">
              <a:buNone/>
            </a:pPr>
            <a:endParaRPr lang="ar-E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844824"/>
            <a:ext cx="5148063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28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33688" cy="54868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</a:rPr>
              <a:t>Commissural fibers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26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3-habenular commissure: 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-in superior lamina of pineal stalk 	   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-it connects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habenular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nuclei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both sides of epithalamus</a:t>
            </a:r>
          </a:p>
          <a:p>
            <a:pPr marL="0" indent="0" algn="l" rtl="0">
              <a:buNone/>
            </a:pP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404664"/>
            <a:ext cx="4860031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0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33688" cy="54868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</a:rPr>
              <a:t>Commissural fibers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/>
          <a:lstStyle/>
          <a:p>
            <a:pPr marL="0" indent="0" algn="l">
              <a:buNone/>
            </a:pPr>
            <a:r>
              <a:rPr lang="en-US" sz="26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4-hippocampal (fornix) commissure: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-Transverse fibers that connect the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crura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fornix with each other, </a:t>
            </a:r>
          </a:p>
          <a:p>
            <a:pPr marL="0" indent="0" algn="l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just before formation of the body.</a:t>
            </a:r>
          </a:p>
          <a:p>
            <a:pPr marL="0" indent="0" algn="l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-it connects the hippocampal formations of both sides</a:t>
            </a:r>
          </a:p>
          <a:p>
            <a:pPr marL="0" indent="0" algn="l" rtl="0">
              <a:buNone/>
            </a:pPr>
            <a:endParaRPr lang="ar-E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48880"/>
            <a:ext cx="6604857" cy="436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65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33688" cy="620688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</a:rPr>
              <a:t>Commissural fibers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264696"/>
          </a:xfrm>
        </p:spPr>
        <p:txBody>
          <a:bodyPr>
            <a:normAutofit/>
          </a:bodyPr>
          <a:lstStyle/>
          <a:p>
            <a:pPr marL="82296" indent="0" algn="l" rtl="0">
              <a:buNone/>
            </a:pP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5-corpus callosum</a:t>
            </a:r>
          </a:p>
          <a:p>
            <a:pPr marL="82296" indent="0" algn="l" rtl="0">
              <a:buNone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def.: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largest and the main commissure in the brain.  Its fibers connect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nearly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 the symmetrical cortical areas of the 2 hemispheres  </a:t>
            </a:r>
          </a:p>
          <a:p>
            <a:pPr marL="82296" indent="0" algn="l" rtl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 rtl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700808"/>
            <a:ext cx="5317400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62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</a:rPr>
              <a:t>Commissural fibers c.c.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/>
          <a:lstStyle/>
          <a:p>
            <a:pPr marL="82296" indent="0" algn="l" rtl="0">
              <a:buNone/>
            </a:pPr>
            <a:r>
              <a:rPr lang="en-US" sz="2600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parts:</a:t>
            </a:r>
          </a:p>
          <a:p>
            <a:pPr marL="82296" indent="0" algn="l" rtl="0">
              <a:buNone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1-rostrum:</a:t>
            </a:r>
          </a:p>
          <a:p>
            <a:pPr marL="82296" indent="0" algn="l" rtl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sagittal section 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is  thinnest  part of corpus callosum . 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genu it directs 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backwards and downwards 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end at the level of ant. Commissure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 continued with  lamina terminalis</a:t>
            </a:r>
          </a:p>
          <a:p>
            <a:pPr marL="82296" indent="0" algn="l" rtl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coronal section: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inverted V shape, 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fibers connect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orbital surfaces of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frontal lobes  on both sides</a:t>
            </a:r>
          </a:p>
          <a:p>
            <a:pPr marL="82296" indent="0" algn="l" rtl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 rtl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0874"/>
            <a:ext cx="4139952" cy="28540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924944"/>
            <a:ext cx="4139952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23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92696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</a:rPr>
              <a:t>Limbic system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48680"/>
            <a:ext cx="2771800" cy="630932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Def.: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group of cortical, subcortical and olfactory structures that lie mainly on the medial aspect of cerebral hemisphere. These structures form an arch (limbus) so it is called limbic system</a:t>
            </a:r>
          </a:p>
          <a:p>
            <a:pPr marL="0" indent="0" algn="l" rtl="0">
              <a:buNone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olfaction 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-emotions  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-memory</a:t>
            </a:r>
          </a:p>
          <a:p>
            <a:pPr marL="0" indent="0">
              <a:buNone/>
            </a:pPr>
            <a:endParaRPr lang="ar-E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6372200" cy="6741368"/>
          </a:xfrm>
        </p:spPr>
      </p:pic>
    </p:spTree>
    <p:extLst>
      <p:ext uri="{BB962C8B-B14F-4D97-AF65-F5344CB8AC3E}">
        <p14:creationId xmlns:p14="http://schemas.microsoft.com/office/powerpoint/2010/main" val="2943037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33688" cy="62068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</a:rPr>
              <a:t>Commissural fibers c.c.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rmAutofit/>
          </a:bodyPr>
          <a:lstStyle/>
          <a:p>
            <a:pPr marL="82296" indent="0" algn="l" rtl="0">
              <a:buNone/>
            </a:pPr>
            <a:r>
              <a:rPr lang="en-US" sz="2400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parts: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2-genu</a:t>
            </a:r>
          </a:p>
          <a:p>
            <a:pPr marL="82296" indent="0" algn="l" rtl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sagittal section 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-curved ant. end of corpus callosum  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-it is 4 cm behind the frontal pole</a:t>
            </a:r>
          </a:p>
          <a:p>
            <a:pPr marL="82296" indent="0" algn="l" rtl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horizontal section :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both sides, the fibers pass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horizontally forward 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forming forceps minor which connect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identical areas of both 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frontal lobes 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except orbital surfaces 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E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6632"/>
            <a:ext cx="4248741" cy="286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780928"/>
            <a:ext cx="4104725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53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61680" cy="548680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</a:rPr>
              <a:t>Commissural fibers c.c.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453336"/>
          </a:xfrm>
        </p:spPr>
        <p:txBody>
          <a:bodyPr>
            <a:normAutofit fontScale="92500" lnSpcReduction="10000"/>
          </a:bodyPr>
          <a:lstStyle/>
          <a:p>
            <a:pPr marL="82296" indent="0" algn="l" rtl="0">
              <a:buNone/>
            </a:pPr>
            <a:r>
              <a:rPr lang="en-US" sz="2400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parts: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3-trunk( body)</a:t>
            </a:r>
          </a:p>
          <a:p>
            <a:pPr marL="82296" indent="0" algn="l" rtl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sagittal section 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-the main part of corpus callosum.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-Extends between genu and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splenium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-its upper surface is convex</a:t>
            </a:r>
          </a:p>
          <a:p>
            <a:pPr marL="82296" indent="0" algn="l" rtl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coronal section 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fibers on both sides diverge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upward&amp; laterally to connect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parietal lobes on both sides,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downward and laterally to connect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temporal lobes  on both sides.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most of its fibers intersect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fibers of corona radiate,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but some fibers not intersect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corona &amp; form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tapetum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lateral wall of inferior horn of lateral ventricle</a:t>
            </a:r>
          </a:p>
          <a:p>
            <a:pPr marL="82296" indent="0" algn="l">
              <a:buNone/>
            </a:pPr>
            <a:endParaRPr lang="ar-EG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23169"/>
            <a:ext cx="4249737" cy="333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924944"/>
            <a:ext cx="4896544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37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794224" cy="476672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</a:rPr>
              <a:t>Commissural fibers c.c.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rmAutofit fontScale="92500" lnSpcReduction="10000"/>
          </a:bodyPr>
          <a:lstStyle/>
          <a:p>
            <a:pPr marL="82296" indent="0" algn="l" rtl="0">
              <a:buNone/>
            </a:pPr>
            <a:r>
              <a:rPr lang="en-US" sz="2400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parts: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 rtl="0">
              <a:buNone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4-splenium</a:t>
            </a:r>
          </a:p>
          <a:p>
            <a:pPr marL="82296" indent="0" algn="l" rtl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sagittal section: 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rounded post. end of corpus callosum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6 cm in front of occipital pole. </a:t>
            </a:r>
          </a:p>
          <a:p>
            <a:pPr marL="82296" indent="0" algn="l" rtl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horizontal section :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both sides, the fibers pass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horizontally backwards 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forming forceps major which connect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identical areas of both 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occipital lobes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Fibers of forceps major,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while passing backwards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medially along the upper part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medial wall of posterior horn 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lateral ventricle, form a bulge on the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wall called bulb of posterior horn. </a:t>
            </a:r>
          </a:p>
          <a:p>
            <a:pPr marL="82296" indent="0" algn="l" rtl="0">
              <a:buNone/>
            </a:pPr>
            <a:endParaRPr lang="ar-EG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169"/>
            <a:ext cx="3995936" cy="2829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708920"/>
            <a:ext cx="4211960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14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</a:rPr>
              <a:t>Commissural fibers c.c.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rmAutofit/>
          </a:bodyPr>
          <a:lstStyle/>
          <a:p>
            <a:pPr marL="82296" indent="0" algn="l" rtl="0">
              <a:buNone/>
            </a:pPr>
            <a:r>
              <a:rPr lang="en-US" sz="2800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 rtl="0">
              <a:buNone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4-splenium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 rtl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coronal section</a:t>
            </a:r>
            <a:endParaRPr lang="ar-EG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fibers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splenium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 laterally then downward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not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intersectwith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corona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radiata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forming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tapetum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roof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lateral wall of post horn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lateral v.</a:t>
            </a:r>
          </a:p>
          <a:p>
            <a:pPr marL="82296" indent="0" algn="l" rtl="0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36712"/>
            <a:ext cx="4716016" cy="576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17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2068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</a:rPr>
              <a:t>Commissural fibers c.c.</a:t>
            </a:r>
            <a:endParaRPr lang="ar-EG" sz="28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76672"/>
            <a:ext cx="5148064" cy="6021288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5" b="19489"/>
          <a:stretch/>
        </p:blipFill>
        <p:spPr bwMode="auto">
          <a:xfrm>
            <a:off x="1" y="3429000"/>
            <a:ext cx="5652120" cy="3429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8083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</a:rPr>
              <a:t>Commissural fibers c.c.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/>
          <a:lstStyle/>
          <a:p>
            <a:pPr marL="82296" indent="0" algn="l" rtl="0">
              <a:buNone/>
            </a:pPr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</a:t>
            </a:r>
          </a:p>
          <a:p>
            <a:pPr marL="82296" indent="0" algn="l" rtl="0">
              <a:buNone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1-Rostrum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2296" indent="0" algn="l" rtl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Inferiorly: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callosal sulcus contains anterior cerebral artery 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paraterminal  &amp; subcallosal gyri. </a:t>
            </a:r>
          </a:p>
          <a:p>
            <a:pPr marL="82296" indent="0" algn="l" rtl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Superiorly: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septum pellucidum.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anterior horn of lateral ventricle.</a:t>
            </a:r>
          </a:p>
          <a:p>
            <a:pPr marL="82296" indent="0" algn="l" rtl="0">
              <a:buNone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2-genu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2296" indent="0" algn="l" rtl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anteriorly: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callosal sulcus contains anterior cerebral artery 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cingulate gyrus. </a:t>
            </a:r>
          </a:p>
          <a:p>
            <a:pPr marL="82296" indent="0" algn="l" rtl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posteriorly: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septum pellucidum.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anterior horn of lateral ventricle.</a:t>
            </a:r>
          </a:p>
          <a:p>
            <a:pPr marL="82296" indent="0" algn="l" rtl="0">
              <a:buNone/>
            </a:pPr>
            <a:endParaRPr lang="ar-E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 rtl="0">
              <a:buNone/>
            </a:pPr>
            <a:endParaRPr lang="ar-EG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642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33688" cy="764704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</a:rPr>
              <a:t>Commissural fibers c.c.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rmAutofit fontScale="55000" lnSpcReduction="20000"/>
          </a:bodyPr>
          <a:lstStyle/>
          <a:p>
            <a:pPr marL="82296" indent="0" algn="l" rtl="0">
              <a:buNone/>
            </a:pPr>
            <a:r>
              <a:rPr lang="en-US" sz="4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</a:t>
            </a:r>
          </a:p>
          <a:p>
            <a:pPr marL="82296" indent="0" algn="l" rtl="0">
              <a:buNone/>
            </a:pPr>
            <a:r>
              <a:rPr lang="en-US" sz="3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3-trunk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2296" indent="0" algn="l" rtl="0">
              <a:buNone/>
            </a:pP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superiorly: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callosal sulcus contains anterior cerebral artery </a:t>
            </a:r>
          </a:p>
          <a:p>
            <a:pPr marL="82296" indent="0" algn="l" rtl="0">
              <a:buNone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cingulate gyrus</a:t>
            </a:r>
          </a:p>
          <a:p>
            <a:pPr marL="82296" indent="0" algn="l" rtl="0">
              <a:buNone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falx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cerebri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contains inferior sagittal sinus. </a:t>
            </a:r>
          </a:p>
          <a:p>
            <a:pPr marL="82296" indent="0" algn="l" rtl="0">
              <a:buNone/>
            </a:pP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inferiorly:</a:t>
            </a:r>
          </a:p>
          <a:p>
            <a:pPr marL="82296" indent="0" algn="l" rtl="0">
              <a:buNone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septum pellucidum, fornix</a:t>
            </a:r>
          </a:p>
          <a:p>
            <a:pPr marL="82296" indent="0" algn="l" rtl="0">
              <a:buNone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 part of lateral ventricle.</a:t>
            </a:r>
          </a:p>
          <a:p>
            <a:pPr marL="82296" indent="0" algn="l" rtl="0">
              <a:buNone/>
            </a:pPr>
            <a:r>
              <a:rPr lang="en-US" sz="3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4-splenium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 rtl="0">
              <a:buNone/>
            </a:pP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superiorly: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callosal sulcus  </a:t>
            </a:r>
          </a:p>
          <a:p>
            <a:pPr marL="82296" indent="0" algn="l" rtl="0">
              <a:buNone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cingulate gyrus</a:t>
            </a:r>
          </a:p>
          <a:p>
            <a:pPr marL="82296" indent="0" algn="l" rtl="0">
              <a:buNone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falx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cerebri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contains inferior sagittal sinus. </a:t>
            </a:r>
          </a:p>
          <a:p>
            <a:pPr marL="0" indent="0" algn="l" rtl="0">
              <a:buNone/>
            </a:pP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Posteriorly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isthmus</a:t>
            </a:r>
          </a:p>
          <a:p>
            <a:pPr marL="0" indent="0" algn="l" rtl="0">
              <a:buNone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great cerebral vein of Galen which joins with inferior sagittal sinus</a:t>
            </a:r>
          </a:p>
          <a:p>
            <a:pPr marL="0" indent="0" algn="l">
              <a:buNone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to form straight sinus</a:t>
            </a:r>
          </a:p>
          <a:p>
            <a:pPr marL="0" indent="0" algn="l" rtl="0">
              <a:buNone/>
            </a:pP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inferiorly: 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pineal body</a:t>
            </a:r>
          </a:p>
          <a:p>
            <a:pPr marL="82296" indent="0" algn="l" rtl="0">
              <a:buNone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tectum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midbrain.</a:t>
            </a:r>
          </a:p>
          <a:p>
            <a:pPr marL="82296" indent="0" algn="l" rtl="0">
              <a:buNone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pulvinar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thalamus </a:t>
            </a:r>
          </a:p>
          <a:p>
            <a:pPr marL="82296" indent="0" algn="l">
              <a:buNone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771498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" dirty="0"/>
              <a:t>.</a:t>
            </a:r>
            <a:endParaRPr lang="ar-SA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endParaRPr lang="en-US" sz="96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82296" indent="0" algn="ctr">
              <a:buNone/>
            </a:pPr>
            <a:r>
              <a:rPr lang="en-US" sz="9600" dirty="0">
                <a:latin typeface="Andalus" panose="02020603050405020304" pitchFamily="18" charset="-78"/>
                <a:cs typeface="Andalus" panose="02020603050405020304" pitchFamily="18" charset="-78"/>
              </a:rPr>
              <a:t> THANQ</a:t>
            </a:r>
            <a:endParaRPr lang="ar-SA" sz="9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689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20688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</a:rPr>
              <a:t>Limbic system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476672"/>
            <a:ext cx="2915816" cy="638132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Structures forming limbic system 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sz="2600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cortical parts: </a:t>
            </a:r>
          </a:p>
          <a:p>
            <a:pPr marL="0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form of outer arc and inner arc </a:t>
            </a:r>
          </a:p>
          <a:p>
            <a:pPr marL="0" indent="0" algn="l" rtl="0">
              <a:buNone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1 -outer arc: 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paraterminal and subcallosal gyri —&gt; cingulate gyrus —isthmus —parahippocampal gyrus —&gt; uncus. </a:t>
            </a:r>
          </a:p>
          <a:p>
            <a:pPr marL="0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ar-EG" sz="26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0"/>
            <a:ext cx="630019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0235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20688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</a:rPr>
              <a:t>Limbic system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92696"/>
            <a:ext cx="4427984" cy="6165304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Structures forming limbic system 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sz="2400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cortical parts: </a:t>
            </a:r>
          </a:p>
          <a:p>
            <a:pPr marL="0" indent="0" algn="l" rtl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inner arc: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 ways which are </a:t>
            </a:r>
          </a:p>
          <a:p>
            <a:pPr marL="0" lvl="0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A-hippocampal gyrus—&gt; fimbria —&gt; fornix —&gt;mammillary body 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B-dentate gyrus —&gt;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fasciolar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gyrus —&gt;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induseum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griseum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its longitudinal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—&gt; septal area </a:t>
            </a:r>
          </a:p>
          <a:p>
            <a:pPr marL="0" indent="0" algn="l" rtl="0">
              <a:buNone/>
            </a:pPr>
            <a:r>
              <a:rPr lang="en-US" sz="2400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olfactory structures: 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-olfactory bulb , olfactory tract</a:t>
            </a:r>
          </a:p>
          <a:p>
            <a:pPr marL="0" indent="0" algn="l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-medial &amp; lateral olfactory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stria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EG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0"/>
            <a:ext cx="4860032" cy="6858000"/>
          </a:xfrm>
        </p:spPr>
      </p:pic>
    </p:spTree>
    <p:extLst>
      <p:ext uri="{BB962C8B-B14F-4D97-AF65-F5344CB8AC3E}">
        <p14:creationId xmlns:p14="http://schemas.microsoft.com/office/powerpoint/2010/main" val="1609377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6712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</a:rPr>
              <a:t>Limbic system</a:t>
            </a:r>
            <a:endParaRPr lang="ar-EG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836712"/>
            <a:ext cx="4495800" cy="6021288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fornix</a:t>
            </a: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4" descr="C:\Users\DELL\Downloads\Screenshot_2021-05-05 WHITE MATTER AND LATERAL VENTRICLE تشريح.png"/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14" r="3195"/>
          <a:stretch/>
        </p:blipFill>
        <p:spPr bwMode="auto">
          <a:xfrm>
            <a:off x="179512" y="1340768"/>
            <a:ext cx="8964488" cy="5400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3679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20688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</a:rPr>
              <a:t>Limbic system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92696"/>
            <a:ext cx="3707904" cy="6165304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Structures forming limbic system 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sz="2400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Subcorical</a:t>
            </a:r>
            <a:r>
              <a:rPr lang="en-US" sz="2400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structures: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1-septal  nuclei: in septum pellucidum  and deep to paraterminal g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2-nucleus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accumbens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deep to subcallosal g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3-Brain stem nuclei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4-hypothalamus: mammillary body.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5-thalumus: ant. nucleus.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6-epithalamus :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habenular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nuclei </a:t>
            </a:r>
          </a:p>
          <a:p>
            <a:pPr marL="0" indent="0" algn="l">
              <a:buNone/>
            </a:pPr>
            <a:endParaRPr lang="ar-E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0"/>
            <a:ext cx="5508104" cy="6858000"/>
          </a:xfrm>
        </p:spPr>
      </p:pic>
    </p:spTree>
    <p:extLst>
      <p:ext uri="{BB962C8B-B14F-4D97-AF65-F5344CB8AC3E}">
        <p14:creationId xmlns:p14="http://schemas.microsoft.com/office/powerpoint/2010/main" val="3909246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8132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cerebral white matter</a:t>
            </a:r>
            <a:endParaRPr lang="ar-E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15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</a:rPr>
              <a:t>types</a:t>
            </a:r>
            <a:endParaRPr lang="ar-EG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453336"/>
          </a:xfrm>
        </p:spPr>
        <p:txBody>
          <a:bodyPr>
            <a:normAutofit/>
          </a:bodyPr>
          <a:lstStyle/>
          <a:p>
            <a:pPr marL="82296" indent="0" algn="l" rtl="0">
              <a:buNone/>
            </a:pPr>
            <a:r>
              <a:rPr lang="en-US" sz="26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A-association fibers :- 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fibers connect different cortical  areas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same cerebral hemisphere.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integrate the functions of these areas 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B-commissural  fibers :- 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Fibers connect identical cortical areas 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 both cerebral hemispheres.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these fibers cross the midline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coordination between both sides</a:t>
            </a:r>
          </a:p>
          <a:p>
            <a:pPr marL="82296" indent="0" algn="l" rtl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C- projection fibers :- 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Fibers connect the cerebral cortex 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lower centers  they are either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ascending (afferent) or descending (efferent)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integration of cerebral cortex with these parts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 rtl="0">
              <a:buNone/>
            </a:pPr>
            <a:endParaRPr lang="en-US" dirty="0"/>
          </a:p>
          <a:p>
            <a:pPr marL="82296" indent="0" algn="l" rtl="0">
              <a:buNone/>
            </a:pPr>
            <a:endParaRPr lang="ar-EG" dirty="0"/>
          </a:p>
        </p:txBody>
      </p:sp>
      <p:pic>
        <p:nvPicPr>
          <p:cNvPr id="4" name="Picture 3" descr="White Matter of the Cerebrum and Lateral Ventricles - Textbook of Clinical  Neuroanatomy, 2 ed.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07" t="1812" r="2326" b="2801"/>
          <a:stretch/>
        </p:blipFill>
        <p:spPr bwMode="auto">
          <a:xfrm>
            <a:off x="5292080" y="0"/>
            <a:ext cx="3851920" cy="5733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0786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33688" cy="620688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</a:rPr>
              <a:t>Association fibers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rmAutofit/>
          </a:bodyPr>
          <a:lstStyle/>
          <a:p>
            <a:pPr marL="0" lvl="0" indent="0" algn="just" rtl="0">
              <a:spcAft>
                <a:spcPts val="0"/>
              </a:spcAft>
              <a:buClr>
                <a:srgbClr val="F79646"/>
              </a:buClr>
              <a:buNone/>
            </a:pPr>
            <a:r>
              <a:rPr lang="en-US" sz="2600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Types:</a:t>
            </a:r>
          </a:p>
          <a:p>
            <a:pPr marL="0" lvl="0" indent="0" algn="just" rtl="0">
              <a:spcAft>
                <a:spcPts val="0"/>
              </a:spcAft>
              <a:buClr>
                <a:srgbClr val="F79646"/>
              </a:buClr>
              <a:buNone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A-short: </a:t>
            </a:r>
            <a:r>
              <a:rPr lang="en-US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connect adjacent gyri together</a:t>
            </a:r>
          </a:p>
          <a:p>
            <a:pPr marL="0" lvl="0" indent="0" algn="just" rtl="0">
              <a:spcAft>
                <a:spcPts val="0"/>
              </a:spcAft>
              <a:buClr>
                <a:srgbClr val="F79646"/>
              </a:buClr>
              <a:buNone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B-long: </a:t>
            </a:r>
            <a:r>
              <a:rPr lang="en-US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connect distant gyri of different lobes (will be discussed)</a:t>
            </a:r>
          </a:p>
          <a:p>
            <a:pPr marL="0" lvl="0" indent="0" algn="just" rtl="0">
              <a:spcAft>
                <a:spcPts val="0"/>
              </a:spcAft>
              <a:buClr>
                <a:srgbClr val="F79646"/>
              </a:buClr>
              <a:buNone/>
            </a:pPr>
            <a:endParaRPr lang="en-US" sz="2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ar-E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9144000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677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628BCE2FBAD340B56B2A0F64962C1C" ma:contentTypeVersion="5" ma:contentTypeDescription="Create a new document." ma:contentTypeScope="" ma:versionID="131883e42c113939174d959d81351c9f">
  <xsd:schema xmlns:xsd="http://www.w3.org/2001/XMLSchema" xmlns:xs="http://www.w3.org/2001/XMLSchema" xmlns:p="http://schemas.microsoft.com/office/2006/metadata/properties" xmlns:ns2="15cfeffd-ee9c-41ab-a5d7-1e72fc5efa65" targetNamespace="http://schemas.microsoft.com/office/2006/metadata/properties" ma:root="true" ma:fieldsID="2bbb2499c544d649ffceb038792b3fd6" ns2:_="">
    <xsd:import namespace="15cfeffd-ee9c-41ab-a5d7-1e72fc5efa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cfeffd-ee9c-41ab-a5d7-1e72fc5efa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013085-1587-4D44-AB89-BCA842D3078A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15cfeffd-ee9c-41ab-a5d7-1e72fc5efa65"/>
  </ds:schemaRefs>
</ds:datastoreItem>
</file>

<file path=customXml/itemProps2.xml><?xml version="1.0" encoding="utf-8"?>
<ds:datastoreItem xmlns:ds="http://schemas.openxmlformats.org/officeDocument/2006/customXml" ds:itemID="{5B5AB59A-BE11-4F25-8099-5AD7B263CBF6}">
  <ds:schemaRefs>
    <ds:schemaRef ds:uri="http://schemas.microsoft.com/office/2006/metadata/propertie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5EC05F6E-D99B-4156-92F4-118EE31B49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4956</TotalTime>
  <Words>1002</Words>
  <Application>Microsoft Office PowerPoint</Application>
  <PresentationFormat>On-screen Show (4:3)</PresentationFormat>
  <Paragraphs>215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Custom Design</vt:lpstr>
      <vt:lpstr>limbic system &amp; cerebral white matter  </vt:lpstr>
      <vt:lpstr>Limbic system</vt:lpstr>
      <vt:lpstr>Limbic system</vt:lpstr>
      <vt:lpstr>Limbic system</vt:lpstr>
      <vt:lpstr>Limbic system</vt:lpstr>
      <vt:lpstr>Limbic system</vt:lpstr>
      <vt:lpstr>cerebral white matter</vt:lpstr>
      <vt:lpstr>types</vt:lpstr>
      <vt:lpstr>Association fibers</vt:lpstr>
      <vt:lpstr>Association fibers</vt:lpstr>
      <vt:lpstr>Association fibers</vt:lpstr>
      <vt:lpstr>Association fibers</vt:lpstr>
      <vt:lpstr>Commissural fibers</vt:lpstr>
      <vt:lpstr>Commissural fibers</vt:lpstr>
      <vt:lpstr>Commissural fibers</vt:lpstr>
      <vt:lpstr>Commissural fibers</vt:lpstr>
      <vt:lpstr>Commissural fibers</vt:lpstr>
      <vt:lpstr>Commissural fibers</vt:lpstr>
      <vt:lpstr>Commissural fibers c.c.</vt:lpstr>
      <vt:lpstr>Commissural fibers c.c.</vt:lpstr>
      <vt:lpstr>Commissural fibers c.c.</vt:lpstr>
      <vt:lpstr>Commissural fibers c.c.</vt:lpstr>
      <vt:lpstr>Commissural fibers c.c.</vt:lpstr>
      <vt:lpstr>Commissural fibers c.c.</vt:lpstr>
      <vt:lpstr>Commissural fibers c.c.</vt:lpstr>
      <vt:lpstr>Commissural fibers c.c.</vt:lpstr>
      <vt:lpstr>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PBASSSESSMENT</dc:title>
  <dc:creator>Lenovo</dc:creator>
  <cp:lastModifiedBy>Sanabil Hassanat</cp:lastModifiedBy>
  <cp:revision>181</cp:revision>
  <dcterms:created xsi:type="dcterms:W3CDTF">2014-04-13T18:13:04Z</dcterms:created>
  <dcterms:modified xsi:type="dcterms:W3CDTF">2021-12-29T15:37:51Z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0x010100CE628BCE2FBAD340B56B2A0F64962C1C</vt:lpwstr>
  </property>
</Properties>
</file>