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3.jpg" ContentType="image/jpeg"/>
  <Override PartName="/ppt/media/image4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  <p:sldMasterId id="2147483672" r:id="rId3"/>
    <p:sldMasterId id="2147483678" r:id="rId4"/>
    <p:sldMasterId id="2147483684" r:id="rId5"/>
    <p:sldMasterId id="2147483690" r:id="rId6"/>
    <p:sldMasterId id="2147483696" r:id="rId7"/>
  </p:sldMasterIdLst>
  <p:notesMasterIdLst>
    <p:notesMasterId r:id="rId51"/>
  </p:notesMasterIdLst>
  <p:sldIdLst>
    <p:sldId id="270" r:id="rId8"/>
    <p:sldId id="256" r:id="rId9"/>
    <p:sldId id="299" r:id="rId10"/>
    <p:sldId id="298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</p:sldIdLst>
  <p:sldSz cx="10693400" cy="10693400"/>
  <p:notesSz cx="10693400" cy="106934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04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E988-7414-409E-947C-F83FA4393DF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336675"/>
            <a:ext cx="360997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5146675"/>
            <a:ext cx="855345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46339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0156825"/>
            <a:ext cx="4632325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C39C-2738-4404-9569-DD9EFE594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BC39C-2738-4404-9569-DD9EFE5946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8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8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2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5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04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4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9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9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5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90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72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32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96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6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0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3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00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0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18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10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1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5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8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2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5456" y="7243762"/>
            <a:ext cx="2149943" cy="1571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0" y="3213100"/>
            <a:ext cx="9624060" cy="1477328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skin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3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" y="774700"/>
            <a:ext cx="10679451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832100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Thin skin (Hairy skin)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03300" y="2755900"/>
            <a:ext cx="2133600" cy="426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23975" y="6718300"/>
            <a:ext cx="18415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948" y="7023100"/>
            <a:ext cx="17513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Hair follicles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48" y="8013700"/>
            <a:ext cx="7847352" cy="1676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Q</a:t>
            </a:r>
            <a:r>
              <a:rPr lang="en-US" sz="2400" b="1" dirty="0">
                <a:solidFill>
                  <a:prstClr val="black"/>
                </a:solidFill>
              </a:rPr>
              <a:t>: How can we determine whether this skin is thick or thin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A:</a:t>
            </a:r>
            <a:r>
              <a:rPr lang="en-US" sz="2400" dirty="0" smtClean="0">
                <a:solidFill>
                  <a:prstClr val="black"/>
                </a:solidFill>
              </a:rPr>
              <a:t> from the presence of hair follicles</a:t>
            </a:r>
            <a:r>
              <a:rPr lang="en-US" dirty="0" smtClean="0">
                <a:solidFill>
                  <a:schemeClr val="tx1"/>
                </a:solidFill>
              </a:rPr>
              <a:t>       </a:t>
            </a:r>
          </a:p>
          <a:p>
            <a:pPr lvl="0"/>
            <a:r>
              <a:rPr lang="en-US" sz="2000" b="1" dirty="0" smtClean="0">
                <a:solidFill>
                  <a:schemeClr val="tx1"/>
                </a:solidFill>
              </a:rPr>
              <a:t>NOTE: </a:t>
            </a:r>
            <a:r>
              <a:rPr lang="en-US" sz="2000" dirty="0" smtClean="0">
                <a:solidFill>
                  <a:schemeClr val="tx1"/>
                </a:solidFill>
              </a:rPr>
              <a:t>hair follicles are associated with sebaceous glands,  these glands secret oily substance (sebum) to provide the flexibility for the hair </a:t>
            </a:r>
          </a:p>
        </p:txBody>
      </p:sp>
      <p:sp>
        <p:nvSpPr>
          <p:cNvPr id="10" name="Oval 9"/>
          <p:cNvSpPr/>
          <p:nvPr/>
        </p:nvSpPr>
        <p:spPr>
          <a:xfrm>
            <a:off x="4051300" y="5727700"/>
            <a:ext cx="3962400" cy="1905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10292" y="7137400"/>
            <a:ext cx="3048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157978" y="7221928"/>
            <a:ext cx="2141721" cy="4107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Sebaceous glands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051300" cy="6985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Thick skin (non-hairy skin)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96" y="7937500"/>
            <a:ext cx="8072204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Papillary layer forms interdigitating with the epidermis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444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239000"/>
            <a:ext cx="7937500" cy="1155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Q</a:t>
            </a:r>
            <a:r>
              <a:rPr lang="en-US" sz="2400" b="1" dirty="0">
                <a:solidFill>
                  <a:prstClr val="black"/>
                </a:solidFill>
              </a:rPr>
              <a:t>: How can we determine whether this skin is thick or thin</a:t>
            </a:r>
            <a:r>
              <a:rPr lang="en-US" sz="2400" b="1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A: From the thickness of stratum </a:t>
            </a:r>
            <a:r>
              <a:rPr lang="en-US" sz="2400" dirty="0" err="1" smtClean="0">
                <a:solidFill>
                  <a:schemeClr val="tx1"/>
                </a:solidFill>
              </a:rPr>
              <a:t>corneum</a:t>
            </a:r>
            <a:r>
              <a:rPr lang="en-US" sz="2400" dirty="0" smtClean="0">
                <a:solidFill>
                  <a:schemeClr val="tx1"/>
                </a:solidFill>
              </a:rPr>
              <a:t>, here its </a:t>
            </a: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thin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270500" y="2298700"/>
            <a:ext cx="228600" cy="990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23043" y="2603500"/>
            <a:ext cx="2098415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Stratum </a:t>
            </a:r>
            <a:r>
              <a:rPr lang="en-US" sz="2000" b="1" dirty="0" err="1" smtClean="0">
                <a:solidFill>
                  <a:schemeClr val="tx1"/>
                </a:solidFill>
              </a:rPr>
              <a:t>corneum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755900" y="1993900"/>
            <a:ext cx="304800" cy="2133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84643" y="2832100"/>
            <a:ext cx="1271457" cy="457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epidermis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50900" y="3289299"/>
            <a:ext cx="228600" cy="3949701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5934" y="5264149"/>
            <a:ext cx="1295400" cy="488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dermis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500" y="17697"/>
            <a:ext cx="9239250" cy="7239000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 rot="21153551">
            <a:off x="6791542" y="13006"/>
            <a:ext cx="429922" cy="637899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19899" y="3148767"/>
            <a:ext cx="1295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epidermis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584700" y="1993899"/>
            <a:ext cx="317798" cy="526279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5021" y="4618472"/>
            <a:ext cx="1130002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dermis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11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880100" cy="5461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Meissner’s corpuscle at higher magnification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31632"/>
            <a:ext cx="10693400" cy="7115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94100" cy="5461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Section of thick skin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47165"/>
            <a:ext cx="10697356" cy="304623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Q: How </a:t>
            </a:r>
            <a:r>
              <a:rPr lang="en-US" sz="2400" b="1" dirty="0">
                <a:solidFill>
                  <a:schemeClr val="tx1"/>
                </a:solidFill>
              </a:rPr>
              <a:t>can we determine whether this skin is thick or thin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A: From the thickness of stratum </a:t>
            </a:r>
            <a:r>
              <a:rPr lang="en-US" sz="2400" dirty="0" err="1" smtClean="0">
                <a:solidFill>
                  <a:schemeClr val="tx1"/>
                </a:solidFill>
              </a:rPr>
              <a:t>corneum</a:t>
            </a:r>
            <a:r>
              <a:rPr lang="en-US" sz="2400" dirty="0" smtClean="0">
                <a:solidFill>
                  <a:schemeClr val="tx1"/>
                </a:solidFill>
              </a:rPr>
              <a:t> (outermost layer) of the epidermis , here its </a:t>
            </a:r>
            <a:r>
              <a:rPr lang="en-US" sz="2400" b="1" i="1" u="sng" dirty="0" smtClean="0">
                <a:solidFill>
                  <a:schemeClr val="accent2">
                    <a:lumMod val="75000"/>
                  </a:schemeClr>
                </a:solidFill>
              </a:rPr>
              <a:t>thick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NOTE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1)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Meissner’s corpuscle found within the papillary layer of dermis , </a:t>
            </a:r>
            <a:r>
              <a:rPr lang="en-US" sz="2400" b="1" dirty="0" smtClean="0">
                <a:solidFill>
                  <a:schemeClr val="tx1"/>
                </a:solidFill>
              </a:rPr>
              <a:t>2)</a:t>
            </a:r>
            <a:r>
              <a:rPr lang="en-US" sz="2400" dirty="0" smtClean="0">
                <a:solidFill>
                  <a:schemeClr val="tx1"/>
                </a:solidFill>
              </a:rPr>
              <a:t> and it is capsulated structure of the nerve modalities </a:t>
            </a:r>
            <a:r>
              <a:rPr lang="en-US" sz="2400" b="1" dirty="0" smtClean="0">
                <a:solidFill>
                  <a:schemeClr val="tx1"/>
                </a:solidFill>
              </a:rPr>
              <a:t>3)</a:t>
            </a:r>
            <a:r>
              <a:rPr lang="en-US" sz="2400" dirty="0" smtClean="0">
                <a:solidFill>
                  <a:schemeClr val="tx1"/>
                </a:solidFill>
              </a:rPr>
              <a:t> it contains connective tissue and Schwan cells, </a:t>
            </a:r>
            <a:r>
              <a:rPr lang="en-US" sz="2400" b="1" dirty="0" smtClean="0">
                <a:solidFill>
                  <a:schemeClr val="tx1"/>
                </a:solidFill>
              </a:rPr>
              <a:t>4)</a:t>
            </a:r>
            <a:r>
              <a:rPr lang="en-US" sz="2400" dirty="0" smtClean="0">
                <a:solidFill>
                  <a:schemeClr val="tx1"/>
                </a:solidFill>
              </a:rPr>
              <a:t> it sense the touch over the skin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526728" y="-1024328"/>
            <a:ext cx="685800" cy="565545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26628" y="2146300"/>
            <a:ext cx="22860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epidermis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482850" y="501650"/>
            <a:ext cx="533400" cy="54991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1500" y="3670300"/>
            <a:ext cx="17526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dermis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124" y="0"/>
            <a:ext cx="967115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9397" y="1004757"/>
            <a:ext cx="10693400" cy="5318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708900" cy="1003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Section of hairy skin (thin skin): </a:t>
            </a:r>
            <a:r>
              <a:rPr lang="en-US" sz="3200" dirty="0" smtClean="0">
                <a:solidFill>
                  <a:schemeClr val="tx1"/>
                </a:solidFill>
              </a:rPr>
              <a:t>indicated by the presence oh hair follicles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21036774">
            <a:off x="-26181" y="3866588"/>
            <a:ext cx="5194300" cy="130322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60700" y="5108921"/>
            <a:ext cx="228600" cy="49164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47443" y="5620199"/>
            <a:ext cx="1784350" cy="651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Hair follicles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0" y="3594100"/>
            <a:ext cx="9624060" cy="2954655"/>
          </a:xfrm>
        </p:spPr>
        <p:txBody>
          <a:bodyPr/>
          <a:lstStyle/>
          <a:p>
            <a:r>
              <a:rPr lang="en-US" sz="9600" dirty="0" smtClean="0"/>
              <a:t>Muscle</a:t>
            </a:r>
            <a:br>
              <a:rPr lang="en-US" sz="9600" dirty="0" smtClean="0"/>
            </a:b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9672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100"/>
            <a:ext cx="7556500" cy="9504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59563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Transverse section within the skeletal muscle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4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0026" y="575829"/>
            <a:ext cx="7084759" cy="6087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5924"/>
            <a:ext cx="7556500" cy="95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100"/>
            <a:ext cx="7556500" cy="9407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71755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S.M fibers : section from the tongue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0" y="8470901"/>
            <a:ext cx="3136900" cy="146249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NOTE2: There is different directions of insertions of the tongue muscle fibers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6500" y="6946900"/>
            <a:ext cx="3136900" cy="15240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NOTE1: in transverse section , muscle fiber has a polygonal general shape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02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0"/>
            <a:ext cx="9652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8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278" y="622300"/>
            <a:ext cx="10715677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013700" cy="6223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Longitudinal section within the skeletal muscle fibers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861300" y="5194300"/>
            <a:ext cx="24384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851900" y="5727700"/>
            <a:ext cx="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32700" y="8162561"/>
            <a:ext cx="2438400" cy="1222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Peripheral nuclei near the sarcolemma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278" y="7861300"/>
            <a:ext cx="300677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**Muscle fibers has NO branching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700" y="698500"/>
            <a:ext cx="3200400" cy="25908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94100" y="1244600"/>
            <a:ext cx="5334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1949" y="8291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Clear striations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8180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9610396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4229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Motor innervation of muscle fibers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594100" y="2984500"/>
            <a:ext cx="762000" cy="6858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6100" y="3365500"/>
            <a:ext cx="4572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13300" y="31346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M.E.P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7280" y="622300"/>
            <a:ext cx="96520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4229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Transverse section within skeletal muscle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98900" y="7175500"/>
            <a:ext cx="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17800" y="82423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Notice the endomysium here </a:t>
            </a:r>
            <a:r>
              <a:rPr lang="en-US" sz="2000" b="1" dirty="0" smtClean="0">
                <a:sym typeface="Wingdings" panose="05000000000000000000" pitchFamily="2" charset="2"/>
              </a:rPr>
              <a:t>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60057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223" y="0"/>
            <a:ext cx="9658953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9684280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575300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Transverse section of muscle fiber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32700"/>
            <a:ext cx="66421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Endomysium</a:t>
            </a:r>
            <a:r>
              <a:rPr lang="en-US" sz="2000" dirty="0" smtClean="0">
                <a:solidFill>
                  <a:schemeClr val="tx1"/>
                </a:solidFill>
              </a:rPr>
              <a:t>: surrounds one single muscle fiber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Perimysium</a:t>
            </a:r>
            <a:r>
              <a:rPr lang="en-US" sz="2000" dirty="0" smtClean="0">
                <a:solidFill>
                  <a:schemeClr val="tx1"/>
                </a:solidFill>
              </a:rPr>
              <a:t>: surrounds a bundle of muscle fibers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Epimysium</a:t>
            </a:r>
            <a:r>
              <a:rPr lang="en-US" sz="2000" dirty="0" smtClean="0">
                <a:solidFill>
                  <a:schemeClr val="tx1"/>
                </a:solidFill>
              </a:rPr>
              <a:t>: surrounds the whole muscle 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**The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mysium</a:t>
            </a:r>
            <a:r>
              <a:rPr lang="en-US" sz="2000" dirty="0" smtClean="0">
                <a:solidFill>
                  <a:schemeClr val="tx1"/>
                </a:solidFill>
              </a:rPr>
              <a:t> is a connective tissue contains B.Vs and the innervation for the muscle fiber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1849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Motor and sensory innervation of muscle fibers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861300"/>
            <a:ext cx="47371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**Each motor end plate innervate a one single muscle fiber 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**muscle spindle responsible for sensory </a:t>
            </a:r>
            <a:r>
              <a:rPr lang="en-US" sz="2400" b="1" dirty="0" err="1" smtClean="0">
                <a:solidFill>
                  <a:schemeClr val="tx1"/>
                </a:solidFill>
              </a:rPr>
              <a:t>innervatio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9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5059"/>
            <a:ext cx="10693400" cy="35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11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374900"/>
            <a:ext cx="9624060" cy="1477328"/>
          </a:xfrm>
        </p:spPr>
        <p:txBody>
          <a:bodyPr/>
          <a:lstStyle/>
          <a:p>
            <a:pPr algn="ctr"/>
            <a:r>
              <a:rPr lang="en-US" sz="9600" dirty="0" smtClean="0"/>
              <a:t>cartilage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8639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5327"/>
            <a:ext cx="7556500" cy="101280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6797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Hyaline cartilage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0" y="565326"/>
            <a:ext cx="3136900" cy="35621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Contents of hyaline cartilage: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1)</a:t>
            </a:r>
            <a:r>
              <a:rPr lang="en-US" sz="2000" dirty="0" smtClean="0">
                <a:solidFill>
                  <a:schemeClr val="tx1"/>
                </a:solidFill>
              </a:rPr>
              <a:t> Homogeneous matrix all through (white-bluish matrix)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2) </a:t>
            </a:r>
            <a:r>
              <a:rPr lang="en-US" sz="2000" dirty="0" smtClean="0">
                <a:solidFill>
                  <a:schemeClr val="tx1"/>
                </a:solidFill>
              </a:rPr>
              <a:t>Lacuna contain chondrocytes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**the perichondrium: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A)</a:t>
            </a:r>
            <a:r>
              <a:rPr lang="en-US" sz="2000" dirty="0" smtClean="0">
                <a:solidFill>
                  <a:schemeClr val="tx1"/>
                </a:solidFill>
              </a:rPr>
              <a:t> Outer fibrous layer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B) </a:t>
            </a:r>
            <a:r>
              <a:rPr lang="en-US" sz="2000" dirty="0" smtClean="0">
                <a:solidFill>
                  <a:schemeClr val="tx1"/>
                </a:solidFill>
              </a:rPr>
              <a:t>Inner cellular layer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31369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17700" y="69469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1300" y="93853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Perichondrium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6186" y="990852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94516" y="93853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8540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332"/>
            <a:ext cx="7556500" cy="102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8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1252"/>
            <a:ext cx="10693400" cy="7012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8321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Fibrocartilage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60900" y="33655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27700" y="3591867"/>
            <a:ext cx="200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Chondrocytes </a:t>
            </a:r>
            <a:endParaRPr lang="en-US" sz="2400" b="1" dirty="0"/>
          </a:p>
        </p:txBody>
      </p:sp>
      <p:cxnSp>
        <p:nvCxnSpPr>
          <p:cNvPr id="7" name="Straight Arrow Connector 6"/>
          <p:cNvCxnSpPr>
            <a:stCxn id="4" idx="6"/>
            <a:endCxn id="5" idx="1"/>
          </p:cNvCxnSpPr>
          <p:nvPr/>
        </p:nvCxnSpPr>
        <p:spPr>
          <a:xfrm>
            <a:off x="5575300" y="3822700"/>
            <a:ext cx="152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90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10425" cy="10604500"/>
            <a:chOff x="173289" y="0"/>
            <a:chExt cx="7210425" cy="1053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8556" y="10380662"/>
              <a:ext cx="2149943" cy="157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289" y="0"/>
              <a:ext cx="7209920" cy="103759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209920" y="0"/>
            <a:ext cx="348348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Elastic fiber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9920" y="774700"/>
            <a:ext cx="348348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Q: How </a:t>
            </a:r>
            <a:r>
              <a:rPr lang="en-US" sz="2000" b="1" dirty="0">
                <a:solidFill>
                  <a:schemeClr val="tx1"/>
                </a:solidFill>
              </a:rPr>
              <a:t>do we know that this is a </a:t>
            </a:r>
            <a:r>
              <a:rPr lang="en-US" sz="2000" b="1" dirty="0" smtClean="0">
                <a:solidFill>
                  <a:schemeClr val="tx1"/>
                </a:solidFill>
              </a:rPr>
              <a:t>E.C ?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A: </a:t>
            </a:r>
            <a:r>
              <a:rPr lang="en-US" sz="2000" dirty="0" smtClean="0">
                <a:solidFill>
                  <a:schemeClr val="tx1"/>
                </a:solidFill>
              </a:rPr>
              <a:t>non-homogenous matrix 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60500" y="4306374"/>
            <a:ext cx="914400" cy="126892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27300" y="4965700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Lacunae of chondrocytes 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8" idx="5"/>
          </p:cNvCxnSpPr>
          <p:nvPr/>
        </p:nvCxnSpPr>
        <p:spPr>
          <a:xfrm>
            <a:off x="2240989" y="5389470"/>
            <a:ext cx="286311" cy="33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4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5" y="698500"/>
            <a:ext cx="10658215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7937500"/>
            <a:ext cx="53467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**The dark-blue areas represent the elastic fibers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679700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Elastic cartilage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79700" y="5651500"/>
            <a:ext cx="1066800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46500" y="6413500"/>
            <a:ext cx="31242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18200" y="8280608"/>
            <a:ext cx="1905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lacunae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11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984500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Elastic cartilage: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37100" y="3822700"/>
            <a:ext cx="2133600" cy="1447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3177" y="4284990"/>
            <a:ext cx="168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Nest cells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</p:cNvCxnSpPr>
          <p:nvPr/>
        </p:nvCxnSpPr>
        <p:spPr>
          <a:xfrm>
            <a:off x="6870700" y="4546600"/>
            <a:ext cx="381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58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47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98900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Fibrocartilage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8013700"/>
            <a:ext cx="4889500" cy="774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1) Collagen fibers 2) and in between these fibers there is chondrocytes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00" y="12319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5500" y="504190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1121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9852"/>
            <a:ext cx="9840515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2832100" cy="859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Fibrocartilage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2100" y="1384300"/>
            <a:ext cx="246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Collagen fibers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 rot="1421253">
            <a:off x="2630696" y="2837176"/>
            <a:ext cx="3353199" cy="1099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146300" y="3202245"/>
            <a:ext cx="381000" cy="108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86451" y="3017579"/>
            <a:ext cx="233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Rows of chondrocytes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3237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9997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0513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Hyaline cartilage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533141">
            <a:off x="569346" y="4427133"/>
            <a:ext cx="2440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Perichondrium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4402617">
            <a:off x="1453773" y="3266730"/>
            <a:ext cx="2229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Inner cellular layer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4535655">
            <a:off x="460118" y="6093518"/>
            <a:ext cx="2248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Outer fibrous layer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27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00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06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8989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Elastic cartilage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4706925">
            <a:off x="8273078" y="4289860"/>
            <a:ext cx="2469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Perichondrium 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4279900" y="2146300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5194300" y="2603500"/>
            <a:ext cx="152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4390" y="2403445"/>
            <a:ext cx="1465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Nest cells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1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956300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Intervertebral disk (fibrocartilage)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3746500"/>
            <a:ext cx="42739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Nucleus </a:t>
            </a:r>
            <a:r>
              <a:rPr lang="en-US" sz="4400" b="1" dirty="0" err="1"/>
              <a:t>pulposus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79373" y="4889500"/>
            <a:ext cx="4414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annulus </a:t>
            </a:r>
            <a:r>
              <a:rPr lang="en-US" sz="4400" b="1" dirty="0" err="1"/>
              <a:t>fibrosus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442764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56500" cy="10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48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038" y="622300"/>
            <a:ext cx="10693399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5085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Elastic cartilage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499100" y="1384300"/>
            <a:ext cx="914400" cy="9144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4556" y="1384300"/>
            <a:ext cx="56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N.C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00"/>
            <a:ext cx="10693400" cy="7467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261100" cy="622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Thin skin indicated by the thin stratum </a:t>
            </a:r>
            <a:r>
              <a:rPr lang="en-US" sz="2400" b="1" dirty="0" err="1" smtClean="0">
                <a:solidFill>
                  <a:schemeClr val="tx1"/>
                </a:solidFill>
              </a:rPr>
              <a:t>corneum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917700" y="1079500"/>
            <a:ext cx="533400" cy="1524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12900"/>
            <a:ext cx="19177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Thin stratum </a:t>
            </a:r>
            <a:r>
              <a:rPr lang="en-US" sz="2400" b="1" dirty="0" err="1" smtClean="0">
                <a:solidFill>
                  <a:schemeClr val="tx1"/>
                </a:solidFill>
              </a:rPr>
              <a:t>corneum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4432300" y="2603500"/>
            <a:ext cx="762000" cy="50292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1997" y="4813300"/>
            <a:ext cx="2133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Epidermis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8556" y="10380662"/>
            <a:ext cx="2149943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7138"/>
            <a:ext cx="10693400" cy="8435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0701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Hairy skin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198361">
            <a:off x="619371" y="5535828"/>
            <a:ext cx="6996190" cy="305521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5194300" y="8952300"/>
            <a:ext cx="152400" cy="327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51300" y="9309100"/>
            <a:ext cx="2438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Sebaceous glands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8837950" y="7568019"/>
            <a:ext cx="738962" cy="2743200"/>
          </a:xfrm>
          <a:prstGeom prst="leftBrace">
            <a:avLst>
              <a:gd name="adj1" fmla="val 6166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75627" y="9309100"/>
            <a:ext cx="2057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Hair follicle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8500"/>
            <a:ext cx="10656966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4615181" cy="698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Thick skin and its 5 sublayers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384300" y="3213100"/>
            <a:ext cx="731519" cy="35052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4699000"/>
            <a:ext cx="13843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Epidermis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213100" y="698500"/>
            <a:ext cx="304800" cy="3581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7900" y="2298700"/>
            <a:ext cx="1541781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dermis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15181" y="3975100"/>
            <a:ext cx="1188719" cy="1676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51500" y="5422900"/>
            <a:ext cx="3810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08700" y="5346700"/>
            <a:ext cx="1828800" cy="76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Meissner’s </a:t>
            </a:r>
            <a:r>
              <a:rPr lang="en-US" sz="2400" b="1" dirty="0">
                <a:solidFill>
                  <a:schemeClr val="bg1"/>
                </a:solidFill>
              </a:rPr>
              <a:t>corpuscle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4775" y="5461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384300" cy="546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Thin skin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69900" y="4508500"/>
            <a:ext cx="2514600" cy="2438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65300" y="6946900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8100102"/>
            <a:ext cx="3733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Transverse section of hair follicles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46100"/>
            <a:ext cx="10693400" cy="723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32300" cy="5461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Thick skin and </a:t>
            </a:r>
            <a:r>
              <a:rPr lang="en-US" sz="2400" b="1" dirty="0" smtClean="0">
                <a:solidFill>
                  <a:schemeClr val="tx1"/>
                </a:solidFill>
              </a:rPr>
              <a:t>Pacinian </a:t>
            </a:r>
            <a:r>
              <a:rPr lang="en-US" sz="2400" b="1" dirty="0">
                <a:solidFill>
                  <a:schemeClr val="tx1"/>
                </a:solidFill>
              </a:rPr>
              <a:t>corpuscle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02" y="7785100"/>
            <a:ext cx="7393898" cy="2819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Information about Pacinian corpuscle: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1)</a:t>
            </a:r>
            <a:r>
              <a:rPr lang="en-US" sz="2000" dirty="0" smtClean="0">
                <a:solidFill>
                  <a:schemeClr val="tx1"/>
                </a:solidFill>
              </a:rPr>
              <a:t> Capsulated nerve modality (capsulated means that its invested within a connective tissue capsule and Schwan cell) </a:t>
            </a:r>
            <a:endParaRPr lang="en-US" sz="2000" dirty="0" smtClean="0"/>
          </a:p>
          <a:p>
            <a:r>
              <a:rPr lang="en-US" sz="2000" b="1" dirty="0" smtClean="0">
                <a:solidFill>
                  <a:schemeClr val="tx1"/>
                </a:solidFill>
              </a:rPr>
              <a:t>2)</a:t>
            </a:r>
            <a:r>
              <a:rPr lang="en-US" sz="2000" dirty="0" smtClean="0">
                <a:solidFill>
                  <a:schemeClr val="tx1"/>
                </a:solidFill>
              </a:rPr>
              <a:t> The largest nerve modality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3)</a:t>
            </a:r>
            <a:r>
              <a:rPr lang="en-US" sz="2000" dirty="0" smtClean="0">
                <a:solidFill>
                  <a:schemeClr val="tx1"/>
                </a:solidFill>
              </a:rPr>
              <a:t> Has a </a:t>
            </a:r>
            <a:r>
              <a:rPr lang="en-US" sz="2000" dirty="0">
                <a:solidFill>
                  <a:schemeClr val="tx1"/>
                </a:solidFill>
              </a:rPr>
              <a:t>vary </a:t>
            </a:r>
            <a:r>
              <a:rPr lang="en-US" sz="2000" dirty="0" smtClean="0">
                <a:solidFill>
                  <a:schemeClr val="tx1"/>
                </a:solidFill>
              </a:rPr>
              <a:t>large receptive </a:t>
            </a:r>
            <a:r>
              <a:rPr lang="en-US" sz="2000" dirty="0">
                <a:solidFill>
                  <a:schemeClr val="tx1"/>
                </a:solidFill>
              </a:rPr>
              <a:t>field 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4)</a:t>
            </a:r>
            <a:r>
              <a:rPr lang="en-US" sz="2000" dirty="0" smtClean="0">
                <a:solidFill>
                  <a:schemeClr val="tx1"/>
                </a:solidFill>
              </a:rPr>
              <a:t> Located within the deep dermal layer (in the reticular layer of the dermis)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5)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Sense pressure over the skin 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589</Words>
  <Application>Microsoft Office PowerPoint</Application>
  <PresentationFormat>Custom</PresentationFormat>
  <Paragraphs>117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Wingdings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cartilage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CamScanner ٠٢-٢٤-٢٠٢١ ١٢.١٨</dc:title>
  <dc:subject>CamScanner ٠٢-٢٤-٢٠٢١ ١٢.١٨</dc:subject>
  <dc:creator>CamScanner</dc:creator>
  <cp:lastModifiedBy>user</cp:lastModifiedBy>
  <cp:revision>31</cp:revision>
  <dcterms:created xsi:type="dcterms:W3CDTF">2021-02-06T09:30:59Z</dcterms:created>
  <dcterms:modified xsi:type="dcterms:W3CDTF">2021-02-27T02:29:45Z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2021-02-06T00:00:00Z</vt:filetime>
  </property>
</Properties>
</file>