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Lst>
  <p:sldSz cx="9144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深色样式 1 - 强调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0" d="100"/>
          <a:sy n="100" d="100"/>
        </p:scale>
        <p:origin x="0" y="0"/>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9" Type="http://schemas.openxmlformats.org/officeDocument/2006/relationships/tableStyles" Target="tableStyles.xml"/><Relationship Id="rId88" Type="http://schemas.openxmlformats.org/officeDocument/2006/relationships/viewProps" Target="viewProps.xml"/><Relationship Id="rId87" Type="http://schemas.openxmlformats.org/officeDocument/2006/relationships/presProps" Target="presProps.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9BA826-78A0-4CDC-B1BA-4ABAD2A19370}"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60034C-4A54-4F20-BFC5-C778830C66C5}"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15.xml.rels><?xml version="1.0" encoding="UTF-8" standalone="yes"?>
<Relationships xmlns="http://schemas.openxmlformats.org/package/2006/relationships"><Relationship Id="rId6" Type="http://schemas.openxmlformats.org/officeDocument/2006/relationships/hyperlink" Target="https://en.wikipedia.org/wiki/Human_skull" TargetMode="External"/><Relationship Id="rId5" Type="http://schemas.openxmlformats.org/officeDocument/2006/relationships/hyperlink" Target="https://en.wikipedia.org/wiki/Biological_membrane" TargetMode="External"/><Relationship Id="rId4" Type="http://schemas.openxmlformats.org/officeDocument/2006/relationships/hyperlink" Target="https://en.wikipedia.org/wiki/Brain" TargetMode="External"/><Relationship Id="rId3" Type="http://schemas.openxmlformats.org/officeDocument/2006/relationships/hyperlink" Target="https://en.wikipedia.org/wiki/Neural_tube_defect" TargetMode="External"/><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1" dirty="0"/>
              <a:t>systemic vasopressors </a:t>
            </a:r>
            <a:r>
              <a:rPr lang="en-US" sz="1200" dirty="0"/>
              <a:t>(</a:t>
            </a:r>
            <a:r>
              <a:rPr lang="en-US" sz="1200" b="1" dirty="0"/>
              <a:t>Dopamine</a:t>
            </a:r>
            <a:r>
              <a:rPr lang="en-US" sz="1200" dirty="0"/>
              <a:t> is often the first-line) are critical in maintaining systemic blood pressure greater than pulmonary blood pressure, thereby decreasing the right-to-left shunt through the patent </a:t>
            </a:r>
            <a:r>
              <a:rPr lang="en-US" sz="1200" dirty="0" err="1"/>
              <a:t>ductus</a:t>
            </a:r>
            <a:r>
              <a:rPr lang="en-US" sz="1200" dirty="0"/>
              <a:t> </a:t>
            </a:r>
            <a:r>
              <a:rPr lang="en-US" sz="1200" dirty="0" err="1"/>
              <a:t>arteriosus</a:t>
            </a:r>
            <a:r>
              <a:rPr lang="en-US" sz="1200" dirty="0"/>
              <a:t>.</a:t>
            </a:r>
            <a:endParaRPr lang="en-US" sz="1200" dirty="0"/>
          </a:p>
          <a:p>
            <a:endParaRPr lang="en-US" dirty="0"/>
          </a:p>
        </p:txBody>
      </p:sp>
      <p:sp>
        <p:nvSpPr>
          <p:cNvPr id="4" name="Slide Number Placeholder 3"/>
          <p:cNvSpPr>
            <a:spLocks noGrp="1"/>
          </p:cNvSpPr>
          <p:nvPr>
            <p:ph type="sldNum" sz="quarter" idx="10"/>
          </p:nvPr>
        </p:nvSpPr>
        <p:spPr/>
        <p:txBody>
          <a:bodyPr/>
          <a:lstStyle/>
          <a:p>
            <a:fld id="{91D85E4A-D1A5-4571-9998-4B66FA2045ED}"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a:t>
            </a:r>
            <a:r>
              <a:rPr lang="en-US" baseline="0" dirty="0"/>
              <a:t> onset of tachypnea ? Different between </a:t>
            </a:r>
            <a:r>
              <a:rPr lang="en-US" baseline="0" dirty="0" err="1"/>
              <a:t>ttn</a:t>
            </a:r>
            <a:r>
              <a:rPr lang="en-US" baseline="0" dirty="0"/>
              <a:t> and </a:t>
            </a:r>
            <a:r>
              <a:rPr lang="en-US" baseline="0" dirty="0" err="1"/>
              <a:t>rds</a:t>
            </a:r>
            <a:r>
              <a:rPr lang="en-US" baseline="0" dirty="0"/>
              <a:t> ?</a:t>
            </a:r>
            <a:endParaRPr lang="en-US" baseline="0" dirty="0"/>
          </a:p>
          <a:p>
            <a:r>
              <a:rPr lang="en-US" baseline="0" dirty="0"/>
              <a:t> </a:t>
            </a:r>
            <a:r>
              <a:rPr lang="en-US" baseline="0" dirty="0" err="1"/>
              <a:t>rds</a:t>
            </a:r>
            <a:r>
              <a:rPr lang="en-US" baseline="0" dirty="0"/>
              <a:t> </a:t>
            </a:r>
            <a:r>
              <a:rPr lang="en-US" baseline="0" dirty="0">
                <a:sym typeface="Wingdings" panose="05000000000000000000" pitchFamily="2" charset="2"/>
              </a:rPr>
              <a:t> deteriorated with time if there is no good </a:t>
            </a:r>
            <a:r>
              <a:rPr lang="en-US" baseline="0" dirty="0" err="1">
                <a:sym typeface="Wingdings" panose="05000000000000000000" pitchFamily="2" charset="2"/>
              </a:rPr>
              <a:t>mangment</a:t>
            </a:r>
            <a:endParaRPr lang="en-US" baseline="0" dirty="0">
              <a:sym typeface="Wingdings" panose="05000000000000000000" pitchFamily="2" charset="2"/>
            </a:endParaRPr>
          </a:p>
          <a:p>
            <a:r>
              <a:rPr lang="en-US" baseline="0" dirty="0" err="1">
                <a:sym typeface="Wingdings" panose="05000000000000000000" pitchFamily="2" charset="2"/>
              </a:rPr>
              <a:t>Ttn</a:t>
            </a:r>
            <a:r>
              <a:rPr lang="en-US" baseline="0" dirty="0">
                <a:sym typeface="Wingdings" panose="05000000000000000000" pitchFamily="2" charset="2"/>
              </a:rPr>
              <a:t> will improve with time .</a:t>
            </a:r>
            <a:endParaRPr lang="en-US" baseline="0" dirty="0">
              <a:sym typeface="Wingdings" panose="05000000000000000000" pitchFamily="2" charset="2"/>
            </a:endParaRPr>
          </a:p>
          <a:p>
            <a:endParaRPr lang="en-US" baseline="0" dirty="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defRPr/>
            </a:pPr>
            <a:r>
              <a:rPr lang="en-US" sz="1200" dirty="0"/>
              <a:t>The maternal history in (TTN) consists of </a:t>
            </a:r>
            <a:r>
              <a:rPr lang="en-US" sz="1200" b="1" dirty="0">
                <a:effectLst>
                  <a:outerShdw blurRad="38100" dist="38100" dir="2700000" algn="tl">
                    <a:srgbClr val="000000">
                      <a:alpha val="43137"/>
                    </a:srgbClr>
                  </a:outerShdw>
                </a:effectLst>
              </a:rPr>
              <a:t>CS</a:t>
            </a:r>
            <a:r>
              <a:rPr lang="en-US" sz="1200" dirty="0"/>
              <a:t> without labor or </a:t>
            </a:r>
            <a:r>
              <a:rPr lang="en-US" sz="1200" b="1" dirty="0">
                <a:effectLst>
                  <a:outerShdw blurRad="38100" dist="38100" dir="2700000" algn="tl">
                    <a:srgbClr val="000000">
                      <a:alpha val="43137"/>
                    </a:srgbClr>
                  </a:outerShdw>
                </a:effectLst>
              </a:rPr>
              <a:t>precipitous delivery</a:t>
            </a:r>
            <a:r>
              <a:rPr lang="en-US" sz="1200" dirty="0"/>
              <a:t>.+ Gestational age (</a:t>
            </a:r>
            <a:r>
              <a:rPr lang="en-US" sz="1200" b="1" dirty="0">
                <a:effectLst>
                  <a:outerShdw blurRad="38100" dist="38100" dir="2700000" algn="tl">
                    <a:srgbClr val="000000">
                      <a:alpha val="43137"/>
                    </a:srgbClr>
                  </a:outerShdw>
                </a:effectLst>
              </a:rPr>
              <a:t>preterm</a:t>
            </a:r>
            <a:r>
              <a:rPr lang="en-US" sz="1200" dirty="0"/>
              <a:t>)</a:t>
            </a:r>
            <a:endParaRPr lang="en-US" sz="1200" dirty="0"/>
          </a:p>
          <a:p>
            <a:endParaRPr lang="en-US" baseline="0" dirty="0"/>
          </a:p>
        </p:txBody>
      </p:sp>
      <p:sp>
        <p:nvSpPr>
          <p:cNvPr id="4" name="Slide Number Placeholder 3"/>
          <p:cNvSpPr>
            <a:spLocks noGrp="1"/>
          </p:cNvSpPr>
          <p:nvPr>
            <p:ph type="sldNum" sz="quarter" idx="10"/>
          </p:nvPr>
        </p:nvSpPr>
        <p:spPr/>
        <p:txBody>
          <a:bodyPr/>
          <a:lstStyle/>
          <a:p>
            <a:fld id="{4C60034C-4A54-4F20-BFC5-C778830C66C5}"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 Frontal radiograph of the chest of a term newborn shows streaky, </a:t>
            </a:r>
            <a:r>
              <a:rPr lang="en-US" sz="1200" b="1" i="0" kern="1200" dirty="0" err="1">
                <a:solidFill>
                  <a:schemeClr val="tx1"/>
                </a:solidFill>
                <a:effectLst/>
                <a:latin typeface="+mn-lt"/>
                <a:ea typeface="+mn-ea"/>
                <a:cs typeface="+mn-cs"/>
              </a:rPr>
              <a:t>perihilar</a:t>
            </a:r>
            <a:r>
              <a:rPr lang="en-US" sz="1200" b="1" i="0" kern="1200" dirty="0">
                <a:solidFill>
                  <a:schemeClr val="tx1"/>
                </a:solidFill>
                <a:effectLst/>
                <a:latin typeface="+mn-lt"/>
                <a:ea typeface="+mn-ea"/>
                <a:cs typeface="+mn-cs"/>
              </a:rPr>
              <a:t> linear densities, indistinctness of the blood vessels and fluid in the minor fissure (white arrow) along with a small right effusion (red arrow), all signs of increased fluid in the lungs.</a:t>
            </a:r>
            <a:endParaRPr lang="en-US" dirty="0"/>
          </a:p>
        </p:txBody>
      </p:sp>
      <p:sp>
        <p:nvSpPr>
          <p:cNvPr id="4" name="Slide Number Placeholder 3"/>
          <p:cNvSpPr>
            <a:spLocks noGrp="1"/>
          </p:cNvSpPr>
          <p:nvPr>
            <p:ph type="sldNum" sz="quarter" idx="10"/>
          </p:nvPr>
        </p:nvSpPr>
        <p:spPr/>
        <p:txBody>
          <a:bodyPr/>
          <a:lstStyle/>
          <a:p>
            <a:fld id="{4C60034C-4A54-4F20-BFC5-C778830C66C5}"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a:t>
            </a:r>
            <a:r>
              <a:rPr lang="en-US" baseline="0" dirty="0"/>
              <a:t> flow o2 (usually need 30-40% fio2 cons. )</a:t>
            </a:r>
            <a:endParaRPr lang="en-US" baseline="0" dirty="0"/>
          </a:p>
          <a:p>
            <a:r>
              <a:rPr lang="en-US" baseline="0" dirty="0"/>
              <a:t>Rarely need mechanical ventilation .</a:t>
            </a:r>
            <a:endParaRPr lang="en-US" baseline="0" dirty="0"/>
          </a:p>
          <a:p>
            <a:r>
              <a:rPr lang="en-US" sz="1200" b="1" i="0" kern="1200" dirty="0">
                <a:solidFill>
                  <a:schemeClr val="tx1"/>
                </a:solidFill>
                <a:effectLst/>
                <a:latin typeface="+mn-lt"/>
                <a:ea typeface="+mn-ea"/>
                <a:cs typeface="+mn-cs"/>
              </a:rPr>
              <a:t>Continuous positive airway pressure</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CPAP</a:t>
            </a:r>
            <a:r>
              <a:rPr lang="en-US" sz="1200" b="0" i="0" kern="1200" dirty="0">
                <a:solidFill>
                  <a:schemeClr val="tx1"/>
                </a:solidFill>
                <a:effectLst/>
                <a:latin typeface="+mn-lt"/>
                <a:ea typeface="+mn-ea"/>
                <a:cs typeface="+mn-cs"/>
              </a:rPr>
              <a:t>)  (fio2</a:t>
            </a:r>
            <a:r>
              <a:rPr lang="en-US" sz="1200" b="0" i="0" kern="1200" baseline="0" dirty="0">
                <a:solidFill>
                  <a:schemeClr val="tx1"/>
                </a:solidFill>
                <a:effectLst/>
                <a:latin typeface="+mn-lt"/>
                <a:ea typeface="+mn-ea"/>
                <a:cs typeface="+mn-cs"/>
              </a:rPr>
              <a:t> 40-0%)</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sym typeface="Wingdings" panose="05000000000000000000" pitchFamily="2" charset="2"/>
              </a:rPr>
              <a:t> Show very rapid response to </a:t>
            </a:r>
            <a:r>
              <a:rPr lang="en-US" sz="1200" b="0" i="0" kern="1200" baseline="0" dirty="0" err="1">
                <a:solidFill>
                  <a:schemeClr val="tx1"/>
                </a:solidFill>
                <a:effectLst/>
                <a:latin typeface="+mn-lt"/>
                <a:ea typeface="+mn-ea"/>
                <a:cs typeface="+mn-cs"/>
                <a:sym typeface="Wingdings" panose="05000000000000000000" pitchFamily="2" charset="2"/>
              </a:rPr>
              <a:t>tx</a:t>
            </a:r>
            <a:r>
              <a:rPr lang="en-US" sz="1200" b="0" i="0" kern="1200" baseline="0" dirty="0">
                <a:solidFill>
                  <a:schemeClr val="tx1"/>
                </a:solidFill>
                <a:effectLst/>
                <a:latin typeface="+mn-lt"/>
                <a:ea typeface="+mn-ea"/>
                <a:cs typeface="+mn-cs"/>
                <a:sym typeface="Wingdings" panose="05000000000000000000" pitchFamily="2" charset="2"/>
              </a:rPr>
              <a:t> .</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sym typeface="Wingdings" panose="05000000000000000000" pitchFamily="2" charset="2"/>
              </a:rPr>
              <a:t></a:t>
            </a:r>
            <a:r>
              <a:rPr lang="en-US" sz="1200" b="0" i="0" kern="1200" baseline="0" dirty="0">
                <a:solidFill>
                  <a:schemeClr val="tx1"/>
                </a:solidFill>
                <a:effectLst/>
                <a:latin typeface="+mn-lt"/>
                <a:ea typeface="+mn-ea"/>
                <a:cs typeface="+mn-cs"/>
              </a:rPr>
              <a:t>the disease is very good prognosis without residual lung problem .</a:t>
            </a:r>
            <a:endParaRPr lang="en-US" sz="1200" b="0" i="0" kern="1200" baseline="0" dirty="0">
              <a:solidFill>
                <a:schemeClr val="tx1"/>
              </a:solidFill>
              <a:effectLst/>
              <a:latin typeface="+mn-lt"/>
              <a:ea typeface="+mn-ea"/>
              <a:cs typeface="+mn-cs"/>
            </a:endParaRP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C60034C-4A54-4F20-BFC5-C778830C66C5}"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dirty="0" smtClean="0"/>
              <a:t> </a:t>
            </a:r>
            <a:endParaRPr lang="en-US" dirty="0"/>
          </a:p>
        </p:txBody>
      </p:sp>
      <p:sp>
        <p:nvSpPr>
          <p:cNvPr id="4" name="Slide Number Placeholder 3"/>
          <p:cNvSpPr>
            <a:spLocks noGrp="1"/>
          </p:cNvSpPr>
          <p:nvPr>
            <p:ph type="sldNum" sz="quarter" idx="10"/>
          </p:nvPr>
        </p:nvSpPr>
        <p:spPr/>
        <p:txBody>
          <a:bodyPr/>
          <a:lstStyle/>
          <a:p>
            <a:fld id="{4C60034C-4A54-4F20-BFC5-C778830C66C5}"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60034C-4A54-4F20-BFC5-C778830C66C5}"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extent of hemorrhage may</a:t>
            </a:r>
            <a:r>
              <a:rPr lang="en-US" baseline="0" dirty="0"/>
              <a:t> be sever enough to cause anemia and hypotension (uncommon).</a:t>
            </a:r>
            <a:br>
              <a:rPr lang="en-US" baseline="0" dirty="0"/>
            </a:br>
            <a:r>
              <a:rPr lang="en-US" baseline="0" dirty="0"/>
              <a:t>Significant bleeding is a risk; when the blood is reabsorbed it can worsen neonatal jaundice. </a:t>
            </a:r>
            <a:endParaRPr lang="en-US" baseline="0" dirty="0"/>
          </a:p>
          <a:p>
            <a:r>
              <a:rPr lang="en-US" baseline="0" dirty="0"/>
              <a:t>Secondary infection is rare, may cause osteomyelitis or meningitis.</a:t>
            </a:r>
            <a:endParaRPr lang="en-US" baseline="0" dirty="0"/>
          </a:p>
          <a:p>
            <a:endParaRPr lang="en-US" baseline="0" dirty="0"/>
          </a:p>
          <a:p>
            <a:pPr marL="0" marR="0" lvl="0" indent="0" algn="r" defTabSz="914400" rtl="1" eaLnBrk="1" fontAlgn="auto" latinLnBrk="0" hangingPunct="1">
              <a:lnSpc>
                <a:spcPct val="100000"/>
              </a:lnSpc>
              <a:spcBef>
                <a:spcPts val="0"/>
              </a:spcBef>
              <a:spcAft>
                <a:spcPts val="0"/>
              </a:spcAft>
              <a:buClrTx/>
              <a:buSzTx/>
              <a:buFontTx/>
              <a:buNone/>
              <a:defRPr/>
            </a:pPr>
            <a:r>
              <a:rPr lang="en-US" dirty="0"/>
              <a:t>The latter </a:t>
            </a:r>
            <a:r>
              <a:rPr lang="en-US" dirty="0" err="1"/>
              <a:t>transluminates</a:t>
            </a:r>
            <a:r>
              <a:rPr lang="en-US" baseline="0" dirty="0"/>
              <a:t>, is pulsatile, and is associated with underlying bony defect. An ultrasound or a CT scan </a:t>
            </a:r>
            <a:r>
              <a:rPr lang="en-US" baseline="0" dirty="0" err="1"/>
              <a:t>os</a:t>
            </a:r>
            <a:r>
              <a:rPr lang="en-US" baseline="0" dirty="0"/>
              <a:t> indicated to differentiate between the two .</a:t>
            </a:r>
            <a:endParaRPr lang="en-US" baseline="0" dirty="0"/>
          </a:p>
          <a:p>
            <a:pPr marL="0" marR="0" lvl="0" indent="0" algn="r" defTabSz="914400" rtl="1" eaLnBrk="1" fontAlgn="auto" latinLnBrk="0" hangingPunct="1">
              <a:lnSpc>
                <a:spcPct val="100000"/>
              </a:lnSpc>
              <a:spcBef>
                <a:spcPts val="0"/>
              </a:spcBef>
              <a:spcAft>
                <a:spcPts val="0"/>
              </a:spcAft>
              <a:buClrTx/>
              <a:buSzTx/>
              <a:buFontTx/>
              <a:buNone/>
              <a:defRPr/>
            </a:pPr>
            <a:endParaRPr lang="en-US" baseline="0" dirty="0"/>
          </a:p>
          <a:p>
            <a:pPr marL="0" marR="0" lvl="0" indent="0" algn="r" defTabSz="914400" rtl="1" eaLnBrk="1" fontAlgn="auto" latinLnBrk="0" hangingPunct="1">
              <a:lnSpc>
                <a:spcPct val="100000"/>
              </a:lnSpc>
              <a:spcBef>
                <a:spcPts val="0"/>
              </a:spcBef>
              <a:spcAft>
                <a:spcPts val="0"/>
              </a:spcAft>
              <a:buClrTx/>
              <a:buSzTx/>
              <a:buFontTx/>
              <a:buNone/>
              <a:defRPr/>
            </a:pPr>
            <a:r>
              <a:rPr lang="en-US" sz="1200" b="0" i="0" kern="1200" dirty="0">
                <a:solidFill>
                  <a:schemeClr val="tx1"/>
                </a:solidFill>
                <a:effectLst/>
                <a:latin typeface="+mn-lt"/>
                <a:ea typeface="+mn-ea"/>
                <a:cs typeface="+mn-cs"/>
              </a:rPr>
              <a:t>is a </a:t>
            </a:r>
            <a:r>
              <a:rPr lang="en-US" sz="1200" b="0" i="0" u="none" strike="noStrike" kern="1200" dirty="0">
                <a:solidFill>
                  <a:schemeClr val="tx1"/>
                </a:solidFill>
                <a:effectLst/>
                <a:latin typeface="+mn-lt"/>
                <a:ea typeface="+mn-ea"/>
                <a:cs typeface="+mn-cs"/>
                <a:hlinkClick r:id="rId3" tooltip="Neural tube defect"/>
              </a:rPr>
              <a:t>neural tube defect</a:t>
            </a:r>
            <a:r>
              <a:rPr lang="en-US" sz="1200" b="0" i="0" kern="1200" dirty="0">
                <a:solidFill>
                  <a:schemeClr val="tx1"/>
                </a:solidFill>
                <a:effectLst/>
                <a:latin typeface="+mn-lt"/>
                <a:ea typeface="+mn-ea"/>
                <a:cs typeface="+mn-cs"/>
              </a:rPr>
              <a:t> characterized by sac-like protrusions of the </a:t>
            </a:r>
            <a:r>
              <a:rPr lang="en-US" sz="1200" b="0" i="0" u="none" strike="noStrike" kern="1200" dirty="0">
                <a:solidFill>
                  <a:schemeClr val="tx1"/>
                </a:solidFill>
                <a:effectLst/>
                <a:latin typeface="+mn-lt"/>
                <a:ea typeface="+mn-ea"/>
                <a:cs typeface="+mn-cs"/>
                <a:hlinkClick r:id="rId4" tooltip="Brain"/>
              </a:rPr>
              <a:t>brain</a:t>
            </a:r>
            <a:r>
              <a:rPr lang="en-US" sz="1200" b="0" i="0" kern="1200" dirty="0">
                <a:solidFill>
                  <a:schemeClr val="tx1"/>
                </a:solidFill>
                <a:effectLst/>
                <a:latin typeface="+mn-lt"/>
                <a:ea typeface="+mn-ea"/>
                <a:cs typeface="+mn-cs"/>
              </a:rPr>
              <a:t> and the </a:t>
            </a:r>
            <a:r>
              <a:rPr lang="en-US" sz="1200" b="0" i="0" u="none" strike="noStrike" kern="1200" dirty="0">
                <a:solidFill>
                  <a:schemeClr val="tx1"/>
                </a:solidFill>
                <a:effectLst/>
                <a:latin typeface="+mn-lt"/>
                <a:ea typeface="+mn-ea"/>
                <a:cs typeface="+mn-cs"/>
                <a:hlinkClick r:id="rId5" tooltip="Biological membrane"/>
              </a:rPr>
              <a:t>membranes</a:t>
            </a:r>
            <a:r>
              <a:rPr lang="en-US" sz="1200" b="0" i="0" kern="1200" dirty="0">
                <a:solidFill>
                  <a:schemeClr val="tx1"/>
                </a:solidFill>
                <a:effectLst/>
                <a:latin typeface="+mn-lt"/>
                <a:ea typeface="+mn-ea"/>
                <a:cs typeface="+mn-cs"/>
              </a:rPr>
              <a:t> that cover it through openings in the </a:t>
            </a:r>
            <a:r>
              <a:rPr lang="en-US" sz="1200" b="0" i="0" u="none" strike="noStrike" kern="1200" dirty="0">
                <a:solidFill>
                  <a:schemeClr val="tx1"/>
                </a:solidFill>
                <a:effectLst/>
                <a:latin typeface="+mn-lt"/>
                <a:ea typeface="+mn-ea"/>
                <a:cs typeface="+mn-cs"/>
                <a:hlinkClick r:id="rId6" tooltip="Human skull"/>
              </a:rPr>
              <a:t>skull</a:t>
            </a:r>
            <a:r>
              <a:rPr lang="en-US" sz="1200" b="0" i="0" kern="1200" dirty="0">
                <a:solidFill>
                  <a:schemeClr val="tx1"/>
                </a:solidFill>
                <a:effectLst/>
                <a:latin typeface="+mn-lt"/>
                <a:ea typeface="+mn-ea"/>
                <a:cs typeface="+mn-cs"/>
              </a:rPr>
              <a:t>. These defects are caused by failure of the neural tube to close completely during fetal development. </a:t>
            </a:r>
            <a:endParaRPr lang="en-US" dirty="0"/>
          </a:p>
          <a:p>
            <a:endParaRPr lang="en-US" baseline="0" dirty="0"/>
          </a:p>
        </p:txBody>
      </p:sp>
      <p:sp>
        <p:nvSpPr>
          <p:cNvPr id="4" name="Slide Number Placeholder 3"/>
          <p:cNvSpPr>
            <a:spLocks noGrp="1"/>
          </p:cNvSpPr>
          <p:nvPr>
            <p:ph type="sldNum" sz="quarter" idx="10"/>
          </p:nvPr>
        </p:nvSpPr>
        <p:spPr/>
        <p:txBody>
          <a:bodyPr/>
          <a:lstStyle/>
          <a:p>
            <a:fld id="{4F77D6E7-D698-463B-8201-F805C930EA3D}"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edema which is sometimes </a:t>
            </a:r>
            <a:r>
              <a:rPr lang="en-US" baseline="0" dirty="0" err="1"/>
              <a:t>ecchymotic</a:t>
            </a:r>
            <a:r>
              <a:rPr lang="en-US" baseline="0" dirty="0"/>
              <a:t> typically crosses the suture lines and the midline of the skull because it is located above the </a:t>
            </a:r>
            <a:r>
              <a:rPr lang="en-US" baseline="0" dirty="0" err="1"/>
              <a:t>periosteum</a:t>
            </a:r>
            <a:r>
              <a:rPr lang="en-US" baseline="0" dirty="0"/>
              <a:t>. </a:t>
            </a:r>
            <a:endParaRPr lang="en-US" baseline="0" dirty="0"/>
          </a:p>
          <a:p>
            <a:r>
              <a:rPr lang="en-US" baseline="0" dirty="0"/>
              <a:t>Scalp swelling may be more likely if the amniotic sac membranes rupture early in labor. In some cases, if the membranes rupture very early or if there’s too little fluid in the amniotic sac, the mother’s pelvic bones will put pressure on the infant’s head. As a result, this kind of scalp swelling may occur before labor and can be seen in utero on ultrasound.</a:t>
            </a:r>
            <a:endParaRPr lang="en-US" baseline="0" dirty="0"/>
          </a:p>
          <a:p>
            <a:endParaRPr lang="en-US" baseline="0" dirty="0"/>
          </a:p>
          <a:p>
            <a:r>
              <a:rPr lang="en-US" baseline="0" dirty="0"/>
              <a:t>**</a:t>
            </a:r>
            <a:endParaRPr lang="en-US" dirty="0"/>
          </a:p>
        </p:txBody>
      </p:sp>
      <p:sp>
        <p:nvSpPr>
          <p:cNvPr id="4" name="Slide Number Placeholder 3"/>
          <p:cNvSpPr>
            <a:spLocks noGrp="1"/>
          </p:cNvSpPr>
          <p:nvPr>
            <p:ph type="sldNum" sz="quarter" idx="10"/>
          </p:nvPr>
        </p:nvSpPr>
        <p:spPr/>
        <p:txBody>
          <a:bodyPr/>
          <a:lstStyle/>
          <a:p>
            <a:fld id="{4F77D6E7-D698-463B-8201-F805C930EA3D}"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Scalp swelling may be more likely if the amniotic sac membranes rupture early in labor. In some cases, if the membranes rupture very early or if there’s too little fluid in the amniotic sac, the mother’s pelvic bones will put pressure on the infant’s head. As a result, this kind of scalp swelling may occur before labor and can be seen in utero on ultrasound.</a:t>
            </a:r>
            <a:endParaRPr lang="en-US" dirty="0"/>
          </a:p>
          <a:p>
            <a:endParaRPr lang="en-US" dirty="0"/>
          </a:p>
        </p:txBody>
      </p:sp>
      <p:sp>
        <p:nvSpPr>
          <p:cNvPr id="4" name="Slide Number Placeholder 3"/>
          <p:cNvSpPr>
            <a:spLocks noGrp="1"/>
          </p:cNvSpPr>
          <p:nvPr>
            <p:ph type="sldNum" sz="quarter" idx="10"/>
          </p:nvPr>
        </p:nvSpPr>
        <p:spPr/>
        <p:txBody>
          <a:bodyPr/>
          <a:lstStyle/>
          <a:p>
            <a:fld id="{7DA1488F-7BD9-4FEB-929F-EF4CD807282B}" type="slidenum">
              <a:rPr lang="ar-SA" smtClean="0"/>
            </a:fld>
            <a:endParaRPr lang="ar-S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7DA1488F-7BD9-4FEB-929F-EF4CD807282B}" type="slidenum">
              <a:rPr lang="ar-SA" smtClean="0"/>
            </a:fld>
            <a:endParaRPr lang="ar-S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BDC1C6"/>
                </a:solidFill>
                <a:effectLst/>
                <a:latin typeface="Arial" panose="020B0604020202020204" pitchFamily="34" charset="0"/>
              </a:rPr>
              <a:t>Panniculitis (</a:t>
            </a:r>
            <a:r>
              <a:rPr lang="en-US" b="1" i="0" u="none" strike="noStrike" dirty="0">
                <a:solidFill>
                  <a:srgbClr val="BDC1C6"/>
                </a:solidFill>
                <a:effectLst/>
                <a:latin typeface="Arial" panose="020B0604020202020204" pitchFamily="34" charset="0"/>
              </a:rPr>
              <a:t>inflammation of the subcutaneous fat</a:t>
            </a:r>
            <a:r>
              <a:rPr lang="en-US" b="0" i="0" u="none" strike="noStrike" dirty="0">
                <a:solidFill>
                  <a:srgbClr val="BDC1C6"/>
                </a:solidFill>
                <a:effectLst/>
                <a:latin typeface="Arial" panose="020B0604020202020204" pitchFamily="34" charset="0"/>
              </a:rPr>
              <a:t>)</a:t>
            </a:r>
            <a:endParaRPr lang="x-none" dirty="0"/>
          </a:p>
        </p:txBody>
      </p:sp>
      <p:sp>
        <p:nvSpPr>
          <p:cNvPr id="4" name="Slide Number Placeholder 3"/>
          <p:cNvSpPr>
            <a:spLocks noGrp="1"/>
          </p:cNvSpPr>
          <p:nvPr>
            <p:ph type="sldNum" sz="quarter" idx="5"/>
          </p:nvPr>
        </p:nvSpPr>
        <p:spPr/>
        <p:txBody>
          <a:bodyPr/>
          <a:lstStyle/>
          <a:p>
            <a:fld id="{4C60034C-4A54-4F20-BFC5-C778830C66C5}"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dirty="0"/>
              <a:t>AB </a:t>
            </a:r>
            <a:r>
              <a:rPr lang="en-US" sz="1200" dirty="0">
                <a:sym typeface="Wingdings" panose="05000000000000000000" pitchFamily="2" charset="2"/>
              </a:rPr>
              <a:t> </a:t>
            </a:r>
            <a:r>
              <a:rPr lang="en-US" sz="1200" dirty="0"/>
              <a:t>No studies have shown prophylactic antibiotics to reduce the incidence of sepsis in neonates born through meconium-stained amniotic fluid; thus, </a:t>
            </a:r>
            <a:br>
              <a:rPr lang="en-US" sz="1200" dirty="0"/>
            </a:br>
            <a:r>
              <a:rPr lang="en-US" sz="1200" dirty="0"/>
              <a:t>  antibiotic use may be reserved for suspected or documented infections.</a:t>
            </a:r>
            <a:endParaRPr lang="en-US" sz="1200" dirty="0"/>
          </a:p>
          <a:p>
            <a:endParaRPr lang="en-US" dirty="0"/>
          </a:p>
        </p:txBody>
      </p:sp>
      <p:sp>
        <p:nvSpPr>
          <p:cNvPr id="4" name="Slide Number Placeholder 3"/>
          <p:cNvSpPr>
            <a:spLocks noGrp="1"/>
          </p:cNvSpPr>
          <p:nvPr>
            <p:ph type="sldNum" sz="quarter" idx="10"/>
          </p:nvPr>
        </p:nvSpPr>
        <p:spPr/>
        <p:txBody>
          <a:bodyPr/>
          <a:lstStyle/>
          <a:p>
            <a:fld id="{91D85E4A-D1A5-4571-9998-4B66FA2045ED}"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buFont typeface="Arial" panose="020B0604020202020204" pitchFamily="34" charset="0"/>
              <a:buChar char="•"/>
            </a:pP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amnioinfusion</a:t>
            </a:r>
            <a:r>
              <a:rPr lang="en-US" sz="1200" b="0" i="0" kern="1200" dirty="0">
                <a:solidFill>
                  <a:schemeClr val="tx1"/>
                </a:solidFill>
                <a:effectLst/>
                <a:latin typeface="+mn-lt"/>
                <a:ea typeface="+mn-ea"/>
                <a:cs typeface="+mn-cs"/>
              </a:rPr>
              <a:t> with warm, sterile to dilute the meconium in the amniotic fluid </a:t>
            </a:r>
            <a:r>
              <a:rPr lang="en-US" sz="1200" b="0" i="0" kern="1200" dirty="0">
                <a:solidFill>
                  <a:schemeClr val="tx1"/>
                </a:solidFill>
                <a:effectLst/>
                <a:latin typeface="+mn-lt"/>
                <a:ea typeface="+mn-ea"/>
                <a:cs typeface="+mn-cs"/>
                <a:sym typeface="Wingdings" panose="05000000000000000000" pitchFamily="2" charset="2"/>
              </a:rPr>
              <a:t> </a:t>
            </a:r>
            <a:r>
              <a:rPr lang="en-US" sz="1200" b="0" i="0" kern="1200" dirty="0">
                <a:solidFill>
                  <a:schemeClr val="tx1"/>
                </a:solidFill>
                <a:effectLst/>
                <a:latin typeface="+mn-lt"/>
                <a:ea typeface="+mn-ea"/>
                <a:cs typeface="+mn-cs"/>
              </a:rPr>
              <a:t>minimizing the severity of the aspiration. </a:t>
            </a:r>
            <a:endParaRPr lang="en-US" sz="1200" b="0" i="0" kern="1200" dirty="0">
              <a:solidFill>
                <a:schemeClr val="tx1"/>
              </a:solidFill>
              <a:effectLst/>
              <a:latin typeface="+mn-lt"/>
              <a:ea typeface="+mn-ea"/>
              <a:cs typeface="+mn-cs"/>
            </a:endParaRPr>
          </a:p>
          <a:p>
            <a:pPr algn="l" rtl="0">
              <a:buFont typeface="Arial" panose="020B0604020202020204" pitchFamily="34" charset="0"/>
              <a:buChar char="•"/>
            </a:pPr>
            <a:r>
              <a:rPr lang="ar-JO"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Current recommendations no longer advise routine </a:t>
            </a:r>
            <a:r>
              <a:rPr lang="en-US" sz="1200" b="0" i="0" kern="1200" dirty="0" err="1">
                <a:solidFill>
                  <a:schemeClr val="tx1"/>
                </a:solidFill>
                <a:effectLst/>
                <a:latin typeface="+mn-lt"/>
                <a:ea typeface="+mn-ea"/>
                <a:cs typeface="+mn-cs"/>
              </a:rPr>
              <a:t>intrapartum</a:t>
            </a:r>
            <a:r>
              <a:rPr lang="en-US" sz="1200" b="0" i="0" kern="1200" dirty="0">
                <a:solidFill>
                  <a:schemeClr val="tx1"/>
                </a:solidFill>
                <a:effectLst/>
                <a:latin typeface="+mn-lt"/>
                <a:ea typeface="+mn-ea"/>
                <a:cs typeface="+mn-cs"/>
              </a:rPr>
              <a:t> suctioning for infants born to mothers with meconium staining of the amniotic fluid.</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1D85E4A-D1A5-4571-9998-4B66FA2045ED}"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1" i="0" kern="1200" dirty="0">
                <a:solidFill>
                  <a:schemeClr val="tx1"/>
                </a:solidFill>
                <a:latin typeface="+mn-lt"/>
                <a:ea typeface="+mn-ea"/>
                <a:cs typeface="+mn-cs"/>
              </a:rPr>
              <a:t>PPHN</a:t>
            </a:r>
            <a:r>
              <a:rPr lang="en-US" sz="1200" b="0" i="0" kern="1200" dirty="0">
                <a:solidFill>
                  <a:schemeClr val="tx1"/>
                </a:solidFill>
                <a:latin typeface="+mn-lt"/>
                <a:ea typeface="+mn-ea"/>
                <a:cs typeface="+mn-cs"/>
              </a:rPr>
              <a:t> is a serious breathing condition in a newborn in which lung vessels are not open wide enough meaning that oxygen and blood flow is restricted</a:t>
            </a:r>
            <a:endParaRPr lang="ar-JO" dirty="0"/>
          </a:p>
          <a:p>
            <a:endParaRPr lang="en-US" dirty="0"/>
          </a:p>
        </p:txBody>
      </p:sp>
      <p:sp>
        <p:nvSpPr>
          <p:cNvPr id="4" name="Slide Number Placeholder 3"/>
          <p:cNvSpPr>
            <a:spLocks noGrp="1"/>
          </p:cNvSpPr>
          <p:nvPr>
            <p:ph type="sldNum" sz="quarter" idx="10"/>
          </p:nvPr>
        </p:nvSpPr>
        <p:spPr/>
        <p:txBody>
          <a:bodyPr/>
          <a:lstStyle/>
          <a:p>
            <a:fld id="{91D85E4A-D1A5-4571-9998-4B66FA2045ED}"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it was called RDS</a:t>
            </a:r>
            <a:r>
              <a:rPr lang="en-US" baseline="0" dirty="0"/>
              <a:t> type 2</a:t>
            </a:r>
            <a:endParaRPr lang="en-US" dirty="0"/>
          </a:p>
        </p:txBody>
      </p:sp>
      <p:sp>
        <p:nvSpPr>
          <p:cNvPr id="4" name="Slide Number Placeholder 3"/>
          <p:cNvSpPr>
            <a:spLocks noGrp="1"/>
          </p:cNvSpPr>
          <p:nvPr>
            <p:ph type="sldNum" sz="quarter" idx="10"/>
          </p:nvPr>
        </p:nvSpPr>
        <p:spPr/>
        <p:txBody>
          <a:bodyPr/>
          <a:lstStyle/>
          <a:p>
            <a:fld id="{4C60034C-4A54-4F20-BFC5-C778830C66C5}"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a:t>
            </a:r>
            <a:r>
              <a:rPr lang="en-US" baseline="0" dirty="0"/>
              <a:t> </a:t>
            </a:r>
            <a:r>
              <a:rPr lang="en-US" baseline="0" dirty="0" err="1"/>
              <a:t>ttn</a:t>
            </a:r>
            <a:r>
              <a:rPr lang="en-US" baseline="0" dirty="0"/>
              <a:t> is benign , self limited disease</a:t>
            </a:r>
            <a:endParaRPr lang="en-US" baseline="0" dirty="0"/>
          </a:p>
          <a:p>
            <a:r>
              <a:rPr lang="en-US" baseline="0" dirty="0"/>
              <a:t>Mainly we see it in term or post term </a:t>
            </a:r>
            <a:endParaRPr lang="en-US" baseline="0" dirty="0"/>
          </a:p>
          <a:p>
            <a:r>
              <a:rPr lang="en-US" baseline="0" dirty="0"/>
              <a:t>The incidence = 1%</a:t>
            </a:r>
            <a:endParaRPr lang="en-US" baseline="0" dirty="0"/>
          </a:p>
        </p:txBody>
      </p:sp>
      <p:sp>
        <p:nvSpPr>
          <p:cNvPr id="4" name="Slide Number Placeholder 3"/>
          <p:cNvSpPr>
            <a:spLocks noGrp="1"/>
          </p:cNvSpPr>
          <p:nvPr>
            <p:ph type="sldNum" sz="quarter" idx="10"/>
          </p:nvPr>
        </p:nvSpPr>
        <p:spPr/>
        <p:txBody>
          <a:bodyPr/>
          <a:lstStyle/>
          <a:p>
            <a:fld id="{4C60034C-4A54-4F20-BFC5-C778830C66C5}"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a:t>
            </a:r>
            <a:r>
              <a:rPr lang="en-US" b="1" dirty="0">
                <a:effectLst>
                  <a:outerShdw blurRad="38100" dist="38100" dir="2700000" algn="tl">
                    <a:srgbClr val="000000">
                      <a:alpha val="43137"/>
                    </a:srgbClr>
                  </a:outerShdw>
                </a:effectLst>
              </a:rPr>
              <a:t>Lung </a:t>
            </a:r>
            <a:r>
              <a:rPr lang="en-US" b="1" dirty="0" err="1">
                <a:effectLst>
                  <a:outerShdw blurRad="38100" dist="38100" dir="2700000" algn="tl">
                    <a:srgbClr val="000000">
                      <a:alpha val="43137"/>
                    </a:srgbClr>
                  </a:outerShdw>
                </a:effectLst>
              </a:rPr>
              <a:t>comliance</a:t>
            </a:r>
            <a:r>
              <a:rPr lang="en-US" b="1" dirty="0">
                <a:effectLst>
                  <a:outerShdw blurRad="38100" dist="38100" dir="2700000" algn="tl">
                    <a:srgbClr val="000000">
                      <a:alpha val="43137"/>
                    </a:srgbClr>
                  </a:outerShdw>
                </a:effectLst>
              </a:rPr>
              <a:t>: </a:t>
            </a:r>
            <a:r>
              <a:rPr lang="en-US" sz="1200" b="0" i="0" kern="1200" dirty="0">
                <a:solidFill>
                  <a:schemeClr val="tx1"/>
                </a:solidFill>
                <a:latin typeface="+mn-lt"/>
                <a:ea typeface="+mn-ea"/>
                <a:cs typeface="+mn-cs"/>
              </a:rPr>
              <a:t>is a measure of the </a:t>
            </a:r>
            <a:r>
              <a:rPr lang="en-US" sz="1200" b="1" i="0" kern="1200" dirty="0">
                <a:solidFill>
                  <a:schemeClr val="tx1"/>
                </a:solidFill>
                <a:latin typeface="+mn-lt"/>
                <a:ea typeface="+mn-ea"/>
                <a:cs typeface="+mn-cs"/>
              </a:rPr>
              <a:t>lung</a:t>
            </a:r>
            <a:r>
              <a:rPr lang="en-US" sz="1200" b="0" i="0" kern="1200" dirty="0">
                <a:solidFill>
                  <a:schemeClr val="tx1"/>
                </a:solidFill>
                <a:latin typeface="+mn-lt"/>
                <a:ea typeface="+mn-ea"/>
                <a:cs typeface="+mn-cs"/>
              </a:rPr>
              <a:t>'s ability to stretch and expand (</a:t>
            </a:r>
            <a:r>
              <a:rPr lang="en-US" sz="1200" b="0" i="0" kern="1200" dirty="0" err="1">
                <a:solidFill>
                  <a:schemeClr val="tx1"/>
                </a:solidFill>
                <a:latin typeface="+mn-lt"/>
                <a:ea typeface="+mn-ea"/>
                <a:cs typeface="+mn-cs"/>
              </a:rPr>
              <a:t>distensibility</a:t>
            </a:r>
            <a:r>
              <a:rPr lang="en-US" sz="1200" b="0" i="0" kern="1200" dirty="0">
                <a:solidFill>
                  <a:schemeClr val="tx1"/>
                </a:solidFill>
                <a:latin typeface="+mn-lt"/>
                <a:ea typeface="+mn-ea"/>
                <a:cs typeface="+mn-cs"/>
              </a:rPr>
              <a:t> of elastic tissue).</a:t>
            </a:r>
            <a:endParaRPr lang="en-US" sz="1200" b="0" i="0" kern="1200" dirty="0">
              <a:solidFill>
                <a:schemeClr val="tx1"/>
              </a:solidFill>
              <a:latin typeface="+mn-lt"/>
              <a:ea typeface="+mn-ea"/>
              <a:cs typeface="+mn-cs"/>
            </a:endParaRPr>
          </a:p>
          <a:p>
            <a:pPr algn="l" rtl="0"/>
            <a:r>
              <a:rPr lang="en-US" dirty="0"/>
              <a:t>-</a:t>
            </a:r>
            <a:r>
              <a:rPr lang="en-US" sz="1200" b="1" i="0" kern="1200" dirty="0">
                <a:solidFill>
                  <a:schemeClr val="tx1"/>
                </a:solidFill>
                <a:latin typeface="+mn-lt"/>
                <a:ea typeface="+mn-ea"/>
                <a:cs typeface="+mn-cs"/>
              </a:rPr>
              <a:t>Tidal volume:</a:t>
            </a:r>
            <a:r>
              <a:rPr lang="en-US" sz="1200" b="0" i="0" kern="1200" dirty="0">
                <a:solidFill>
                  <a:schemeClr val="tx1"/>
                </a:solidFill>
                <a:latin typeface="+mn-lt"/>
                <a:ea typeface="+mn-ea"/>
                <a:cs typeface="+mn-cs"/>
              </a:rPr>
              <a:t> (symbol VT or TV) is the lung </a:t>
            </a:r>
            <a:r>
              <a:rPr lang="en-US" sz="1200" b="1" i="0" kern="1200" dirty="0">
                <a:solidFill>
                  <a:schemeClr val="tx1"/>
                </a:solidFill>
                <a:latin typeface="+mn-lt"/>
                <a:ea typeface="+mn-ea"/>
                <a:cs typeface="+mn-cs"/>
              </a:rPr>
              <a:t>volume</a:t>
            </a:r>
            <a:r>
              <a:rPr lang="en-US" sz="1200" b="0" i="0" kern="1200" dirty="0">
                <a:solidFill>
                  <a:schemeClr val="tx1"/>
                </a:solidFill>
                <a:latin typeface="+mn-lt"/>
                <a:ea typeface="+mn-ea"/>
                <a:cs typeface="+mn-cs"/>
              </a:rPr>
              <a:t> representing the normal </a:t>
            </a:r>
            <a:r>
              <a:rPr lang="en-US" sz="1200" b="1" i="0" kern="1200" dirty="0">
                <a:solidFill>
                  <a:schemeClr val="tx1"/>
                </a:solidFill>
                <a:latin typeface="+mn-lt"/>
                <a:ea typeface="+mn-ea"/>
                <a:cs typeface="+mn-cs"/>
              </a:rPr>
              <a:t>volume</a:t>
            </a:r>
            <a:r>
              <a:rPr lang="en-US" sz="1200" b="0" i="0" kern="1200" dirty="0">
                <a:solidFill>
                  <a:schemeClr val="tx1"/>
                </a:solidFill>
                <a:latin typeface="+mn-lt"/>
                <a:ea typeface="+mn-ea"/>
                <a:cs typeface="+mn-cs"/>
              </a:rPr>
              <a:t> of air displaced between normal inhalation and exhalation when extra effort is not applied. In a healthy, young human adult, </a:t>
            </a:r>
            <a:r>
              <a:rPr lang="en-US" sz="1200" b="1" i="0" kern="1200" dirty="0">
                <a:solidFill>
                  <a:schemeClr val="tx1"/>
                </a:solidFill>
                <a:latin typeface="+mn-lt"/>
                <a:ea typeface="+mn-ea"/>
                <a:cs typeface="+mn-cs"/>
              </a:rPr>
              <a:t>tidal volume</a:t>
            </a:r>
            <a:r>
              <a:rPr lang="en-US" sz="1200" b="0" i="0" kern="1200" dirty="0">
                <a:solidFill>
                  <a:schemeClr val="tx1"/>
                </a:solidFill>
                <a:latin typeface="+mn-lt"/>
                <a:ea typeface="+mn-ea"/>
                <a:cs typeface="+mn-cs"/>
              </a:rPr>
              <a:t> is approximately 500 mL per inspiration or 7 mL/kg of body mass.</a:t>
            </a:r>
            <a:endParaRPr lang="en-US" sz="1200" b="0" i="0" kern="1200" dirty="0">
              <a:solidFill>
                <a:schemeClr val="tx1"/>
              </a:solidFill>
              <a:latin typeface="+mn-lt"/>
              <a:ea typeface="+mn-ea"/>
              <a:cs typeface="+mn-cs"/>
            </a:endParaRPr>
          </a:p>
          <a:p>
            <a:pPr algn="l" rtl="0"/>
            <a:r>
              <a:rPr lang="en-US" sz="1200" b="0" i="0" kern="1200" dirty="0">
                <a:solidFill>
                  <a:schemeClr val="tx1"/>
                </a:solidFill>
                <a:latin typeface="+mn-lt"/>
                <a:ea typeface="+mn-ea"/>
                <a:cs typeface="+mn-cs"/>
              </a:rPr>
              <a:t>-</a:t>
            </a:r>
            <a:r>
              <a:rPr lang="en-US" sz="1200" b="1" i="0" kern="1200" dirty="0">
                <a:solidFill>
                  <a:schemeClr val="tx1"/>
                </a:solidFill>
                <a:latin typeface="+mn-lt"/>
                <a:ea typeface="+mn-ea"/>
                <a:cs typeface="+mn-cs"/>
              </a:rPr>
              <a:t>Dead space</a:t>
            </a:r>
            <a:r>
              <a:rPr lang="en-US" sz="1200" b="0" i="0" kern="1200" dirty="0">
                <a:solidFill>
                  <a:schemeClr val="tx1"/>
                </a:solidFill>
                <a:latin typeface="+mn-lt"/>
                <a:ea typeface="+mn-ea"/>
                <a:cs typeface="+mn-cs"/>
              </a:rPr>
              <a:t> is the volume of air that is inhaled that does not take part in the gas exchange, because it either remains in the conducting airways or reaches alveoli that are not perfused or poorly perfused.</a:t>
            </a:r>
            <a:endParaRPr lang="en-US" sz="1200" b="0"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dirty="0"/>
              <a:t>During fetal life, the potential airspaces of the lung are filled with fluid.</a:t>
            </a:r>
            <a:r>
              <a:rPr lang="en-US" sz="1200" b="0" i="0" kern="1200" baseline="0" dirty="0">
                <a:solidFill>
                  <a:schemeClr val="tx1"/>
                </a:solidFill>
                <a:latin typeface="+mn-lt"/>
                <a:ea typeface="+mn-ea"/>
                <a:cs typeface="+mn-cs"/>
              </a:rPr>
              <a:t> </a:t>
            </a:r>
            <a:r>
              <a:rPr lang="en-US" dirty="0"/>
              <a:t>At birth, the fetal lung must rapidly clear its fluid-filled potential airspaces to allow effective gas exchange in postnatal life. </a:t>
            </a:r>
            <a:endParaRPr lang="en-US" dirty="0"/>
          </a:p>
          <a:p>
            <a:pPr algn="l" rtl="0"/>
            <a:endParaRPr lang="en-US" sz="1200" b="0" i="0" kern="1200" dirty="0">
              <a:solidFill>
                <a:schemeClr val="tx1"/>
              </a:solidFill>
              <a:latin typeface="+mn-lt"/>
              <a:ea typeface="+mn-ea"/>
              <a:cs typeface="+mn-cs"/>
            </a:endParaRPr>
          </a:p>
          <a:p>
            <a:endParaRPr lang="en-US" dirty="0"/>
          </a:p>
          <a:p>
            <a:pPr algn="l" rtl="0"/>
            <a:endParaRPr lang="en-US" dirty="0"/>
          </a:p>
        </p:txBody>
      </p:sp>
      <p:sp>
        <p:nvSpPr>
          <p:cNvPr id="4" name="Slide Number Placeholder 3"/>
          <p:cNvSpPr>
            <a:spLocks noGrp="1"/>
          </p:cNvSpPr>
          <p:nvPr>
            <p:ph type="sldNum" sz="quarter" idx="10"/>
          </p:nvPr>
        </p:nvSpPr>
        <p:spPr/>
        <p:txBody>
          <a:bodyPr/>
          <a:lstStyle/>
          <a:p>
            <a:fld id="{4C60034C-4A54-4F20-BFC5-C778830C66C5}"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defRPr/>
            </a:pPr>
            <a:r>
              <a:rPr lang="en-US" dirty="0"/>
              <a:t>Clearance by? –chest compression (during vaginal delivery</a:t>
            </a:r>
            <a:r>
              <a:rPr lang="en-US" baseline="0" dirty="0"/>
              <a:t> )</a:t>
            </a:r>
            <a:endParaRPr lang="en-US" baseline="0" dirty="0"/>
          </a:p>
          <a:p>
            <a:pPr marL="0" marR="0" indent="0" algn="l" defTabSz="914400" rtl="0" eaLnBrk="1" fontAlgn="auto" latinLnBrk="0" hangingPunct="1">
              <a:lnSpc>
                <a:spcPct val="100000"/>
              </a:lnSpc>
              <a:spcBef>
                <a:spcPts val="0"/>
              </a:spcBef>
              <a:spcAft>
                <a:spcPts val="0"/>
              </a:spcAft>
              <a:buClrTx/>
              <a:buSzTx/>
              <a:buFontTx/>
              <a:buNone/>
              <a:defRPr/>
            </a:pPr>
            <a:r>
              <a:rPr lang="en-US" baseline="0" dirty="0"/>
              <a:t>                     -active crying and breathing</a:t>
            </a:r>
            <a:endParaRPr lang="en-US" baseline="0" dirty="0"/>
          </a:p>
          <a:p>
            <a:pPr marL="0" marR="0" indent="0" algn="l" defTabSz="914400" rtl="0" eaLnBrk="1" fontAlgn="auto" latinLnBrk="0" hangingPunct="1">
              <a:lnSpc>
                <a:spcPct val="100000"/>
              </a:lnSpc>
              <a:spcBef>
                <a:spcPts val="0"/>
              </a:spcBef>
              <a:spcAft>
                <a:spcPts val="0"/>
              </a:spcAft>
              <a:buClrTx/>
              <a:buSzTx/>
              <a:buFontTx/>
              <a:buNone/>
              <a:defRPr/>
            </a:pPr>
            <a:endParaRPr lang="en-US" dirty="0"/>
          </a:p>
          <a:p>
            <a:pPr>
              <a:buFont typeface="Arial" panose="020B0604020202020204" pitchFamily="34" charset="0"/>
              <a:buChar char="•"/>
            </a:pPr>
            <a:r>
              <a:rPr lang="en-US" sz="1200" dirty="0"/>
              <a:t> An infant born by </a:t>
            </a:r>
            <a:r>
              <a:rPr lang="en-US" sz="2000" b="1" u="sng" dirty="0">
                <a:effectLst>
                  <a:outerShdw blurRad="38100" dist="38100" dir="2700000" algn="tl">
                    <a:srgbClr val="000000">
                      <a:alpha val="43137"/>
                    </a:srgbClr>
                  </a:outerShdw>
                </a:effectLst>
              </a:rPr>
              <a:t>CS</a:t>
            </a:r>
            <a:r>
              <a:rPr lang="en-US" sz="1200" dirty="0"/>
              <a:t> is at risk of having excessive </a:t>
            </a:r>
            <a:br>
              <a:rPr lang="en-US" sz="1200" dirty="0"/>
            </a:br>
            <a:r>
              <a:rPr lang="en-US" sz="1200" dirty="0"/>
              <a:t>  pulmonary fluid as a result of not having experienced all of the stages of labor and subsequent lack of appropriate catecholamine surge, which results in low release of  counter-regulatory hormones at delivery. </a:t>
            </a:r>
            <a:endParaRPr lang="en-US" sz="1200" dirty="0"/>
          </a:p>
          <a:p>
            <a:pPr>
              <a:buFont typeface="Arial" panose="020B0604020202020204" pitchFamily="34" charset="0"/>
              <a:buChar char="•"/>
            </a:pPr>
            <a:r>
              <a:rPr lang="en-US" sz="1200" dirty="0"/>
              <a:t>The result is  alveoli with retained fluid that inhibit </a:t>
            </a:r>
            <a:r>
              <a:rPr lang="en-US" dirty="0">
                <a:solidFill>
                  <a:srgbClr val="7030A0"/>
                </a:solidFill>
                <a:latin typeface="Andalus" panose="02020603050405020304" pitchFamily="18" charset="-78"/>
                <a:cs typeface="Andalus" panose="02020603050405020304" pitchFamily="18" charset="-78"/>
              </a:rPr>
              <a:t>gas exchange.</a:t>
            </a:r>
            <a:endParaRPr lang="en-US" dirty="0">
              <a:solidFill>
                <a:srgbClr val="7030A0"/>
              </a:solidFill>
              <a:latin typeface="Andalus" panose="02020603050405020304" pitchFamily="18" charset="-78"/>
              <a:cs typeface="Andalus" panose="02020603050405020304" pitchFamily="18" charset="-78"/>
            </a:endParaRPr>
          </a:p>
          <a:p>
            <a:endParaRPr lang="en-US" dirty="0"/>
          </a:p>
          <a:p>
            <a:pPr algn="l" rtl="0">
              <a:buFont typeface="Arial" panose="020B0604020202020204" pitchFamily="34" charset="0"/>
              <a:buChar char="•"/>
            </a:pPr>
            <a:r>
              <a:rPr lang="en-US" sz="1200" b="0" i="0" kern="1200" dirty="0">
                <a:solidFill>
                  <a:schemeClr val="tx1"/>
                </a:solidFill>
                <a:latin typeface="+mn-lt"/>
                <a:ea typeface="+mn-ea"/>
                <a:cs typeface="+mn-cs"/>
              </a:rPr>
              <a:t>Neonatal Lung Passive movement of sodium through epithelial sodium channels (</a:t>
            </a:r>
            <a:r>
              <a:rPr lang="en-US" sz="1200" b="1" i="0" kern="1200" dirty="0">
                <a:solidFill>
                  <a:schemeClr val="tx1"/>
                </a:solidFill>
                <a:latin typeface="+mn-lt"/>
                <a:ea typeface="+mn-ea"/>
                <a:cs typeface="+mn-cs"/>
              </a:rPr>
              <a:t>ENaC</a:t>
            </a:r>
            <a:r>
              <a:rPr lang="en-US" sz="1200" b="0" i="0" kern="1200" dirty="0">
                <a:solidFill>
                  <a:schemeClr val="tx1"/>
                </a:solidFill>
                <a:latin typeface="+mn-lt"/>
                <a:ea typeface="+mn-ea"/>
                <a:cs typeface="+mn-cs"/>
              </a:rPr>
              <a:t>) is believed to be the principle mechanism of </a:t>
            </a:r>
            <a:r>
              <a:rPr lang="en-US" sz="1200" b="1" i="0" kern="1200" dirty="0">
                <a:solidFill>
                  <a:schemeClr val="tx1"/>
                </a:solidFill>
                <a:latin typeface="+mn-lt"/>
                <a:ea typeface="+mn-ea"/>
                <a:cs typeface="+mn-cs"/>
              </a:rPr>
              <a:t>reabsorption</a:t>
            </a:r>
            <a:r>
              <a:rPr lang="en-US" sz="1200" b="0" i="0" kern="1200" dirty="0">
                <a:solidFill>
                  <a:schemeClr val="tx1"/>
                </a:solidFill>
                <a:latin typeface="+mn-lt"/>
                <a:ea typeface="+mn-ea"/>
                <a:cs typeface="+mn-cs"/>
              </a:rPr>
              <a:t> of fetal lung fluid with starling forces and thoracic squeeze playing a minor role in clearance.</a:t>
            </a:r>
            <a:endParaRPr lang="en-US" sz="1200" b="0" i="0" kern="1200" dirty="0">
              <a:solidFill>
                <a:schemeClr val="tx1"/>
              </a:solidFill>
              <a:latin typeface="+mn-lt"/>
              <a:ea typeface="+mn-ea"/>
              <a:cs typeface="+mn-cs"/>
            </a:endParaRPr>
          </a:p>
          <a:p>
            <a:pPr algn="l" rtl="0">
              <a:buFont typeface="Arial" panose="020B0604020202020204" pitchFamily="34" charset="0"/>
              <a:buChar char="•"/>
            </a:pPr>
            <a:endParaRPr lang="en-US" sz="1200" b="0" i="0" kern="1200" dirty="0">
              <a:solidFill>
                <a:schemeClr val="tx1"/>
              </a:solidFill>
              <a:latin typeface="+mn-lt"/>
              <a:ea typeface="+mn-ea"/>
              <a:cs typeface="+mn-cs"/>
            </a:endParaRPr>
          </a:p>
          <a:p>
            <a:pPr algn="l" rtl="0"/>
            <a:r>
              <a:rPr lang="en-US" sz="1200" b="0" i="0" kern="1200" dirty="0">
                <a:solidFill>
                  <a:schemeClr val="tx1"/>
                </a:solidFill>
                <a:latin typeface="+mn-lt"/>
                <a:ea typeface="+mn-ea"/>
                <a:cs typeface="+mn-cs"/>
              </a:rPr>
              <a:t>*Four primary </a:t>
            </a:r>
            <a:r>
              <a:rPr lang="en-US" sz="1200" b="1" i="0" kern="1200" dirty="0">
                <a:solidFill>
                  <a:schemeClr val="tx1"/>
                </a:solidFill>
                <a:latin typeface="+mn-lt"/>
                <a:ea typeface="+mn-ea"/>
                <a:cs typeface="+mn-cs"/>
              </a:rPr>
              <a:t>counter</a:t>
            </a:r>
            <a:r>
              <a:rPr lang="en-US" sz="1200" b="0" i="0" kern="1200" dirty="0">
                <a:solidFill>
                  <a:schemeClr val="tx1"/>
                </a:solidFill>
                <a:latin typeface="+mn-lt"/>
                <a:ea typeface="+mn-ea"/>
                <a:cs typeface="+mn-cs"/>
              </a:rPr>
              <a:t>-</a:t>
            </a:r>
            <a:r>
              <a:rPr lang="en-US" sz="1200" b="1" i="0" kern="1200" dirty="0">
                <a:solidFill>
                  <a:schemeClr val="tx1"/>
                </a:solidFill>
                <a:latin typeface="+mn-lt"/>
                <a:ea typeface="+mn-ea"/>
                <a:cs typeface="+mn-cs"/>
              </a:rPr>
              <a:t>regulatory hormones</a:t>
            </a:r>
            <a:r>
              <a:rPr lang="en-US" sz="1200" b="0" i="0" kern="1200" dirty="0">
                <a:solidFill>
                  <a:schemeClr val="tx1"/>
                </a:solidFill>
                <a:latin typeface="+mn-lt"/>
                <a:ea typeface="+mn-ea"/>
                <a:cs typeface="+mn-cs"/>
              </a:rPr>
              <a:t>—glucagon, epinephrine, cortisol, and growth </a:t>
            </a:r>
            <a:r>
              <a:rPr lang="en-US" sz="1200" b="1" i="0" kern="1200" dirty="0">
                <a:solidFill>
                  <a:schemeClr val="tx1"/>
                </a:solidFill>
                <a:latin typeface="+mn-lt"/>
                <a:ea typeface="+mn-ea"/>
                <a:cs typeface="+mn-cs"/>
              </a:rPr>
              <a:t>hormone</a:t>
            </a:r>
            <a:r>
              <a:rPr lang="en-US" sz="1200" b="0" i="0" kern="1200" dirty="0">
                <a:solidFill>
                  <a:schemeClr val="tx1"/>
                </a:solidFill>
                <a:latin typeface="+mn-lt"/>
                <a:ea typeface="+mn-ea"/>
                <a:cs typeface="+mn-cs"/>
              </a:rPr>
              <a:t>—help maintain blood glucose levels and can produce hyperglycemia in excess.</a:t>
            </a:r>
            <a:endParaRPr lang="en-US" sz="1200" b="0" i="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60034C-4A54-4F20-BFC5-C778830C66C5}"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kern="1200" dirty="0">
                <a:solidFill>
                  <a:schemeClr val="tx1"/>
                </a:solidFill>
                <a:latin typeface="+mn-lt"/>
                <a:ea typeface="+mn-ea"/>
                <a:cs typeface="+mn-cs"/>
              </a:rPr>
              <a:t>The term </a:t>
            </a:r>
            <a:r>
              <a:rPr lang="en-US" sz="1200" b="1" i="0" kern="1200" dirty="0" err="1">
                <a:solidFill>
                  <a:schemeClr val="tx1"/>
                </a:solidFill>
                <a:latin typeface="+mn-lt"/>
                <a:ea typeface="+mn-ea"/>
                <a:cs typeface="+mn-cs"/>
              </a:rPr>
              <a:t>macrosomia</a:t>
            </a:r>
            <a:r>
              <a:rPr lang="en-US" sz="1200" b="0" i="0" kern="1200" dirty="0">
                <a:solidFill>
                  <a:schemeClr val="tx1"/>
                </a:solidFill>
                <a:latin typeface="+mn-lt"/>
                <a:ea typeface="+mn-ea"/>
                <a:cs typeface="+mn-cs"/>
              </a:rPr>
              <a:t> is used to describe a newborn with an excessive birth weight. </a:t>
            </a:r>
            <a:endParaRPr lang="ar-JO" dirty="0"/>
          </a:p>
          <a:p>
            <a:endParaRPr lang="en-US" dirty="0"/>
          </a:p>
        </p:txBody>
      </p:sp>
      <p:sp>
        <p:nvSpPr>
          <p:cNvPr id="4" name="Slide Number Placeholder 3"/>
          <p:cNvSpPr>
            <a:spLocks noGrp="1"/>
          </p:cNvSpPr>
          <p:nvPr>
            <p:ph type="sldNum" sz="quarter" idx="10"/>
          </p:nvPr>
        </p:nvSpPr>
        <p:spPr/>
        <p:txBody>
          <a:bodyPr/>
          <a:lstStyle/>
          <a:p>
            <a:fld id="{4C60034C-4A54-4F20-BFC5-C778830C66C5}"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3C36ED6-B59D-7E43-9F1F-7EDC7D3302BD}"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AB197AA9-B3DD-1C4B-BA42-B01FB295B170}" type="datetime1">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053D-4B37-4D7B-8ABF-990319F02EEF}" type="slidenum">
              <a:rPr lang="en-US" smtClean="0"/>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AB197AA9-B3DD-1C4B-BA42-B01FB295B170}"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endParaRPr lang="en-US" smtClean="0"/>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AB197AA9-B3DD-1C4B-BA42-B01FB295B170}"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sz="12200" dirty="0"/>
              <a:t>“</a:t>
            </a:r>
            <a:endParaRPr lang="en-US" sz="12200" dirty="0"/>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sz="12200" dirty="0"/>
              <a:t>”</a:t>
            </a:r>
            <a:endParaRPr lang="en-US" sz="12200"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AB197AA9-B3DD-1C4B-BA42-B01FB295B170}"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B197AA9-B3DD-1C4B-BA42-B01FB295B170}" type="datetime1">
              <a:rPr lang="en-US" smtClean="0"/>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fld>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B197AA9-B3DD-1C4B-BA42-B01FB295B170}" type="datetime1">
              <a:rPr lang="en-US" smtClean="0"/>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fld>
            <a:endParaRPr lang="en-US" dirty="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BDCD69EA-918A-A342-A1DC-7513A0B7343F}"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8A76B4D0-BD2E-3947-8068-9A9886FF998E}"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3"/>
          <p:cNvSpPr>
            <a:spLocks noGrp="1"/>
          </p:cNvSpPr>
          <p:nvPr>
            <p:ph type="dt" sz="half" idx="10"/>
          </p:nvPr>
        </p:nvSpPr>
        <p:spPr/>
        <p:txBody>
          <a:bodyPr/>
          <a:lstStyle/>
          <a:p>
            <a:fld id="{93101FC4-D9E0-F445-B20B-E02DD31893D7}"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8E46C335-0299-B347-BAAD-86DD50D0AFF1}"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AB197AA9-B3DD-1C4B-BA42-B01FB295B170}" type="datetime1">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053D-4B37-4D7B-8ABF-990319F02EEF}" type="slidenum">
              <a:rPr lang="en-US" smtClean="0"/>
            </a:fld>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AB197AA9-B3DD-1C4B-BA42-B01FB295B170}" type="datetime1">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19053D-4B37-4D7B-8ABF-990319F02EEF}" type="slidenum">
              <a:rPr lang="en-US" smtClean="0"/>
            </a:fld>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707C847-0239-0A4A-B5A5-CB7BD943CD9E}" type="datetime1">
              <a:rPr lang="en-US" smtClean="0"/>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19053D-4B37-4D7B-8ABF-990319F02EEF}"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9D4BA32-98A3-6B44-A6C1-B5979D1EA6FC}" type="datetime1">
              <a:rPr lang="en-US" smtClean="0"/>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19053D-4B37-4D7B-8ABF-990319F02EEF}"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7" name="Date Placeholder 4"/>
          <p:cNvSpPr>
            <a:spLocks noGrp="1"/>
          </p:cNvSpPr>
          <p:nvPr>
            <p:ph type="dt" sz="half" idx="10"/>
          </p:nvPr>
        </p:nvSpPr>
        <p:spPr/>
        <p:txBody>
          <a:bodyPr/>
          <a:lstStyle/>
          <a:p>
            <a:fld id="{D4510493-DD04-9943-93B5-E6A461E48084}" type="datetime1">
              <a:rPr lang="en-US" smtClean="0"/>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19053D-4B37-4D7B-8ABF-990319F02EEF}"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AB197AA9-B3DD-1C4B-BA42-B01FB295B170}" type="datetime1">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053D-4B37-4D7B-8ABF-990319F02EEF}" type="slidenum">
              <a:rPr lang="en-US" smtClean="0"/>
            </a:fld>
            <a:endParaRPr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B197AA9-B3DD-1C4B-BA42-B01FB295B170}" type="datetime1">
              <a:rPr lang="en-US" smtClean="0"/>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19053D-4B37-4D7B-8ABF-990319F02EEF}" type="slidenum">
              <a:rPr lang="en-US" smtClean="0"/>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9" Type="http://schemas.openxmlformats.org/officeDocument/2006/relationships/hyperlink" Target="https://en.wikipedia.org/wiki/Afferent_nerve_fiber" TargetMode="External"/><Relationship Id="rId8" Type="http://schemas.openxmlformats.org/officeDocument/2006/relationships/hyperlink" Target="https://en.wikipedia.org/wiki/Thoracic_spinal_nerve_1" TargetMode="External"/><Relationship Id="rId7" Type="http://schemas.openxmlformats.org/officeDocument/2006/relationships/hyperlink" Target="https://en.wikipedia.org/wiki/Cervical_spinal_nerve_8" TargetMode="External"/><Relationship Id="rId6" Type="http://schemas.openxmlformats.org/officeDocument/2006/relationships/hyperlink" Target="https://en.wikipedia.org/wiki/Cervical_spinal_nerve_7" TargetMode="External"/><Relationship Id="rId5" Type="http://schemas.openxmlformats.org/officeDocument/2006/relationships/hyperlink" Target="https://en.wikipedia.org/wiki/Cervical_spinal_nerve_6" TargetMode="External"/><Relationship Id="rId4" Type="http://schemas.openxmlformats.org/officeDocument/2006/relationships/hyperlink" Target="https://en.wikipedia.org/wiki/Cervical_spinal_nerve_5" TargetMode="External"/><Relationship Id="rId3" Type="http://schemas.openxmlformats.org/officeDocument/2006/relationships/hyperlink" Target="https://en.wikipedia.org/wiki/Spinal_nerve#Thoracic_nerves" TargetMode="External"/><Relationship Id="rId2" Type="http://schemas.openxmlformats.org/officeDocument/2006/relationships/hyperlink" Target="https://en.wikipedia.org/wiki/Spinal_nerve#Cervical_nerves" TargetMode="External"/><Relationship Id="rId12" Type="http://schemas.openxmlformats.org/officeDocument/2006/relationships/slideLayout" Target="../slideLayouts/slideLayout2.xml"/><Relationship Id="rId11" Type="http://schemas.openxmlformats.org/officeDocument/2006/relationships/image" Target="../media/image25.jpeg"/><Relationship Id="rId10" Type="http://schemas.openxmlformats.org/officeDocument/2006/relationships/hyperlink" Target="https://en.wikipedia.org/wiki/Efferent_nerve_fiber" TargetMode="External"/><Relationship Id="rId1" Type="http://schemas.openxmlformats.org/officeDocument/2006/relationships/hyperlink" Target="https://en.wikipedia.org/wiki/Anterior_rami" TargetMode="Externa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26.jpe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jpeg"/><Relationship Id="rId1" Type="http://schemas.openxmlformats.org/officeDocument/2006/relationships/image" Target="../media/image29.jpe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jpeg"/><Relationship Id="rId1" Type="http://schemas.openxmlformats.org/officeDocument/2006/relationships/image" Target="../media/image31.jpe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jpeg"/><Relationship Id="rId1" Type="http://schemas.openxmlformats.org/officeDocument/2006/relationships/image" Target="../media/image33.jpe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4.jpeg"/><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6.png"/><Relationship Id="rId1" Type="http://schemas.openxmlformats.org/officeDocument/2006/relationships/image" Target="../media/image45.jpeg"/></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en.wikipedia.org/wiki/Surfactant_protein_B" TargetMode="External"/><Relationship Id="rId1" Type="http://schemas.openxmlformats.org/officeDocument/2006/relationships/hyperlink" Target="https://en.wikipedia.org/wiki/Surfactant_protein_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507" y="457200"/>
            <a:ext cx="8549136"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dirty="0">
                <a:solidFill>
                  <a:schemeClr val="accent5">
                    <a:lumMod val="40000"/>
                    <a:lumOff val="60000"/>
                  </a:schemeClr>
                </a:solidFill>
              </a:rPr>
              <a:t>Common problems in neonate</a:t>
            </a:r>
            <a:endParaRPr lang="en-US" sz="4400" b="1" dirty="0">
              <a:ln>
                <a:prstDash val="solid"/>
              </a:ln>
              <a:solidFill>
                <a:schemeClr val="accent5">
                  <a:lumMod val="40000"/>
                  <a:lumOff val="60000"/>
                </a:schemeClr>
              </a:solidFill>
              <a:effectLst>
                <a:outerShdw blurRad="88000" dist="50800" dir="5040000" algn="tl">
                  <a:schemeClr val="accent4">
                    <a:tint val="80000"/>
                    <a:satMod val="250000"/>
                    <a:alpha val="45000"/>
                  </a:schemeClr>
                </a:outerShdw>
              </a:effectLst>
            </a:endParaRPr>
          </a:p>
        </p:txBody>
      </p:sp>
      <p:sp>
        <p:nvSpPr>
          <p:cNvPr id="5" name="مستطيل 4"/>
          <p:cNvSpPr/>
          <p:nvPr/>
        </p:nvSpPr>
        <p:spPr>
          <a:xfrm>
            <a:off x="2133600" y="3457977"/>
            <a:ext cx="4419600" cy="320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Done by</a:t>
            </a:r>
            <a:r>
              <a:rPr lang="en-US" sz="2400" dirty="0" smtClean="0">
                <a:solidFill>
                  <a:schemeClr val="tx1"/>
                </a:solidFill>
              </a:rPr>
              <a:t>:</a:t>
            </a:r>
            <a:endParaRPr lang="en-US" sz="2400" dirty="0">
              <a:solidFill>
                <a:schemeClr val="tx1"/>
              </a:solidFill>
            </a:endParaRPr>
          </a:p>
          <a:p>
            <a:pPr algn="ctr"/>
            <a:r>
              <a:rPr lang="en-US" sz="2400" dirty="0" err="1" smtClean="0">
                <a:solidFill>
                  <a:schemeClr val="tx1"/>
                </a:solidFill>
              </a:rPr>
              <a:t>Jood</a:t>
            </a:r>
            <a:r>
              <a:rPr lang="en-US" sz="2400" dirty="0" smtClean="0">
                <a:solidFill>
                  <a:schemeClr val="tx1"/>
                </a:solidFill>
              </a:rPr>
              <a:t> </a:t>
            </a:r>
            <a:r>
              <a:rPr lang="en-US" sz="2400" dirty="0" err="1" smtClean="0">
                <a:solidFill>
                  <a:schemeClr val="tx1"/>
                </a:solidFill>
              </a:rPr>
              <a:t>Sagarat</a:t>
            </a:r>
            <a:endParaRPr lang="en-US" sz="2400" dirty="0" smtClean="0">
              <a:solidFill>
                <a:schemeClr val="tx1"/>
              </a:solidFill>
            </a:endParaRPr>
          </a:p>
          <a:p>
            <a:pPr algn="ctr"/>
            <a:r>
              <a:rPr lang="en-US" sz="2400" dirty="0" smtClean="0">
                <a:solidFill>
                  <a:schemeClr val="tx1"/>
                </a:solidFill>
              </a:rPr>
              <a:t>Ahmad Al-</a:t>
            </a:r>
            <a:r>
              <a:rPr lang="en-US" sz="2400" dirty="0" err="1" smtClean="0">
                <a:solidFill>
                  <a:schemeClr val="tx1"/>
                </a:solidFill>
              </a:rPr>
              <a:t>Maaitah</a:t>
            </a:r>
            <a:endParaRPr lang="en-US" sz="2400" dirty="0" smtClean="0">
              <a:solidFill>
                <a:schemeClr val="tx1"/>
              </a:solidFill>
            </a:endParaRPr>
          </a:p>
          <a:p>
            <a:pPr algn="ctr"/>
            <a:r>
              <a:rPr lang="en-US" sz="2400" dirty="0" smtClean="0">
                <a:solidFill>
                  <a:schemeClr val="tx1"/>
                </a:solidFill>
              </a:rPr>
              <a:t>Sara </a:t>
            </a:r>
            <a:r>
              <a:rPr lang="en-US" sz="2400" dirty="0" smtClean="0">
                <a:solidFill>
                  <a:schemeClr val="tx1"/>
                </a:solidFill>
              </a:rPr>
              <a:t>Al-</a:t>
            </a:r>
            <a:r>
              <a:rPr lang="en-US" sz="2400" dirty="0" err="1" smtClean="0">
                <a:solidFill>
                  <a:schemeClr val="tx1"/>
                </a:solidFill>
              </a:rPr>
              <a:t>Hlool</a:t>
            </a:r>
            <a:endParaRPr lang="en-US" sz="2400" dirty="0" smtClean="0">
              <a:solidFill>
                <a:schemeClr val="tx1"/>
              </a:solidFill>
            </a:endParaRPr>
          </a:p>
          <a:p>
            <a:pPr algn="ctr"/>
            <a:r>
              <a:rPr lang="en-US" sz="2400" dirty="0" err="1" smtClean="0">
                <a:solidFill>
                  <a:schemeClr val="tx1"/>
                </a:solidFill>
              </a:rPr>
              <a:t>Shimaa</a:t>
            </a:r>
            <a:r>
              <a:rPr lang="en-US" sz="2400" dirty="0" smtClean="0">
                <a:solidFill>
                  <a:schemeClr val="tx1"/>
                </a:solidFill>
              </a:rPr>
              <a:t>’ </a:t>
            </a:r>
            <a:r>
              <a:rPr lang="en-US" sz="2400" dirty="0" err="1" smtClean="0">
                <a:solidFill>
                  <a:schemeClr val="tx1"/>
                </a:solidFill>
              </a:rPr>
              <a:t>Majed</a:t>
            </a:r>
            <a:r>
              <a:rPr lang="en-US" sz="2400" dirty="0" smtClean="0">
                <a:solidFill>
                  <a:schemeClr val="tx1"/>
                </a:solidFill>
              </a:rPr>
              <a:t> </a:t>
            </a:r>
            <a:endParaRPr lang="en-US" sz="2400" dirty="0" smtClean="0">
              <a:solidFill>
                <a:schemeClr val="tx1"/>
              </a:solidFill>
            </a:endParaRPr>
          </a:p>
          <a:p>
            <a:pPr algn="ctr"/>
            <a:r>
              <a:rPr lang="en-US" sz="2400" dirty="0" smtClean="0">
                <a:solidFill>
                  <a:schemeClr val="tx1"/>
                </a:solidFill>
              </a:rPr>
              <a:t>Ahmad Al-</a:t>
            </a:r>
            <a:r>
              <a:rPr lang="en-US" sz="2400" dirty="0" err="1" smtClean="0">
                <a:solidFill>
                  <a:schemeClr val="tx1"/>
                </a:solidFill>
              </a:rPr>
              <a:t>Maaitah</a:t>
            </a:r>
            <a:endParaRPr lang="en-US" sz="2400" dirty="0" smtClean="0">
              <a:solidFill>
                <a:schemeClr val="tx1"/>
              </a:solidFill>
            </a:endParaRPr>
          </a:p>
          <a:p>
            <a:pPr algn="ctr"/>
            <a:r>
              <a:rPr lang="en-US" sz="2400" dirty="0" smtClean="0">
                <a:solidFill>
                  <a:schemeClr val="tx1"/>
                </a:solidFill>
              </a:rPr>
              <a:t>Mohammad Al-</a:t>
            </a:r>
            <a:r>
              <a:rPr lang="en-US" sz="2400" dirty="0" err="1" smtClean="0">
                <a:solidFill>
                  <a:schemeClr val="tx1"/>
                </a:solidFill>
              </a:rPr>
              <a:t>Maaitah</a:t>
            </a:r>
            <a:endParaRPr lang="en-US" sz="2400" dirty="0" smtClean="0">
              <a:solidFill>
                <a:schemeClr val="tx1"/>
              </a:solidFill>
            </a:endParaRPr>
          </a:p>
          <a:p>
            <a:pPr algn="ctr"/>
            <a:r>
              <a:rPr lang="en-US" sz="2400" dirty="0" smtClean="0">
                <a:solidFill>
                  <a:schemeClr val="tx1"/>
                </a:solidFill>
              </a:rPr>
              <a:t>Khalid Al-</a:t>
            </a:r>
            <a:r>
              <a:rPr lang="en-US" sz="2400" dirty="0" err="1" smtClean="0">
                <a:solidFill>
                  <a:schemeClr val="tx1"/>
                </a:solidFill>
              </a:rPr>
              <a:t>Majali</a:t>
            </a:r>
            <a:endParaRPr lang="en-US" sz="2400" dirty="0">
              <a:solidFill>
                <a:schemeClr val="tx1"/>
              </a:solidFill>
            </a:endParaRPr>
          </a:p>
        </p:txBody>
      </p:sp>
      <p:sp>
        <p:nvSpPr>
          <p:cNvPr id="6" name="مستطيل 5"/>
          <p:cNvSpPr/>
          <p:nvPr/>
        </p:nvSpPr>
        <p:spPr>
          <a:xfrm>
            <a:off x="1148953" y="1676400"/>
            <a:ext cx="64008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Supervised by:</a:t>
            </a:r>
            <a:br>
              <a:rPr lang="en-US" sz="2800">
                <a:solidFill>
                  <a:schemeClr val="tx1"/>
                </a:solidFill>
              </a:rPr>
            </a:br>
            <a:r>
              <a:rPr lang="en-US" sz="2800">
                <a:solidFill>
                  <a:schemeClr val="tx1"/>
                </a:solidFill>
              </a:rPr>
              <a:t>Dr . Amjad Al Tarawneh</a:t>
            </a:r>
            <a:endParaRPr lang="en-US" sz="280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1000"/>
            <a:ext cx="8229600" cy="1600200"/>
          </a:xfrm>
        </p:spPr>
        <p:txBody>
          <a:bodyPr/>
          <a:lstStyle/>
          <a:p>
            <a:r>
              <a:rPr lang="en-US" dirty="0"/>
              <a:t>3- Chemical pneumonitis:</a:t>
            </a:r>
            <a:endParaRPr lang="en-US" dirty="0"/>
          </a:p>
        </p:txBody>
      </p:sp>
      <p:sp>
        <p:nvSpPr>
          <p:cNvPr id="4" name="Content Placeholder 3"/>
          <p:cNvSpPr>
            <a:spLocks noGrp="1"/>
          </p:cNvSpPr>
          <p:nvPr>
            <p:ph idx="1"/>
          </p:nvPr>
        </p:nvSpPr>
        <p:spPr>
          <a:xfrm>
            <a:off x="304800" y="1600200"/>
            <a:ext cx="8686800" cy="4457631"/>
          </a:xfrm>
          <a:prstGeom prst="rect">
            <a:avLst/>
          </a:prstGeom>
        </p:spPr>
        <p:txBody>
          <a:bodyPr wrap="square">
            <a:spAutoFit/>
          </a:bodyPr>
          <a:lstStyle/>
          <a:p>
            <a:pPr algn="l" rtl="0">
              <a:buFont typeface="Arial" panose="020B0604020202020204" pitchFamily="34" charset="0"/>
              <a:buChar char="•"/>
            </a:pPr>
            <a:r>
              <a:rPr lang="en-US" sz="2200" dirty="0">
                <a:solidFill>
                  <a:schemeClr val="tx1">
                    <a:lumMod val="95000"/>
                    <a:lumOff val="5000"/>
                  </a:schemeClr>
                </a:solidFill>
                <a:latin typeface="Andalus" panose="02020603050405020304" pitchFamily="18" charset="-78"/>
                <a:cs typeface="Andalus" panose="02020603050405020304" pitchFamily="18" charset="-78"/>
              </a:rPr>
              <a:t> </a:t>
            </a:r>
            <a:r>
              <a:rPr lang="en-US" sz="2200" dirty="0">
                <a:solidFill>
                  <a:schemeClr val="tx1">
                    <a:lumMod val="95000"/>
                    <a:lumOff val="5000"/>
                  </a:schemeClr>
                </a:solidFill>
                <a:cs typeface="Andalus" panose="02020603050405020304" pitchFamily="18" charset="-78"/>
              </a:rPr>
              <a:t>Once meconium is aspirated into the lungs, it activates the immune system,  causing a release of inflammatory cytokines (TNF-α, IL-1ß, IL-6, IL-8, IL-13), which initiate a diffuse pneumonitis that will cause tissue damage.</a:t>
            </a:r>
            <a:endParaRPr lang="en-US" sz="2200" dirty="0">
              <a:solidFill>
                <a:schemeClr val="tx1">
                  <a:lumMod val="95000"/>
                  <a:lumOff val="5000"/>
                </a:schemeClr>
              </a:solidFill>
              <a:cs typeface="Andalus" panose="02020603050405020304" pitchFamily="18" charset="-78"/>
            </a:endParaRPr>
          </a:p>
          <a:p>
            <a:pPr algn="l" rtl="0">
              <a:buFont typeface="Arial" panose="020B0604020202020204" pitchFamily="34" charset="0"/>
              <a:buChar char="•"/>
            </a:pPr>
            <a:r>
              <a:rPr lang="en-US" sz="2200" dirty="0">
                <a:solidFill>
                  <a:schemeClr val="tx1">
                    <a:lumMod val="95000"/>
                    <a:lumOff val="5000"/>
                  </a:schemeClr>
                </a:solidFill>
                <a:cs typeface="Andalus" panose="02020603050405020304" pitchFamily="18" charset="-78"/>
              </a:rPr>
              <a:t> This may begin within a few hours of aspiration</a:t>
            </a:r>
            <a:r>
              <a:rPr lang="en-GB" sz="2200" dirty="0">
                <a:solidFill>
                  <a:schemeClr val="tx1">
                    <a:lumMod val="95000"/>
                    <a:lumOff val="5000"/>
                  </a:schemeClr>
                </a:solidFill>
                <a:cs typeface="Andalus" panose="02020603050405020304" pitchFamily="18" charset="-78"/>
              </a:rPr>
              <a:t> (First 72 hours after birth)</a:t>
            </a:r>
            <a:endParaRPr lang="en-US" sz="2200" dirty="0">
              <a:solidFill>
                <a:schemeClr val="tx1">
                  <a:lumMod val="95000"/>
                  <a:lumOff val="5000"/>
                </a:schemeClr>
              </a:solidFill>
              <a:cs typeface="Andalus" panose="02020603050405020304" pitchFamily="18" charset="-78"/>
            </a:endParaRPr>
          </a:p>
          <a:p>
            <a:pPr algn="l" rtl="0">
              <a:buFont typeface="Arial" panose="020B0604020202020204" pitchFamily="34" charset="0"/>
              <a:buChar char="•"/>
            </a:pPr>
            <a:endParaRPr lang="en-US" sz="2200" dirty="0">
              <a:solidFill>
                <a:schemeClr val="tx1">
                  <a:lumMod val="95000"/>
                  <a:lumOff val="5000"/>
                </a:schemeClr>
              </a:solidFill>
              <a:cs typeface="Andalus" panose="02020603050405020304" pitchFamily="18" charset="-78"/>
            </a:endParaRPr>
          </a:p>
          <a:p>
            <a:pPr algn="l" rtl="0">
              <a:buFont typeface="Arial" panose="020B0604020202020204" pitchFamily="34" charset="0"/>
              <a:buChar char="•"/>
            </a:pPr>
            <a:r>
              <a:rPr lang="en-US" sz="2200" dirty="0">
                <a:solidFill>
                  <a:schemeClr val="tx1">
                    <a:lumMod val="95000"/>
                    <a:lumOff val="5000"/>
                  </a:schemeClr>
                </a:solidFill>
                <a:cs typeface="Andalus" panose="02020603050405020304" pitchFamily="18" charset="-78"/>
              </a:rPr>
              <a:t> All of these pulmonary effects can produce a gross </a:t>
            </a:r>
            <a:br>
              <a:rPr lang="en-US" sz="2200" dirty="0">
                <a:solidFill>
                  <a:schemeClr val="tx1">
                    <a:lumMod val="95000"/>
                    <a:lumOff val="5000"/>
                  </a:schemeClr>
                </a:solidFill>
                <a:cs typeface="Andalus" panose="02020603050405020304" pitchFamily="18" charset="-78"/>
              </a:rPr>
            </a:br>
            <a:r>
              <a:rPr lang="en-US" sz="2200" dirty="0">
                <a:solidFill>
                  <a:schemeClr val="tx1">
                    <a:lumMod val="95000"/>
                    <a:lumOff val="5000"/>
                  </a:schemeClr>
                </a:solidFill>
                <a:cs typeface="Andalus" panose="02020603050405020304" pitchFamily="18" charset="-78"/>
              </a:rPr>
              <a:t>  ventilation-perfusion (V/Q) mismatch</a:t>
            </a:r>
            <a:r>
              <a:rPr lang="en-US" sz="2200" dirty="0">
                <a:solidFill>
                  <a:schemeClr val="tx1">
                    <a:lumMod val="95000"/>
                    <a:lumOff val="5000"/>
                  </a:schemeClr>
                </a:solidFill>
                <a:latin typeface="Andalus" panose="02020603050405020304" pitchFamily="18" charset="-78"/>
                <a:cs typeface="Andalus" panose="02020603050405020304" pitchFamily="18" charset="-78"/>
              </a:rPr>
              <a:t>.</a:t>
            </a:r>
            <a:endParaRPr lang="en-US" sz="2200" dirty="0">
              <a:solidFill>
                <a:schemeClr val="tx1">
                  <a:lumMod val="95000"/>
                  <a:lumOff val="5000"/>
                </a:schemeClr>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endParaRPr lang="en-US" sz="2200" dirty="0">
              <a:solidFill>
                <a:srgbClr val="7030A0"/>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endParaRPr lang="en-US" sz="2200" dirty="0">
              <a:solidFill>
                <a:srgbClr val="7030A0"/>
              </a:solidFill>
              <a:latin typeface="Andalus" panose="02020603050405020304" pitchFamily="18" charset="-78"/>
              <a:cs typeface="Andalus" panose="02020603050405020304" pitchFamily="18"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220200" cy="1188720"/>
          </a:xfrm>
        </p:spPr>
        <p:txBody>
          <a:bodyPr>
            <a:normAutofit fontScale="90000"/>
          </a:bodyPr>
          <a:lstStyle/>
          <a:p>
            <a:r>
              <a:rPr lang="en-US" dirty="0"/>
              <a:t>4- Persistent pulmonary hypertension</a:t>
            </a:r>
            <a:endParaRPr lang="en-US" dirty="0"/>
          </a:p>
        </p:txBody>
      </p:sp>
      <p:sp>
        <p:nvSpPr>
          <p:cNvPr id="2" name="Content Placeholder 1"/>
          <p:cNvSpPr>
            <a:spLocks noGrp="1"/>
          </p:cNvSpPr>
          <p:nvPr>
            <p:ph idx="1"/>
          </p:nvPr>
        </p:nvSpPr>
        <p:spPr>
          <a:xfrm>
            <a:off x="304800" y="1295400"/>
            <a:ext cx="8229600" cy="4525963"/>
          </a:xfrm>
        </p:spPr>
        <p:txBody>
          <a:bodyPr>
            <a:noAutofit/>
          </a:bodyPr>
          <a:lstStyle/>
          <a:p>
            <a:pPr>
              <a:buFont typeface="Arial" panose="020B0604020202020204" pitchFamily="34" charset="0"/>
              <a:buChar char="•"/>
            </a:pPr>
            <a:r>
              <a:rPr lang="en-US" sz="2400" dirty="0">
                <a:solidFill>
                  <a:srgbClr val="7030A0"/>
                </a:solidFill>
                <a:latin typeface="Andalus" panose="02020603050405020304" pitchFamily="18" charset="-78"/>
                <a:cs typeface="Andalus" panose="02020603050405020304" pitchFamily="18" charset="-78"/>
              </a:rPr>
              <a:t> </a:t>
            </a:r>
            <a:r>
              <a:rPr lang="en-US" sz="2400" dirty="0">
                <a:solidFill>
                  <a:schemeClr val="tx1">
                    <a:lumMod val="95000"/>
                    <a:lumOff val="5000"/>
                  </a:schemeClr>
                </a:solidFill>
                <a:cs typeface="Andalus" panose="02020603050405020304" pitchFamily="18" charset="-78"/>
              </a:rPr>
              <a:t>Primary or secondary </a:t>
            </a:r>
            <a:r>
              <a:rPr lang="en-US" sz="2400" b="1" dirty="0">
                <a:solidFill>
                  <a:schemeClr val="tx1">
                    <a:lumMod val="95000"/>
                    <a:lumOff val="5000"/>
                  </a:schemeClr>
                </a:solidFill>
                <a:cs typeface="Andalus" panose="02020603050405020304" pitchFamily="18" charset="-78"/>
              </a:rPr>
              <a:t>PPHN</a:t>
            </a:r>
            <a:r>
              <a:rPr lang="en-US" sz="2400" dirty="0">
                <a:solidFill>
                  <a:schemeClr val="tx1">
                    <a:lumMod val="95000"/>
                    <a:lumOff val="5000"/>
                  </a:schemeClr>
                </a:solidFill>
                <a:cs typeface="Andalus" panose="02020603050405020304" pitchFamily="18" charset="-78"/>
              </a:rPr>
              <a:t> frequently accompany meconium aspiration as a result of chronic in utero stress and thickening of the pulmonary vessels, with right-to-left shunting via( PDA and foramen </a:t>
            </a:r>
            <a:r>
              <a:rPr lang="en-US" sz="2400" dirty="0" err="1">
                <a:solidFill>
                  <a:schemeClr val="tx1">
                    <a:lumMod val="95000"/>
                    <a:lumOff val="5000"/>
                  </a:schemeClr>
                </a:solidFill>
                <a:cs typeface="Andalus" panose="02020603050405020304" pitchFamily="18" charset="-78"/>
              </a:rPr>
              <a:t>ovale</a:t>
            </a:r>
            <a:r>
              <a:rPr lang="en-US" sz="2400" dirty="0">
                <a:solidFill>
                  <a:schemeClr val="tx1">
                    <a:lumMod val="95000"/>
                    <a:lumOff val="5000"/>
                  </a:schemeClr>
                </a:solidFill>
                <a:cs typeface="Andalus" panose="02020603050405020304" pitchFamily="18" charset="-78"/>
              </a:rPr>
              <a:t>) caused by increased pulmonary vascular resistance.</a:t>
            </a:r>
            <a:endParaRPr lang="en-US" sz="2400" dirty="0">
              <a:solidFill>
                <a:schemeClr val="tx1">
                  <a:lumMod val="95000"/>
                  <a:lumOff val="5000"/>
                </a:schemeClr>
              </a:solidFill>
              <a:cs typeface="Andalus" panose="02020603050405020304" pitchFamily="18" charset="-78"/>
            </a:endParaRPr>
          </a:p>
          <a:p>
            <a:pPr>
              <a:buFont typeface="Arial" panose="020B0604020202020204" pitchFamily="34" charset="0"/>
              <a:buChar char="•"/>
            </a:pPr>
            <a:endParaRPr lang="en-US" sz="2400" dirty="0">
              <a:solidFill>
                <a:schemeClr val="tx1">
                  <a:lumMod val="95000"/>
                  <a:lumOff val="5000"/>
                </a:schemeClr>
              </a:solidFill>
              <a:cs typeface="Andalus" panose="02020603050405020304" pitchFamily="18" charset="-78"/>
            </a:endParaRPr>
          </a:p>
          <a:p>
            <a:pPr>
              <a:buFont typeface="Arial" panose="020B0604020202020204" pitchFamily="34" charset="0"/>
              <a:buChar char="•"/>
            </a:pPr>
            <a:r>
              <a:rPr lang="en-US" sz="2400" dirty="0">
                <a:solidFill>
                  <a:schemeClr val="tx1">
                    <a:lumMod val="95000"/>
                    <a:lumOff val="5000"/>
                  </a:schemeClr>
                </a:solidFill>
                <a:cs typeface="Andalus" panose="02020603050405020304" pitchFamily="18" charset="-78"/>
              </a:rPr>
              <a:t> </a:t>
            </a:r>
            <a:r>
              <a:rPr lang="en-US" sz="2400" b="1" dirty="0">
                <a:solidFill>
                  <a:schemeClr val="tx1">
                    <a:lumMod val="95000"/>
                    <a:lumOff val="5000"/>
                  </a:schemeClr>
                </a:solidFill>
                <a:cs typeface="Andalus" panose="02020603050405020304" pitchFamily="18" charset="-78"/>
              </a:rPr>
              <a:t>PPHN</a:t>
            </a:r>
            <a:r>
              <a:rPr lang="en-US" sz="2400" dirty="0">
                <a:solidFill>
                  <a:schemeClr val="tx1">
                    <a:lumMod val="95000"/>
                    <a:lumOff val="5000"/>
                  </a:schemeClr>
                </a:solidFill>
                <a:cs typeface="Andalus" panose="02020603050405020304" pitchFamily="18" charset="-78"/>
              </a:rPr>
              <a:t> further contributes to the hypoxemia caused by meconium aspiration syndrome.</a:t>
            </a:r>
            <a:endParaRPr lang="en-US" sz="2400" baseline="30000" dirty="0">
              <a:solidFill>
                <a:schemeClr val="tx1">
                  <a:lumMod val="95000"/>
                  <a:lumOff val="5000"/>
                </a:schemeClr>
              </a:solidFill>
              <a:cs typeface="Andalus" panose="02020603050405020304" pitchFamily="18" charset="-78"/>
            </a:endParaRPr>
          </a:p>
          <a:p>
            <a:pPr>
              <a:buFont typeface="Arial" panose="020B0604020202020204" pitchFamily="34" charset="0"/>
              <a:buChar char="•"/>
            </a:pPr>
            <a:endParaRPr lang="en-US" sz="2400" dirty="0">
              <a:solidFill>
                <a:schemeClr val="tx1">
                  <a:lumMod val="95000"/>
                  <a:lumOff val="5000"/>
                </a:schemeClr>
              </a:solidFill>
              <a:cs typeface="Andalus" panose="02020603050405020304" pitchFamily="18" charset="-78"/>
            </a:endParaRPr>
          </a:p>
          <a:p>
            <a:pPr>
              <a:buFont typeface="Arial" panose="020B0604020202020204" pitchFamily="34" charset="0"/>
              <a:buChar char="•"/>
            </a:pPr>
            <a:r>
              <a:rPr lang="en-US" sz="2400" dirty="0">
                <a:solidFill>
                  <a:schemeClr val="tx1">
                    <a:lumMod val="95000"/>
                    <a:lumOff val="5000"/>
                  </a:schemeClr>
                </a:solidFill>
                <a:cs typeface="Andalus" panose="02020603050405020304" pitchFamily="18" charset="-78"/>
              </a:rPr>
              <a:t> </a:t>
            </a:r>
            <a:r>
              <a:rPr lang="en-GB" sz="2400" b="1" dirty="0"/>
              <a:t>PPHN</a:t>
            </a:r>
            <a:r>
              <a:rPr lang="en-GB" sz="2400" dirty="0"/>
              <a:t> in </a:t>
            </a:r>
            <a:r>
              <a:rPr lang="en-GB" sz="2400" dirty="0" err="1"/>
              <a:t>newborns</a:t>
            </a:r>
            <a:r>
              <a:rPr lang="en-GB" sz="2400" dirty="0"/>
              <a:t> is the leading cause of death in MAS.</a:t>
            </a:r>
            <a:endParaRPr lang="en-GB" sz="2400" dirty="0"/>
          </a:p>
          <a:p>
            <a:pPr>
              <a:buFont typeface="Arial" panose="020B0604020202020204" pitchFamily="34" charset="0"/>
              <a:buChar char="•"/>
            </a:pPr>
            <a:endParaRPr lang="en-US" sz="2400" dirty="0">
              <a:solidFill>
                <a:srgbClr val="7030A0"/>
              </a:solidFill>
              <a:latin typeface="Andalus" panose="02020603050405020304" pitchFamily="18" charset="-78"/>
              <a:cs typeface="Andalus" panose="02020603050405020304" pitchFamily="18" charset="-78"/>
            </a:endParaRPr>
          </a:p>
          <a:p>
            <a:pPr>
              <a:buFont typeface="Arial" panose="020B0604020202020204" pitchFamily="34" charset="0"/>
              <a:buChar char="•"/>
            </a:pPr>
            <a:r>
              <a:rPr lang="en-US" sz="2400" b="1" dirty="0">
                <a:solidFill>
                  <a:schemeClr val="tx1">
                    <a:lumMod val="95000"/>
                    <a:lumOff val="5000"/>
                  </a:schemeClr>
                </a:solidFill>
                <a:latin typeface="Andalus" panose="02020603050405020304" pitchFamily="18" charset="-78"/>
                <a:cs typeface="Andalus" panose="02020603050405020304" pitchFamily="18" charset="-78"/>
              </a:rPr>
              <a:t>although meconium is sterile, its presence in the air </a:t>
            </a:r>
            <a:br>
              <a:rPr lang="en-US" sz="2400" b="1" dirty="0">
                <a:solidFill>
                  <a:schemeClr val="tx1">
                    <a:lumMod val="95000"/>
                    <a:lumOff val="5000"/>
                  </a:schemeClr>
                </a:solidFill>
                <a:latin typeface="Andalus" panose="02020603050405020304" pitchFamily="18" charset="-78"/>
                <a:cs typeface="Andalus" panose="02020603050405020304" pitchFamily="18" charset="-78"/>
              </a:rPr>
            </a:br>
            <a:r>
              <a:rPr lang="en-US" sz="2400" b="1" dirty="0">
                <a:solidFill>
                  <a:schemeClr val="tx1">
                    <a:lumMod val="95000"/>
                    <a:lumOff val="5000"/>
                  </a:schemeClr>
                </a:solidFill>
                <a:latin typeface="Andalus" panose="02020603050405020304" pitchFamily="18" charset="-78"/>
                <a:cs typeface="Andalus" panose="02020603050405020304" pitchFamily="18" charset="-78"/>
              </a:rPr>
              <a:t>  passages can predispose the infant to pulmonary infection</a:t>
            </a:r>
            <a:r>
              <a:rPr lang="en-US" sz="2400" dirty="0">
                <a:solidFill>
                  <a:schemeClr val="tx1">
                    <a:lumMod val="95000"/>
                    <a:lumOff val="5000"/>
                  </a:schemeClr>
                </a:solidFill>
                <a:latin typeface="Andalus" panose="02020603050405020304" pitchFamily="18" charset="-78"/>
                <a:cs typeface="Andalus" panose="02020603050405020304" pitchFamily="18" charset="-78"/>
              </a:rPr>
              <a:t>.</a:t>
            </a:r>
            <a:endParaRPr lang="en-US" sz="2400" dirty="0">
              <a:solidFill>
                <a:schemeClr val="tx1">
                  <a:lumMod val="95000"/>
                  <a:lumOff val="5000"/>
                </a:schemeClr>
              </a:solidFill>
              <a:latin typeface="Andalus" panose="02020603050405020304" pitchFamily="18" charset="-78"/>
              <a:cs typeface="Andalus" panose="02020603050405020304" pitchFamily="18" charset="-78"/>
            </a:endParaRPr>
          </a:p>
          <a:p>
            <a:pPr>
              <a:buFont typeface="Arial" panose="020B0604020202020204" pitchFamily="34" charset="0"/>
              <a:buChar char="•"/>
            </a:pPr>
            <a:endParaRPr lang="en-US" sz="2400" dirty="0">
              <a:solidFill>
                <a:srgbClr val="7030A0"/>
              </a:solidFill>
              <a:latin typeface="Andalus" panose="02020603050405020304" pitchFamily="18" charset="-78"/>
              <a:cs typeface="Andalus" panose="02020603050405020304" pitchFamily="18" charset="-78"/>
            </a:endParaRPr>
          </a:p>
          <a:p>
            <a:pPr marL="109855" indent="0">
              <a:buNone/>
            </a:pP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2678" y="357062"/>
            <a:ext cx="7055380" cy="1400530"/>
          </a:xfrm>
        </p:spPr>
        <p:txBody>
          <a:bodyPr/>
          <a:lstStyle/>
          <a:p>
            <a:r>
              <a:rPr lang="en-US" dirty="0"/>
              <a:t>Effect to the skin:</a:t>
            </a:r>
            <a:endParaRPr lang="en-US" dirty="0"/>
          </a:p>
        </p:txBody>
      </p:sp>
      <p:sp>
        <p:nvSpPr>
          <p:cNvPr id="2" name="Content Placeholder 1"/>
          <p:cNvSpPr>
            <a:spLocks noGrp="1"/>
          </p:cNvSpPr>
          <p:nvPr>
            <p:ph idx="1"/>
          </p:nvPr>
        </p:nvSpPr>
        <p:spPr>
          <a:xfrm>
            <a:off x="824425" y="1152983"/>
            <a:ext cx="6711654" cy="4195481"/>
          </a:xfrm>
        </p:spPr>
        <p:txBody>
          <a:bodyPr/>
          <a:lstStyle/>
          <a:p>
            <a:pPr lvl="0"/>
            <a:r>
              <a:rPr lang="en-US" sz="2400" dirty="0">
                <a:solidFill>
                  <a:schemeClr val="tx1">
                    <a:lumMod val="95000"/>
                    <a:lumOff val="5000"/>
                  </a:schemeClr>
                </a:solidFill>
                <a:latin typeface="Andalus" panose="02020603050405020304" pitchFamily="18" charset="-78"/>
                <a:ea typeface="Arial" panose="020B0604020202020204"/>
                <a:cs typeface="Andalus" panose="02020603050405020304" pitchFamily="18" charset="-78"/>
                <a:sym typeface="Arial" panose="020B0604020202020204"/>
              </a:rPr>
              <a:t>meconium is irritating to fetal skin, thus increasing the incidence of </a:t>
            </a:r>
            <a:r>
              <a:rPr lang="en-US" sz="2400" b="1" dirty="0">
                <a:solidFill>
                  <a:schemeClr val="tx1">
                    <a:lumMod val="95000"/>
                    <a:lumOff val="5000"/>
                  </a:schemeClr>
                </a:solidFill>
                <a:latin typeface="Andalus" panose="02020603050405020304" pitchFamily="18" charset="-78"/>
                <a:ea typeface="Arial" panose="020B0604020202020204"/>
                <a:cs typeface="Andalus" panose="02020603050405020304" pitchFamily="18" charset="-78"/>
                <a:sym typeface="Arial" panose="020B0604020202020204"/>
              </a:rPr>
              <a:t>erythema </a:t>
            </a:r>
            <a:r>
              <a:rPr lang="en-US" sz="2400" b="1" dirty="0" err="1">
                <a:solidFill>
                  <a:schemeClr val="tx1">
                    <a:lumMod val="95000"/>
                    <a:lumOff val="5000"/>
                  </a:schemeClr>
                </a:solidFill>
                <a:latin typeface="Andalus" panose="02020603050405020304" pitchFamily="18" charset="-78"/>
                <a:ea typeface="Arial" panose="020B0604020202020204"/>
                <a:cs typeface="Andalus" panose="02020603050405020304" pitchFamily="18" charset="-78"/>
                <a:sym typeface="Arial" panose="020B0604020202020204"/>
              </a:rPr>
              <a:t>toxicum</a:t>
            </a:r>
            <a:r>
              <a:rPr lang="en-US" sz="2400" b="1" dirty="0">
                <a:solidFill>
                  <a:schemeClr val="tx1">
                    <a:lumMod val="95000"/>
                    <a:lumOff val="5000"/>
                  </a:schemeClr>
                </a:solidFill>
                <a:latin typeface="Andalus" panose="02020603050405020304" pitchFamily="18" charset="-78"/>
                <a:ea typeface="Arial" panose="020B0604020202020204"/>
                <a:cs typeface="Andalus" panose="02020603050405020304" pitchFamily="18" charset="-78"/>
                <a:sym typeface="Arial" panose="020B0604020202020204"/>
              </a:rPr>
              <a:t> syndrome</a:t>
            </a:r>
            <a:r>
              <a:rPr lang="en-US" sz="2400" dirty="0">
                <a:solidFill>
                  <a:schemeClr val="tx1">
                    <a:lumMod val="95000"/>
                    <a:lumOff val="5000"/>
                  </a:schemeClr>
                </a:solidFill>
                <a:latin typeface="Andalus" panose="02020603050405020304" pitchFamily="18" charset="-78"/>
                <a:ea typeface="Arial" panose="020B0604020202020204"/>
                <a:cs typeface="Andalus" panose="02020603050405020304" pitchFamily="18" charset="-78"/>
                <a:sym typeface="Arial" panose="020B0604020202020204"/>
              </a:rPr>
              <a:t>. </a:t>
            </a:r>
            <a:endParaRPr lang="en-US" sz="2400" dirty="0">
              <a:solidFill>
                <a:schemeClr val="tx1">
                  <a:lumMod val="95000"/>
                  <a:lumOff val="5000"/>
                </a:schemeClr>
              </a:solidFill>
              <a:latin typeface="Andalus" panose="02020603050405020304" pitchFamily="18" charset="-78"/>
              <a:ea typeface="Arial" panose="020B0604020202020204"/>
              <a:cs typeface="Andalus" panose="02020603050405020304" pitchFamily="18" charset="-78"/>
              <a:sym typeface="Arial" panose="020B0604020202020204"/>
            </a:endParaRPr>
          </a:p>
          <a:p>
            <a:endParaRPr lang="en-US" dirty="0"/>
          </a:p>
        </p:txBody>
      </p:sp>
      <p:pic>
        <p:nvPicPr>
          <p:cNvPr id="4" name="عنصر نائب للمحتوى 3" descr="28932tn.jpg"/>
          <p:cNvPicPr>
            <a:picLocks noChangeAspect="1"/>
          </p:cNvPicPr>
          <p:nvPr/>
        </p:nvPicPr>
        <p:blipFill>
          <a:blip r:embed="rId1"/>
          <a:stretch>
            <a:fillRect/>
          </a:stretch>
        </p:blipFill>
        <p:spPr>
          <a:xfrm>
            <a:off x="1031622" y="2362200"/>
            <a:ext cx="7086600" cy="3886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842" y="304800"/>
            <a:ext cx="8229600" cy="1600200"/>
          </a:xfrm>
        </p:spPr>
        <p:txBody>
          <a:bodyPr/>
          <a:lstStyle/>
          <a:p>
            <a:r>
              <a:rPr lang="en-US" dirty="0"/>
              <a:t>Clinical presentation  :</a:t>
            </a:r>
            <a:endParaRPr lang="en-US" dirty="0"/>
          </a:p>
        </p:txBody>
      </p:sp>
      <p:sp>
        <p:nvSpPr>
          <p:cNvPr id="4" name="Content Placeholder 3"/>
          <p:cNvSpPr>
            <a:spLocks noGrp="1"/>
          </p:cNvSpPr>
          <p:nvPr>
            <p:ph idx="1"/>
          </p:nvPr>
        </p:nvSpPr>
        <p:spPr>
          <a:xfrm>
            <a:off x="288758" y="838200"/>
            <a:ext cx="8229600" cy="5468164"/>
          </a:xfrm>
          <a:prstGeom prst="rect">
            <a:avLst/>
          </a:prstGeom>
        </p:spPr>
        <p:txBody>
          <a:bodyPr wrap="square">
            <a:spAutoFit/>
          </a:bodyPr>
          <a:lstStyle/>
          <a:p>
            <a:pPr marL="109855" indent="0" algn="l" rtl="0">
              <a:buNone/>
            </a:pPr>
            <a:endParaRPr lang="en-US" sz="1800" b="1" i="1" dirty="0">
              <a:solidFill>
                <a:schemeClr val="tx1">
                  <a:lumMod val="95000"/>
                  <a:lumOff val="5000"/>
                </a:schemeClr>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1800" i="1" dirty="0">
                <a:solidFill>
                  <a:schemeClr val="tx1">
                    <a:lumMod val="95000"/>
                    <a:lumOff val="5000"/>
                  </a:schemeClr>
                </a:solidFill>
                <a:latin typeface="Andalus" panose="02020603050405020304" pitchFamily="18" charset="-78"/>
                <a:cs typeface="Andalus" panose="02020603050405020304" pitchFamily="18" charset="-78"/>
              </a:rPr>
              <a:t> </a:t>
            </a:r>
            <a:r>
              <a:rPr lang="en-US" sz="1800" dirty="0">
                <a:solidFill>
                  <a:schemeClr val="tx1">
                    <a:lumMod val="95000"/>
                    <a:lumOff val="5000"/>
                  </a:schemeClr>
                </a:solidFill>
                <a:latin typeface="+mj-lt"/>
                <a:cs typeface="Andalus" panose="02020603050405020304" pitchFamily="18" charset="-78"/>
              </a:rPr>
              <a:t>Symptoms of </a:t>
            </a:r>
            <a:r>
              <a:rPr lang="en-US" sz="1800" b="1" dirty="0">
                <a:solidFill>
                  <a:schemeClr val="tx1">
                    <a:lumMod val="95000"/>
                    <a:lumOff val="5000"/>
                  </a:schemeClr>
                </a:solidFill>
                <a:latin typeface="+mj-lt"/>
                <a:cs typeface="Andalus" panose="02020603050405020304" pitchFamily="18" charset="-78"/>
              </a:rPr>
              <a:t>severe respiratory distress </a:t>
            </a:r>
            <a:r>
              <a:rPr lang="en-US" sz="1800" dirty="0">
                <a:solidFill>
                  <a:schemeClr val="tx1">
                    <a:lumMod val="95000"/>
                    <a:lumOff val="5000"/>
                  </a:schemeClr>
                </a:solidFill>
                <a:latin typeface="+mj-lt"/>
                <a:cs typeface="Andalus" panose="02020603050405020304" pitchFamily="18" charset="-78"/>
              </a:rPr>
              <a:t>may be present </a:t>
            </a:r>
            <a:r>
              <a:rPr lang="en-US" sz="1800" i="1" u="sng" dirty="0">
                <a:solidFill>
                  <a:schemeClr val="tx1">
                    <a:lumMod val="95000"/>
                    <a:lumOff val="5000"/>
                  </a:schemeClr>
                </a:solidFill>
                <a:latin typeface="+mj-lt"/>
                <a:cs typeface="Andalus" panose="02020603050405020304" pitchFamily="18" charset="-78"/>
              </a:rPr>
              <a:t>shortly after delivery :</a:t>
            </a:r>
            <a:endParaRPr lang="en-US" sz="1800" i="1" dirty="0">
              <a:solidFill>
                <a:schemeClr val="tx1">
                  <a:lumMod val="95000"/>
                  <a:lumOff val="5000"/>
                </a:schemeClr>
              </a:solidFill>
              <a:latin typeface="+mj-lt"/>
              <a:cs typeface="Andalus" panose="02020603050405020304" pitchFamily="18" charset="-78"/>
            </a:endParaRPr>
          </a:p>
          <a:p>
            <a:pPr algn="l" rtl="0">
              <a:buFont typeface="Wingdings" panose="05000000000000000000" pitchFamily="2" charset="2"/>
              <a:buChar char="ü"/>
            </a:pPr>
            <a:r>
              <a:rPr lang="en-US" sz="1800" dirty="0">
                <a:solidFill>
                  <a:schemeClr val="tx1">
                    <a:lumMod val="95000"/>
                    <a:lumOff val="5000"/>
                  </a:schemeClr>
                </a:solidFill>
                <a:latin typeface="+mj-lt"/>
                <a:cs typeface="Andalus" panose="02020603050405020304" pitchFamily="18" charset="-78"/>
              </a:rPr>
              <a:t> Cyanosis.</a:t>
            </a:r>
            <a:endParaRPr lang="en-US" sz="1800" b="1" dirty="0">
              <a:solidFill>
                <a:schemeClr val="tx1">
                  <a:lumMod val="95000"/>
                  <a:lumOff val="5000"/>
                </a:schemeClr>
              </a:solidFill>
              <a:latin typeface="+mj-lt"/>
              <a:cs typeface="Andalus" panose="02020603050405020304" pitchFamily="18" charset="-78"/>
            </a:endParaRPr>
          </a:p>
          <a:p>
            <a:pPr algn="l" rtl="0">
              <a:buFont typeface="Wingdings" panose="05000000000000000000" pitchFamily="2" charset="2"/>
              <a:buChar char="ü"/>
            </a:pPr>
            <a:r>
              <a:rPr lang="en-US" sz="1800" dirty="0">
                <a:solidFill>
                  <a:schemeClr val="tx1">
                    <a:lumMod val="95000"/>
                    <a:lumOff val="5000"/>
                  </a:schemeClr>
                </a:solidFill>
                <a:latin typeface="+mj-lt"/>
                <a:cs typeface="Andalus" panose="02020603050405020304" pitchFamily="18" charset="-78"/>
              </a:rPr>
              <a:t> End-expiratory grunting.</a:t>
            </a:r>
            <a:endParaRPr lang="en-US" sz="1800" dirty="0">
              <a:solidFill>
                <a:schemeClr val="tx1">
                  <a:lumMod val="95000"/>
                  <a:lumOff val="5000"/>
                </a:schemeClr>
              </a:solidFill>
              <a:latin typeface="+mj-lt"/>
              <a:cs typeface="Andalus" panose="02020603050405020304" pitchFamily="18" charset="-78"/>
            </a:endParaRPr>
          </a:p>
          <a:p>
            <a:pPr algn="l" rtl="0">
              <a:buFont typeface="Wingdings" panose="05000000000000000000" pitchFamily="2" charset="2"/>
              <a:buChar char="ü"/>
            </a:pPr>
            <a:r>
              <a:rPr lang="en-US" sz="1800" dirty="0">
                <a:solidFill>
                  <a:schemeClr val="tx1">
                    <a:lumMod val="95000"/>
                    <a:lumOff val="5000"/>
                  </a:schemeClr>
                </a:solidFill>
                <a:latin typeface="+mj-lt"/>
                <a:cs typeface="Andalus" panose="02020603050405020304" pitchFamily="18" charset="-78"/>
              </a:rPr>
              <a:t> Nasal flaring.</a:t>
            </a:r>
            <a:endParaRPr lang="en-US" sz="1800" dirty="0">
              <a:solidFill>
                <a:schemeClr val="tx1">
                  <a:lumMod val="95000"/>
                  <a:lumOff val="5000"/>
                </a:schemeClr>
              </a:solidFill>
              <a:latin typeface="+mj-lt"/>
              <a:cs typeface="Andalus" panose="02020603050405020304" pitchFamily="18" charset="-78"/>
            </a:endParaRPr>
          </a:p>
          <a:p>
            <a:pPr algn="l" rtl="0">
              <a:buFont typeface="Wingdings" panose="05000000000000000000" pitchFamily="2" charset="2"/>
              <a:buChar char="ü"/>
            </a:pPr>
            <a:r>
              <a:rPr lang="en-US" sz="1800" dirty="0">
                <a:solidFill>
                  <a:schemeClr val="tx1">
                    <a:lumMod val="95000"/>
                    <a:lumOff val="5000"/>
                  </a:schemeClr>
                </a:solidFill>
                <a:latin typeface="+mj-lt"/>
                <a:cs typeface="Andalus" panose="02020603050405020304" pitchFamily="18" charset="-78"/>
              </a:rPr>
              <a:t> Intercostal retractions.</a:t>
            </a:r>
            <a:endParaRPr lang="en-US" sz="1800" dirty="0">
              <a:solidFill>
                <a:schemeClr val="tx1">
                  <a:lumMod val="95000"/>
                  <a:lumOff val="5000"/>
                </a:schemeClr>
              </a:solidFill>
              <a:latin typeface="+mj-lt"/>
              <a:cs typeface="Andalus" panose="02020603050405020304" pitchFamily="18" charset="-78"/>
            </a:endParaRPr>
          </a:p>
          <a:p>
            <a:pPr algn="l" rtl="0">
              <a:buFont typeface="Wingdings" panose="05000000000000000000" pitchFamily="2" charset="2"/>
              <a:buChar char="ü"/>
            </a:pPr>
            <a:r>
              <a:rPr lang="en-US" sz="1800" dirty="0">
                <a:solidFill>
                  <a:schemeClr val="tx1">
                    <a:lumMod val="95000"/>
                    <a:lumOff val="5000"/>
                  </a:schemeClr>
                </a:solidFill>
                <a:latin typeface="+mj-lt"/>
                <a:cs typeface="Andalus" panose="02020603050405020304" pitchFamily="18" charset="-78"/>
              </a:rPr>
              <a:t> Tachypnea.</a:t>
            </a:r>
            <a:endParaRPr lang="en-US" sz="1800" dirty="0">
              <a:solidFill>
                <a:schemeClr val="tx1">
                  <a:lumMod val="95000"/>
                  <a:lumOff val="5000"/>
                </a:schemeClr>
              </a:solidFill>
              <a:latin typeface="+mj-lt"/>
              <a:cs typeface="Andalus" panose="02020603050405020304" pitchFamily="18" charset="-78"/>
            </a:endParaRPr>
          </a:p>
          <a:p>
            <a:pPr algn="l" rtl="0">
              <a:buFont typeface="Wingdings" panose="05000000000000000000" pitchFamily="2" charset="2"/>
              <a:buChar char="ü"/>
            </a:pPr>
            <a:r>
              <a:rPr lang="en-US" sz="1800" b="1" u="sng" dirty="0">
                <a:solidFill>
                  <a:schemeClr val="tx1">
                    <a:lumMod val="95000"/>
                    <a:lumOff val="5000"/>
                  </a:schemeClr>
                </a:solidFill>
                <a:latin typeface="+mj-lt"/>
                <a:cs typeface="Andalus" panose="02020603050405020304" pitchFamily="18" charset="-78"/>
              </a:rPr>
              <a:t> Barrel chest</a:t>
            </a:r>
            <a:r>
              <a:rPr lang="en-US" sz="1800" dirty="0">
                <a:solidFill>
                  <a:schemeClr val="tx1">
                    <a:lumMod val="95000"/>
                    <a:lumOff val="5000"/>
                  </a:schemeClr>
                </a:solidFill>
                <a:latin typeface="+mj-lt"/>
                <a:cs typeface="Andalus" panose="02020603050405020304" pitchFamily="18" charset="-78"/>
              </a:rPr>
              <a:t>. due to the presence of air trapping </a:t>
            </a:r>
            <a:endParaRPr lang="en-US" sz="1800" dirty="0">
              <a:solidFill>
                <a:schemeClr val="tx1">
                  <a:lumMod val="95000"/>
                  <a:lumOff val="5000"/>
                </a:schemeClr>
              </a:solidFill>
              <a:latin typeface="+mj-lt"/>
              <a:cs typeface="Andalus" panose="02020603050405020304" pitchFamily="18" charset="-78"/>
            </a:endParaRPr>
          </a:p>
          <a:p>
            <a:pPr algn="l" rtl="0">
              <a:buFont typeface="Wingdings" panose="05000000000000000000" pitchFamily="2" charset="2"/>
              <a:buChar char="ü"/>
            </a:pPr>
            <a:r>
              <a:rPr lang="en-US" sz="1800" dirty="0">
                <a:solidFill>
                  <a:schemeClr val="tx1">
                    <a:lumMod val="95000"/>
                    <a:lumOff val="5000"/>
                  </a:schemeClr>
                </a:solidFill>
                <a:latin typeface="+mj-lt"/>
                <a:cs typeface="Andalus" panose="02020603050405020304" pitchFamily="18" charset="-78"/>
              </a:rPr>
              <a:t> </a:t>
            </a:r>
            <a:r>
              <a:rPr lang="en-GB" sz="1800" dirty="0"/>
              <a:t>Auscultated rales and rhonchi</a:t>
            </a:r>
            <a:r>
              <a:rPr lang="en-US" sz="1800" dirty="0">
                <a:solidFill>
                  <a:schemeClr val="tx1">
                    <a:lumMod val="95000"/>
                    <a:lumOff val="5000"/>
                  </a:schemeClr>
                </a:solidFill>
                <a:latin typeface="+mj-lt"/>
                <a:cs typeface="Andalus" panose="02020603050405020304" pitchFamily="18" charset="-78"/>
              </a:rPr>
              <a:t>.</a:t>
            </a:r>
            <a:endParaRPr lang="en-US" sz="1800" dirty="0">
              <a:solidFill>
                <a:schemeClr val="tx1">
                  <a:lumMod val="95000"/>
                  <a:lumOff val="5000"/>
                </a:schemeClr>
              </a:solidFill>
              <a:latin typeface="+mj-lt"/>
              <a:cs typeface="Andalus" panose="02020603050405020304" pitchFamily="18" charset="-78"/>
            </a:endParaRPr>
          </a:p>
          <a:p>
            <a:pPr algn="l" rtl="0">
              <a:buFont typeface="Arial" panose="020B0604020202020204" pitchFamily="34" charset="0"/>
              <a:buChar char="•"/>
            </a:pPr>
            <a:endParaRPr lang="en-US" sz="1800" dirty="0">
              <a:solidFill>
                <a:schemeClr val="tx1">
                  <a:lumMod val="95000"/>
                  <a:lumOff val="5000"/>
                </a:schemeClr>
              </a:solidFill>
              <a:latin typeface="+mj-lt"/>
              <a:cs typeface="Andalus" panose="02020603050405020304" pitchFamily="18" charset="-78"/>
            </a:endParaRPr>
          </a:p>
          <a:p>
            <a:pPr algn="l" rtl="0">
              <a:buFont typeface="Arial" panose="020B0604020202020204" pitchFamily="34" charset="0"/>
              <a:buChar char="•"/>
            </a:pPr>
            <a:r>
              <a:rPr lang="en-US" sz="1800" dirty="0">
                <a:solidFill>
                  <a:schemeClr val="tx1">
                    <a:lumMod val="95000"/>
                    <a:lumOff val="5000"/>
                  </a:schemeClr>
                </a:solidFill>
                <a:latin typeface="+mj-lt"/>
                <a:cs typeface="Andalus" panose="02020603050405020304" pitchFamily="18" charset="-78"/>
              </a:rPr>
              <a:t> Yellow-green staining of fingernails, umbilical cord, and skin may be also observed</a:t>
            </a:r>
            <a:r>
              <a:rPr lang="en-US" sz="1800" dirty="0">
                <a:solidFill>
                  <a:schemeClr val="tx1">
                    <a:lumMod val="95000"/>
                    <a:lumOff val="5000"/>
                  </a:schemeClr>
                </a:solidFill>
                <a:latin typeface="Andalus" panose="02020603050405020304" pitchFamily="18" charset="-78"/>
                <a:cs typeface="Andalus" panose="02020603050405020304" pitchFamily="18" charset="-78"/>
              </a:rPr>
              <a:t>.</a:t>
            </a:r>
            <a:endParaRPr lang="en-US" sz="1800" dirty="0">
              <a:solidFill>
                <a:schemeClr val="tx1">
                  <a:lumMod val="95000"/>
                  <a:lumOff val="5000"/>
                </a:schemeClr>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GB" sz="1800" dirty="0"/>
              <a:t> Green urine may be noted in </a:t>
            </a:r>
            <a:r>
              <a:rPr lang="en-GB" sz="1800" dirty="0" err="1"/>
              <a:t>newborns</a:t>
            </a:r>
            <a:r>
              <a:rPr lang="en-GB" sz="1800" dirty="0"/>
              <a:t> with MAS less than 24 hours after birth. </a:t>
            </a:r>
            <a:endParaRPr lang="en-US" sz="1800" dirty="0">
              <a:solidFill>
                <a:schemeClr val="tx1">
                  <a:lumMod val="95000"/>
                  <a:lumOff val="5000"/>
                </a:schemeClr>
              </a:solidFill>
              <a:latin typeface="Andalus" panose="02020603050405020304" pitchFamily="18" charset="-78"/>
              <a:cs typeface="Andalus" panose="02020603050405020304" pitchFamily="18" charset="-78"/>
            </a:endParaRPr>
          </a:p>
          <a:p>
            <a:pPr algn="l" rtl="0"/>
            <a:r>
              <a:rPr lang="en-US" sz="1800" dirty="0">
                <a:solidFill>
                  <a:schemeClr val="tx1">
                    <a:lumMod val="95000"/>
                    <a:lumOff val="5000"/>
                  </a:schemeClr>
                </a:solidFill>
                <a:latin typeface="Andalus" panose="02020603050405020304" pitchFamily="18" charset="-78"/>
                <a:cs typeface="Andalus" panose="02020603050405020304" pitchFamily="18" charset="-78"/>
              </a:rPr>
              <a:t> </a:t>
            </a:r>
            <a:endParaRPr lang="en-US" sz="1800" dirty="0">
              <a:solidFill>
                <a:schemeClr val="tx1">
                  <a:lumMod val="95000"/>
                  <a:lumOff val="5000"/>
                </a:schemeClr>
              </a:solidFill>
              <a:latin typeface="Andalus" panose="02020603050405020304" pitchFamily="18" charset="-78"/>
              <a:cs typeface="Andalus" panose="02020603050405020304" pitchFamily="18" charset="-78"/>
            </a:endParaRPr>
          </a:p>
          <a:p>
            <a:pPr algn="l" rtl="0"/>
            <a:endParaRPr lang="en-US" sz="1800" dirty="0">
              <a:solidFill>
                <a:schemeClr val="tx1">
                  <a:lumMod val="95000"/>
                  <a:lumOff val="5000"/>
                </a:schemeClr>
              </a:solidFill>
              <a:latin typeface="Andalus" panose="02020603050405020304" pitchFamily="18" charset="-78"/>
              <a:cs typeface="Andalus" panose="02020603050405020304" pitchFamily="18"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newborn-nt-5-30-638.jpg"/>
          <p:cNvPicPr>
            <a:picLocks noGrp="1" noChangeAspect="1" noChangeArrowheads="1"/>
          </p:cNvPicPr>
          <p:nvPr>
            <p:ph idx="1"/>
          </p:nvPr>
        </p:nvPicPr>
        <p:blipFill rotWithShape="1">
          <a:blip r:embed="rId1" cstate="print">
            <a:extLst>
              <a:ext uri="{28A0092B-C50C-407E-A947-70E740481C1C}">
                <a14:useLocalDpi xmlns:a14="http://schemas.microsoft.com/office/drawing/2010/main" val="0"/>
              </a:ext>
            </a:extLst>
          </a:blip>
          <a:srcRect l="7138" t="55010" r="52964" b="5817"/>
          <a:stretch>
            <a:fillRect/>
          </a:stretch>
        </p:blipFill>
        <p:spPr bwMode="auto">
          <a:xfrm>
            <a:off x="533400" y="3733800"/>
            <a:ext cx="3200400" cy="2438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C:\Users\User\Desktop\newborn-nt-5-30-638.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5315" t="5209" r="52508" b="52126"/>
          <a:stretch>
            <a:fillRect/>
          </a:stretch>
        </p:blipFill>
        <p:spPr bwMode="auto">
          <a:xfrm>
            <a:off x="533400" y="914400"/>
            <a:ext cx="3235036" cy="245687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descr="C:\Users\User\Desktop\newborn-nt-5-30-638.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52508" t="7335" r="2508" b="51062"/>
          <a:stretch>
            <a:fillRect/>
          </a:stretch>
        </p:blipFill>
        <p:spPr bwMode="auto">
          <a:xfrm>
            <a:off x="4724400" y="879764"/>
            <a:ext cx="3461039" cy="240310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3" descr="C:\Users\User\Desktop\newborn-nt-5-30-638.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55244" t="55618" r="10559" b="3341"/>
          <a:stretch>
            <a:fillRect/>
          </a:stretch>
        </p:blipFill>
        <p:spPr bwMode="auto">
          <a:xfrm>
            <a:off x="4724400" y="3340317"/>
            <a:ext cx="3505200" cy="28150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600200"/>
          </a:xfrm>
        </p:spPr>
        <p:txBody>
          <a:bodyPr/>
          <a:lstStyle/>
          <a:p>
            <a:r>
              <a:rPr lang="en-US" dirty="0" smtClean="0"/>
              <a:t>Investigation </a:t>
            </a:r>
            <a:endParaRPr lang="en-US" dirty="0"/>
          </a:p>
        </p:txBody>
      </p:sp>
      <p:sp>
        <p:nvSpPr>
          <p:cNvPr id="4" name="Content Placeholder 3"/>
          <p:cNvSpPr>
            <a:spLocks noGrp="1"/>
          </p:cNvSpPr>
          <p:nvPr>
            <p:ph idx="1"/>
          </p:nvPr>
        </p:nvSpPr>
        <p:spPr>
          <a:xfrm>
            <a:off x="304800" y="1600200"/>
            <a:ext cx="8686800" cy="4119076"/>
          </a:xfrm>
          <a:prstGeom prst="rect">
            <a:avLst/>
          </a:prstGeom>
        </p:spPr>
        <p:txBody>
          <a:bodyPr wrap="square">
            <a:spAutoFit/>
          </a:bodyPr>
          <a:lstStyle/>
          <a:p>
            <a:pPr>
              <a:buFont typeface="Wingdings" panose="05000000000000000000" pitchFamily="2" charset="2"/>
              <a:buChar char="q"/>
            </a:pPr>
            <a:r>
              <a:rPr lang="en-US" sz="2800" b="1" i="1" dirty="0">
                <a:solidFill>
                  <a:schemeClr val="tx1">
                    <a:lumMod val="95000"/>
                    <a:lumOff val="5000"/>
                  </a:schemeClr>
                </a:solidFill>
                <a:latin typeface="+mj-lt"/>
                <a:cs typeface="Andalus" panose="02020603050405020304" pitchFamily="18" charset="-78"/>
              </a:rPr>
              <a:t>Pulse </a:t>
            </a:r>
            <a:r>
              <a:rPr lang="en-US" sz="2800" b="1" i="1" dirty="0" err="1">
                <a:solidFill>
                  <a:schemeClr val="tx1">
                    <a:lumMod val="95000"/>
                    <a:lumOff val="5000"/>
                  </a:schemeClr>
                </a:solidFill>
                <a:latin typeface="+mj-lt"/>
                <a:cs typeface="Andalus" panose="02020603050405020304" pitchFamily="18" charset="-78"/>
              </a:rPr>
              <a:t>oximetry</a:t>
            </a:r>
            <a:r>
              <a:rPr lang="en-US" sz="2800" b="1" i="1" dirty="0">
                <a:solidFill>
                  <a:schemeClr val="tx1">
                    <a:lumMod val="95000"/>
                    <a:lumOff val="5000"/>
                  </a:schemeClr>
                </a:solidFill>
                <a:latin typeface="+mj-lt"/>
                <a:cs typeface="Andalus" panose="02020603050405020304" pitchFamily="18" charset="-78"/>
              </a:rPr>
              <a:t> and ABGs </a:t>
            </a:r>
            <a:endParaRPr lang="en-US" sz="2800" b="1" i="1" dirty="0">
              <a:solidFill>
                <a:schemeClr val="tx1">
                  <a:lumMod val="95000"/>
                  <a:lumOff val="5000"/>
                </a:schemeClr>
              </a:solidFill>
              <a:latin typeface="+mj-lt"/>
              <a:cs typeface="Andalus" panose="02020603050405020304" pitchFamily="18" charset="-78"/>
            </a:endParaRPr>
          </a:p>
          <a:p>
            <a:pPr marL="0" indent="0" algn="l" rtl="0">
              <a:buNone/>
            </a:pPr>
            <a:r>
              <a:rPr lang="en-US" sz="2400" dirty="0">
                <a:solidFill>
                  <a:schemeClr val="tx1"/>
                </a:solidFill>
                <a:latin typeface="+mj-lt"/>
                <a:cs typeface="Andalus" panose="02020603050405020304" pitchFamily="18" charset="-78"/>
              </a:rPr>
              <a:t>* Metabolic acidosis from perinatal stress is complicated </a:t>
            </a:r>
            <a:br>
              <a:rPr lang="en-US" sz="2400" dirty="0">
                <a:solidFill>
                  <a:schemeClr val="tx1"/>
                </a:solidFill>
                <a:latin typeface="+mj-lt"/>
                <a:cs typeface="Andalus" panose="02020603050405020304" pitchFamily="18" charset="-78"/>
              </a:rPr>
            </a:br>
            <a:r>
              <a:rPr lang="en-US" sz="2400" dirty="0">
                <a:solidFill>
                  <a:schemeClr val="tx1"/>
                </a:solidFill>
                <a:latin typeface="+mj-lt"/>
                <a:cs typeface="Andalus" panose="02020603050405020304" pitchFamily="18" charset="-78"/>
              </a:rPr>
              <a:t>   by respiratory acidosis</a:t>
            </a:r>
            <a:endParaRPr lang="en-US" sz="2400" dirty="0">
              <a:solidFill>
                <a:schemeClr val="tx1"/>
              </a:solidFill>
              <a:latin typeface="+mj-lt"/>
              <a:cs typeface="Andalus" panose="02020603050405020304" pitchFamily="18" charset="-78"/>
            </a:endParaRPr>
          </a:p>
          <a:p>
            <a:pPr marL="0" indent="0" algn="l" rtl="0">
              <a:buNone/>
            </a:pPr>
            <a:r>
              <a:rPr lang="en-US" sz="2400" dirty="0">
                <a:solidFill>
                  <a:schemeClr val="tx1"/>
                </a:solidFill>
                <a:latin typeface="+mj-lt"/>
                <a:cs typeface="Andalus" panose="02020603050405020304" pitchFamily="18" charset="-78"/>
              </a:rPr>
              <a:t>* Hypoxia.</a:t>
            </a:r>
            <a:endParaRPr lang="en-US" sz="2400" dirty="0">
              <a:solidFill>
                <a:schemeClr val="tx1"/>
              </a:solidFill>
              <a:latin typeface="+mj-lt"/>
              <a:cs typeface="Andalus" panose="02020603050405020304" pitchFamily="18" charset="-78"/>
            </a:endParaRPr>
          </a:p>
          <a:p>
            <a:pPr marL="0" indent="0" algn="l" rtl="0">
              <a:buNone/>
            </a:pPr>
            <a:r>
              <a:rPr lang="en-US" sz="2400" dirty="0">
                <a:solidFill>
                  <a:schemeClr val="tx1"/>
                </a:solidFill>
                <a:latin typeface="+mj-lt"/>
                <a:cs typeface="Andalus" panose="02020603050405020304" pitchFamily="18" charset="-78"/>
              </a:rPr>
              <a:t>* </a:t>
            </a:r>
            <a:r>
              <a:rPr lang="en-US" sz="2400" dirty="0" err="1">
                <a:solidFill>
                  <a:schemeClr val="tx1"/>
                </a:solidFill>
                <a:latin typeface="+mj-lt"/>
                <a:cs typeface="Andalus" panose="02020603050405020304" pitchFamily="18" charset="-78"/>
              </a:rPr>
              <a:t>Hypercapnia</a:t>
            </a:r>
            <a:r>
              <a:rPr lang="en-US" sz="2400" dirty="0">
                <a:solidFill>
                  <a:schemeClr val="tx1"/>
                </a:solidFill>
                <a:latin typeface="+mj-lt"/>
                <a:cs typeface="Andalus" panose="02020603050405020304" pitchFamily="18" charset="-78"/>
              </a:rPr>
              <a:t>.</a:t>
            </a:r>
            <a:endParaRPr lang="en-US" sz="2400" dirty="0">
              <a:solidFill>
                <a:schemeClr val="tx1"/>
              </a:solidFill>
              <a:latin typeface="+mj-lt"/>
              <a:cs typeface="Andalus" panose="02020603050405020304" pitchFamily="18" charset="-78"/>
            </a:endParaRPr>
          </a:p>
          <a:p>
            <a:pPr marL="0" indent="0" algn="l" rtl="0">
              <a:buNone/>
            </a:pPr>
            <a:endParaRPr lang="en-US" sz="2400" dirty="0">
              <a:solidFill>
                <a:schemeClr val="tx1"/>
              </a:solidFill>
              <a:latin typeface="+mj-lt"/>
              <a:cs typeface="Andalus" panose="02020603050405020304" pitchFamily="18" charset="-78"/>
            </a:endParaRPr>
          </a:p>
          <a:p>
            <a:pPr marL="0" indent="0" algn="l" rtl="0">
              <a:buNone/>
            </a:pPr>
            <a:r>
              <a:rPr lang="en-US" sz="2400" dirty="0">
                <a:solidFill>
                  <a:schemeClr val="tx1"/>
                </a:solidFill>
                <a:latin typeface="+mj-lt"/>
                <a:cs typeface="Andalus" panose="02020603050405020304" pitchFamily="18" charset="-78"/>
              </a:rPr>
              <a:t> continuous measurement of oxygenation by pulse  </a:t>
            </a:r>
            <a:br>
              <a:rPr lang="en-US" sz="2400" dirty="0">
                <a:solidFill>
                  <a:schemeClr val="tx1"/>
                </a:solidFill>
                <a:latin typeface="+mj-lt"/>
                <a:cs typeface="Andalus" panose="02020603050405020304" pitchFamily="18" charset="-78"/>
              </a:rPr>
            </a:br>
            <a:r>
              <a:rPr lang="en-US" sz="2400" dirty="0">
                <a:solidFill>
                  <a:schemeClr val="tx1"/>
                </a:solidFill>
                <a:latin typeface="+mj-lt"/>
                <a:cs typeface="Andalus" panose="02020603050405020304" pitchFamily="18" charset="-78"/>
              </a:rPr>
              <a:t>  oximetry are necessary for appropriate </a:t>
            </a:r>
            <a:br>
              <a:rPr lang="en-US" sz="2400" dirty="0">
                <a:solidFill>
                  <a:schemeClr val="tx1"/>
                </a:solidFill>
                <a:latin typeface="+mj-lt"/>
                <a:cs typeface="Andalus" panose="02020603050405020304" pitchFamily="18" charset="-78"/>
              </a:rPr>
            </a:br>
            <a:r>
              <a:rPr lang="en-US" sz="2400" dirty="0">
                <a:solidFill>
                  <a:schemeClr val="tx1"/>
                </a:solidFill>
                <a:latin typeface="+mj-lt"/>
                <a:cs typeface="Andalus" panose="02020603050405020304" pitchFamily="18" charset="-78"/>
              </a:rPr>
              <a:t>  management.</a:t>
            </a:r>
            <a:endParaRPr lang="en-US" sz="2400" dirty="0">
              <a:solidFill>
                <a:schemeClr val="tx1"/>
              </a:solidFill>
              <a:latin typeface="+mj-lt"/>
              <a:cs typeface="Andalus" panose="02020603050405020304" pitchFamily="18"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76200"/>
            <a:ext cx="8305800" cy="6827510"/>
          </a:xfrm>
          <a:prstGeom prst="rect">
            <a:avLst/>
          </a:prstGeom>
        </p:spPr>
        <p:txBody>
          <a:bodyPr wrap="square">
            <a:spAutoFit/>
          </a:bodyPr>
          <a:lstStyle/>
          <a:p>
            <a:pPr marL="0" indent="0" algn="l">
              <a:buNone/>
            </a:pPr>
            <a:endParaRPr lang="en-US" sz="3600" b="1" i="1" dirty="0">
              <a:solidFill>
                <a:schemeClr val="accent2">
                  <a:lumMod val="75000"/>
                </a:schemeClr>
              </a:solidFill>
              <a:latin typeface="Andalus" panose="02020603050405020304" pitchFamily="18" charset="-78"/>
              <a:cs typeface="Andalus" panose="02020603050405020304" pitchFamily="18" charset="-78"/>
            </a:endParaRPr>
          </a:p>
          <a:p>
            <a:pPr>
              <a:buFont typeface="Wingdings" panose="05000000000000000000" pitchFamily="2" charset="2"/>
              <a:buChar char="q"/>
            </a:pPr>
            <a:r>
              <a:rPr lang="en-US" sz="3600" b="1" i="1" dirty="0">
                <a:solidFill>
                  <a:schemeClr val="tx1">
                    <a:lumMod val="95000"/>
                    <a:lumOff val="5000"/>
                  </a:schemeClr>
                </a:solidFill>
                <a:latin typeface="Andalus" panose="02020603050405020304" pitchFamily="18" charset="-78"/>
                <a:cs typeface="Andalus" panose="02020603050405020304" pitchFamily="18" charset="-78"/>
              </a:rPr>
              <a:t>Serum </a:t>
            </a:r>
            <a:r>
              <a:rPr lang="en-US" sz="3600" b="1" i="1" dirty="0" smtClean="0">
                <a:solidFill>
                  <a:schemeClr val="tx1">
                    <a:lumMod val="95000"/>
                    <a:lumOff val="5000"/>
                  </a:schemeClr>
                </a:solidFill>
                <a:latin typeface="Andalus" panose="02020603050405020304" pitchFamily="18" charset="-78"/>
                <a:cs typeface="Andalus" panose="02020603050405020304" pitchFamily="18" charset="-78"/>
              </a:rPr>
              <a:t>electrolytes :</a:t>
            </a:r>
            <a:endParaRPr lang="en-US" sz="3600" b="1" i="1" dirty="0" smtClean="0">
              <a:solidFill>
                <a:schemeClr val="tx1">
                  <a:lumMod val="95000"/>
                  <a:lumOff val="5000"/>
                </a:schemeClr>
              </a:solidFill>
              <a:latin typeface="Andalus" panose="02020603050405020304" pitchFamily="18" charset="-78"/>
              <a:cs typeface="Andalus" panose="02020603050405020304" pitchFamily="18" charset="-78"/>
            </a:endParaRPr>
          </a:p>
          <a:p>
            <a:pPr marL="0" indent="0">
              <a:buNone/>
            </a:pPr>
            <a:endParaRPr lang="en-US" sz="3600" b="1" i="1" dirty="0">
              <a:solidFill>
                <a:schemeClr val="tx1">
                  <a:lumMod val="95000"/>
                  <a:lumOff val="5000"/>
                </a:schemeClr>
              </a:solidFill>
              <a:latin typeface="Andalus" panose="02020603050405020304" pitchFamily="18" charset="-78"/>
              <a:cs typeface="Andalus" panose="02020603050405020304" pitchFamily="18" charset="-78"/>
            </a:endParaRPr>
          </a:p>
          <a:p>
            <a:pPr marL="0" indent="0" rtl="0">
              <a:buNone/>
            </a:pPr>
            <a:r>
              <a:rPr lang="en-US" sz="3600" dirty="0" smtClean="0">
                <a:solidFill>
                  <a:schemeClr val="tx1"/>
                </a:solidFill>
                <a:latin typeface="Andalus" panose="02020603050405020304" pitchFamily="18" charset="-78"/>
                <a:cs typeface="Andalus" panose="02020603050405020304" pitchFamily="18" charset="-78"/>
              </a:rPr>
              <a:t>Obtain </a:t>
            </a:r>
            <a:r>
              <a:rPr lang="en-US" sz="3600" dirty="0">
                <a:solidFill>
                  <a:schemeClr val="tx1"/>
                </a:solidFill>
                <a:latin typeface="Andalus" panose="02020603050405020304" pitchFamily="18" charset="-78"/>
                <a:cs typeface="Andalus" panose="02020603050405020304" pitchFamily="18" charset="-78"/>
              </a:rPr>
              <a:t>sodium, potassium, and calcium </a:t>
            </a:r>
            <a:br>
              <a:rPr lang="en-US" sz="3600" dirty="0">
                <a:solidFill>
                  <a:schemeClr val="tx1"/>
                </a:solidFill>
                <a:latin typeface="Andalus" panose="02020603050405020304" pitchFamily="18" charset="-78"/>
                <a:cs typeface="Andalus" panose="02020603050405020304" pitchFamily="18" charset="-78"/>
              </a:rPr>
            </a:br>
            <a:r>
              <a:rPr lang="en-US" sz="3600" dirty="0">
                <a:solidFill>
                  <a:schemeClr val="tx1"/>
                </a:solidFill>
                <a:latin typeface="Andalus" panose="02020603050405020304" pitchFamily="18" charset="-78"/>
                <a:cs typeface="Andalus" panose="02020603050405020304" pitchFamily="18" charset="-78"/>
              </a:rPr>
              <a:t> </a:t>
            </a:r>
            <a:r>
              <a:rPr lang="en-US" sz="3600" dirty="0" smtClean="0">
                <a:solidFill>
                  <a:schemeClr val="tx1"/>
                </a:solidFill>
                <a:latin typeface="Andalus" panose="02020603050405020304" pitchFamily="18" charset="-78"/>
                <a:cs typeface="Andalus" panose="02020603050405020304" pitchFamily="18" charset="-78"/>
              </a:rPr>
              <a:t>concentrations </a:t>
            </a:r>
            <a:r>
              <a:rPr lang="en-US" sz="3600" dirty="0">
                <a:solidFill>
                  <a:schemeClr val="tx1"/>
                </a:solidFill>
                <a:latin typeface="Andalus" panose="02020603050405020304" pitchFamily="18" charset="-78"/>
                <a:cs typeface="Andalus" panose="02020603050405020304" pitchFamily="18" charset="-78"/>
              </a:rPr>
              <a:t>at 24 hours of life in infants </a:t>
            </a:r>
            <a:r>
              <a:rPr lang="en-US" sz="3600" dirty="0" smtClean="0">
                <a:solidFill>
                  <a:schemeClr val="tx1"/>
                </a:solidFill>
                <a:latin typeface="Andalus" panose="02020603050405020304" pitchFamily="18" charset="-78"/>
                <a:cs typeface="Andalus" panose="02020603050405020304" pitchFamily="18" charset="-78"/>
              </a:rPr>
              <a:t>with </a:t>
            </a:r>
            <a:r>
              <a:rPr lang="en-US" sz="3600" dirty="0">
                <a:solidFill>
                  <a:schemeClr val="tx1"/>
                </a:solidFill>
                <a:latin typeface="Andalus" panose="02020603050405020304" pitchFamily="18" charset="-78"/>
                <a:cs typeface="Andalus" panose="02020603050405020304" pitchFamily="18" charset="-78"/>
              </a:rPr>
              <a:t>meconium aspiration syndrome because </a:t>
            </a:r>
            <a:br>
              <a:rPr lang="en-US" sz="3600" dirty="0">
                <a:solidFill>
                  <a:schemeClr val="tx1"/>
                </a:solidFill>
                <a:latin typeface="Andalus" panose="02020603050405020304" pitchFamily="18" charset="-78"/>
                <a:cs typeface="Andalus" panose="02020603050405020304" pitchFamily="18" charset="-78"/>
              </a:rPr>
            </a:br>
            <a:r>
              <a:rPr lang="en-US" sz="3600" dirty="0" smtClean="0">
                <a:solidFill>
                  <a:schemeClr val="tx1"/>
                </a:solidFill>
                <a:latin typeface="Andalus" panose="02020603050405020304" pitchFamily="18" charset="-78"/>
                <a:cs typeface="Andalus" panose="02020603050405020304" pitchFamily="18" charset="-78"/>
              </a:rPr>
              <a:t> </a:t>
            </a:r>
            <a:r>
              <a:rPr lang="en-US" sz="3600" dirty="0">
                <a:solidFill>
                  <a:schemeClr val="tx1"/>
                </a:solidFill>
                <a:latin typeface="Andalus" panose="02020603050405020304" pitchFamily="18" charset="-78"/>
                <a:cs typeface="Andalus" panose="02020603050405020304" pitchFamily="18" charset="-78"/>
              </a:rPr>
              <a:t>the (SIADH) and acute renal failure are frequent </a:t>
            </a:r>
            <a:r>
              <a:rPr lang="en-US" sz="3600" dirty="0" smtClean="0">
                <a:solidFill>
                  <a:schemeClr val="tx1"/>
                </a:solidFill>
                <a:latin typeface="Andalus" panose="02020603050405020304" pitchFamily="18" charset="-78"/>
                <a:cs typeface="Andalus" panose="02020603050405020304" pitchFamily="18" charset="-78"/>
              </a:rPr>
              <a:t>complications </a:t>
            </a:r>
            <a:r>
              <a:rPr lang="en-US" sz="3600" dirty="0">
                <a:solidFill>
                  <a:schemeClr val="tx1"/>
                </a:solidFill>
                <a:latin typeface="Andalus" panose="02020603050405020304" pitchFamily="18" charset="-78"/>
                <a:cs typeface="Andalus" panose="02020603050405020304" pitchFamily="18" charset="-78"/>
              </a:rPr>
              <a:t>of perinatal stress.</a:t>
            </a:r>
            <a:endParaRPr lang="en-US" sz="3600" dirty="0">
              <a:solidFill>
                <a:schemeClr val="tx1"/>
              </a:solidFill>
              <a:latin typeface="Andalus" panose="02020603050405020304" pitchFamily="18" charset="-78"/>
              <a:cs typeface="Andalus" panose="02020603050405020304" pitchFamily="18" charset="-78"/>
            </a:endParaRPr>
          </a:p>
          <a:p>
            <a:pPr marL="0" indent="0" algn="l">
              <a:buNone/>
            </a:pPr>
            <a:endParaRPr lang="en-US" sz="3600" dirty="0">
              <a:solidFill>
                <a:schemeClr val="tx1"/>
              </a:solidFill>
              <a:latin typeface="Andalus" panose="02020603050405020304" pitchFamily="18" charset="-78"/>
              <a:cs typeface="Andalus" panose="02020603050405020304" pitchFamily="18" charset="-78"/>
            </a:endParaRPr>
          </a:p>
          <a:p>
            <a:pPr marL="0" indent="0" algn="l">
              <a:buNone/>
            </a:pPr>
            <a:endParaRPr lang="en-US" sz="3600" dirty="0">
              <a:solidFill>
                <a:srgbClr val="7030A0"/>
              </a:solidFill>
              <a:latin typeface="Andalus" panose="02020603050405020304" pitchFamily="18" charset="-78"/>
              <a:cs typeface="Andalus" panose="02020603050405020304" pitchFamily="18"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533400"/>
            <a:ext cx="8229600" cy="7284045"/>
          </a:xfrm>
          <a:prstGeom prst="rect">
            <a:avLst/>
          </a:prstGeom>
        </p:spPr>
        <p:txBody>
          <a:bodyPr wrap="square">
            <a:spAutoFit/>
          </a:bodyPr>
          <a:lstStyle/>
          <a:p>
            <a:pPr algn="l">
              <a:buFont typeface="Wingdings" panose="05000000000000000000" pitchFamily="2" charset="2"/>
              <a:buChar char="q"/>
            </a:pPr>
            <a:r>
              <a:rPr lang="en-US" sz="3200" b="1" i="1" dirty="0">
                <a:solidFill>
                  <a:schemeClr val="tx1"/>
                </a:solidFill>
                <a:latin typeface="Andalus" panose="02020603050405020304" pitchFamily="18" charset="-78"/>
                <a:cs typeface="Andalus" panose="02020603050405020304" pitchFamily="18" charset="-78"/>
              </a:rPr>
              <a:t>CBC </a:t>
            </a:r>
            <a:r>
              <a:rPr lang="en-US" sz="3200" b="1" i="1" dirty="0" smtClean="0">
                <a:solidFill>
                  <a:schemeClr val="tx1"/>
                </a:solidFill>
                <a:latin typeface="Andalus" panose="02020603050405020304" pitchFamily="18" charset="-78"/>
                <a:cs typeface="Andalus" panose="02020603050405020304" pitchFamily="18" charset="-78"/>
              </a:rPr>
              <a:t>count :</a:t>
            </a:r>
            <a:endParaRPr lang="en-US" sz="3200" b="1" i="1" dirty="0">
              <a:solidFill>
                <a:schemeClr val="tx1"/>
              </a:solidFill>
              <a:latin typeface="Andalus" panose="02020603050405020304" pitchFamily="18" charset="-78"/>
              <a:cs typeface="Andalus" panose="02020603050405020304" pitchFamily="18" charset="-78"/>
            </a:endParaRPr>
          </a:p>
          <a:p>
            <a:pPr marL="0" indent="0" algn="l">
              <a:buNone/>
            </a:pPr>
            <a:r>
              <a:rPr lang="en-US" sz="3200" dirty="0">
                <a:solidFill>
                  <a:schemeClr val="tx1"/>
                </a:solidFill>
                <a:latin typeface="Andalus" panose="02020603050405020304" pitchFamily="18" charset="-78"/>
                <a:cs typeface="Andalus" panose="02020603050405020304" pitchFamily="18" charset="-78"/>
              </a:rPr>
              <a:t>    Polycythemia</a:t>
            </a:r>
            <a:endParaRPr lang="en-US" sz="3200" dirty="0">
              <a:solidFill>
                <a:schemeClr val="tx1"/>
              </a:solidFill>
              <a:latin typeface="Andalus" panose="02020603050405020304" pitchFamily="18" charset="-78"/>
              <a:cs typeface="Andalus" panose="02020603050405020304" pitchFamily="18" charset="-78"/>
            </a:endParaRPr>
          </a:p>
          <a:p>
            <a:pPr marL="0" indent="0" algn="l">
              <a:buNone/>
            </a:pPr>
            <a:endParaRPr lang="en-US" sz="3200" dirty="0">
              <a:solidFill>
                <a:schemeClr val="tx1"/>
              </a:solidFill>
              <a:latin typeface="Andalus" panose="02020603050405020304" pitchFamily="18" charset="-78"/>
              <a:cs typeface="Andalus" panose="02020603050405020304" pitchFamily="18" charset="-78"/>
            </a:endParaRPr>
          </a:p>
          <a:p>
            <a:pPr marL="0" indent="0" algn="l">
              <a:buNone/>
            </a:pPr>
            <a:endParaRPr lang="en-US" sz="3200" dirty="0">
              <a:solidFill>
                <a:schemeClr val="tx1"/>
              </a:solidFill>
              <a:latin typeface="Andalus" panose="02020603050405020304" pitchFamily="18" charset="-78"/>
              <a:cs typeface="Andalus" panose="02020603050405020304" pitchFamily="18" charset="-78"/>
            </a:endParaRPr>
          </a:p>
          <a:p>
            <a:pPr algn="l">
              <a:buFont typeface="Wingdings" panose="05000000000000000000" pitchFamily="2" charset="2"/>
              <a:buChar char="q"/>
            </a:pPr>
            <a:r>
              <a:rPr lang="en-US" sz="3200" b="1" i="1" dirty="0" smtClean="0">
                <a:solidFill>
                  <a:schemeClr val="tx1"/>
                </a:solidFill>
                <a:latin typeface="Andalus" panose="02020603050405020304" pitchFamily="18" charset="-78"/>
                <a:cs typeface="Andalus" panose="02020603050405020304" pitchFamily="18" charset="-78"/>
              </a:rPr>
              <a:t>Echo :</a:t>
            </a:r>
            <a:endParaRPr lang="en-US" sz="3200" b="1" i="1" dirty="0">
              <a:solidFill>
                <a:schemeClr val="tx1"/>
              </a:solidFill>
              <a:latin typeface="Andalus" panose="02020603050405020304" pitchFamily="18" charset="-78"/>
              <a:cs typeface="Andalus" panose="02020603050405020304" pitchFamily="18" charset="-78"/>
            </a:endParaRPr>
          </a:p>
          <a:p>
            <a:pPr marL="0" indent="0" algn="l">
              <a:buNone/>
            </a:pPr>
            <a:r>
              <a:rPr lang="en-US" sz="3200" dirty="0">
                <a:solidFill>
                  <a:schemeClr val="tx1"/>
                </a:solidFill>
                <a:latin typeface="Andalus" panose="02020603050405020304" pitchFamily="18" charset="-78"/>
                <a:cs typeface="Andalus" panose="02020603050405020304" pitchFamily="18" charset="-78"/>
              </a:rPr>
              <a:t>    To </a:t>
            </a:r>
            <a:r>
              <a:rPr lang="en-US" sz="3200" dirty="0" smtClean="0">
                <a:solidFill>
                  <a:schemeClr val="tx1"/>
                </a:solidFill>
                <a:latin typeface="Andalus" panose="02020603050405020304" pitchFamily="18" charset="-78"/>
                <a:cs typeface="Andalus" panose="02020603050405020304" pitchFamily="18" charset="-78"/>
              </a:rPr>
              <a:t>ensure the </a:t>
            </a:r>
            <a:r>
              <a:rPr lang="en-US" sz="3200" dirty="0">
                <a:solidFill>
                  <a:schemeClr val="tx1"/>
                </a:solidFill>
                <a:latin typeface="Andalus" panose="02020603050405020304" pitchFamily="18" charset="-78"/>
                <a:cs typeface="Andalus" panose="02020603050405020304" pitchFamily="18" charset="-78"/>
              </a:rPr>
              <a:t>normal cardiac structure</a:t>
            </a:r>
            <a:endParaRPr lang="en-US" sz="3200" dirty="0">
              <a:solidFill>
                <a:schemeClr val="tx1"/>
              </a:solidFill>
              <a:latin typeface="Andalus" panose="02020603050405020304" pitchFamily="18" charset="-78"/>
              <a:cs typeface="Andalus" panose="02020603050405020304" pitchFamily="18" charset="-78"/>
            </a:endParaRPr>
          </a:p>
          <a:p>
            <a:pPr marL="0" indent="0" algn="l">
              <a:buNone/>
            </a:pPr>
            <a:r>
              <a:rPr lang="en-US" sz="3200" dirty="0">
                <a:solidFill>
                  <a:schemeClr val="tx1"/>
                </a:solidFill>
                <a:latin typeface="Andalus" panose="02020603050405020304" pitchFamily="18" charset="-78"/>
                <a:cs typeface="Andalus" panose="02020603050405020304" pitchFamily="18" charset="-78"/>
              </a:rPr>
              <a:t>    </a:t>
            </a:r>
            <a:r>
              <a:rPr lang="en-US" sz="3200" dirty="0" smtClean="0">
                <a:solidFill>
                  <a:schemeClr val="tx1"/>
                </a:solidFill>
                <a:latin typeface="Andalus" panose="02020603050405020304" pitchFamily="18" charset="-78"/>
                <a:cs typeface="Andalus" panose="02020603050405020304" pitchFamily="18" charset="-78"/>
              </a:rPr>
              <a:t>The severity </a:t>
            </a:r>
            <a:r>
              <a:rPr lang="en-US" sz="3200" dirty="0">
                <a:solidFill>
                  <a:schemeClr val="tx1"/>
                </a:solidFill>
                <a:latin typeface="Andalus" panose="02020603050405020304" pitchFamily="18" charset="-78"/>
                <a:cs typeface="Andalus" panose="02020603050405020304" pitchFamily="18" charset="-78"/>
              </a:rPr>
              <a:t>of PPHN and </a:t>
            </a:r>
            <a:r>
              <a:rPr lang="en-US" sz="3200" dirty="0" smtClean="0">
                <a:solidFill>
                  <a:schemeClr val="tx1"/>
                </a:solidFill>
                <a:latin typeface="Andalus" panose="02020603050405020304" pitchFamily="18" charset="-78"/>
                <a:cs typeface="Andalus" panose="02020603050405020304" pitchFamily="18" charset="-78"/>
              </a:rPr>
              <a:t>right-to-left shunting  </a:t>
            </a:r>
            <a:endParaRPr lang="en-US" sz="3200" dirty="0">
              <a:solidFill>
                <a:schemeClr val="tx1"/>
              </a:solidFill>
              <a:latin typeface="Andalus" panose="02020603050405020304" pitchFamily="18" charset="-78"/>
              <a:cs typeface="Andalus" panose="02020603050405020304" pitchFamily="18" charset="-78"/>
            </a:endParaRPr>
          </a:p>
          <a:p>
            <a:pPr marL="0" indent="0" algn="l">
              <a:buNone/>
            </a:pPr>
            <a:endParaRPr lang="en-US" sz="3200" dirty="0">
              <a:solidFill>
                <a:schemeClr val="tx1"/>
              </a:solidFill>
              <a:latin typeface="Andalus" panose="02020603050405020304" pitchFamily="18" charset="-78"/>
              <a:cs typeface="Andalus" panose="02020603050405020304" pitchFamily="18" charset="-78"/>
            </a:endParaRPr>
          </a:p>
          <a:p>
            <a:pPr marL="0" indent="0" algn="l">
              <a:buNone/>
            </a:pPr>
            <a:endParaRPr lang="en-GB" sz="3200" dirty="0">
              <a:solidFill>
                <a:schemeClr val="tx1"/>
              </a:solidFill>
              <a:latin typeface="Andalus" panose="02020603050405020304" pitchFamily="18" charset="-78"/>
              <a:cs typeface="Andalus" panose="02020603050405020304" pitchFamily="18" charset="-78"/>
            </a:endParaRPr>
          </a:p>
          <a:p>
            <a:pPr marL="0" indent="0" algn="l">
              <a:buNone/>
            </a:pPr>
            <a:endParaRPr lang="en-US" sz="3200" dirty="0">
              <a:solidFill>
                <a:schemeClr val="tx1"/>
              </a:solidFill>
              <a:latin typeface="Andalus" panose="02020603050405020304" pitchFamily="18" charset="-78"/>
              <a:cs typeface="Andalus" panose="02020603050405020304" pitchFamily="18" charset="-78"/>
            </a:endParaRPr>
          </a:p>
          <a:p>
            <a:pPr marL="0" indent="0" algn="l">
              <a:buNone/>
            </a:pPr>
            <a:endParaRPr lang="en-US" sz="3200" dirty="0">
              <a:solidFill>
                <a:schemeClr val="tx1"/>
              </a:solidFill>
              <a:latin typeface="Andalus" panose="02020603050405020304" pitchFamily="18" charset="-78"/>
              <a:cs typeface="Andalus" panose="02020603050405020304" pitchFamily="18"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6858000" cy="685799"/>
          </a:xfrm>
        </p:spPr>
        <p:txBody>
          <a:bodyPr>
            <a:noAutofit/>
          </a:bodyPr>
          <a:lstStyle/>
          <a:p>
            <a:pPr marL="452755">
              <a:buFont typeface="Wingdings" panose="05000000000000000000" pitchFamily="2" charset="2"/>
              <a:buChar char="q"/>
            </a:pPr>
            <a:r>
              <a:rPr lang="en-US" sz="4000" dirty="0">
                <a:solidFill>
                  <a:schemeClr val="tx1"/>
                </a:solidFill>
              </a:rPr>
              <a:t>Chest X-ray </a:t>
            </a:r>
            <a:r>
              <a:rPr lang="en-US" sz="4000" dirty="0" smtClean="0">
                <a:solidFill>
                  <a:schemeClr val="tx1"/>
                </a:solidFill>
              </a:rPr>
              <a:t>:</a:t>
            </a:r>
            <a:endParaRPr lang="en-US" sz="4000" dirty="0">
              <a:solidFill>
                <a:schemeClr val="tx1"/>
              </a:solidFill>
            </a:endParaRPr>
          </a:p>
          <a:p>
            <a:pPr marL="109855" indent="0">
              <a:buNone/>
            </a:pPr>
            <a:endParaRPr lang="en-US" sz="4000" dirty="0"/>
          </a:p>
          <a:p>
            <a:pPr marL="109855" indent="0">
              <a:buNone/>
            </a:pPr>
            <a:endParaRPr lang="en-US" sz="4000" dirty="0"/>
          </a:p>
        </p:txBody>
      </p:sp>
      <p:sp>
        <p:nvSpPr>
          <p:cNvPr id="4" name="عنصر نائب للمحتوى 2"/>
          <p:cNvSpPr txBox="1"/>
          <p:nvPr/>
        </p:nvSpPr>
        <p:spPr>
          <a:xfrm>
            <a:off x="228600" y="1752600"/>
            <a:ext cx="8305800" cy="4648200"/>
          </a:xfrm>
          <a:prstGeom prst="rect">
            <a:avLst/>
          </a:prstGeom>
        </p:spPr>
        <p:txBody>
          <a:bodyPr vert="horz">
            <a:normAutofit/>
          </a:bodyPr>
          <a:lstStyle>
            <a:lvl1pPr marL="365760" indent="-255905"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r>
              <a:rPr lang="en-US" sz="3600" dirty="0">
                <a:latin typeface="+mj-lt"/>
                <a:cs typeface="Andalus" panose="02020603050405020304" pitchFamily="18" charset="-78"/>
              </a:rPr>
              <a:t>The typical chest radiograph is characterized by patchy infiltrates, coarse streaking of both lung fields, increased </a:t>
            </a:r>
            <a:r>
              <a:rPr lang="en-US" sz="3600" dirty="0" err="1">
                <a:latin typeface="+mj-lt"/>
                <a:cs typeface="Andalus" panose="02020603050405020304" pitchFamily="18" charset="-78"/>
              </a:rPr>
              <a:t>anteroposterior</a:t>
            </a:r>
            <a:r>
              <a:rPr lang="en-US" sz="3600" dirty="0">
                <a:latin typeface="+mj-lt"/>
                <a:cs typeface="Andalus" panose="02020603050405020304" pitchFamily="18" charset="-78"/>
              </a:rPr>
              <a:t> diameter, and flattening of the diaphragm.</a:t>
            </a:r>
            <a:endParaRPr lang="ar-SA" sz="3600" dirty="0">
              <a:latin typeface="+mj-lt"/>
              <a:cs typeface="Andalus" panose="02020603050405020304" pitchFamily="18"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1" cstate="print">
            <a:extLst>
              <a:ext uri="{28A0092B-C50C-407E-A947-70E740481C1C}">
                <a14:useLocalDpi xmlns:a14="http://schemas.microsoft.com/office/drawing/2010/main" val="0"/>
              </a:ext>
            </a:extLst>
          </a:blip>
          <a:stretch>
            <a:fillRect/>
          </a:stretch>
        </p:blipFill>
        <p:spPr bwMode="auto">
          <a:xfrm>
            <a:off x="228600" y="1610707"/>
            <a:ext cx="8610600" cy="4779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 y="533489"/>
            <a:ext cx="7462870" cy="1077218"/>
          </a:xfrm>
          <a:prstGeom prst="rect">
            <a:avLst/>
          </a:prstGeom>
          <a:noFill/>
        </p:spPr>
        <p:txBody>
          <a:bodyPr wrap="square" rtlCol="0">
            <a:spAutoFit/>
          </a:bodyPr>
          <a:lstStyle/>
          <a:p>
            <a:r>
              <a:rPr lang="en-US" sz="3200" dirty="0"/>
              <a:t>Bilateral diffuse asymmetrical patchy areas of infiltration :</a:t>
            </a:r>
            <a:endParaRPr lang="en-US" sz="3200" dirty="0"/>
          </a:p>
        </p:txBody>
      </p:sp>
      <p:cxnSp>
        <p:nvCxnSpPr>
          <p:cNvPr id="6" name="رابط كسهم مستقيم 5"/>
          <p:cNvCxnSpPr/>
          <p:nvPr/>
        </p:nvCxnSpPr>
        <p:spPr>
          <a:xfrm flipH="1">
            <a:off x="6606941" y="2590800"/>
            <a:ext cx="224028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1447800" y="2247900"/>
            <a:ext cx="1371600" cy="914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63202" y="2438400"/>
            <a:ext cx="6670131" cy="923330"/>
          </a:xfrm>
          <a:prstGeom prst="rect">
            <a:avLst/>
          </a:prstGeom>
          <a:noFill/>
        </p:spPr>
        <p:txBody>
          <a:bodyPr wrap="square" rtlCol="0">
            <a:spAutoFit/>
          </a:bodyPr>
          <a:lstStyle/>
          <a:p>
            <a:r>
              <a:rPr lang="en-US" sz="4400" dirty="0" err="1"/>
              <a:t>Meconuim</a:t>
            </a:r>
            <a:r>
              <a:rPr lang="en-US" sz="4400" dirty="0"/>
              <a:t> </a:t>
            </a:r>
            <a:r>
              <a:rPr lang="en-US" sz="5400" dirty="0"/>
              <a:t>Aspiration</a:t>
            </a:r>
            <a:endParaRPr lang="en-US" sz="5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43400" y="2514600"/>
            <a:ext cx="5257800" cy="5334000"/>
          </a:xfrm>
        </p:spPr>
        <p:txBody>
          <a:bodyPr>
            <a:normAutofit/>
          </a:bodyPr>
          <a:lstStyle/>
          <a:p>
            <a:pPr algn="ctr"/>
            <a:r>
              <a:rPr lang="en-US" sz="3600" dirty="0"/>
              <a:t>Air trapping and </a:t>
            </a:r>
            <a:r>
              <a:rPr lang="en-US" sz="3600" dirty="0" err="1"/>
              <a:t>hyperexpansion</a:t>
            </a:r>
            <a:r>
              <a:rPr lang="en-US" sz="3600" dirty="0"/>
              <a:t> :</a:t>
            </a:r>
            <a:endParaRPr lang="en-US" sz="3600" dirty="0"/>
          </a:p>
        </p:txBody>
      </p:sp>
      <p:pic>
        <p:nvPicPr>
          <p:cNvPr id="4" name="Content Placeholder 3"/>
          <p:cNvPicPr>
            <a:picLocks noGrp="1" noChangeAspect="1" noChangeArrowheads="1"/>
          </p:cNvPicPr>
          <p:nvPr>
            <p:ph idx="1"/>
          </p:nvPr>
        </p:nvPicPr>
        <p:blipFill>
          <a:blip r:embed="rId1" cstate="print">
            <a:extLst>
              <a:ext uri="{28A0092B-C50C-407E-A947-70E740481C1C}">
                <a14:useLocalDpi xmlns:a14="http://schemas.microsoft.com/office/drawing/2010/main" val="0"/>
              </a:ext>
            </a:extLst>
          </a:blip>
          <a:stretch>
            <a:fillRect/>
          </a:stretch>
        </p:blipFill>
        <p:spPr bwMode="auto">
          <a:xfrm>
            <a:off x="304800" y="533400"/>
            <a:ext cx="4537679" cy="5987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42900"/>
            <a:ext cx="8382000" cy="1524000"/>
          </a:xfrm>
        </p:spPr>
        <p:txBody>
          <a:bodyPr/>
          <a:lstStyle/>
          <a:p>
            <a:r>
              <a:rPr lang="en-US" sz="5400" dirty="0"/>
              <a:t>Acute atelectasis :</a:t>
            </a:r>
            <a:endParaRPr lang="en-US" sz="5400" dirty="0"/>
          </a:p>
        </p:txBody>
      </p:sp>
      <p:pic>
        <p:nvPicPr>
          <p:cNvPr id="4" name="Picture 2"/>
          <p:cNvPicPr>
            <a:picLocks noGrp="1" noChangeAspect="1" noChangeArrowheads="1"/>
          </p:cNvPicPr>
          <p:nvPr>
            <p:ph idx="1"/>
          </p:nvPr>
        </p:nvPicPr>
        <p:blipFill>
          <a:blip r:embed="rId1" cstate="print">
            <a:extLst>
              <a:ext uri="{28A0092B-C50C-407E-A947-70E740481C1C}">
                <a14:useLocalDpi xmlns:a14="http://schemas.microsoft.com/office/drawing/2010/main" val="0"/>
              </a:ext>
            </a:extLst>
          </a:blip>
          <a:stretch>
            <a:fillRect/>
          </a:stretch>
        </p:blipFill>
        <p:spPr bwMode="auto">
          <a:xfrm>
            <a:off x="533400" y="1447800"/>
            <a:ext cx="5070564"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رابط كسهم مستقيم 5"/>
          <p:cNvCxnSpPr/>
          <p:nvPr/>
        </p:nvCxnSpPr>
        <p:spPr>
          <a:xfrm flipH="1">
            <a:off x="3962400" y="2895600"/>
            <a:ext cx="2468880" cy="914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228600" y="1905000"/>
            <a:ext cx="8458200" cy="3962400"/>
          </a:xfrm>
        </p:spPr>
        <p:txBody>
          <a:bodyPr>
            <a:noAutofit/>
          </a:bodyPr>
          <a:lstStyle/>
          <a:p>
            <a:pPr algn="ctr"/>
            <a:r>
              <a:rPr lang="en-US" sz="66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Management of </a:t>
            </a:r>
            <a:r>
              <a:rPr lang="en-US" sz="6600" b="1" dirty="0" err="1">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meconium</a:t>
            </a:r>
            <a:r>
              <a:rPr lang="en-US" sz="66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sz="6600" b="1" dirty="0" err="1">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aspiartion</a:t>
            </a:r>
            <a:r>
              <a:rPr lang="en-US" sz="66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endParaRPr lang="en-US" sz="66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6" descr="Apgar-Scoring-System-Diagnosing-Birth-Injuries.jpg"/>
          <p:cNvPicPr>
            <a:picLocks noGrp="1" noChangeAspect="1"/>
          </p:cNvPicPr>
          <p:nvPr>
            <p:ph idx="1"/>
          </p:nvPr>
        </p:nvPicPr>
        <p:blipFill>
          <a:blip r:embed="rId1"/>
          <a:stretch>
            <a:fillRect/>
          </a:stretch>
        </p:blipFill>
        <p:spPr>
          <a:xfrm>
            <a:off x="228600" y="1295400"/>
            <a:ext cx="8686800" cy="43434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53" y="304800"/>
            <a:ext cx="8229600" cy="3616375"/>
          </a:xfrm>
          <a:prstGeom prst="rect">
            <a:avLst/>
          </a:prstGeom>
        </p:spPr>
        <p:txBody>
          <a:bodyPr wrap="square">
            <a:spAutoFit/>
          </a:bodyPr>
          <a:lstStyle/>
          <a:p>
            <a:pPr algn="l" rtl="0">
              <a:buFont typeface="Arial" panose="020B0604020202020204" pitchFamily="34" charset="0"/>
              <a:buChar char="•"/>
            </a:pPr>
            <a:r>
              <a:rPr lang="en-US" sz="2400" u="sng" dirty="0">
                <a:solidFill>
                  <a:schemeClr val="tx1"/>
                </a:solidFill>
                <a:effectLst>
                  <a:outerShdw blurRad="38100" dist="38100" dir="2700000" algn="tl">
                    <a:srgbClr val="000000">
                      <a:alpha val="43137"/>
                    </a:srgbClr>
                  </a:outerShdw>
                </a:effectLst>
                <a:cs typeface="Andalus" panose="02020603050405020304" pitchFamily="18" charset="-78"/>
              </a:rPr>
              <a:t> </a:t>
            </a:r>
            <a:r>
              <a:rPr lang="en-US" sz="3200" b="1" u="sng" dirty="0">
                <a:solidFill>
                  <a:schemeClr val="tx1"/>
                </a:solidFill>
                <a:effectLst>
                  <a:outerShdw blurRad="38100" dist="38100" dir="2700000" algn="tl">
                    <a:srgbClr val="000000">
                      <a:alpha val="43137"/>
                    </a:srgbClr>
                  </a:outerShdw>
                </a:effectLst>
                <a:cs typeface="Andalus" panose="02020603050405020304" pitchFamily="18" charset="-78"/>
              </a:rPr>
              <a:t>If the baby is vigorous </a:t>
            </a:r>
            <a:r>
              <a:rPr lang="en-US" sz="2400" dirty="0">
                <a:solidFill>
                  <a:schemeClr val="tx1"/>
                </a:solidFill>
                <a:cs typeface="Andalus" panose="02020603050405020304" pitchFamily="18" charset="-78"/>
              </a:rPr>
              <a:t>(defined as normal respiratory effort, normal muscle tone, and heart rate &gt;100 </a:t>
            </a:r>
            <a:r>
              <a:rPr lang="en-US" sz="2400" dirty="0" err="1">
                <a:solidFill>
                  <a:schemeClr val="tx1"/>
                </a:solidFill>
                <a:cs typeface="Andalus" panose="02020603050405020304" pitchFamily="18" charset="-78"/>
              </a:rPr>
              <a:t>bpm</a:t>
            </a:r>
            <a:r>
              <a:rPr lang="en-US" sz="2400" dirty="0">
                <a:solidFill>
                  <a:schemeClr val="tx1"/>
                </a:solidFill>
                <a:cs typeface="Andalus" panose="02020603050405020304" pitchFamily="18" charset="-78"/>
              </a:rPr>
              <a:t>) </a:t>
            </a:r>
            <a:r>
              <a:rPr lang="en-US" sz="2400" dirty="0">
                <a:solidFill>
                  <a:schemeClr val="tx1"/>
                </a:solidFill>
                <a:cs typeface="Andalus" panose="02020603050405020304" pitchFamily="18" charset="-78"/>
                <a:sym typeface="Wingdings" panose="05000000000000000000" pitchFamily="2" charset="2"/>
              </a:rPr>
              <a:t></a:t>
            </a:r>
            <a:r>
              <a:rPr lang="en-US" sz="2400" dirty="0">
                <a:solidFill>
                  <a:schemeClr val="tx1"/>
                </a:solidFill>
                <a:cs typeface="Andalus" panose="02020603050405020304" pitchFamily="18" charset="-78"/>
              </a:rPr>
              <a:t> Do not electively </a:t>
            </a:r>
            <a:r>
              <a:rPr lang="en-US" sz="2400" dirty="0" err="1">
                <a:solidFill>
                  <a:schemeClr val="tx1"/>
                </a:solidFill>
                <a:cs typeface="Andalus" panose="02020603050405020304" pitchFamily="18" charset="-78"/>
              </a:rPr>
              <a:t>intubate</a:t>
            </a:r>
            <a:r>
              <a:rPr lang="en-US" sz="2400" dirty="0">
                <a:solidFill>
                  <a:schemeClr val="tx1"/>
                </a:solidFill>
                <a:cs typeface="Andalus" panose="02020603050405020304" pitchFamily="18" charset="-78"/>
              </a:rPr>
              <a:t>. </a:t>
            </a:r>
            <a:endParaRPr lang="en-US" sz="2400" dirty="0">
              <a:solidFill>
                <a:schemeClr val="tx1"/>
              </a:solidFill>
              <a:cs typeface="Andalus" panose="02020603050405020304" pitchFamily="18" charset="-78"/>
            </a:endParaRPr>
          </a:p>
          <a:p>
            <a:pPr algn="l" rtl="0">
              <a:buFont typeface="Arial" panose="020B0604020202020204" pitchFamily="34" charset="0"/>
              <a:buChar char="•"/>
            </a:pPr>
            <a:endParaRPr lang="en-US" sz="2400" dirty="0">
              <a:solidFill>
                <a:schemeClr val="tx1"/>
              </a:solidFill>
              <a:cs typeface="Andalus" panose="02020603050405020304" pitchFamily="18" charset="-78"/>
            </a:endParaRPr>
          </a:p>
          <a:p>
            <a:pPr algn="l" rtl="0">
              <a:buFont typeface="Arial" panose="020B0604020202020204" pitchFamily="34" charset="0"/>
              <a:buChar char="•"/>
            </a:pPr>
            <a:r>
              <a:rPr lang="en-US" sz="2400" dirty="0">
                <a:solidFill>
                  <a:schemeClr val="tx1"/>
                </a:solidFill>
                <a:cs typeface="Andalus" panose="02020603050405020304" pitchFamily="18" charset="-78"/>
              </a:rPr>
              <a:t>Clear secretions and </a:t>
            </a:r>
            <a:r>
              <a:rPr lang="en-US" sz="2400" dirty="0" err="1">
                <a:solidFill>
                  <a:schemeClr val="tx1"/>
                </a:solidFill>
                <a:cs typeface="Andalus" panose="02020603050405020304" pitchFamily="18" charset="-78"/>
              </a:rPr>
              <a:t>meconium</a:t>
            </a:r>
            <a:r>
              <a:rPr lang="en-US" sz="2400" dirty="0">
                <a:solidFill>
                  <a:schemeClr val="tx1"/>
                </a:solidFill>
                <a:cs typeface="Andalus" panose="02020603050405020304" pitchFamily="18" charset="-78"/>
              </a:rPr>
              <a:t> from the mouth and nose with a </a:t>
            </a:r>
            <a:r>
              <a:rPr lang="en-US" sz="2400" b="1" dirty="0">
                <a:solidFill>
                  <a:schemeClr val="tx1"/>
                </a:solidFill>
                <a:cs typeface="Andalus" panose="02020603050405020304" pitchFamily="18" charset="-78"/>
              </a:rPr>
              <a:t>bulb syringe</a:t>
            </a:r>
            <a:r>
              <a:rPr lang="en-US" sz="2400" dirty="0">
                <a:solidFill>
                  <a:schemeClr val="tx1"/>
                </a:solidFill>
                <a:cs typeface="Andalus" panose="02020603050405020304" pitchFamily="18" charset="-78"/>
              </a:rPr>
              <a:t> or a </a:t>
            </a:r>
            <a:r>
              <a:rPr lang="en-US" sz="2400" b="1" dirty="0">
                <a:solidFill>
                  <a:schemeClr val="tx1"/>
                </a:solidFill>
                <a:effectLst>
                  <a:outerShdw blurRad="38100" dist="38100" dir="2700000" algn="tl">
                    <a:srgbClr val="000000">
                      <a:alpha val="43137"/>
                    </a:srgbClr>
                  </a:outerShdw>
                </a:effectLst>
                <a:cs typeface="Andalus" panose="02020603050405020304" pitchFamily="18" charset="-78"/>
              </a:rPr>
              <a:t>large-bore suction catheter</a:t>
            </a:r>
            <a:r>
              <a:rPr lang="en-US" sz="2400" dirty="0">
                <a:solidFill>
                  <a:schemeClr val="tx1"/>
                </a:solidFill>
                <a:cs typeface="Andalus" panose="02020603050405020304" pitchFamily="18" charset="-78"/>
              </a:rPr>
              <a:t>.</a:t>
            </a:r>
            <a:endParaRPr lang="en-US" sz="2400" dirty="0">
              <a:solidFill>
                <a:schemeClr val="tx1"/>
              </a:solidFill>
              <a:cs typeface="Andalus" panose="02020603050405020304" pitchFamily="18" charset="-78"/>
            </a:endParaRPr>
          </a:p>
          <a:p>
            <a:pPr algn="l" rtl="0"/>
            <a:endParaRPr lang="en-US" sz="2800" dirty="0">
              <a:solidFill>
                <a:schemeClr val="tx1"/>
              </a:solidFill>
              <a:cs typeface="Andalus" panose="02020603050405020304" pitchFamily="18" charset="-78"/>
            </a:endParaRPr>
          </a:p>
        </p:txBody>
      </p:sp>
      <p:pic>
        <p:nvPicPr>
          <p:cNvPr id="5" name="صورة 7" descr="61QWRAjgXCL._SL1500_.jpg"/>
          <p:cNvPicPr>
            <a:picLocks noChangeAspect="1"/>
          </p:cNvPicPr>
          <p:nvPr/>
        </p:nvPicPr>
        <p:blipFill>
          <a:blip r:embed="rId1"/>
          <a:stretch>
            <a:fillRect/>
          </a:stretch>
        </p:blipFill>
        <p:spPr>
          <a:xfrm>
            <a:off x="381000" y="3513144"/>
            <a:ext cx="3214686" cy="2743200"/>
          </a:xfrm>
          <a:prstGeom prst="rect">
            <a:avLst/>
          </a:prstGeom>
        </p:spPr>
      </p:pic>
      <p:pic>
        <p:nvPicPr>
          <p:cNvPr id="6" name="صورة 6" descr="Untitled.png"/>
          <p:cNvPicPr>
            <a:picLocks noChangeAspect="1"/>
          </p:cNvPicPr>
          <p:nvPr/>
        </p:nvPicPr>
        <p:blipFill>
          <a:blip r:embed="rId2"/>
          <a:stretch>
            <a:fillRect/>
          </a:stretch>
        </p:blipFill>
        <p:spPr>
          <a:xfrm>
            <a:off x="4267200" y="3297381"/>
            <a:ext cx="4743980" cy="317472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381000"/>
            <a:ext cx="8610600" cy="5899051"/>
          </a:xfrm>
          <a:prstGeom prst="rect">
            <a:avLst/>
          </a:prstGeom>
        </p:spPr>
        <p:txBody>
          <a:bodyPr wrap="square">
            <a:spAutoFit/>
          </a:bodyPr>
          <a:lstStyle/>
          <a:p>
            <a:pPr algn="l" rtl="0">
              <a:buFont typeface="Arial" panose="020B0604020202020204" pitchFamily="34" charset="0"/>
              <a:buChar char="•"/>
            </a:pPr>
            <a:r>
              <a:rPr lang="en-US" sz="3200" b="1" u="sng" dirty="0">
                <a:solidFill>
                  <a:schemeClr val="tx1"/>
                </a:solidFill>
                <a:effectLst>
                  <a:outerShdw blurRad="38100" dist="38100" dir="2700000" algn="tl">
                    <a:srgbClr val="000000">
                      <a:alpha val="43137"/>
                    </a:srgbClr>
                  </a:outerShdw>
                </a:effectLst>
                <a:cs typeface="Andalus" panose="02020603050405020304" pitchFamily="18" charset="-78"/>
              </a:rPr>
              <a:t> If the baby is not vigorous</a:t>
            </a:r>
            <a:br>
              <a:rPr lang="ar-JO" b="1" dirty="0">
                <a:solidFill>
                  <a:schemeClr val="tx1"/>
                </a:solidFill>
                <a:cs typeface="Andalus" panose="02020603050405020304" pitchFamily="18" charset="-78"/>
              </a:rPr>
            </a:br>
            <a:r>
              <a:rPr lang="en-US" b="1" dirty="0">
                <a:solidFill>
                  <a:schemeClr val="tx1"/>
                </a:solidFill>
                <a:cs typeface="Andalus" panose="02020603050405020304" pitchFamily="18" charset="-78"/>
              </a:rPr>
              <a:t> </a:t>
            </a:r>
            <a:r>
              <a:rPr lang="en-US" sz="2400" dirty="0">
                <a:solidFill>
                  <a:schemeClr val="tx1"/>
                </a:solidFill>
                <a:cs typeface="Andalus" panose="02020603050405020304" pitchFamily="18" charset="-78"/>
              </a:rPr>
              <a:t>(defined as depressed respiratory effort, poor muscle tone, and/or heart rate &lt; 100 </a:t>
            </a:r>
            <a:r>
              <a:rPr lang="en-US" sz="2400" dirty="0" err="1">
                <a:solidFill>
                  <a:schemeClr val="tx1"/>
                </a:solidFill>
                <a:cs typeface="Andalus" panose="02020603050405020304" pitchFamily="18" charset="-78"/>
              </a:rPr>
              <a:t>bpm</a:t>
            </a:r>
            <a:r>
              <a:rPr lang="en-US" sz="2400" dirty="0">
                <a:solidFill>
                  <a:schemeClr val="tx1"/>
                </a:solidFill>
                <a:cs typeface="Andalus" panose="02020603050405020304" pitchFamily="18" charset="-78"/>
              </a:rPr>
              <a:t>) </a:t>
            </a:r>
            <a:r>
              <a:rPr lang="en-US" sz="2400" dirty="0">
                <a:solidFill>
                  <a:schemeClr val="tx1"/>
                </a:solidFill>
                <a:cs typeface="Andalus" panose="02020603050405020304" pitchFamily="18" charset="-78"/>
                <a:sym typeface="Wingdings" panose="05000000000000000000" pitchFamily="2" charset="2"/>
              </a:rPr>
              <a:t> </a:t>
            </a:r>
            <a:r>
              <a:rPr lang="en-US" sz="2400" dirty="0">
                <a:solidFill>
                  <a:schemeClr val="tx1"/>
                </a:solidFill>
                <a:cs typeface="Andalus" panose="02020603050405020304" pitchFamily="18" charset="-78"/>
              </a:rPr>
              <a:t>Use </a:t>
            </a:r>
            <a:r>
              <a:rPr lang="en-US" sz="2400" b="1" dirty="0">
                <a:solidFill>
                  <a:schemeClr val="tx1"/>
                </a:solidFill>
                <a:cs typeface="Andalus" panose="02020603050405020304" pitchFamily="18" charset="-78"/>
              </a:rPr>
              <a:t>direct </a:t>
            </a:r>
            <a:r>
              <a:rPr lang="en-US" sz="2400" b="1" dirty="0" err="1">
                <a:solidFill>
                  <a:schemeClr val="tx1"/>
                </a:solidFill>
                <a:cs typeface="Andalus" panose="02020603050405020304" pitchFamily="18" charset="-78"/>
              </a:rPr>
              <a:t>laryngoscopy</a:t>
            </a:r>
            <a:r>
              <a:rPr lang="en-US" sz="2400" dirty="0">
                <a:solidFill>
                  <a:schemeClr val="tx1"/>
                </a:solidFill>
                <a:cs typeface="Andalus" panose="02020603050405020304" pitchFamily="18" charset="-78"/>
              </a:rPr>
              <a:t>, </a:t>
            </a:r>
            <a:r>
              <a:rPr lang="en-US" sz="2400" b="1" dirty="0" err="1">
                <a:solidFill>
                  <a:schemeClr val="tx1"/>
                </a:solidFill>
                <a:cs typeface="Andalus" panose="02020603050405020304" pitchFamily="18" charset="-78"/>
              </a:rPr>
              <a:t>intubate</a:t>
            </a:r>
            <a:r>
              <a:rPr lang="en-US" sz="2400" dirty="0">
                <a:solidFill>
                  <a:schemeClr val="tx1"/>
                </a:solidFill>
                <a:cs typeface="Andalus" panose="02020603050405020304" pitchFamily="18" charset="-78"/>
              </a:rPr>
              <a:t>, and </a:t>
            </a:r>
            <a:r>
              <a:rPr lang="en-US" sz="2400" b="1" dirty="0">
                <a:solidFill>
                  <a:schemeClr val="tx1"/>
                </a:solidFill>
                <a:effectLst>
                  <a:outerShdw blurRad="38100" dist="38100" dir="2700000" algn="tl">
                    <a:srgbClr val="000000">
                      <a:alpha val="43137"/>
                    </a:srgbClr>
                  </a:outerShdw>
                </a:effectLst>
                <a:cs typeface="Andalus" panose="02020603050405020304" pitchFamily="18" charset="-78"/>
              </a:rPr>
              <a:t>suction the trachea immediately </a:t>
            </a:r>
            <a:r>
              <a:rPr lang="en-US" sz="2400" dirty="0">
                <a:solidFill>
                  <a:schemeClr val="tx1"/>
                </a:solidFill>
                <a:cs typeface="Andalus" panose="02020603050405020304" pitchFamily="18" charset="-78"/>
              </a:rPr>
              <a:t>after delivery. Suction for no longer than 5 seconds.</a:t>
            </a:r>
            <a:r>
              <a:rPr lang="en-GB" sz="2400" dirty="0">
                <a:solidFill>
                  <a:schemeClr val="tx1"/>
                </a:solidFill>
                <a:cs typeface="Andalus" panose="02020603050405020304" pitchFamily="18" charset="-78"/>
              </a:rPr>
              <a:t> Suction </a:t>
            </a:r>
            <a:r>
              <a:rPr lang="en-GB" sz="2400" dirty="0" err="1">
                <a:solidFill>
                  <a:schemeClr val="tx1"/>
                </a:solidFill>
                <a:cs typeface="Andalus" panose="02020603050405020304" pitchFamily="18" charset="-78"/>
              </a:rPr>
              <a:t>befor</a:t>
            </a:r>
            <a:r>
              <a:rPr lang="en-GB" sz="2400" dirty="0">
                <a:solidFill>
                  <a:schemeClr val="tx1"/>
                </a:solidFill>
                <a:cs typeface="Andalus" panose="02020603050405020304" pitchFamily="18" charset="-78"/>
              </a:rPr>
              <a:t> his first breath </a:t>
            </a:r>
            <a:endParaRPr lang="en-US" sz="2400" dirty="0">
              <a:solidFill>
                <a:schemeClr val="tx1"/>
              </a:solidFill>
              <a:cs typeface="Andalus" panose="02020603050405020304" pitchFamily="18" charset="-78"/>
            </a:endParaRPr>
          </a:p>
          <a:p>
            <a:pPr algn="l" rtl="0"/>
            <a:endParaRPr lang="en-US" sz="2400" dirty="0">
              <a:solidFill>
                <a:schemeClr val="tx1"/>
              </a:solidFill>
              <a:cs typeface="Andalus" panose="02020603050405020304" pitchFamily="18" charset="-78"/>
            </a:endParaRPr>
          </a:p>
          <a:p>
            <a:pPr algn="l" rtl="0"/>
            <a:r>
              <a:rPr lang="en-US" sz="2400" dirty="0">
                <a:solidFill>
                  <a:schemeClr val="tx1"/>
                </a:solidFill>
                <a:cs typeface="Andalus" panose="02020603050405020304" pitchFamily="18" charset="-78"/>
                <a:sym typeface="Wingdings" panose="05000000000000000000" pitchFamily="2" charset="2"/>
              </a:rPr>
              <a:t>  </a:t>
            </a:r>
            <a:r>
              <a:rPr lang="en-US" sz="2400" b="1" dirty="0">
                <a:solidFill>
                  <a:schemeClr val="tx1"/>
                </a:solidFill>
                <a:effectLst>
                  <a:outerShdw blurRad="38100" dist="38100" dir="2700000" algn="tl">
                    <a:srgbClr val="000000">
                      <a:alpha val="43137"/>
                    </a:srgbClr>
                  </a:outerShdw>
                </a:effectLst>
                <a:cs typeface="Andalus" panose="02020603050405020304" pitchFamily="18" charset="-78"/>
              </a:rPr>
              <a:t>If </a:t>
            </a:r>
            <a:r>
              <a:rPr lang="en-US" sz="2400" b="1" i="1" u="sng" dirty="0">
                <a:solidFill>
                  <a:schemeClr val="tx1"/>
                </a:solidFill>
                <a:effectLst>
                  <a:outerShdw blurRad="38100" dist="38100" dir="2700000" algn="tl">
                    <a:srgbClr val="000000">
                      <a:alpha val="43137"/>
                    </a:srgbClr>
                  </a:outerShdw>
                </a:effectLst>
                <a:cs typeface="Andalus" panose="02020603050405020304" pitchFamily="18" charset="-78"/>
              </a:rPr>
              <a:t>no</a:t>
            </a:r>
            <a:r>
              <a:rPr lang="en-US" sz="2400" b="1" dirty="0">
                <a:solidFill>
                  <a:schemeClr val="tx1"/>
                </a:solidFill>
                <a:effectLst>
                  <a:outerShdw blurRad="38100" dist="38100" dir="2700000" algn="tl">
                    <a:srgbClr val="000000">
                      <a:alpha val="43137"/>
                    </a:srgbClr>
                  </a:outerShdw>
                </a:effectLst>
                <a:cs typeface="Andalus" panose="02020603050405020304" pitchFamily="18" charset="-78"/>
              </a:rPr>
              <a:t> </a:t>
            </a:r>
            <a:r>
              <a:rPr lang="en-US" sz="2400" b="1" dirty="0" err="1">
                <a:solidFill>
                  <a:schemeClr val="tx1"/>
                </a:solidFill>
                <a:effectLst>
                  <a:outerShdw blurRad="38100" dist="38100" dir="2700000" algn="tl">
                    <a:srgbClr val="000000">
                      <a:alpha val="43137"/>
                    </a:srgbClr>
                  </a:outerShdw>
                </a:effectLst>
                <a:cs typeface="Andalus" panose="02020603050405020304" pitchFamily="18" charset="-78"/>
              </a:rPr>
              <a:t>meconium</a:t>
            </a:r>
            <a:r>
              <a:rPr lang="en-US" sz="2400" b="1" dirty="0">
                <a:solidFill>
                  <a:schemeClr val="tx1"/>
                </a:solidFill>
                <a:effectLst>
                  <a:outerShdw blurRad="38100" dist="38100" dir="2700000" algn="tl">
                    <a:srgbClr val="000000">
                      <a:alpha val="43137"/>
                    </a:srgbClr>
                  </a:outerShdw>
                </a:effectLst>
                <a:cs typeface="Andalus" panose="02020603050405020304" pitchFamily="18" charset="-78"/>
              </a:rPr>
              <a:t> is retrieved</a:t>
            </a:r>
            <a:r>
              <a:rPr lang="en-US" sz="2400" dirty="0">
                <a:solidFill>
                  <a:schemeClr val="tx1"/>
                </a:solidFill>
                <a:cs typeface="Andalus" panose="02020603050405020304" pitchFamily="18" charset="-78"/>
              </a:rPr>
              <a:t>, </a:t>
            </a:r>
            <a:r>
              <a:rPr lang="en-US" sz="2400" b="1" dirty="0">
                <a:solidFill>
                  <a:schemeClr val="tx1"/>
                </a:solidFill>
                <a:effectLst>
                  <a:outerShdw blurRad="38100" dist="38100" dir="2700000" algn="tl">
                    <a:srgbClr val="000000">
                      <a:alpha val="43137"/>
                    </a:srgbClr>
                  </a:outerShdw>
                </a:effectLst>
                <a:cs typeface="Andalus" panose="02020603050405020304" pitchFamily="18" charset="-78"/>
              </a:rPr>
              <a:t>do not repeat </a:t>
            </a:r>
            <a:r>
              <a:rPr lang="en-US" sz="2400" dirty="0">
                <a:solidFill>
                  <a:schemeClr val="tx1"/>
                </a:solidFill>
                <a:cs typeface="Andalus" panose="02020603050405020304" pitchFamily="18" charset="-78"/>
              </a:rPr>
              <a:t>intubation and </a:t>
            </a:r>
            <a:br>
              <a:rPr lang="en-US" sz="2400" dirty="0">
                <a:solidFill>
                  <a:schemeClr val="tx1"/>
                </a:solidFill>
                <a:cs typeface="Andalus" panose="02020603050405020304" pitchFamily="18" charset="-78"/>
              </a:rPr>
            </a:br>
            <a:r>
              <a:rPr lang="en-US" sz="2400" dirty="0">
                <a:solidFill>
                  <a:schemeClr val="tx1"/>
                </a:solidFill>
                <a:cs typeface="Andalus" panose="02020603050405020304" pitchFamily="18" charset="-78"/>
              </a:rPr>
              <a:t>      suction. </a:t>
            </a:r>
            <a:endParaRPr lang="en-US" sz="2400" dirty="0">
              <a:solidFill>
                <a:schemeClr val="tx1"/>
              </a:solidFill>
              <a:cs typeface="Andalus" panose="02020603050405020304" pitchFamily="18" charset="-78"/>
            </a:endParaRPr>
          </a:p>
          <a:p>
            <a:pPr algn="l" rtl="0"/>
            <a:r>
              <a:rPr lang="en-US" sz="2400" dirty="0">
                <a:solidFill>
                  <a:schemeClr val="tx1"/>
                </a:solidFill>
                <a:cs typeface="Andalus" panose="02020603050405020304" pitchFamily="18" charset="-78"/>
                <a:sym typeface="Wingdings" panose="05000000000000000000" pitchFamily="2" charset="2"/>
              </a:rPr>
              <a:t>  </a:t>
            </a:r>
            <a:r>
              <a:rPr lang="en-US" sz="2400" b="1" dirty="0">
                <a:solidFill>
                  <a:schemeClr val="tx1"/>
                </a:solidFill>
                <a:effectLst>
                  <a:outerShdw blurRad="38100" dist="38100" dir="2700000" algn="tl">
                    <a:srgbClr val="000000">
                      <a:alpha val="43137"/>
                    </a:srgbClr>
                  </a:outerShdw>
                </a:effectLst>
                <a:cs typeface="Andalus" panose="02020603050405020304" pitchFamily="18" charset="-78"/>
              </a:rPr>
              <a:t>If </a:t>
            </a:r>
            <a:r>
              <a:rPr lang="en-US" sz="2400" b="1" dirty="0" err="1">
                <a:solidFill>
                  <a:schemeClr val="tx1"/>
                </a:solidFill>
                <a:effectLst>
                  <a:outerShdw blurRad="38100" dist="38100" dir="2700000" algn="tl">
                    <a:srgbClr val="000000">
                      <a:alpha val="43137"/>
                    </a:srgbClr>
                  </a:outerShdw>
                </a:effectLst>
                <a:cs typeface="Andalus" panose="02020603050405020304" pitchFamily="18" charset="-78"/>
              </a:rPr>
              <a:t>meconium</a:t>
            </a:r>
            <a:r>
              <a:rPr lang="en-US" sz="2400" b="1" dirty="0">
                <a:solidFill>
                  <a:schemeClr val="tx1"/>
                </a:solidFill>
                <a:effectLst>
                  <a:outerShdw blurRad="38100" dist="38100" dir="2700000" algn="tl">
                    <a:srgbClr val="000000">
                      <a:alpha val="43137"/>
                    </a:srgbClr>
                  </a:outerShdw>
                </a:effectLst>
                <a:cs typeface="Andalus" panose="02020603050405020304" pitchFamily="18" charset="-78"/>
              </a:rPr>
              <a:t> is retrieved </a:t>
            </a:r>
            <a:r>
              <a:rPr lang="en-US" sz="2400" dirty="0">
                <a:solidFill>
                  <a:schemeClr val="tx1"/>
                </a:solidFill>
                <a:cs typeface="Andalus" panose="02020603050405020304" pitchFamily="18" charset="-78"/>
              </a:rPr>
              <a:t>and </a:t>
            </a:r>
            <a:r>
              <a:rPr lang="en-US" sz="2400" b="1" dirty="0">
                <a:solidFill>
                  <a:schemeClr val="tx1"/>
                </a:solidFill>
                <a:effectLst>
                  <a:outerShdw blurRad="38100" dist="38100" dir="2700000" algn="tl">
                    <a:srgbClr val="000000">
                      <a:alpha val="43137"/>
                    </a:srgbClr>
                  </a:outerShdw>
                </a:effectLst>
                <a:cs typeface="Andalus" panose="02020603050405020304" pitchFamily="18" charset="-78"/>
              </a:rPr>
              <a:t>no </a:t>
            </a:r>
            <a:r>
              <a:rPr lang="en-US" sz="2400" b="1" dirty="0" err="1">
                <a:solidFill>
                  <a:schemeClr val="tx1"/>
                </a:solidFill>
                <a:effectLst>
                  <a:outerShdw blurRad="38100" dist="38100" dir="2700000" algn="tl">
                    <a:srgbClr val="000000">
                      <a:alpha val="43137"/>
                    </a:srgbClr>
                  </a:outerShdw>
                </a:effectLst>
                <a:cs typeface="Andalus" panose="02020603050405020304" pitchFamily="18" charset="-78"/>
              </a:rPr>
              <a:t>bradycardia</a:t>
            </a:r>
            <a:r>
              <a:rPr lang="en-US" sz="2400" b="1" dirty="0">
                <a:solidFill>
                  <a:schemeClr val="tx1"/>
                </a:solidFill>
                <a:effectLst>
                  <a:outerShdw blurRad="38100" dist="38100" dir="2700000" algn="tl">
                    <a:srgbClr val="000000">
                      <a:alpha val="43137"/>
                    </a:srgbClr>
                  </a:outerShdw>
                </a:effectLst>
                <a:cs typeface="Andalus" panose="02020603050405020304" pitchFamily="18" charset="-78"/>
              </a:rPr>
              <a:t> </a:t>
            </a:r>
            <a:r>
              <a:rPr lang="en-US" sz="2400" b="1" dirty="0">
                <a:solidFill>
                  <a:schemeClr val="tx1"/>
                </a:solidFill>
                <a:cs typeface="Andalus" panose="02020603050405020304" pitchFamily="18" charset="-78"/>
              </a:rPr>
              <a:t>,</a:t>
            </a:r>
            <a:r>
              <a:rPr lang="en-US" sz="2400" dirty="0">
                <a:solidFill>
                  <a:schemeClr val="tx1"/>
                </a:solidFill>
                <a:cs typeface="Andalus" panose="02020603050405020304" pitchFamily="18" charset="-78"/>
              </a:rPr>
              <a:t>  </a:t>
            </a:r>
            <a:r>
              <a:rPr lang="en-US" sz="2400" b="1" dirty="0">
                <a:solidFill>
                  <a:schemeClr val="tx1"/>
                </a:solidFill>
                <a:effectLst>
                  <a:outerShdw blurRad="38100" dist="38100" dir="2700000" algn="tl">
                    <a:srgbClr val="000000">
                      <a:alpha val="43137"/>
                    </a:srgbClr>
                  </a:outerShdw>
                </a:effectLst>
                <a:cs typeface="Andalus" panose="02020603050405020304" pitchFamily="18" charset="-78"/>
              </a:rPr>
              <a:t>HR &lt;100 </a:t>
            </a:r>
            <a:r>
              <a:rPr lang="en-US" sz="2400" dirty="0">
                <a:solidFill>
                  <a:schemeClr val="tx1"/>
                </a:solidFill>
                <a:cs typeface="Andalus" panose="02020603050405020304" pitchFamily="18" charset="-78"/>
              </a:rPr>
              <a:t>is present, &gt; </a:t>
            </a:r>
            <a:r>
              <a:rPr lang="en-US" sz="2400" b="1" dirty="0" err="1">
                <a:solidFill>
                  <a:schemeClr val="tx1"/>
                </a:solidFill>
                <a:effectLst>
                  <a:outerShdw blurRad="38100" dist="38100" dir="2700000" algn="tl">
                    <a:srgbClr val="000000">
                      <a:alpha val="43137"/>
                    </a:srgbClr>
                  </a:outerShdw>
                </a:effectLst>
                <a:cs typeface="Andalus" panose="02020603050405020304" pitchFamily="18" charset="-78"/>
              </a:rPr>
              <a:t>reintubate</a:t>
            </a:r>
            <a:r>
              <a:rPr lang="en-US" sz="2400" b="1" dirty="0">
                <a:solidFill>
                  <a:schemeClr val="tx1"/>
                </a:solidFill>
                <a:effectLst>
                  <a:outerShdw blurRad="38100" dist="38100" dir="2700000" algn="tl">
                    <a:srgbClr val="000000">
                      <a:alpha val="43137"/>
                    </a:srgbClr>
                  </a:outerShdw>
                </a:effectLst>
                <a:cs typeface="Andalus" panose="02020603050405020304" pitchFamily="18" charset="-78"/>
              </a:rPr>
              <a:t> and suction</a:t>
            </a:r>
            <a:r>
              <a:rPr lang="en-US" sz="2400" dirty="0">
                <a:solidFill>
                  <a:schemeClr val="tx1"/>
                </a:solidFill>
                <a:cs typeface="Andalus" panose="02020603050405020304" pitchFamily="18" charset="-78"/>
              </a:rPr>
              <a:t>. </a:t>
            </a:r>
            <a:endParaRPr lang="en-US" sz="2400" dirty="0">
              <a:solidFill>
                <a:schemeClr val="tx1"/>
              </a:solidFill>
              <a:cs typeface="Andalus" panose="02020603050405020304" pitchFamily="18" charset="-78"/>
            </a:endParaRPr>
          </a:p>
          <a:p>
            <a:pPr algn="l" rtl="0"/>
            <a:r>
              <a:rPr lang="en-US" sz="2400" dirty="0">
                <a:solidFill>
                  <a:schemeClr val="tx1"/>
                </a:solidFill>
                <a:cs typeface="Andalus" panose="02020603050405020304" pitchFamily="18" charset="-78"/>
                <a:sym typeface="Wingdings" panose="05000000000000000000" pitchFamily="2" charset="2"/>
              </a:rPr>
              <a:t>  </a:t>
            </a:r>
            <a:r>
              <a:rPr lang="en-US" sz="2400" b="1" dirty="0">
                <a:solidFill>
                  <a:schemeClr val="tx1"/>
                </a:solidFill>
                <a:effectLst>
                  <a:outerShdw blurRad="38100" dist="38100" dir="2700000" algn="tl">
                    <a:srgbClr val="000000">
                      <a:alpha val="43137"/>
                    </a:srgbClr>
                  </a:outerShdw>
                </a:effectLst>
                <a:cs typeface="Andalus" panose="02020603050405020304" pitchFamily="18" charset="-78"/>
              </a:rPr>
              <a:t>If the heart rate is low</a:t>
            </a:r>
            <a:r>
              <a:rPr lang="en-US" sz="2400" dirty="0">
                <a:solidFill>
                  <a:schemeClr val="tx1"/>
                </a:solidFill>
                <a:cs typeface="Andalus" panose="02020603050405020304" pitchFamily="18" charset="-78"/>
              </a:rPr>
              <a:t>, administer </a:t>
            </a:r>
            <a:r>
              <a:rPr lang="en-US" sz="2400" b="1" dirty="0">
                <a:solidFill>
                  <a:schemeClr val="tx1"/>
                </a:solidFill>
                <a:effectLst>
                  <a:outerShdw blurRad="38100" dist="38100" dir="2700000" algn="tl">
                    <a:srgbClr val="000000">
                      <a:alpha val="43137"/>
                    </a:srgbClr>
                  </a:outerShdw>
                </a:effectLst>
                <a:cs typeface="Andalus" panose="02020603050405020304" pitchFamily="18" charset="-78"/>
              </a:rPr>
              <a:t>positive pressure </a:t>
            </a:r>
            <a:br>
              <a:rPr lang="en-US" sz="2400" b="1" dirty="0">
                <a:solidFill>
                  <a:schemeClr val="tx1"/>
                </a:solidFill>
                <a:effectLst>
                  <a:outerShdw blurRad="38100" dist="38100" dir="2700000" algn="tl">
                    <a:srgbClr val="000000">
                      <a:alpha val="43137"/>
                    </a:srgbClr>
                  </a:outerShdw>
                </a:effectLst>
                <a:cs typeface="Andalus" panose="02020603050405020304" pitchFamily="18" charset="-78"/>
              </a:rPr>
            </a:br>
            <a:r>
              <a:rPr lang="en-US" sz="2400" b="1" dirty="0">
                <a:solidFill>
                  <a:schemeClr val="tx1"/>
                </a:solidFill>
                <a:effectLst>
                  <a:outerShdw blurRad="38100" dist="38100" dir="2700000" algn="tl">
                    <a:srgbClr val="000000">
                      <a:alpha val="43137"/>
                    </a:srgbClr>
                  </a:outerShdw>
                </a:effectLst>
                <a:cs typeface="Andalus" panose="02020603050405020304" pitchFamily="18" charset="-78"/>
              </a:rPr>
              <a:t>      ventilation</a:t>
            </a:r>
            <a:r>
              <a:rPr lang="en-US" sz="2400" dirty="0">
                <a:solidFill>
                  <a:schemeClr val="tx1"/>
                </a:solidFill>
                <a:cs typeface="Andalus" panose="02020603050405020304" pitchFamily="18" charset="-78"/>
              </a:rPr>
              <a:t> and consider </a:t>
            </a:r>
            <a:r>
              <a:rPr lang="en-US" sz="2400" b="1" dirty="0">
                <a:solidFill>
                  <a:schemeClr val="tx1"/>
                </a:solidFill>
                <a:effectLst>
                  <a:outerShdw blurRad="38100" dist="38100" dir="2700000" algn="tl">
                    <a:srgbClr val="000000">
                      <a:alpha val="43137"/>
                    </a:srgbClr>
                  </a:outerShdw>
                </a:effectLst>
                <a:cs typeface="Andalus" panose="02020603050405020304" pitchFamily="18" charset="-78"/>
              </a:rPr>
              <a:t>suctioning again later</a:t>
            </a:r>
            <a:r>
              <a:rPr lang="en-US" sz="2400" dirty="0">
                <a:solidFill>
                  <a:schemeClr val="tx1"/>
                </a:solidFill>
                <a:cs typeface="Andalus" panose="02020603050405020304" pitchFamily="18" charset="-78"/>
              </a:rPr>
              <a:t>.</a:t>
            </a:r>
            <a:endParaRPr lang="en-US" sz="2400" dirty="0">
              <a:solidFill>
                <a:schemeClr val="tx1"/>
              </a:solidFill>
              <a:cs typeface="Andalus" panose="02020603050405020304" pitchFamily="18"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685800"/>
            <a:ext cx="5791200" cy="762000"/>
          </a:xfrm>
        </p:spPr>
        <p:txBody>
          <a:bodyPr>
            <a:noAutofit/>
          </a:bodyPr>
          <a:lstStyle/>
          <a:p>
            <a:r>
              <a:rPr lang="en-US" sz="3200" dirty="0"/>
              <a:t>Continued care in the NICU </a:t>
            </a:r>
            <a:endParaRPr lang="en-US" sz="3200" dirty="0"/>
          </a:p>
        </p:txBody>
      </p:sp>
      <p:sp>
        <p:nvSpPr>
          <p:cNvPr id="4" name="Content Placeholder 3"/>
          <p:cNvSpPr>
            <a:spLocks noGrp="1"/>
          </p:cNvSpPr>
          <p:nvPr>
            <p:ph idx="1"/>
          </p:nvPr>
        </p:nvSpPr>
        <p:spPr>
          <a:xfrm>
            <a:off x="0" y="1143000"/>
            <a:ext cx="8915400" cy="4785926"/>
          </a:xfrm>
          <a:prstGeom prst="rect">
            <a:avLst/>
          </a:prstGeom>
        </p:spPr>
        <p:txBody>
          <a:bodyPr wrap="square">
            <a:spAutoFit/>
          </a:bodyPr>
          <a:lstStyle/>
          <a:p>
            <a:pPr algn="l" rtl="0">
              <a:buFont typeface="Arial" panose="020B0604020202020204" pitchFamily="34" charset="0"/>
              <a:buChar char="•"/>
            </a:pPr>
            <a:endParaRPr lang="en-US" sz="2800" dirty="0">
              <a:solidFill>
                <a:schemeClr val="tx1"/>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800" u="sng" dirty="0">
                <a:solidFill>
                  <a:schemeClr val="tx1"/>
                </a:solidFill>
                <a:latin typeface="Andalus" panose="02020603050405020304" pitchFamily="18" charset="-78"/>
                <a:cs typeface="Andalus" panose="02020603050405020304" pitchFamily="18" charset="-78"/>
              </a:rPr>
              <a:t> </a:t>
            </a:r>
            <a:r>
              <a:rPr lang="en-US" sz="2800" b="1" u="sng"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Minimal handling </a:t>
            </a:r>
            <a:r>
              <a:rPr lang="en-US" sz="2800" dirty="0">
                <a:solidFill>
                  <a:schemeClr val="tx1"/>
                </a:solidFill>
                <a:latin typeface="Andalus" panose="02020603050405020304" pitchFamily="18" charset="-78"/>
                <a:cs typeface="Andalus" panose="02020603050405020304" pitchFamily="18" charset="-78"/>
              </a:rPr>
              <a:t>is essential because these infants are easily  agitated</a:t>
            </a:r>
            <a:r>
              <a:rPr lang="en-US" sz="2800" b="1" dirty="0">
                <a:solidFill>
                  <a:schemeClr val="tx1"/>
                </a:solidFill>
                <a:latin typeface="Andalus" panose="02020603050405020304" pitchFamily="18" charset="-78"/>
                <a:cs typeface="Andalus" panose="02020603050405020304" pitchFamily="18" charset="-78"/>
              </a:rPr>
              <a:t>, Agitation can increase pulmonary hypertension and right-to-left shunting, leading to additional hypoxia </a:t>
            </a:r>
            <a:r>
              <a:rPr lang="en-US" sz="2800" dirty="0">
                <a:solidFill>
                  <a:schemeClr val="tx1"/>
                </a:solidFill>
                <a:latin typeface="Andalus" panose="02020603050405020304" pitchFamily="18" charset="-78"/>
                <a:cs typeface="Andalus" panose="02020603050405020304" pitchFamily="18" charset="-78"/>
              </a:rPr>
              <a:t>and </a:t>
            </a:r>
            <a:r>
              <a:rPr lang="en-US" sz="28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acidosis</a:t>
            </a:r>
            <a:r>
              <a:rPr lang="en-US" sz="2800" dirty="0">
                <a:solidFill>
                  <a:schemeClr val="tx1"/>
                </a:solidFill>
                <a:latin typeface="Andalus" panose="02020603050405020304" pitchFamily="18" charset="-78"/>
                <a:cs typeface="Andalus" panose="02020603050405020304" pitchFamily="18" charset="-78"/>
              </a:rPr>
              <a:t>. Sedation may be necessary to decrease agitation.</a:t>
            </a:r>
            <a:endParaRPr lang="en-US" sz="2800" dirty="0">
              <a:solidFill>
                <a:schemeClr val="tx1"/>
              </a:solidFill>
              <a:latin typeface="Andalus" panose="02020603050405020304" pitchFamily="18" charset="-78"/>
              <a:cs typeface="Andalus" panose="02020603050405020304" pitchFamily="18" charset="-78"/>
            </a:endParaRPr>
          </a:p>
          <a:p>
            <a:pPr marL="0" indent="0" algn="l" rtl="0">
              <a:buNone/>
            </a:pPr>
            <a:endParaRPr lang="en-US" sz="2800" dirty="0">
              <a:solidFill>
                <a:schemeClr val="tx1"/>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800" dirty="0">
                <a:solidFill>
                  <a:schemeClr val="tx1"/>
                </a:solidFill>
                <a:latin typeface="Andalus" panose="02020603050405020304" pitchFamily="18" charset="-78"/>
                <a:cs typeface="Andalus" panose="02020603050405020304" pitchFamily="18" charset="-78"/>
              </a:rPr>
              <a:t> </a:t>
            </a:r>
            <a:r>
              <a:rPr lang="en-US" sz="2800" b="1" u="sng"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Continue respiratory care</a:t>
            </a:r>
            <a:r>
              <a:rPr lang="en-US" sz="2800" dirty="0">
                <a:solidFill>
                  <a:schemeClr val="tx1"/>
                </a:solidFill>
                <a:latin typeface="Andalus" panose="02020603050405020304" pitchFamily="18" charset="-78"/>
                <a:cs typeface="Andalus" panose="02020603050405020304" pitchFamily="18" charset="-78"/>
              </a:rPr>
              <a:t>. </a:t>
            </a:r>
            <a:br>
              <a:rPr lang="en-US" sz="2800" dirty="0">
                <a:solidFill>
                  <a:schemeClr val="tx1"/>
                </a:solidFill>
                <a:latin typeface="Andalus" panose="02020603050405020304" pitchFamily="18" charset="-78"/>
                <a:cs typeface="Andalus" panose="02020603050405020304" pitchFamily="18" charset="-78"/>
              </a:rPr>
            </a:br>
            <a:r>
              <a:rPr lang="en-US" sz="2800" dirty="0">
                <a:solidFill>
                  <a:schemeClr val="tx1"/>
                </a:solidFill>
                <a:latin typeface="Andalus" panose="02020603050405020304" pitchFamily="18" charset="-78"/>
                <a:cs typeface="Andalus" panose="02020603050405020304" pitchFamily="18" charset="-78"/>
              </a:rPr>
              <a:t>  Oxygen therapy via positive pressure is crucial in maintaining adequate arterial oxygenation. </a:t>
            </a:r>
            <a:endParaRPr lang="en-US" sz="2800" dirty="0">
              <a:solidFill>
                <a:schemeClr val="tx1"/>
              </a:solidFill>
              <a:latin typeface="Andalus" panose="02020603050405020304" pitchFamily="18" charset="-78"/>
              <a:cs typeface="Andalus" panose="02020603050405020304" pitchFamily="18"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753765"/>
            <a:ext cx="8229600" cy="6104235"/>
          </a:xfrm>
          <a:prstGeom prst="rect">
            <a:avLst/>
          </a:prstGeom>
        </p:spPr>
        <p:txBody>
          <a:bodyPr wrap="square">
            <a:spAutoFit/>
          </a:bodyPr>
          <a:lstStyle/>
          <a:p>
            <a:pPr algn="l" rtl="0">
              <a:buFont typeface="Arial" panose="020B0604020202020204" pitchFamily="34" charset="0"/>
              <a:buChar char="•"/>
            </a:pPr>
            <a:r>
              <a:rPr lang="en-US" sz="3200" b="1" u="sng"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Mechanical ventilation </a:t>
            </a:r>
            <a:r>
              <a:rPr lang="en-US" sz="2400" dirty="0">
                <a:solidFill>
                  <a:schemeClr val="tx1"/>
                </a:solidFill>
                <a:latin typeface="Andalus" panose="02020603050405020304" pitchFamily="18" charset="-78"/>
                <a:cs typeface="Andalus" panose="02020603050405020304" pitchFamily="18" charset="-78"/>
              </a:rPr>
              <a:t>in 30% of cases (hyperventilation)</a:t>
            </a:r>
            <a:endParaRPr lang="en-US" sz="2400" dirty="0">
              <a:solidFill>
                <a:schemeClr val="tx1"/>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endParaRPr lang="en-US" sz="2400" dirty="0">
              <a:solidFill>
                <a:schemeClr val="tx1"/>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3600" b="1" u="sng"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Surfactant</a:t>
            </a:r>
            <a:r>
              <a:rPr lang="en-US" sz="3200" u="sng"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sz="2400" dirty="0">
                <a:solidFill>
                  <a:schemeClr val="tx1"/>
                </a:solidFill>
                <a:latin typeface="Andalus" panose="02020603050405020304" pitchFamily="18" charset="-78"/>
                <a:cs typeface="Andalus" panose="02020603050405020304" pitchFamily="18" charset="-78"/>
              </a:rPr>
              <a:t>when needed</a:t>
            </a:r>
            <a:endParaRPr lang="en-US" sz="2400" dirty="0">
              <a:solidFill>
                <a:schemeClr val="tx1"/>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endParaRPr lang="en-US" sz="2400" dirty="0">
              <a:solidFill>
                <a:schemeClr val="tx1"/>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400" dirty="0">
                <a:solidFill>
                  <a:schemeClr val="tx1"/>
                </a:solidFill>
                <a:latin typeface="Andalus" panose="02020603050405020304" pitchFamily="18" charset="-78"/>
                <a:cs typeface="Andalus" panose="02020603050405020304" pitchFamily="18" charset="-78"/>
              </a:rPr>
              <a:t> </a:t>
            </a:r>
            <a:r>
              <a:rPr lang="en-US" sz="3200" b="1" u="sng"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prophylactic antibiotic </a:t>
            </a:r>
            <a:r>
              <a:rPr lang="en-US" sz="2400" dirty="0">
                <a:solidFill>
                  <a:schemeClr val="tx1"/>
                </a:solidFill>
                <a:latin typeface="Andalus" panose="02020603050405020304" pitchFamily="18" charset="-78"/>
                <a:cs typeface="Andalus" panose="02020603050405020304" pitchFamily="18" charset="-78"/>
              </a:rPr>
              <a:t>is </a:t>
            </a:r>
            <a:r>
              <a:rPr lang="en-US" sz="24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not</a:t>
            </a:r>
            <a:r>
              <a:rPr lang="en-US" sz="2400"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sz="2400" dirty="0">
                <a:solidFill>
                  <a:schemeClr val="tx1"/>
                </a:solidFill>
                <a:latin typeface="Andalus" panose="02020603050405020304" pitchFamily="18" charset="-78"/>
                <a:cs typeface="Andalus" panose="02020603050405020304" pitchFamily="18" charset="-78"/>
              </a:rPr>
              <a:t>indicated if there is no pneumonia  </a:t>
            </a:r>
            <a:endParaRPr lang="en-US" sz="2400" dirty="0">
              <a:solidFill>
                <a:schemeClr val="tx1"/>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endParaRPr lang="en-US" sz="2400" dirty="0">
              <a:solidFill>
                <a:schemeClr val="tx1"/>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8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sz="3200" b="1" u="sng"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Inhaled NO </a:t>
            </a:r>
            <a:r>
              <a:rPr lang="en-US" sz="2400" dirty="0">
                <a:solidFill>
                  <a:schemeClr val="tx1"/>
                </a:solidFill>
                <a:latin typeface="Andalus" panose="02020603050405020304" pitchFamily="18" charset="-78"/>
                <a:cs typeface="Andalus" panose="02020603050405020304" pitchFamily="18" charset="-78"/>
                <a:sym typeface="Wingdings" panose="05000000000000000000" pitchFamily="2" charset="2"/>
              </a:rPr>
              <a:t> for PPHN (Persistent pulmonary hypertension of the newborn)</a:t>
            </a:r>
            <a:endParaRPr lang="en-US" sz="2400" dirty="0">
              <a:solidFill>
                <a:schemeClr val="tx1"/>
              </a:solidFill>
              <a:latin typeface="Andalus" panose="02020603050405020304" pitchFamily="18" charset="-78"/>
              <a:cs typeface="Andalus" panose="02020603050405020304" pitchFamily="18" charset="-78"/>
              <a:sym typeface="Wingdings" panose="05000000000000000000" pitchFamily="2" charset="2"/>
            </a:endParaRPr>
          </a:p>
          <a:p>
            <a:pPr algn="l" rtl="0"/>
            <a:endParaRPr lang="en-US" sz="2400" dirty="0">
              <a:solidFill>
                <a:schemeClr val="tx1"/>
              </a:solidFill>
              <a:latin typeface="Andalus" panose="02020603050405020304" pitchFamily="18" charset="-78"/>
              <a:cs typeface="Andalus" panose="02020603050405020304" pitchFamily="18" charset="-78"/>
            </a:endParaRPr>
          </a:p>
          <a:p>
            <a:pPr algn="l" rtl="0"/>
            <a:endParaRPr lang="en-US" sz="2400" dirty="0">
              <a:solidFill>
                <a:schemeClr val="tx1"/>
              </a:solidFill>
              <a:latin typeface="Andalus" panose="02020603050405020304" pitchFamily="18" charset="-78"/>
              <a:cs typeface="Andalus" panose="02020603050405020304" pitchFamily="18"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0"/>
            <a:ext cx="4114799" cy="914400"/>
          </a:xfrm>
        </p:spPr>
        <p:txBody>
          <a:bodyPr>
            <a:normAutofit/>
          </a:bodyPr>
          <a:lstStyle/>
          <a:p>
            <a:pPr algn="l"/>
            <a:r>
              <a:rPr lang="en-US" dirty="0"/>
              <a:t>Prevention :</a:t>
            </a:r>
            <a:endParaRPr lang="en-US" dirty="0"/>
          </a:p>
        </p:txBody>
      </p:sp>
      <p:sp>
        <p:nvSpPr>
          <p:cNvPr id="4" name="Content Placeholder 3"/>
          <p:cNvSpPr>
            <a:spLocks noGrp="1"/>
          </p:cNvSpPr>
          <p:nvPr>
            <p:ph idx="1"/>
          </p:nvPr>
        </p:nvSpPr>
        <p:spPr>
          <a:xfrm>
            <a:off x="152400" y="1676400"/>
            <a:ext cx="8001000" cy="3553460"/>
          </a:xfrm>
          <a:prstGeom prst="rect">
            <a:avLst/>
          </a:prstGeom>
        </p:spPr>
        <p:txBody>
          <a:bodyPr wrap="square">
            <a:spAutoFit/>
          </a:bodyPr>
          <a:lstStyle/>
          <a:p>
            <a:pPr algn="l" rtl="0">
              <a:buFont typeface="Arial" panose="020B0604020202020204" pitchFamily="34" charset="0"/>
              <a:buChar char="•"/>
            </a:pPr>
            <a:r>
              <a:rPr lang="en-US" sz="2800" dirty="0">
                <a:solidFill>
                  <a:schemeClr val="tx1"/>
                </a:solidFill>
                <a:latin typeface="Andalus" panose="02020603050405020304" pitchFamily="18" charset="-78"/>
                <a:cs typeface="Andalus" panose="02020603050405020304" pitchFamily="18" charset="-78"/>
              </a:rPr>
              <a:t> </a:t>
            </a:r>
            <a:r>
              <a:rPr lang="en-US" sz="2400" dirty="0">
                <a:solidFill>
                  <a:schemeClr val="tx1"/>
                </a:solidFill>
                <a:latin typeface="Andalus" panose="02020603050405020304" pitchFamily="18" charset="-78"/>
                <a:cs typeface="Andalus" panose="02020603050405020304" pitchFamily="18" charset="-78"/>
              </a:rPr>
              <a:t>The risk of meconium aspiration may be decreased </a:t>
            </a:r>
            <a:br>
              <a:rPr lang="en-US" sz="2400" dirty="0">
                <a:solidFill>
                  <a:schemeClr val="tx1"/>
                </a:solidFill>
                <a:latin typeface="Andalus" panose="02020603050405020304" pitchFamily="18" charset="-78"/>
                <a:cs typeface="Andalus" panose="02020603050405020304" pitchFamily="18" charset="-78"/>
              </a:rPr>
            </a:br>
            <a:r>
              <a:rPr lang="en-US" sz="2400" dirty="0">
                <a:solidFill>
                  <a:schemeClr val="tx1"/>
                </a:solidFill>
                <a:latin typeface="Andalus" panose="02020603050405020304" pitchFamily="18" charset="-78"/>
                <a:cs typeface="Andalus" panose="02020603050405020304" pitchFamily="18" charset="-78"/>
              </a:rPr>
              <a:t>  by</a:t>
            </a:r>
            <a:endParaRPr lang="en-US" sz="2400" dirty="0">
              <a:solidFill>
                <a:schemeClr val="tx1"/>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400" dirty="0">
                <a:solidFill>
                  <a:schemeClr val="tx1"/>
                </a:solidFill>
                <a:latin typeface="Andalus" panose="02020603050405020304" pitchFamily="18" charset="-78"/>
                <a:cs typeface="Andalus" panose="02020603050405020304" pitchFamily="18" charset="-78"/>
              </a:rPr>
              <a:t> </a:t>
            </a:r>
            <a:r>
              <a:rPr lang="en-US" sz="3200" b="1" u="sng"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rapid identification </a:t>
            </a:r>
            <a:r>
              <a:rPr lang="en-US" sz="32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of fetal distress and </a:t>
            </a:r>
            <a:r>
              <a:rPr lang="en-US" sz="3200" b="1" u="sng"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suction before his first breath </a:t>
            </a:r>
            <a:r>
              <a:rPr lang="en-US" sz="32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if non </a:t>
            </a:r>
            <a:r>
              <a:rPr lang="en-US" sz="3200" b="1" dirty="0" err="1">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vigourus</a:t>
            </a:r>
            <a:r>
              <a:rPr lang="en-US" sz="32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endParaRPr lang="en-US" sz="32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a:p>
            <a:pPr algn="l" rtl="0">
              <a:buFont typeface="Arial" panose="020B0604020202020204" pitchFamily="34" charset="0"/>
              <a:buChar char="•"/>
            </a:pPr>
            <a:endParaRPr lang="en-US" sz="2400" b="1" dirty="0">
              <a:solidFill>
                <a:schemeClr val="tx1"/>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endParaRPr lang="en-US" sz="2800" dirty="0">
              <a:solidFill>
                <a:schemeClr val="tx1"/>
              </a:solidFill>
              <a:latin typeface="Andalus" panose="02020603050405020304" pitchFamily="18" charset="-78"/>
              <a:cs typeface="Andalus" panose="02020603050405020304" pitchFamily="18"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04800"/>
            <a:ext cx="3124200" cy="685800"/>
          </a:xfrm>
        </p:spPr>
        <p:txBody>
          <a:bodyPr>
            <a:normAutofit fontScale="90000"/>
          </a:bodyPr>
          <a:lstStyle/>
          <a:p>
            <a:pPr algn="l"/>
            <a:r>
              <a:rPr lang="en-US" dirty="0"/>
              <a:t>Prognosis :</a:t>
            </a:r>
            <a:endParaRPr lang="en-US" dirty="0"/>
          </a:p>
        </p:txBody>
      </p:sp>
      <p:sp>
        <p:nvSpPr>
          <p:cNvPr id="4" name="Content Placeholder 3"/>
          <p:cNvSpPr>
            <a:spLocks noGrp="1"/>
          </p:cNvSpPr>
          <p:nvPr>
            <p:ph idx="1"/>
          </p:nvPr>
        </p:nvSpPr>
        <p:spPr>
          <a:xfrm>
            <a:off x="19050" y="1447800"/>
            <a:ext cx="8686800" cy="4170372"/>
          </a:xfrm>
          <a:prstGeom prst="rect">
            <a:avLst/>
          </a:prstGeom>
        </p:spPr>
        <p:txBody>
          <a:bodyPr wrap="square">
            <a:spAutoFit/>
          </a:bodyPr>
          <a:lstStyle/>
          <a:p>
            <a:pPr algn="l" rtl="0">
              <a:buFont typeface="Arial" panose="020B0604020202020204" pitchFamily="34" charset="0"/>
              <a:buChar char="•"/>
            </a:pPr>
            <a:r>
              <a:rPr lang="en-US" sz="2400" dirty="0">
                <a:solidFill>
                  <a:schemeClr val="tx1"/>
                </a:solidFill>
                <a:latin typeface="Andalus" panose="02020603050405020304" pitchFamily="18" charset="-78"/>
                <a:cs typeface="Andalus" panose="02020603050405020304" pitchFamily="18" charset="-78"/>
              </a:rPr>
              <a:t> The </a:t>
            </a:r>
            <a:r>
              <a:rPr lang="en-US" sz="24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mortality</a:t>
            </a:r>
            <a:r>
              <a:rPr lang="en-US" sz="2400"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sz="2400" dirty="0">
                <a:solidFill>
                  <a:schemeClr val="tx1"/>
                </a:solidFill>
                <a:latin typeface="Andalus" panose="02020603050405020304" pitchFamily="18" charset="-78"/>
                <a:cs typeface="Andalus" panose="02020603050405020304" pitchFamily="18" charset="-78"/>
              </a:rPr>
              <a:t>rate of MAS 4-5%.</a:t>
            </a:r>
            <a:endParaRPr lang="en-US" sz="2400" dirty="0">
              <a:solidFill>
                <a:schemeClr val="tx1"/>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400" dirty="0">
                <a:solidFill>
                  <a:schemeClr val="tx1"/>
                </a:solidFill>
                <a:latin typeface="Andalus" panose="02020603050405020304" pitchFamily="18" charset="-78"/>
                <a:cs typeface="Andalus" panose="02020603050405020304" pitchFamily="18" charset="-78"/>
              </a:rPr>
              <a:t> The decline in neonatal deaths due to MAS during the last </a:t>
            </a:r>
            <a:br>
              <a:rPr lang="en-US" sz="2400" dirty="0">
                <a:solidFill>
                  <a:schemeClr val="tx1"/>
                </a:solidFill>
                <a:latin typeface="Andalus" panose="02020603050405020304" pitchFamily="18" charset="-78"/>
                <a:cs typeface="Andalus" panose="02020603050405020304" pitchFamily="18" charset="-78"/>
              </a:rPr>
            </a:br>
            <a:r>
              <a:rPr lang="en-US" sz="2400" dirty="0">
                <a:solidFill>
                  <a:schemeClr val="tx1"/>
                </a:solidFill>
                <a:latin typeface="Andalus" panose="02020603050405020304" pitchFamily="18" charset="-78"/>
                <a:cs typeface="Andalus" panose="02020603050405020304" pitchFamily="18" charset="-78"/>
              </a:rPr>
              <a:t>  decades is related to improvements in obstetric and neonatal </a:t>
            </a:r>
            <a:br>
              <a:rPr lang="en-US" sz="2400" dirty="0">
                <a:solidFill>
                  <a:schemeClr val="tx1"/>
                </a:solidFill>
                <a:latin typeface="Andalus" panose="02020603050405020304" pitchFamily="18" charset="-78"/>
                <a:cs typeface="Andalus" panose="02020603050405020304" pitchFamily="18" charset="-78"/>
              </a:rPr>
            </a:br>
            <a:r>
              <a:rPr lang="en-US" sz="2400" dirty="0">
                <a:solidFill>
                  <a:schemeClr val="tx1"/>
                </a:solidFill>
                <a:latin typeface="Andalus" panose="02020603050405020304" pitchFamily="18" charset="-78"/>
                <a:cs typeface="Andalus" panose="02020603050405020304" pitchFamily="18" charset="-78"/>
              </a:rPr>
              <a:t>  care.</a:t>
            </a:r>
            <a:endParaRPr lang="en-US" sz="2400" b="1" dirty="0">
              <a:solidFill>
                <a:schemeClr val="tx1"/>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4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Residual lung problems </a:t>
            </a:r>
            <a:r>
              <a:rPr lang="en-US" sz="2400" dirty="0">
                <a:solidFill>
                  <a:schemeClr val="tx1"/>
                </a:solidFill>
                <a:latin typeface="Andalus" panose="02020603050405020304" pitchFamily="18" charset="-78"/>
                <a:cs typeface="Andalus" panose="02020603050405020304" pitchFamily="18" charset="-78"/>
              </a:rPr>
              <a:t>are rare but include symptomatic </a:t>
            </a:r>
            <a:br>
              <a:rPr lang="en-US" sz="2400" dirty="0">
                <a:solidFill>
                  <a:schemeClr val="tx1"/>
                </a:solidFill>
                <a:latin typeface="Andalus" panose="02020603050405020304" pitchFamily="18" charset="-78"/>
                <a:cs typeface="Andalus" panose="02020603050405020304" pitchFamily="18" charset="-78"/>
              </a:rPr>
            </a:br>
            <a:r>
              <a:rPr lang="en-US" sz="2400" dirty="0">
                <a:solidFill>
                  <a:schemeClr val="tx1"/>
                </a:solidFill>
                <a:latin typeface="Andalus" panose="02020603050405020304" pitchFamily="18" charset="-78"/>
                <a:cs typeface="Andalus" panose="02020603050405020304" pitchFamily="18" charset="-78"/>
              </a:rPr>
              <a:t>  cough, wheezing, and persistent hyperinflation for up to 5-</a:t>
            </a:r>
            <a:br>
              <a:rPr lang="en-US" sz="2400" dirty="0">
                <a:solidFill>
                  <a:schemeClr val="tx1"/>
                </a:solidFill>
                <a:latin typeface="Andalus" panose="02020603050405020304" pitchFamily="18" charset="-78"/>
                <a:cs typeface="Andalus" panose="02020603050405020304" pitchFamily="18" charset="-78"/>
              </a:rPr>
            </a:br>
            <a:r>
              <a:rPr lang="en-US" sz="2400" dirty="0">
                <a:solidFill>
                  <a:schemeClr val="tx1"/>
                </a:solidFill>
                <a:latin typeface="Andalus" panose="02020603050405020304" pitchFamily="18" charset="-78"/>
                <a:cs typeface="Andalus" panose="02020603050405020304" pitchFamily="18" charset="-78"/>
              </a:rPr>
              <a:t>  10 yr.</a:t>
            </a:r>
            <a:endParaRPr lang="en-US" sz="2400" b="1" dirty="0">
              <a:solidFill>
                <a:schemeClr val="tx1"/>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400" dirty="0">
                <a:solidFill>
                  <a:schemeClr val="tx1"/>
                </a:solidFill>
                <a:latin typeface="Andalus" panose="02020603050405020304" pitchFamily="18" charset="-78"/>
                <a:cs typeface="Andalus" panose="02020603050405020304" pitchFamily="18" charset="-78"/>
              </a:rPr>
              <a:t> The ultimate prognosis </a:t>
            </a:r>
            <a:r>
              <a:rPr lang="en-US" sz="24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depends on the extent of CNS injury from asphyxia</a:t>
            </a:r>
            <a:r>
              <a:rPr lang="en-US" sz="2400" dirty="0">
                <a:solidFill>
                  <a:schemeClr val="tx1"/>
                </a:solidFill>
                <a:latin typeface="Andalus" panose="02020603050405020304" pitchFamily="18" charset="-78"/>
                <a:cs typeface="Andalus" panose="02020603050405020304" pitchFamily="18" charset="-78"/>
              </a:rPr>
              <a:t> and the </a:t>
            </a:r>
            <a:r>
              <a:rPr lang="en-US" sz="24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presence of associated problems such as pulmonary hypertension</a:t>
            </a:r>
            <a:endParaRPr lang="en-US" sz="24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229600" cy="1600200"/>
          </a:xfrm>
        </p:spPr>
        <p:txBody>
          <a:bodyPr/>
          <a:lstStyle/>
          <a:p>
            <a:r>
              <a:rPr lang="en-US" dirty="0"/>
              <a:t>What is </a:t>
            </a:r>
            <a:r>
              <a:rPr lang="en-US" dirty="0" err="1"/>
              <a:t>meconuim</a:t>
            </a:r>
            <a:r>
              <a:rPr lang="en-US" dirty="0"/>
              <a:t> ?</a:t>
            </a:r>
            <a:endParaRPr lang="en-US" dirty="0"/>
          </a:p>
        </p:txBody>
      </p:sp>
      <p:sp>
        <p:nvSpPr>
          <p:cNvPr id="4" name="Content Placeholder 2"/>
          <p:cNvSpPr>
            <a:spLocks noGrp="1"/>
          </p:cNvSpPr>
          <p:nvPr>
            <p:ph idx="1"/>
          </p:nvPr>
        </p:nvSpPr>
        <p:spPr>
          <a:xfrm>
            <a:off x="228600" y="1219200"/>
            <a:ext cx="8839200" cy="4525963"/>
          </a:xfrm>
        </p:spPr>
        <p:txBody>
          <a:bodyPr>
            <a:noAutofit/>
          </a:bodyPr>
          <a:lstStyle/>
          <a:p>
            <a:pPr algn="l" rtl="0">
              <a:buFont typeface="Arial" panose="020B0604020202020204" pitchFamily="34" charset="0"/>
              <a:buChar char="•"/>
            </a:pPr>
            <a:r>
              <a:rPr lang="en-US" sz="1800" dirty="0">
                <a:solidFill>
                  <a:schemeClr val="tx1">
                    <a:lumMod val="95000"/>
                    <a:lumOff val="5000"/>
                  </a:schemeClr>
                </a:solidFill>
                <a:latin typeface="Andalus" panose="02020603050405020304" pitchFamily="18" charset="-78"/>
                <a:sym typeface="+mn-ea"/>
              </a:rPr>
              <a:t> </a:t>
            </a:r>
            <a:r>
              <a:rPr lang="en-US" sz="1800" b="1" dirty="0">
                <a:solidFill>
                  <a:schemeClr val="tx1">
                    <a:lumMod val="95000"/>
                    <a:lumOff val="5000"/>
                  </a:schemeClr>
                </a:solidFill>
                <a:sym typeface="+mn-ea"/>
              </a:rPr>
              <a:t>It is the first intestinal discharge from newborns, </a:t>
            </a:r>
            <a:r>
              <a:rPr lang="en-US" sz="1800" b="1" dirty="0">
                <a:solidFill>
                  <a:schemeClr val="tx1">
                    <a:lumMod val="95000"/>
                    <a:lumOff val="5000"/>
                  </a:schemeClr>
                </a:solidFill>
                <a:cs typeface="Andalus" panose="02020603050405020304" pitchFamily="18" charset="-78"/>
                <a:sym typeface="+mn-ea"/>
              </a:rPr>
              <a:t>which is a viscous, dark green substance</a:t>
            </a:r>
            <a:r>
              <a:rPr lang="en-US" sz="1800" dirty="0">
                <a:solidFill>
                  <a:schemeClr val="tx1">
                    <a:lumMod val="95000"/>
                    <a:lumOff val="5000"/>
                  </a:schemeClr>
                </a:solidFill>
                <a:cs typeface="Andalus" panose="02020603050405020304" pitchFamily="18" charset="-78"/>
                <a:sym typeface="+mn-ea"/>
              </a:rPr>
              <a:t>  </a:t>
            </a:r>
            <a:r>
              <a:rPr lang="en-US" sz="1800" u="sng" dirty="0">
                <a:solidFill>
                  <a:schemeClr val="tx1">
                    <a:lumMod val="95000"/>
                    <a:lumOff val="5000"/>
                  </a:schemeClr>
                </a:solidFill>
                <a:cs typeface="Andalus" panose="02020603050405020304" pitchFamily="18" charset="-78"/>
                <a:sym typeface="+mn-ea"/>
              </a:rPr>
              <a:t>composed  </a:t>
            </a:r>
            <a:r>
              <a:rPr lang="en-GB" sz="1800" u="sng" dirty="0">
                <a:solidFill>
                  <a:schemeClr val="tx1">
                    <a:lumMod val="95000"/>
                    <a:lumOff val="5000"/>
                  </a:schemeClr>
                </a:solidFill>
                <a:cs typeface="Andalus" panose="02020603050405020304" pitchFamily="18" charset="-78"/>
                <a:sym typeface="+mn-ea"/>
              </a:rPr>
              <a:t>Of:</a:t>
            </a:r>
            <a:br>
              <a:rPr lang="en-GB" sz="1800" u="sng" dirty="0">
                <a:solidFill>
                  <a:schemeClr val="tx1">
                    <a:lumMod val="95000"/>
                    <a:lumOff val="5000"/>
                  </a:schemeClr>
                </a:solidFill>
                <a:cs typeface="Andalus" panose="02020603050405020304" pitchFamily="18" charset="-78"/>
                <a:sym typeface="+mn-ea"/>
              </a:rPr>
            </a:br>
            <a:endParaRPr lang="en-GB" sz="1800" u="sng" dirty="0">
              <a:solidFill>
                <a:schemeClr val="tx1">
                  <a:lumMod val="95000"/>
                  <a:lumOff val="5000"/>
                </a:schemeClr>
              </a:solidFill>
              <a:cs typeface="Andalus" panose="02020603050405020304" pitchFamily="18" charset="-78"/>
            </a:endParaRPr>
          </a:p>
          <a:p>
            <a:pPr algn="l" rtl="0"/>
            <a:r>
              <a:rPr lang="en-US" sz="1800" b="1" u="sng" dirty="0">
                <a:solidFill>
                  <a:schemeClr val="tx1">
                    <a:lumMod val="95000"/>
                    <a:lumOff val="5000"/>
                  </a:schemeClr>
                </a:solidFill>
                <a:cs typeface="Andalus" panose="02020603050405020304" pitchFamily="18" charset="-78"/>
                <a:sym typeface="+mn-ea"/>
              </a:rPr>
              <a:t>Water</a:t>
            </a:r>
            <a:r>
              <a:rPr lang="en-US" sz="1800" dirty="0">
                <a:solidFill>
                  <a:schemeClr val="tx1">
                    <a:lumMod val="95000"/>
                    <a:lumOff val="5000"/>
                  </a:schemeClr>
                </a:solidFill>
                <a:cs typeface="Andalus" panose="02020603050405020304" pitchFamily="18" charset="-78"/>
                <a:sym typeface="+mn-ea"/>
              </a:rPr>
              <a:t>  which is the major liquid constituent, comprising 85-95% of meconium.</a:t>
            </a:r>
            <a:endParaRPr lang="en-US" sz="1800" dirty="0">
              <a:solidFill>
                <a:schemeClr val="tx1">
                  <a:lumMod val="95000"/>
                  <a:lumOff val="5000"/>
                </a:schemeClr>
              </a:solidFill>
              <a:cs typeface="Andalus" panose="02020603050405020304" pitchFamily="18" charset="-78"/>
            </a:endParaRPr>
          </a:p>
          <a:p>
            <a:pPr algn="l" rtl="0"/>
            <a:endParaRPr lang="en-US" sz="1800" dirty="0">
              <a:solidFill>
                <a:schemeClr val="tx1">
                  <a:lumMod val="95000"/>
                  <a:lumOff val="5000"/>
                </a:schemeClr>
              </a:solidFill>
              <a:cs typeface="Andalus" panose="02020603050405020304" pitchFamily="18" charset="-78"/>
            </a:endParaRPr>
          </a:p>
          <a:p>
            <a:pPr algn="l" rtl="0"/>
            <a:r>
              <a:rPr lang="en-US" sz="1800" dirty="0">
                <a:solidFill>
                  <a:schemeClr val="tx1">
                    <a:lumMod val="95000"/>
                    <a:lumOff val="5000"/>
                  </a:schemeClr>
                </a:solidFill>
                <a:cs typeface="Andalus" panose="02020603050405020304" pitchFamily="18" charset="-78"/>
                <a:sym typeface="+mn-ea"/>
              </a:rPr>
              <a:t>the remaining 5-15% of ingredients consists of </a:t>
            </a:r>
            <a:r>
              <a:rPr lang="en-US" sz="1800" b="1" u="sng" dirty="0">
                <a:solidFill>
                  <a:schemeClr val="tx1">
                    <a:lumMod val="95000"/>
                    <a:lumOff val="5000"/>
                  </a:schemeClr>
                </a:solidFill>
                <a:cs typeface="Andalus" panose="02020603050405020304" pitchFamily="18" charset="-78"/>
                <a:sym typeface="+mn-ea"/>
              </a:rPr>
              <a:t>solid constituents</a:t>
            </a:r>
            <a:r>
              <a:rPr lang="en-US" sz="1800" dirty="0">
                <a:solidFill>
                  <a:schemeClr val="tx1">
                    <a:lumMod val="95000"/>
                    <a:lumOff val="5000"/>
                  </a:schemeClr>
                </a:solidFill>
                <a:cs typeface="Andalus" panose="02020603050405020304" pitchFamily="18" charset="-78"/>
                <a:sym typeface="+mn-ea"/>
              </a:rPr>
              <a:t>, primarily intestinal secretions(</a:t>
            </a:r>
            <a:r>
              <a:rPr lang="en-US" sz="1800" dirty="0" err="1">
                <a:solidFill>
                  <a:schemeClr val="tx1">
                    <a:lumMod val="95000"/>
                    <a:lumOff val="5000"/>
                  </a:schemeClr>
                </a:solidFill>
                <a:cs typeface="Andalus" panose="02020603050405020304" pitchFamily="18" charset="-78"/>
                <a:sym typeface="+mn-ea"/>
              </a:rPr>
              <a:t>eg</a:t>
            </a:r>
            <a:r>
              <a:rPr lang="en-US" sz="1800" dirty="0">
                <a:solidFill>
                  <a:schemeClr val="tx1">
                    <a:lumMod val="95000"/>
                    <a:lumOff val="5000"/>
                  </a:schemeClr>
                </a:solidFill>
                <a:cs typeface="Andalus" panose="02020603050405020304" pitchFamily="18" charset="-78"/>
                <a:sym typeface="+mn-ea"/>
              </a:rPr>
              <a:t>. Bile), mucosal cells, and solid elements of swallowed amniotic fluid, such as proteins and lipids.</a:t>
            </a:r>
            <a:endParaRPr lang="en-US" sz="1800" dirty="0">
              <a:solidFill>
                <a:schemeClr val="tx1">
                  <a:lumMod val="95000"/>
                  <a:lumOff val="5000"/>
                </a:schemeClr>
              </a:solidFill>
              <a:cs typeface="Andalus" panose="02020603050405020304" pitchFamily="18" charset="-78"/>
            </a:endParaRPr>
          </a:p>
          <a:p>
            <a:pPr algn="l" rtl="0"/>
            <a:endParaRPr lang="en-US" sz="1800" dirty="0">
              <a:solidFill>
                <a:schemeClr val="tx1">
                  <a:lumMod val="95000"/>
                  <a:lumOff val="5000"/>
                </a:schemeClr>
              </a:solidFill>
            </a:endParaRPr>
          </a:p>
          <a:p>
            <a:pPr algn="l" rtl="0">
              <a:buFont typeface="Arial" panose="020B0604020202020204" pitchFamily="34" charset="0"/>
              <a:buChar char="•"/>
            </a:pPr>
            <a:r>
              <a:rPr lang="en-US" sz="1800" dirty="0">
                <a:solidFill>
                  <a:schemeClr val="tx1">
                    <a:lumMod val="95000"/>
                    <a:lumOff val="5000"/>
                  </a:schemeClr>
                </a:solidFill>
                <a:sym typeface="+mn-ea"/>
              </a:rPr>
              <a:t> Meconium is</a:t>
            </a:r>
            <a:r>
              <a:rPr lang="en-US" sz="1800" b="1" u="sng" dirty="0">
                <a:solidFill>
                  <a:schemeClr val="tx1">
                    <a:lumMod val="95000"/>
                    <a:lumOff val="5000"/>
                  </a:schemeClr>
                </a:solidFill>
                <a:sym typeface="+mn-ea"/>
              </a:rPr>
              <a:t> sterile </a:t>
            </a:r>
            <a:r>
              <a:rPr lang="en-US" sz="1800" dirty="0">
                <a:solidFill>
                  <a:schemeClr val="tx1">
                    <a:lumMod val="95000"/>
                    <a:lumOff val="5000"/>
                  </a:schemeClr>
                </a:solidFill>
                <a:sym typeface="+mn-ea"/>
              </a:rPr>
              <a:t>and does not contain bacteria.</a:t>
            </a:r>
            <a:br>
              <a:rPr lang="en-US" sz="1800" dirty="0">
                <a:solidFill>
                  <a:schemeClr val="tx1">
                    <a:lumMod val="95000"/>
                    <a:lumOff val="5000"/>
                  </a:schemeClr>
                </a:solidFill>
                <a:sym typeface="+mn-ea"/>
              </a:rPr>
            </a:br>
            <a:endParaRPr lang="en-US" sz="1800" dirty="0">
              <a:solidFill>
                <a:schemeClr val="tx1">
                  <a:lumMod val="95000"/>
                  <a:lumOff val="5000"/>
                </a:schemeClr>
              </a:solidFill>
            </a:endParaRPr>
          </a:p>
          <a:p>
            <a:pPr algn="l" rtl="0">
              <a:buFont typeface="Arial" panose="020B0604020202020204" pitchFamily="34" charset="0"/>
              <a:buChar char="•"/>
            </a:pPr>
            <a:r>
              <a:rPr lang="en-US" sz="1800" dirty="0">
                <a:solidFill>
                  <a:schemeClr val="tx1">
                    <a:lumMod val="95000"/>
                    <a:lumOff val="5000"/>
                  </a:schemeClr>
                </a:solidFill>
                <a:sym typeface="+mn-ea"/>
              </a:rPr>
              <a:t>PH of meconium 5.5 to 7.0.</a:t>
            </a:r>
            <a:endParaRPr lang="en-US" sz="1800" dirty="0">
              <a:solidFill>
                <a:schemeClr val="tx1">
                  <a:lumMod val="95000"/>
                  <a:lumOff val="5000"/>
                </a:schemeClr>
              </a:solidFill>
            </a:endParaRPr>
          </a:p>
          <a:p>
            <a:pPr algn="l" rtl="0">
              <a:buFont typeface="Arial" panose="020B0604020202020204" pitchFamily="34" charset="0"/>
              <a:buChar char="•"/>
            </a:pPr>
            <a:endParaRPr lang="en-US" sz="1800" dirty="0">
              <a:solidFill>
                <a:schemeClr val="tx1">
                  <a:lumMod val="95000"/>
                  <a:lumOff val="5000"/>
                </a:schemeClr>
              </a:solidFill>
            </a:endParaRPr>
          </a:p>
          <a:p>
            <a:pPr marL="0" lvl="1" algn="l" rtl="0">
              <a:buFont typeface="Arial" panose="020B0604020202020204" pitchFamily="34" charset="0"/>
              <a:buChar char="•"/>
            </a:pPr>
            <a:r>
              <a:rPr lang="en-US" sz="1800" dirty="0">
                <a:solidFill>
                  <a:schemeClr val="tx1">
                    <a:lumMod val="95000"/>
                    <a:lumOff val="5000"/>
                  </a:schemeClr>
                </a:solidFill>
                <a:cs typeface="Andalus" panose="02020603050405020304" pitchFamily="18" charset="-78"/>
                <a:sym typeface="+mn-ea"/>
              </a:rPr>
              <a:t>. Normally meconium should pass after delivery, within the first 48 hours.</a:t>
            </a:r>
            <a:endParaRPr lang="en-US" sz="1800" b="1" u="sng" dirty="0">
              <a:solidFill>
                <a:schemeClr val="tx1">
                  <a:lumMod val="95000"/>
                  <a:lumOff val="5000"/>
                </a:schemeClr>
              </a:solidFill>
              <a:cs typeface="Andalus" panose="02020603050405020304" pitchFamily="18" charset="-78"/>
            </a:endParaRPr>
          </a:p>
          <a:p>
            <a:pPr marL="0" indent="0" algn="l" rtl="0">
              <a:buNone/>
            </a:pPr>
            <a:endParaRPr lang="en-US" sz="1800" dirty="0">
              <a:solidFill>
                <a:srgbClr val="7030A0"/>
              </a:solidFill>
            </a:endParaRPr>
          </a:p>
          <a:p>
            <a:endParaRPr lang="en-US"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11480"/>
            <a:ext cx="3886199" cy="960120"/>
          </a:xfrm>
        </p:spPr>
        <p:txBody>
          <a:bodyPr>
            <a:normAutofit fontScale="90000"/>
          </a:bodyPr>
          <a:lstStyle/>
          <a:p>
            <a:pPr algn="l"/>
            <a:r>
              <a:rPr lang="en-US" dirty="0"/>
              <a:t>Complication :</a:t>
            </a:r>
            <a:endParaRPr lang="en-US" dirty="0"/>
          </a:p>
        </p:txBody>
      </p:sp>
      <p:sp>
        <p:nvSpPr>
          <p:cNvPr id="4" name="Content Placeholder 3"/>
          <p:cNvSpPr>
            <a:spLocks noGrp="1"/>
          </p:cNvSpPr>
          <p:nvPr>
            <p:ph idx="1"/>
          </p:nvPr>
        </p:nvSpPr>
        <p:spPr>
          <a:xfrm>
            <a:off x="457200" y="1600200"/>
            <a:ext cx="8229600" cy="5293757"/>
          </a:xfrm>
          <a:prstGeom prst="rect">
            <a:avLst/>
          </a:prstGeom>
        </p:spPr>
        <p:txBody>
          <a:bodyPr wrap="square">
            <a:spAutoFit/>
          </a:bodyPr>
          <a:lstStyle/>
          <a:p>
            <a:pPr algn="l" rtl="0">
              <a:buFont typeface="Arial" panose="020B0604020202020204" pitchFamily="34" charset="0"/>
              <a:buChar char="•"/>
            </a:pPr>
            <a:r>
              <a:rPr lang="en-US" sz="2800" b="1"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sz="3200" b="1" u="sng"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PPHN</a:t>
            </a:r>
            <a:r>
              <a:rPr lang="en-US" sz="2800" b="1"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
            </a:r>
            <a:endParaRPr lang="en-US" sz="2800" b="1"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a:p>
            <a:pPr algn="l" rtl="0">
              <a:buFont typeface="Arial" panose="020B0604020202020204" pitchFamily="34" charset="0"/>
              <a:buChar char="•"/>
            </a:pPr>
            <a:endParaRPr lang="en-US" sz="2800" b="1"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3200" b="1" u="sng"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chronic lung disease </a:t>
            </a:r>
            <a:r>
              <a:rPr lang="en-US" sz="2800" dirty="0">
                <a:latin typeface="Andalus" panose="02020603050405020304" pitchFamily="18" charset="-78"/>
                <a:cs typeface="Andalus" panose="02020603050405020304" pitchFamily="18" charset="-78"/>
              </a:rPr>
              <a:t>from intense pulmonary</a:t>
            </a:r>
            <a:br>
              <a:rPr lang="en-US" sz="2800" dirty="0">
                <a:latin typeface="Andalus" panose="02020603050405020304" pitchFamily="18" charset="-78"/>
                <a:cs typeface="Andalus" panose="02020603050405020304" pitchFamily="18" charset="-78"/>
              </a:rPr>
            </a:br>
            <a:r>
              <a:rPr lang="en-US" sz="2800" dirty="0">
                <a:latin typeface="Andalus" panose="02020603050405020304" pitchFamily="18" charset="-78"/>
                <a:cs typeface="Andalus" panose="02020603050405020304" pitchFamily="18" charset="-78"/>
              </a:rPr>
              <a:t>  intervention.</a:t>
            </a:r>
            <a:endParaRPr lang="en-US" sz="2800" dirty="0">
              <a:latin typeface="Andalus" panose="02020603050405020304" pitchFamily="18" charset="-78"/>
              <a:cs typeface="Andalus" panose="02020603050405020304" pitchFamily="18" charset="-78"/>
            </a:endParaRPr>
          </a:p>
          <a:p>
            <a:pPr algn="l" rtl="0">
              <a:buFont typeface="Arial" panose="020B0604020202020204" pitchFamily="34" charset="0"/>
              <a:buChar char="•"/>
            </a:pPr>
            <a:endParaRPr lang="en-US" sz="2800" dirty="0">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800" dirty="0">
                <a:latin typeface="Andalus" panose="02020603050405020304" pitchFamily="18" charset="-78"/>
                <a:cs typeface="Andalus" panose="02020603050405020304" pitchFamily="18" charset="-78"/>
              </a:rPr>
              <a:t> Infants with MAS have a slightly </a:t>
            </a:r>
            <a:r>
              <a:rPr lang="en-US" sz="2800" b="1" u="sng"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increased incidence of respiratory infections in the first year of life</a:t>
            </a:r>
            <a:r>
              <a:rPr lang="en-US" sz="2800" u="sng" dirty="0">
                <a:latin typeface="Andalus" panose="02020603050405020304" pitchFamily="18" charset="-78"/>
                <a:cs typeface="Andalus" panose="02020603050405020304" pitchFamily="18" charset="-78"/>
              </a:rPr>
              <a:t> </a:t>
            </a:r>
            <a:r>
              <a:rPr lang="en-US" sz="2800" dirty="0">
                <a:latin typeface="Andalus" panose="02020603050405020304" pitchFamily="18" charset="-78"/>
                <a:cs typeface="Andalus" panose="02020603050405020304" pitchFamily="18" charset="-78"/>
              </a:rPr>
              <a:t>because the lungs are still in recovery.</a:t>
            </a:r>
            <a:endParaRPr lang="en-US" sz="2800" dirty="0">
              <a:latin typeface="Andalus" panose="02020603050405020304" pitchFamily="18" charset="-78"/>
              <a:cs typeface="Andalus" panose="02020603050405020304" pitchFamily="18" charset="-78"/>
            </a:endParaRPr>
          </a:p>
          <a:p>
            <a:pPr algn="l" rtl="0">
              <a:buFont typeface="Arial" panose="020B0604020202020204" pitchFamily="34" charset="0"/>
              <a:buChar char="•"/>
            </a:pPr>
            <a:endParaRPr lang="ar-SA" sz="2800" dirty="0">
              <a:solidFill>
                <a:srgbClr val="7030A0"/>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endParaRPr lang="en-US" sz="2800" dirty="0">
              <a:solidFill>
                <a:srgbClr val="7030A0"/>
              </a:solidFill>
              <a:latin typeface="Andalus" panose="02020603050405020304" pitchFamily="18" charset="-78"/>
              <a:cs typeface="Andalus" panose="02020603050405020304" pitchFamily="18"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spiratory Distress in the Newborn&quot; by Megan Connelly for ..."/>
          <p:cNvPicPr>
            <a:picLocks noChangeAspect="1" noChangeArrowheads="1"/>
          </p:cNvPicPr>
          <p:nvPr/>
        </p:nvPicPr>
        <p:blipFill rotWithShape="1">
          <a:blip r:embed="rId1">
            <a:extLst>
              <a:ext uri="{28A0092B-C50C-407E-A947-70E740481C1C}">
                <a14:useLocalDpi xmlns:a14="http://schemas.microsoft.com/office/drawing/2010/main" val="0"/>
              </a:ext>
            </a:extLst>
          </a:blip>
          <a:srcRect l="14871" r="1" b="27642"/>
          <a:stretch>
            <a:fillRect/>
          </a:stretch>
        </p:blipFill>
        <p:spPr bwMode="auto">
          <a:xfrm>
            <a:off x="1239981" y="1447800"/>
            <a:ext cx="6324601" cy="47578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457200"/>
            <a:ext cx="7737764" cy="830997"/>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400" b="1" cap="all" dirty="0">
                <a:ln w="9000" cmpd="sng">
                  <a:solidFill>
                    <a:schemeClr val="accent4">
                      <a:shade val="50000"/>
                      <a:satMod val="120000"/>
                    </a:schemeClr>
                  </a:solidFill>
                  <a:prstDash val="solid"/>
                </a:ln>
                <a:effectLst>
                  <a:reflection blurRad="12700" stA="28000" endPos="45000" dist="1000" dir="5400000" sy="-100000" algn="bl" rotWithShape="0"/>
                </a:effectLst>
              </a:rPr>
              <a:t>Transient Tachypnea of the newborn</a:t>
            </a:r>
            <a:endParaRPr lang="en-US" sz="24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a:p>
            <a:pPr algn="ctr"/>
            <a:r>
              <a:rPr lang="en-US" sz="2400" b="1" cap="all" dirty="0">
                <a:ln w="9000" cmpd="sng">
                  <a:solidFill>
                    <a:schemeClr val="accent4">
                      <a:shade val="50000"/>
                      <a:satMod val="120000"/>
                    </a:schemeClr>
                  </a:solidFill>
                  <a:prstDash val="solid"/>
                </a:ln>
                <a:effectLst>
                  <a:reflection blurRad="12700" stA="28000" endPos="45000" dist="1000" dir="5400000" sy="-100000" algn="bl" rotWithShape="0"/>
                </a:effectLst>
              </a:rPr>
              <a:t>(TTN)</a:t>
            </a:r>
            <a:endParaRPr lang="en-US" sz="24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0737" y="533400"/>
            <a:ext cx="3504486"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5400" dirty="0">
                <a:solidFill>
                  <a:schemeClr val="bg1"/>
                </a:solidFill>
              </a:rPr>
              <a:t>D</a:t>
            </a:r>
            <a:r>
              <a:rPr lang="en-US" sz="5400" dirty="0" smtClean="0">
                <a:solidFill>
                  <a:schemeClr val="bg1"/>
                </a:solidFill>
              </a:rPr>
              <a:t>efinition:</a:t>
            </a:r>
            <a:endParaRPr lang="en-US" sz="5400" dirty="0">
              <a:solidFill>
                <a:schemeClr val="bg1"/>
              </a:solidFill>
            </a:endParaRPr>
          </a:p>
        </p:txBody>
      </p:sp>
      <p:sp>
        <p:nvSpPr>
          <p:cNvPr id="4" name="Rectangle 3"/>
          <p:cNvSpPr/>
          <p:nvPr/>
        </p:nvSpPr>
        <p:spPr>
          <a:xfrm>
            <a:off x="288758" y="1600200"/>
            <a:ext cx="4463716" cy="4745915"/>
          </a:xfrm>
          <a:prstGeom prst="rect">
            <a:avLst/>
          </a:prstGeom>
        </p:spPr>
        <p:txBody>
          <a:bodyPr wrap="square">
            <a:spAutoFit/>
          </a:bodyPr>
          <a:lstStyle/>
          <a:p>
            <a:pPr>
              <a:lnSpc>
                <a:spcPct val="120000"/>
              </a:lnSpc>
            </a:pPr>
            <a:r>
              <a:rPr lang="en-US" sz="2800" b="1" dirty="0">
                <a:effectLst>
                  <a:outerShdw blurRad="38100" dist="38100" dir="2700000" algn="tl">
                    <a:srgbClr val="000000">
                      <a:alpha val="43137"/>
                    </a:srgbClr>
                  </a:outerShdw>
                </a:effectLst>
              </a:rPr>
              <a:t>IT Is a self-limited disease commonly seen in term or  slightly preterm  neonates </a:t>
            </a:r>
            <a:endParaRPr lang="en-US" sz="2800" b="1" dirty="0">
              <a:effectLst>
                <a:outerShdw blurRad="38100" dist="38100" dir="2700000" algn="tl">
                  <a:srgbClr val="000000">
                    <a:alpha val="43137"/>
                  </a:srgbClr>
                </a:outerShdw>
              </a:effectLst>
            </a:endParaRPr>
          </a:p>
          <a:p>
            <a:pPr>
              <a:lnSpc>
                <a:spcPct val="120000"/>
              </a:lnSpc>
            </a:pPr>
            <a:r>
              <a:rPr lang="en-US" sz="2800" b="1" dirty="0">
                <a:effectLst>
                  <a:outerShdw blurRad="38100" dist="38100" dir="2700000" algn="tl">
                    <a:srgbClr val="000000">
                      <a:alpha val="43137"/>
                    </a:srgbClr>
                  </a:outerShdw>
                </a:effectLst>
              </a:rPr>
              <a:t>develops in approximately  1% of all newborn infants and results in admission to NICU. </a:t>
            </a:r>
            <a:endParaRPr lang="en-US" sz="2800" b="1" dirty="0">
              <a:effectLst>
                <a:outerShdw blurRad="38100" dist="38100" dir="2700000" algn="tl">
                  <a:srgbClr val="000000">
                    <a:alpha val="43137"/>
                  </a:srgbClr>
                </a:outerShdw>
              </a:effectLst>
            </a:endParaRPr>
          </a:p>
        </p:txBody>
      </p:sp>
      <p:pic>
        <p:nvPicPr>
          <p:cNvPr id="1026" name="Picture 2" descr="Transient Tachypnea of the Newbor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57800" y="1828800"/>
            <a:ext cx="3337560"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1946" y="1067436"/>
            <a:ext cx="4592453" cy="5410712"/>
          </a:xfrm>
          <a:prstGeom prst="rect">
            <a:avLst/>
          </a:prstGeom>
        </p:spPr>
        <p:txBody>
          <a:bodyPr wrap="square">
            <a:spAutoFit/>
          </a:bodyPr>
          <a:lstStyle/>
          <a:p>
            <a:pPr>
              <a:lnSpc>
                <a:spcPct val="120000"/>
              </a:lnSpc>
            </a:pPr>
            <a:r>
              <a:rPr lang="en-US" sz="2400" b="1" dirty="0" smtClean="0"/>
              <a:t>It </a:t>
            </a:r>
            <a:r>
              <a:rPr lang="en-US" sz="2400" b="1" dirty="0"/>
              <a:t>is believed to be </a:t>
            </a:r>
            <a:r>
              <a:rPr lang="en-US" sz="2400" b="1" u="sng" dirty="0">
                <a:effectLst>
                  <a:outerShdw blurRad="38100" dist="38100" dir="2700000" algn="tl">
                    <a:srgbClr val="000000">
                      <a:alpha val="43137"/>
                    </a:srgbClr>
                  </a:outerShdw>
                </a:effectLst>
              </a:rPr>
              <a:t>secondary to slow resorption of fetal lung fluid,</a:t>
            </a:r>
            <a:r>
              <a:rPr lang="en-US" sz="2400" b="1" dirty="0"/>
              <a:t> resulting in decreased pulmonary </a:t>
            </a:r>
            <a:r>
              <a:rPr lang="en-US" sz="2400" b="1" dirty="0">
                <a:effectLst>
                  <a:outerShdw blurRad="38100" dist="38100" dir="2700000" algn="tl">
                    <a:srgbClr val="000000">
                      <a:alpha val="43137"/>
                    </a:srgbClr>
                  </a:outerShdw>
                </a:effectLst>
              </a:rPr>
              <a:t>compliance </a:t>
            </a:r>
            <a:r>
              <a:rPr lang="en-US" sz="2400" b="1" dirty="0"/>
              <a:t>(because of increased surface tension) and </a:t>
            </a:r>
            <a:r>
              <a:rPr lang="en-US" sz="2400" b="1" dirty="0">
                <a:effectLst>
                  <a:outerShdw blurRad="38100" dist="38100" dir="2700000" algn="tl">
                    <a:srgbClr val="000000">
                      <a:alpha val="43137"/>
                    </a:srgbClr>
                  </a:outerShdw>
                </a:effectLst>
              </a:rPr>
              <a:t>tidal </a:t>
            </a:r>
            <a:r>
              <a:rPr lang="en-US" sz="2400" b="1" dirty="0" smtClean="0">
                <a:effectLst>
                  <a:outerShdw blurRad="38100" dist="38100" dir="2700000" algn="tl">
                    <a:srgbClr val="000000">
                      <a:alpha val="43137"/>
                    </a:srgbClr>
                  </a:outerShdw>
                </a:effectLst>
              </a:rPr>
              <a:t>volume, </a:t>
            </a:r>
            <a:r>
              <a:rPr lang="en-US" sz="2400" b="1" dirty="0"/>
              <a:t>and increased </a:t>
            </a:r>
            <a:r>
              <a:rPr lang="en-US" sz="2400" b="1" dirty="0">
                <a:effectLst>
                  <a:outerShdw blurRad="38100" dist="38100" dir="2700000" algn="tl">
                    <a:srgbClr val="000000">
                      <a:alpha val="43137"/>
                    </a:srgbClr>
                  </a:outerShdw>
                </a:effectLst>
              </a:rPr>
              <a:t>dead space</a:t>
            </a:r>
            <a:r>
              <a:rPr lang="en-US" sz="2400" b="1" dirty="0"/>
              <a:t>.</a:t>
            </a:r>
            <a:endParaRPr lang="en-US" sz="2400" b="1" dirty="0"/>
          </a:p>
          <a:p>
            <a:pPr>
              <a:lnSpc>
                <a:spcPct val="120000"/>
              </a:lnSpc>
            </a:pPr>
            <a:endParaRPr lang="en-US" sz="2400" b="1" dirty="0"/>
          </a:p>
          <a:p>
            <a:pPr>
              <a:lnSpc>
                <a:spcPct val="120000"/>
              </a:lnSpc>
            </a:pPr>
            <a:r>
              <a:rPr lang="en-US" sz="2400" b="1" dirty="0"/>
              <a:t>So </a:t>
            </a:r>
            <a:r>
              <a:rPr lang="en-US" sz="2400" b="1" dirty="0" smtClean="0"/>
              <a:t>the accumulation </a:t>
            </a:r>
            <a:r>
              <a:rPr lang="en-US" sz="2400" b="1" dirty="0"/>
              <a:t>of fluid will cause inhibition in gas exchange or v/p </a:t>
            </a:r>
            <a:r>
              <a:rPr lang="en-US" sz="2400" b="1" dirty="0" smtClean="0"/>
              <a:t>mismatch.</a:t>
            </a:r>
            <a:endParaRPr lang="en-US" sz="2400" b="1" dirty="0"/>
          </a:p>
        </p:txBody>
      </p:sp>
      <p:sp>
        <p:nvSpPr>
          <p:cNvPr id="7" name="Rectangle 6"/>
          <p:cNvSpPr/>
          <p:nvPr/>
        </p:nvSpPr>
        <p:spPr>
          <a:xfrm>
            <a:off x="332873" y="304800"/>
            <a:ext cx="4170147" cy="646331"/>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3600" dirty="0"/>
              <a:t>Pathophysiology :</a:t>
            </a:r>
            <a:endParaRPr lang="en-US" sz="3600" dirty="0"/>
          </a:p>
        </p:txBody>
      </p:sp>
      <p:pic>
        <p:nvPicPr>
          <p:cNvPr id="2" name="Picture 1"/>
          <p:cNvPicPr>
            <a:picLocks noChangeAspect="1"/>
          </p:cNvPicPr>
          <p:nvPr/>
        </p:nvPicPr>
        <p:blipFill>
          <a:blip r:embed="rId1"/>
          <a:stretch>
            <a:fillRect/>
          </a:stretch>
        </p:blipFill>
        <p:spPr>
          <a:xfrm>
            <a:off x="4760494" y="1295400"/>
            <a:ext cx="4286250" cy="474345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533400"/>
            <a:ext cx="6248400" cy="646331"/>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r>
              <a:rPr lang="en-US" sz="3600" dirty="0">
                <a:solidFill>
                  <a:schemeClr val="bg1"/>
                </a:solidFill>
              </a:rPr>
              <a:t>fetal lung fluid  clearance :</a:t>
            </a:r>
            <a:endParaRPr lang="en-US" sz="3600" dirty="0">
              <a:solidFill>
                <a:schemeClr val="bg1"/>
              </a:solidFill>
            </a:endParaRPr>
          </a:p>
        </p:txBody>
      </p:sp>
      <p:sp>
        <p:nvSpPr>
          <p:cNvPr id="4" name="Rectangle 3"/>
          <p:cNvSpPr/>
          <p:nvPr/>
        </p:nvSpPr>
        <p:spPr>
          <a:xfrm>
            <a:off x="152400" y="1676400"/>
            <a:ext cx="8458200" cy="3108543"/>
          </a:xfrm>
          <a:prstGeom prst="rect">
            <a:avLst/>
          </a:prstGeom>
        </p:spPr>
        <p:txBody>
          <a:bodyPr wrap="square">
            <a:spAutoFit/>
          </a:bodyPr>
          <a:lstStyle/>
          <a:p>
            <a:pPr>
              <a:buFont typeface="Arial" panose="020B0604020202020204" pitchFamily="34" charset="0"/>
              <a:buChar char="•"/>
            </a:pPr>
            <a:r>
              <a:rPr lang="en-US" sz="2800" dirty="0">
                <a:effectLst>
                  <a:outerShdw blurRad="38100" dist="38100" dir="2700000" algn="tl">
                    <a:srgbClr val="000000">
                      <a:alpha val="43137"/>
                    </a:srgbClr>
                  </a:outerShdw>
                </a:effectLst>
              </a:rPr>
              <a:t>35% </a:t>
            </a:r>
            <a:r>
              <a:rPr lang="en-US" sz="2800" dirty="0"/>
              <a:t>clears by a </a:t>
            </a:r>
            <a:r>
              <a:rPr lang="en-US" sz="2800" dirty="0">
                <a:effectLst>
                  <a:outerShdw blurRad="38100" dist="38100" dir="2700000" algn="tl">
                    <a:srgbClr val="000000">
                      <a:alpha val="43137"/>
                    </a:srgbClr>
                  </a:outerShdw>
                </a:effectLst>
              </a:rPr>
              <a:t>few days prior to birth</a:t>
            </a:r>
            <a:r>
              <a:rPr lang="en-US" sz="2800" dirty="0"/>
              <a:t>, owing to </a:t>
            </a:r>
            <a:r>
              <a:rPr lang="en-US" sz="2800" dirty="0">
                <a:effectLst>
                  <a:outerShdw blurRad="38100" dist="38100" dir="2700000" algn="tl">
                    <a:srgbClr val="000000">
                      <a:alpha val="43137"/>
                    </a:srgbClr>
                  </a:outerShdw>
                </a:effectLst>
              </a:rPr>
              <a:t>changes in the </a:t>
            </a:r>
            <a:r>
              <a:rPr lang="en-US" sz="2800" u="sng" dirty="0">
                <a:effectLst>
                  <a:outerShdw blurRad="38100" dist="38100" dir="2700000" algn="tl">
                    <a:srgbClr val="000000">
                      <a:alpha val="43137"/>
                    </a:srgbClr>
                  </a:outerShdw>
                </a:effectLst>
              </a:rPr>
              <a:t>ENaC (epithelial Na channel)</a:t>
            </a:r>
            <a:endParaRPr lang="en-US" sz="2800" u="sng" dirty="0">
              <a:effectLst>
                <a:outerShdw blurRad="38100" dist="38100" dir="2700000" algn="tl">
                  <a:srgbClr val="000000">
                    <a:alpha val="43137"/>
                  </a:srgbClr>
                </a:outerShdw>
              </a:effectLst>
            </a:endParaRPr>
          </a:p>
          <a:p>
            <a:r>
              <a:rPr lang="en-US" sz="2800" dirty="0" smtClean="0"/>
              <a:t> </a:t>
            </a:r>
            <a:r>
              <a:rPr lang="en-US" sz="2800" dirty="0"/>
              <a:t>- </a:t>
            </a:r>
            <a:r>
              <a:rPr lang="en-US" sz="2800" dirty="0">
                <a:effectLst>
                  <a:outerShdw blurRad="38100" dist="38100" dir="2700000" algn="tl">
                    <a:srgbClr val="000000">
                      <a:alpha val="43137"/>
                    </a:srgbClr>
                  </a:outerShdw>
                </a:effectLst>
              </a:rPr>
              <a:t>30% </a:t>
            </a:r>
            <a:r>
              <a:rPr lang="en-US" sz="2800" u="sng" dirty="0">
                <a:effectLst>
                  <a:outerShdw blurRad="38100" dist="38100" dir="2700000" algn="tl">
                    <a:srgbClr val="000000">
                      <a:alpha val="43137"/>
                    </a:srgbClr>
                  </a:outerShdw>
                </a:effectLst>
              </a:rPr>
              <a:t>during active labor </a:t>
            </a:r>
            <a:r>
              <a:rPr lang="en-US" sz="2800" u="sng" dirty="0"/>
              <a:t>owing to </a:t>
            </a:r>
            <a:r>
              <a:rPr lang="en-US" sz="2800" u="sng" dirty="0">
                <a:effectLst>
                  <a:outerShdw blurRad="38100" dist="38100" dir="2700000" algn="tl">
                    <a:srgbClr val="000000">
                      <a:alpha val="43137"/>
                    </a:srgbClr>
                  </a:outerShdw>
                </a:effectLst>
              </a:rPr>
              <a:t>mechanical </a:t>
            </a:r>
            <a:br>
              <a:rPr lang="en-US" sz="2800" u="sng" dirty="0">
                <a:effectLst>
                  <a:outerShdw blurRad="38100" dist="38100" dir="2700000" algn="tl">
                    <a:srgbClr val="000000">
                      <a:alpha val="43137"/>
                    </a:srgbClr>
                  </a:outerShdw>
                </a:effectLst>
              </a:rPr>
            </a:br>
            <a:r>
              <a:rPr lang="en-US" sz="2800" u="sng" dirty="0" smtClean="0">
                <a:effectLst>
                  <a:outerShdw blurRad="38100" dist="38100" dir="2700000" algn="tl">
                    <a:srgbClr val="000000">
                      <a:alpha val="43137"/>
                    </a:srgbClr>
                  </a:outerShdw>
                </a:effectLst>
              </a:rPr>
              <a:t> </a:t>
            </a:r>
            <a:r>
              <a:rPr lang="en-US" sz="2800" u="sng" dirty="0">
                <a:effectLst>
                  <a:outerShdw blurRad="38100" dist="38100" dir="2700000" algn="tl">
                    <a:srgbClr val="000000">
                      <a:alpha val="43137"/>
                    </a:srgbClr>
                  </a:outerShdw>
                </a:effectLst>
              </a:rPr>
              <a:t>transpulmonary forces and catecholamine surge</a:t>
            </a:r>
            <a:endParaRPr lang="en-US" sz="2800" u="sng" dirty="0">
              <a:effectLst>
                <a:outerShdw blurRad="38100" dist="38100" dir="2700000" algn="tl">
                  <a:srgbClr val="000000">
                    <a:alpha val="43137"/>
                  </a:srgbClr>
                </a:outerShdw>
              </a:effectLst>
            </a:endParaRPr>
          </a:p>
          <a:p>
            <a:r>
              <a:rPr lang="en-US" sz="2800" dirty="0" smtClean="0"/>
              <a:t> </a:t>
            </a:r>
            <a:r>
              <a:rPr lang="en-US" sz="2800" dirty="0"/>
              <a:t>- </a:t>
            </a:r>
            <a:r>
              <a:rPr lang="en-US" sz="2800" dirty="0">
                <a:effectLst>
                  <a:outerShdw blurRad="38100" dist="38100" dir="2700000" algn="tl">
                    <a:srgbClr val="000000">
                      <a:alpha val="43137"/>
                    </a:srgbClr>
                  </a:outerShdw>
                </a:effectLst>
              </a:rPr>
              <a:t>35% </a:t>
            </a:r>
            <a:r>
              <a:rPr lang="en-US" sz="2800" dirty="0"/>
              <a:t>is cleared </a:t>
            </a:r>
            <a:r>
              <a:rPr lang="en-US" sz="2800" dirty="0">
                <a:effectLst>
                  <a:outerShdw blurRad="38100" dist="38100" dir="2700000" algn="tl">
                    <a:srgbClr val="000000">
                      <a:alpha val="43137"/>
                    </a:srgbClr>
                  </a:outerShdw>
                </a:effectLst>
              </a:rPr>
              <a:t>postnatally </a:t>
            </a:r>
            <a:r>
              <a:rPr lang="en-US" sz="2800" dirty="0"/>
              <a:t>during </a:t>
            </a:r>
            <a:r>
              <a:rPr lang="en-US" sz="2800" u="sng" dirty="0">
                <a:effectLst>
                  <a:outerShdw blurRad="38100" dist="38100" dir="2700000" algn="tl">
                    <a:srgbClr val="000000">
                      <a:alpha val="43137"/>
                    </a:srgbClr>
                  </a:outerShdw>
                </a:effectLst>
              </a:rPr>
              <a:t>active crying and </a:t>
            </a:r>
            <a:r>
              <a:rPr lang="en-US" sz="2800" u="sng" dirty="0" smtClean="0">
                <a:effectLst>
                  <a:outerShdw blurRad="38100" dist="38100" dir="2700000" algn="tl">
                    <a:srgbClr val="000000">
                      <a:alpha val="43137"/>
                    </a:srgbClr>
                  </a:outerShdw>
                </a:effectLst>
              </a:rPr>
              <a:t>breathing</a:t>
            </a:r>
            <a:endParaRPr lang="en-US" sz="2800" u="sng"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219200"/>
            <a:ext cx="8229600" cy="3733800"/>
          </a:xfrm>
        </p:spPr>
        <p:txBody>
          <a:bodyPr>
            <a:normAutofit/>
          </a:bodyPr>
          <a:lstStyle/>
          <a:p>
            <a:pPr marL="0" indent="0">
              <a:buNone/>
            </a:pPr>
            <a:r>
              <a:rPr lang="en-US" sz="2800" b="1" dirty="0"/>
              <a:t>1- </a:t>
            </a:r>
            <a:r>
              <a:rPr lang="en-US" sz="2800" b="1" dirty="0" smtClean="0"/>
              <a:t>Infant </a:t>
            </a:r>
            <a:r>
              <a:rPr lang="en-US" sz="2800" b="1" dirty="0"/>
              <a:t>born via </a:t>
            </a:r>
            <a:r>
              <a:rPr lang="en-US" sz="2800" b="1" dirty="0" smtClean="0"/>
              <a:t>C-section.</a:t>
            </a:r>
            <a:endParaRPr lang="en-US" sz="2800" b="1" dirty="0"/>
          </a:p>
          <a:p>
            <a:pPr marL="0" indent="0">
              <a:buNone/>
            </a:pPr>
            <a:r>
              <a:rPr lang="en-US" sz="2800" b="1" dirty="0"/>
              <a:t>2- </a:t>
            </a:r>
            <a:r>
              <a:rPr lang="en-US" sz="2800" b="1" dirty="0" smtClean="0"/>
              <a:t>Infant </a:t>
            </a:r>
            <a:r>
              <a:rPr lang="en-US" sz="2800" b="1" dirty="0"/>
              <a:t>of diabetic mother.</a:t>
            </a:r>
            <a:endParaRPr lang="en-US" sz="2800" b="1" dirty="0"/>
          </a:p>
          <a:p>
            <a:pPr marL="0" indent="0">
              <a:buNone/>
            </a:pPr>
            <a:r>
              <a:rPr lang="en-US" sz="2800" b="1" dirty="0"/>
              <a:t>3-macrosomic </a:t>
            </a:r>
            <a:r>
              <a:rPr lang="en-US" sz="2800" b="1" dirty="0" smtClean="0"/>
              <a:t>baby.</a:t>
            </a:r>
            <a:endParaRPr lang="en-US" sz="2800" b="1" dirty="0"/>
          </a:p>
          <a:p>
            <a:pPr marL="0" indent="0">
              <a:buNone/>
            </a:pPr>
            <a:r>
              <a:rPr lang="en-US" sz="2800" b="1" dirty="0"/>
              <a:t>4-neonatal asphyxia .</a:t>
            </a:r>
            <a:endParaRPr lang="en-US" sz="2800" b="1" dirty="0"/>
          </a:p>
          <a:p>
            <a:pPr marL="0" indent="0">
              <a:buNone/>
            </a:pPr>
            <a:r>
              <a:rPr lang="en-US" sz="2800" b="1" dirty="0"/>
              <a:t>5-prolong rupture of </a:t>
            </a:r>
            <a:r>
              <a:rPr lang="en-US" sz="2800" b="1" dirty="0" smtClean="0"/>
              <a:t>membrane.</a:t>
            </a:r>
            <a:endParaRPr lang="en-US" sz="2800" b="1" dirty="0"/>
          </a:p>
          <a:p>
            <a:pPr marL="0" indent="0">
              <a:buNone/>
            </a:pPr>
            <a:r>
              <a:rPr lang="en-US" sz="2800" b="1" dirty="0"/>
              <a:t>6-used excessive sedation material during </a:t>
            </a:r>
            <a:r>
              <a:rPr lang="en-US" sz="2800" b="1" dirty="0" smtClean="0"/>
              <a:t>delivery.</a:t>
            </a:r>
            <a:endParaRPr lang="en-US" sz="2800" b="1" dirty="0"/>
          </a:p>
        </p:txBody>
      </p:sp>
      <p:sp>
        <p:nvSpPr>
          <p:cNvPr id="3" name="Rectangle 2"/>
          <p:cNvSpPr/>
          <p:nvPr/>
        </p:nvSpPr>
        <p:spPr>
          <a:xfrm>
            <a:off x="228600" y="381000"/>
            <a:ext cx="3871573" cy="707886"/>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r>
              <a:rPr lang="en-US" sz="4000" dirty="0">
                <a:solidFill>
                  <a:schemeClr val="bg1"/>
                </a:solidFill>
              </a:rPr>
              <a:t>RISK FACTORS :</a:t>
            </a:r>
            <a:endParaRPr lang="en-US" sz="4000" dirty="0">
              <a:solidFill>
                <a:schemeClr val="bg1"/>
              </a:solidFill>
            </a:endParaRPr>
          </a:p>
        </p:txBody>
      </p:sp>
      <p:sp>
        <p:nvSpPr>
          <p:cNvPr id="6" name="مستطيل 4"/>
          <p:cNvSpPr/>
          <p:nvPr/>
        </p:nvSpPr>
        <p:spPr>
          <a:xfrm>
            <a:off x="152400" y="5091335"/>
            <a:ext cx="7044743" cy="1569660"/>
          </a:xfrm>
          <a:prstGeom prst="rect">
            <a:avLst/>
          </a:prstGeom>
        </p:spPr>
        <p:txBody>
          <a:bodyPr wrap="square">
            <a:spAutoFit/>
          </a:bodyPr>
          <a:lstStyle/>
          <a:p>
            <a:pPr>
              <a:buFont typeface="Arial" panose="020B0604020202020204" pitchFamily="34" charset="0"/>
              <a:buChar char="•"/>
            </a:pPr>
            <a:r>
              <a:rPr lang="en-US" sz="2400" b="1" dirty="0">
                <a:latin typeface="Bahnschrift Light" panose="020B0502040204020203" pitchFamily="34" charset="0"/>
              </a:rPr>
              <a:t> Other factors:  Maternal asthma and smoking, low APGAR score, male patient,</a:t>
            </a:r>
            <a:r>
              <a:rPr lang="en-US" sz="2400" dirty="0">
                <a:latin typeface="Bahnschrift Light" panose="020B0502040204020203" pitchFamily="34" charset="0"/>
              </a:rPr>
              <a:t> age </a:t>
            </a:r>
            <a:r>
              <a:rPr lang="en-US" sz="2400" b="1" dirty="0">
                <a:latin typeface="Bahnschrift Light" panose="020B0502040204020203" pitchFamily="34" charset="0"/>
              </a:rPr>
              <a:t>&lt;39 weeks</a:t>
            </a:r>
            <a:br>
              <a:rPr lang="en-US" sz="2400" b="1" dirty="0">
                <a:latin typeface="Bahnschrift Light" panose="020B0502040204020203" pitchFamily="34" charset="0"/>
              </a:rPr>
            </a:br>
            <a:br>
              <a:rPr lang="en-US" sz="2400" b="1" dirty="0">
                <a:latin typeface="Bahnschrift Light" panose="020B0502040204020203" pitchFamily="34" charset="0"/>
              </a:rPr>
            </a:br>
            <a:endParaRPr lang="en-US" sz="2400" b="1" dirty="0">
              <a:latin typeface="Bahnschrift Light" panose="020B0502040204020203"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600200"/>
            <a:ext cx="7620000" cy="4800600"/>
          </a:xfrm>
        </p:spPr>
        <p:txBody>
          <a:bodyPr>
            <a:normAutofit/>
          </a:bodyPr>
          <a:lstStyle/>
          <a:p>
            <a:pPr marL="0" indent="0">
              <a:buNone/>
            </a:pPr>
            <a:r>
              <a:rPr lang="en-US" sz="2800" b="1" dirty="0" smtClean="0"/>
              <a:t>1- </a:t>
            </a:r>
            <a:r>
              <a:rPr lang="en-US" sz="2800" b="1" dirty="0"/>
              <a:t>tachypnea RR&gt;60 </a:t>
            </a:r>
            <a:endParaRPr lang="en-US" sz="2800" b="1" dirty="0"/>
          </a:p>
          <a:p>
            <a:pPr marL="0" indent="0">
              <a:buNone/>
            </a:pPr>
            <a:r>
              <a:rPr lang="en-US" sz="2800" b="1" dirty="0"/>
              <a:t>2- grunting and flaring </a:t>
            </a:r>
            <a:endParaRPr lang="en-US" sz="2800" b="1" dirty="0"/>
          </a:p>
          <a:p>
            <a:pPr marL="0" indent="0">
              <a:buNone/>
            </a:pPr>
            <a:r>
              <a:rPr lang="en-US" sz="2800" b="1" dirty="0"/>
              <a:t>3- retardation </a:t>
            </a:r>
            <a:endParaRPr lang="en-US" sz="2800" b="1" dirty="0"/>
          </a:p>
          <a:p>
            <a:pPr marL="0" indent="0">
              <a:buNone/>
            </a:pPr>
            <a:r>
              <a:rPr lang="en-US" sz="2800" b="1" dirty="0"/>
              <a:t>4- cyanosis </a:t>
            </a:r>
            <a:endParaRPr lang="en-US" sz="2800" b="1" dirty="0"/>
          </a:p>
          <a:p>
            <a:pPr marL="0" indent="0">
              <a:buNone/>
            </a:pPr>
            <a:r>
              <a:rPr lang="en-US" sz="2800" b="1" dirty="0"/>
              <a:t>5- clear lung fluids or crackles.</a:t>
            </a:r>
            <a:endParaRPr lang="en-US" sz="2800" b="1" dirty="0"/>
          </a:p>
          <a:p>
            <a:pPr marL="114300" indent="0">
              <a:buNone/>
            </a:pPr>
            <a:r>
              <a:rPr lang="en-US" sz="2800" b="1" dirty="0">
                <a:sym typeface="Wingdings" panose="05000000000000000000" pitchFamily="2" charset="2"/>
              </a:rPr>
              <a:t> The </a:t>
            </a:r>
            <a:r>
              <a:rPr lang="en-US" sz="2800" b="1" dirty="0"/>
              <a:t>resolution of these respiratory distress symptoms  occur within 72 hrs .</a:t>
            </a:r>
            <a:endParaRPr lang="en-US" sz="2800" b="1" dirty="0"/>
          </a:p>
        </p:txBody>
      </p:sp>
      <p:sp>
        <p:nvSpPr>
          <p:cNvPr id="3" name="Rectangle 2"/>
          <p:cNvSpPr/>
          <p:nvPr/>
        </p:nvSpPr>
        <p:spPr>
          <a:xfrm>
            <a:off x="381000" y="609600"/>
            <a:ext cx="4387740" cy="646331"/>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r>
              <a:rPr lang="en-US" sz="3600" dirty="0">
                <a:solidFill>
                  <a:schemeClr val="bg1"/>
                </a:solidFill>
              </a:rPr>
              <a:t>Signs &amp; symptoms :</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1924" y="533400"/>
            <a:ext cx="4267200" cy="707886"/>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4000" dirty="0"/>
              <a:t>By examination: </a:t>
            </a:r>
            <a:endParaRPr lang="en-US" sz="4000" dirty="0"/>
          </a:p>
        </p:txBody>
      </p:sp>
      <p:sp>
        <p:nvSpPr>
          <p:cNvPr id="7" name="Rectangle 6"/>
          <p:cNvSpPr/>
          <p:nvPr/>
        </p:nvSpPr>
        <p:spPr>
          <a:xfrm>
            <a:off x="319839" y="1524000"/>
            <a:ext cx="6593958" cy="1569660"/>
          </a:xfrm>
          <a:prstGeom prst="rect">
            <a:avLst/>
          </a:prstGeom>
        </p:spPr>
        <p:txBody>
          <a:bodyPr wrap="square">
            <a:spAutoFit/>
          </a:bodyPr>
          <a:lstStyle/>
          <a:p>
            <a:r>
              <a:rPr lang="en-US" sz="2400" b="1" dirty="0"/>
              <a:t>-immediately or within first  6 hrs of delivery the baby will develop early onset tachypnea </a:t>
            </a:r>
            <a:endParaRPr lang="en-US" sz="2400" b="1" dirty="0"/>
          </a:p>
          <a:p>
            <a:r>
              <a:rPr lang="en-US" sz="2400" b="1" dirty="0"/>
              <a:t>with grunting, retractions, flaring, on extreme cases severe hypoxia and cyanosis (but rarely). </a:t>
            </a:r>
            <a:endParaRPr lang="en-US" sz="2400" b="1" dirty="0"/>
          </a:p>
        </p:txBody>
      </p:sp>
      <p:sp>
        <p:nvSpPr>
          <p:cNvPr id="8" name="Rectangle 7"/>
          <p:cNvSpPr/>
          <p:nvPr/>
        </p:nvSpPr>
        <p:spPr>
          <a:xfrm>
            <a:off x="319839" y="4038600"/>
            <a:ext cx="6780028" cy="1200329"/>
          </a:xfrm>
          <a:prstGeom prst="rect">
            <a:avLst/>
          </a:prstGeom>
        </p:spPr>
        <p:txBody>
          <a:bodyPr wrap="square">
            <a:spAutoFit/>
          </a:bodyPr>
          <a:lstStyle/>
          <a:p>
            <a:r>
              <a:rPr lang="en-US" sz="2400" b="1" dirty="0"/>
              <a:t>-the Chest in general  is clear without added sounds except rarely you can find crackles , with normal air entry </a:t>
            </a:r>
            <a:endParaRPr lang="en-US" sz="24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219200"/>
            <a:ext cx="8382000" cy="4038600"/>
          </a:xfrm>
        </p:spPr>
        <p:txBody>
          <a:bodyPr>
            <a:noAutofit/>
          </a:bodyPr>
          <a:lstStyle/>
          <a:p>
            <a:pPr marL="114300" indent="0">
              <a:buNone/>
            </a:pPr>
            <a:r>
              <a:rPr lang="en-US" sz="2800" b="1" u="sng" dirty="0">
                <a:effectLst>
                  <a:outerShdw blurRad="38100" dist="38100" dir="2700000" algn="tl">
                    <a:srgbClr val="000000">
                      <a:alpha val="43137"/>
                    </a:srgbClr>
                  </a:outerShdw>
                </a:effectLst>
              </a:rPr>
              <a:t>1- ABG</a:t>
            </a:r>
            <a:r>
              <a:rPr lang="en-US" sz="2800" u="sng" dirty="0">
                <a:effectLst>
                  <a:outerShdw blurRad="38100" dist="38100" dir="2700000" algn="tl">
                    <a:srgbClr val="000000">
                      <a:alpha val="43137"/>
                    </a:srgbClr>
                  </a:outerShdw>
                </a:effectLst>
              </a:rPr>
              <a:t>, </a:t>
            </a:r>
            <a:r>
              <a:rPr lang="en-US" sz="2800" b="1" u="sng" dirty="0">
                <a:effectLst>
                  <a:outerShdw blurRad="38100" dist="38100" dir="2700000" algn="tl">
                    <a:srgbClr val="000000">
                      <a:alpha val="43137"/>
                    </a:srgbClr>
                  </a:outerShdw>
                </a:effectLst>
              </a:rPr>
              <a:t>Pulse oximetry :</a:t>
            </a:r>
            <a:endParaRPr lang="en-US" sz="2800" b="1" u="sng" dirty="0">
              <a:effectLst>
                <a:outerShdw blurRad="38100" dist="38100" dir="2700000" algn="tl">
                  <a:srgbClr val="000000">
                    <a:alpha val="43137"/>
                  </a:srgbClr>
                </a:outerShdw>
              </a:effectLst>
            </a:endParaRPr>
          </a:p>
          <a:p>
            <a:pPr marL="114300" indent="0">
              <a:buNone/>
            </a:pPr>
            <a:r>
              <a:rPr lang="en-US" sz="2800" dirty="0"/>
              <a:t>-ABGs do not reflect CO2 retention</a:t>
            </a:r>
            <a:endParaRPr lang="en-US" sz="2800" dirty="0"/>
          </a:p>
          <a:p>
            <a:pPr marL="114300" indent="0">
              <a:buNone/>
            </a:pPr>
            <a:r>
              <a:rPr lang="en-US" sz="2800" b="1" u="sng" dirty="0">
                <a:effectLst>
                  <a:outerShdw blurRad="38100" dist="38100" dir="2700000" algn="tl">
                    <a:srgbClr val="000000">
                      <a:alpha val="43137"/>
                    </a:srgbClr>
                  </a:outerShdw>
                </a:effectLst>
              </a:rPr>
              <a:t>2-CXR</a:t>
            </a:r>
            <a:r>
              <a:rPr lang="en-US" sz="2800" b="1" dirty="0"/>
              <a:t> :</a:t>
            </a:r>
            <a:endParaRPr lang="en-US" sz="2800" b="1" dirty="0"/>
          </a:p>
          <a:p>
            <a:pPr>
              <a:buFontTx/>
              <a:buChar char="-"/>
            </a:pPr>
            <a:r>
              <a:rPr lang="en-US" sz="2800" dirty="0"/>
              <a:t>Chest radiography is the diagnostic standard for TTN .</a:t>
            </a:r>
            <a:endParaRPr lang="en-US" sz="2800" dirty="0"/>
          </a:p>
          <a:p>
            <a:pPr marL="114300" indent="0">
              <a:buNone/>
            </a:pPr>
            <a:r>
              <a:rPr lang="en-US" sz="2800" dirty="0"/>
              <a:t>- The main finding : fluid/ edema in the fissure , and maybe found small pleural effusion or hyperinflation .</a:t>
            </a:r>
            <a:endParaRPr lang="en-US" sz="2800" dirty="0"/>
          </a:p>
          <a:p>
            <a:pPr marL="114300" indent="0">
              <a:buNone/>
            </a:pPr>
            <a:r>
              <a:rPr lang="en-US" sz="2800" b="1" u="sng" dirty="0">
                <a:effectLst>
                  <a:outerShdw blurRad="38100" dist="38100" dir="2700000" algn="tl">
                    <a:srgbClr val="000000">
                      <a:alpha val="43137"/>
                    </a:srgbClr>
                  </a:outerShdw>
                </a:effectLst>
              </a:rPr>
              <a:t>3-ECHO :</a:t>
            </a:r>
            <a:endParaRPr lang="en-US" sz="2800" b="1" u="sng" dirty="0">
              <a:effectLst>
                <a:outerShdw blurRad="38100" dist="38100" dir="2700000" algn="tl">
                  <a:srgbClr val="000000">
                    <a:alpha val="43137"/>
                  </a:srgbClr>
                </a:outerShdw>
              </a:effectLst>
            </a:endParaRPr>
          </a:p>
          <a:p>
            <a:pPr marL="114300" indent="0">
              <a:buNone/>
            </a:pPr>
            <a:r>
              <a:rPr lang="en-US" sz="2800" dirty="0"/>
              <a:t>- rule out cardiac cause or pulmonary HTN </a:t>
            </a:r>
            <a:endParaRPr lang="en-US" sz="2800" dirty="0"/>
          </a:p>
        </p:txBody>
      </p:sp>
      <p:sp>
        <p:nvSpPr>
          <p:cNvPr id="4" name="Rectangle 3"/>
          <p:cNvSpPr/>
          <p:nvPr/>
        </p:nvSpPr>
        <p:spPr>
          <a:xfrm>
            <a:off x="304800" y="381000"/>
            <a:ext cx="2971800" cy="769441"/>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r>
              <a:rPr lang="en-US" sz="4400" dirty="0"/>
              <a:t>Work-up :</a:t>
            </a:r>
            <a:endParaRPr lang="en-US" sz="4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نتيجة بحث الصور عن ‪ttn cxr‬‏"/>
          <p:cNvPicPr>
            <a:picLocks noGrp="1" noChangeAspect="1" noChangeArrowheads="1"/>
          </p:cNvPicPr>
          <p:nvPr>
            <p:ph idx="1"/>
          </p:nvPr>
        </p:nvPicPr>
        <p:blipFill>
          <a:blip r:embed="rId1" cstate="print">
            <a:extLst>
              <a:ext uri="{28A0092B-C50C-407E-A947-70E740481C1C}">
                <a14:useLocalDpi xmlns:a14="http://schemas.microsoft.com/office/drawing/2010/main" val="0"/>
              </a:ext>
            </a:extLst>
          </a:blip>
          <a:stretch>
            <a:fillRect/>
          </a:stretch>
        </p:blipFill>
        <p:spPr bwMode="auto">
          <a:xfrm>
            <a:off x="457200" y="533400"/>
            <a:ext cx="8352171"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304800"/>
            <a:ext cx="7620000" cy="6400800"/>
          </a:xfrm>
        </p:spPr>
        <p:txBody>
          <a:bodyPr>
            <a:noAutofit/>
          </a:bodyPr>
          <a:lstStyle/>
          <a:p>
            <a:pPr algn="l" rtl="0"/>
            <a:r>
              <a:rPr lang="en-US" sz="1800" b="1" dirty="0">
                <a:solidFill>
                  <a:schemeClr val="tx1"/>
                </a:solidFill>
              </a:rPr>
              <a:t>Several factors plays a role in the passage of meconium into the amniotic fluid. The major two factors are fetal hypoxic stress and fetal maturity.</a:t>
            </a:r>
            <a:endParaRPr lang="en-US" sz="1800" b="1" dirty="0">
              <a:solidFill>
                <a:schemeClr val="tx1"/>
              </a:solidFill>
            </a:endParaRPr>
          </a:p>
          <a:p>
            <a:pPr algn="l" rtl="0"/>
            <a:endParaRPr lang="en-US" sz="1800" b="1" dirty="0">
              <a:solidFill>
                <a:schemeClr val="tx1"/>
              </a:solidFill>
            </a:endParaRPr>
          </a:p>
          <a:p>
            <a:pPr algn="l" rtl="0"/>
            <a:r>
              <a:rPr lang="en-US" sz="1800" b="1" dirty="0">
                <a:solidFill>
                  <a:schemeClr val="tx1"/>
                </a:solidFill>
              </a:rPr>
              <a:t> Other Factors include:</a:t>
            </a:r>
            <a:endParaRPr lang="en-GB" sz="1800" b="1" dirty="0">
              <a:solidFill>
                <a:schemeClr val="tx1"/>
              </a:solidFill>
            </a:endParaRPr>
          </a:p>
          <a:p>
            <a:pPr marL="457200" indent="-457200" algn="l" rtl="0">
              <a:buFont typeface="+mj-lt"/>
              <a:buAutoNum type="arabicPeriod"/>
            </a:pPr>
            <a:r>
              <a:rPr lang="en-GB" sz="1800" dirty="0">
                <a:solidFill>
                  <a:schemeClr val="tx1"/>
                </a:solidFill>
              </a:rPr>
              <a:t>Placental insufficiency</a:t>
            </a:r>
            <a:endParaRPr lang="en-GB" sz="1800" dirty="0">
              <a:solidFill>
                <a:schemeClr val="tx1"/>
              </a:solidFill>
            </a:endParaRPr>
          </a:p>
          <a:p>
            <a:pPr marL="457200" indent="-457200" algn="l" rtl="0">
              <a:buFont typeface="+mj-lt"/>
              <a:buAutoNum type="arabicPeriod"/>
            </a:pPr>
            <a:r>
              <a:rPr lang="en-US" sz="1800" dirty="0">
                <a:solidFill>
                  <a:schemeClr val="tx1"/>
                </a:solidFill>
              </a:rPr>
              <a:t>maternal hypertension</a:t>
            </a:r>
            <a:endParaRPr lang="en-US" sz="1800" dirty="0">
              <a:solidFill>
                <a:schemeClr val="tx1"/>
              </a:solidFill>
            </a:endParaRPr>
          </a:p>
          <a:p>
            <a:pPr marL="457200" indent="-457200" algn="l" rtl="0">
              <a:buFont typeface="+mj-lt"/>
              <a:buAutoNum type="arabicPeriod"/>
            </a:pPr>
            <a:r>
              <a:rPr lang="en-US" sz="1800" dirty="0">
                <a:solidFill>
                  <a:schemeClr val="tx1"/>
                </a:solidFill>
              </a:rPr>
              <a:t>Preeclampsia</a:t>
            </a:r>
            <a:endParaRPr lang="en-US" sz="1800" dirty="0">
              <a:solidFill>
                <a:schemeClr val="tx1"/>
              </a:solidFill>
            </a:endParaRPr>
          </a:p>
          <a:p>
            <a:pPr marL="457200" indent="-457200" algn="l" rtl="0">
              <a:buFont typeface="+mj-lt"/>
              <a:buAutoNum type="arabicPeriod"/>
            </a:pPr>
            <a:r>
              <a:rPr lang="en-US" sz="1800" dirty="0">
                <a:solidFill>
                  <a:schemeClr val="tx1"/>
                </a:solidFill>
              </a:rPr>
              <a:t>Oligohydramnios</a:t>
            </a:r>
            <a:endParaRPr lang="en-US" sz="1800" dirty="0">
              <a:solidFill>
                <a:schemeClr val="tx1"/>
              </a:solidFill>
            </a:endParaRPr>
          </a:p>
          <a:p>
            <a:pPr marL="457200" indent="-457200" algn="l" rtl="0">
              <a:buFont typeface="+mj-lt"/>
              <a:buAutoNum type="arabicPeriod"/>
            </a:pPr>
            <a:r>
              <a:rPr lang="en-US" sz="1800" dirty="0">
                <a:solidFill>
                  <a:schemeClr val="tx1"/>
                </a:solidFill>
              </a:rPr>
              <a:t>infection</a:t>
            </a:r>
            <a:endParaRPr lang="en-US" sz="1800" dirty="0">
              <a:solidFill>
                <a:schemeClr val="tx1"/>
              </a:solidFill>
            </a:endParaRPr>
          </a:p>
          <a:p>
            <a:pPr marL="457200" indent="-457200" algn="l" rtl="0">
              <a:buFont typeface="+mj-lt"/>
              <a:buAutoNum type="arabicPeriod"/>
            </a:pPr>
            <a:r>
              <a:rPr lang="en-US" sz="1800" dirty="0">
                <a:solidFill>
                  <a:schemeClr val="tx1"/>
                </a:solidFill>
              </a:rPr>
              <a:t>Acidosis</a:t>
            </a:r>
            <a:endParaRPr lang="en-US" sz="1800" dirty="0">
              <a:solidFill>
                <a:schemeClr val="tx1"/>
              </a:solidFill>
            </a:endParaRPr>
          </a:p>
          <a:p>
            <a:pPr marL="457200" indent="-457200" algn="l" rtl="0">
              <a:buFont typeface="+mj-lt"/>
              <a:buAutoNum type="arabicPeriod"/>
            </a:pPr>
            <a:r>
              <a:rPr lang="en-US" sz="1800" dirty="0">
                <a:solidFill>
                  <a:schemeClr val="tx1"/>
                </a:solidFill>
              </a:rPr>
              <a:t>maternal drug abuse( especially use of tobacco and cocaine)</a:t>
            </a:r>
            <a:endParaRPr lang="en-US" sz="1800" dirty="0">
              <a:solidFill>
                <a:schemeClr val="tx1"/>
              </a:solidFill>
            </a:endParaRPr>
          </a:p>
          <a:p>
            <a:pPr marL="457200" indent="-457200" algn="l" rtl="0">
              <a:buFont typeface="+mj-lt"/>
              <a:buAutoNum type="arabicPeriod"/>
            </a:pPr>
            <a:endParaRPr lang="en-US" sz="1800" dirty="0">
              <a:solidFill>
                <a:schemeClr val="tx1"/>
              </a:solidFill>
            </a:endParaRPr>
          </a:p>
          <a:p>
            <a:pPr marL="0" indent="0" algn="l" rtl="0">
              <a:buNone/>
            </a:pPr>
            <a:r>
              <a:rPr lang="en-GB" sz="1800" b="1" dirty="0">
                <a:solidFill>
                  <a:schemeClr val="tx1"/>
                </a:solidFill>
              </a:rPr>
              <a:t>THE EXACT MECHANISM OF MECONIUM PASSAGE INTO THE AMNIOTIC FLUID IS NOT COMPLETELY UNDERSTOOD AND IT MAY BE A COMBINATION OF SEVERAL FACTROS.</a:t>
            </a:r>
            <a:endParaRPr lang="en-US" sz="1800" b="1" dirty="0">
              <a:solidFill>
                <a:schemeClr val="tx1"/>
              </a:solidFill>
            </a:endParaRPr>
          </a:p>
          <a:p>
            <a:pPr marL="0" indent="0" algn="l" rtl="0">
              <a:buNone/>
            </a:pPr>
            <a:endParaRPr lang="en-US" sz="1800" b="1" dirty="0">
              <a:solidFill>
                <a:schemeClr val="tx1"/>
              </a:solidFill>
            </a:endParaRPr>
          </a:p>
          <a:p>
            <a:pPr marL="457200" indent="-457200" algn="l" rtl="0">
              <a:buFont typeface="+mj-lt"/>
              <a:buAutoNum type="arabicPeriod"/>
            </a:pPr>
            <a:endParaRPr lang="ar-JO" sz="1800"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676400"/>
            <a:ext cx="8534400" cy="3657600"/>
          </a:xfrm>
        </p:spPr>
        <p:txBody>
          <a:bodyPr>
            <a:noAutofit/>
          </a:bodyPr>
          <a:lstStyle/>
          <a:p>
            <a:r>
              <a:rPr lang="en-US" sz="2400" b="1" dirty="0"/>
              <a:t>1- congenital HD </a:t>
            </a:r>
            <a:endParaRPr lang="en-US" sz="2400" b="1" dirty="0"/>
          </a:p>
          <a:p>
            <a:r>
              <a:rPr lang="en-US" sz="2400" b="1" dirty="0"/>
              <a:t>2- diaphragmatic hernia </a:t>
            </a:r>
            <a:endParaRPr lang="en-US" sz="2400" b="1" dirty="0"/>
          </a:p>
          <a:p>
            <a:r>
              <a:rPr lang="en-US" sz="2400" b="1" dirty="0"/>
              <a:t>3- congenital lung defect</a:t>
            </a:r>
            <a:endParaRPr lang="en-US" sz="2400" b="1" dirty="0"/>
          </a:p>
          <a:p>
            <a:r>
              <a:rPr lang="en-US" sz="2400" b="1" dirty="0"/>
              <a:t> 4- pneumothorax </a:t>
            </a:r>
            <a:endParaRPr lang="en-US" sz="2400" b="1" dirty="0"/>
          </a:p>
          <a:p>
            <a:r>
              <a:rPr lang="en-US" sz="2400" b="1" dirty="0"/>
              <a:t>5- meconium aspiration </a:t>
            </a:r>
            <a:endParaRPr lang="en-US" sz="2400" b="1" dirty="0"/>
          </a:p>
          <a:p>
            <a:r>
              <a:rPr lang="en-US" sz="2400" b="1" dirty="0"/>
              <a:t>6- RDS</a:t>
            </a:r>
            <a:endParaRPr lang="en-US" sz="2400" b="1" dirty="0"/>
          </a:p>
          <a:p>
            <a:r>
              <a:rPr lang="en-US" sz="2400" b="1" dirty="0"/>
              <a:t> 7- PPHN (Persistent Pulmonary Hypertension of the Newborn) </a:t>
            </a:r>
            <a:endParaRPr lang="en-US" sz="2400" b="1" dirty="0"/>
          </a:p>
          <a:p>
            <a:r>
              <a:rPr lang="en-US" sz="2400" b="1" dirty="0"/>
              <a:t>8- neonatal pneumonia</a:t>
            </a:r>
            <a:endParaRPr lang="en-US" sz="2400" b="1" dirty="0"/>
          </a:p>
        </p:txBody>
      </p:sp>
      <p:sp>
        <p:nvSpPr>
          <p:cNvPr id="4" name="Rectangle 3"/>
          <p:cNvSpPr/>
          <p:nvPr/>
        </p:nvSpPr>
        <p:spPr>
          <a:xfrm>
            <a:off x="389021" y="533400"/>
            <a:ext cx="1710725" cy="769441"/>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4400" dirty="0">
                <a:solidFill>
                  <a:schemeClr val="bg1"/>
                </a:solidFill>
              </a:rPr>
              <a:t>DDX :</a:t>
            </a:r>
            <a:endParaRPr lang="en-US" sz="4400"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2286000"/>
            <a:ext cx="7620000" cy="4800600"/>
          </a:xfrm>
        </p:spPr>
        <p:txBody>
          <a:bodyPr>
            <a:normAutofit/>
          </a:bodyPr>
          <a:lstStyle/>
          <a:p>
            <a:r>
              <a:rPr lang="en-US" sz="3200"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-Supportive TX. </a:t>
            </a:r>
            <a:endParaRPr lang="en-US" sz="3200"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a:p>
            <a:r>
              <a:rPr lang="en-US" sz="3200" dirty="0">
                <a:effectLst>
                  <a:outerShdw blurRad="38100" dist="38100" dir="2700000" algn="tl">
                    <a:srgbClr val="000000">
                      <a:alpha val="43137"/>
                    </a:srgbClr>
                  </a:outerShdw>
                </a:effectLst>
              </a:rPr>
              <a:t>I-V Fluid</a:t>
            </a:r>
            <a:endParaRPr lang="en-US" sz="3200" dirty="0">
              <a:effectLst>
                <a:outerShdw blurRad="38100" dist="38100" dir="2700000" algn="tl">
                  <a:srgbClr val="000000">
                    <a:alpha val="43137"/>
                  </a:srgbClr>
                </a:outerShdw>
              </a:effectLst>
            </a:endParaRPr>
          </a:p>
          <a:p>
            <a:r>
              <a:rPr lang="en-US" sz="3200" dirty="0">
                <a:effectLst>
                  <a:outerShdw blurRad="38100" dist="38100" dir="2700000" algn="tl">
                    <a:srgbClr val="000000">
                      <a:alpha val="43137"/>
                    </a:srgbClr>
                  </a:outerShdw>
                </a:effectLst>
              </a:rPr>
              <a:t>- O2 supplement</a:t>
            </a:r>
            <a:endParaRPr lang="en-US" sz="3200" dirty="0">
              <a:effectLst>
                <a:outerShdw blurRad="38100" dist="38100" dir="2700000" algn="tl">
                  <a:srgbClr val="000000">
                    <a:alpha val="43137"/>
                  </a:srgbClr>
                </a:outerShdw>
              </a:effectLst>
            </a:endParaRPr>
          </a:p>
          <a:p>
            <a:r>
              <a:rPr lang="en-US" sz="3200" dirty="0">
                <a:effectLst>
                  <a:outerShdw blurRad="38100" dist="38100" dir="2700000" algn="tl">
                    <a:srgbClr val="000000">
                      <a:alpha val="43137"/>
                    </a:srgbClr>
                  </a:outerShdw>
                </a:effectLst>
              </a:rPr>
              <a:t>- correct any metabolic disorders</a:t>
            </a:r>
            <a:endParaRPr lang="en-US" sz="3200" dirty="0">
              <a:effectLst>
                <a:outerShdw blurRad="38100" dist="38100" dir="2700000" algn="tl">
                  <a:srgbClr val="000000">
                    <a:alpha val="43137"/>
                  </a:srgbClr>
                </a:outerShdw>
              </a:effectLst>
            </a:endParaRPr>
          </a:p>
          <a:p>
            <a:r>
              <a:rPr lang="en-US" sz="3200" dirty="0">
                <a:effectLst>
                  <a:outerShdw blurRad="38100" dist="38100" dir="2700000" algn="tl">
                    <a:srgbClr val="000000">
                      <a:alpha val="43137"/>
                    </a:srgbClr>
                  </a:outerShdw>
                </a:effectLst>
              </a:rPr>
              <a:t>-regulate temperature</a:t>
            </a:r>
            <a:endParaRPr lang="en-US" sz="3200" dirty="0">
              <a:effectLst>
                <a:outerShdw blurRad="38100" dist="38100" dir="2700000" algn="tl">
                  <a:srgbClr val="000000">
                    <a:alpha val="43137"/>
                  </a:srgbClr>
                </a:outerShdw>
              </a:effectLst>
            </a:endParaRPr>
          </a:p>
        </p:txBody>
      </p:sp>
      <p:sp>
        <p:nvSpPr>
          <p:cNvPr id="4" name="Rectangle 3"/>
          <p:cNvSpPr/>
          <p:nvPr/>
        </p:nvSpPr>
        <p:spPr>
          <a:xfrm>
            <a:off x="381000" y="914400"/>
            <a:ext cx="3280065" cy="769441"/>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r>
              <a:rPr lang="en-US" sz="4400" dirty="0">
                <a:solidFill>
                  <a:schemeClr val="bg1"/>
                </a:solidFill>
              </a:rPr>
              <a:t>Treatment :</a:t>
            </a:r>
            <a:endParaRPr lang="en-US" sz="4400"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909" y="152400"/>
            <a:ext cx="8305800" cy="1227221"/>
          </a:xfrm>
        </p:spPr>
        <p:txBody>
          <a:bodyPr/>
          <a:lstStyle/>
          <a:p>
            <a:pPr algn="ctr"/>
            <a:r>
              <a:rPr lang="en-US" sz="2800" dirty="0" smtClean="0">
                <a:latin typeface="Aldhabi" panose="01000000000000000000" pitchFamily="2" charset="-78"/>
                <a:cs typeface="Aldhabi" panose="01000000000000000000" pitchFamily="2" charset="-78"/>
              </a:rPr>
              <a:t>Transient Tachypnea Of The Newborn (TTN)</a:t>
            </a:r>
            <a:endParaRPr lang="en-US" sz="2800" dirty="0">
              <a:latin typeface="Aldhabi" panose="01000000000000000000" pitchFamily="2" charset="-78"/>
              <a:cs typeface="Aldhabi" panose="01000000000000000000" pitchFamily="2" charset="-78"/>
            </a:endParaRPr>
          </a:p>
        </p:txBody>
      </p:sp>
      <p:sp>
        <p:nvSpPr>
          <p:cNvPr id="5" name="Content Placeholder 4"/>
          <p:cNvSpPr>
            <a:spLocks noGrp="1"/>
          </p:cNvSpPr>
          <p:nvPr>
            <p:ph idx="1"/>
          </p:nvPr>
        </p:nvSpPr>
        <p:spPr>
          <a:xfrm>
            <a:off x="152400" y="1223682"/>
            <a:ext cx="8794818" cy="5486400"/>
          </a:xfrm>
        </p:spPr>
        <p:txBody>
          <a:bodyPr/>
          <a:lstStyle/>
          <a:p>
            <a:r>
              <a:rPr lang="en-US" dirty="0" smtClean="0"/>
              <a:t>Neonate is full-term or near-term (unlike RDS : Pre-term).</a:t>
            </a:r>
            <a:endParaRPr lang="en-US" dirty="0" smtClean="0"/>
          </a:p>
          <a:p>
            <a:r>
              <a:rPr lang="en-US" dirty="0" smtClean="0"/>
              <a:t>Transient tachypnea at 1</a:t>
            </a:r>
            <a:r>
              <a:rPr lang="en-US" baseline="30000" dirty="0" smtClean="0"/>
              <a:t>st</a:t>
            </a:r>
            <a:r>
              <a:rPr lang="en-US" dirty="0" smtClean="0"/>
              <a:t> day of life (immediately after birth within 2 hours).</a:t>
            </a:r>
            <a:endParaRPr lang="en-US" dirty="0" smtClean="0"/>
          </a:p>
          <a:p>
            <a:r>
              <a:rPr lang="en-US" dirty="0" smtClean="0"/>
              <a:t>Delayed clearance of fluids from the fetal lungs.</a:t>
            </a:r>
            <a:endParaRPr lang="en-US" dirty="0" smtClean="0"/>
          </a:p>
          <a:p>
            <a:r>
              <a:rPr lang="en-US" u="sng" dirty="0" smtClean="0">
                <a:solidFill>
                  <a:srgbClr val="FF0000"/>
                </a:solidFill>
              </a:rPr>
              <a:t>RISK FACTORS </a:t>
            </a:r>
            <a:r>
              <a:rPr lang="en-US" dirty="0" smtClean="0"/>
              <a:t>:</a:t>
            </a:r>
            <a:endParaRPr lang="en-US" dirty="0" smtClean="0"/>
          </a:p>
          <a:p>
            <a:pPr marL="0" indent="0">
              <a:buNone/>
            </a:pPr>
            <a:r>
              <a:rPr lang="en-US" dirty="0" smtClean="0"/>
              <a:t>1- C-section     2- Delivery&lt;39 weeks    3-Maternal (Asthma &amp; Diabetes)</a:t>
            </a:r>
            <a:endParaRPr lang="en-US" dirty="0"/>
          </a:p>
          <a:p>
            <a:pPr marL="0" indent="0">
              <a:buNone/>
            </a:pPr>
            <a:r>
              <a:rPr lang="en-US" dirty="0"/>
              <a:t>4</a:t>
            </a:r>
            <a:r>
              <a:rPr lang="en-US" dirty="0" smtClean="0"/>
              <a:t>- Macrosomia   5-Male      6-Small-for-gestational-age infant </a:t>
            </a:r>
            <a:endParaRPr lang="en-US" dirty="0" smtClean="0"/>
          </a:p>
          <a:p>
            <a:r>
              <a:rPr lang="en-US" u="sng" dirty="0" smtClean="0">
                <a:solidFill>
                  <a:srgbClr val="92D050"/>
                </a:solidFill>
              </a:rPr>
              <a:t>SIGNS &amp; SYMPTOMS : </a:t>
            </a:r>
            <a:endParaRPr lang="en-US" u="sng" dirty="0" smtClean="0">
              <a:solidFill>
                <a:srgbClr val="92D050"/>
              </a:solidFill>
            </a:endParaRPr>
          </a:p>
          <a:p>
            <a:pPr marL="0" indent="0">
              <a:buNone/>
            </a:pPr>
            <a:r>
              <a:rPr lang="en-US" dirty="0" smtClean="0"/>
              <a:t>1- Transient Tachypnea   2-</a:t>
            </a:r>
            <a:r>
              <a:rPr lang="en-US" dirty="0" smtClean="0">
                <a:solidFill>
                  <a:srgbClr val="92D050"/>
                </a:solidFill>
              </a:rPr>
              <a:t>D</a:t>
            </a:r>
            <a:r>
              <a:rPr lang="en-US" dirty="0" smtClean="0"/>
              <a:t>iffuse crackles   </a:t>
            </a:r>
            <a:endParaRPr lang="en-US" dirty="0" smtClean="0"/>
          </a:p>
          <a:p>
            <a:pPr marL="0" indent="0">
              <a:buNone/>
            </a:pPr>
            <a:r>
              <a:rPr lang="en-US" dirty="0" smtClean="0"/>
              <a:t>3- Increase breathing effort  4- </a:t>
            </a:r>
            <a:r>
              <a:rPr lang="en-US" dirty="0" smtClean="0">
                <a:solidFill>
                  <a:srgbClr val="92D050"/>
                </a:solidFill>
              </a:rPr>
              <a:t>D</a:t>
            </a:r>
            <a:r>
              <a:rPr lang="en-US" dirty="0" smtClean="0"/>
              <a:t>iminished respiratory sounds </a:t>
            </a:r>
            <a:endParaRPr lang="en-US" dirty="0" smtClean="0"/>
          </a:p>
          <a:p>
            <a:r>
              <a:rPr lang="en-US" dirty="0" err="1" smtClean="0"/>
              <a:t>Dx</a:t>
            </a:r>
            <a:r>
              <a:rPr lang="en-US" dirty="0" smtClean="0"/>
              <a:t> : Clinically &amp; Radiologically ( increase lung volumes/fluid in lung fissures )</a:t>
            </a:r>
            <a:endParaRPr lang="en-US" dirty="0"/>
          </a:p>
          <a:p>
            <a:r>
              <a:rPr lang="en-US" dirty="0" err="1" smtClean="0"/>
              <a:t>Tx</a:t>
            </a:r>
            <a:r>
              <a:rPr lang="en-US" dirty="0" smtClean="0"/>
              <a:t> : </a:t>
            </a:r>
            <a:r>
              <a:rPr lang="en-US" dirty="0" smtClean="0">
                <a:solidFill>
                  <a:schemeClr val="accent1">
                    <a:lumMod val="60000"/>
                    <a:lumOff val="40000"/>
                  </a:schemeClr>
                </a:solidFill>
              </a:rPr>
              <a:t>S</a:t>
            </a:r>
            <a:r>
              <a:rPr lang="en-US" dirty="0" smtClean="0"/>
              <a:t>elf-limiting : </a:t>
            </a:r>
            <a:r>
              <a:rPr lang="en-US" dirty="0" smtClean="0">
                <a:solidFill>
                  <a:schemeClr val="accent1">
                    <a:lumMod val="60000"/>
                    <a:lumOff val="40000"/>
                  </a:schemeClr>
                </a:solidFill>
              </a:rPr>
              <a:t>S</a:t>
            </a:r>
            <a:r>
              <a:rPr lang="en-US" dirty="0" smtClean="0"/>
              <a:t>upportive care , </a:t>
            </a:r>
            <a:r>
              <a:rPr lang="en-US" dirty="0" smtClean="0">
                <a:solidFill>
                  <a:schemeClr val="accent1">
                    <a:lumMod val="60000"/>
                    <a:lumOff val="40000"/>
                  </a:schemeClr>
                </a:solidFill>
              </a:rPr>
              <a:t>S</a:t>
            </a:r>
            <a:r>
              <a:rPr lang="en-US" dirty="0" smtClean="0"/>
              <a:t>upplemental O2 </a:t>
            </a:r>
            <a:endParaRPr lang="en-US" dirty="0" smtClean="0"/>
          </a:p>
          <a:p>
            <a:pPr marL="0" indent="0">
              <a:buNone/>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81"/>
            <a:ext cx="8153400" cy="1524000"/>
          </a:xfrm>
        </p:spPr>
        <p:txBody>
          <a:bodyPr/>
          <a:lstStyle/>
          <a:p>
            <a:pPr algn="ctr"/>
            <a:r>
              <a:rPr lang="en-US" sz="2800" dirty="0">
                <a:latin typeface="Aldhabi" panose="01000000000000000000" pitchFamily="2" charset="-78"/>
                <a:cs typeface="Aldhabi" panose="01000000000000000000" pitchFamily="2" charset="-78"/>
              </a:rPr>
              <a:t>Transient Tachypnea Of The Newborn (TTN)</a:t>
            </a:r>
            <a:endParaRPr lang="en-US" sz="2800" dirty="0"/>
          </a:p>
        </p:txBody>
      </p:sp>
      <p:sp>
        <p:nvSpPr>
          <p:cNvPr id="6" name="TextBox 5"/>
          <p:cNvSpPr txBox="1"/>
          <p:nvPr/>
        </p:nvSpPr>
        <p:spPr>
          <a:xfrm>
            <a:off x="1066800" y="1017658"/>
            <a:ext cx="6934200" cy="707886"/>
          </a:xfrm>
          <a:prstGeom prst="rect">
            <a:avLst/>
          </a:prstGeom>
          <a:noFill/>
        </p:spPr>
        <p:txBody>
          <a:bodyPr wrap="square" rtlCol="0">
            <a:spAutoFit/>
          </a:bodyPr>
          <a:lstStyle/>
          <a:p>
            <a:pPr algn="ctr"/>
            <a:r>
              <a:rPr lang="en-US" sz="4000" dirty="0" smtClean="0">
                <a:solidFill>
                  <a:schemeClr val="accent1">
                    <a:lumMod val="60000"/>
                    <a:lumOff val="40000"/>
                  </a:schemeClr>
                </a:solidFill>
              </a:rPr>
              <a:t>“ THE F MNEMONIC”</a:t>
            </a:r>
            <a:endParaRPr lang="en-US" sz="4000" dirty="0">
              <a:solidFill>
                <a:schemeClr val="accent1">
                  <a:lumMod val="60000"/>
                  <a:lumOff val="40000"/>
                </a:schemeClr>
              </a:solidFill>
            </a:endParaRPr>
          </a:p>
        </p:txBody>
      </p:sp>
      <p:sp>
        <p:nvSpPr>
          <p:cNvPr id="7" name="TextBox 6"/>
          <p:cNvSpPr txBox="1"/>
          <p:nvPr/>
        </p:nvSpPr>
        <p:spPr>
          <a:xfrm>
            <a:off x="152400" y="1825268"/>
            <a:ext cx="8991600" cy="1200329"/>
          </a:xfrm>
          <a:prstGeom prst="rect">
            <a:avLst/>
          </a:prstGeom>
          <a:noFill/>
        </p:spPr>
        <p:txBody>
          <a:bodyPr wrap="square" rtlCol="0">
            <a:spAutoFit/>
          </a:bodyPr>
          <a:lstStyle/>
          <a:p>
            <a:r>
              <a:rPr lang="en-US" sz="3600" dirty="0" smtClean="0">
                <a:solidFill>
                  <a:schemeClr val="accent1">
                    <a:lumMod val="60000"/>
                    <a:lumOff val="40000"/>
                  </a:schemeClr>
                </a:solidFill>
              </a:rPr>
              <a:t>F</a:t>
            </a:r>
            <a:r>
              <a:rPr lang="en-US" sz="3600" dirty="0" smtClean="0"/>
              <a:t>irst day of life  </a:t>
            </a:r>
            <a:endParaRPr lang="en-US" sz="3600" dirty="0" smtClean="0"/>
          </a:p>
          <a:p>
            <a:r>
              <a:rPr lang="en-US" sz="3600" dirty="0" smtClean="0">
                <a:solidFill>
                  <a:schemeClr val="accent1">
                    <a:lumMod val="60000"/>
                    <a:lumOff val="40000"/>
                  </a:schemeClr>
                </a:solidFill>
              </a:rPr>
              <a:t>F</a:t>
            </a:r>
            <a:r>
              <a:rPr lang="en-US" sz="3600" dirty="0" smtClean="0"/>
              <a:t>issures </a:t>
            </a:r>
            <a:r>
              <a:rPr lang="en-US" sz="3600" dirty="0" smtClean="0">
                <a:solidFill>
                  <a:schemeClr val="accent1">
                    <a:lumMod val="60000"/>
                    <a:lumOff val="40000"/>
                  </a:schemeClr>
                </a:solidFill>
              </a:rPr>
              <a:t>F</a:t>
            </a:r>
            <a:r>
              <a:rPr lang="en-US" sz="3600" dirty="0" smtClean="0"/>
              <a:t>illed w/</a:t>
            </a:r>
            <a:r>
              <a:rPr lang="en-US" sz="3600" dirty="0" smtClean="0">
                <a:solidFill>
                  <a:schemeClr val="accent1">
                    <a:lumMod val="60000"/>
                    <a:lumOff val="40000"/>
                  </a:schemeClr>
                </a:solidFill>
              </a:rPr>
              <a:t>F</a:t>
            </a:r>
            <a:r>
              <a:rPr lang="en-US" sz="3600" dirty="0" smtClean="0"/>
              <a:t>luid </a:t>
            </a:r>
            <a:endParaRPr lang="en-US" sz="3600" dirty="0"/>
          </a:p>
        </p:txBody>
      </p:sp>
      <p:sp>
        <p:nvSpPr>
          <p:cNvPr id="8" name="TextBox 7"/>
          <p:cNvSpPr txBox="1"/>
          <p:nvPr/>
        </p:nvSpPr>
        <p:spPr>
          <a:xfrm>
            <a:off x="152400" y="3062407"/>
            <a:ext cx="7810500" cy="584775"/>
          </a:xfrm>
          <a:prstGeom prst="rect">
            <a:avLst/>
          </a:prstGeom>
          <a:noFill/>
        </p:spPr>
        <p:txBody>
          <a:bodyPr wrap="square" rtlCol="0">
            <a:spAutoFit/>
          </a:bodyPr>
          <a:lstStyle/>
          <a:p>
            <a:r>
              <a:rPr lang="en-US" sz="3200" dirty="0" smtClean="0">
                <a:solidFill>
                  <a:schemeClr val="accent1">
                    <a:lumMod val="60000"/>
                    <a:lumOff val="40000"/>
                  </a:schemeClr>
                </a:solidFill>
              </a:rPr>
              <a:t>F</a:t>
            </a:r>
            <a:r>
              <a:rPr lang="en-US" sz="3200" dirty="0" smtClean="0"/>
              <a:t>luids in the lungs (delayed clearance)</a:t>
            </a:r>
            <a:endParaRPr lang="en-US" sz="3200" dirty="0"/>
          </a:p>
        </p:txBody>
      </p:sp>
      <p:sp>
        <p:nvSpPr>
          <p:cNvPr id="9" name="TextBox 8"/>
          <p:cNvSpPr txBox="1"/>
          <p:nvPr/>
        </p:nvSpPr>
        <p:spPr>
          <a:xfrm>
            <a:off x="135924" y="3647182"/>
            <a:ext cx="9372599" cy="1077218"/>
          </a:xfrm>
          <a:prstGeom prst="rect">
            <a:avLst/>
          </a:prstGeom>
          <a:noFill/>
        </p:spPr>
        <p:txBody>
          <a:bodyPr wrap="square" rtlCol="0">
            <a:spAutoFit/>
          </a:bodyPr>
          <a:lstStyle/>
          <a:p>
            <a:r>
              <a:rPr lang="en-US" sz="3200" dirty="0" smtClean="0">
                <a:solidFill>
                  <a:schemeClr val="accent1">
                    <a:lumMod val="60000"/>
                    <a:lumOff val="40000"/>
                  </a:schemeClr>
                </a:solidFill>
              </a:rPr>
              <a:t>F</a:t>
            </a:r>
            <a:r>
              <a:rPr lang="en-US" sz="3200" dirty="0" smtClean="0"/>
              <a:t>ull-term neonate  </a:t>
            </a:r>
            <a:endParaRPr lang="en-US" sz="3200" dirty="0" smtClean="0"/>
          </a:p>
          <a:p>
            <a:r>
              <a:rPr lang="en-US" sz="3200" dirty="0" err="1" smtClean="0"/>
              <a:t>Di</a:t>
            </a:r>
            <a:r>
              <a:rPr lang="en-US" sz="3200" dirty="0" err="1" smtClean="0">
                <a:solidFill>
                  <a:schemeClr val="accent1">
                    <a:lumMod val="60000"/>
                    <a:lumOff val="40000"/>
                  </a:schemeClr>
                </a:solidFill>
              </a:rPr>
              <a:t>FF</a:t>
            </a:r>
            <a:r>
              <a:rPr lang="en-US" sz="3200" dirty="0" err="1" smtClean="0"/>
              <a:t>use</a:t>
            </a:r>
            <a:r>
              <a:rPr lang="en-US" sz="3200" dirty="0" smtClean="0"/>
              <a:t> crackles (on auscultation ) </a:t>
            </a:r>
            <a:endParaRPr lang="en-US" sz="3200" dirty="0"/>
          </a:p>
        </p:txBody>
      </p:sp>
      <p:sp>
        <p:nvSpPr>
          <p:cNvPr id="10" name="TextBox 9"/>
          <p:cNvSpPr txBox="1"/>
          <p:nvPr/>
        </p:nvSpPr>
        <p:spPr>
          <a:xfrm>
            <a:off x="152400" y="4724400"/>
            <a:ext cx="6019800" cy="584775"/>
          </a:xfrm>
          <a:prstGeom prst="rect">
            <a:avLst/>
          </a:prstGeom>
          <a:noFill/>
        </p:spPr>
        <p:txBody>
          <a:bodyPr wrap="square" rtlCol="0">
            <a:spAutoFit/>
          </a:bodyPr>
          <a:lstStyle/>
          <a:p>
            <a:r>
              <a:rPr lang="en-US" sz="3200" dirty="0" smtClean="0">
                <a:solidFill>
                  <a:schemeClr val="accent1">
                    <a:lumMod val="60000"/>
                    <a:lumOff val="40000"/>
                  </a:schemeClr>
                </a:solidFill>
              </a:rPr>
              <a:t>F</a:t>
            </a:r>
            <a:r>
              <a:rPr lang="en-US" sz="3200" dirty="0" smtClean="0"/>
              <a:t>art in the wind (self-limiting)</a:t>
            </a:r>
            <a:endParaRPr lang="en-US" sz="3200" dirty="0"/>
          </a:p>
        </p:txBody>
      </p:sp>
      <p:sp>
        <p:nvSpPr>
          <p:cNvPr id="11" name="Content Placeholder 10"/>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9445"/>
            <a:ext cx="7772400" cy="3514402"/>
          </a:xfrm>
        </p:spPr>
        <p:txBody>
          <a:bodyPr>
            <a:noAutofit/>
          </a:bodyPr>
          <a:lstStyle/>
          <a:p>
            <a:pPr algn="ctr"/>
            <a:r>
              <a:rPr lang="en-US" sz="11500" b="1" dirty="0">
                <a:solidFill>
                  <a:schemeClr val="tx1"/>
                </a:solidFill>
                <a:latin typeface="Britannic Bold" pitchFamily="34" charset="0"/>
              </a:rPr>
              <a:t>Birth injuries </a:t>
            </a:r>
            <a:endParaRPr lang="en-US" sz="11500" b="1" dirty="0">
              <a:solidFill>
                <a:schemeClr val="tx1"/>
              </a:solidFill>
              <a:latin typeface="Britannic Bold"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4920"/>
            <a:ext cx="3733800" cy="582613"/>
          </a:xfrm>
        </p:spPr>
        <p:txBody>
          <a:bodyPr>
            <a:noAutofit/>
          </a:bodyPr>
          <a:lstStyle/>
          <a:p>
            <a:pPr algn="l"/>
            <a:r>
              <a:rPr lang="en-US" sz="3200" b="1" dirty="0"/>
              <a:t>Definitions</a:t>
            </a:r>
            <a:endParaRPr lang="en-US" sz="3200" b="1" dirty="0"/>
          </a:p>
        </p:txBody>
      </p:sp>
      <p:sp>
        <p:nvSpPr>
          <p:cNvPr id="3" name="Content Placeholder 2"/>
          <p:cNvSpPr>
            <a:spLocks noGrp="1"/>
          </p:cNvSpPr>
          <p:nvPr>
            <p:ph idx="1"/>
          </p:nvPr>
        </p:nvSpPr>
        <p:spPr>
          <a:xfrm>
            <a:off x="205532" y="914400"/>
            <a:ext cx="8964488" cy="7998296"/>
          </a:xfrm>
        </p:spPr>
        <p:txBody>
          <a:bodyPr>
            <a:noAutofit/>
          </a:bodyPr>
          <a:lstStyle/>
          <a:p>
            <a:pPr algn="l" rtl="0">
              <a:buClr>
                <a:schemeClr val="tx1"/>
              </a:buClr>
            </a:pPr>
            <a:r>
              <a:rPr lang="en-US" sz="2800" b="1" u="sng" dirty="0">
                <a:latin typeface="Andalus" panose="02020603050405020304" pitchFamily="18" charset="-78"/>
                <a:cs typeface="Andalus" panose="02020603050405020304" pitchFamily="18" charset="-78"/>
              </a:rPr>
              <a:t>Birth injury :</a:t>
            </a:r>
            <a:r>
              <a:rPr lang="en-US" sz="2800" dirty="0"/>
              <a:t> </a:t>
            </a:r>
            <a:endParaRPr lang="en-US" sz="2800" dirty="0"/>
          </a:p>
          <a:p>
            <a:pPr marL="0" indent="0" algn="l" rtl="0">
              <a:buNone/>
            </a:pPr>
            <a:r>
              <a:rPr lang="en-US" sz="2800" dirty="0"/>
              <a:t>Is defined as the </a:t>
            </a:r>
            <a:r>
              <a:rPr lang="en-US" sz="2800" b="1" dirty="0">
                <a:solidFill>
                  <a:schemeClr val="tx1"/>
                </a:solidFill>
                <a:effectLst>
                  <a:outerShdw blurRad="38100" dist="38100" dir="2700000" algn="tl">
                    <a:srgbClr val="000000">
                      <a:alpha val="43137"/>
                    </a:srgbClr>
                  </a:outerShdw>
                </a:effectLst>
              </a:rPr>
              <a:t>structural destruction </a:t>
            </a:r>
            <a:r>
              <a:rPr lang="en-US" sz="2800" dirty="0"/>
              <a:t>or </a:t>
            </a:r>
            <a:r>
              <a:rPr lang="en-US" sz="2800" b="1" dirty="0">
                <a:solidFill>
                  <a:schemeClr val="tx1"/>
                </a:solidFill>
                <a:effectLst>
                  <a:outerShdw blurRad="38100" dist="38100" dir="2700000" algn="tl">
                    <a:srgbClr val="000000">
                      <a:alpha val="43137"/>
                    </a:srgbClr>
                  </a:outerShdw>
                </a:effectLst>
              </a:rPr>
              <a:t>functional deterioration</a:t>
            </a:r>
            <a:r>
              <a:rPr lang="en-US" sz="2800" dirty="0">
                <a:solidFill>
                  <a:srgbClr val="FF0000"/>
                </a:solidFill>
                <a:effectLst>
                  <a:outerShdw blurRad="38100" dist="38100" dir="2700000" algn="tl">
                    <a:srgbClr val="000000">
                      <a:alpha val="43137"/>
                    </a:srgbClr>
                  </a:outerShdw>
                </a:effectLst>
              </a:rPr>
              <a:t> </a:t>
            </a:r>
            <a:r>
              <a:rPr lang="en-US" sz="2800" dirty="0"/>
              <a:t>of the neonate’s body due to a traumatic event at birth. </a:t>
            </a:r>
            <a:endParaRPr lang="en-US" sz="2800" dirty="0"/>
          </a:p>
          <a:p>
            <a:pPr marL="0" indent="0">
              <a:buNone/>
            </a:pPr>
            <a:r>
              <a:rPr lang="en-US" sz="2800" dirty="0"/>
              <a:t>-Is used to denote avoidable and unavoidable mechanical and hypoxic- ischemic injury incurred by an infant during labor and delivery.</a:t>
            </a:r>
            <a:endParaRPr lang="en-US" sz="2800" dirty="0"/>
          </a:p>
          <a:p>
            <a:pPr marL="0" indent="0">
              <a:buNone/>
            </a:pPr>
            <a:r>
              <a:rPr lang="en-US" sz="2800" dirty="0"/>
              <a:t>-Birth injuries are a significant cause of neonatal morbidity</a:t>
            </a:r>
            <a:endParaRPr lang="en-US" sz="2800" dirty="0"/>
          </a:p>
          <a:p>
            <a:pPr marL="0" indent="0">
              <a:buNone/>
            </a:pPr>
            <a:r>
              <a:rPr lang="en-US" sz="2800" dirty="0"/>
              <a:t>and mortality. </a:t>
            </a:r>
            <a:endParaRPr lang="en-US" sz="2800" dirty="0"/>
          </a:p>
          <a:p>
            <a:pPr marL="0" indent="0" algn="l" rtl="0">
              <a:buNone/>
            </a:pPr>
            <a:endParaRPr lang="en-US" sz="2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7672" y="1295400"/>
            <a:ext cx="8458200" cy="3539430"/>
          </a:xfrm>
          <a:prstGeom prst="rect">
            <a:avLst/>
          </a:prstGeom>
          <a:noFill/>
        </p:spPr>
        <p:txBody>
          <a:bodyPr wrap="square">
            <a:spAutoFit/>
          </a:bodyPr>
          <a:lstStyle/>
          <a:p>
            <a:pPr marL="457200" indent="-457200" algn="l" rtl="0">
              <a:buFont typeface="Arial" panose="020B0604020202020204" pitchFamily="34" charset="0"/>
              <a:buChar char="•"/>
            </a:pPr>
            <a:r>
              <a:rPr lang="en-US" sz="2800" b="1" u="sng" dirty="0">
                <a:latin typeface="Andalus" panose="02020603050405020304" pitchFamily="18" charset="-78"/>
                <a:cs typeface="Andalus" panose="02020603050405020304" pitchFamily="18" charset="-78"/>
              </a:rPr>
              <a:t>Birth trauma :</a:t>
            </a:r>
            <a:endParaRPr lang="en-US" sz="2800" b="1" u="sng" dirty="0">
              <a:latin typeface="Andalus" panose="02020603050405020304" pitchFamily="18" charset="-78"/>
              <a:cs typeface="Andalus" panose="02020603050405020304" pitchFamily="18" charset="-78"/>
            </a:endParaRPr>
          </a:p>
          <a:p>
            <a:pPr algn="l" rtl="0">
              <a:buNone/>
            </a:pPr>
            <a:r>
              <a:rPr lang="en-US" sz="2800" dirty="0"/>
              <a:t> Injuries to the infant that result from </a:t>
            </a:r>
            <a:r>
              <a:rPr lang="en-US" sz="2800" dirty="0">
                <a:effectLst>
                  <a:outerShdw blurRad="38100" dist="38100" dir="2700000" algn="tl">
                    <a:srgbClr val="000000">
                      <a:alpha val="43137"/>
                    </a:srgbClr>
                  </a:outerShdw>
                </a:effectLst>
              </a:rPr>
              <a:t>mechanical forces </a:t>
            </a:r>
            <a:r>
              <a:rPr lang="en-US" sz="2800" dirty="0"/>
              <a:t>during the birth process.</a:t>
            </a:r>
            <a:endParaRPr lang="en-US" sz="2800" dirty="0"/>
          </a:p>
          <a:p>
            <a:pPr algn="l" rtl="0">
              <a:buNone/>
            </a:pPr>
            <a:endParaRPr lang="en-US" sz="2800" dirty="0"/>
          </a:p>
          <a:p>
            <a:pPr marL="457200" indent="-457200">
              <a:buFont typeface="Arial" panose="020B0604020202020204" pitchFamily="34" charset="0"/>
              <a:buChar char="•"/>
            </a:pPr>
            <a:r>
              <a:rPr lang="en-US" sz="2800" b="1" u="sng" dirty="0">
                <a:latin typeface="Andalus" panose="02020603050405020304" pitchFamily="18" charset="-78"/>
                <a:cs typeface="Andalus" panose="02020603050405020304" pitchFamily="18" charset="-78"/>
              </a:rPr>
              <a:t>Birth defect:</a:t>
            </a:r>
            <a:endParaRPr lang="en-US" sz="2800" b="1" u="sng" dirty="0">
              <a:latin typeface="Andalus" panose="02020603050405020304" pitchFamily="18" charset="-78"/>
              <a:cs typeface="Andalus" panose="02020603050405020304" pitchFamily="18" charset="-78"/>
            </a:endParaRPr>
          </a:p>
          <a:p>
            <a:pPr algn="l" rtl="0">
              <a:buNone/>
            </a:pPr>
            <a:r>
              <a:rPr lang="en-US" sz="2800" dirty="0"/>
              <a:t>A congenital disorder present at birth regardless of its cause, may result in disabilities that may be physical , intellectual or developmental.</a:t>
            </a:r>
            <a:endParaRPr lang="x-none"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89" y="381000"/>
            <a:ext cx="4114800" cy="685800"/>
          </a:xfrm>
        </p:spPr>
        <p:txBody>
          <a:bodyPr>
            <a:normAutofit/>
          </a:bodyPr>
          <a:lstStyle/>
          <a:p>
            <a:pPr algn="l"/>
            <a:r>
              <a:rPr lang="en-US" sz="3600" b="1" dirty="0"/>
              <a:t>Epidemiology</a:t>
            </a:r>
            <a:r>
              <a:rPr lang="en-US" sz="3200" b="1" dirty="0">
                <a:solidFill>
                  <a:schemeClr val="tx1"/>
                </a:solidFill>
              </a:rPr>
              <a:t> </a:t>
            </a:r>
            <a:endParaRPr lang="en-US" sz="3200" b="1" dirty="0"/>
          </a:p>
        </p:txBody>
      </p:sp>
      <p:sp>
        <p:nvSpPr>
          <p:cNvPr id="3" name="Content Placeholder 2"/>
          <p:cNvSpPr>
            <a:spLocks noGrp="1"/>
          </p:cNvSpPr>
          <p:nvPr>
            <p:ph idx="1"/>
          </p:nvPr>
        </p:nvSpPr>
        <p:spPr>
          <a:xfrm>
            <a:off x="304800" y="1371600"/>
            <a:ext cx="8136904" cy="4800600"/>
          </a:xfrm>
        </p:spPr>
        <p:txBody>
          <a:bodyPr>
            <a:normAutofit/>
          </a:bodyPr>
          <a:lstStyle/>
          <a:p>
            <a:pPr algn="l" rtl="0">
              <a:buClr>
                <a:schemeClr val="tx1"/>
              </a:buClr>
            </a:pPr>
            <a:r>
              <a:rPr lang="en-US" sz="2800" dirty="0">
                <a:solidFill>
                  <a:schemeClr val="tx1"/>
                </a:solidFill>
              </a:rPr>
              <a:t>Significant birth injury accounts for fewer than 2% of neonatal deaths and stillbirths in the United States.</a:t>
            </a:r>
            <a:endParaRPr lang="en-US" sz="2800" dirty="0">
              <a:solidFill>
                <a:schemeClr val="tx1"/>
              </a:solidFill>
            </a:endParaRPr>
          </a:p>
          <a:p>
            <a:pPr algn="l" rtl="0">
              <a:buClr>
                <a:schemeClr val="tx1"/>
              </a:buClr>
            </a:pPr>
            <a:r>
              <a:rPr lang="en-US" sz="2800" dirty="0">
                <a:solidFill>
                  <a:schemeClr val="tx1"/>
                </a:solidFill>
              </a:rPr>
              <a:t>It still occurs </a:t>
            </a:r>
            <a:r>
              <a:rPr lang="en-US" sz="2800" u="sng" dirty="0">
                <a:solidFill>
                  <a:schemeClr val="tx1"/>
                </a:solidFill>
                <a:effectLst>
                  <a:outerShdw blurRad="38100" dist="38100" dir="2700000" algn="tl">
                    <a:srgbClr val="000000">
                      <a:alpha val="43137"/>
                    </a:srgbClr>
                  </a:outerShdw>
                </a:effectLst>
              </a:rPr>
              <a:t>occasionally</a:t>
            </a:r>
            <a:r>
              <a:rPr lang="en-US" sz="2800" dirty="0">
                <a:solidFill>
                  <a:schemeClr val="tx1"/>
                </a:solidFill>
              </a:rPr>
              <a:t> and </a:t>
            </a:r>
            <a:r>
              <a:rPr lang="en-US" sz="2800" u="sng" dirty="0">
                <a:solidFill>
                  <a:schemeClr val="tx1"/>
                </a:solidFill>
                <a:effectLst>
                  <a:outerShdw blurRad="38100" dist="38100" dir="2700000" algn="tl">
                    <a:srgbClr val="000000">
                      <a:alpha val="43137"/>
                    </a:srgbClr>
                  </a:outerShdw>
                </a:effectLst>
              </a:rPr>
              <a:t>unavoidably</a:t>
            </a:r>
            <a:r>
              <a:rPr lang="en-US" sz="2800" dirty="0">
                <a:solidFill>
                  <a:schemeClr val="tx1"/>
                </a:solidFill>
              </a:rPr>
              <a:t>, with an average of 6-8 injuries per 1000 live births.</a:t>
            </a:r>
            <a:endParaRPr lang="en-US" sz="2800" dirty="0">
              <a:solidFill>
                <a:schemeClr val="tx1"/>
              </a:solidFill>
            </a:endParaRPr>
          </a:p>
          <a:p>
            <a:pPr algn="l" rtl="0">
              <a:buClr>
                <a:schemeClr val="tx1"/>
              </a:buClr>
            </a:pPr>
            <a:r>
              <a:rPr lang="en-US" sz="2800" dirty="0">
                <a:solidFill>
                  <a:schemeClr val="tx1"/>
                </a:solidFill>
              </a:rPr>
              <a:t> In general, </a:t>
            </a:r>
            <a:r>
              <a:rPr lang="en-US" sz="2800" b="1" dirty="0">
                <a:solidFill>
                  <a:schemeClr val="tx1"/>
                </a:solidFill>
              </a:rPr>
              <a:t>larger</a:t>
            </a:r>
            <a:r>
              <a:rPr lang="en-US" sz="2800" dirty="0">
                <a:solidFill>
                  <a:schemeClr val="tx1"/>
                </a:solidFill>
              </a:rPr>
              <a:t> infants are more susceptible to birth trauma. </a:t>
            </a:r>
            <a:endParaRPr lang="en-US" sz="2800" dirty="0">
              <a:solidFill>
                <a:schemeClr val="tx1"/>
              </a:solidFill>
            </a:endParaRPr>
          </a:p>
          <a:p>
            <a:pPr algn="l" rtl="0">
              <a:buClr>
                <a:schemeClr val="tx1"/>
              </a:buClr>
            </a:pPr>
            <a:r>
              <a:rPr lang="en-US" sz="2800" dirty="0">
                <a:solidFill>
                  <a:schemeClr val="tx1"/>
                </a:solidFill>
              </a:rPr>
              <a:t>Higher rates are reported for infants who </a:t>
            </a:r>
            <a:r>
              <a:rPr lang="en-US" sz="2800" b="1" dirty="0">
                <a:solidFill>
                  <a:schemeClr val="tx1"/>
                </a:solidFill>
              </a:rPr>
              <a:t>weigh more than 4500g.</a:t>
            </a:r>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2910"/>
            <a:ext cx="3810000" cy="691912"/>
          </a:xfrm>
        </p:spPr>
        <p:txBody>
          <a:bodyPr>
            <a:noAutofit/>
          </a:bodyPr>
          <a:lstStyle/>
          <a:p>
            <a:pPr algn="l"/>
            <a:r>
              <a:rPr lang="en-US" sz="3200" b="1" dirty="0"/>
              <a:t>Risk</a:t>
            </a:r>
            <a:r>
              <a:rPr lang="en-US" sz="3200" dirty="0"/>
              <a:t> </a:t>
            </a:r>
            <a:r>
              <a:rPr lang="en-US" sz="3200" b="1" dirty="0"/>
              <a:t>factors</a:t>
            </a:r>
            <a:endParaRPr lang="en-US" sz="3200" b="1" dirty="0"/>
          </a:p>
        </p:txBody>
      </p:sp>
      <p:sp>
        <p:nvSpPr>
          <p:cNvPr id="3" name="Content Placeholder 2"/>
          <p:cNvSpPr>
            <a:spLocks noGrp="1"/>
          </p:cNvSpPr>
          <p:nvPr>
            <p:ph idx="1"/>
          </p:nvPr>
        </p:nvSpPr>
        <p:spPr>
          <a:xfrm>
            <a:off x="64120" y="1077811"/>
            <a:ext cx="7315200" cy="5544616"/>
          </a:xfrm>
        </p:spPr>
        <p:txBody>
          <a:bodyPr>
            <a:noAutofit/>
          </a:bodyPr>
          <a:lstStyle/>
          <a:p>
            <a:pPr>
              <a:buClr>
                <a:schemeClr val="tx1"/>
              </a:buClr>
            </a:pPr>
            <a:r>
              <a:rPr lang="en-US" sz="2800" b="1" u="sng" dirty="0">
                <a:solidFill>
                  <a:srgbClr val="0070C0"/>
                </a:solidFill>
              </a:rPr>
              <a:t>Maternal</a:t>
            </a:r>
            <a:endParaRPr lang="en-US" sz="2800" b="1" u="sng" dirty="0">
              <a:solidFill>
                <a:srgbClr val="0070C0"/>
              </a:solidFill>
            </a:endParaRPr>
          </a:p>
          <a:p>
            <a:pPr>
              <a:buClr>
                <a:schemeClr val="tx1"/>
              </a:buClr>
            </a:pPr>
            <a:endParaRPr lang="en-US" sz="2400" b="1" u="sng" dirty="0"/>
          </a:p>
          <a:p>
            <a:pPr marL="0" indent="0">
              <a:buClr>
                <a:schemeClr val="tx1"/>
              </a:buClr>
              <a:buNone/>
            </a:pPr>
            <a:endParaRPr lang="en-US" sz="2400" dirty="0"/>
          </a:p>
          <a:p>
            <a:pPr>
              <a:buClr>
                <a:schemeClr val="tx1"/>
              </a:buClr>
            </a:pPr>
            <a:r>
              <a:rPr lang="en-US" sz="2800" b="1" u="sng" dirty="0">
                <a:solidFill>
                  <a:srgbClr val="0070C0"/>
                </a:solidFill>
              </a:rPr>
              <a:t>Fetal</a:t>
            </a:r>
            <a:endParaRPr lang="en-US" sz="2800" b="1" u="sng" dirty="0">
              <a:solidFill>
                <a:srgbClr val="0070C0"/>
              </a:solidFill>
            </a:endParaRPr>
          </a:p>
          <a:p>
            <a:pPr>
              <a:buClr>
                <a:schemeClr val="tx1"/>
              </a:buClr>
            </a:pPr>
            <a:endParaRPr lang="en-US" sz="2800" b="1" u="sng" dirty="0"/>
          </a:p>
          <a:p>
            <a:pPr marL="0" indent="0">
              <a:buClr>
                <a:schemeClr val="tx1"/>
              </a:buClr>
              <a:buNone/>
            </a:pPr>
            <a:endParaRPr lang="en-US" sz="2400" dirty="0"/>
          </a:p>
          <a:p>
            <a:pPr>
              <a:buClr>
                <a:schemeClr val="tx1"/>
              </a:buClr>
            </a:pPr>
            <a:r>
              <a:rPr lang="en-US" sz="2800" b="1" u="sng" dirty="0">
                <a:solidFill>
                  <a:srgbClr val="0070C0"/>
                </a:solidFill>
              </a:rPr>
              <a:t>Delivery</a:t>
            </a:r>
            <a:endParaRPr lang="en-US" sz="2400" dirty="0">
              <a:solidFill>
                <a:srgbClr val="0070C0"/>
              </a:solidFill>
            </a:endParaRPr>
          </a:p>
        </p:txBody>
      </p:sp>
      <p:sp>
        <p:nvSpPr>
          <p:cNvPr id="5" name="TextBox 4"/>
          <p:cNvSpPr txBox="1"/>
          <p:nvPr/>
        </p:nvSpPr>
        <p:spPr>
          <a:xfrm>
            <a:off x="0" y="1688646"/>
            <a:ext cx="8785302" cy="1015663"/>
          </a:xfrm>
          <a:prstGeom prst="rect">
            <a:avLst/>
          </a:prstGeom>
          <a:noFill/>
        </p:spPr>
        <p:txBody>
          <a:bodyPr wrap="square" rtlCol="0">
            <a:spAutoFit/>
          </a:bodyPr>
          <a:lstStyle/>
          <a:p>
            <a:pPr marL="114300" indent="0">
              <a:buNone/>
            </a:pPr>
            <a:r>
              <a:rPr lang="en-US" sz="2000" b="1" dirty="0"/>
              <a:t>1-</a:t>
            </a:r>
            <a:r>
              <a:rPr lang="en-US" sz="2000" dirty="0"/>
              <a:t> primigravida        </a:t>
            </a:r>
            <a:r>
              <a:rPr lang="en-US" sz="2000" b="1" dirty="0"/>
              <a:t>2-</a:t>
            </a:r>
            <a:r>
              <a:rPr lang="en-US" sz="2000" dirty="0"/>
              <a:t> pelvic abnormality        </a:t>
            </a:r>
            <a:r>
              <a:rPr lang="en-US" sz="2000" b="1" dirty="0"/>
              <a:t>3-</a:t>
            </a:r>
            <a:r>
              <a:rPr lang="en-US" sz="2000" dirty="0"/>
              <a:t> </a:t>
            </a:r>
            <a:r>
              <a:rPr lang="en-US" sz="2000" dirty="0" err="1"/>
              <a:t>oligohydramnious</a:t>
            </a:r>
            <a:r>
              <a:rPr lang="en-US" sz="2000" dirty="0"/>
              <a:t>       </a:t>
            </a:r>
            <a:endParaRPr lang="en-US" sz="2000" dirty="0"/>
          </a:p>
          <a:p>
            <a:pPr marL="114300" indent="0">
              <a:buNone/>
            </a:pPr>
            <a:r>
              <a:rPr lang="en-US" sz="2000" b="1" dirty="0"/>
              <a:t>4-</a:t>
            </a:r>
            <a:r>
              <a:rPr lang="en-US" sz="2000" dirty="0"/>
              <a:t> small maternal stature        </a:t>
            </a:r>
            <a:r>
              <a:rPr lang="en-US" sz="2000" b="1" dirty="0"/>
              <a:t>5-</a:t>
            </a:r>
            <a:r>
              <a:rPr lang="en-US" sz="2000" dirty="0"/>
              <a:t> cephalopelvic disproportion</a:t>
            </a:r>
            <a:endParaRPr lang="en-US" sz="2000" dirty="0"/>
          </a:p>
          <a:p>
            <a:endParaRPr lang="x-none" sz="2000" dirty="0"/>
          </a:p>
        </p:txBody>
      </p:sp>
      <p:sp>
        <p:nvSpPr>
          <p:cNvPr id="6" name="TextBox 5"/>
          <p:cNvSpPr txBox="1"/>
          <p:nvPr/>
        </p:nvSpPr>
        <p:spPr>
          <a:xfrm>
            <a:off x="64120" y="3315143"/>
            <a:ext cx="9144000" cy="1015663"/>
          </a:xfrm>
          <a:prstGeom prst="rect">
            <a:avLst/>
          </a:prstGeom>
          <a:noFill/>
        </p:spPr>
        <p:txBody>
          <a:bodyPr wrap="square" rtlCol="0">
            <a:spAutoFit/>
          </a:bodyPr>
          <a:lstStyle/>
          <a:p>
            <a:pPr marL="114300" indent="0">
              <a:buNone/>
            </a:pPr>
            <a:r>
              <a:rPr lang="en-US" sz="2000" b="1" dirty="0"/>
              <a:t>1-</a:t>
            </a:r>
            <a:r>
              <a:rPr lang="en-US" sz="2000" dirty="0"/>
              <a:t> very low BW.     </a:t>
            </a:r>
            <a:r>
              <a:rPr lang="en-US" sz="2000" b="1" dirty="0"/>
              <a:t>2-</a:t>
            </a:r>
            <a:r>
              <a:rPr lang="en-US" sz="2000" dirty="0"/>
              <a:t> Extreme prematurity     </a:t>
            </a:r>
            <a:r>
              <a:rPr lang="en-US" sz="2000" b="1" dirty="0"/>
              <a:t> 3- </a:t>
            </a:r>
            <a:r>
              <a:rPr lang="en-US" sz="2000" dirty="0"/>
              <a:t>fetal anomalies    </a:t>
            </a:r>
            <a:br>
              <a:rPr lang="en-US" sz="2000" dirty="0"/>
            </a:br>
            <a:r>
              <a:rPr lang="en-US" sz="2000" b="1" dirty="0"/>
              <a:t>4-</a:t>
            </a:r>
            <a:r>
              <a:rPr lang="en-US" sz="2000" dirty="0"/>
              <a:t> fetal macrosomia              </a:t>
            </a:r>
            <a:r>
              <a:rPr lang="en-US" sz="2000" b="1" dirty="0"/>
              <a:t>5-</a:t>
            </a:r>
            <a:r>
              <a:rPr lang="en-US" sz="2000" dirty="0"/>
              <a:t> breech presentation</a:t>
            </a:r>
            <a:endParaRPr lang="en-US" sz="2000" dirty="0"/>
          </a:p>
          <a:p>
            <a:pPr marL="114300" indent="0">
              <a:buNone/>
            </a:pPr>
            <a:r>
              <a:rPr lang="en-US" sz="2000" dirty="0"/>
              <a:t> </a:t>
            </a:r>
            <a:endParaRPr lang="en-US" sz="2000" dirty="0"/>
          </a:p>
        </p:txBody>
      </p:sp>
      <p:sp>
        <p:nvSpPr>
          <p:cNvPr id="7" name="TextBox 6"/>
          <p:cNvSpPr txBox="1"/>
          <p:nvPr/>
        </p:nvSpPr>
        <p:spPr>
          <a:xfrm>
            <a:off x="0" y="4805387"/>
            <a:ext cx="8011222" cy="1323439"/>
          </a:xfrm>
          <a:prstGeom prst="rect">
            <a:avLst/>
          </a:prstGeom>
          <a:noFill/>
        </p:spPr>
        <p:txBody>
          <a:bodyPr wrap="square" rtlCol="0">
            <a:spAutoFit/>
          </a:bodyPr>
          <a:lstStyle/>
          <a:p>
            <a:pPr marL="114300" indent="0">
              <a:buNone/>
            </a:pPr>
            <a:r>
              <a:rPr lang="en-US" sz="2000" dirty="0"/>
              <a:t> </a:t>
            </a:r>
            <a:r>
              <a:rPr lang="en-US" sz="2000" b="1" dirty="0"/>
              <a:t>1-</a:t>
            </a:r>
            <a:r>
              <a:rPr lang="en-US" sz="2000" dirty="0"/>
              <a:t> prolonged or rapid labor      </a:t>
            </a:r>
            <a:r>
              <a:rPr lang="en-US" sz="2000" b="1" dirty="0"/>
              <a:t>2-</a:t>
            </a:r>
            <a:r>
              <a:rPr lang="en-US" sz="2000" dirty="0"/>
              <a:t> instrument use </a:t>
            </a:r>
            <a:endParaRPr lang="en-US" sz="2000" dirty="0"/>
          </a:p>
          <a:p>
            <a:pPr marL="114300" indent="0">
              <a:buNone/>
            </a:pPr>
            <a:r>
              <a:rPr lang="en-US" sz="2000" dirty="0"/>
              <a:t> </a:t>
            </a:r>
            <a:r>
              <a:rPr lang="en-US" sz="2000" b="1" dirty="0"/>
              <a:t>3-</a:t>
            </a:r>
            <a:r>
              <a:rPr lang="en-US" sz="2000" dirty="0"/>
              <a:t> version + extraction              </a:t>
            </a:r>
            <a:endParaRPr lang="en-US" sz="2000" dirty="0"/>
          </a:p>
          <a:p>
            <a:pPr marL="114300" indent="0">
              <a:buNone/>
            </a:pPr>
            <a:r>
              <a:rPr lang="en-US" sz="2000" dirty="0"/>
              <a:t> </a:t>
            </a:r>
            <a:r>
              <a:rPr lang="en-US" sz="2000" b="1" dirty="0"/>
              <a:t>4-</a:t>
            </a:r>
            <a:r>
              <a:rPr lang="en-US" sz="2000" dirty="0"/>
              <a:t> deep, transverse, arrested descend</a:t>
            </a:r>
            <a:endParaRPr lang="en-US" sz="2000" dirty="0"/>
          </a:p>
          <a:p>
            <a:endParaRPr lang="x-none" sz="2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762000"/>
            <a:ext cx="7498080" cy="7791877"/>
          </a:xfrm>
          <a:prstGeom prst="rect">
            <a:avLst/>
          </a:prstGeom>
        </p:spPr>
        <p:txBody>
          <a:bodyPr wrap="square">
            <a:spAutoFit/>
          </a:bodyPr>
          <a:lstStyle/>
          <a:p>
            <a:pPr algn="l" rtl="0">
              <a:buClr>
                <a:schemeClr val="tx1"/>
              </a:buClr>
            </a:pPr>
            <a:r>
              <a:rPr lang="en-US" sz="2800" dirty="0">
                <a:solidFill>
                  <a:schemeClr val="tx1"/>
                </a:solidFill>
                <a:effectLst>
                  <a:outerShdw blurRad="50000" dist="30000" dir="5400000" algn="tl" rotWithShape="0">
                    <a:srgbClr val="000000">
                      <a:alpha val="30000"/>
                    </a:srgbClr>
                  </a:outerShdw>
                </a:effectLst>
                <a:latin typeface="+mj-lt"/>
                <a:ea typeface="+mj-ea"/>
                <a:cs typeface="+mj-cs"/>
              </a:rPr>
              <a:t>Types :</a:t>
            </a:r>
            <a:endParaRPr lang="en-US" sz="2800" dirty="0">
              <a:solidFill>
                <a:schemeClr val="tx1"/>
              </a:solidFill>
              <a:effectLst>
                <a:outerShdw blurRad="50000" dist="30000" dir="5400000" algn="tl" rotWithShape="0">
                  <a:srgbClr val="000000">
                    <a:alpha val="30000"/>
                  </a:srgbClr>
                </a:outerShdw>
              </a:effectLst>
              <a:latin typeface="+mj-lt"/>
              <a:ea typeface="+mj-ea"/>
              <a:cs typeface="+mj-cs"/>
            </a:endParaRPr>
          </a:p>
          <a:p>
            <a:pPr algn="l" rtl="0"/>
            <a:endParaRPr lang="en-US" sz="2800" dirty="0">
              <a:solidFill>
                <a:schemeClr val="tx1"/>
              </a:solidFill>
              <a:effectLst>
                <a:outerShdw blurRad="50000" dist="30000" dir="5400000" algn="tl" rotWithShape="0">
                  <a:srgbClr val="000000">
                    <a:alpha val="30000"/>
                  </a:srgbClr>
                </a:outerShdw>
              </a:effectLst>
              <a:latin typeface="+mj-lt"/>
              <a:ea typeface="+mj-ea"/>
              <a:cs typeface="+mj-cs"/>
            </a:endParaRPr>
          </a:p>
          <a:p>
            <a:pPr algn="l" rtl="0">
              <a:buClr>
                <a:schemeClr val="tx1"/>
              </a:buClr>
              <a:buFont typeface="Wingdings" panose="05000000000000000000" pitchFamily="2" charset="2"/>
              <a:buChar char="Ø"/>
            </a:pPr>
            <a:r>
              <a:rPr lang="en-US" sz="2800" dirty="0">
                <a:solidFill>
                  <a:srgbClr val="0070C0"/>
                </a:solidFill>
                <a:effectLst>
                  <a:outerShdw blurRad="50000" dist="30000" dir="5400000" algn="tl" rotWithShape="0">
                    <a:srgbClr val="000000">
                      <a:alpha val="30000"/>
                    </a:srgbClr>
                  </a:outerShdw>
                </a:effectLst>
                <a:latin typeface="+mj-lt"/>
                <a:ea typeface="+mj-ea"/>
                <a:cs typeface="+mj-cs"/>
              </a:rPr>
              <a:t>Soft Tissue Injury</a:t>
            </a:r>
            <a:endParaRPr lang="en-US" sz="2800" dirty="0">
              <a:solidFill>
                <a:srgbClr val="0070C0"/>
              </a:solidFill>
              <a:effectLst>
                <a:outerShdw blurRad="50000" dist="30000" dir="5400000" algn="tl" rotWithShape="0">
                  <a:srgbClr val="000000">
                    <a:alpha val="30000"/>
                  </a:srgbClr>
                </a:outerShdw>
              </a:effectLst>
              <a:latin typeface="+mj-lt"/>
              <a:ea typeface="+mj-ea"/>
              <a:cs typeface="+mj-cs"/>
            </a:endParaRPr>
          </a:p>
          <a:p>
            <a:pPr algn="l" rtl="0">
              <a:buClr>
                <a:schemeClr val="tx1"/>
              </a:buClr>
              <a:buFont typeface="Wingdings" panose="05000000000000000000" pitchFamily="2" charset="2"/>
              <a:buChar char="Ø"/>
            </a:pPr>
            <a:r>
              <a:rPr lang="en-US" sz="2800" dirty="0">
                <a:solidFill>
                  <a:srgbClr val="0070C0"/>
                </a:solidFill>
                <a:effectLst>
                  <a:outerShdw blurRad="50000" dist="30000" dir="5400000" algn="tl" rotWithShape="0">
                    <a:srgbClr val="000000">
                      <a:alpha val="30000"/>
                    </a:srgbClr>
                  </a:outerShdw>
                </a:effectLst>
                <a:latin typeface="+mj-lt"/>
                <a:ea typeface="+mj-ea"/>
                <a:cs typeface="+mj-cs"/>
              </a:rPr>
              <a:t>Nerve Injury</a:t>
            </a:r>
            <a:endParaRPr lang="en-US" sz="2800" dirty="0">
              <a:solidFill>
                <a:schemeClr val="tx1"/>
              </a:solidFill>
              <a:effectLst>
                <a:outerShdw blurRad="50000" dist="30000" dir="5400000" algn="tl" rotWithShape="0">
                  <a:srgbClr val="000000">
                    <a:alpha val="30000"/>
                  </a:srgbClr>
                </a:outerShdw>
              </a:effectLst>
              <a:latin typeface="+mj-lt"/>
              <a:ea typeface="+mj-ea"/>
              <a:cs typeface="+mj-cs"/>
            </a:endParaRPr>
          </a:p>
          <a:p>
            <a:pPr lvl="1">
              <a:buClr>
                <a:schemeClr val="tx1"/>
              </a:buClr>
              <a:buFont typeface="Courier New" panose="02070309020205020404" pitchFamily="49" charset="0"/>
              <a:buChar char="o"/>
            </a:pPr>
            <a:r>
              <a:rPr lang="en-US" sz="2400" dirty="0">
                <a:solidFill>
                  <a:schemeClr val="tx1"/>
                </a:solidFill>
                <a:effectLst>
                  <a:outerShdw blurRad="50000" dist="30000" dir="5400000" algn="tl" rotWithShape="0">
                    <a:srgbClr val="000000">
                      <a:alpha val="30000"/>
                    </a:srgbClr>
                  </a:outerShdw>
                </a:effectLst>
                <a:latin typeface="+mj-lt"/>
                <a:ea typeface="+mj-ea"/>
                <a:cs typeface="+mj-cs"/>
              </a:rPr>
              <a:t>Brachial Plexus Injury</a:t>
            </a:r>
            <a:endParaRPr lang="en-US" sz="2400" dirty="0">
              <a:solidFill>
                <a:schemeClr val="tx1"/>
              </a:solidFill>
              <a:effectLst>
                <a:outerShdw blurRad="50000" dist="30000" dir="5400000" algn="tl" rotWithShape="0">
                  <a:srgbClr val="000000">
                    <a:alpha val="30000"/>
                  </a:srgbClr>
                </a:outerShdw>
              </a:effectLst>
              <a:latin typeface="+mj-lt"/>
              <a:ea typeface="+mj-ea"/>
              <a:cs typeface="+mj-cs"/>
            </a:endParaRPr>
          </a:p>
          <a:p>
            <a:pPr lvl="1">
              <a:buClr>
                <a:schemeClr val="tx1"/>
              </a:buClr>
              <a:buFont typeface="Courier New" panose="02070309020205020404" pitchFamily="49" charset="0"/>
              <a:buChar char="o"/>
            </a:pPr>
            <a:r>
              <a:rPr lang="en-US" sz="2400" dirty="0">
                <a:solidFill>
                  <a:schemeClr val="tx1"/>
                </a:solidFill>
                <a:effectLst>
                  <a:outerShdw blurRad="50000" dist="30000" dir="5400000" algn="tl" rotWithShape="0">
                    <a:srgbClr val="000000">
                      <a:alpha val="30000"/>
                    </a:srgbClr>
                  </a:outerShdw>
                </a:effectLst>
                <a:latin typeface="+mj-lt"/>
                <a:ea typeface="+mj-ea"/>
                <a:cs typeface="+mj-cs"/>
              </a:rPr>
              <a:t>Cranial Nerve Injury</a:t>
            </a:r>
            <a:endParaRPr lang="en-US" sz="2400" dirty="0">
              <a:solidFill>
                <a:schemeClr val="tx1"/>
              </a:solidFill>
              <a:effectLst>
                <a:outerShdw blurRad="50000" dist="30000" dir="5400000" algn="tl" rotWithShape="0">
                  <a:srgbClr val="000000">
                    <a:alpha val="30000"/>
                  </a:srgbClr>
                </a:outerShdw>
              </a:effectLst>
              <a:latin typeface="+mj-lt"/>
              <a:ea typeface="+mj-ea"/>
              <a:cs typeface="+mj-cs"/>
            </a:endParaRPr>
          </a:p>
          <a:p>
            <a:pPr lvl="1">
              <a:buClr>
                <a:schemeClr val="tx1"/>
              </a:buClr>
              <a:buFont typeface="Courier New" panose="02070309020205020404" pitchFamily="49" charset="0"/>
              <a:buChar char="o"/>
            </a:pPr>
            <a:r>
              <a:rPr lang="en-US" sz="2400" dirty="0">
                <a:solidFill>
                  <a:schemeClr val="tx1"/>
                </a:solidFill>
                <a:effectLst>
                  <a:outerShdw blurRad="50000" dist="30000" dir="5400000" algn="tl" rotWithShape="0">
                    <a:srgbClr val="000000">
                      <a:alpha val="30000"/>
                    </a:srgbClr>
                  </a:outerShdw>
                </a:effectLst>
                <a:latin typeface="+mj-lt"/>
                <a:ea typeface="+mj-ea"/>
                <a:cs typeface="+mj-cs"/>
              </a:rPr>
              <a:t>Laryngeal Nerve Injury</a:t>
            </a:r>
            <a:endParaRPr lang="en-US" sz="2400" dirty="0">
              <a:solidFill>
                <a:schemeClr val="tx1"/>
              </a:solidFill>
              <a:effectLst>
                <a:outerShdw blurRad="50000" dist="30000" dir="5400000" algn="tl" rotWithShape="0">
                  <a:srgbClr val="000000">
                    <a:alpha val="30000"/>
                  </a:srgbClr>
                </a:outerShdw>
              </a:effectLst>
              <a:latin typeface="+mj-lt"/>
              <a:ea typeface="+mj-ea"/>
              <a:cs typeface="+mj-cs"/>
            </a:endParaRPr>
          </a:p>
          <a:p>
            <a:pPr lvl="1">
              <a:buClr>
                <a:schemeClr val="tx1"/>
              </a:buClr>
              <a:buFont typeface="Courier New" panose="02070309020205020404" pitchFamily="49" charset="0"/>
              <a:buChar char="o"/>
            </a:pPr>
            <a:r>
              <a:rPr lang="en-US" sz="2400" dirty="0">
                <a:solidFill>
                  <a:schemeClr val="tx1"/>
                </a:solidFill>
                <a:effectLst>
                  <a:outerShdw blurRad="50000" dist="30000" dir="5400000" algn="tl" rotWithShape="0">
                    <a:srgbClr val="000000">
                      <a:alpha val="30000"/>
                    </a:srgbClr>
                  </a:outerShdw>
                </a:effectLst>
                <a:latin typeface="+mj-lt"/>
                <a:ea typeface="+mj-ea"/>
                <a:cs typeface="+mj-cs"/>
              </a:rPr>
              <a:t>Spinal Cord Injury</a:t>
            </a:r>
            <a:endParaRPr lang="en-US" sz="2400" dirty="0">
              <a:solidFill>
                <a:schemeClr val="tx1"/>
              </a:solidFill>
              <a:effectLst>
                <a:outerShdw blurRad="50000" dist="30000" dir="5400000" algn="tl" rotWithShape="0">
                  <a:srgbClr val="000000">
                    <a:alpha val="30000"/>
                  </a:srgbClr>
                </a:outerShdw>
              </a:effectLst>
              <a:latin typeface="+mj-lt"/>
              <a:ea typeface="+mj-ea"/>
              <a:cs typeface="+mj-cs"/>
            </a:endParaRPr>
          </a:p>
          <a:p>
            <a:pPr>
              <a:buClr>
                <a:schemeClr val="tx1"/>
              </a:buClr>
              <a:buFont typeface="Wingdings" panose="05000000000000000000" pitchFamily="2" charset="2"/>
              <a:buChar char="Ø"/>
            </a:pPr>
            <a:r>
              <a:rPr lang="en-US" sz="2800" dirty="0">
                <a:solidFill>
                  <a:srgbClr val="0070C0"/>
                </a:solidFill>
                <a:effectLst>
                  <a:outerShdw blurRad="50000" dist="30000" dir="5400000" algn="tl" rotWithShape="0">
                    <a:srgbClr val="000000">
                      <a:alpha val="30000"/>
                    </a:srgbClr>
                  </a:outerShdw>
                </a:effectLst>
                <a:latin typeface="+mj-lt"/>
                <a:ea typeface="+mj-ea"/>
                <a:cs typeface="+mj-cs"/>
              </a:rPr>
              <a:t>Bone Injury</a:t>
            </a:r>
            <a:endParaRPr lang="en-US" sz="2800" dirty="0">
              <a:solidFill>
                <a:srgbClr val="0070C0"/>
              </a:solidFill>
              <a:effectLst>
                <a:outerShdw blurRad="50000" dist="30000" dir="5400000" algn="tl" rotWithShape="0">
                  <a:srgbClr val="000000">
                    <a:alpha val="30000"/>
                  </a:srgbClr>
                </a:outerShdw>
              </a:effectLst>
              <a:latin typeface="+mj-lt"/>
              <a:ea typeface="+mj-ea"/>
              <a:cs typeface="+mj-cs"/>
            </a:endParaRPr>
          </a:p>
          <a:p>
            <a:pPr>
              <a:buClr>
                <a:schemeClr val="tx1"/>
              </a:buClr>
              <a:buFont typeface="Wingdings" panose="05000000000000000000" pitchFamily="2" charset="2"/>
              <a:buChar char="Ø"/>
            </a:pPr>
            <a:r>
              <a:rPr lang="en-US" sz="2800" dirty="0">
                <a:solidFill>
                  <a:srgbClr val="0070C0"/>
                </a:solidFill>
                <a:effectLst>
                  <a:outerShdw blurRad="50000" dist="30000" dir="5400000" algn="tl" rotWithShape="0">
                    <a:srgbClr val="000000">
                      <a:alpha val="30000"/>
                    </a:srgbClr>
                  </a:outerShdw>
                </a:effectLst>
                <a:latin typeface="+mj-lt"/>
                <a:ea typeface="+mj-ea"/>
                <a:cs typeface="+mj-cs"/>
              </a:rPr>
              <a:t>Intra-Abdominal Injury</a:t>
            </a:r>
            <a:endParaRPr lang="en-US" sz="2800" dirty="0">
              <a:solidFill>
                <a:srgbClr val="0070C0"/>
              </a:solidFill>
              <a:effectLst>
                <a:outerShdw blurRad="50000" dist="30000" dir="5400000" algn="tl" rotWithShape="0">
                  <a:srgbClr val="000000">
                    <a:alpha val="30000"/>
                  </a:srgbClr>
                </a:outerShdw>
              </a:effectLst>
              <a:latin typeface="+mj-lt"/>
              <a:ea typeface="+mj-ea"/>
              <a:cs typeface="+mj-cs"/>
            </a:endParaRPr>
          </a:p>
          <a:p>
            <a:pPr>
              <a:buClr>
                <a:schemeClr val="tx1"/>
              </a:buClr>
              <a:buFont typeface="Wingdings" panose="05000000000000000000" pitchFamily="2" charset="2"/>
              <a:buChar char="Ø"/>
            </a:pPr>
            <a:endParaRPr lang="en-US" sz="2800" dirty="0">
              <a:solidFill>
                <a:schemeClr val="tx1"/>
              </a:solidFill>
              <a:effectLst>
                <a:outerShdw blurRad="50000" dist="30000" dir="5400000" algn="tl" rotWithShape="0">
                  <a:srgbClr val="000000">
                    <a:alpha val="30000"/>
                  </a:srgbClr>
                </a:outerShdw>
              </a:effectLst>
              <a:latin typeface="+mj-lt"/>
              <a:ea typeface="+mj-ea"/>
              <a:cs typeface="+mj-cs"/>
            </a:endParaRPr>
          </a:p>
          <a:p>
            <a:pPr>
              <a:buClr>
                <a:schemeClr val="tx1"/>
              </a:buClr>
              <a:buFont typeface="Wingdings" panose="05000000000000000000" pitchFamily="2" charset="2"/>
              <a:buChar char="Ø"/>
            </a:pPr>
            <a:endParaRPr lang="en-US" sz="2800" dirty="0">
              <a:solidFill>
                <a:schemeClr val="tx1"/>
              </a:solidFill>
              <a:effectLst>
                <a:outerShdw blurRad="50000" dist="30000" dir="5400000" algn="tl" rotWithShape="0">
                  <a:srgbClr val="000000">
                    <a:alpha val="30000"/>
                  </a:srgbClr>
                </a:outerShdw>
              </a:effectLst>
              <a:latin typeface="+mj-lt"/>
              <a:ea typeface="+mj-ea"/>
              <a:cs typeface="+mj-cs"/>
            </a:endParaRPr>
          </a:p>
          <a:p>
            <a:pPr>
              <a:buClr>
                <a:schemeClr val="tx1"/>
              </a:buClr>
              <a:buFont typeface="Wingdings" panose="05000000000000000000" pitchFamily="2" charset="2"/>
              <a:buChar char="Ø"/>
            </a:pPr>
            <a:endParaRPr lang="en-US" sz="2800" dirty="0">
              <a:solidFill>
                <a:schemeClr val="tx1"/>
              </a:solidFill>
              <a:effectLst>
                <a:outerShdw blurRad="50000" dist="30000" dir="5400000" algn="tl" rotWithShape="0">
                  <a:srgbClr val="000000">
                    <a:alpha val="30000"/>
                  </a:srgbClr>
                </a:outerShdw>
              </a:effectLst>
              <a:latin typeface="+mj-lt"/>
              <a:ea typeface="+mj-ea"/>
              <a:cs typeface="+mj-cs"/>
            </a:endParaRPr>
          </a:p>
          <a:p>
            <a:pPr marL="0" indent="0" algn="l" rtl="0">
              <a:buClr>
                <a:schemeClr val="tx1"/>
              </a:buClr>
              <a:buNone/>
            </a:pPr>
            <a:endParaRPr lang="en-US" sz="2800" dirty="0">
              <a:solidFill>
                <a:schemeClr val="tx1"/>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47800" y="381000"/>
            <a:ext cx="5937755" cy="1188720"/>
          </a:xfrm>
        </p:spPr>
        <p:txBody>
          <a:bodyPr/>
          <a:lstStyle/>
          <a:p>
            <a:r>
              <a:rPr lang="en-US" b="1" dirty="0">
                <a:solidFill>
                  <a:srgbClr val="C00000"/>
                </a:solidFill>
              </a:rPr>
              <a:t>Pathophysiology</a:t>
            </a:r>
            <a:endParaRPr lang="ar-JO" dirty="0"/>
          </a:p>
        </p:txBody>
      </p:sp>
      <p:sp>
        <p:nvSpPr>
          <p:cNvPr id="5" name="Content Placeholder 2"/>
          <p:cNvSpPr>
            <a:spLocks noGrp="1"/>
          </p:cNvSpPr>
          <p:nvPr>
            <p:ph idx="1"/>
          </p:nvPr>
        </p:nvSpPr>
        <p:spPr>
          <a:xfrm>
            <a:off x="838200" y="1905000"/>
            <a:ext cx="7696200" cy="4525963"/>
          </a:xfrm>
        </p:spPr>
        <p:txBody>
          <a:bodyPr>
            <a:normAutofit/>
          </a:bodyPr>
          <a:lstStyle/>
          <a:p>
            <a:pPr marL="0" indent="0" algn="l">
              <a:buNone/>
            </a:pPr>
            <a:r>
              <a:rPr lang="en-US" b="1" dirty="0">
                <a:solidFill>
                  <a:schemeClr val="tx1"/>
                </a:solidFill>
              </a:rPr>
              <a:t>Effects of meconium passage into the amniotic fluid are:</a:t>
            </a:r>
            <a:endParaRPr lang="en-US" b="1" dirty="0">
              <a:solidFill>
                <a:schemeClr val="tx1"/>
              </a:solidFill>
            </a:endParaRPr>
          </a:p>
          <a:p>
            <a:pPr marL="0" indent="0" algn="l">
              <a:buNone/>
            </a:pPr>
            <a:endParaRPr lang="en-US" b="1" dirty="0">
              <a:solidFill>
                <a:schemeClr val="tx1"/>
              </a:solidFill>
            </a:endParaRPr>
          </a:p>
          <a:p>
            <a:pPr marL="0" indent="0" algn="l">
              <a:buNone/>
            </a:pPr>
            <a:r>
              <a:rPr lang="en-US" dirty="0">
                <a:solidFill>
                  <a:schemeClr val="tx1"/>
                </a:solidFill>
              </a:rPr>
              <a:t>1- Reduction in </a:t>
            </a:r>
            <a:r>
              <a:rPr lang="en-GB" dirty="0">
                <a:solidFill>
                  <a:schemeClr val="tx1"/>
                </a:solidFill>
              </a:rPr>
              <a:t>antibacterial activity. </a:t>
            </a:r>
            <a:endParaRPr lang="en-GB" dirty="0">
              <a:solidFill>
                <a:schemeClr val="tx1"/>
              </a:solidFill>
            </a:endParaRPr>
          </a:p>
          <a:p>
            <a:pPr marL="0" indent="0" algn="l">
              <a:buNone/>
            </a:pPr>
            <a:r>
              <a:rPr lang="en-GB" dirty="0">
                <a:solidFill>
                  <a:schemeClr val="tx1"/>
                </a:solidFill>
              </a:rPr>
              <a:t>2- Irritation of the </a:t>
            </a:r>
            <a:r>
              <a:rPr lang="en-GB" dirty="0" err="1">
                <a:solidFill>
                  <a:schemeClr val="tx1"/>
                </a:solidFill>
              </a:rPr>
              <a:t>fetal</a:t>
            </a:r>
            <a:r>
              <a:rPr lang="en-GB" dirty="0">
                <a:solidFill>
                  <a:schemeClr val="tx1"/>
                </a:solidFill>
              </a:rPr>
              <a:t> skin.</a:t>
            </a:r>
            <a:endParaRPr lang="en-GB" dirty="0">
              <a:solidFill>
                <a:schemeClr val="tx1"/>
              </a:solidFill>
            </a:endParaRPr>
          </a:p>
          <a:p>
            <a:pPr marL="0" indent="0" algn="l">
              <a:buNone/>
            </a:pPr>
            <a:r>
              <a:rPr lang="en-GB" dirty="0">
                <a:solidFill>
                  <a:schemeClr val="tx1"/>
                </a:solidFill>
              </a:rPr>
              <a:t>3- Aspiration of meconium-stained amniotic fluid. </a:t>
            </a:r>
            <a:endParaRPr lang="en-GB" dirty="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ELL\Desktop\5701b802b99c426cbb3fd9e434299bf9.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95400" y="20782"/>
            <a:ext cx="581878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76400" y="914400"/>
            <a:ext cx="4572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Rectangle 5"/>
          <p:cNvSpPr/>
          <p:nvPr/>
        </p:nvSpPr>
        <p:spPr>
          <a:xfrm>
            <a:off x="1713571" y="3449782"/>
            <a:ext cx="4572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204223"/>
            <a:ext cx="7355160" cy="582613"/>
          </a:xfrm>
        </p:spPr>
        <p:txBody>
          <a:bodyPr>
            <a:noAutofit/>
          </a:bodyPr>
          <a:lstStyle/>
          <a:p>
            <a:pPr algn="l"/>
            <a:r>
              <a:rPr lang="en-US" sz="3200" b="1" dirty="0">
                <a:solidFill>
                  <a:srgbClr val="0070C0"/>
                </a:solidFill>
                <a:latin typeface="Bahnschrift Light" panose="020B0502040204020203" pitchFamily="34" charset="0"/>
              </a:rPr>
              <a:t>1. cephalohematoma</a:t>
            </a:r>
            <a:endParaRPr lang="en-US" sz="3200" b="1" dirty="0">
              <a:solidFill>
                <a:srgbClr val="0070C0"/>
              </a:solidFill>
              <a:latin typeface="Bahnschrift Light" panose="020B0502040204020203" pitchFamily="34" charset="0"/>
            </a:endParaRPr>
          </a:p>
        </p:txBody>
      </p:sp>
      <p:sp>
        <p:nvSpPr>
          <p:cNvPr id="3" name="Content Placeholder 2"/>
          <p:cNvSpPr>
            <a:spLocks noGrp="1"/>
          </p:cNvSpPr>
          <p:nvPr>
            <p:ph idx="1"/>
          </p:nvPr>
        </p:nvSpPr>
        <p:spPr>
          <a:xfrm>
            <a:off x="0" y="836256"/>
            <a:ext cx="8542933" cy="6021744"/>
          </a:xfrm>
        </p:spPr>
        <p:txBody>
          <a:bodyPr>
            <a:noAutofit/>
          </a:bodyPr>
          <a:lstStyle/>
          <a:p>
            <a:pPr>
              <a:buClr>
                <a:schemeClr val="tx1"/>
              </a:buClr>
            </a:pPr>
            <a:r>
              <a:rPr lang="en-US" sz="2400" b="1" dirty="0">
                <a:latin typeface="Aparajita" pitchFamily="34" charset="0"/>
                <a:cs typeface="Aparajita" pitchFamily="34" charset="0"/>
              </a:rPr>
              <a:t>Is a localized subperiosteal hemorrhage that does </a:t>
            </a:r>
            <a:r>
              <a:rPr lang="en-US" sz="2400" b="1" u="sng" dirty="0">
                <a:latin typeface="Aparajita" pitchFamily="34" charset="0"/>
                <a:cs typeface="Aparajita" pitchFamily="34" charset="0"/>
              </a:rPr>
              <a:t>not</a:t>
            </a:r>
            <a:r>
              <a:rPr lang="en-US" sz="2400" b="1" dirty="0">
                <a:latin typeface="Aparajita" pitchFamily="34" charset="0"/>
                <a:cs typeface="Aparajita" pitchFamily="34" charset="0"/>
              </a:rPr>
              <a:t> cross the suture lines.</a:t>
            </a:r>
            <a:endParaRPr lang="en-US" sz="2400" b="1" dirty="0">
              <a:latin typeface="Aparajita" pitchFamily="34" charset="0"/>
              <a:cs typeface="Aparajita" pitchFamily="34" charset="0"/>
            </a:endParaRPr>
          </a:p>
          <a:p>
            <a:pPr>
              <a:buClr>
                <a:schemeClr val="tx1"/>
              </a:buClr>
            </a:pPr>
            <a:r>
              <a:rPr lang="en-US" sz="2400" b="1" dirty="0">
                <a:latin typeface="Aparajita" pitchFamily="34" charset="0"/>
                <a:cs typeface="Aparajita" pitchFamily="34" charset="0"/>
              </a:rPr>
              <a:t>It maybe unilateral or bilateral. </a:t>
            </a:r>
            <a:endParaRPr lang="en-US" sz="2400" b="1" dirty="0">
              <a:latin typeface="Aparajita" pitchFamily="34" charset="0"/>
              <a:cs typeface="Aparajita" pitchFamily="34" charset="0"/>
            </a:endParaRPr>
          </a:p>
          <a:p>
            <a:pPr>
              <a:buClr>
                <a:schemeClr val="tx1"/>
              </a:buClr>
            </a:pPr>
            <a:r>
              <a:rPr lang="en-US" sz="2400" b="1" dirty="0">
                <a:latin typeface="Aparajita" pitchFamily="34" charset="0"/>
                <a:cs typeface="Aparajita" pitchFamily="34" charset="0"/>
              </a:rPr>
              <a:t>Most commonly over the </a:t>
            </a:r>
            <a:r>
              <a:rPr lang="en-US" sz="2400" b="1" u="sng" dirty="0">
                <a:latin typeface="Aparajita" pitchFamily="34" charset="0"/>
                <a:cs typeface="Aparajita" pitchFamily="34" charset="0"/>
              </a:rPr>
              <a:t>parietal</a:t>
            </a:r>
            <a:r>
              <a:rPr lang="en-US" sz="2400" b="1" dirty="0">
                <a:latin typeface="Aparajita" pitchFamily="34" charset="0"/>
                <a:cs typeface="Aparajita" pitchFamily="34" charset="0"/>
              </a:rPr>
              <a:t> bones. </a:t>
            </a:r>
            <a:endParaRPr lang="en-US" sz="2400" b="1" dirty="0">
              <a:latin typeface="Aparajita" pitchFamily="34" charset="0"/>
              <a:cs typeface="Aparajita" pitchFamily="34" charset="0"/>
            </a:endParaRPr>
          </a:p>
          <a:p>
            <a:pPr>
              <a:buClr>
                <a:schemeClr val="tx1"/>
              </a:buClr>
            </a:pPr>
            <a:r>
              <a:rPr lang="en-US" sz="2400" b="1" dirty="0">
                <a:latin typeface="Aparajita" pitchFamily="34" charset="0"/>
                <a:cs typeface="Aparajita" pitchFamily="34" charset="0"/>
              </a:rPr>
              <a:t>A linear skull fracture rarely may be seen underlying a CH . And it doesn’t require specific interventions unless associated with abnormal neurologic findings.</a:t>
            </a:r>
            <a:endParaRPr lang="en-US" sz="2400" b="1" dirty="0">
              <a:latin typeface="Aparajita" pitchFamily="34" charset="0"/>
              <a:cs typeface="Aparajita" pitchFamily="34" charset="0"/>
            </a:endParaRPr>
          </a:p>
          <a:p>
            <a:pPr>
              <a:buClr>
                <a:schemeClr val="tx1"/>
              </a:buClr>
            </a:pPr>
            <a:r>
              <a:rPr lang="en-US" sz="2400" b="1" dirty="0">
                <a:latin typeface="Aparajita" pitchFamily="34" charset="0"/>
                <a:cs typeface="Aparajita" pitchFamily="34" charset="0"/>
              </a:rPr>
              <a:t>With time, it may calcify, and form a central depression.</a:t>
            </a:r>
            <a:endParaRPr lang="en-US" sz="2400" b="1" dirty="0">
              <a:latin typeface="Aparajita" pitchFamily="34" charset="0"/>
              <a:cs typeface="Aparajita" pitchFamily="34" charset="0"/>
            </a:endParaRPr>
          </a:p>
          <a:p>
            <a:pPr>
              <a:buClr>
                <a:schemeClr val="tx1"/>
              </a:buClr>
            </a:pPr>
            <a:r>
              <a:rPr lang="en-US" sz="2400" b="1" dirty="0">
                <a:latin typeface="Aparajita" pitchFamily="34" charset="0"/>
                <a:cs typeface="Aparajita" pitchFamily="34" charset="0"/>
              </a:rPr>
              <a:t>Between 1 -2 % of all babies born                                                      will develop CH during or after birth,                                                    so it’s not a rare condition.</a:t>
            </a:r>
            <a:endParaRPr lang="en-US" sz="2400" b="1" dirty="0">
              <a:latin typeface="Aparajita" pitchFamily="34" charset="0"/>
              <a:cs typeface="Aparajita" pitchFamily="34" charset="0"/>
            </a:endParaRPr>
          </a:p>
          <a:p>
            <a:pPr>
              <a:buClr>
                <a:schemeClr val="tx1"/>
              </a:buClr>
            </a:pPr>
            <a:endParaRPr lang="en-US" sz="2400" b="1" dirty="0">
              <a:latin typeface="Aparajita" pitchFamily="34" charset="0"/>
              <a:cs typeface="Aparajita" pitchFamily="34" charset="0"/>
            </a:endParaRPr>
          </a:p>
          <a:p>
            <a:pPr algn="l" rtl="0"/>
            <a:endParaRPr lang="en-US" sz="2400" b="1" dirty="0">
              <a:latin typeface="Aparajita" pitchFamily="34" charset="0"/>
              <a:cs typeface="Aparajita" pitchFamily="34" charset="0"/>
            </a:endParaRPr>
          </a:p>
        </p:txBody>
      </p:sp>
      <p:pic>
        <p:nvPicPr>
          <p:cNvPr id="2050" name="Picture 2" descr="C:\Users\DELL\Desktop\image03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74058" y="4495800"/>
            <a:ext cx="2667001" cy="19958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5398110" cy="5930590"/>
          </a:xfrm>
        </p:spPr>
        <p:txBody>
          <a:bodyPr>
            <a:noAutofit/>
          </a:bodyPr>
          <a:lstStyle/>
          <a:p>
            <a:r>
              <a:rPr lang="en-US" sz="2000" b="1" dirty="0">
                <a:latin typeface="Aparajita" pitchFamily="34" charset="0"/>
                <a:cs typeface="Aparajita" pitchFamily="34" charset="0"/>
              </a:rPr>
              <a:t>It’s also </a:t>
            </a:r>
            <a:r>
              <a:rPr lang="en-US" sz="2000" b="1" u="sng" dirty="0">
                <a:latin typeface="Aparajita" pitchFamily="34" charset="0"/>
                <a:cs typeface="Aparajita" pitchFamily="34" charset="0"/>
              </a:rPr>
              <a:t>not dangerous</a:t>
            </a:r>
            <a:r>
              <a:rPr lang="en-US" sz="2000" b="1" dirty="0">
                <a:latin typeface="Aparajita" pitchFamily="34" charset="0"/>
                <a:cs typeface="Aparajita" pitchFamily="34" charset="0"/>
              </a:rPr>
              <a:t>. The blood is sitting on top of the skull, not under the skull. That means the </a:t>
            </a:r>
            <a:r>
              <a:rPr lang="en-US" sz="2000" b="1" u="sng" dirty="0">
                <a:latin typeface="Aparajita" pitchFamily="34" charset="0"/>
                <a:cs typeface="Aparajita" pitchFamily="34" charset="0"/>
              </a:rPr>
              <a:t>brain isn’t affected</a:t>
            </a:r>
            <a:endParaRPr lang="en-US" sz="2000" b="1" u="sng" dirty="0">
              <a:latin typeface="Aparajita" pitchFamily="34" charset="0"/>
              <a:cs typeface="Aparajita" pitchFamily="34" charset="0"/>
            </a:endParaRPr>
          </a:p>
          <a:p>
            <a:r>
              <a:rPr lang="en-US" sz="2000" b="1" dirty="0">
                <a:latin typeface="Aparajita" pitchFamily="34" charset="0"/>
                <a:cs typeface="Aparajita" pitchFamily="34" charset="0"/>
              </a:rPr>
              <a:t>The most obvious CH symptom will be a soft, unusual bulge on the back of a baby’s skull. You likely </a:t>
            </a:r>
            <a:r>
              <a:rPr lang="en-US" sz="2000" b="1" u="sng" dirty="0">
                <a:latin typeface="Aparajita" pitchFamily="34" charset="0"/>
                <a:cs typeface="Aparajita" pitchFamily="34" charset="0"/>
              </a:rPr>
              <a:t>won’t see a cut or bruise </a:t>
            </a:r>
            <a:r>
              <a:rPr lang="en-US" sz="2000" b="1" dirty="0">
                <a:latin typeface="Aparajita" pitchFamily="34" charset="0"/>
                <a:cs typeface="Aparajita" pitchFamily="34" charset="0"/>
              </a:rPr>
              <a:t>on the surface of the skin over the bulge.</a:t>
            </a:r>
            <a:endParaRPr lang="en-US" sz="2000" b="1" dirty="0">
              <a:latin typeface="Aparajita" pitchFamily="34" charset="0"/>
              <a:cs typeface="Aparajita" pitchFamily="34" charset="0"/>
            </a:endParaRPr>
          </a:p>
          <a:p>
            <a:r>
              <a:rPr lang="en-US" sz="2000" b="1" dirty="0">
                <a:latin typeface="Aparajita" pitchFamily="34" charset="0"/>
                <a:cs typeface="Aparajita" pitchFamily="34" charset="0"/>
              </a:rPr>
              <a:t>Over the course of a few weeks, the bulge may feel harder as the blood calcifies. After a few weeks, the blood will start to disappear, and the bulge will shrink.</a:t>
            </a:r>
            <a:endParaRPr lang="en-US" sz="2000" b="1" dirty="0">
              <a:latin typeface="Aparajita" pitchFamily="34" charset="0"/>
              <a:cs typeface="Aparajita" pitchFamily="34" charset="0"/>
            </a:endParaRPr>
          </a:p>
          <a:p>
            <a:r>
              <a:rPr lang="en-US" sz="2000" b="1" dirty="0">
                <a:latin typeface="Aparajita" pitchFamily="34" charset="0"/>
                <a:cs typeface="Aparajita" pitchFamily="34" charset="0"/>
              </a:rPr>
              <a:t>Occipital CHs are uncommon and may be confused as encephalocele.</a:t>
            </a:r>
            <a:endParaRPr lang="en-US" sz="2000" b="1" dirty="0">
              <a:latin typeface="Aparajita" pitchFamily="34" charset="0"/>
              <a:cs typeface="Aparajita" pitchFamily="34" charset="0"/>
            </a:endParaRPr>
          </a:p>
          <a:p>
            <a:endParaRPr lang="en-US" sz="2000" b="1" dirty="0">
              <a:latin typeface="Aparajita" pitchFamily="34" charset="0"/>
              <a:cs typeface="Aparajita" pitchFamily="34" charset="0"/>
            </a:endParaRPr>
          </a:p>
        </p:txBody>
      </p:sp>
      <p:pic>
        <p:nvPicPr>
          <p:cNvPr id="3074"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2450" t="5479" r="2812" b="3014"/>
          <a:stretch>
            <a:fillRect/>
          </a:stretch>
        </p:blipFill>
        <p:spPr bwMode="auto">
          <a:xfrm>
            <a:off x="6096000" y="533400"/>
            <a:ext cx="27432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31" t="3643" r="1854"/>
          <a:stretch>
            <a:fillRect/>
          </a:stretch>
        </p:blipFill>
        <p:spPr bwMode="auto">
          <a:xfrm>
            <a:off x="6096000" y="4177468"/>
            <a:ext cx="2743201" cy="213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0" y="6016823"/>
            <a:ext cx="2667000" cy="307777"/>
          </a:xfrm>
          <a:prstGeom prst="rect">
            <a:avLst/>
          </a:prstGeom>
          <a:noFill/>
        </p:spPr>
        <p:txBody>
          <a:bodyPr wrap="square" rtlCol="0">
            <a:spAutoFit/>
          </a:bodyPr>
          <a:lstStyle/>
          <a:p>
            <a:r>
              <a:rPr lang="x-none" sz="1400" dirty="0"/>
              <a:t>encephalocele</a:t>
            </a:r>
            <a:endParaRPr lang="x-none" sz="1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7202016" cy="6377940"/>
          </a:xfrm>
        </p:spPr>
        <p:txBody>
          <a:bodyPr>
            <a:normAutofit fontScale="97500"/>
          </a:bodyPr>
          <a:lstStyle/>
          <a:p>
            <a:pPr>
              <a:buClr>
                <a:schemeClr val="tx1"/>
              </a:buClr>
            </a:pPr>
            <a:r>
              <a:rPr lang="en-US" sz="2900" b="1" dirty="0">
                <a:latin typeface="Aparajita" pitchFamily="34" charset="0"/>
                <a:cs typeface="Aparajita" pitchFamily="34" charset="0"/>
              </a:rPr>
              <a:t>Beyond this bulge, infants with CH may not display any obvious symptoms or behavioral differences. Instead, the symptoms may be </a:t>
            </a:r>
            <a:r>
              <a:rPr lang="en-US" sz="2900" b="1" u="sng" dirty="0">
                <a:latin typeface="Aparajita" pitchFamily="34" charset="0"/>
                <a:cs typeface="Aparajita" pitchFamily="34" charset="0"/>
              </a:rPr>
              <a:t>more internal</a:t>
            </a:r>
            <a:r>
              <a:rPr lang="en-US" sz="2900" b="1" dirty="0">
                <a:latin typeface="Aparajita" pitchFamily="34" charset="0"/>
                <a:cs typeface="Aparajita" pitchFamily="34" charset="0"/>
              </a:rPr>
              <a:t>. These could include :</a:t>
            </a:r>
            <a:endParaRPr lang="en-US" sz="2900" b="1" dirty="0">
              <a:latin typeface="Aparajita" pitchFamily="34" charset="0"/>
              <a:cs typeface="Aparajita" pitchFamily="34" charset="0"/>
            </a:endParaRPr>
          </a:p>
          <a:p>
            <a:pPr marL="114300" indent="0">
              <a:buNone/>
            </a:pPr>
            <a:r>
              <a:rPr lang="en-US" sz="2900" b="1" i="1" dirty="0">
                <a:latin typeface="Aparajita" pitchFamily="34" charset="0"/>
                <a:cs typeface="Aparajita" pitchFamily="34" charset="0"/>
              </a:rPr>
              <a:t>    1. Anemia , or low RBC count</a:t>
            </a:r>
            <a:endParaRPr lang="en-US" sz="2900" b="1" i="1" dirty="0">
              <a:latin typeface="Aparajita" pitchFamily="34" charset="0"/>
              <a:cs typeface="Aparajita" pitchFamily="34" charset="0"/>
            </a:endParaRPr>
          </a:p>
          <a:p>
            <a:pPr marL="114300" indent="0">
              <a:buNone/>
            </a:pPr>
            <a:r>
              <a:rPr lang="en-US" sz="2900" b="1" i="1" dirty="0">
                <a:latin typeface="Aparajita" pitchFamily="34" charset="0"/>
                <a:cs typeface="Aparajita" pitchFamily="34" charset="0"/>
              </a:rPr>
              <a:t>    2. Jaundice, or yellowish discoloration</a:t>
            </a:r>
            <a:endParaRPr lang="en-US" sz="2900" b="1" i="1" dirty="0">
              <a:latin typeface="Aparajita" pitchFamily="34" charset="0"/>
              <a:cs typeface="Aparajita" pitchFamily="34" charset="0"/>
            </a:endParaRPr>
          </a:p>
          <a:p>
            <a:pPr marL="114300" indent="0">
              <a:buNone/>
            </a:pPr>
            <a:r>
              <a:rPr lang="en-US" sz="2900" b="1" i="1" dirty="0">
                <a:latin typeface="Aparajita" pitchFamily="34" charset="0"/>
                <a:cs typeface="Aparajita" pitchFamily="34" charset="0"/>
              </a:rPr>
              <a:t>    3. Infection</a:t>
            </a:r>
            <a:endParaRPr lang="en-US" sz="2900" b="1" i="1" dirty="0">
              <a:latin typeface="Aparajita" pitchFamily="34" charset="0"/>
              <a:cs typeface="Aparajita" pitchFamily="34" charset="0"/>
            </a:endParaRPr>
          </a:p>
          <a:p>
            <a:pPr marL="114300" indent="0">
              <a:buNone/>
            </a:pPr>
            <a:endParaRPr lang="en-US" sz="2900" b="1" dirty="0">
              <a:latin typeface="Aparajita" pitchFamily="34" charset="0"/>
              <a:cs typeface="Aparajita" pitchFamily="34" charset="0"/>
            </a:endParaRPr>
          </a:p>
          <a:p>
            <a:pPr marL="114300" indent="0">
              <a:buNone/>
            </a:pPr>
            <a:endParaRPr lang="en-US" sz="2800" b="1" dirty="0">
              <a:latin typeface="Aparajita" pitchFamily="34" charset="0"/>
              <a:cs typeface="Aparajita" pitchFamily="34" charset="0"/>
            </a:endParaRPr>
          </a:p>
          <a:p>
            <a:pPr algn="l" rtl="0"/>
            <a:endParaRPr lang="en-US" sz="2800" b="1"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28600"/>
            <a:ext cx="2514599" cy="889372"/>
          </a:xfrm>
        </p:spPr>
        <p:txBody>
          <a:bodyPr>
            <a:normAutofit/>
          </a:bodyPr>
          <a:lstStyle/>
          <a:p>
            <a:pPr algn="l"/>
            <a:r>
              <a:rPr lang="en-US" sz="2800" dirty="0"/>
              <a:t>DIAGNOSIS</a:t>
            </a:r>
            <a:endParaRPr lang="en-US" sz="2800" dirty="0"/>
          </a:p>
        </p:txBody>
      </p:sp>
      <p:sp>
        <p:nvSpPr>
          <p:cNvPr id="3" name="Content Placeholder 2"/>
          <p:cNvSpPr>
            <a:spLocks noGrp="1"/>
          </p:cNvSpPr>
          <p:nvPr>
            <p:ph idx="1"/>
          </p:nvPr>
        </p:nvSpPr>
        <p:spPr>
          <a:xfrm>
            <a:off x="160422" y="1081877"/>
            <a:ext cx="7924800" cy="4648200"/>
          </a:xfrm>
        </p:spPr>
        <p:txBody>
          <a:bodyPr>
            <a:noAutofit/>
          </a:bodyPr>
          <a:lstStyle/>
          <a:p>
            <a:pPr marL="457200" indent="-342900">
              <a:buClr>
                <a:schemeClr val="tx1"/>
              </a:buClr>
              <a:buFont typeface="Wingdings" panose="05000000000000000000" pitchFamily="2" charset="2"/>
              <a:buChar char="v"/>
            </a:pPr>
            <a:r>
              <a:rPr lang="en-US" sz="2800" b="1" dirty="0">
                <a:latin typeface="Aparajita" pitchFamily="34" charset="0"/>
                <a:cs typeface="Aparajita" pitchFamily="34" charset="0"/>
              </a:rPr>
              <a:t>A full-body physical examination. Often, the appearance of the bulge alone is enough to make a diagnosis </a:t>
            </a:r>
            <a:r>
              <a:rPr lang="en-US" sz="2800" b="1" i="1" dirty="0">
                <a:latin typeface="Aparajita" pitchFamily="34" charset="0"/>
                <a:cs typeface="Aparajita" pitchFamily="34" charset="0"/>
              </a:rPr>
              <a:t>“clinical Dx”                       </a:t>
            </a:r>
            <a:r>
              <a:rPr lang="en-US" sz="2800" b="1" dirty="0">
                <a:latin typeface="Aparajita" pitchFamily="34" charset="0"/>
                <a:cs typeface="Aparajita" pitchFamily="34" charset="0"/>
              </a:rPr>
              <a:t>( By examination → palpable edge at the margin of the lesion)</a:t>
            </a:r>
            <a:endParaRPr lang="en-US" sz="2800" b="1" dirty="0">
              <a:latin typeface="Aparajita" pitchFamily="34" charset="0"/>
              <a:cs typeface="Aparajita" pitchFamily="34" charset="0"/>
            </a:endParaRPr>
          </a:p>
          <a:p>
            <a:pPr marL="457200" indent="-342900">
              <a:buClr>
                <a:schemeClr val="tx1"/>
              </a:buClr>
              <a:buFont typeface="Wingdings" panose="05000000000000000000" pitchFamily="2" charset="2"/>
              <a:buChar char="v"/>
            </a:pPr>
            <a:r>
              <a:rPr lang="en-US" sz="2800" b="1" dirty="0">
                <a:latin typeface="Aparajita" pitchFamily="34" charset="0"/>
                <a:cs typeface="Aparajita" pitchFamily="34" charset="0"/>
              </a:rPr>
              <a:t>For added precaution , additional tests, including :</a:t>
            </a:r>
            <a:endParaRPr lang="en-US" sz="2800" b="1" dirty="0">
              <a:latin typeface="Aparajita" pitchFamily="34" charset="0"/>
              <a:cs typeface="Aparajita" pitchFamily="34" charset="0"/>
            </a:endParaRPr>
          </a:p>
          <a:p>
            <a:pPr lvl="2">
              <a:buClr>
                <a:schemeClr val="tx1"/>
              </a:buClr>
            </a:pPr>
            <a:r>
              <a:rPr lang="en-US" sz="2600" b="1" dirty="0">
                <a:latin typeface="Aparajita" pitchFamily="34" charset="0"/>
                <a:cs typeface="Aparajita" pitchFamily="34" charset="0"/>
              </a:rPr>
              <a:t>X-ray</a:t>
            </a:r>
            <a:endParaRPr lang="en-US" sz="2600" b="1" dirty="0">
              <a:latin typeface="Aparajita" pitchFamily="34" charset="0"/>
              <a:cs typeface="Aparajita" pitchFamily="34" charset="0"/>
            </a:endParaRPr>
          </a:p>
          <a:p>
            <a:pPr lvl="2">
              <a:buClr>
                <a:schemeClr val="tx1"/>
              </a:buClr>
            </a:pPr>
            <a:r>
              <a:rPr lang="en-US" sz="2400" b="1" dirty="0">
                <a:latin typeface="Aparajita" pitchFamily="34" charset="0"/>
                <a:cs typeface="Aparajita" pitchFamily="34" charset="0"/>
              </a:rPr>
              <a:t>CT scan</a:t>
            </a:r>
            <a:endParaRPr lang="en-US" sz="2400" b="1" dirty="0">
              <a:latin typeface="Aparajita" pitchFamily="34" charset="0"/>
              <a:cs typeface="Aparajita" pitchFamily="34" charset="0"/>
            </a:endParaRPr>
          </a:p>
          <a:p>
            <a:pPr lvl="2">
              <a:buClr>
                <a:schemeClr val="tx1"/>
              </a:buClr>
            </a:pPr>
            <a:r>
              <a:rPr lang="en-US" sz="2400" b="1" dirty="0">
                <a:latin typeface="Aparajita" pitchFamily="34" charset="0"/>
                <a:cs typeface="Aparajita" pitchFamily="34" charset="0"/>
              </a:rPr>
              <a:t>MRI scan</a:t>
            </a:r>
            <a:endParaRPr lang="en-US" sz="2400" b="1" dirty="0">
              <a:latin typeface="Aparajita" pitchFamily="34" charset="0"/>
              <a:cs typeface="Aparajita" pitchFamily="34" charset="0"/>
            </a:endParaRPr>
          </a:p>
          <a:p>
            <a:pPr lvl="2">
              <a:buClr>
                <a:schemeClr val="tx1"/>
              </a:buClr>
            </a:pPr>
            <a:r>
              <a:rPr lang="en-US" sz="2400" b="1" dirty="0">
                <a:latin typeface="Aparajita" pitchFamily="34" charset="0"/>
                <a:cs typeface="Aparajita" pitchFamily="34" charset="0"/>
              </a:rPr>
              <a:t>Ultrasound</a:t>
            </a:r>
            <a:endParaRPr lang="en-US" sz="2400" b="1" dirty="0">
              <a:latin typeface="Aparajita" pitchFamily="34" charset="0"/>
              <a:cs typeface="Aparajita" pitchFamily="34" charset="0"/>
            </a:endParaRPr>
          </a:p>
          <a:p>
            <a:pPr lvl="2">
              <a:buClr>
                <a:schemeClr val="tx1"/>
              </a:buClr>
            </a:pPr>
            <a:endParaRPr lang="en-US" sz="2400" b="1" dirty="0">
              <a:latin typeface="Aparajita" pitchFamily="34" charset="0"/>
              <a:cs typeface="Aparajita" pitchFamily="34" charset="0"/>
            </a:endParaRPr>
          </a:p>
          <a:p>
            <a:pPr lvl="2">
              <a:buClr>
                <a:schemeClr val="tx1"/>
              </a:buClr>
            </a:pPr>
            <a:endParaRPr lang="en-US" sz="2600" b="1" dirty="0">
              <a:latin typeface="Aparajita" pitchFamily="34" charset="0"/>
              <a:cs typeface="Aparajita" pitchFamily="34" charset="0"/>
            </a:endParaRPr>
          </a:p>
          <a:p>
            <a:pPr marL="457200" indent="-342900">
              <a:buClr>
                <a:schemeClr val="tx1"/>
              </a:buClr>
              <a:buFont typeface="Wingdings" panose="05000000000000000000" pitchFamily="2" charset="2"/>
              <a:buChar char="v"/>
            </a:pPr>
            <a:endParaRPr lang="en-US" sz="2800" b="1" dirty="0">
              <a:latin typeface="Aparajita" pitchFamily="34" charset="0"/>
              <a:cs typeface="Aparajita" pitchFamily="34" charset="0"/>
            </a:endParaRPr>
          </a:p>
          <a:p>
            <a:endParaRPr lang="en-US" sz="2800" b="1"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22268"/>
            <a:ext cx="3200400" cy="895703"/>
          </a:xfrm>
        </p:spPr>
        <p:txBody>
          <a:bodyPr>
            <a:normAutofit/>
          </a:bodyPr>
          <a:lstStyle/>
          <a:p>
            <a:pPr algn="l"/>
            <a:r>
              <a:rPr lang="en-US" sz="2800" dirty="0"/>
              <a:t>MANAGEMENT</a:t>
            </a:r>
            <a:endParaRPr lang="en-US" sz="2800" dirty="0"/>
          </a:p>
        </p:txBody>
      </p:sp>
      <p:sp>
        <p:nvSpPr>
          <p:cNvPr id="3" name="Content Placeholder 2"/>
          <p:cNvSpPr>
            <a:spLocks noGrp="1"/>
          </p:cNvSpPr>
          <p:nvPr>
            <p:ph idx="1"/>
          </p:nvPr>
        </p:nvSpPr>
        <p:spPr>
          <a:xfrm>
            <a:off x="304800" y="1117971"/>
            <a:ext cx="7772400" cy="4800600"/>
          </a:xfrm>
        </p:spPr>
        <p:txBody>
          <a:bodyPr>
            <a:normAutofit/>
          </a:bodyPr>
          <a:lstStyle/>
          <a:p>
            <a:pPr marL="114300" indent="0">
              <a:buNone/>
            </a:pPr>
            <a:endParaRPr lang="en-US" sz="2400" dirty="0">
              <a:solidFill>
                <a:schemeClr val="tx1"/>
              </a:solidFill>
            </a:endParaRPr>
          </a:p>
          <a:p>
            <a:pPr>
              <a:buClr>
                <a:schemeClr val="tx1"/>
              </a:buClr>
            </a:pPr>
            <a:r>
              <a:rPr lang="en-US" sz="2400" dirty="0">
                <a:solidFill>
                  <a:schemeClr val="tx1"/>
                </a:solidFill>
              </a:rPr>
              <a:t>In almost all cases, an infant </a:t>
            </a:r>
            <a:r>
              <a:rPr lang="en-US" sz="2400" b="1" u="sng" dirty="0">
                <a:solidFill>
                  <a:schemeClr val="tx1"/>
                </a:solidFill>
              </a:rPr>
              <a:t>won’t need treatment </a:t>
            </a:r>
            <a:r>
              <a:rPr lang="en-US" sz="2400" dirty="0">
                <a:solidFill>
                  <a:schemeClr val="tx1"/>
                </a:solidFill>
              </a:rPr>
              <a:t>for CH. That’s because most of these injuries will heal on their own. You can expect the bump to </a:t>
            </a:r>
            <a:r>
              <a:rPr lang="en-US" sz="2400" u="sng" dirty="0">
                <a:solidFill>
                  <a:schemeClr val="tx1"/>
                </a:solidFill>
              </a:rPr>
              <a:t>go away in several weeks to a few months</a:t>
            </a:r>
            <a:r>
              <a:rPr lang="en-US" sz="2400" dirty="0">
                <a:solidFill>
                  <a:schemeClr val="tx1"/>
                </a:solidFill>
              </a:rPr>
              <a:t>. Some injuries may take up to three months to heal completely.</a:t>
            </a:r>
            <a:endParaRPr lang="en-US" sz="2400" dirty="0">
              <a:solidFill>
                <a:schemeClr val="tx1"/>
              </a:solidFill>
            </a:endParaRPr>
          </a:p>
          <a:p>
            <a:pPr>
              <a:buClr>
                <a:schemeClr val="tx1"/>
              </a:buClr>
            </a:pPr>
            <a:r>
              <a:rPr lang="en-US" sz="2400" dirty="0">
                <a:solidFill>
                  <a:schemeClr val="tx1"/>
                </a:solidFill>
              </a:rPr>
              <a:t>Management consist mainly of </a:t>
            </a:r>
            <a:r>
              <a:rPr lang="en-US" sz="2400" b="1" u="sng" dirty="0">
                <a:solidFill>
                  <a:schemeClr val="tx1"/>
                </a:solidFill>
              </a:rPr>
              <a:t>observation</a:t>
            </a:r>
            <a:r>
              <a:rPr lang="en-US" sz="2400" dirty="0">
                <a:solidFill>
                  <a:schemeClr val="tx1"/>
                </a:solidFill>
              </a:rPr>
              <a:t>, if </a:t>
            </a:r>
            <a:r>
              <a:rPr lang="en-US" sz="2400" b="1" dirty="0">
                <a:solidFill>
                  <a:schemeClr val="tx1"/>
                </a:solidFill>
              </a:rPr>
              <a:t>anemia </a:t>
            </a:r>
            <a:r>
              <a:rPr lang="en-US" sz="2400" dirty="0">
                <a:solidFill>
                  <a:schemeClr val="tx1"/>
                </a:solidFill>
              </a:rPr>
              <a:t>or </a:t>
            </a:r>
            <a:r>
              <a:rPr lang="en-US" sz="2400" b="1" dirty="0">
                <a:solidFill>
                  <a:schemeClr val="tx1"/>
                </a:solidFill>
              </a:rPr>
              <a:t>hypovolemia</a:t>
            </a:r>
            <a:r>
              <a:rPr lang="en-US" sz="2400" dirty="0">
                <a:solidFill>
                  <a:schemeClr val="tx1"/>
                </a:solidFill>
              </a:rPr>
              <a:t> is present resuscitation including transfusion may be needed, aspiration is not required</a:t>
            </a:r>
            <a:endParaRPr lang="en-US" sz="2400" dirty="0">
              <a:solidFill>
                <a:schemeClr val="tx1"/>
              </a:solidFill>
            </a:endParaRPr>
          </a:p>
          <a:p>
            <a:pPr>
              <a:buClr>
                <a:schemeClr val="tx1"/>
              </a:buClr>
            </a:pPr>
            <a:endParaRPr lang="en-US" sz="2400" dirty="0">
              <a:solidFill>
                <a:schemeClr val="tx1"/>
              </a:solidFill>
            </a:endParaRPr>
          </a:p>
          <a:p>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LL\Desktop\common-birth-injuries-part-i-14-638.jpg"/>
          <p:cNvPicPr>
            <a:picLocks noChangeAspect="1" noChangeArrowheads="1"/>
          </p:cNvPicPr>
          <p:nvPr/>
        </p:nvPicPr>
        <p:blipFill rotWithShape="1">
          <a:blip r:embed="rId1">
            <a:extLst>
              <a:ext uri="{28A0092B-C50C-407E-A947-70E740481C1C}">
                <a14:useLocalDpi xmlns:a14="http://schemas.microsoft.com/office/drawing/2010/main" val="0"/>
              </a:ext>
            </a:extLst>
          </a:blip>
          <a:srcRect l="6047" t="20136" r="53640" b="26170"/>
          <a:stretch>
            <a:fillRect/>
          </a:stretch>
        </p:blipFill>
        <p:spPr bwMode="auto">
          <a:xfrm>
            <a:off x="990600" y="2002817"/>
            <a:ext cx="3236168" cy="304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ELL\Desktop\common-birth-injuries-part-i-14-638.jpg"/>
          <p:cNvPicPr>
            <a:picLocks noChangeAspect="1" noChangeArrowheads="1"/>
          </p:cNvPicPr>
          <p:nvPr/>
        </p:nvPicPr>
        <p:blipFill rotWithShape="1">
          <a:blip r:embed="rId1">
            <a:extLst>
              <a:ext uri="{28A0092B-C50C-407E-A947-70E740481C1C}">
                <a14:useLocalDpi xmlns:a14="http://schemas.microsoft.com/office/drawing/2010/main" val="0"/>
              </a:ext>
            </a:extLst>
          </a:blip>
          <a:srcRect l="47368" t="20136" r="9830" b="26170"/>
          <a:stretch>
            <a:fillRect/>
          </a:stretch>
        </p:blipFill>
        <p:spPr bwMode="auto">
          <a:xfrm>
            <a:off x="4724400" y="1986775"/>
            <a:ext cx="3236168" cy="304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p:nvPr/>
        </p:nvSpPr>
        <p:spPr bwMode="black">
          <a:xfrm>
            <a:off x="228600" y="304800"/>
            <a:ext cx="7431360" cy="792088"/>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pPr algn="l"/>
            <a:r>
              <a:rPr lang="en-US" sz="3200" b="1" dirty="0">
                <a:ln w="18415" cmpd="sng">
                  <a:solidFill>
                    <a:srgbClr val="FFFFFF"/>
                  </a:solidFill>
                  <a:prstDash val="solid"/>
                </a:ln>
                <a:solidFill>
                  <a:srgbClr val="0070C0"/>
                </a:solidFill>
              </a:rPr>
              <a:t>2.Caput succedaneum</a:t>
            </a:r>
            <a:endParaRPr lang="en-US" sz="3200" b="1" dirty="0">
              <a:ln w="18415" cmpd="sng">
                <a:solidFill>
                  <a:srgbClr val="FFFFFF"/>
                </a:solidFill>
                <a:prstDash val="solid"/>
              </a:ln>
              <a:solidFill>
                <a:srgbClr val="0070C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014692" cy="5551376"/>
          </a:xfrm>
        </p:spPr>
        <p:txBody>
          <a:bodyPr>
            <a:noAutofit/>
          </a:bodyPr>
          <a:lstStyle/>
          <a:p>
            <a:pPr>
              <a:buClr>
                <a:schemeClr val="tx1"/>
              </a:buClr>
            </a:pPr>
            <a:r>
              <a:rPr lang="en-US" sz="2800" b="1" dirty="0">
                <a:solidFill>
                  <a:schemeClr val="tx1"/>
                </a:solidFill>
                <a:latin typeface="Bahnschrift Light" panose="020B0502040204020203" pitchFamily="34" charset="0"/>
                <a:cs typeface="Aparajita" pitchFamily="34" charset="0"/>
              </a:rPr>
              <a:t>Localized swelling, or edema, of the soft tissue of scalp that appears as a lump or bump on their head </a:t>
            </a:r>
            <a:r>
              <a:rPr lang="en-US" sz="2800" b="1" u="sng" dirty="0">
                <a:solidFill>
                  <a:schemeClr val="tx1"/>
                </a:solidFill>
                <a:latin typeface="Bahnschrift Light" panose="020B0502040204020203" pitchFamily="34" charset="0"/>
                <a:cs typeface="Aparajita" pitchFamily="34" charset="0"/>
              </a:rPr>
              <a:t>shortly after delivery. </a:t>
            </a:r>
            <a:endParaRPr lang="en-US" sz="2800" b="1" u="sng" dirty="0">
              <a:solidFill>
                <a:schemeClr val="tx1"/>
              </a:solidFill>
              <a:latin typeface="Bahnschrift Light" panose="020B0502040204020203" pitchFamily="34" charset="0"/>
              <a:cs typeface="Aparajita" pitchFamily="34" charset="0"/>
            </a:endParaRPr>
          </a:p>
          <a:p>
            <a:pPr>
              <a:buClr>
                <a:schemeClr val="tx1"/>
              </a:buClr>
            </a:pPr>
            <a:r>
              <a:rPr lang="en-US" sz="2800" b="1" dirty="0">
                <a:solidFill>
                  <a:schemeClr val="tx1"/>
                </a:solidFill>
                <a:latin typeface="Bahnschrift Light" panose="020B0502040204020203" pitchFamily="34" charset="0"/>
                <a:cs typeface="Aparajita" pitchFamily="34" charset="0"/>
              </a:rPr>
              <a:t>This condition is </a:t>
            </a:r>
            <a:r>
              <a:rPr lang="en-US" sz="2800" b="1" u="sng" dirty="0">
                <a:solidFill>
                  <a:schemeClr val="tx1"/>
                </a:solidFill>
                <a:latin typeface="Bahnschrift Light" panose="020B0502040204020203" pitchFamily="34" charset="0"/>
                <a:cs typeface="Aparajita" pitchFamily="34" charset="0"/>
              </a:rPr>
              <a:t>harmless</a:t>
            </a:r>
            <a:r>
              <a:rPr lang="en-US" sz="2800" b="1" dirty="0">
                <a:solidFill>
                  <a:schemeClr val="tx1"/>
                </a:solidFill>
                <a:latin typeface="Bahnschrift Light" panose="020B0502040204020203" pitchFamily="34" charset="0"/>
                <a:cs typeface="Aparajita" pitchFamily="34" charset="0"/>
              </a:rPr>
              <a:t>. It doesn’t indicate damage to the brain or the bones of the cranium.</a:t>
            </a:r>
            <a:endParaRPr lang="en-US" sz="2800" b="1" dirty="0">
              <a:solidFill>
                <a:schemeClr val="tx1"/>
              </a:solidFill>
              <a:latin typeface="Bahnschrift Light" panose="020B0502040204020203" pitchFamily="34" charset="0"/>
              <a:cs typeface="Aparajita" pitchFamily="34" charset="0"/>
            </a:endParaRPr>
          </a:p>
          <a:p>
            <a:pPr>
              <a:buClr>
                <a:schemeClr val="tx1"/>
              </a:buClr>
            </a:pPr>
            <a:r>
              <a:rPr lang="en-US" sz="2800" b="1" i="1" dirty="0">
                <a:solidFill>
                  <a:schemeClr val="tx1"/>
                </a:solidFill>
                <a:latin typeface="Bahnschrift Light" panose="020B0502040204020203" pitchFamily="34" charset="0"/>
                <a:cs typeface="Aparajita" pitchFamily="34" charset="0"/>
              </a:rPr>
              <a:t>Causes : </a:t>
            </a:r>
            <a:endParaRPr lang="en-US" sz="2800" b="1" i="1" dirty="0">
              <a:solidFill>
                <a:schemeClr val="tx1"/>
              </a:solidFill>
              <a:latin typeface="Bahnschrift Light" panose="020B0502040204020203" pitchFamily="34" charset="0"/>
              <a:cs typeface="Aparajita" pitchFamily="34" charset="0"/>
            </a:endParaRPr>
          </a:p>
          <a:p>
            <a:pPr marL="457200" indent="-342900">
              <a:buClr>
                <a:schemeClr val="tx1"/>
              </a:buClr>
              <a:buFont typeface="Wingdings" panose="05000000000000000000" pitchFamily="2" charset="2"/>
              <a:buChar char="§"/>
            </a:pPr>
            <a:r>
              <a:rPr lang="en-US" sz="2400" b="1" dirty="0">
                <a:solidFill>
                  <a:schemeClr val="tx1"/>
                </a:solidFill>
                <a:latin typeface="Bahnschrift Light" panose="020B0502040204020203" pitchFamily="34" charset="0"/>
                <a:cs typeface="Aparajita" pitchFamily="34" charset="0"/>
              </a:rPr>
              <a:t> </a:t>
            </a:r>
            <a:r>
              <a:rPr lang="en-US" sz="2400" b="1" i="1" dirty="0">
                <a:solidFill>
                  <a:schemeClr val="tx1"/>
                </a:solidFill>
                <a:latin typeface="Bahnschrift Light" panose="020B0502040204020203" pitchFamily="34" charset="0"/>
                <a:cs typeface="Aparajita" pitchFamily="34" charset="0"/>
              </a:rPr>
              <a:t>Prolonged pressure </a:t>
            </a:r>
            <a:r>
              <a:rPr lang="en-US" sz="2400" b="1" dirty="0">
                <a:solidFill>
                  <a:schemeClr val="tx1"/>
                </a:solidFill>
                <a:latin typeface="Bahnschrift Light" panose="020B0502040204020203" pitchFamily="34" charset="0"/>
                <a:cs typeface="Aparajita" pitchFamily="34" charset="0"/>
              </a:rPr>
              <a:t>from the dilated cervix or vaginal walls on the baby’s head causes swelling, puffiness, and bruising.</a:t>
            </a:r>
            <a:endParaRPr lang="en-US" sz="2400" b="1" dirty="0">
              <a:solidFill>
                <a:schemeClr val="tx1"/>
              </a:solidFill>
              <a:latin typeface="Bahnschrift Light" panose="020B0502040204020203" pitchFamily="34" charset="0"/>
              <a:cs typeface="Aparajita" pitchFamily="34" charset="0"/>
            </a:endParaRPr>
          </a:p>
          <a:p>
            <a:pPr marL="457200" indent="-342900">
              <a:buClr>
                <a:schemeClr val="tx1"/>
              </a:buClr>
              <a:buFont typeface="Wingdings" panose="05000000000000000000" pitchFamily="2" charset="2"/>
              <a:buChar char="§"/>
            </a:pPr>
            <a:r>
              <a:rPr lang="en-US" sz="2400" b="1" dirty="0">
                <a:solidFill>
                  <a:schemeClr val="tx1"/>
                </a:solidFill>
                <a:latin typeface="Bahnschrift Light" panose="020B0502040204020203" pitchFamily="34" charset="0"/>
                <a:cs typeface="Aparajita" pitchFamily="34" charset="0"/>
              </a:rPr>
              <a:t>The use of </a:t>
            </a:r>
            <a:r>
              <a:rPr lang="en-US" sz="2400" b="1" i="1" dirty="0">
                <a:solidFill>
                  <a:schemeClr val="tx1"/>
                </a:solidFill>
                <a:latin typeface="Bahnschrift Light" panose="020B0502040204020203" pitchFamily="34" charset="0"/>
                <a:cs typeface="Aparajita" pitchFamily="34" charset="0"/>
              </a:rPr>
              <a:t>vacuum suction or forceps </a:t>
            </a:r>
            <a:r>
              <a:rPr lang="en-US" sz="2400" b="1" dirty="0">
                <a:solidFill>
                  <a:schemeClr val="tx1"/>
                </a:solidFill>
                <a:latin typeface="Bahnschrift Light" panose="020B0502040204020203" pitchFamily="34" charset="0"/>
                <a:cs typeface="Aparajita" pitchFamily="34" charset="0"/>
              </a:rPr>
              <a:t>also can increase the risk of this type of swelling.</a:t>
            </a:r>
            <a:endParaRPr lang="en-US" sz="2400" b="1" dirty="0">
              <a:solidFill>
                <a:schemeClr val="tx1"/>
              </a:solidFill>
              <a:latin typeface="Bahnschrift Light" panose="020B0502040204020203" pitchFamily="34" charset="0"/>
              <a:cs typeface="Aparajita" pitchFamily="34" charset="0"/>
            </a:endParaRPr>
          </a:p>
          <a:p>
            <a:pPr marL="457200" indent="-342900">
              <a:buClr>
                <a:schemeClr val="tx1"/>
              </a:buClr>
              <a:buFont typeface="Wingdings" panose="05000000000000000000" pitchFamily="2" charset="2"/>
              <a:buChar char="§"/>
            </a:pPr>
            <a:r>
              <a:rPr lang="en-US" sz="2400" b="1" dirty="0">
                <a:solidFill>
                  <a:schemeClr val="tx1"/>
                </a:solidFill>
                <a:latin typeface="Bahnschrift Light" panose="020B0502040204020203" pitchFamily="34" charset="0"/>
                <a:cs typeface="Aparajita" pitchFamily="34" charset="0"/>
              </a:rPr>
              <a:t>Scalp swelling may be more likely if the amniotic sac </a:t>
            </a:r>
            <a:r>
              <a:rPr lang="en-US" sz="2400" b="1" i="1" dirty="0">
                <a:solidFill>
                  <a:schemeClr val="tx1"/>
                </a:solidFill>
                <a:latin typeface="Bahnschrift Light" panose="020B0502040204020203" pitchFamily="34" charset="0"/>
                <a:cs typeface="Aparajita" pitchFamily="34" charset="0"/>
              </a:rPr>
              <a:t>membranes rupture early</a:t>
            </a:r>
            <a:r>
              <a:rPr lang="en-US" sz="2400" b="1" dirty="0">
                <a:solidFill>
                  <a:schemeClr val="tx1"/>
                </a:solidFill>
                <a:latin typeface="Bahnschrift Light" panose="020B0502040204020203" pitchFamily="34" charset="0"/>
                <a:cs typeface="Aparajita" pitchFamily="34" charset="0"/>
              </a:rPr>
              <a:t> in labor. </a:t>
            </a:r>
            <a:endParaRPr lang="en-US" sz="2400" b="1" dirty="0">
              <a:solidFill>
                <a:schemeClr val="tx1"/>
              </a:solidFill>
              <a:latin typeface="Bahnschrift Light" panose="020B0502040204020203" pitchFamily="34" charset="0"/>
              <a:cs typeface="Aparajita" pitchFamily="34" charset="0"/>
            </a:endParaRPr>
          </a:p>
          <a:p>
            <a:pPr marL="457200" indent="-342900">
              <a:buClr>
                <a:schemeClr val="tx1"/>
              </a:buClr>
              <a:buFont typeface="Wingdings" panose="05000000000000000000" pitchFamily="2" charset="2"/>
              <a:buChar char="§"/>
            </a:pPr>
            <a:endParaRPr lang="en-US" sz="2400" b="1" dirty="0">
              <a:solidFill>
                <a:schemeClr val="tx1"/>
              </a:solidFill>
              <a:latin typeface="Bahnschrift Light" panose="020B0502040204020203" pitchFamily="34" charset="0"/>
              <a:cs typeface="Aparajita" pitchFamily="34" charset="0"/>
            </a:endParaRPr>
          </a:p>
          <a:p>
            <a:pPr marL="457200" indent="-342900">
              <a:buClr>
                <a:schemeClr val="tx1"/>
              </a:buClr>
              <a:buFont typeface="Wingdings" panose="05000000000000000000" pitchFamily="2" charset="2"/>
              <a:buChar char="§"/>
            </a:pPr>
            <a:endParaRPr lang="en-US" sz="2400" b="1" dirty="0">
              <a:solidFill>
                <a:schemeClr val="tx1"/>
              </a:solidFill>
              <a:latin typeface="Bahnschrift Light" panose="020B0502040204020203" pitchFamily="34" charset="0"/>
              <a:cs typeface="Aparajita" pitchFamily="34" charset="0"/>
            </a:endParaRPr>
          </a:p>
          <a:p>
            <a:pPr>
              <a:buClr>
                <a:schemeClr val="tx1"/>
              </a:buClr>
            </a:pPr>
            <a:endParaRPr lang="en-US" sz="2400" b="1" dirty="0">
              <a:solidFill>
                <a:schemeClr val="tx1"/>
              </a:solidFill>
              <a:latin typeface="Bahnschrift Light" panose="020B0502040204020203" pitchFamily="34" charset="0"/>
              <a:cs typeface="Aparajita" pitchFamily="34" charset="0"/>
            </a:endParaRPr>
          </a:p>
          <a:p>
            <a:pPr algn="l" rtl="0"/>
            <a:endParaRPr lang="en-US" sz="2400" b="1" dirty="0">
              <a:solidFill>
                <a:schemeClr val="tx1"/>
              </a:solidFill>
              <a:latin typeface="Bahnschrift Light" panose="020B0502040204020203" pitchFamily="34" charset="0"/>
              <a:cs typeface="Aparajita"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9464"/>
            <a:ext cx="8839200" cy="6068144"/>
          </a:xfrm>
        </p:spPr>
        <p:txBody>
          <a:bodyPr>
            <a:normAutofit/>
          </a:bodyPr>
          <a:lstStyle/>
          <a:p>
            <a:pPr>
              <a:buClr>
                <a:schemeClr val="tx1"/>
              </a:buClr>
            </a:pPr>
            <a:r>
              <a:rPr lang="en-US" sz="2800" b="1" dirty="0">
                <a:latin typeface="Aparajita" pitchFamily="34" charset="0"/>
                <a:cs typeface="Aparajita" pitchFamily="34" charset="0"/>
              </a:rPr>
              <a:t>A physical exam of the newborn infant is all that’s necessary for a diagnosis </a:t>
            </a:r>
            <a:r>
              <a:rPr lang="en-US" sz="2800" b="1" i="1" dirty="0">
                <a:latin typeface="Aparajita" pitchFamily="34" charset="0"/>
                <a:cs typeface="Aparajita" pitchFamily="34" charset="0"/>
              </a:rPr>
              <a:t>“clinical Dx”</a:t>
            </a:r>
            <a:endParaRPr lang="en-US" sz="2800" b="1" i="1" dirty="0">
              <a:latin typeface="Aparajita" pitchFamily="34" charset="0"/>
              <a:cs typeface="Aparajita" pitchFamily="34" charset="0"/>
            </a:endParaRPr>
          </a:p>
          <a:p>
            <a:pPr marL="114300" indent="0">
              <a:buNone/>
            </a:pPr>
            <a:r>
              <a:rPr lang="en-US" sz="2800" b="1" dirty="0">
                <a:latin typeface="Aparajita" pitchFamily="34" charset="0"/>
                <a:cs typeface="Aparajita" pitchFamily="34" charset="0"/>
              </a:rPr>
              <a:t>- It has ill-defined margin, no need for X-ray and will resolve in days.</a:t>
            </a:r>
            <a:endParaRPr lang="en-US" sz="2800" b="1" dirty="0">
              <a:latin typeface="Aparajita" pitchFamily="34" charset="0"/>
              <a:cs typeface="Aparajita" pitchFamily="34" charset="0"/>
            </a:endParaRPr>
          </a:p>
          <a:p>
            <a:pPr marL="114300" indent="0">
              <a:buNone/>
            </a:pPr>
            <a:r>
              <a:rPr lang="en-US" sz="2800" b="1" dirty="0">
                <a:latin typeface="Aparajita" pitchFamily="34" charset="0"/>
                <a:cs typeface="Aparajita" pitchFamily="34" charset="0"/>
              </a:rPr>
              <a:t>- Not associated with fractures but may have skin ecchymosis.</a:t>
            </a:r>
            <a:endParaRPr lang="en-US" sz="2800" b="1" dirty="0">
              <a:latin typeface="Aparajita" pitchFamily="34" charset="0"/>
              <a:cs typeface="Aparajita" pitchFamily="34" charset="0"/>
            </a:endParaRPr>
          </a:p>
          <a:p>
            <a:pPr marL="114300" indent="0">
              <a:buNone/>
            </a:pPr>
            <a:endParaRPr lang="en-US" sz="2800" b="1" dirty="0">
              <a:latin typeface="Aparajita" pitchFamily="34" charset="0"/>
              <a:cs typeface="Aparajita" pitchFamily="34" charset="0"/>
            </a:endParaRPr>
          </a:p>
          <a:p>
            <a:pPr>
              <a:buClr>
                <a:schemeClr val="tx1"/>
              </a:buClr>
            </a:pPr>
            <a:r>
              <a:rPr lang="en-US" sz="2800" b="1" dirty="0">
                <a:latin typeface="Aparajita" pitchFamily="34" charset="0"/>
                <a:cs typeface="Aparajita" pitchFamily="34" charset="0"/>
              </a:rPr>
              <a:t>Significant bleeding is rare ; but jaundice can worsen if blood is reabsorbed.</a:t>
            </a:r>
            <a:endParaRPr lang="en-US" sz="2800" b="1" dirty="0">
              <a:latin typeface="Aparajita" pitchFamily="34" charset="0"/>
              <a:cs typeface="Aparajita" pitchFamily="34" charset="0"/>
            </a:endParaRPr>
          </a:p>
          <a:p>
            <a:pPr>
              <a:buClr>
                <a:schemeClr val="tx1"/>
              </a:buClr>
            </a:pPr>
            <a:r>
              <a:rPr lang="en-US" sz="2800" b="1" u="sng" dirty="0">
                <a:latin typeface="Aparajita" pitchFamily="34" charset="0"/>
                <a:cs typeface="Aparajita" pitchFamily="34" charset="0"/>
              </a:rPr>
              <a:t>No Management needed. </a:t>
            </a:r>
            <a:endParaRPr lang="en-US" sz="2800" b="1" u="sng" dirty="0">
              <a:latin typeface="Aparajita" pitchFamily="34" charset="0"/>
              <a:cs typeface="Aparajita" pitchFamily="34" charset="0"/>
            </a:endParaRPr>
          </a:p>
          <a:p>
            <a:endParaRPr lang="en-US" sz="2800" b="1" dirty="0">
              <a:latin typeface="Aparajita" pitchFamily="34" charset="0"/>
              <a:cs typeface="Aparajita" pitchFamily="34" charset="0"/>
            </a:endParaRPr>
          </a:p>
          <a:p>
            <a:endParaRPr lang="en-US" sz="2800" b="1"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p:cNvGraphicFramePr>
            <a:graphicFrameLocks noGrp="1"/>
          </p:cNvGraphicFramePr>
          <p:nvPr/>
        </p:nvGraphicFramePr>
        <p:xfrm>
          <a:off x="533400" y="152400"/>
          <a:ext cx="7620000" cy="6434136"/>
        </p:xfrm>
        <a:graphic>
          <a:graphicData uri="http://schemas.openxmlformats.org/drawingml/2006/table">
            <a:tbl>
              <a:tblPr firstRow="1" bandRow="1">
                <a:tableStyleId>{37CE84F3-28C3-443E-9E96-99CF82512B78}</a:tableStyleId>
              </a:tblPr>
              <a:tblGrid>
                <a:gridCol w="3810000"/>
                <a:gridCol w="3810000"/>
              </a:tblGrid>
              <a:tr h="671512">
                <a:tc>
                  <a:txBody>
                    <a:bodyPr/>
                    <a:lstStyle/>
                    <a:p>
                      <a:pPr algn="ctr"/>
                      <a:r>
                        <a:rPr lang="x-none" sz="2400" dirty="0">
                          <a:solidFill>
                            <a:schemeClr val="bg1"/>
                          </a:solidFill>
                        </a:rPr>
                        <a:t>Caput Succedaneum</a:t>
                      </a:r>
                      <a:endParaRPr lang="x-none" sz="2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x-none" sz="2400" dirty="0"/>
                        <a:t>Cephalhaematoma</a:t>
                      </a:r>
                      <a:endParaRPr lang="x-none" sz="2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71512">
                <a:tc>
                  <a:txBody>
                    <a:bodyPr/>
                    <a:lstStyle/>
                    <a:p>
                      <a:r>
                        <a:rPr lang="x-none" sz="2000" dirty="0"/>
                        <a:t>1. Present at birth on normal vaginal delivery</a:t>
                      </a:r>
                      <a:endParaRPr lang="x-none" sz="2000" dirty="0"/>
                    </a:p>
                  </a:txBody>
                  <a:tcPr>
                    <a:lnT w="12700" cap="flat" cmpd="sng" algn="ctr">
                      <a:noFill/>
                      <a:prstDash val="solid"/>
                      <a:round/>
                      <a:headEnd type="none" w="med" len="med"/>
                      <a:tailEnd type="none" w="med" len="med"/>
                    </a:lnT>
                  </a:tcPr>
                </a:tc>
                <a:tc>
                  <a:txBody>
                    <a:bodyPr/>
                    <a:lstStyle/>
                    <a:p>
                      <a:r>
                        <a:rPr lang="x-none" sz="2000" dirty="0"/>
                        <a:t>1. Appears within a few days after birth on normal or forceps delivery</a:t>
                      </a:r>
                      <a:endParaRPr lang="x-none" sz="2000" dirty="0"/>
                    </a:p>
                  </a:txBody>
                  <a:tcPr>
                    <a:lnT w="12700" cap="flat" cmpd="sng" algn="ctr">
                      <a:solidFill>
                        <a:schemeClr val="tx1"/>
                      </a:solidFill>
                      <a:prstDash val="solid"/>
                      <a:round/>
                      <a:headEnd type="none" w="med" len="med"/>
                      <a:tailEnd type="none" w="med" len="med"/>
                    </a:lnT>
                  </a:tcPr>
                </a:tc>
              </a:tr>
              <a:tr h="671512">
                <a:tc>
                  <a:txBody>
                    <a:bodyPr/>
                    <a:lstStyle/>
                    <a:p>
                      <a:r>
                        <a:rPr lang="x-none" sz="2000" dirty="0"/>
                        <a:t>2. May lie on sutures , not well defined</a:t>
                      </a:r>
                      <a:endParaRPr lang="x-none" sz="2000" dirty="0"/>
                    </a:p>
                  </a:txBody>
                  <a:tcPr/>
                </a:tc>
                <a:tc>
                  <a:txBody>
                    <a:bodyPr/>
                    <a:lstStyle/>
                    <a:p>
                      <a:r>
                        <a:rPr lang="x-none" sz="2000" dirty="0"/>
                        <a:t>2. Well defines by suture , gradually developing , hard edge</a:t>
                      </a:r>
                      <a:endParaRPr lang="x-none" sz="2000" dirty="0"/>
                    </a:p>
                  </a:txBody>
                  <a:tcPr/>
                </a:tc>
              </a:tr>
              <a:tr h="671512">
                <a:tc>
                  <a:txBody>
                    <a:bodyPr/>
                    <a:lstStyle/>
                    <a:p>
                      <a:r>
                        <a:rPr lang="x-none" sz="2000" dirty="0"/>
                        <a:t>3. Soft , pits on pressure</a:t>
                      </a:r>
                      <a:endParaRPr lang="x-none" sz="2000" dirty="0"/>
                    </a:p>
                  </a:txBody>
                  <a:tcPr/>
                </a:tc>
                <a:tc>
                  <a:txBody>
                    <a:bodyPr/>
                    <a:lstStyle/>
                    <a:p>
                      <a:r>
                        <a:rPr lang="x-none" sz="2000" dirty="0"/>
                        <a:t>3. Soft , elastic but does not pit on pressure</a:t>
                      </a:r>
                      <a:endParaRPr lang="x-none" sz="2000" dirty="0"/>
                    </a:p>
                  </a:txBody>
                  <a:tcPr/>
                </a:tc>
              </a:tr>
              <a:tr h="671512">
                <a:tc>
                  <a:txBody>
                    <a:bodyPr/>
                    <a:lstStyle/>
                    <a:p>
                      <a:r>
                        <a:rPr lang="x-none" sz="2000" dirty="0"/>
                        <a:t>4. Skin ecchymosis</a:t>
                      </a:r>
                      <a:endParaRPr lang="x-none" sz="2000" dirty="0"/>
                    </a:p>
                  </a:txBody>
                  <a:tcPr/>
                </a:tc>
                <a:tc>
                  <a:txBody>
                    <a:bodyPr/>
                    <a:lstStyle/>
                    <a:p>
                      <a:r>
                        <a:rPr lang="x-none" sz="2000" dirty="0"/>
                        <a:t>4. No skin change</a:t>
                      </a:r>
                      <a:endParaRPr lang="x-none" sz="2000" dirty="0"/>
                    </a:p>
                  </a:txBody>
                  <a:tcPr/>
                </a:tc>
              </a:tr>
              <a:tr h="671512">
                <a:tc>
                  <a:txBody>
                    <a:bodyPr/>
                    <a:lstStyle/>
                    <a:p>
                      <a:r>
                        <a:rPr lang="x-none" sz="2000" dirty="0"/>
                        <a:t>5. Size largest at birth , gradually subsides within a day</a:t>
                      </a:r>
                      <a:endParaRPr lang="x-none" sz="2000" dirty="0"/>
                    </a:p>
                  </a:txBody>
                  <a:tcPr/>
                </a:tc>
                <a:tc>
                  <a:txBody>
                    <a:bodyPr/>
                    <a:lstStyle/>
                    <a:p>
                      <a:r>
                        <a:rPr lang="x-none" sz="2000" dirty="0"/>
                        <a:t>5. Become largest after birth and then disappears within 6-8 weeks to few months</a:t>
                      </a:r>
                      <a:endParaRPr lang="x-none" sz="2000" dirty="0"/>
                    </a:p>
                  </a:txBody>
                  <a:tcPr/>
                </a:tc>
              </a:tr>
              <a:tr h="671512">
                <a:tc>
                  <a:txBody>
                    <a:bodyPr/>
                    <a:lstStyle/>
                    <a:p>
                      <a:r>
                        <a:rPr lang="x-none" sz="2000" dirty="0"/>
                        <a:t>6. No underlying skull bone fracture</a:t>
                      </a:r>
                      <a:endParaRPr lang="x-none" sz="2000" dirty="0"/>
                    </a:p>
                  </a:txBody>
                  <a:tcPr/>
                </a:tc>
                <a:tc>
                  <a:txBody>
                    <a:bodyPr/>
                    <a:lstStyle/>
                    <a:p>
                      <a:r>
                        <a:rPr lang="x-none" sz="2000" dirty="0"/>
                        <a:t>6. There maybe an underlying skull bone fracture</a:t>
                      </a:r>
                      <a:endParaRPr lang="x-none" sz="2000" dirty="0"/>
                    </a:p>
                  </a:txBody>
                  <a:tcPr/>
                </a:tc>
              </a:tr>
              <a:tr h="671512">
                <a:tc>
                  <a:txBody>
                    <a:bodyPr/>
                    <a:lstStyle/>
                    <a:p>
                      <a:r>
                        <a:rPr lang="x-none" sz="2000" dirty="0"/>
                        <a:t>7. No treatment required</a:t>
                      </a:r>
                      <a:endParaRPr lang="x-none" sz="2000" dirty="0"/>
                    </a:p>
                  </a:txBody>
                  <a:tcPr/>
                </a:tc>
                <a:tc>
                  <a:txBody>
                    <a:bodyPr/>
                    <a:lstStyle/>
                    <a:p>
                      <a:r>
                        <a:rPr lang="x-none" sz="2000" dirty="0"/>
                        <a:t>7. No treatment required</a:t>
                      </a:r>
                      <a:endParaRPr lang="x-none" sz="2000"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idx="1"/>
          </p:nvPr>
        </p:nvSpPr>
        <p:spPr>
          <a:xfrm>
            <a:off x="190500" y="-152400"/>
            <a:ext cx="8763000" cy="1371600"/>
          </a:xfrm>
        </p:spPr>
        <p:txBody>
          <a:bodyPr>
            <a:noAutofit/>
          </a:bodyPr>
          <a:lstStyle/>
          <a:p>
            <a:pPr marL="0" indent="0" algn="ctr" rtl="0">
              <a:buNone/>
            </a:pPr>
            <a:endParaRPr lang="en-US" sz="2800" dirty="0">
              <a:solidFill>
                <a:schemeClr val="tx1"/>
              </a:solidFill>
            </a:endParaRPr>
          </a:p>
          <a:p>
            <a:pPr marL="0" indent="0" algn="ctr" rtl="0">
              <a:buNone/>
            </a:pPr>
            <a:r>
              <a:rPr lang="en-US" sz="2800" dirty="0">
                <a:solidFill>
                  <a:schemeClr val="tx1"/>
                </a:solidFill>
              </a:rPr>
              <a:t>This aspiration induces its effect via four major pulmonary </a:t>
            </a:r>
            <a:r>
              <a:rPr lang="en-US" sz="2800">
                <a:solidFill>
                  <a:schemeClr val="tx1"/>
                </a:solidFill>
              </a:rPr>
              <a:t>effects:</a:t>
            </a:r>
            <a:endParaRPr lang="ar-SA" sz="2800" dirty="0">
              <a:solidFill>
                <a:schemeClr val="tx1"/>
              </a:solidFill>
            </a:endParaRPr>
          </a:p>
        </p:txBody>
      </p:sp>
      <p:sp>
        <p:nvSpPr>
          <p:cNvPr id="5" name="Oval 4"/>
          <p:cNvSpPr/>
          <p:nvPr/>
        </p:nvSpPr>
        <p:spPr>
          <a:xfrm>
            <a:off x="2133600" y="1607128"/>
            <a:ext cx="4876800" cy="20574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C00000"/>
                </a:solidFill>
              </a:rPr>
              <a:t>Meconuim</a:t>
            </a:r>
            <a:r>
              <a:rPr lang="en-US" sz="3200" dirty="0">
                <a:solidFill>
                  <a:srgbClr val="C00000"/>
                </a:solidFill>
              </a:rPr>
              <a:t> aspiration</a:t>
            </a:r>
            <a:endParaRPr lang="en-US" sz="3200" dirty="0">
              <a:solidFill>
                <a:srgbClr val="C00000"/>
              </a:solidFill>
            </a:endParaRPr>
          </a:p>
        </p:txBody>
      </p:sp>
      <p:cxnSp>
        <p:nvCxnSpPr>
          <p:cNvPr id="7" name="Straight Arrow Connector 6"/>
          <p:cNvCxnSpPr/>
          <p:nvPr/>
        </p:nvCxnSpPr>
        <p:spPr>
          <a:xfrm flipH="1">
            <a:off x="1582882" y="3335482"/>
            <a:ext cx="990600" cy="7100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0" y="4107873"/>
            <a:ext cx="2133600" cy="14478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Airway obstruction</a:t>
            </a:r>
            <a:endParaRPr lang="en-US" dirty="0">
              <a:solidFill>
                <a:srgbClr val="C00000"/>
              </a:solidFill>
            </a:endParaRPr>
          </a:p>
        </p:txBody>
      </p:sp>
      <p:cxnSp>
        <p:nvCxnSpPr>
          <p:cNvPr id="10" name="Straight Arrow Connector 9"/>
          <p:cNvCxnSpPr/>
          <p:nvPr/>
        </p:nvCxnSpPr>
        <p:spPr>
          <a:xfrm flipH="1">
            <a:off x="3657600" y="3733800"/>
            <a:ext cx="228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981200" y="4814455"/>
            <a:ext cx="2286000" cy="1482436"/>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Surfactant dysfunction</a:t>
            </a:r>
            <a:endParaRPr lang="en-US" dirty="0">
              <a:solidFill>
                <a:srgbClr val="C00000"/>
              </a:solidFill>
            </a:endParaRPr>
          </a:p>
        </p:txBody>
      </p:sp>
      <p:cxnSp>
        <p:nvCxnSpPr>
          <p:cNvPr id="13" name="Straight Arrow Connector 12"/>
          <p:cNvCxnSpPr/>
          <p:nvPr/>
        </p:nvCxnSpPr>
        <p:spPr>
          <a:xfrm>
            <a:off x="5029200" y="3792682"/>
            <a:ext cx="228600" cy="779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419599" y="4856018"/>
            <a:ext cx="2376055" cy="16002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Chemical pneumonitis</a:t>
            </a:r>
            <a:endParaRPr lang="en-US" dirty="0">
              <a:solidFill>
                <a:srgbClr val="C00000"/>
              </a:solidFill>
            </a:endParaRPr>
          </a:p>
        </p:txBody>
      </p:sp>
      <p:cxnSp>
        <p:nvCxnSpPr>
          <p:cNvPr id="16" name="Straight Arrow Connector 15"/>
          <p:cNvCxnSpPr/>
          <p:nvPr/>
        </p:nvCxnSpPr>
        <p:spPr>
          <a:xfrm>
            <a:off x="6591300" y="3335482"/>
            <a:ext cx="838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6681355" y="4360718"/>
            <a:ext cx="2462645" cy="12954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Pulmonary hypertension</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45"/>
            <a:ext cx="6172200" cy="792088"/>
          </a:xfrm>
        </p:spPr>
        <p:txBody>
          <a:bodyPr>
            <a:normAutofit/>
          </a:bodyPr>
          <a:lstStyle/>
          <a:p>
            <a:pPr algn="l"/>
            <a:r>
              <a:rPr lang="en-US" sz="3200" b="1" dirty="0">
                <a:ln w="18415" cmpd="sng">
                  <a:solidFill>
                    <a:srgbClr val="FFFFFF"/>
                  </a:solidFill>
                  <a:prstDash val="solid"/>
                </a:ln>
                <a:solidFill>
                  <a:srgbClr val="0070C0"/>
                </a:solidFill>
              </a:rPr>
              <a:t>3.Subgaleal hematoma</a:t>
            </a:r>
            <a:endParaRPr lang="en-US" sz="3200" b="1" dirty="0">
              <a:ln w="18415" cmpd="sng">
                <a:solidFill>
                  <a:srgbClr val="FFFFFF"/>
                </a:solidFill>
                <a:prstDash val="solid"/>
              </a:ln>
              <a:solidFill>
                <a:srgbClr val="0070C0"/>
              </a:solidFill>
            </a:endParaRPr>
          </a:p>
        </p:txBody>
      </p:sp>
      <p:sp>
        <p:nvSpPr>
          <p:cNvPr id="3" name="Content Placeholder 2"/>
          <p:cNvSpPr>
            <a:spLocks noGrp="1"/>
          </p:cNvSpPr>
          <p:nvPr>
            <p:ph idx="1"/>
          </p:nvPr>
        </p:nvSpPr>
        <p:spPr>
          <a:xfrm>
            <a:off x="152400" y="1015365"/>
            <a:ext cx="6172200" cy="5842635"/>
          </a:xfrm>
        </p:spPr>
        <p:txBody>
          <a:bodyPr>
            <a:noAutofit/>
          </a:bodyPr>
          <a:lstStyle/>
          <a:p>
            <a:pPr marL="179705" algn="l" rtl="0">
              <a:buClr>
                <a:schemeClr val="tx1"/>
              </a:buClr>
            </a:pPr>
            <a:r>
              <a:rPr lang="en-US" sz="2400" b="1" dirty="0">
                <a:latin typeface="Arial Narrow" panose="020B0606020202030204" pitchFamily="34" charset="0"/>
                <a:cs typeface="Aparajita" pitchFamily="34" charset="0"/>
              </a:rPr>
              <a:t>It is a </a:t>
            </a:r>
            <a:r>
              <a:rPr lang="en-US" sz="2400" b="1" u="sng" dirty="0">
                <a:latin typeface="Arial Narrow" panose="020B0606020202030204" pitchFamily="34" charset="0"/>
                <a:cs typeface="Aparajita" pitchFamily="34" charset="0"/>
              </a:rPr>
              <a:t>life threatening </a:t>
            </a:r>
            <a:r>
              <a:rPr lang="en-US" sz="2400" b="1" dirty="0">
                <a:latin typeface="Arial Narrow" panose="020B0606020202030204" pitchFamily="34" charset="0"/>
                <a:cs typeface="Aparajita" pitchFamily="34" charset="0"/>
              </a:rPr>
              <a:t>bleeding in the potential space                                                between the periosteum and the scalp aponeurosis .</a:t>
            </a:r>
            <a:endParaRPr lang="en-US" sz="2400" b="1" dirty="0">
              <a:latin typeface="Arial Narrow" panose="020B0606020202030204" pitchFamily="34" charset="0"/>
              <a:cs typeface="Aparajita" pitchFamily="34" charset="0"/>
            </a:endParaRPr>
          </a:p>
          <a:p>
            <a:pPr marL="179705">
              <a:buClr>
                <a:schemeClr val="tx1"/>
              </a:buClr>
            </a:pPr>
            <a:r>
              <a:rPr lang="en-US" sz="2400" b="1" u="sng" dirty="0">
                <a:latin typeface="Arial Narrow" panose="020B0606020202030204" pitchFamily="34" charset="0"/>
                <a:cs typeface="Aparajita" pitchFamily="34" charset="0"/>
              </a:rPr>
              <a:t>Cross suture lines.</a:t>
            </a:r>
            <a:endParaRPr lang="en-US" sz="2400" b="1" u="sng" dirty="0">
              <a:latin typeface="Arial Narrow" panose="020B0606020202030204" pitchFamily="34" charset="0"/>
              <a:cs typeface="Aparajita" pitchFamily="34" charset="0"/>
            </a:endParaRPr>
          </a:p>
          <a:p>
            <a:pPr marL="179705">
              <a:buClr>
                <a:schemeClr val="tx1"/>
              </a:buClr>
            </a:pPr>
            <a:r>
              <a:rPr lang="en-US" sz="2400" b="1" dirty="0">
                <a:latin typeface="Arial Narrow" panose="020B0606020202030204" pitchFamily="34" charset="0"/>
                <a:cs typeface="Aparajita" pitchFamily="34" charset="0"/>
              </a:rPr>
              <a:t>90% of cases result from a </a:t>
            </a:r>
            <a:r>
              <a:rPr lang="en-US" sz="2400" b="1" u="sng" dirty="0">
                <a:latin typeface="Arial Narrow" panose="020B0606020202030204" pitchFamily="34" charset="0"/>
                <a:cs typeface="Aparajita" pitchFamily="34" charset="0"/>
              </a:rPr>
              <a:t>vacuum</a:t>
            </a:r>
            <a:r>
              <a:rPr lang="en-US" sz="2400" b="1" dirty="0">
                <a:latin typeface="Arial Narrow" panose="020B0606020202030204" pitchFamily="34" charset="0"/>
                <a:cs typeface="Aparajita" pitchFamily="34" charset="0"/>
              </a:rPr>
              <a:t> applied to the head at delivery. </a:t>
            </a:r>
            <a:endParaRPr lang="en-US" sz="2400" b="1" dirty="0">
              <a:latin typeface="Arial Narrow" panose="020B0606020202030204" pitchFamily="34" charset="0"/>
              <a:cs typeface="Aparajita" pitchFamily="34" charset="0"/>
            </a:endParaRPr>
          </a:p>
          <a:p>
            <a:pPr marL="179705">
              <a:buClr>
                <a:schemeClr val="tx1"/>
              </a:buClr>
            </a:pPr>
            <a:r>
              <a:rPr lang="en-US" sz="2400" b="1" dirty="0">
                <a:latin typeface="Arial Narrow" panose="020B0606020202030204" pitchFamily="34" charset="0"/>
                <a:cs typeface="Aparajita" pitchFamily="34" charset="0"/>
              </a:rPr>
              <a:t>It’s highly associated with head trauma → fractures or ICH or it may be the 1</a:t>
            </a:r>
            <a:r>
              <a:rPr lang="en-US" sz="2400" b="1" baseline="30000" dirty="0">
                <a:latin typeface="Arial Narrow" panose="020B0606020202030204" pitchFamily="34" charset="0"/>
                <a:cs typeface="Aparajita" pitchFamily="34" charset="0"/>
              </a:rPr>
              <a:t>st</a:t>
            </a:r>
            <a:r>
              <a:rPr lang="en-US" sz="2400" b="1" dirty="0">
                <a:latin typeface="Arial Narrow" panose="020B0606020202030204" pitchFamily="34" charset="0"/>
                <a:cs typeface="Aparajita" pitchFamily="34" charset="0"/>
              </a:rPr>
              <a:t> presentation of hemophilia.</a:t>
            </a:r>
            <a:endParaRPr lang="en-US" sz="2400" b="1" dirty="0">
              <a:latin typeface="Arial Narrow" panose="020B0606020202030204" pitchFamily="34" charset="0"/>
              <a:cs typeface="Aparajita" pitchFamily="34" charset="0"/>
            </a:endParaRPr>
          </a:p>
          <a:p>
            <a:pPr marL="179705">
              <a:buClr>
                <a:schemeClr val="tx1"/>
              </a:buClr>
            </a:pPr>
            <a:r>
              <a:rPr lang="en-US" sz="2400" b="1" dirty="0">
                <a:latin typeface="Arial Narrow" panose="020B0606020202030204" pitchFamily="34" charset="0"/>
                <a:cs typeface="Aparajita" pitchFamily="34" charset="0"/>
              </a:rPr>
              <a:t>May cause significant bleeding → hypotension, </a:t>
            </a:r>
            <a:r>
              <a:rPr lang="en-US" sz="2400" b="1" u="sng" dirty="0">
                <a:latin typeface="Arial Narrow" panose="020B0606020202030204" pitchFamily="34" charset="0"/>
                <a:cs typeface="Aparajita" pitchFamily="34" charset="0"/>
              </a:rPr>
              <a:t>shock</a:t>
            </a:r>
            <a:r>
              <a:rPr lang="en-US" sz="2400" b="1" dirty="0">
                <a:latin typeface="Arial Narrow" panose="020B0606020202030204" pitchFamily="34" charset="0"/>
                <a:cs typeface="Aparajita" pitchFamily="34" charset="0"/>
              </a:rPr>
              <a:t>, coagulopathy, jaundice.</a:t>
            </a:r>
            <a:endParaRPr lang="en-US" sz="2400" b="1" dirty="0">
              <a:latin typeface="Arial Narrow" panose="020B0606020202030204" pitchFamily="34" charset="0"/>
              <a:cs typeface="Aparajita" pitchFamily="34" charset="0"/>
            </a:endParaRPr>
          </a:p>
          <a:p>
            <a:pPr marL="179705">
              <a:buClr>
                <a:schemeClr val="tx1"/>
              </a:buClr>
            </a:pPr>
            <a:endParaRPr lang="en-US" sz="2400" b="1" dirty="0">
              <a:latin typeface="Arial Narrow" panose="020B0606020202030204" pitchFamily="34" charset="0"/>
              <a:cs typeface="Aparajita" pitchFamily="34" charset="0"/>
            </a:endParaRPr>
          </a:p>
          <a:p>
            <a:pPr marL="179705">
              <a:buClr>
                <a:schemeClr val="tx1"/>
              </a:buClr>
            </a:pPr>
            <a:endParaRPr lang="en-US" sz="2400" b="1" dirty="0">
              <a:latin typeface="Arial Narrow" panose="020B0606020202030204" pitchFamily="34" charset="0"/>
              <a:cs typeface="Aparajita" pitchFamily="34" charset="0"/>
            </a:endParaRPr>
          </a:p>
          <a:p>
            <a:pPr marL="0" indent="0">
              <a:buNone/>
            </a:pPr>
            <a:endParaRPr lang="en-US" sz="2400" b="1" dirty="0">
              <a:latin typeface="Arial Narrow" panose="020B0606020202030204" pitchFamily="34" charset="0"/>
              <a:cs typeface="Aparajita" pitchFamily="34" charset="0"/>
            </a:endParaRPr>
          </a:p>
        </p:txBody>
      </p:sp>
      <p:pic>
        <p:nvPicPr>
          <p:cNvPr id="8194"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417" t="6666" r="51404" b="4665"/>
          <a:stretch>
            <a:fillRect/>
          </a:stretch>
        </p:blipFill>
        <p:spPr bwMode="auto">
          <a:xfrm>
            <a:off x="6344653" y="1600200"/>
            <a:ext cx="2466432"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152400"/>
            <a:ext cx="3056892" cy="685800"/>
          </a:xfrm>
        </p:spPr>
        <p:txBody>
          <a:bodyPr>
            <a:normAutofit/>
          </a:bodyPr>
          <a:lstStyle/>
          <a:p>
            <a:pPr algn="l"/>
            <a:r>
              <a:rPr lang="en-US" sz="3100" dirty="0"/>
              <a:t>DIAGNOSIS</a:t>
            </a:r>
            <a:r>
              <a:rPr lang="en-US" sz="2800" dirty="0"/>
              <a:t> </a:t>
            </a:r>
            <a:endParaRPr lang="en-US" sz="2800" dirty="0"/>
          </a:p>
        </p:txBody>
      </p:sp>
      <p:sp>
        <p:nvSpPr>
          <p:cNvPr id="3" name="Content Placeholder 2"/>
          <p:cNvSpPr>
            <a:spLocks noGrp="1"/>
          </p:cNvSpPr>
          <p:nvPr>
            <p:ph idx="1"/>
          </p:nvPr>
        </p:nvSpPr>
        <p:spPr>
          <a:xfrm>
            <a:off x="20053" y="1066800"/>
            <a:ext cx="5029200" cy="7387952"/>
          </a:xfrm>
        </p:spPr>
        <p:txBody>
          <a:bodyPr>
            <a:noAutofit/>
          </a:bodyPr>
          <a:lstStyle/>
          <a:p>
            <a:pPr>
              <a:buClr>
                <a:schemeClr val="tx1"/>
              </a:buClr>
            </a:pPr>
            <a:r>
              <a:rPr lang="en-US" b="1" dirty="0">
                <a:latin typeface="Aparajita" pitchFamily="34" charset="0"/>
                <a:cs typeface="Aparajita" pitchFamily="34" charset="0"/>
              </a:rPr>
              <a:t>Is generally </a:t>
            </a:r>
            <a:r>
              <a:rPr lang="en-US" b="1" i="1" dirty="0">
                <a:latin typeface="Aparajita" pitchFamily="34" charset="0"/>
                <a:cs typeface="Aparajita" pitchFamily="34" charset="0"/>
              </a:rPr>
              <a:t>clinical </a:t>
            </a:r>
            <a:r>
              <a:rPr lang="en-US" b="1" dirty="0">
                <a:latin typeface="Aparajita" pitchFamily="34" charset="0"/>
                <a:cs typeface="Aparajita" pitchFamily="34" charset="0"/>
              </a:rPr>
              <a:t>: </a:t>
            </a:r>
            <a:endParaRPr lang="en-US" b="1" dirty="0">
              <a:latin typeface="Aparajita" pitchFamily="34" charset="0"/>
              <a:cs typeface="Aparajita" pitchFamily="34" charset="0"/>
            </a:endParaRPr>
          </a:p>
          <a:p>
            <a:pPr lvl="1">
              <a:buClr>
                <a:schemeClr val="tx1"/>
              </a:buClr>
              <a:buFont typeface="Wingdings" panose="05000000000000000000" pitchFamily="2" charset="2"/>
              <a:buChar char="§"/>
            </a:pPr>
            <a:r>
              <a:rPr lang="en-US" sz="2000" b="1" dirty="0">
                <a:latin typeface="Aparajita" pitchFamily="34" charset="0"/>
                <a:cs typeface="Aparajita" pitchFamily="34" charset="0"/>
              </a:rPr>
              <a:t>Fluctuant boggy mass </a:t>
            </a:r>
            <a:r>
              <a:rPr lang="en-US" sz="2000" b="1" u="sng" dirty="0">
                <a:latin typeface="Aparajita" pitchFamily="34" charset="0"/>
                <a:cs typeface="Aparajita" pitchFamily="34" charset="0"/>
              </a:rPr>
              <a:t>“pitting edema”</a:t>
            </a:r>
            <a:r>
              <a:rPr lang="en-US" sz="2000" b="1" dirty="0">
                <a:latin typeface="Aparajita" pitchFamily="34" charset="0"/>
                <a:cs typeface="Aparajita" pitchFamily="34" charset="0"/>
              </a:rPr>
              <a:t>                                                                                developing over the scalp                                                                                                      (especially over the </a:t>
            </a:r>
            <a:r>
              <a:rPr lang="en-US" sz="2000" b="1" u="sng" dirty="0">
                <a:latin typeface="Aparajita" pitchFamily="34" charset="0"/>
                <a:cs typeface="Aparajita" pitchFamily="34" charset="0"/>
              </a:rPr>
              <a:t>occiput</a:t>
            </a:r>
            <a:r>
              <a:rPr lang="en-US" sz="2000" b="1" dirty="0">
                <a:latin typeface="Aparajita" pitchFamily="34" charset="0"/>
                <a:cs typeface="Aparajita" pitchFamily="34" charset="0"/>
              </a:rPr>
              <a:t>).</a:t>
            </a:r>
            <a:endParaRPr lang="en-US" sz="2000" b="1" dirty="0">
              <a:latin typeface="Aparajita" pitchFamily="34" charset="0"/>
              <a:cs typeface="Aparajita" pitchFamily="34" charset="0"/>
            </a:endParaRPr>
          </a:p>
          <a:p>
            <a:pPr lvl="1">
              <a:buClr>
                <a:schemeClr val="tx1"/>
              </a:buClr>
              <a:buFont typeface="Wingdings" panose="05000000000000000000" pitchFamily="2" charset="2"/>
              <a:buChar char="§"/>
            </a:pPr>
            <a:r>
              <a:rPr lang="en-US" sz="2000" b="1" dirty="0">
                <a:latin typeface="Aparajita" pitchFamily="34" charset="0"/>
                <a:cs typeface="Aparajita" pitchFamily="34" charset="0"/>
              </a:rPr>
              <a:t>Develops gradually </a:t>
            </a:r>
            <a:r>
              <a:rPr lang="en-US" sz="2000" b="1" u="sng" dirty="0">
                <a:latin typeface="Aparajita" pitchFamily="34" charset="0"/>
                <a:cs typeface="Aparajita" pitchFamily="34" charset="0"/>
              </a:rPr>
              <a:t>12-72 hour after delivery</a:t>
            </a:r>
            <a:r>
              <a:rPr lang="en-US" sz="2000" b="1" dirty="0">
                <a:latin typeface="Aparajita" pitchFamily="34" charset="0"/>
                <a:cs typeface="Aparajita" pitchFamily="34" charset="0"/>
              </a:rPr>
              <a:t>.  </a:t>
            </a:r>
            <a:endParaRPr lang="en-US" sz="2000" b="1" dirty="0">
              <a:latin typeface="Aparajita" pitchFamily="34" charset="0"/>
              <a:cs typeface="Aparajita" pitchFamily="34" charset="0"/>
            </a:endParaRPr>
          </a:p>
          <a:p>
            <a:pPr lvl="1">
              <a:buClr>
                <a:schemeClr val="tx1"/>
              </a:buClr>
              <a:buFont typeface="Wingdings" panose="05000000000000000000" pitchFamily="2" charset="2"/>
              <a:buChar char="§"/>
            </a:pPr>
            <a:r>
              <a:rPr lang="en-US" sz="2000" b="1" dirty="0">
                <a:latin typeface="Aparajita" pitchFamily="34" charset="0"/>
                <a:cs typeface="Aparajita" pitchFamily="34" charset="0"/>
              </a:rPr>
              <a:t>Usually insidious and may not be recognized for hours. </a:t>
            </a:r>
            <a:endParaRPr lang="en-US" sz="2000" b="1" dirty="0">
              <a:latin typeface="Aparajita" pitchFamily="34" charset="0"/>
              <a:cs typeface="Aparajita" pitchFamily="34" charset="0"/>
            </a:endParaRPr>
          </a:p>
          <a:p>
            <a:pPr lvl="1">
              <a:buClr>
                <a:schemeClr val="tx1"/>
              </a:buClr>
              <a:buFont typeface="Wingdings" panose="05000000000000000000" pitchFamily="2" charset="2"/>
              <a:buChar char="§"/>
            </a:pPr>
            <a:r>
              <a:rPr lang="en-US" sz="2000" b="1" dirty="0">
                <a:latin typeface="Aparajita" pitchFamily="34" charset="0"/>
                <a:cs typeface="Aparajita" pitchFamily="34" charset="0"/>
              </a:rPr>
              <a:t>Swelling may obscure the fontanelle and cross suture lines </a:t>
            </a:r>
            <a:r>
              <a:rPr lang="en-US" sz="2000" b="1" i="1" dirty="0">
                <a:latin typeface="Aparajita" pitchFamily="34" charset="0"/>
                <a:cs typeface="Aparajita" pitchFamily="34" charset="0"/>
              </a:rPr>
              <a:t>“distinguishing it from cephalohematoma”. </a:t>
            </a:r>
            <a:endParaRPr lang="en-US" sz="2000" b="1" i="1" dirty="0">
              <a:latin typeface="Aparajita" pitchFamily="34" charset="0"/>
              <a:cs typeface="Aparajita" pitchFamily="34" charset="0"/>
            </a:endParaRPr>
          </a:p>
          <a:p>
            <a:pPr marL="228600" lvl="1" indent="0">
              <a:buClr>
                <a:schemeClr val="tx1"/>
              </a:buClr>
              <a:buNone/>
            </a:pPr>
            <a:endParaRPr lang="en-US" sz="2000" b="1" dirty="0">
              <a:latin typeface="Aparajita" pitchFamily="34" charset="0"/>
              <a:cs typeface="Aparajita" pitchFamily="34" charset="0"/>
            </a:endParaRPr>
          </a:p>
        </p:txBody>
      </p:sp>
      <p:pic>
        <p:nvPicPr>
          <p:cNvPr id="921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53000" y="1524000"/>
            <a:ext cx="4047492" cy="349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316416" cy="5746209"/>
          </a:xfrm>
        </p:spPr>
        <p:txBody>
          <a:bodyPr>
            <a:normAutofit/>
          </a:bodyPr>
          <a:lstStyle/>
          <a:p>
            <a:pPr marL="179705" algn="l" rtl="0">
              <a:lnSpc>
                <a:spcPct val="110000"/>
              </a:lnSpc>
              <a:buClr>
                <a:schemeClr val="tx1"/>
              </a:buClr>
            </a:pPr>
            <a:r>
              <a:rPr lang="en-US" sz="2400" b="1" dirty="0"/>
              <a:t>Laboratory evaluation may consist of </a:t>
            </a:r>
            <a:r>
              <a:rPr lang="en-US" sz="2400" b="1" u="sng" dirty="0" err="1"/>
              <a:t>hematocrite</a:t>
            </a:r>
            <a:r>
              <a:rPr lang="en-US" sz="2400" b="1" dirty="0"/>
              <a:t> evaluation, and </a:t>
            </a:r>
            <a:r>
              <a:rPr lang="en-US" sz="2400" b="1" u="sng" dirty="0"/>
              <a:t>coagulation</a:t>
            </a:r>
            <a:r>
              <a:rPr lang="en-US" sz="2400" b="1" dirty="0"/>
              <a:t> studies may be required. </a:t>
            </a:r>
            <a:endParaRPr lang="en-US" sz="2400" b="1" dirty="0"/>
          </a:p>
          <a:p>
            <a:pPr marL="179705" algn="l" rtl="0">
              <a:lnSpc>
                <a:spcPct val="110000"/>
              </a:lnSpc>
              <a:buClr>
                <a:schemeClr val="tx1"/>
              </a:buClr>
            </a:pPr>
            <a:endParaRPr lang="en-US" sz="2400" b="1" dirty="0"/>
          </a:p>
          <a:p>
            <a:pPr marL="179705">
              <a:lnSpc>
                <a:spcPct val="110000"/>
              </a:lnSpc>
              <a:buClr>
                <a:schemeClr val="tx1"/>
              </a:buClr>
            </a:pPr>
            <a:r>
              <a:rPr lang="en-US" sz="2400" b="1" dirty="0"/>
              <a:t>Management consists of </a:t>
            </a:r>
            <a:r>
              <a:rPr lang="en-US" sz="2400" b="1" u="sng" dirty="0"/>
              <a:t>strict observation</a:t>
            </a:r>
            <a:r>
              <a:rPr lang="en-US" sz="2400" b="1" dirty="0"/>
              <a:t> and providing treatment when needed. </a:t>
            </a:r>
            <a:endParaRPr lang="en-US" sz="2400" b="1" dirty="0"/>
          </a:p>
          <a:p>
            <a:pPr marL="179705">
              <a:lnSpc>
                <a:spcPct val="110000"/>
              </a:lnSpc>
              <a:buClr>
                <a:schemeClr val="tx1"/>
              </a:buClr>
            </a:pPr>
            <a:endParaRPr lang="en-US" sz="2400" b="1" dirty="0"/>
          </a:p>
          <a:p>
            <a:pPr marL="179705">
              <a:lnSpc>
                <a:spcPct val="110000"/>
              </a:lnSpc>
              <a:buClr>
                <a:schemeClr val="tx1"/>
              </a:buClr>
            </a:pPr>
            <a:r>
              <a:rPr lang="en-US" sz="2400" b="1" dirty="0"/>
              <a:t>In the absence of shock or intracranial injury, the long-term prognosis is generally good.</a:t>
            </a:r>
            <a:endParaRPr lang="en-US" sz="2400" b="1" dirty="0"/>
          </a:p>
          <a:p>
            <a:pPr marL="179705">
              <a:lnSpc>
                <a:spcPct val="110000"/>
              </a:lnSpc>
              <a:buClr>
                <a:schemeClr val="tx1"/>
              </a:buClr>
            </a:pPr>
            <a:endParaRPr lang="en-US" sz="2400" b="1" dirty="0"/>
          </a:p>
          <a:p>
            <a:pPr marL="179705" algn="l" rtl="0">
              <a:lnSpc>
                <a:spcPct val="110000"/>
              </a:lnSpc>
              <a:buClr>
                <a:schemeClr val="tx1"/>
              </a:buClr>
            </a:pPr>
            <a:endParaRPr lang="en-US" sz="2400" b="1" dirty="0"/>
          </a:p>
          <a:p>
            <a:pPr marL="179705" algn="l" rtl="0">
              <a:lnSpc>
                <a:spcPct val="110000"/>
              </a:lnSpc>
            </a:pPr>
            <a:endParaRPr lang="en-US" sz="2400" b="1" dirty="0"/>
          </a:p>
          <a:p>
            <a:pPr marL="179705" algn="l" rtl="0">
              <a:lnSpc>
                <a:spcPct val="110000"/>
              </a:lnSpc>
            </a:pPr>
            <a:endParaRPr lang="en-US" sz="2400" b="1" dirty="0"/>
          </a:p>
          <a:p>
            <a:pPr marL="179705" algn="l" rtl="0">
              <a:lnSpc>
                <a:spcPct val="110000"/>
              </a:lnSpc>
            </a:pPr>
            <a:endParaRPr lang="en-US" sz="2400"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7152"/>
            <a:ext cx="7696200" cy="722313"/>
          </a:xfrm>
        </p:spPr>
        <p:txBody>
          <a:bodyPr>
            <a:normAutofit/>
          </a:bodyPr>
          <a:lstStyle/>
          <a:p>
            <a:pPr algn="l"/>
            <a:r>
              <a:rPr lang="en-US" sz="3200" dirty="0">
                <a:solidFill>
                  <a:srgbClr val="0070C0"/>
                </a:solidFill>
              </a:rPr>
              <a:t>4. Abrasions and lacerations</a:t>
            </a:r>
            <a:endParaRPr lang="en-US" sz="3200" dirty="0">
              <a:solidFill>
                <a:srgbClr val="0070C0"/>
              </a:solidFill>
            </a:endParaRPr>
          </a:p>
        </p:txBody>
      </p:sp>
      <p:sp>
        <p:nvSpPr>
          <p:cNvPr id="3" name="Content Placeholder 2"/>
          <p:cNvSpPr>
            <a:spLocks noGrp="1"/>
          </p:cNvSpPr>
          <p:nvPr>
            <p:ph idx="1"/>
          </p:nvPr>
        </p:nvSpPr>
        <p:spPr>
          <a:xfrm>
            <a:off x="21772" y="1295401"/>
            <a:ext cx="6031366" cy="5334000"/>
          </a:xfrm>
        </p:spPr>
        <p:txBody>
          <a:bodyPr>
            <a:normAutofit fontScale="77500" lnSpcReduction="20000"/>
          </a:bodyPr>
          <a:lstStyle/>
          <a:p>
            <a:pPr>
              <a:buClr>
                <a:schemeClr val="tx1"/>
              </a:buClr>
            </a:pPr>
            <a:r>
              <a:rPr lang="en-US" sz="3000" b="1" u="sng" dirty="0">
                <a:solidFill>
                  <a:srgbClr val="0070C0"/>
                </a:solidFill>
                <a:latin typeface="Aparajita" pitchFamily="34" charset="0"/>
                <a:cs typeface="Aparajita" pitchFamily="34" charset="0"/>
              </a:rPr>
              <a:t>Abrasion</a:t>
            </a:r>
            <a:r>
              <a:rPr lang="en-US" sz="3000" b="1" dirty="0">
                <a:solidFill>
                  <a:schemeClr val="tx1"/>
                </a:solidFill>
                <a:latin typeface="Aparajita" pitchFamily="34" charset="0"/>
                <a:cs typeface="Aparajita" pitchFamily="34" charset="0"/>
              </a:rPr>
              <a:t> : is a partial thickness wound caused by damage to the skin by friction and can be </a:t>
            </a:r>
            <a:r>
              <a:rPr lang="en-US" sz="3000" b="1" u="sng" dirty="0">
                <a:solidFill>
                  <a:schemeClr val="tx1"/>
                </a:solidFill>
                <a:latin typeface="Aparajita" pitchFamily="34" charset="0"/>
                <a:cs typeface="Aparajita" pitchFamily="34" charset="0"/>
              </a:rPr>
              <a:t>superficial</a:t>
            </a:r>
            <a:r>
              <a:rPr lang="en-US" sz="3000" b="1" dirty="0">
                <a:solidFill>
                  <a:schemeClr val="tx1"/>
                </a:solidFill>
                <a:latin typeface="Aparajita" pitchFamily="34" charset="0"/>
                <a:cs typeface="Aparajita" pitchFamily="34" charset="0"/>
              </a:rPr>
              <a:t> involving only the epidermis to </a:t>
            </a:r>
            <a:r>
              <a:rPr lang="en-US" sz="3000" b="1" u="sng" dirty="0">
                <a:solidFill>
                  <a:schemeClr val="tx1"/>
                </a:solidFill>
                <a:latin typeface="Aparajita" pitchFamily="34" charset="0"/>
                <a:cs typeface="Aparajita" pitchFamily="34" charset="0"/>
              </a:rPr>
              <a:t>deep</a:t>
            </a:r>
            <a:r>
              <a:rPr lang="en-US" sz="3000" b="1" dirty="0">
                <a:solidFill>
                  <a:schemeClr val="tx1"/>
                </a:solidFill>
                <a:latin typeface="Aparajita" pitchFamily="34" charset="0"/>
                <a:cs typeface="Aparajita" pitchFamily="34" charset="0"/>
              </a:rPr>
              <a:t> involving the deep dermis. </a:t>
            </a:r>
            <a:endParaRPr lang="en-US" sz="3000" b="1" dirty="0">
              <a:solidFill>
                <a:schemeClr val="tx1"/>
              </a:solidFill>
              <a:latin typeface="Aparajita" pitchFamily="34" charset="0"/>
              <a:cs typeface="Aparajita" pitchFamily="34" charset="0"/>
            </a:endParaRPr>
          </a:p>
          <a:p>
            <a:pPr marL="114300" indent="0">
              <a:buNone/>
            </a:pPr>
            <a:r>
              <a:rPr lang="en-US" sz="3000" b="1" dirty="0">
                <a:solidFill>
                  <a:schemeClr val="tx1"/>
                </a:solidFill>
                <a:latin typeface="Aparajita" pitchFamily="34" charset="0"/>
                <a:cs typeface="Aparajita" pitchFamily="34" charset="0"/>
              </a:rPr>
              <a:t>      </a:t>
            </a:r>
            <a:r>
              <a:rPr lang="en-US" sz="2600" b="1" dirty="0">
                <a:solidFill>
                  <a:schemeClr val="tx1"/>
                </a:solidFill>
                <a:latin typeface="Aparajita" pitchFamily="34" charset="0"/>
                <a:cs typeface="Aparajita" pitchFamily="34" charset="0"/>
              </a:rPr>
              <a:t>- usually involve minimal bleeding.</a:t>
            </a:r>
            <a:endParaRPr lang="en-US" sz="2600" b="1" dirty="0">
              <a:solidFill>
                <a:schemeClr val="tx1"/>
              </a:solidFill>
              <a:latin typeface="Aparajita" pitchFamily="34" charset="0"/>
              <a:cs typeface="Aparajita" pitchFamily="34" charset="0"/>
            </a:endParaRPr>
          </a:p>
          <a:p>
            <a:pPr>
              <a:buClr>
                <a:schemeClr val="tx1"/>
              </a:buClr>
            </a:pPr>
            <a:r>
              <a:rPr lang="en-US" sz="3000" b="1" u="sng" dirty="0">
                <a:solidFill>
                  <a:srgbClr val="0070C0"/>
                </a:solidFill>
                <a:latin typeface="Aparajita" pitchFamily="34" charset="0"/>
                <a:cs typeface="Aparajita" pitchFamily="34" charset="0"/>
              </a:rPr>
              <a:t>laceration</a:t>
            </a:r>
            <a:r>
              <a:rPr lang="en-US" sz="3000" b="1" dirty="0">
                <a:solidFill>
                  <a:schemeClr val="tx1"/>
                </a:solidFill>
                <a:latin typeface="Aparajita" pitchFamily="34" charset="0"/>
                <a:cs typeface="Aparajita" pitchFamily="34" charset="0"/>
              </a:rPr>
              <a:t>: a deep cut or tear in skin or flesh.</a:t>
            </a:r>
            <a:endParaRPr lang="en-US" sz="3000" b="1" dirty="0">
              <a:solidFill>
                <a:schemeClr val="tx1"/>
              </a:solidFill>
              <a:latin typeface="Aparajita" pitchFamily="34" charset="0"/>
              <a:cs typeface="Aparajita" pitchFamily="34" charset="0"/>
            </a:endParaRPr>
          </a:p>
          <a:p>
            <a:pPr>
              <a:buClr>
                <a:schemeClr val="tx1"/>
              </a:buClr>
            </a:pPr>
            <a:r>
              <a:rPr lang="en-US" sz="3000" b="1" dirty="0">
                <a:solidFill>
                  <a:schemeClr val="tx1"/>
                </a:solidFill>
                <a:latin typeface="Aparajita" pitchFamily="34" charset="0"/>
                <a:cs typeface="Aparajita" pitchFamily="34" charset="0"/>
              </a:rPr>
              <a:t>Abrasions and lacerations sometimes may occur as </a:t>
            </a:r>
            <a:r>
              <a:rPr lang="en-US" sz="3000" b="1" i="1" dirty="0">
                <a:solidFill>
                  <a:schemeClr val="tx1"/>
                </a:solidFill>
                <a:latin typeface="Aparajita" pitchFamily="34" charset="0"/>
                <a:cs typeface="Aparajita" pitchFamily="34" charset="0"/>
              </a:rPr>
              <a:t>scalpel cuts </a:t>
            </a:r>
            <a:r>
              <a:rPr lang="en-US" sz="3000" b="1" dirty="0">
                <a:solidFill>
                  <a:schemeClr val="tx1"/>
                </a:solidFill>
                <a:latin typeface="Aparajita" pitchFamily="34" charset="0"/>
                <a:cs typeface="Aparajita" pitchFamily="34" charset="0"/>
              </a:rPr>
              <a:t>during cesarean delivery or during </a:t>
            </a:r>
            <a:r>
              <a:rPr lang="en-US" sz="3000" b="1" i="1" dirty="0">
                <a:solidFill>
                  <a:schemeClr val="tx1"/>
                </a:solidFill>
                <a:latin typeface="Aparajita" pitchFamily="34" charset="0"/>
                <a:cs typeface="Aparajita" pitchFamily="34" charset="0"/>
              </a:rPr>
              <a:t>instrumental delivery </a:t>
            </a:r>
            <a:r>
              <a:rPr lang="en-US" sz="3000" b="1" dirty="0">
                <a:solidFill>
                  <a:schemeClr val="tx1"/>
                </a:solidFill>
                <a:latin typeface="Aparajita" pitchFamily="34" charset="0"/>
                <a:cs typeface="Aparajita" pitchFamily="34" charset="0"/>
              </a:rPr>
              <a:t>(</a:t>
            </a:r>
            <a:r>
              <a:rPr lang="en-US" sz="3000" b="1" dirty="0" err="1">
                <a:solidFill>
                  <a:schemeClr val="tx1"/>
                </a:solidFill>
                <a:latin typeface="Aparajita" pitchFamily="34" charset="0"/>
                <a:cs typeface="Aparajita" pitchFamily="34" charset="0"/>
              </a:rPr>
              <a:t>ie</a:t>
            </a:r>
            <a:r>
              <a:rPr lang="en-US" sz="3000" b="1" dirty="0">
                <a:solidFill>
                  <a:schemeClr val="tx1"/>
                </a:solidFill>
                <a:latin typeface="Aparajita" pitchFamily="34" charset="0"/>
                <a:cs typeface="Aparajita" pitchFamily="34" charset="0"/>
              </a:rPr>
              <a:t>, vacuum, forceps). </a:t>
            </a:r>
            <a:endParaRPr lang="en-US" sz="3000" b="1" dirty="0">
              <a:solidFill>
                <a:schemeClr val="tx1"/>
              </a:solidFill>
              <a:latin typeface="Aparajita" pitchFamily="34" charset="0"/>
              <a:cs typeface="Aparajita" pitchFamily="34" charset="0"/>
            </a:endParaRPr>
          </a:p>
          <a:p>
            <a:pPr>
              <a:buClr>
                <a:schemeClr val="tx1"/>
              </a:buClr>
            </a:pPr>
            <a:r>
              <a:rPr lang="en-US" sz="3000" b="1" i="1" dirty="0">
                <a:solidFill>
                  <a:schemeClr val="tx1"/>
                </a:solidFill>
                <a:latin typeface="Aparajita" pitchFamily="34" charset="0"/>
                <a:cs typeface="Aparajita" pitchFamily="34" charset="0"/>
              </a:rPr>
              <a:t>Infection</a:t>
            </a:r>
            <a:r>
              <a:rPr lang="en-US" sz="3000" b="1" dirty="0">
                <a:solidFill>
                  <a:schemeClr val="tx1"/>
                </a:solidFill>
                <a:latin typeface="Aparajita" pitchFamily="34" charset="0"/>
                <a:cs typeface="Aparajita" pitchFamily="34" charset="0"/>
              </a:rPr>
              <a:t> remains a risk, but most of these lesions uneventfully heal.</a:t>
            </a:r>
            <a:endParaRPr lang="en-US" sz="3000" b="1" dirty="0">
              <a:solidFill>
                <a:schemeClr val="tx1"/>
              </a:solidFill>
              <a:latin typeface="Aparajita" pitchFamily="34" charset="0"/>
              <a:cs typeface="Aparajita" pitchFamily="34" charset="0"/>
            </a:endParaRPr>
          </a:p>
          <a:p>
            <a:pPr>
              <a:buClr>
                <a:schemeClr val="tx1"/>
              </a:buClr>
            </a:pPr>
            <a:endParaRPr lang="en-US" sz="3000" b="1" dirty="0">
              <a:solidFill>
                <a:schemeClr val="tx1"/>
              </a:solidFill>
              <a:latin typeface="Aparajita" pitchFamily="34" charset="0"/>
              <a:cs typeface="Aparajita" pitchFamily="34" charset="0"/>
            </a:endParaRPr>
          </a:p>
          <a:p>
            <a:pPr>
              <a:buClr>
                <a:schemeClr val="tx1"/>
              </a:buClr>
            </a:pPr>
            <a:endParaRPr lang="en-US" sz="2800" b="1" dirty="0">
              <a:solidFill>
                <a:schemeClr val="tx1"/>
              </a:solidFill>
              <a:latin typeface="Aparajita" pitchFamily="34" charset="0"/>
              <a:cs typeface="Aparajita" pitchFamily="34" charset="0"/>
            </a:endParaRPr>
          </a:p>
          <a:p>
            <a:endParaRPr lang="en-US" sz="2800" b="1" dirty="0">
              <a:solidFill>
                <a:schemeClr val="tx1"/>
              </a:solidFill>
              <a:latin typeface="Aparajita" pitchFamily="34" charset="0"/>
              <a:cs typeface="Aparajita" pitchFamily="34" charset="0"/>
            </a:endParaRPr>
          </a:p>
        </p:txBody>
      </p:sp>
      <p:pic>
        <p:nvPicPr>
          <p:cNvPr id="10242"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b="57121"/>
          <a:stretch>
            <a:fillRect/>
          </a:stretch>
        </p:blipFill>
        <p:spPr bwMode="auto">
          <a:xfrm>
            <a:off x="5867400" y="3676340"/>
            <a:ext cx="3090863" cy="256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t="59059"/>
          <a:stretch>
            <a:fillRect/>
          </a:stretch>
        </p:blipFill>
        <p:spPr bwMode="auto">
          <a:xfrm>
            <a:off x="5867400" y="969793"/>
            <a:ext cx="3090863" cy="2448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7855024" cy="5754960"/>
          </a:xfrm>
        </p:spPr>
        <p:txBody>
          <a:bodyPr>
            <a:normAutofit/>
          </a:bodyPr>
          <a:lstStyle/>
          <a:p>
            <a:pPr>
              <a:lnSpc>
                <a:spcPct val="110000"/>
              </a:lnSpc>
              <a:buClr>
                <a:schemeClr val="tx1"/>
              </a:buClr>
            </a:pPr>
            <a:r>
              <a:rPr lang="en-US" sz="2800" b="1" dirty="0"/>
              <a:t>Management consists of </a:t>
            </a:r>
            <a:r>
              <a:rPr lang="en-US" sz="2800" b="1" u="sng" dirty="0"/>
              <a:t>careful cleaning</a:t>
            </a:r>
            <a:r>
              <a:rPr lang="en-US" sz="2800" b="1" dirty="0"/>
              <a:t>, application of </a:t>
            </a:r>
            <a:r>
              <a:rPr lang="en-US" sz="2800" b="1" u="sng" dirty="0"/>
              <a:t>antibiotic ointment</a:t>
            </a:r>
            <a:r>
              <a:rPr lang="en-US" sz="2800" b="1" dirty="0"/>
              <a:t>, and </a:t>
            </a:r>
            <a:r>
              <a:rPr lang="en-US" sz="2800" b="1" u="sng" dirty="0"/>
              <a:t>observation</a:t>
            </a:r>
            <a:r>
              <a:rPr lang="en-US" sz="2800" b="1" dirty="0"/>
              <a:t>.   </a:t>
            </a:r>
            <a:endParaRPr lang="en-US" sz="2800" b="1" dirty="0"/>
          </a:p>
          <a:p>
            <a:pPr>
              <a:lnSpc>
                <a:spcPct val="110000"/>
              </a:lnSpc>
              <a:buClr>
                <a:schemeClr val="tx1"/>
              </a:buClr>
            </a:pPr>
            <a:endParaRPr lang="en-US" sz="2800" b="1" dirty="0"/>
          </a:p>
          <a:p>
            <a:pPr>
              <a:lnSpc>
                <a:spcPct val="110000"/>
              </a:lnSpc>
              <a:buClr>
                <a:schemeClr val="tx1"/>
              </a:buClr>
            </a:pPr>
            <a:r>
              <a:rPr lang="en-US" sz="2800" b="1" dirty="0"/>
              <a:t>Lacerations occasionally require </a:t>
            </a:r>
            <a:r>
              <a:rPr lang="en-US" sz="2800" b="1" u="sng" dirty="0"/>
              <a:t>suturing</a:t>
            </a:r>
            <a:r>
              <a:rPr lang="en-US" sz="2800" b="1" dirty="0"/>
              <a:t>.</a:t>
            </a:r>
            <a:endParaRPr lang="en-US" sz="2800" b="1" dirty="0"/>
          </a:p>
          <a:p>
            <a:pPr marL="0" indent="0">
              <a:lnSpc>
                <a:spcPct val="110000"/>
              </a:lnSpc>
              <a:buClr>
                <a:schemeClr val="tx1"/>
              </a:buClr>
              <a:buNone/>
            </a:pPr>
            <a:endParaRPr lang="en-US" sz="2800" b="1" dirty="0"/>
          </a:p>
          <a:p>
            <a:pPr algn="l" rtl="0">
              <a:lnSpc>
                <a:spcPct val="110000"/>
              </a:lnSpc>
            </a:pPr>
            <a:endParaRPr lang="en-US" sz="2800"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9" y="113177"/>
            <a:ext cx="7391400" cy="886641"/>
          </a:xfrm>
        </p:spPr>
        <p:txBody>
          <a:bodyPr>
            <a:normAutofit/>
          </a:bodyPr>
          <a:lstStyle/>
          <a:p>
            <a:pPr algn="l"/>
            <a:r>
              <a:rPr lang="en-US" sz="3200" dirty="0">
                <a:solidFill>
                  <a:srgbClr val="0070C0"/>
                </a:solidFill>
              </a:rPr>
              <a:t>5. Subcutaneous fat necrosis</a:t>
            </a:r>
            <a:endParaRPr lang="en-US" sz="3200" dirty="0">
              <a:solidFill>
                <a:srgbClr val="0070C0"/>
              </a:solidFill>
            </a:endParaRPr>
          </a:p>
        </p:txBody>
      </p:sp>
      <p:sp>
        <p:nvSpPr>
          <p:cNvPr id="3" name="Content Placeholder 2"/>
          <p:cNvSpPr>
            <a:spLocks noGrp="1"/>
          </p:cNvSpPr>
          <p:nvPr>
            <p:ph idx="1"/>
          </p:nvPr>
        </p:nvSpPr>
        <p:spPr>
          <a:xfrm>
            <a:off x="34376" y="999818"/>
            <a:ext cx="8955324" cy="5445224"/>
          </a:xfrm>
        </p:spPr>
        <p:txBody>
          <a:bodyPr>
            <a:normAutofit fontScale="92500" lnSpcReduction="10000"/>
          </a:bodyPr>
          <a:lstStyle/>
          <a:p>
            <a:pPr>
              <a:buClr>
                <a:schemeClr val="tx1"/>
              </a:buClr>
            </a:pPr>
            <a:r>
              <a:rPr lang="en-US" sz="2400" dirty="0"/>
              <a:t>Irregular, hard, subcutaneous plaques with overlying dusky, red-purple discoloration on the extremities, face, trunk, or buttocks may be caused by </a:t>
            </a:r>
            <a:r>
              <a:rPr lang="en-US" sz="2400" u="sng" dirty="0"/>
              <a:t>pressure</a:t>
            </a:r>
            <a:r>
              <a:rPr lang="en-US" sz="2400" dirty="0"/>
              <a:t> during delivery.</a:t>
            </a:r>
            <a:endParaRPr lang="en-US" sz="2400" dirty="0"/>
          </a:p>
          <a:p>
            <a:pPr>
              <a:buClr>
                <a:schemeClr val="tx1"/>
              </a:buClr>
            </a:pPr>
            <a:r>
              <a:rPr lang="en-US" sz="2400" dirty="0"/>
              <a:t>It occurs in the first weeks after birth. </a:t>
            </a:r>
            <a:endParaRPr lang="en-US" sz="2400" dirty="0"/>
          </a:p>
          <a:p>
            <a:pPr>
              <a:buClr>
                <a:schemeClr val="tx1"/>
              </a:buClr>
            </a:pPr>
            <a:r>
              <a:rPr lang="en-US" sz="2400" dirty="0"/>
              <a:t>it is a form of panniculitis. </a:t>
            </a:r>
            <a:endParaRPr lang="en-US" sz="2400" dirty="0"/>
          </a:p>
          <a:p>
            <a:pPr>
              <a:buClr>
                <a:schemeClr val="tx1"/>
              </a:buClr>
            </a:pPr>
            <a:endParaRPr lang="en-US" sz="2400" dirty="0"/>
          </a:p>
          <a:p>
            <a:pPr>
              <a:buClr>
                <a:schemeClr val="tx1"/>
              </a:buClr>
            </a:pPr>
            <a:r>
              <a:rPr lang="en-US" sz="2400" b="1" i="1" u="sng" dirty="0">
                <a:solidFill>
                  <a:schemeClr val="tx1"/>
                </a:solidFill>
              </a:rPr>
              <a:t>Risk factors </a:t>
            </a:r>
            <a:endParaRPr lang="en-US" sz="2400" b="1" i="1" u="sng" dirty="0">
              <a:solidFill>
                <a:schemeClr val="tx1"/>
              </a:solidFill>
            </a:endParaRPr>
          </a:p>
          <a:p>
            <a:pPr marL="685800" lvl="1" indent="-457200">
              <a:buClr>
                <a:schemeClr val="tx1"/>
              </a:buClr>
              <a:buFont typeface="+mj-lt"/>
              <a:buAutoNum type="arabicPeriod"/>
            </a:pPr>
            <a:r>
              <a:rPr lang="en-US" sz="2200" dirty="0"/>
              <a:t>Fetal distress during labor</a:t>
            </a:r>
            <a:endParaRPr lang="en-US" sz="2200" dirty="0"/>
          </a:p>
          <a:p>
            <a:pPr marL="685800" lvl="1" indent="-457200">
              <a:buClr>
                <a:schemeClr val="tx1"/>
              </a:buClr>
              <a:buFont typeface="+mj-lt"/>
              <a:buAutoNum type="arabicPeriod"/>
            </a:pPr>
            <a:r>
              <a:rPr lang="en-US" sz="2000" dirty="0"/>
              <a:t>Large birth weight </a:t>
            </a:r>
            <a:endParaRPr lang="en-US" sz="2000" dirty="0"/>
          </a:p>
          <a:p>
            <a:pPr marL="685800" lvl="1" indent="-457200">
              <a:buClr>
                <a:schemeClr val="tx1"/>
              </a:buClr>
              <a:buFont typeface="+mj-lt"/>
              <a:buAutoNum type="arabicPeriod"/>
            </a:pPr>
            <a:r>
              <a:rPr lang="en-US" sz="2000" dirty="0"/>
              <a:t>CS</a:t>
            </a:r>
            <a:endParaRPr lang="en-US" sz="2000" dirty="0"/>
          </a:p>
          <a:p>
            <a:pPr marL="685800" lvl="1" indent="-457200">
              <a:buClr>
                <a:schemeClr val="tx1"/>
              </a:buClr>
              <a:buFont typeface="+mj-lt"/>
              <a:buAutoNum type="arabicPeriod"/>
            </a:pPr>
            <a:r>
              <a:rPr lang="en-US" sz="2000" dirty="0"/>
              <a:t>Low O2 level</a:t>
            </a:r>
            <a:endParaRPr lang="en-US" sz="2000" dirty="0"/>
          </a:p>
          <a:p>
            <a:pPr marL="685800" lvl="1" indent="-457200">
              <a:buClr>
                <a:schemeClr val="tx1"/>
              </a:buClr>
              <a:buFont typeface="+mj-lt"/>
              <a:buAutoNum type="arabicPeriod"/>
            </a:pPr>
            <a:r>
              <a:rPr lang="en-US" sz="2000" dirty="0"/>
              <a:t>Cold temperature</a:t>
            </a:r>
            <a:endParaRPr lang="en-US" sz="2000" dirty="0"/>
          </a:p>
          <a:p>
            <a:pPr marL="685800" lvl="1" indent="-457200">
              <a:buClr>
                <a:schemeClr val="tx1"/>
              </a:buClr>
              <a:buFont typeface="+mj-lt"/>
              <a:buAutoNum type="arabicPeriod"/>
            </a:pPr>
            <a:r>
              <a:rPr lang="en-US" sz="2000" dirty="0"/>
              <a:t>Infection</a:t>
            </a:r>
            <a:endParaRPr lang="en-US" sz="2000" dirty="0"/>
          </a:p>
          <a:p>
            <a:pPr marL="685800" lvl="1" indent="-457200">
              <a:buClr>
                <a:schemeClr val="tx1"/>
              </a:buClr>
              <a:buFont typeface="+mj-lt"/>
              <a:buAutoNum type="arabicPeriod"/>
            </a:pPr>
            <a:endParaRPr lang="en-US" sz="2000" dirty="0"/>
          </a:p>
          <a:p>
            <a:pPr marL="685800" lvl="1" indent="-457200">
              <a:buClr>
                <a:schemeClr val="tx1"/>
              </a:buClr>
              <a:buFont typeface="+mj-lt"/>
              <a:buAutoNum type="arabicPeriod"/>
            </a:pPr>
            <a:endParaRPr lang="en-US" sz="2000" dirty="0"/>
          </a:p>
          <a:p>
            <a:pPr marL="685800" lvl="1" indent="-457200">
              <a:buClr>
                <a:schemeClr val="tx1"/>
              </a:buClr>
              <a:buFont typeface="+mj-lt"/>
              <a:buAutoNum type="arabicPeriod"/>
            </a:pPr>
            <a:endParaRPr lang="en-US" sz="2000" dirty="0"/>
          </a:p>
          <a:p>
            <a:pPr marL="685800" lvl="1" indent="-457200">
              <a:buClr>
                <a:schemeClr val="tx1"/>
              </a:buClr>
              <a:buFont typeface="+mj-lt"/>
              <a:buAutoNum type="arabicPeriod"/>
            </a:pPr>
            <a:endParaRPr lang="en-US" sz="2000" dirty="0"/>
          </a:p>
          <a:p>
            <a:pPr marL="228600" lvl="1" indent="0">
              <a:buClr>
                <a:schemeClr val="tx1"/>
              </a:buClr>
              <a:buNone/>
            </a:pPr>
            <a:endParaRPr lang="en-US" sz="2200" dirty="0"/>
          </a:p>
        </p:txBody>
      </p:sp>
      <p:pic>
        <p:nvPicPr>
          <p:cNvPr id="1126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653020" y="4246210"/>
            <a:ext cx="3262379" cy="2459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019" y="2017085"/>
            <a:ext cx="3262379" cy="2097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536632" cy="6073824"/>
          </a:xfrm>
        </p:spPr>
        <p:txBody>
          <a:bodyPr>
            <a:noAutofit/>
          </a:bodyPr>
          <a:lstStyle/>
          <a:p>
            <a:pPr fontAlgn="base">
              <a:buClr>
                <a:schemeClr val="tx1"/>
              </a:buClr>
            </a:pPr>
            <a:r>
              <a:rPr lang="en-US" sz="2400" b="1" dirty="0">
                <a:solidFill>
                  <a:schemeClr val="tx1"/>
                </a:solidFill>
                <a:latin typeface="Bahnschrift SemiBold" panose="020B0502040204020203" pitchFamily="34" charset="0"/>
                <a:cs typeface="Aparajita" pitchFamily="34" charset="0"/>
              </a:rPr>
              <a:t>The most common complication of subcutaneous fat necrosis is </a:t>
            </a:r>
            <a:r>
              <a:rPr lang="en-US" sz="2400" b="1" i="1" dirty="0">
                <a:solidFill>
                  <a:srgbClr val="0070C0"/>
                </a:solidFill>
                <a:latin typeface="Bahnschrift SemiBold" panose="020B0502040204020203" pitchFamily="34" charset="0"/>
                <a:cs typeface="Aparajita" pitchFamily="34" charset="0"/>
              </a:rPr>
              <a:t>HYPERCALCAEMIA</a:t>
            </a:r>
            <a:r>
              <a:rPr lang="en-US" sz="2400" b="1" i="1" dirty="0">
                <a:solidFill>
                  <a:schemeClr val="tx1"/>
                </a:solidFill>
                <a:latin typeface="Bahnschrift SemiBold" panose="020B0502040204020203" pitchFamily="34" charset="0"/>
                <a:cs typeface="Aparajita" pitchFamily="34" charset="0"/>
              </a:rPr>
              <a:t>  </a:t>
            </a:r>
            <a:r>
              <a:rPr lang="en-US" sz="2400" b="1" dirty="0">
                <a:solidFill>
                  <a:schemeClr val="tx1"/>
                </a:solidFill>
                <a:latin typeface="Bahnschrift SemiBold" panose="020B0502040204020203" pitchFamily="34" charset="0"/>
                <a:cs typeface="Aparajita" pitchFamily="34" charset="0"/>
              </a:rPr>
              <a:t>causing :  irritability, constipation, poor weight gain and, rarely heart rhythm disturbance.</a:t>
            </a:r>
            <a:endParaRPr lang="en-US" sz="2400" b="1" dirty="0">
              <a:solidFill>
                <a:schemeClr val="tx1"/>
              </a:solidFill>
              <a:latin typeface="Bahnschrift SemiBold" panose="020B0502040204020203" pitchFamily="34" charset="0"/>
              <a:cs typeface="Aparajita" pitchFamily="34" charset="0"/>
            </a:endParaRPr>
          </a:p>
          <a:p>
            <a:pPr fontAlgn="base">
              <a:buClr>
                <a:schemeClr val="tx1"/>
              </a:buClr>
            </a:pPr>
            <a:endParaRPr lang="en-US" sz="2400" b="1" dirty="0">
              <a:solidFill>
                <a:schemeClr val="tx1"/>
              </a:solidFill>
              <a:latin typeface="Bahnschrift SemiBold" panose="020B0502040204020203" pitchFamily="34" charset="0"/>
              <a:cs typeface="Aparajita" pitchFamily="34" charset="0"/>
            </a:endParaRPr>
          </a:p>
          <a:p>
            <a:pPr fontAlgn="base">
              <a:buClr>
                <a:schemeClr val="tx1"/>
              </a:buClr>
            </a:pPr>
            <a:r>
              <a:rPr lang="en-US" sz="2400" b="1" i="1" dirty="0">
                <a:solidFill>
                  <a:schemeClr val="tx1"/>
                </a:solidFill>
                <a:latin typeface="Bahnschrift SemiBold" panose="020B0502040204020203" pitchFamily="34" charset="0"/>
                <a:cs typeface="Aparajita" pitchFamily="34" charset="0"/>
              </a:rPr>
              <a:t>Thrombocytopenia</a:t>
            </a:r>
            <a:r>
              <a:rPr lang="en-US" sz="2400" b="1" dirty="0">
                <a:solidFill>
                  <a:schemeClr val="tx1"/>
                </a:solidFill>
                <a:latin typeface="Bahnschrift SemiBold" panose="020B0502040204020203" pitchFamily="34" charset="0"/>
                <a:cs typeface="Aparajita" pitchFamily="34" charset="0"/>
              </a:rPr>
              <a:t> and </a:t>
            </a:r>
            <a:r>
              <a:rPr lang="en-US" sz="2400" b="1" i="1" dirty="0" err="1">
                <a:solidFill>
                  <a:schemeClr val="tx1"/>
                </a:solidFill>
                <a:latin typeface="Bahnschrift SemiBold" panose="020B0502040204020203" pitchFamily="34" charset="0"/>
                <a:cs typeface="Aparajita" pitchFamily="34" charset="0"/>
              </a:rPr>
              <a:t>hyperlipidaemia</a:t>
            </a:r>
            <a:r>
              <a:rPr lang="en-US" sz="2400" b="1" dirty="0">
                <a:solidFill>
                  <a:schemeClr val="tx1"/>
                </a:solidFill>
                <a:latin typeface="Bahnschrift SemiBold" panose="020B0502040204020203" pitchFamily="34" charset="0"/>
                <a:cs typeface="Aparajita" pitchFamily="34" charset="0"/>
              </a:rPr>
              <a:t>  have also been observed.</a:t>
            </a:r>
            <a:endParaRPr lang="en-US" sz="2400" b="1" dirty="0">
              <a:solidFill>
                <a:schemeClr val="tx1"/>
              </a:solidFill>
              <a:latin typeface="Bahnschrift SemiBold" panose="020B0502040204020203" pitchFamily="34" charset="0"/>
              <a:cs typeface="Aparajita" pitchFamily="34" charset="0"/>
            </a:endParaRPr>
          </a:p>
          <a:p>
            <a:pPr fontAlgn="base">
              <a:buClr>
                <a:schemeClr val="tx1"/>
              </a:buClr>
            </a:pPr>
            <a:r>
              <a:rPr lang="en-US" sz="2400" b="1" i="1" dirty="0">
                <a:solidFill>
                  <a:schemeClr val="tx1"/>
                </a:solidFill>
                <a:effectLst>
                  <a:outerShdw blurRad="38100" dist="38100" dir="2700000" algn="tl">
                    <a:srgbClr val="000000">
                      <a:alpha val="43137"/>
                    </a:srgbClr>
                  </a:outerShdw>
                </a:effectLst>
                <a:latin typeface="Bahnschrift SemiBold" panose="020B0502040204020203" pitchFamily="34" charset="0"/>
                <a:cs typeface="Aparajita" pitchFamily="34" charset="0"/>
              </a:rPr>
              <a:t>Treatment</a:t>
            </a:r>
            <a:r>
              <a:rPr lang="en-US" sz="2400" b="1" i="1" dirty="0">
                <a:solidFill>
                  <a:schemeClr val="tx1"/>
                </a:solidFill>
                <a:latin typeface="Bahnschrift SemiBold" panose="020B0502040204020203" pitchFamily="34" charset="0"/>
                <a:cs typeface="Aparajita" pitchFamily="34" charset="0"/>
              </a:rPr>
              <a:t> :</a:t>
            </a:r>
            <a:endParaRPr lang="en-US" sz="2400" b="1" dirty="0">
              <a:solidFill>
                <a:schemeClr val="tx1"/>
              </a:solidFill>
              <a:latin typeface="Bahnschrift SemiBold" panose="020B0502040204020203" pitchFamily="34" charset="0"/>
              <a:cs typeface="Aparajita" pitchFamily="34" charset="0"/>
            </a:endParaRPr>
          </a:p>
          <a:p>
            <a:pPr marL="571500" indent="-457200" fontAlgn="base">
              <a:buClr>
                <a:schemeClr val="tx1"/>
              </a:buClr>
              <a:buFont typeface="Courier New" panose="02070309020205020404" pitchFamily="49" charset="0"/>
              <a:buChar char="o"/>
            </a:pPr>
            <a:r>
              <a:rPr lang="en-US" sz="2400" b="1" dirty="0">
                <a:solidFill>
                  <a:schemeClr val="tx1"/>
                </a:solidFill>
                <a:latin typeface="Bahnschrift SemiBold" panose="020B0502040204020203" pitchFamily="34" charset="0"/>
                <a:cs typeface="Aparajita" pitchFamily="34" charset="0"/>
              </a:rPr>
              <a:t>Focusses on management of </a:t>
            </a:r>
            <a:r>
              <a:rPr lang="en-US" sz="2400" b="1" dirty="0" err="1">
                <a:solidFill>
                  <a:schemeClr val="tx1"/>
                </a:solidFill>
                <a:latin typeface="Bahnschrift SemiBold" panose="020B0502040204020203" pitchFamily="34" charset="0"/>
                <a:cs typeface="Aparajita" pitchFamily="34" charset="0"/>
              </a:rPr>
              <a:t>hypercalcaemia</a:t>
            </a:r>
            <a:r>
              <a:rPr lang="en-US" sz="2400" b="1" dirty="0">
                <a:solidFill>
                  <a:schemeClr val="tx1"/>
                </a:solidFill>
                <a:latin typeface="Bahnschrift SemiBold" panose="020B0502040204020203" pitchFamily="34" charset="0"/>
                <a:cs typeface="Aparajita" pitchFamily="34" charset="0"/>
              </a:rPr>
              <a:t>, if it occurs.</a:t>
            </a:r>
            <a:endParaRPr lang="en-US" sz="2400" b="1" dirty="0">
              <a:solidFill>
                <a:schemeClr val="tx1"/>
              </a:solidFill>
              <a:latin typeface="Bahnschrift SemiBold" panose="020B0502040204020203" pitchFamily="34" charset="0"/>
              <a:cs typeface="Aparajita" pitchFamily="34" charset="0"/>
            </a:endParaRPr>
          </a:p>
          <a:p>
            <a:pPr marL="571500" indent="-457200" fontAlgn="base">
              <a:buClr>
                <a:schemeClr val="tx1"/>
              </a:buClr>
              <a:buFont typeface="Courier New" panose="02070309020205020404" pitchFamily="49" charset="0"/>
              <a:buChar char="o"/>
            </a:pPr>
            <a:r>
              <a:rPr lang="en-US" sz="2400" b="1" dirty="0">
                <a:solidFill>
                  <a:schemeClr val="tx1"/>
                </a:solidFill>
                <a:latin typeface="Bahnschrift SemiBold" panose="020B0502040204020203" pitchFamily="34" charset="0"/>
                <a:cs typeface="Aparajita" pitchFamily="34" charset="0"/>
              </a:rPr>
              <a:t> </a:t>
            </a:r>
            <a:r>
              <a:rPr lang="en-US" sz="2400" b="1" dirty="0" err="1">
                <a:solidFill>
                  <a:schemeClr val="tx1"/>
                </a:solidFill>
                <a:latin typeface="Bahnschrift SemiBold" panose="020B0502040204020203" pitchFamily="34" charset="0"/>
                <a:cs typeface="Aparajita" pitchFamily="34" charset="0"/>
              </a:rPr>
              <a:t>Hypercalcaemia</a:t>
            </a:r>
            <a:r>
              <a:rPr lang="en-US" sz="2400" b="1" dirty="0">
                <a:solidFill>
                  <a:schemeClr val="tx1"/>
                </a:solidFill>
                <a:latin typeface="Bahnschrift SemiBold" panose="020B0502040204020203" pitchFamily="34" charset="0"/>
                <a:cs typeface="Aparajita" pitchFamily="34" charset="0"/>
              </a:rPr>
              <a:t> may be treated by </a:t>
            </a:r>
            <a:r>
              <a:rPr lang="en-US" sz="2400" b="1" i="1" dirty="0">
                <a:solidFill>
                  <a:schemeClr val="tx1"/>
                </a:solidFill>
                <a:latin typeface="Bahnschrift SemiBold" panose="020B0502040204020203" pitchFamily="34" charset="0"/>
                <a:cs typeface="Aparajita" pitchFamily="34" charset="0"/>
              </a:rPr>
              <a:t>increased fluid intake</a:t>
            </a:r>
            <a:r>
              <a:rPr lang="en-US" sz="2400" b="1" dirty="0">
                <a:solidFill>
                  <a:schemeClr val="tx1"/>
                </a:solidFill>
                <a:latin typeface="Bahnschrift SemiBold" panose="020B0502040204020203" pitchFamily="34" charset="0"/>
                <a:cs typeface="Aparajita" pitchFamily="34" charset="0"/>
              </a:rPr>
              <a:t>, </a:t>
            </a:r>
            <a:r>
              <a:rPr lang="en-US" sz="2400" b="1" i="1" dirty="0">
                <a:solidFill>
                  <a:schemeClr val="tx1"/>
                </a:solidFill>
                <a:latin typeface="Bahnschrift SemiBold" panose="020B0502040204020203" pitchFamily="34" charset="0"/>
                <a:cs typeface="Aparajita" pitchFamily="34" charset="0"/>
              </a:rPr>
              <a:t>low calcium milk feeds</a:t>
            </a:r>
            <a:r>
              <a:rPr lang="en-US" sz="2400" b="1" dirty="0">
                <a:solidFill>
                  <a:schemeClr val="tx1"/>
                </a:solidFill>
                <a:latin typeface="Bahnschrift SemiBold" panose="020B0502040204020203" pitchFamily="34" charset="0"/>
                <a:cs typeface="Aparajita" pitchFamily="34" charset="0"/>
              </a:rPr>
              <a:t>, </a:t>
            </a:r>
            <a:r>
              <a:rPr lang="en-US" sz="2400" b="1" i="1" dirty="0">
                <a:solidFill>
                  <a:schemeClr val="tx1"/>
                </a:solidFill>
                <a:latin typeface="Bahnschrift SemiBold" panose="020B0502040204020203" pitchFamily="34" charset="0"/>
                <a:cs typeface="Aparajita" pitchFamily="34" charset="0"/>
              </a:rPr>
              <a:t>frusemide</a:t>
            </a:r>
            <a:r>
              <a:rPr lang="en-US" sz="2400" b="1" dirty="0">
                <a:solidFill>
                  <a:schemeClr val="tx1"/>
                </a:solidFill>
                <a:latin typeface="Bahnschrift SemiBold" panose="020B0502040204020203" pitchFamily="34" charset="0"/>
                <a:cs typeface="Aparajita" pitchFamily="34" charset="0"/>
              </a:rPr>
              <a:t>.</a:t>
            </a:r>
            <a:endParaRPr lang="en-US" sz="2400" b="1" dirty="0">
              <a:solidFill>
                <a:schemeClr val="tx1"/>
              </a:solidFill>
              <a:latin typeface="Bahnschrift SemiBold" panose="020B0502040204020203" pitchFamily="34" charset="0"/>
              <a:cs typeface="Aparajita" pitchFamily="34" charset="0"/>
            </a:endParaRPr>
          </a:p>
          <a:p>
            <a:pPr marL="571500" indent="-457200" fontAlgn="base">
              <a:buClr>
                <a:schemeClr val="tx1"/>
              </a:buClr>
              <a:buFont typeface="Courier New" panose="02070309020205020404" pitchFamily="49" charset="0"/>
              <a:buChar char="o"/>
            </a:pPr>
            <a:r>
              <a:rPr lang="en-US" sz="2400" b="1" dirty="0">
                <a:solidFill>
                  <a:schemeClr val="tx1"/>
                </a:solidFill>
                <a:latin typeface="Bahnschrift SemiBold" panose="020B0502040204020203" pitchFamily="34" charset="0"/>
                <a:cs typeface="Aparajita" pitchFamily="34" charset="0"/>
              </a:rPr>
              <a:t>The inflammation of the fat often settles without specific treatment.</a:t>
            </a:r>
            <a:endParaRPr lang="en-US" sz="2400" b="1" dirty="0">
              <a:solidFill>
                <a:schemeClr val="tx1"/>
              </a:solidFill>
              <a:latin typeface="Bahnschrift SemiBold" panose="020B0502040204020203" pitchFamily="34" charset="0"/>
              <a:cs typeface="Aparajita" pitchFamily="34" charset="0"/>
            </a:endParaRPr>
          </a:p>
          <a:p>
            <a:pPr marL="571500" indent="-457200" fontAlgn="base">
              <a:buClr>
                <a:schemeClr val="tx1"/>
              </a:buClr>
              <a:buFont typeface="Courier New" panose="02070309020205020404" pitchFamily="49" charset="0"/>
              <a:buChar char="o"/>
            </a:pPr>
            <a:endParaRPr lang="en-US" sz="2400" b="1" dirty="0">
              <a:solidFill>
                <a:schemeClr val="tx1"/>
              </a:solidFill>
              <a:latin typeface="Bahnschrift SemiBold" panose="020B0502040204020203" pitchFamily="34" charset="0"/>
              <a:cs typeface="Aparajita" pitchFamily="34" charset="0"/>
            </a:endParaRPr>
          </a:p>
          <a:p>
            <a:pPr marL="571500" indent="-457200" fontAlgn="base">
              <a:buClr>
                <a:schemeClr val="tx1"/>
              </a:buClr>
              <a:buFont typeface="Courier New" panose="02070309020205020404" pitchFamily="49" charset="0"/>
              <a:buChar char="o"/>
            </a:pPr>
            <a:endParaRPr lang="en-US" sz="2400" b="1" dirty="0">
              <a:solidFill>
                <a:schemeClr val="tx1"/>
              </a:solidFill>
              <a:latin typeface="Bahnschrift SemiBold" panose="020B0502040204020203" pitchFamily="34" charset="0"/>
              <a:cs typeface="Aparajita" pitchFamily="34" charset="0"/>
            </a:endParaRPr>
          </a:p>
          <a:p>
            <a:pPr fontAlgn="base"/>
            <a:endParaRPr lang="en-US" sz="2400" b="1" dirty="0">
              <a:solidFill>
                <a:schemeClr val="tx1"/>
              </a:solidFill>
              <a:latin typeface="Bahnschrift SemiBold" panose="020B0502040204020203" pitchFamily="34" charset="0"/>
              <a:cs typeface="Aparajita" pitchFamily="34" charset="0"/>
            </a:endParaRPr>
          </a:p>
          <a:p>
            <a:pPr algn="l" rtl="0" fontAlgn="base"/>
            <a:endParaRPr lang="en-US" sz="2400" b="1" dirty="0">
              <a:solidFill>
                <a:schemeClr val="tx1"/>
              </a:solidFill>
              <a:latin typeface="Bahnschrift SemiBold" panose="020B0502040204020203" pitchFamily="34" charset="0"/>
              <a:cs typeface="Aparajita"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937755" cy="1188720"/>
          </a:xfrm>
        </p:spPr>
        <p:txBody>
          <a:bodyPr/>
          <a:lstStyle/>
          <a:p>
            <a:pPr algn="ctr"/>
            <a:r>
              <a:rPr lang="en-US" dirty="0"/>
              <a:t>The Brachial Plexus</a:t>
            </a:r>
            <a:endParaRPr lang="en-US" dirty="0"/>
          </a:p>
        </p:txBody>
      </p:sp>
      <p:sp>
        <p:nvSpPr>
          <p:cNvPr id="3" name="Content Placeholder 2"/>
          <p:cNvSpPr>
            <a:spLocks noGrp="1"/>
          </p:cNvSpPr>
          <p:nvPr>
            <p:ph idx="1"/>
          </p:nvPr>
        </p:nvSpPr>
        <p:spPr>
          <a:xfrm>
            <a:off x="152400" y="1241960"/>
            <a:ext cx="5105400" cy="4191000"/>
          </a:xfrm>
        </p:spPr>
        <p:txBody>
          <a:bodyPr>
            <a:normAutofit/>
          </a:bodyPr>
          <a:lstStyle/>
          <a:p>
            <a:r>
              <a:rPr lang="en-US" sz="2400" dirty="0"/>
              <a:t>The </a:t>
            </a:r>
            <a:r>
              <a:rPr lang="en-US" sz="2400" b="1" dirty="0"/>
              <a:t>brachial plexus</a:t>
            </a:r>
            <a:r>
              <a:rPr lang="en-US" sz="2400" dirty="0"/>
              <a:t> is a network of nerves (formed by the </a:t>
            </a:r>
            <a:r>
              <a:rPr lang="en-US" sz="2400" dirty="0">
                <a:hlinkClick r:id="rId1" tooltip="Anterior rami"/>
              </a:rPr>
              <a:t>anterior rami</a:t>
            </a:r>
            <a:r>
              <a:rPr lang="en-US" sz="2400" dirty="0"/>
              <a:t> of the lower four </a:t>
            </a:r>
            <a:r>
              <a:rPr lang="en-US" sz="2400" dirty="0">
                <a:hlinkClick r:id="rId2" tooltip="Spinal nerve"/>
              </a:rPr>
              <a:t>cervical nerves</a:t>
            </a:r>
            <a:r>
              <a:rPr lang="en-US" sz="2400" dirty="0"/>
              <a:t> and first </a:t>
            </a:r>
            <a:r>
              <a:rPr lang="en-US" sz="2400" dirty="0">
                <a:hlinkClick r:id="rId3" tooltip="Spinal nerve"/>
              </a:rPr>
              <a:t>thoracic nerve</a:t>
            </a:r>
            <a:r>
              <a:rPr lang="en-US" sz="2400" dirty="0"/>
              <a:t> (</a:t>
            </a:r>
            <a:r>
              <a:rPr lang="en-US" sz="2400" dirty="0">
                <a:hlinkClick r:id="rId4" tooltip="Cervical spinal nerve 5"/>
              </a:rPr>
              <a:t>C5</a:t>
            </a:r>
            <a:r>
              <a:rPr lang="en-US" sz="2400" dirty="0"/>
              <a:t>, </a:t>
            </a:r>
            <a:r>
              <a:rPr lang="en-US" sz="2400" dirty="0">
                <a:hlinkClick r:id="rId5" tooltip="Cervical spinal nerve 6"/>
              </a:rPr>
              <a:t>C6</a:t>
            </a:r>
            <a:r>
              <a:rPr lang="en-US" sz="2400" dirty="0"/>
              <a:t>, </a:t>
            </a:r>
            <a:r>
              <a:rPr lang="en-US" sz="2400" dirty="0">
                <a:hlinkClick r:id="rId6" tooltip="Cervical spinal nerve 7"/>
              </a:rPr>
              <a:t>C7</a:t>
            </a:r>
            <a:r>
              <a:rPr lang="en-US" sz="2400" dirty="0"/>
              <a:t>, </a:t>
            </a:r>
            <a:r>
              <a:rPr lang="en-US" sz="2400" dirty="0">
                <a:hlinkClick r:id="rId7" tooltip="Cervical spinal nerve 8"/>
              </a:rPr>
              <a:t>C8</a:t>
            </a:r>
            <a:r>
              <a:rPr lang="en-US" sz="2400" dirty="0"/>
              <a:t>, and </a:t>
            </a:r>
            <a:r>
              <a:rPr lang="en-US" sz="2400" dirty="0">
                <a:hlinkClick r:id="rId8" tooltip="Thoracic spinal nerve 1"/>
              </a:rPr>
              <a:t>T1</a:t>
            </a:r>
            <a:r>
              <a:rPr lang="en-US" sz="2400" dirty="0"/>
              <a:t>)).</a:t>
            </a:r>
            <a:endParaRPr lang="en-US" sz="2400" dirty="0"/>
          </a:p>
          <a:p>
            <a:r>
              <a:rPr lang="en-US" sz="2400" dirty="0"/>
              <a:t>It supplies </a:t>
            </a:r>
            <a:r>
              <a:rPr lang="en-US" sz="2400" dirty="0">
                <a:hlinkClick r:id="rId9" tooltip="Afferent nerve fiber"/>
              </a:rPr>
              <a:t>afferent</a:t>
            </a:r>
            <a:r>
              <a:rPr lang="en-US" sz="2400" dirty="0"/>
              <a:t> and </a:t>
            </a:r>
            <a:r>
              <a:rPr lang="en-US" sz="2400" dirty="0">
                <a:hlinkClick r:id="rId10" tooltip="Efferent nerve fiber"/>
              </a:rPr>
              <a:t>efferent nerve fibers</a:t>
            </a:r>
            <a:r>
              <a:rPr lang="en-US" sz="2400" dirty="0"/>
              <a:t> to the chest, shoulder, arm, forearm, and hand. </a:t>
            </a:r>
            <a:endParaRPr lang="en-US" sz="2400" dirty="0"/>
          </a:p>
        </p:txBody>
      </p:sp>
      <p:pic>
        <p:nvPicPr>
          <p:cNvPr id="4"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34000" y="1241960"/>
            <a:ext cx="3421022" cy="4115001"/>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5263" y="228802"/>
            <a:ext cx="5937755" cy="1188720"/>
          </a:xfrm>
        </p:spPr>
        <p:txBody>
          <a:bodyPr/>
          <a:lstStyle/>
          <a:p>
            <a:pPr algn="ctr"/>
            <a:r>
              <a:rPr lang="en-US" dirty="0"/>
              <a:t>Brachial Plexus Injury</a:t>
            </a:r>
            <a:endParaRPr lang="en-US" dirty="0"/>
          </a:p>
        </p:txBody>
      </p:sp>
      <p:sp>
        <p:nvSpPr>
          <p:cNvPr id="3" name="Content Placeholder 2"/>
          <p:cNvSpPr>
            <a:spLocks noGrp="1"/>
          </p:cNvSpPr>
          <p:nvPr>
            <p:ph idx="1"/>
          </p:nvPr>
        </p:nvSpPr>
        <p:spPr>
          <a:xfrm>
            <a:off x="0" y="1188720"/>
            <a:ext cx="5937755" cy="3101983"/>
          </a:xfrm>
        </p:spPr>
        <p:txBody>
          <a:bodyPr>
            <a:normAutofit fontScale="70000" lnSpcReduction="20000"/>
          </a:bodyPr>
          <a:lstStyle/>
          <a:p>
            <a:pPr>
              <a:buFont typeface="Wingdings" panose="05000000000000000000" pitchFamily="2" charset="2"/>
              <a:buChar char="v"/>
            </a:pPr>
            <a:r>
              <a:rPr lang="en-US" dirty="0"/>
              <a:t>How does the injury happen ?</a:t>
            </a:r>
            <a:endParaRPr lang="en-US" dirty="0"/>
          </a:p>
          <a:p>
            <a:pPr>
              <a:buFont typeface="Wingdings" panose="05000000000000000000" pitchFamily="2" charset="2"/>
              <a:buChar char="ü"/>
            </a:pPr>
            <a:r>
              <a:rPr lang="en-US" dirty="0"/>
              <a:t>Injury to the nerves of the </a:t>
            </a:r>
            <a:r>
              <a:rPr lang="en-US" b="1" dirty="0"/>
              <a:t>brachial plexus </a:t>
            </a:r>
            <a:r>
              <a:rPr lang="en-US" dirty="0"/>
              <a:t>may result from excessive traction, on the neck, during birth.</a:t>
            </a:r>
            <a:endParaRPr lang="en-US" dirty="0"/>
          </a:p>
          <a:p>
            <a:pPr>
              <a:buFont typeface="Wingdings" panose="05000000000000000000" pitchFamily="2" charset="2"/>
              <a:buChar char="§"/>
            </a:pPr>
            <a:r>
              <a:rPr lang="en-US" dirty="0"/>
              <a:t>Approximately, 2 out of every 1000 baby delivered, suffer for a form of Brachial Plexus Birth Palsy (BPBP).</a:t>
            </a:r>
            <a:endParaRPr lang="en-US" dirty="0"/>
          </a:p>
          <a:p>
            <a:pPr>
              <a:buFont typeface="Wingdings" panose="05000000000000000000" pitchFamily="2" charset="2"/>
              <a:buChar char="ü"/>
            </a:pPr>
            <a:endParaRPr lang="en-US" dirty="0"/>
          </a:p>
          <a:p>
            <a:pPr>
              <a:buFont typeface="Wingdings" panose="05000000000000000000" pitchFamily="2" charset="2"/>
              <a:buChar char="q"/>
            </a:pPr>
            <a:r>
              <a:rPr lang="en-US" dirty="0"/>
              <a:t>This Injury can happen during difficult deliveries, such as:</a:t>
            </a:r>
            <a:endParaRPr lang="en-US" dirty="0"/>
          </a:p>
          <a:p>
            <a:pPr marL="386080" indent="-386080">
              <a:buFont typeface="+mj-lt"/>
              <a:buAutoNum type="arabicPeriod"/>
            </a:pPr>
            <a:r>
              <a:rPr lang="en-US" dirty="0"/>
              <a:t>Large baby.</a:t>
            </a:r>
            <a:endParaRPr lang="en-US" dirty="0"/>
          </a:p>
          <a:p>
            <a:pPr marL="386080" indent="-386080">
              <a:buFont typeface="+mj-lt"/>
              <a:buAutoNum type="arabicPeriod"/>
            </a:pPr>
            <a:r>
              <a:rPr lang="en-US" dirty="0"/>
              <a:t>Breech delivery (bottom first).</a:t>
            </a:r>
            <a:endParaRPr lang="en-US" dirty="0"/>
          </a:p>
          <a:p>
            <a:pPr marL="386080" indent="-386080">
              <a:buFont typeface="+mj-lt"/>
              <a:buAutoNum type="arabicPeriod"/>
            </a:pPr>
            <a:r>
              <a:rPr lang="en-US" dirty="0"/>
              <a:t>Prolonged delivery.</a:t>
            </a:r>
            <a:endParaRPr lang="en-US" dirty="0"/>
          </a:p>
          <a:p>
            <a:pPr marL="386080" indent="-386080">
              <a:buFont typeface="+mj-lt"/>
              <a:buAutoNum type="arabicPeriod"/>
            </a:pPr>
            <a:r>
              <a:rPr lang="en-US" dirty="0"/>
              <a:t>Shoulder dystocia.</a:t>
            </a:r>
            <a:endParaRPr lang="en-US" dirty="0"/>
          </a:p>
        </p:txBody>
      </p:sp>
      <p:pic>
        <p:nvPicPr>
          <p:cNvPr id="4"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72144" y="1417522"/>
            <a:ext cx="2671856" cy="2873181"/>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3200400"/>
            <a:ext cx="3312282" cy="3172345"/>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85040" y="1156096"/>
            <a:ext cx="5292167" cy="3263504"/>
          </a:xfrm>
        </p:spPr>
      </p:pic>
      <p:sp>
        <p:nvSpPr>
          <p:cNvPr id="6" name="TextBox 5"/>
          <p:cNvSpPr txBox="1"/>
          <p:nvPr/>
        </p:nvSpPr>
        <p:spPr>
          <a:xfrm>
            <a:off x="5638800" y="1129189"/>
            <a:ext cx="3406541" cy="3416320"/>
          </a:xfrm>
          <a:prstGeom prst="rect">
            <a:avLst/>
          </a:prstGeom>
          <a:noFill/>
        </p:spPr>
        <p:txBody>
          <a:bodyPr wrap="square" rtlCol="0">
            <a:spAutoFit/>
          </a:bodyPr>
          <a:lstStyle/>
          <a:p>
            <a:r>
              <a:rPr lang="en-US" sz="2400" b="1" dirty="0"/>
              <a:t>Shoulder dystocia</a:t>
            </a:r>
            <a:r>
              <a:rPr lang="en-US" sz="2400" dirty="0"/>
              <a:t> is when, after delivery of the head, the baby's anterior shoulder gets caught above the mother's pubic bone.</a:t>
            </a:r>
            <a:endParaRPr lang="en-US" sz="2400" dirty="0"/>
          </a:p>
          <a:p>
            <a:r>
              <a:rPr lang="en-US" sz="2400" b="1" u="sng" dirty="0"/>
              <a:t>Stretching and injury</a:t>
            </a:r>
            <a:r>
              <a:rPr lang="en-US" sz="2400" dirty="0"/>
              <a:t> of the brachial plexus can happen.</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8758" y="304800"/>
            <a:ext cx="8229600" cy="1600200"/>
          </a:xfrm>
        </p:spPr>
        <p:txBody>
          <a:bodyPr/>
          <a:lstStyle/>
          <a:p>
            <a:r>
              <a:rPr lang="en-US" dirty="0"/>
              <a:t>1- Airway Obstruction </a:t>
            </a:r>
            <a:endParaRPr lang="en-US" dirty="0"/>
          </a:p>
        </p:txBody>
      </p:sp>
      <p:sp>
        <p:nvSpPr>
          <p:cNvPr id="4" name="عنصر نائب للمحتوى 7"/>
          <p:cNvSpPr>
            <a:spLocks noGrp="1"/>
          </p:cNvSpPr>
          <p:nvPr>
            <p:ph idx="1"/>
          </p:nvPr>
        </p:nvSpPr>
        <p:spPr>
          <a:xfrm>
            <a:off x="288758" y="1371600"/>
            <a:ext cx="8610600" cy="3101983"/>
          </a:xfrm>
        </p:spPr>
        <p:txBody>
          <a:bodyPr>
            <a:noAutofit/>
          </a:bodyPr>
          <a:lstStyle/>
          <a:p>
            <a:pPr algn="l" rtl="0">
              <a:buFont typeface="Arial" panose="020B0604020202020204" pitchFamily="34" charset="0"/>
              <a:buChar char="•"/>
            </a:pPr>
            <a:r>
              <a:rPr lang="en-US" sz="2000" dirty="0">
                <a:solidFill>
                  <a:schemeClr val="tx1"/>
                </a:solidFill>
                <a:latin typeface="Andalus" panose="02020603050405020304" pitchFamily="18" charset="-78"/>
                <a:cs typeface="Andalus" panose="02020603050405020304" pitchFamily="18" charset="-78"/>
              </a:rPr>
              <a:t> </a:t>
            </a:r>
            <a:r>
              <a:rPr lang="en-US" sz="2000" u="sng" dirty="0">
                <a:solidFill>
                  <a:schemeClr val="tx1"/>
                </a:solidFill>
                <a:cs typeface="Andalus" panose="02020603050405020304" pitchFamily="18" charset="-78"/>
              </a:rPr>
              <a:t>Complete obstruction </a:t>
            </a:r>
            <a:r>
              <a:rPr lang="en-US" sz="2000" dirty="0">
                <a:solidFill>
                  <a:schemeClr val="tx1"/>
                </a:solidFill>
                <a:cs typeface="Andalus" panose="02020603050405020304" pitchFamily="18" charset="-78"/>
              </a:rPr>
              <a:t>of the airways by </a:t>
            </a:r>
            <a:r>
              <a:rPr lang="en-US" sz="2000" dirty="0" err="1">
                <a:solidFill>
                  <a:schemeClr val="tx1"/>
                </a:solidFill>
                <a:cs typeface="Andalus" panose="02020603050405020304" pitchFamily="18" charset="-78"/>
              </a:rPr>
              <a:t>meconium</a:t>
            </a:r>
            <a:r>
              <a:rPr lang="en-US" sz="2000" dirty="0">
                <a:solidFill>
                  <a:schemeClr val="tx1"/>
                </a:solidFill>
                <a:cs typeface="Andalus" panose="02020603050405020304" pitchFamily="18" charset="-78"/>
              </a:rPr>
              <a:t> results in </a:t>
            </a:r>
            <a:br>
              <a:rPr lang="en-US" sz="2000" dirty="0">
                <a:solidFill>
                  <a:schemeClr val="tx1"/>
                </a:solidFill>
                <a:cs typeface="Andalus" panose="02020603050405020304" pitchFamily="18" charset="-78"/>
              </a:rPr>
            </a:br>
            <a:r>
              <a:rPr lang="en-US" sz="2000" dirty="0">
                <a:solidFill>
                  <a:schemeClr val="tx1"/>
                </a:solidFill>
                <a:cs typeface="Andalus" panose="02020603050405020304" pitchFamily="18" charset="-78"/>
              </a:rPr>
              <a:t>  </a:t>
            </a:r>
            <a:r>
              <a:rPr lang="en-US" sz="2000" b="1" dirty="0" err="1">
                <a:solidFill>
                  <a:schemeClr val="tx1"/>
                </a:solidFill>
                <a:cs typeface="Andalus" panose="02020603050405020304" pitchFamily="18" charset="-78"/>
              </a:rPr>
              <a:t>atelectasis</a:t>
            </a:r>
            <a:r>
              <a:rPr lang="en-US" sz="2000" dirty="0">
                <a:solidFill>
                  <a:schemeClr val="tx1"/>
                </a:solidFill>
                <a:cs typeface="Andalus" panose="02020603050405020304" pitchFamily="18" charset="-78"/>
              </a:rPr>
              <a:t>.</a:t>
            </a:r>
            <a:endParaRPr lang="en-US" sz="2000" dirty="0">
              <a:solidFill>
                <a:schemeClr val="tx1"/>
              </a:solidFill>
              <a:cs typeface="Andalus" panose="02020603050405020304" pitchFamily="18" charset="-78"/>
            </a:endParaRPr>
          </a:p>
          <a:p>
            <a:pPr algn="l" rtl="0">
              <a:buFont typeface="Arial" panose="020B0604020202020204" pitchFamily="34" charset="0"/>
              <a:buChar char="•"/>
            </a:pPr>
            <a:endParaRPr lang="en-US" sz="2000" dirty="0">
              <a:solidFill>
                <a:schemeClr val="tx1"/>
              </a:solidFill>
              <a:cs typeface="Andalus" panose="02020603050405020304" pitchFamily="18" charset="-78"/>
            </a:endParaRPr>
          </a:p>
          <a:p>
            <a:pPr algn="l" rtl="0">
              <a:buFont typeface="Arial" panose="020B0604020202020204" pitchFamily="34" charset="0"/>
              <a:buChar char="•"/>
            </a:pPr>
            <a:r>
              <a:rPr lang="en-US" sz="2000" dirty="0">
                <a:solidFill>
                  <a:schemeClr val="tx1"/>
                </a:solidFill>
                <a:cs typeface="Andalus" panose="02020603050405020304" pitchFamily="18" charset="-78"/>
              </a:rPr>
              <a:t> </a:t>
            </a:r>
            <a:r>
              <a:rPr lang="en-US" sz="2000" u="sng" dirty="0">
                <a:solidFill>
                  <a:schemeClr val="tx1"/>
                </a:solidFill>
                <a:cs typeface="Andalus" panose="02020603050405020304" pitchFamily="18" charset="-78"/>
              </a:rPr>
              <a:t>Partial obstruction </a:t>
            </a:r>
            <a:r>
              <a:rPr lang="en-US" sz="2000" dirty="0">
                <a:solidFill>
                  <a:schemeClr val="tx1"/>
                </a:solidFill>
                <a:cs typeface="Andalus" panose="02020603050405020304" pitchFamily="18" charset="-78"/>
              </a:rPr>
              <a:t>causing </a:t>
            </a:r>
            <a:r>
              <a:rPr lang="en-US" sz="2000" b="1" dirty="0">
                <a:solidFill>
                  <a:schemeClr val="tx1"/>
                </a:solidFill>
                <a:cs typeface="Andalus" panose="02020603050405020304" pitchFamily="18" charset="-78"/>
              </a:rPr>
              <a:t>ball-valve effect</a:t>
            </a:r>
            <a:r>
              <a:rPr lang="en-US" sz="2000" dirty="0">
                <a:solidFill>
                  <a:schemeClr val="tx1"/>
                </a:solidFill>
                <a:cs typeface="Andalus" panose="02020603050405020304" pitchFamily="18" charset="-78"/>
              </a:rPr>
              <a:t>. </a:t>
            </a:r>
            <a:endParaRPr lang="en-US" sz="2000" dirty="0">
              <a:solidFill>
                <a:schemeClr val="tx1"/>
              </a:solidFill>
              <a:cs typeface="Andalus" panose="02020603050405020304" pitchFamily="18" charset="-78"/>
            </a:endParaRPr>
          </a:p>
          <a:p>
            <a:pPr algn="l" rtl="0">
              <a:buFont typeface="Arial" panose="020B0604020202020204" pitchFamily="34" charset="0"/>
              <a:buChar char="•"/>
            </a:pPr>
            <a:endParaRPr lang="en-US" sz="2000" dirty="0">
              <a:solidFill>
                <a:schemeClr val="tx1"/>
              </a:solidFill>
              <a:cs typeface="Andalus" panose="02020603050405020304" pitchFamily="18" charset="-78"/>
            </a:endParaRPr>
          </a:p>
          <a:p>
            <a:pPr algn="l" rtl="0"/>
            <a:r>
              <a:rPr lang="en-US" sz="2000" dirty="0">
                <a:solidFill>
                  <a:schemeClr val="tx1"/>
                </a:solidFill>
                <a:cs typeface="Andalus" panose="02020603050405020304" pitchFamily="18" charset="-78"/>
              </a:rPr>
              <a:t> </a:t>
            </a:r>
            <a:r>
              <a:rPr lang="en-GB" sz="2000" dirty="0">
                <a:solidFill>
                  <a:schemeClr val="tx1"/>
                </a:solidFill>
              </a:rPr>
              <a:t>A </a:t>
            </a:r>
            <a:r>
              <a:rPr lang="en-GB" sz="2000" b="1" dirty="0">
                <a:solidFill>
                  <a:schemeClr val="tx1"/>
                </a:solidFill>
              </a:rPr>
              <a:t>ball valve effect</a:t>
            </a:r>
            <a:r>
              <a:rPr lang="en-GB" sz="2000" dirty="0">
                <a:solidFill>
                  <a:schemeClr val="tx1"/>
                </a:solidFill>
              </a:rPr>
              <a:t> (BVE) is a partial obstruction which causes an inflow of air during the inspiration phase of breathing and, on the other hand, as expiration begins, prevents outflow.</a:t>
            </a:r>
            <a:br>
              <a:rPr lang="en-US" sz="2000" dirty="0">
                <a:solidFill>
                  <a:schemeClr val="tx1"/>
                </a:solidFill>
                <a:cs typeface="Andalus" panose="02020603050405020304" pitchFamily="18" charset="-78"/>
              </a:rPr>
            </a:br>
            <a:r>
              <a:rPr lang="en-US" sz="2000" dirty="0">
                <a:solidFill>
                  <a:schemeClr val="tx1"/>
                </a:solidFill>
                <a:cs typeface="Andalus" panose="02020603050405020304" pitchFamily="18" charset="-78"/>
              </a:rPr>
              <a:t>  </a:t>
            </a:r>
            <a:endParaRPr lang="en-US" sz="2000" dirty="0">
              <a:solidFill>
                <a:schemeClr val="tx1"/>
              </a:solidFill>
              <a:cs typeface="Andalus" panose="02020603050405020304" pitchFamily="18" charset="-78"/>
            </a:endParaRPr>
          </a:p>
          <a:p>
            <a:pPr algn="l" rtl="0">
              <a:buFont typeface="Arial" panose="020B0604020202020204" pitchFamily="34" charset="0"/>
              <a:buChar char="•"/>
            </a:pPr>
            <a:r>
              <a:rPr lang="en-US" sz="2000" dirty="0">
                <a:solidFill>
                  <a:schemeClr val="tx1"/>
                </a:solidFill>
                <a:cs typeface="Andalus" panose="02020603050405020304" pitchFamily="18" charset="-78"/>
              </a:rPr>
              <a:t>This results in air trapping and Hyperdistention of the alveoli, may rupture or leak  into the pleura (pneumothorax), mediastinum (</a:t>
            </a:r>
            <a:r>
              <a:rPr lang="en-US" sz="2000" dirty="0" err="1">
                <a:solidFill>
                  <a:schemeClr val="tx1"/>
                </a:solidFill>
                <a:cs typeface="Andalus" panose="02020603050405020304" pitchFamily="18" charset="-78"/>
              </a:rPr>
              <a:t>pneumomediastinum</a:t>
            </a:r>
            <a:r>
              <a:rPr lang="en-US" sz="2000" dirty="0">
                <a:solidFill>
                  <a:schemeClr val="tx1"/>
                </a:solidFill>
                <a:cs typeface="Andalus" panose="02020603050405020304" pitchFamily="18" charset="-78"/>
              </a:rPr>
              <a:t>), or pericardium(</a:t>
            </a:r>
            <a:r>
              <a:rPr lang="en-US" sz="2000" dirty="0" err="1">
                <a:solidFill>
                  <a:schemeClr val="tx1"/>
                </a:solidFill>
                <a:cs typeface="Andalus" panose="02020603050405020304" pitchFamily="18" charset="-78"/>
              </a:rPr>
              <a:t>pneumopericardium</a:t>
            </a:r>
            <a:r>
              <a:rPr lang="en-US" sz="2000" dirty="0">
                <a:solidFill>
                  <a:schemeClr val="tx1"/>
                </a:solidFill>
                <a:cs typeface="Andalus" panose="02020603050405020304" pitchFamily="18" charset="-78"/>
              </a:rPr>
              <a:t>).</a:t>
            </a:r>
            <a:endParaRPr lang="en-US" sz="2000" dirty="0">
              <a:solidFill>
                <a:schemeClr val="tx1"/>
              </a:solidFill>
              <a:cs typeface="Andalus" panose="02020603050405020304" pitchFamily="18" charset="-78"/>
            </a:endParaRPr>
          </a:p>
          <a:p>
            <a:endParaRPr lang="ar-SA" sz="2000" dirty="0">
              <a:solidFill>
                <a:schemeClr val="tx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848" y="0"/>
            <a:ext cx="5937755" cy="1188720"/>
          </a:xfrm>
        </p:spPr>
        <p:txBody>
          <a:bodyPr/>
          <a:lstStyle/>
          <a:p>
            <a:pPr algn="ctr"/>
            <a:r>
              <a:rPr lang="en-US" dirty="0"/>
              <a:t>Erb’s Palsy (C5-C6)</a:t>
            </a:r>
            <a:endParaRPr lang="en-US" dirty="0"/>
          </a:p>
        </p:txBody>
      </p:sp>
      <p:sp>
        <p:nvSpPr>
          <p:cNvPr id="3" name="Content Placeholder 2"/>
          <p:cNvSpPr>
            <a:spLocks noGrp="1"/>
          </p:cNvSpPr>
          <p:nvPr>
            <p:ph idx="1"/>
          </p:nvPr>
        </p:nvSpPr>
        <p:spPr>
          <a:xfrm>
            <a:off x="75683" y="1524000"/>
            <a:ext cx="4925443" cy="3101983"/>
          </a:xfrm>
        </p:spPr>
        <p:txBody>
          <a:bodyPr>
            <a:noAutofit/>
          </a:bodyPr>
          <a:lstStyle/>
          <a:p>
            <a:r>
              <a:rPr lang="en-US" dirty="0"/>
              <a:t>Most common form of brachial plexus birth palsy, accounting for 45% of all injuries.</a:t>
            </a:r>
            <a:endParaRPr lang="en-US" dirty="0"/>
          </a:p>
          <a:p>
            <a:r>
              <a:rPr lang="en-US" dirty="0"/>
              <a:t>C7 can be involved in 20% of the cases.</a:t>
            </a:r>
            <a:endParaRPr lang="en-US" dirty="0"/>
          </a:p>
          <a:p>
            <a:r>
              <a:rPr lang="en-US" dirty="0"/>
              <a:t>The usual picture is of: Painless adduction, internal rotation of the arm, and pronation of the forearm.</a:t>
            </a:r>
            <a:endParaRPr lang="en-US" dirty="0"/>
          </a:p>
          <a:p>
            <a:r>
              <a:rPr lang="en-US" dirty="0"/>
              <a:t>The </a:t>
            </a:r>
            <a:r>
              <a:rPr lang="en-US" b="1" dirty="0"/>
              <a:t>Moro reflex </a:t>
            </a:r>
            <a:r>
              <a:rPr lang="en-US" dirty="0"/>
              <a:t>is absent on the involved side, and the hand grasp is intact.</a:t>
            </a:r>
            <a:endParaRPr lang="en-US" dirty="0"/>
          </a:p>
        </p:txBody>
      </p:sp>
      <p:pic>
        <p:nvPicPr>
          <p:cNvPr id="4"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281906" y="838200"/>
            <a:ext cx="2961330" cy="2872037"/>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3886200"/>
            <a:ext cx="3805738" cy="2439806"/>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posing for the camera&#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28800" y="533400"/>
            <a:ext cx="5178016" cy="4142413"/>
          </a:xfrm>
          <a:prstGeom prst="rect">
            <a:avLst/>
          </a:prstGeom>
        </p:spPr>
      </p:pic>
      <p:sp>
        <p:nvSpPr>
          <p:cNvPr id="8" name="TextBox 7"/>
          <p:cNvSpPr txBox="1"/>
          <p:nvPr/>
        </p:nvSpPr>
        <p:spPr>
          <a:xfrm>
            <a:off x="2778369" y="4893755"/>
            <a:ext cx="3587261" cy="507831"/>
          </a:xfrm>
          <a:prstGeom prst="rect">
            <a:avLst/>
          </a:prstGeom>
          <a:noFill/>
        </p:spPr>
        <p:txBody>
          <a:bodyPr wrap="square" rtlCol="0">
            <a:spAutoFit/>
          </a:bodyPr>
          <a:lstStyle/>
          <a:p>
            <a:pPr algn="ctr"/>
            <a:r>
              <a:rPr lang="en-US" sz="2700" b="1" dirty="0"/>
              <a:t>Normal Moro Reflex</a:t>
            </a:r>
            <a:endParaRPr lang="en-US" sz="2700" b="1" dirty="0"/>
          </a:p>
        </p:txBody>
      </p:sp>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50" y="0"/>
            <a:ext cx="9265450" cy="6858000"/>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5" y="0"/>
            <a:ext cx="5937755" cy="1188720"/>
          </a:xfrm>
        </p:spPr>
        <p:txBody>
          <a:bodyPr>
            <a:normAutofit fontScale="90000"/>
          </a:bodyPr>
          <a:lstStyle/>
          <a:p>
            <a:r>
              <a:rPr lang="en-US" b="1" dirty="0"/>
              <a:t>Klumpke’s Palsy</a:t>
            </a:r>
            <a:br>
              <a:rPr lang="en-US" b="1" dirty="0"/>
            </a:br>
            <a:r>
              <a:rPr lang="en-US" b="1" dirty="0"/>
              <a:t>(C7-C8-T1)</a:t>
            </a:r>
            <a:endParaRPr lang="en-US" b="1" dirty="0"/>
          </a:p>
        </p:txBody>
      </p:sp>
      <p:sp>
        <p:nvSpPr>
          <p:cNvPr id="3" name="Content Placeholder 2"/>
          <p:cNvSpPr>
            <a:spLocks noGrp="1"/>
          </p:cNvSpPr>
          <p:nvPr>
            <p:ph idx="1"/>
          </p:nvPr>
        </p:nvSpPr>
        <p:spPr>
          <a:xfrm>
            <a:off x="218690" y="1676400"/>
            <a:ext cx="5039119" cy="4301253"/>
          </a:xfrm>
        </p:spPr>
        <p:txBody>
          <a:bodyPr>
            <a:normAutofit/>
          </a:bodyPr>
          <a:lstStyle/>
          <a:p>
            <a:r>
              <a:rPr lang="en-US" dirty="0"/>
              <a:t>It is a form of Brachial Plexus Birth Palsy (BPBP), and it is much less common than Erb’s Palsy.</a:t>
            </a:r>
            <a:endParaRPr lang="en-US" dirty="0"/>
          </a:p>
          <a:p>
            <a:r>
              <a:rPr lang="en-US" dirty="0"/>
              <a:t>is caused by injury to the seventh and eighth cervical nerves and the first thoracic nerve, resulting in a paralyzed hand (Claw hand).</a:t>
            </a:r>
            <a:endParaRPr lang="en-US" dirty="0"/>
          </a:p>
          <a:p>
            <a:r>
              <a:rPr lang="en-US" dirty="0"/>
              <a:t>If the sympathetic nerves are injured, an ipsilateral </a:t>
            </a:r>
            <a:r>
              <a:rPr lang="en-US" b="1" dirty="0"/>
              <a:t>Horner syndrome </a:t>
            </a:r>
            <a:r>
              <a:rPr lang="en-US" dirty="0"/>
              <a:t>happens.</a:t>
            </a:r>
            <a:endParaRPr lang="en-US" dirty="0"/>
          </a:p>
          <a:p>
            <a:r>
              <a:rPr lang="en-US" dirty="0"/>
              <a:t>Grasp Reflex is absent.</a:t>
            </a:r>
            <a:endParaRPr lang="en-US"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01502" y="3124200"/>
            <a:ext cx="3017795" cy="3175857"/>
          </a:xfrm>
          <a:prstGeom prst="rect">
            <a:avLst/>
          </a:prstGeom>
        </p:spPr>
      </p:pic>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0"/>
            <a:ext cx="2895600" cy="3002071"/>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400" y="914400"/>
            <a:ext cx="6386622" cy="4843546"/>
          </a:xfrm>
          <a:prstGeom prst="rect">
            <a:avLst/>
          </a:prstGeom>
        </p:spPr>
      </p:pic>
      <p:sp>
        <p:nvSpPr>
          <p:cNvPr id="8" name="TextBox 7"/>
          <p:cNvSpPr txBox="1"/>
          <p:nvPr/>
        </p:nvSpPr>
        <p:spPr>
          <a:xfrm>
            <a:off x="6629400" y="1752600"/>
            <a:ext cx="2604978" cy="2169825"/>
          </a:xfrm>
          <a:prstGeom prst="rect">
            <a:avLst/>
          </a:prstGeom>
          <a:noFill/>
        </p:spPr>
        <p:txBody>
          <a:bodyPr wrap="square" rtlCol="0">
            <a:spAutoFit/>
          </a:bodyPr>
          <a:lstStyle/>
          <a:p>
            <a:r>
              <a:rPr lang="en-US" sz="2700" dirty="0"/>
              <a:t>Horner Syndrome:</a:t>
            </a:r>
            <a:endParaRPr lang="en-US" sz="2700" dirty="0"/>
          </a:p>
          <a:p>
            <a:r>
              <a:rPr lang="en-US" sz="2700" dirty="0"/>
              <a:t>Ptosis, Miosis and Ipsilateral anhidrosis.</a:t>
            </a:r>
            <a:endParaRPr lang="en-US" sz="27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9601200" cy="1188720"/>
          </a:xfrm>
        </p:spPr>
        <p:txBody>
          <a:bodyPr>
            <a:normAutofit/>
          </a:bodyPr>
          <a:lstStyle/>
          <a:p>
            <a:pPr algn="ctr"/>
            <a:r>
              <a:rPr lang="en-US" sz="3600" b="1" dirty="0"/>
              <a:t>How Is a Brachial Plexus Injury Treated?</a:t>
            </a:r>
            <a:endParaRPr lang="en-US" sz="3600" dirty="0"/>
          </a:p>
        </p:txBody>
      </p:sp>
      <p:sp>
        <p:nvSpPr>
          <p:cNvPr id="3" name="Content Placeholder 2"/>
          <p:cNvSpPr>
            <a:spLocks noGrp="1"/>
          </p:cNvSpPr>
          <p:nvPr>
            <p:ph idx="1"/>
          </p:nvPr>
        </p:nvSpPr>
        <p:spPr>
          <a:xfrm>
            <a:off x="180823" y="1094874"/>
            <a:ext cx="4648200" cy="3101983"/>
          </a:xfrm>
        </p:spPr>
        <p:txBody>
          <a:bodyPr>
            <a:noAutofit/>
          </a:bodyPr>
          <a:lstStyle/>
          <a:p>
            <a:r>
              <a:rPr lang="en-US" sz="2400" dirty="0"/>
              <a:t>Most babies with a brachial plexus injury regain both movement and feeling in the affected arm. In mild cases, this might happen without treatment.</a:t>
            </a:r>
            <a:endParaRPr lang="en-US" sz="2400" dirty="0"/>
          </a:p>
          <a:p>
            <a:r>
              <a:rPr lang="en-US" sz="2400" dirty="0"/>
              <a:t>Other babies might need daily physical therapy.</a:t>
            </a:r>
            <a:endParaRPr lang="en-US" sz="2400" dirty="0"/>
          </a:p>
          <a:p>
            <a:r>
              <a:rPr lang="en-US" sz="2400" dirty="0"/>
              <a:t>If pain, weakness, or numbness continue, surgery often can help.</a:t>
            </a:r>
            <a:endParaRPr lang="en-US" sz="2400" dirty="0"/>
          </a:p>
          <a:p>
            <a:r>
              <a:rPr lang="en-US" sz="2400" dirty="0"/>
              <a:t>Surgical treatments include nerve grafting.</a:t>
            </a:r>
            <a:endParaRPr lang="en-US" sz="2400" dirty="0"/>
          </a:p>
        </p:txBody>
      </p:sp>
      <p:pic>
        <p:nvPicPr>
          <p:cNvPr id="4"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29023" y="1066800"/>
            <a:ext cx="4286903" cy="4783567"/>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3" y="283143"/>
            <a:ext cx="5937755" cy="1188720"/>
          </a:xfrm>
        </p:spPr>
        <p:txBody>
          <a:bodyPr/>
          <a:lstStyle/>
          <a:p>
            <a:pPr algn="ctr"/>
            <a:r>
              <a:rPr lang="en-US" dirty="0"/>
              <a:t>Cranial Nerve Injuries</a:t>
            </a:r>
            <a:endParaRPr lang="en-US" dirty="0"/>
          </a:p>
        </p:txBody>
      </p:sp>
      <p:sp>
        <p:nvSpPr>
          <p:cNvPr id="3" name="Content Placeholder 2"/>
          <p:cNvSpPr>
            <a:spLocks noGrp="1"/>
          </p:cNvSpPr>
          <p:nvPr>
            <p:ph idx="1"/>
          </p:nvPr>
        </p:nvSpPr>
        <p:spPr>
          <a:xfrm>
            <a:off x="-1" y="1188720"/>
            <a:ext cx="4495801" cy="3101983"/>
          </a:xfrm>
        </p:spPr>
        <p:txBody>
          <a:bodyPr>
            <a:noAutofit/>
          </a:bodyPr>
          <a:lstStyle/>
          <a:p>
            <a:r>
              <a:rPr lang="en-US" sz="2400" dirty="0"/>
              <a:t>The nerves in a bundle that originates from the brain stem instead of the spinal cord are called cranial nerves and these can be damaged by stretching during childbirth. Depending on which nerve or nerves are damaged, a child may be born with various weaknesses or paralysis.</a:t>
            </a:r>
            <a:endParaRPr lang="en-US" sz="2400" dirty="0"/>
          </a:p>
        </p:txBody>
      </p:sp>
      <p:pic>
        <p:nvPicPr>
          <p:cNvPr id="4"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76800" y="1447800"/>
            <a:ext cx="4074566" cy="3223881"/>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055380" cy="1400530"/>
          </a:xfrm>
        </p:spPr>
        <p:txBody>
          <a:bodyPr/>
          <a:lstStyle/>
          <a:p>
            <a:r>
              <a:rPr lang="en-US" b="1" dirty="0">
                <a:latin typeface="Arial Narrow" panose="020B0606020202030204" pitchFamily="34" charset="0"/>
              </a:rPr>
              <a:t>Facial Nerve injury</a:t>
            </a:r>
            <a:endParaRPr lang="en-US" b="1" dirty="0">
              <a:latin typeface="Arial Narrow" panose="020B0606020202030204" pitchFamily="34" charset="0"/>
            </a:endParaRPr>
          </a:p>
        </p:txBody>
      </p:sp>
      <p:sp>
        <p:nvSpPr>
          <p:cNvPr id="3" name="Content Placeholder 2"/>
          <p:cNvSpPr>
            <a:spLocks noGrp="1"/>
          </p:cNvSpPr>
          <p:nvPr>
            <p:ph idx="1"/>
          </p:nvPr>
        </p:nvSpPr>
        <p:spPr>
          <a:xfrm>
            <a:off x="381000" y="1779187"/>
            <a:ext cx="3749919" cy="3263504"/>
          </a:xfrm>
        </p:spPr>
        <p:txBody>
          <a:bodyPr>
            <a:noAutofit/>
          </a:bodyPr>
          <a:lstStyle/>
          <a:p>
            <a:r>
              <a:rPr lang="en-US" sz="2400" b="1" dirty="0"/>
              <a:t>Facial nerve injury </a:t>
            </a:r>
            <a:r>
              <a:rPr lang="en-US" sz="2400" dirty="0"/>
              <a:t>may be the result of compression of the seventh nerve between the facial bone and the mother’s pelvic bones or the physician’s forceps.</a:t>
            </a:r>
            <a:endParaRPr lang="en-US" sz="2400"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72000" y="1129547"/>
            <a:ext cx="4275117" cy="4704587"/>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381000" y="1371600"/>
            <a:ext cx="4775843" cy="4022225"/>
          </a:xfrm>
        </p:spPr>
      </p:pic>
      <p:sp>
        <p:nvSpPr>
          <p:cNvPr id="6" name="TextBox 5"/>
          <p:cNvSpPr txBox="1"/>
          <p:nvPr/>
        </p:nvSpPr>
        <p:spPr>
          <a:xfrm>
            <a:off x="1066800" y="152400"/>
            <a:ext cx="6615332" cy="415498"/>
          </a:xfrm>
          <a:prstGeom prst="rect">
            <a:avLst/>
          </a:prstGeom>
          <a:noFill/>
        </p:spPr>
        <p:txBody>
          <a:bodyPr wrap="square" rtlCol="0">
            <a:spAutoFit/>
          </a:bodyPr>
          <a:lstStyle/>
          <a:p>
            <a:pPr algn="ctr"/>
            <a:r>
              <a:rPr lang="en-US" sz="2100" b="1" dirty="0"/>
              <a:t>Facial Nerve Palsy</a:t>
            </a:r>
            <a:endParaRPr lang="en-US" sz="2100" b="1" dirty="0"/>
          </a:p>
        </p:txBody>
      </p:sp>
      <p:sp>
        <p:nvSpPr>
          <p:cNvPr id="7" name="TextBox 6"/>
          <p:cNvSpPr txBox="1"/>
          <p:nvPr/>
        </p:nvSpPr>
        <p:spPr>
          <a:xfrm>
            <a:off x="5486400" y="1295400"/>
            <a:ext cx="3112477" cy="3993401"/>
          </a:xfrm>
          <a:prstGeom prst="rect">
            <a:avLst/>
          </a:prstGeom>
          <a:noFill/>
        </p:spPr>
        <p:txBody>
          <a:bodyPr wrap="square" rtlCol="0">
            <a:spAutoFit/>
          </a:bodyPr>
          <a:lstStyle/>
          <a:p>
            <a:pPr marL="342900" indent="-342900">
              <a:buFont typeface="Wingdings" panose="05000000000000000000" pitchFamily="2" charset="2"/>
              <a:buChar char="v"/>
            </a:pPr>
            <a:r>
              <a:rPr lang="en-US" sz="1950" dirty="0"/>
              <a:t>Symptoms of this type of injury are:</a:t>
            </a:r>
            <a:endParaRPr lang="en-US" sz="1950" dirty="0"/>
          </a:p>
          <a:p>
            <a:pPr marL="342900" indent="-342900">
              <a:buFont typeface="Arial" panose="020B0604020202020204" pitchFamily="34" charset="0"/>
              <a:buChar char="•"/>
            </a:pPr>
            <a:r>
              <a:rPr lang="en-US" sz="1950" dirty="0"/>
              <a:t>Asymmetrical movements in the face</a:t>
            </a:r>
            <a:endParaRPr lang="en-US" sz="1950" dirty="0"/>
          </a:p>
          <a:p>
            <a:pPr marL="342900" indent="-342900">
              <a:buFont typeface="Arial" panose="020B0604020202020204" pitchFamily="34" charset="0"/>
              <a:buChar char="•"/>
            </a:pPr>
            <a:r>
              <a:rPr lang="en-US" sz="1950" dirty="0"/>
              <a:t>One side of the mouth being drawn toward the other side.</a:t>
            </a:r>
            <a:endParaRPr lang="en-US" sz="1950" dirty="0"/>
          </a:p>
          <a:p>
            <a:pPr marL="342900" indent="-342900">
              <a:buFont typeface="Arial" panose="020B0604020202020204" pitchFamily="34" charset="0"/>
              <a:buChar char="•"/>
            </a:pPr>
            <a:r>
              <a:rPr lang="en-US" sz="1950" dirty="0"/>
              <a:t>Smoother skin on the paralyzed side.</a:t>
            </a:r>
            <a:endParaRPr lang="en-US" sz="1950" dirty="0"/>
          </a:p>
          <a:p>
            <a:pPr marL="342900" indent="-342900">
              <a:buFont typeface="Arial" panose="020B0604020202020204" pitchFamily="34" charset="0"/>
              <a:buChar char="•"/>
            </a:pPr>
            <a:r>
              <a:rPr lang="en-US" sz="1950" dirty="0"/>
              <a:t>General lack of movement and expression on the affected side of the face.</a:t>
            </a:r>
            <a:endParaRPr lang="en-US" sz="195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5937755" cy="1188720"/>
          </a:xfrm>
        </p:spPr>
        <p:txBody>
          <a:bodyPr/>
          <a:lstStyle/>
          <a:p>
            <a:pPr algn="ctr"/>
            <a:r>
              <a:rPr lang="en-US" dirty="0"/>
              <a:t>Laryngeal Nerve Injury</a:t>
            </a:r>
            <a:endParaRPr lang="en-US" dirty="0"/>
          </a:p>
        </p:txBody>
      </p:sp>
      <p:sp>
        <p:nvSpPr>
          <p:cNvPr id="3" name="Content Placeholder 2"/>
          <p:cNvSpPr>
            <a:spLocks noGrp="1"/>
          </p:cNvSpPr>
          <p:nvPr>
            <p:ph idx="1"/>
          </p:nvPr>
        </p:nvSpPr>
        <p:spPr>
          <a:xfrm>
            <a:off x="152400" y="1524000"/>
            <a:ext cx="4953000" cy="3101983"/>
          </a:xfrm>
        </p:spPr>
        <p:txBody>
          <a:bodyPr>
            <a:noAutofit/>
          </a:bodyPr>
          <a:lstStyle/>
          <a:p>
            <a:r>
              <a:rPr lang="en-US" sz="1800" dirty="0"/>
              <a:t>Damage to the laryngeal nerve may affect a child’s ability to breathe and swallow.</a:t>
            </a:r>
            <a:endParaRPr lang="en-US" sz="1800" dirty="0"/>
          </a:p>
          <a:p>
            <a:r>
              <a:rPr lang="en-US" sz="1800" dirty="0"/>
              <a:t>This damage often occurs when an infant’s head is turned to the side during childbirth.</a:t>
            </a:r>
            <a:endParaRPr lang="en-US" sz="1800" dirty="0"/>
          </a:p>
          <a:p>
            <a:r>
              <a:rPr lang="en-US" sz="1800" dirty="0"/>
              <a:t>If the nerve injury is </a:t>
            </a:r>
            <a:r>
              <a:rPr lang="en-US" sz="1800" b="1" dirty="0">
                <a:solidFill>
                  <a:srgbClr val="FF0000"/>
                </a:solidFill>
              </a:rPr>
              <a:t>Unilateral</a:t>
            </a:r>
            <a:r>
              <a:rPr lang="en-US" sz="1800" dirty="0"/>
              <a:t>, the baby will present with hoarse cry or stridor.</a:t>
            </a:r>
            <a:endParaRPr lang="en-US" sz="1800" dirty="0"/>
          </a:p>
          <a:p>
            <a:r>
              <a:rPr lang="en-US" sz="1800" dirty="0"/>
              <a:t>But if the injury is </a:t>
            </a:r>
            <a:r>
              <a:rPr lang="en-US" sz="1800" b="1" dirty="0">
                <a:solidFill>
                  <a:srgbClr val="FF0000"/>
                </a:solidFill>
              </a:rPr>
              <a:t>Bilateral</a:t>
            </a:r>
            <a:r>
              <a:rPr lang="en-US" sz="1800" dirty="0"/>
              <a:t>, </a:t>
            </a:r>
            <a:r>
              <a:rPr lang="en-US" sz="1800" dirty="0">
                <a:cs typeface="Andalus" panose="02020603050405020304" pitchFamily="18" charset="-78"/>
              </a:rPr>
              <a:t>the baby will have </a:t>
            </a:r>
            <a:r>
              <a:rPr lang="en-US" sz="1800" b="1" dirty="0">
                <a:cs typeface="Andalus" panose="02020603050405020304" pitchFamily="18" charset="-78"/>
              </a:rPr>
              <a:t>respiratory distress or asphyxia</a:t>
            </a:r>
            <a:r>
              <a:rPr lang="en-US" sz="1800" dirty="0">
                <a:cs typeface="Andalus" panose="02020603050405020304" pitchFamily="18" charset="-78"/>
              </a:rPr>
              <a:t>.</a:t>
            </a:r>
            <a:endParaRPr lang="en-US" sz="1800" dirty="0"/>
          </a:p>
          <a:p>
            <a:r>
              <a:rPr lang="en-US" sz="1800" dirty="0"/>
              <a:t>Most babies born with laryngeal nerve damage will recover within a few months.</a:t>
            </a:r>
            <a:endParaRPr lang="en-US" sz="1800" dirty="0"/>
          </a:p>
        </p:txBody>
      </p:sp>
      <p:pic>
        <p:nvPicPr>
          <p:cNvPr id="4"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105400" y="1600199"/>
            <a:ext cx="3686979" cy="2949583"/>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210" y="234141"/>
            <a:ext cx="5503179" cy="836670"/>
          </a:xfrm>
        </p:spPr>
        <p:txBody>
          <a:bodyPr/>
          <a:lstStyle/>
          <a:p>
            <a:pPr algn="ctr"/>
            <a:r>
              <a:rPr lang="en-US" dirty="0"/>
              <a:t>Spinal Cord Injury</a:t>
            </a:r>
            <a:endParaRPr lang="en-US" dirty="0"/>
          </a:p>
        </p:txBody>
      </p:sp>
      <p:sp>
        <p:nvSpPr>
          <p:cNvPr id="3" name="Content Placeholder 2"/>
          <p:cNvSpPr>
            <a:spLocks noGrp="1"/>
          </p:cNvSpPr>
          <p:nvPr>
            <p:ph idx="1"/>
          </p:nvPr>
        </p:nvSpPr>
        <p:spPr>
          <a:xfrm>
            <a:off x="0" y="1066800"/>
            <a:ext cx="8991600" cy="3101983"/>
          </a:xfrm>
        </p:spPr>
        <p:txBody>
          <a:bodyPr>
            <a:noAutofit/>
          </a:bodyPr>
          <a:lstStyle/>
          <a:p>
            <a:r>
              <a:rPr lang="en-US" sz="2400" dirty="0"/>
              <a:t>In very rare cases the spinal cord may be stretched and damaged. This is a serious injury.</a:t>
            </a:r>
            <a:endParaRPr lang="en-US" sz="2400" dirty="0"/>
          </a:p>
          <a:p>
            <a:r>
              <a:rPr lang="en-US" sz="2400" dirty="0"/>
              <a:t>The result is typically paralysis below where the damage occurred. These spinal cord injuries are most often permanent and leave a child with a lifelong paralysis of a part of the body.</a:t>
            </a:r>
            <a:endParaRPr lang="en-US" sz="2400" dirty="0"/>
          </a:p>
          <a:p>
            <a:r>
              <a:rPr lang="en-US" sz="2400" dirty="0">
                <a:cs typeface="Andalus" panose="02020603050405020304" pitchFamily="18" charset="-78"/>
              </a:rPr>
              <a:t>The clinical presentation is:</a:t>
            </a:r>
            <a:endParaRPr lang="en-US" sz="2400" dirty="0">
              <a:cs typeface="Andalus" panose="02020603050405020304" pitchFamily="18" charset="-78"/>
            </a:endParaRPr>
          </a:p>
          <a:p>
            <a:pPr marL="386080" indent="-386080">
              <a:buFont typeface="+mj-lt"/>
              <a:buAutoNum type="arabicPeriod"/>
            </a:pPr>
            <a:r>
              <a:rPr lang="en-US" sz="2400" b="1" dirty="0">
                <a:cs typeface="Andalus" panose="02020603050405020304" pitchFamily="18" charset="-78"/>
              </a:rPr>
              <a:t>Stillbirth</a:t>
            </a:r>
            <a:endParaRPr lang="en-US" sz="2400" b="1" dirty="0">
              <a:cs typeface="Andalus" panose="02020603050405020304" pitchFamily="18" charset="-78"/>
            </a:endParaRPr>
          </a:p>
          <a:p>
            <a:pPr marL="386080" indent="-386080">
              <a:buFont typeface="+mj-lt"/>
              <a:buAutoNum type="arabicPeriod"/>
            </a:pPr>
            <a:r>
              <a:rPr lang="en-US" sz="2400" dirty="0">
                <a:cs typeface="Andalus" panose="02020603050405020304" pitchFamily="18" charset="-78"/>
              </a:rPr>
              <a:t>Rapid </a:t>
            </a:r>
            <a:r>
              <a:rPr lang="en-US" sz="2400" b="1" dirty="0">
                <a:cs typeface="Andalus" panose="02020603050405020304" pitchFamily="18" charset="-78"/>
              </a:rPr>
              <a:t>neonatal death </a:t>
            </a:r>
            <a:r>
              <a:rPr lang="en-US" sz="2400" dirty="0">
                <a:cs typeface="Andalus" panose="02020603050405020304" pitchFamily="18" charset="-78"/>
              </a:rPr>
              <a:t>with failure to establish adequate </a:t>
            </a:r>
            <a:r>
              <a:rPr lang="en-US" sz="2400" b="1" dirty="0">
                <a:cs typeface="Andalus" panose="02020603050405020304" pitchFamily="18" charset="-78"/>
              </a:rPr>
              <a:t>respiratory function </a:t>
            </a:r>
            <a:r>
              <a:rPr lang="en-US" sz="2400" dirty="0">
                <a:cs typeface="Andalus" panose="02020603050405020304" pitchFamily="18" charset="-78"/>
              </a:rPr>
              <a:t>especially in cases involving the </a:t>
            </a:r>
            <a:r>
              <a:rPr lang="en-US" sz="2400" b="1" dirty="0">
                <a:cs typeface="Andalus" panose="02020603050405020304" pitchFamily="18" charset="-78"/>
              </a:rPr>
              <a:t>upper cervical cord or lower brainstem.</a:t>
            </a:r>
            <a:endParaRPr lang="en-US" sz="2400" b="1" dirty="0">
              <a:cs typeface="Andalus" panose="02020603050405020304" pitchFamily="18" charset="-78"/>
            </a:endParaRPr>
          </a:p>
          <a:p>
            <a:pPr marL="386080" indent="-386080">
              <a:buFont typeface="+mj-lt"/>
              <a:buAutoNum type="arabicPeriod"/>
            </a:pPr>
            <a:r>
              <a:rPr lang="en-US" sz="2400" dirty="0"/>
              <a:t>Lifelong paralysis of a part of the body.</a:t>
            </a:r>
            <a:endParaRPr lang="en-US" sz="2400" b="1" dirty="0">
              <a:cs typeface="Andalus" panose="02020603050405020304" pitchFamily="18"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Ball Valve effect :</a:t>
            </a:r>
            <a:endParaRPr lang="en-US" dirty="0"/>
          </a:p>
        </p:txBody>
      </p:sp>
      <p:pic>
        <p:nvPicPr>
          <p:cNvPr id="4" name="عنصر نائب للمحتوى 3" descr="B9780323082037000312_f031-003-9780323082037.jpg"/>
          <p:cNvPicPr>
            <a:picLocks noGrp="1" noChangeAspect="1"/>
          </p:cNvPicPr>
          <p:nvPr>
            <p:ph idx="1"/>
          </p:nvPr>
        </p:nvPicPr>
        <p:blipFill>
          <a:blip r:embed="rId1"/>
          <a:stretch>
            <a:fillRect/>
          </a:stretch>
        </p:blipFill>
        <p:spPr>
          <a:xfrm>
            <a:off x="685800" y="2286000"/>
            <a:ext cx="7685689" cy="2743200"/>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Bone Injury</a:t>
            </a:r>
            <a:endParaRPr lang="en-US" b="1" dirty="0"/>
          </a:p>
        </p:txBody>
      </p:sp>
      <p:sp>
        <p:nvSpPr>
          <p:cNvPr id="3" name="Content Placeholder 2"/>
          <p:cNvSpPr>
            <a:spLocks noGrp="1"/>
          </p:cNvSpPr>
          <p:nvPr>
            <p:ph idx="1"/>
          </p:nvPr>
        </p:nvSpPr>
        <p:spPr/>
        <p:txBody>
          <a:bodyPr>
            <a:normAutofit/>
          </a:bodyPr>
          <a:lstStyle/>
          <a:p>
            <a:pPr algn="ctr"/>
            <a:r>
              <a:rPr lang="en-US" sz="3200" b="1" dirty="0"/>
              <a:t>Skull Fractures</a:t>
            </a:r>
            <a:endParaRPr lang="en-US" sz="3200" b="1" dirty="0"/>
          </a:p>
          <a:p>
            <a:r>
              <a:rPr lang="en-US" altLang="ar-SA" sz="2400" dirty="0">
                <a:latin typeface="Andalus" panose="02020603050405020304" pitchFamily="18" charset="-78"/>
                <a:cs typeface="Andalus" panose="02020603050405020304" pitchFamily="18" charset="-78"/>
              </a:rPr>
              <a:t>They are rare.</a:t>
            </a:r>
            <a:endParaRPr lang="en-US" altLang="ar-SA" sz="2400" dirty="0">
              <a:latin typeface="Andalus" panose="02020603050405020304" pitchFamily="18" charset="-78"/>
              <a:cs typeface="Andalus" panose="02020603050405020304" pitchFamily="18" charset="-78"/>
            </a:endParaRPr>
          </a:p>
          <a:p>
            <a:r>
              <a:rPr lang="en-US" altLang="ar-SA" sz="2400" dirty="0">
                <a:latin typeface="Andalus" panose="02020603050405020304" pitchFamily="18" charset="-78"/>
                <a:cs typeface="Andalus" panose="02020603050405020304" pitchFamily="18" charset="-78"/>
              </a:rPr>
              <a:t>May occur as a result of pressure from :</a:t>
            </a:r>
            <a:endParaRPr lang="en-US" altLang="ar-SA" sz="2400" dirty="0">
              <a:latin typeface="Andalus" panose="02020603050405020304" pitchFamily="18" charset="-78"/>
              <a:cs typeface="Andalus" panose="02020603050405020304" pitchFamily="18" charset="-78"/>
            </a:endParaRPr>
          </a:p>
          <a:p>
            <a:endParaRPr lang="en-US" altLang="ar-SA" sz="2400" dirty="0">
              <a:latin typeface="Andalus" panose="02020603050405020304" pitchFamily="18" charset="-78"/>
              <a:cs typeface="Andalus" panose="02020603050405020304" pitchFamily="18" charset="-78"/>
            </a:endParaRPr>
          </a:p>
          <a:p>
            <a:r>
              <a:rPr lang="en-US" altLang="ar-SA" sz="2400" dirty="0">
                <a:latin typeface="Andalus" panose="02020603050405020304" pitchFamily="18" charset="-78"/>
                <a:cs typeface="Andalus" panose="02020603050405020304" pitchFamily="18" charset="-78"/>
              </a:rPr>
              <a:t>1) Forceps</a:t>
            </a:r>
            <a:endParaRPr lang="en-US" altLang="ar-SA" sz="2400" dirty="0">
              <a:latin typeface="Andalus" panose="02020603050405020304" pitchFamily="18" charset="-78"/>
              <a:cs typeface="Andalus" panose="02020603050405020304" pitchFamily="18" charset="-78"/>
            </a:endParaRPr>
          </a:p>
          <a:p>
            <a:r>
              <a:rPr lang="en-US" altLang="ar-SA" sz="2400" dirty="0">
                <a:latin typeface="Andalus" panose="02020603050405020304" pitchFamily="18" charset="-78"/>
                <a:cs typeface="Andalus" panose="02020603050405020304" pitchFamily="18" charset="-78"/>
              </a:rPr>
              <a:t>2) Maternal symphysis pubis .</a:t>
            </a:r>
            <a:endParaRPr lang="en-US" altLang="ar-SA" sz="2400" dirty="0">
              <a:latin typeface="Andalus" panose="02020603050405020304" pitchFamily="18" charset="-78"/>
              <a:cs typeface="Andalus" panose="02020603050405020304" pitchFamily="18" charset="-78"/>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6606"/>
            <a:ext cx="7886700" cy="994172"/>
          </a:xfrm>
        </p:spPr>
        <p:txBody>
          <a:bodyPr/>
          <a:lstStyle/>
          <a:p>
            <a:r>
              <a:rPr lang="en-US" dirty="0"/>
              <a:t>Types of skull fracture</a:t>
            </a:r>
            <a:endParaRPr lang="en-US" dirty="0"/>
          </a:p>
        </p:txBody>
      </p:sp>
      <p:sp>
        <p:nvSpPr>
          <p:cNvPr id="3" name="Content Placeholder 2"/>
          <p:cNvSpPr>
            <a:spLocks noGrp="1"/>
          </p:cNvSpPr>
          <p:nvPr>
            <p:ph idx="1"/>
          </p:nvPr>
        </p:nvSpPr>
        <p:spPr>
          <a:xfrm>
            <a:off x="-23871" y="994172"/>
            <a:ext cx="5564651" cy="3263504"/>
          </a:xfrm>
        </p:spPr>
        <p:txBody>
          <a:bodyPr>
            <a:normAutofit fontScale="92500" lnSpcReduction="20000"/>
          </a:bodyPr>
          <a:lstStyle/>
          <a:p>
            <a:pPr marL="386080" indent="-386080">
              <a:buFont typeface="+mj-lt"/>
              <a:buAutoNum type="arabicPeriod"/>
            </a:pPr>
            <a:r>
              <a:rPr lang="en-US"/>
              <a:t>Linear Fractures: A linear fracture is a simple break, but one that does not cause the bone to move. These are not usually too serious, but there may be underlying bleeding.</a:t>
            </a:r>
            <a:endParaRPr lang="en-US"/>
          </a:p>
          <a:p>
            <a:pPr marL="386080" indent="-386080">
              <a:buFont typeface="+mj-lt"/>
              <a:buAutoNum type="arabicPeriod"/>
            </a:pPr>
            <a:endParaRPr lang="en-US"/>
          </a:p>
          <a:p>
            <a:pPr marL="386080" indent="-386080">
              <a:buFont typeface="+mj-lt"/>
              <a:buAutoNum type="arabicPeriod"/>
            </a:pPr>
            <a:r>
              <a:rPr lang="en-US"/>
              <a:t>Depressed Fractures: A depressed skull fracture has the potential to be much more serious. This occurs when the skull is actually sunken inwards. It is more likely to cause bleeding and to put pressure on the brain.</a:t>
            </a:r>
            <a:endParaRPr lang="en-US" dirty="0"/>
          </a:p>
        </p:txBody>
      </p:sp>
      <p:pic>
        <p:nvPicPr>
          <p:cNvPr id="5" name="Picture 4" descr="A close up&#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05214" y="1087719"/>
            <a:ext cx="2857500" cy="2286000"/>
          </a:xfrm>
          <a:prstGeom prst="rect">
            <a:avLst/>
          </a:prstGeom>
        </p:spPr>
      </p:pic>
      <p:pic>
        <p:nvPicPr>
          <p:cNvPr id="7" name="Picture 6" descr="A close up of a baby&#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71" y="4359556"/>
            <a:ext cx="3269133" cy="2286000"/>
          </a:xfrm>
          <a:prstGeom prst="rect">
            <a:avLst/>
          </a:prstGeom>
        </p:spPr>
      </p:pic>
      <p:pic>
        <p:nvPicPr>
          <p:cNvPr id="4"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8875" y="3373719"/>
            <a:ext cx="2857500" cy="1971675"/>
          </a:xfrm>
          <a:prstGeom prst="rect">
            <a:avLst/>
          </a:prstGeom>
        </p:spPr>
      </p:pic>
      <p:pic>
        <p:nvPicPr>
          <p:cNvPr id="6"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262" y="4588156"/>
            <a:ext cx="2228850" cy="2057400"/>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348" y="1402387"/>
            <a:ext cx="8096837" cy="3263504"/>
          </a:xfrm>
        </p:spPr>
        <p:txBody>
          <a:bodyPr/>
          <a:lstStyle/>
          <a:p>
            <a:pPr marL="0" indent="0">
              <a:buNone/>
            </a:pPr>
            <a:r>
              <a:rPr lang="en-US" dirty="0"/>
              <a:t>3. Basilar skull fracture: Basilar skull fractures are fractures to the bones at the base of the skull. The pressure from this type of fracture often causes bruising around the eyes and behind the ears.</a:t>
            </a:r>
            <a:endParaRPr lang="en-US" dirty="0"/>
          </a:p>
        </p:txBody>
      </p:sp>
      <p:pic>
        <p:nvPicPr>
          <p:cNvPr id="5" name="Picture 4" descr="A picture containing person, mouth, teeth, indoor&#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7348" y="3200400"/>
            <a:ext cx="6167035" cy="2473782"/>
          </a:xfrm>
          <a:prstGeom prst="rect">
            <a:avLst/>
          </a:prstGeom>
        </p:spPr>
      </p:pic>
      <p:pic>
        <p:nvPicPr>
          <p:cNvPr id="7" name="Picture 6" descr="A close up of a screen&#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3593074"/>
            <a:ext cx="2250596" cy="1664726"/>
          </a:xfrm>
          <a:prstGeom prst="rect">
            <a:avLst/>
          </a:prstGeom>
        </p:spPr>
      </p:pic>
      <p:sp>
        <p:nvSpPr>
          <p:cNvPr id="8" name="TextBox 7"/>
          <p:cNvSpPr txBox="1"/>
          <p:nvPr/>
        </p:nvSpPr>
        <p:spPr>
          <a:xfrm>
            <a:off x="1061891" y="228600"/>
            <a:ext cx="7020218" cy="1107996"/>
          </a:xfrm>
          <a:prstGeom prst="rect">
            <a:avLst/>
          </a:prstGeom>
          <a:noFill/>
        </p:spPr>
        <p:txBody>
          <a:bodyPr wrap="square" rtlCol="0">
            <a:spAutoFit/>
          </a:bodyPr>
          <a:lstStyle/>
          <a:p>
            <a:pPr algn="ctr"/>
            <a:r>
              <a:rPr lang="en-US" sz="3300" b="1" dirty="0">
                <a:latin typeface="+mj-lt"/>
              </a:rPr>
              <a:t>Types of Skull Fracture</a:t>
            </a:r>
            <a:endParaRPr lang="en-US" sz="3300" b="1" dirty="0">
              <a:latin typeface="+mj-lt"/>
            </a:endParaRPr>
          </a:p>
          <a:p>
            <a:pPr algn="ctr"/>
            <a:r>
              <a:rPr lang="en-US" sz="3300" b="1" dirty="0">
                <a:latin typeface="+mj-lt"/>
              </a:rPr>
              <a:t>Continued..</a:t>
            </a:r>
            <a:endParaRPr lang="en-US" sz="3300" b="1" dirty="0">
              <a:latin typeface="+mj-lt"/>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0" y="769441"/>
            <a:ext cx="5191583" cy="3412037"/>
          </a:xfrm>
        </p:spPr>
        <p:txBody>
          <a:bodyPr anchor="ctr">
            <a:normAutofit lnSpcReduction="10000"/>
          </a:bodyPr>
          <a:lstStyle/>
          <a:p>
            <a:r>
              <a:rPr lang="en-US" sz="1800" dirty="0"/>
              <a:t>Fractures of the </a:t>
            </a:r>
            <a:r>
              <a:rPr lang="en-US" sz="1800" b="1" dirty="0"/>
              <a:t>clavicle </a:t>
            </a:r>
            <a:r>
              <a:rPr lang="en-US" sz="1800" dirty="0"/>
              <a:t>usually are unilateral and are noted in macrosomic infants, shoulder dystocia, and midforceps delivery. Often a snap is heard after a difficult delivery, and the infant exhibits an asymmetrical Moro response and decreased movement of the affected side.</a:t>
            </a:r>
            <a:endParaRPr lang="en-US" sz="1800" dirty="0"/>
          </a:p>
          <a:p>
            <a:r>
              <a:rPr lang="en-US" sz="1800" dirty="0">
                <a:cs typeface="Andalus" panose="02020603050405020304" pitchFamily="18" charset="-78"/>
              </a:rPr>
              <a:t>Examination may reveal </a:t>
            </a:r>
            <a:r>
              <a:rPr lang="en-US" sz="1800" b="1" dirty="0">
                <a:cs typeface="Andalus" panose="02020603050405020304" pitchFamily="18" charset="-78"/>
              </a:rPr>
              <a:t>crepitus, palpable bony irregularity, and sternocleidomastoid muscle spasm</a:t>
            </a:r>
            <a:r>
              <a:rPr lang="en-US" sz="1800" dirty="0">
                <a:cs typeface="Andalus" panose="02020603050405020304" pitchFamily="18" charset="-78"/>
              </a:rPr>
              <a:t>. Radiographic studies confirm the fracture.</a:t>
            </a:r>
            <a:endParaRPr lang="en-US" sz="1800" dirty="0">
              <a:cs typeface="Andalus" panose="02020603050405020304" pitchFamily="18" charset="-78"/>
            </a:endParaRPr>
          </a:p>
        </p:txBody>
      </p:sp>
      <p:pic>
        <p:nvPicPr>
          <p:cNvPr id="5" name="Picture 4"/>
          <p:cNvPicPr>
            <a:picLocks noChangeAspect="1"/>
          </p:cNvPicPr>
          <p:nvPr/>
        </p:nvPicPr>
        <p:blipFill rotWithShape="1">
          <a:blip r:embed="rId1">
            <a:extLst>
              <a:ext uri="{28A0092B-C50C-407E-A947-70E740481C1C}">
                <a14:useLocalDpi xmlns:a14="http://schemas.microsoft.com/office/drawing/2010/main" val="0"/>
              </a:ext>
            </a:extLst>
          </a:blip>
          <a:srcRect l="2" t="4948" r="2" b="6536"/>
          <a:stretch>
            <a:fillRect/>
          </a:stretch>
        </p:blipFill>
        <p:spPr>
          <a:xfrm>
            <a:off x="5397875" y="769441"/>
            <a:ext cx="3746125" cy="2880360"/>
          </a:xfrm>
          <a:prstGeom prst="rect">
            <a:avLst/>
          </a:prstGeom>
        </p:spPr>
      </p:pic>
      <p:sp>
        <p:nvSpPr>
          <p:cNvPr id="4" name="TextBox 3"/>
          <p:cNvSpPr txBox="1"/>
          <p:nvPr/>
        </p:nvSpPr>
        <p:spPr>
          <a:xfrm>
            <a:off x="823280" y="0"/>
            <a:ext cx="6858000" cy="769441"/>
          </a:xfrm>
          <a:prstGeom prst="rect">
            <a:avLst/>
          </a:prstGeom>
          <a:noFill/>
        </p:spPr>
        <p:txBody>
          <a:bodyPr wrap="square" rtlCol="0">
            <a:spAutoFit/>
          </a:bodyPr>
          <a:lstStyle/>
          <a:p>
            <a:pPr algn="ctr"/>
            <a:r>
              <a:rPr lang="en-US" sz="4400" dirty="0"/>
              <a:t>Clavicle Fracture</a:t>
            </a:r>
            <a:endParaRPr lang="en-US" sz="4400" dirty="0"/>
          </a:p>
        </p:txBody>
      </p:sp>
      <p:pic>
        <p:nvPicPr>
          <p:cNvPr id="8"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8217" y="3835702"/>
            <a:ext cx="2925440" cy="2867025"/>
          </a:xfrm>
          <a:prstGeom prst="rect">
            <a:avLst/>
          </a:prstGeom>
        </p:spPr>
      </p:pic>
      <p:pic>
        <p:nvPicPr>
          <p:cNvPr id="9"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510" y="4189499"/>
            <a:ext cx="3746125" cy="249718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790" y="1071447"/>
            <a:ext cx="8566536" cy="5509200"/>
          </a:xfrm>
          <a:prstGeom prst="rect">
            <a:avLst/>
          </a:prstGeom>
        </p:spPr>
        <p:txBody>
          <a:bodyPr wrap="square">
            <a:spAutoFit/>
          </a:bodyPr>
          <a:lstStyle/>
          <a:p>
            <a:pPr algn="l" rtl="0"/>
            <a:endParaRPr lang="en-US" sz="2400" baseline="30000" dirty="0">
              <a:solidFill>
                <a:schemeClr val="tx1">
                  <a:lumMod val="95000"/>
                  <a:lumOff val="5000"/>
                </a:schemeClr>
              </a:solidFill>
              <a:latin typeface="+mj-lt"/>
              <a:cs typeface="Andalus" panose="02020603050405020304" pitchFamily="18" charset="-78"/>
            </a:endParaRPr>
          </a:p>
          <a:p>
            <a:pPr algn="l" rtl="0">
              <a:buFont typeface="Arial" panose="020B0604020202020204" pitchFamily="34" charset="0"/>
              <a:buChar char="•"/>
            </a:pPr>
            <a:r>
              <a:rPr lang="en-US" sz="2400" dirty="0">
                <a:solidFill>
                  <a:schemeClr val="tx1">
                    <a:lumMod val="95000"/>
                    <a:lumOff val="5000"/>
                  </a:schemeClr>
                </a:solidFill>
                <a:latin typeface="+mj-lt"/>
                <a:cs typeface="Andalus" panose="02020603050405020304" pitchFamily="18" charset="-78"/>
              </a:rPr>
              <a:t> </a:t>
            </a:r>
            <a:r>
              <a:rPr lang="en-GB" sz="2400" dirty="0"/>
              <a:t>The extent of surfactant inhibition depends on both the concentration of surfactant and meconium. If the surfactant concentration is low, even very highly diluted meconium can inhibit surfactant function whereas, in high surfactant concentrations, the effects of meconium are limited. Meconium may impact surfactant mechanisms by preventing surfactant from spreading over the alveolar surface, decreasing the concentration of surfactant proteins (</a:t>
            </a:r>
            <a:r>
              <a:rPr lang="en-GB" sz="2400" dirty="0">
                <a:solidFill>
                  <a:srgbClr val="C00000"/>
                </a:solidFill>
                <a:hlinkClick r:id="rId1" tooltip="Surfactant protein A"/>
              </a:rPr>
              <a:t>SP-A</a:t>
            </a:r>
            <a:r>
              <a:rPr lang="en-GB" sz="2400" dirty="0"/>
              <a:t> and </a:t>
            </a:r>
            <a:r>
              <a:rPr lang="en-GB" sz="2400" dirty="0">
                <a:solidFill>
                  <a:srgbClr val="C00000"/>
                </a:solidFill>
                <a:hlinkClick r:id="rId2" tooltip="Surfactant protein B"/>
              </a:rPr>
              <a:t>SP-B</a:t>
            </a:r>
            <a:r>
              <a:rPr lang="en-GB" sz="2400" dirty="0"/>
              <a:t>), and by changing the viscosity and structure of surfactant.</a:t>
            </a:r>
            <a:endParaRPr lang="en-US" sz="2400" dirty="0">
              <a:solidFill>
                <a:schemeClr val="tx1">
                  <a:lumMod val="95000"/>
                  <a:lumOff val="5000"/>
                </a:schemeClr>
              </a:solidFill>
              <a:latin typeface="+mj-lt"/>
              <a:cs typeface="Andalus" panose="02020603050405020304" pitchFamily="18" charset="-78"/>
            </a:endParaRPr>
          </a:p>
          <a:p>
            <a:pPr algn="l" rtl="0">
              <a:buFont typeface="Arial" panose="020B0604020202020204" pitchFamily="34" charset="0"/>
              <a:buChar char="•"/>
            </a:pPr>
            <a:endParaRPr lang="en-GB" sz="2400" dirty="0">
              <a:solidFill>
                <a:schemeClr val="tx1">
                  <a:lumMod val="95000"/>
                  <a:lumOff val="5000"/>
                </a:schemeClr>
              </a:solidFill>
              <a:latin typeface="+mj-lt"/>
              <a:cs typeface="Andalus" panose="02020603050405020304" pitchFamily="18" charset="-78"/>
            </a:endParaRPr>
          </a:p>
          <a:p>
            <a:pPr algn="l" rtl="0">
              <a:buFont typeface="Arial" panose="020B0604020202020204" pitchFamily="34" charset="0"/>
              <a:buChar char="•"/>
            </a:pPr>
            <a:r>
              <a:rPr lang="en-GB" sz="2400" dirty="0">
                <a:solidFill>
                  <a:schemeClr val="tx1">
                    <a:lumMod val="95000"/>
                    <a:lumOff val="5000"/>
                  </a:schemeClr>
                </a:solidFill>
                <a:latin typeface="+mj-lt"/>
                <a:cs typeface="Andalus" panose="02020603050405020304" pitchFamily="18" charset="-78"/>
              </a:rPr>
              <a:t>So interfere with the normal function of the surfactant</a:t>
            </a:r>
            <a:endParaRPr lang="en-GB" sz="2400" dirty="0">
              <a:solidFill>
                <a:schemeClr val="tx1">
                  <a:lumMod val="95000"/>
                  <a:lumOff val="5000"/>
                </a:schemeClr>
              </a:solidFill>
              <a:latin typeface="+mj-lt"/>
              <a:cs typeface="Andalus" panose="02020603050405020304" pitchFamily="18" charset="-78"/>
            </a:endParaRPr>
          </a:p>
          <a:p>
            <a:pPr algn="l" rtl="0"/>
            <a:r>
              <a:rPr lang="en-GB" sz="2400" dirty="0">
                <a:solidFill>
                  <a:schemeClr val="tx1">
                    <a:lumMod val="95000"/>
                    <a:lumOff val="5000"/>
                  </a:schemeClr>
                </a:solidFill>
                <a:latin typeface="+mj-lt"/>
                <a:cs typeface="Andalus" panose="02020603050405020304" pitchFamily="18" charset="-78"/>
              </a:rPr>
              <a:t>This will leads to </a:t>
            </a:r>
            <a:r>
              <a:rPr lang="en-GB" sz="2400" b="1" u="sng" dirty="0">
                <a:solidFill>
                  <a:schemeClr val="tx1">
                    <a:lumMod val="95000"/>
                    <a:lumOff val="5000"/>
                  </a:schemeClr>
                </a:solidFill>
                <a:latin typeface="+mj-lt"/>
                <a:cs typeface="Andalus" panose="02020603050405020304" pitchFamily="18" charset="-78"/>
              </a:rPr>
              <a:t>respiratory distress syndrome </a:t>
            </a:r>
            <a:endParaRPr lang="en-US" sz="2400" b="1" u="sng" dirty="0">
              <a:solidFill>
                <a:schemeClr val="tx1">
                  <a:lumMod val="95000"/>
                  <a:lumOff val="5000"/>
                </a:schemeClr>
              </a:solidFill>
              <a:latin typeface="+mj-lt"/>
              <a:cs typeface="Andalus" panose="02020603050405020304" pitchFamily="18" charset="-78"/>
            </a:endParaRPr>
          </a:p>
          <a:p>
            <a:pPr algn="l" rtl="0">
              <a:buFont typeface="Arial" panose="020B0604020202020204" pitchFamily="34" charset="0"/>
              <a:buChar char="•"/>
            </a:pPr>
            <a:endParaRPr lang="en-US" sz="2400" dirty="0">
              <a:solidFill>
                <a:schemeClr val="tx1">
                  <a:lumMod val="95000"/>
                  <a:lumOff val="5000"/>
                </a:schemeClr>
              </a:solidFill>
              <a:latin typeface="Andalus" panose="02020603050405020304" pitchFamily="18" charset="-78"/>
              <a:cs typeface="Andalus" panose="02020603050405020304" pitchFamily="18" charset="-78"/>
            </a:endParaRPr>
          </a:p>
        </p:txBody>
      </p:sp>
      <p:sp>
        <p:nvSpPr>
          <p:cNvPr id="5" name="TextBox 4"/>
          <p:cNvSpPr txBox="1"/>
          <p:nvPr/>
        </p:nvSpPr>
        <p:spPr>
          <a:xfrm>
            <a:off x="1066800" y="457200"/>
            <a:ext cx="184731" cy="369332"/>
          </a:xfrm>
          <a:prstGeom prst="rect">
            <a:avLst/>
          </a:prstGeom>
          <a:noFill/>
        </p:spPr>
        <p:txBody>
          <a:bodyPr wrap="none" rtlCol="0">
            <a:spAutoFit/>
          </a:bodyPr>
          <a:lstStyle/>
          <a:p>
            <a:endParaRPr lang="en-US" dirty="0"/>
          </a:p>
        </p:txBody>
      </p:sp>
      <p:sp>
        <p:nvSpPr>
          <p:cNvPr id="7" name="TextBox 6"/>
          <p:cNvSpPr txBox="1"/>
          <p:nvPr/>
        </p:nvSpPr>
        <p:spPr>
          <a:xfrm>
            <a:off x="332822" y="376535"/>
            <a:ext cx="7804536" cy="646331"/>
          </a:xfrm>
          <a:prstGeom prst="rect">
            <a:avLst/>
          </a:prstGeom>
          <a:noFill/>
        </p:spPr>
        <p:txBody>
          <a:bodyPr wrap="square" rtlCol="0">
            <a:spAutoFit/>
          </a:bodyPr>
          <a:lstStyle/>
          <a:p>
            <a:r>
              <a:rPr lang="en-US" sz="3600" b="1" dirty="0">
                <a:latin typeface="Corbel Light" panose="020B0303020204020204" pitchFamily="34" charset="0"/>
              </a:rPr>
              <a:t>2- Surfactant </a:t>
            </a:r>
            <a:r>
              <a:rPr lang="en-US" sz="3600" b="1" dirty="0" err="1">
                <a:latin typeface="Corbel Light" panose="020B0303020204020204" pitchFamily="34" charset="0"/>
              </a:rPr>
              <a:t>Dysfuncton</a:t>
            </a:r>
            <a:r>
              <a:rPr lang="en-US" sz="3600" b="1" dirty="0">
                <a:latin typeface="Corbel Light" panose="020B0303020204020204" pitchFamily="34" charset="0"/>
              </a:rPr>
              <a:t> :</a:t>
            </a:r>
            <a:endParaRPr lang="en-US" sz="3600" b="1" dirty="0">
              <a:latin typeface="Corbel Light" panose="020B0303020204020204"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23203</Words>
  <Application>WPS Presentation</Application>
  <PresentationFormat/>
  <Paragraphs>668</Paragraphs>
  <Slides>83</Slides>
  <Notes>0</Notes>
  <HiddenSlides>0</HiddenSlides>
  <MMClips>0</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83</vt:i4>
      </vt:variant>
    </vt:vector>
  </HeadingPairs>
  <TitlesOfParts>
    <vt:vector size="111" baseType="lpstr">
      <vt:lpstr>Arial</vt:lpstr>
      <vt:lpstr>SimSun</vt:lpstr>
      <vt:lpstr>Wingdings</vt:lpstr>
      <vt:lpstr>Wingdings 3</vt:lpstr>
      <vt:lpstr>Symbol</vt:lpstr>
      <vt:lpstr>Arial</vt:lpstr>
      <vt:lpstr>Andalus</vt:lpstr>
      <vt:lpstr>Corbel Light</vt:lpstr>
      <vt:lpstr>Century Gothic</vt:lpstr>
      <vt:lpstr>Microsoft YaHei</vt:lpstr>
      <vt:lpstr>Arial Unicode MS</vt:lpstr>
      <vt:lpstr>Calibri</vt:lpstr>
      <vt:lpstr>Wingdings 3</vt:lpstr>
      <vt:lpstr>Verdana</vt:lpstr>
      <vt:lpstr>Wingdings 2</vt:lpstr>
      <vt:lpstr>Wingdings</vt:lpstr>
      <vt:lpstr>Bahnschrift Light</vt:lpstr>
      <vt:lpstr>Aldhabi</vt:lpstr>
      <vt:lpstr>Britannic Bold</vt:lpstr>
      <vt:lpstr>Segoe Print</vt:lpstr>
      <vt:lpstr>Courier New</vt:lpstr>
      <vt:lpstr>Aparajita</vt:lpstr>
      <vt:lpstr>Nirmala UI</vt:lpstr>
      <vt:lpstr>Arial Narrow</vt:lpstr>
      <vt:lpstr>Bahnschrift SemiBold</vt:lpstr>
      <vt:lpstr>Times New Roman</vt:lpstr>
      <vt:lpstr>Aldhabi</vt:lpstr>
      <vt:lpstr>Ion</vt:lpstr>
      <vt:lpstr>PowerPoint 演示文稿</vt:lpstr>
      <vt:lpstr>PowerPoint 演示文稿</vt:lpstr>
      <vt:lpstr>What is meconuim ?</vt:lpstr>
      <vt:lpstr>PowerPoint 演示文稿</vt:lpstr>
      <vt:lpstr>Pathophysiology</vt:lpstr>
      <vt:lpstr>PowerPoint 演示文稿</vt:lpstr>
      <vt:lpstr>1- Airway Obstruction </vt:lpstr>
      <vt:lpstr>Ball Valve effect :</vt:lpstr>
      <vt:lpstr>PowerPoint 演示文稿</vt:lpstr>
      <vt:lpstr>3- Chemical pneumonitis:</vt:lpstr>
      <vt:lpstr>4- Persistent pulmonary hypertension</vt:lpstr>
      <vt:lpstr>Effect to the skin:</vt:lpstr>
      <vt:lpstr>Clinical presentation  :</vt:lpstr>
      <vt:lpstr>PowerPoint 演示文稿</vt:lpstr>
      <vt:lpstr>Investigation </vt:lpstr>
      <vt:lpstr>PowerPoint 演示文稿</vt:lpstr>
      <vt:lpstr>PowerPoint 演示文稿</vt:lpstr>
      <vt:lpstr>PowerPoint 演示文稿</vt:lpstr>
      <vt:lpstr>PowerPoint 演示文稿</vt:lpstr>
      <vt:lpstr>Air trapping and hyperexpansion :</vt:lpstr>
      <vt:lpstr>Acute atelectasis :</vt:lpstr>
      <vt:lpstr>Management of meconium aspiartion </vt:lpstr>
      <vt:lpstr>PowerPoint 演示文稿</vt:lpstr>
      <vt:lpstr>PowerPoint 演示文稿</vt:lpstr>
      <vt:lpstr>PowerPoint 演示文稿</vt:lpstr>
      <vt:lpstr>Continued care in the NICU </vt:lpstr>
      <vt:lpstr>PowerPoint 演示文稿</vt:lpstr>
      <vt:lpstr>Prevention :</vt:lpstr>
      <vt:lpstr>Prognosis :</vt:lpstr>
      <vt:lpstr>Complication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Transient Tachypnea Of The Newborn (TTN)</vt:lpstr>
      <vt:lpstr>Transient Tachypnea Of The Newborn (TTN)</vt:lpstr>
      <vt:lpstr>Birth injuries </vt:lpstr>
      <vt:lpstr>Definitions</vt:lpstr>
      <vt:lpstr>PowerPoint 演示文稿</vt:lpstr>
      <vt:lpstr>Epidemiology </vt:lpstr>
      <vt:lpstr>Risk factors</vt:lpstr>
      <vt:lpstr>PowerPoint 演示文稿</vt:lpstr>
      <vt:lpstr>PowerPoint 演示文稿</vt:lpstr>
      <vt:lpstr>1. cephalohematoma</vt:lpstr>
      <vt:lpstr>PowerPoint 演示文稿</vt:lpstr>
      <vt:lpstr>PowerPoint 演示文稿</vt:lpstr>
      <vt:lpstr>DIAGNOSIS</vt:lpstr>
      <vt:lpstr>MANAGEMENT</vt:lpstr>
      <vt:lpstr>PowerPoint 演示文稿</vt:lpstr>
      <vt:lpstr>PowerPoint 演示文稿</vt:lpstr>
      <vt:lpstr>PowerPoint 演示文稿</vt:lpstr>
      <vt:lpstr>PowerPoint 演示文稿</vt:lpstr>
      <vt:lpstr>3.Subgaleal hematoma</vt:lpstr>
      <vt:lpstr>DIAGNOSIS </vt:lpstr>
      <vt:lpstr>PowerPoint 演示文稿</vt:lpstr>
      <vt:lpstr>4. Abrasions and lacerations</vt:lpstr>
      <vt:lpstr>PowerPoint 演示文稿</vt:lpstr>
      <vt:lpstr>5. Subcutaneous fat necrosis</vt:lpstr>
      <vt:lpstr>PowerPoint 演示文稿</vt:lpstr>
      <vt:lpstr>The Brachial Plexus</vt:lpstr>
      <vt:lpstr>Brachial Plexus Injury</vt:lpstr>
      <vt:lpstr>PowerPoint 演示文稿</vt:lpstr>
      <vt:lpstr>Erb’s Palsy (C5-C6)</vt:lpstr>
      <vt:lpstr>PowerPoint 演示文稿</vt:lpstr>
      <vt:lpstr>Klumpke’s Palsy (C7-C8-T1)</vt:lpstr>
      <vt:lpstr>PowerPoint 演示文稿</vt:lpstr>
      <vt:lpstr>How Is a Brachial Plexus Injury Treated?</vt:lpstr>
      <vt:lpstr>Cranial Nerve Injuries</vt:lpstr>
      <vt:lpstr>Facial Nerve injury</vt:lpstr>
      <vt:lpstr>PowerPoint 演示文稿</vt:lpstr>
      <vt:lpstr>Laryngeal Nerve Injury</vt:lpstr>
      <vt:lpstr>Spinal Cord Injury</vt:lpstr>
      <vt:lpstr>Bone Injury</vt:lpstr>
      <vt:lpstr>Types of skull fracture</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mohmad</cp:lastModifiedBy>
  <cp:revision>1</cp:revision>
  <dcterms:created xsi:type="dcterms:W3CDTF">2023-08-14T17:43:56Z</dcterms:created>
  <dcterms:modified xsi:type="dcterms:W3CDTF">2023-08-14T17:43:56Z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AAAB90D62EFD407390B667997080813A</vt:lpwstr>
  </property>
  <property fmtid="{D5CDD505-2E9C-101B-9397-08002B2CF9AE}" pid="3" name="KSOProductBuildVer">
    <vt:lpwstr>1033-11.2.0.11537</vt:lpwstr>
  </property>
</Properties>
</file>