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5" r:id="rId2"/>
    <p:sldId id="284" r:id="rId3"/>
    <p:sldId id="285" r:id="rId4"/>
    <p:sldId id="258" r:id="rId5"/>
    <p:sldId id="259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300" r:id="rId16"/>
    <p:sldId id="299" r:id="rId17"/>
    <p:sldId id="301" r:id="rId18"/>
    <p:sldId id="302" r:id="rId19"/>
    <p:sldId id="296" r:id="rId20"/>
    <p:sldId id="297" r:id="rId21"/>
    <p:sldId id="307" r:id="rId22"/>
    <p:sldId id="308" r:id="rId23"/>
    <p:sldId id="263" r:id="rId24"/>
    <p:sldId id="264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7757F-3BCE-4EE2-9624-998B794E56E4}" type="datetimeFigureOut">
              <a:rPr lang="en-MY" smtClean="0"/>
              <a:t>16/5/2021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C1172-5D09-4636-B339-8447DA1EF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995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DCD7AD-8356-4474-99E2-487B71CE8982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58091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F993E87-B9E3-4ACA-8A51-5211DAE91378}" type="slidenum">
              <a:rPr lang="en-US" altLang="en-US" smtClean="0">
                <a:latin typeface="Arial" charset="0"/>
              </a:rPr>
              <a:pPr eaLnBrk="1" hangingPunct="1"/>
              <a:t>22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1311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26335-FABA-4BD8-8D65-3EF3259C04D0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7279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4A384-4415-4F06-8DCA-43AD002588B8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464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33A8-F3FE-4CA1-BDD5-8BE8519D8A07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4610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6011D-AB3D-4A3F-91BE-10FD75DFE2A1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1068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55C-906B-4D93-995D-C182BC8D72AD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9516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88C4D-121E-44C9-ABF4-6F1EB57ADC9A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019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1D931-46FC-42F9-B17A-6A04BF4AA3BB}" type="datetime1">
              <a:rPr lang="en-MY" smtClean="0"/>
              <a:t>16/5/2021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8908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0F07-3FDF-44D1-A671-44F8D5444BDD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5931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3302-DE71-4486-9EBE-77C9138546E4}" type="datetime1">
              <a:rPr lang="en-MY" smtClean="0"/>
              <a:t>16/5/2021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8205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4CAF6-4C1A-43A0-B151-B0AAEFACBA5E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369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934CD-0F24-4103-8256-37B3118F8414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03069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8EB28-E379-4405-828C-57D24306E349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18A2E-B979-4308-B9A0-5D3928347D80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4790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184482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Occupation Health</a:t>
            </a:r>
          </a:p>
          <a:p>
            <a:pPr algn="ctr"/>
            <a:r>
              <a:rPr lang="en-US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C000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13</a:t>
            </a:r>
            <a:endParaRPr lang="en-MY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88942" y="5085184"/>
            <a:ext cx="614828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nl-NL" sz="2800" b="1" i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Prof  DR. Waqar Al – Kubaisy</a:t>
            </a:r>
            <a:r>
              <a:rPr lang="nl-NL" sz="28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charset="0"/>
              </a:rPr>
              <a:t> </a:t>
            </a:r>
            <a:endParaRPr lang="en-MY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3429000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  <a:latin typeface="Garamond" pitchFamily="18" charset="0"/>
              </a:rPr>
              <a:t>OCCUPATIONAL DERMATITIS</a:t>
            </a:r>
            <a:endParaRPr lang="en-MY" sz="3200" dirty="0">
              <a:solidFill>
                <a:srgbClr val="C00000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28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3429000"/>
            <a:ext cx="4572000" cy="0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251520" y="672825"/>
            <a:ext cx="864096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1. Properties Of The Substance </a:t>
            </a:r>
          </a:p>
          <a:p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Solubility; 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The more soluble the substance the more likely it is to penetrate the skin</a:t>
            </a:r>
          </a:p>
          <a:p>
            <a:endParaRPr lang="en-MY" sz="22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Form: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gas, liquid, solid. 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Agents that affect the skin can come in all forms, however 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liquids are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common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skin irritants and sensitizers. </a:t>
            </a:r>
          </a:p>
          <a:p>
            <a:endParaRPr lang="en-MY" sz="2200" dirty="0" smtClean="0">
              <a:latin typeface="Garamond" pitchFamily="18" charset="0"/>
              <a:cs typeface="Times New Roman" pitchFamily="18" charset="0"/>
            </a:endParaRP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Concentration.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 Generally the higher the concentration the greater the skin hazard. </a:t>
            </a:r>
          </a:p>
          <a:p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Duration of exposure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. 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The greater the exposure duration the grater the skin hazard. </a:t>
            </a:r>
          </a:p>
          <a:p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 </a:t>
            </a:r>
          </a:p>
          <a:p>
            <a:r>
              <a:rPr lang="en-MY" sz="2200" b="1" dirty="0" smtClean="0">
                <a:latin typeface="Garamond" pitchFamily="18" charset="0"/>
                <a:cs typeface="Times New Roman" pitchFamily="18" charset="0"/>
              </a:rPr>
              <a:t>Properties of the substance </a:t>
            </a:r>
          </a:p>
          <a:p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Acid and alkali </a:t>
            </a:r>
            <a:r>
              <a:rPr lang="en-MY" sz="2200" dirty="0" smtClean="0">
                <a:latin typeface="Garamond" pitchFamily="18" charset="0"/>
                <a:cs typeface="Times New Roman" pitchFamily="18" charset="0"/>
              </a:rPr>
              <a:t>are more likely to cause irritation affect the skin than a neutral product such as water</a:t>
            </a:r>
          </a:p>
        </p:txBody>
      </p:sp>
      <p:pic>
        <p:nvPicPr>
          <p:cNvPr id="5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738664"/>
            <a:ext cx="1046991" cy="67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BC324-C933-477D-86A9-5FBDFBE2F868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10</a:t>
            </a:fld>
            <a:endParaRPr lang="en-MY" dirty="0"/>
          </a:p>
        </p:txBody>
      </p:sp>
      <p:sp>
        <p:nvSpPr>
          <p:cNvPr id="7" name="Right Arrow 6"/>
          <p:cNvSpPr/>
          <p:nvPr/>
        </p:nvSpPr>
        <p:spPr>
          <a:xfrm>
            <a:off x="7236296" y="60932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2631158" y="281950"/>
            <a:ext cx="2185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MY" b="1" dirty="0" smtClean="0">
                <a:latin typeface="Garamond" pitchFamily="18" charset="0"/>
              </a:rPr>
              <a:t>Cont. ..Risk </a:t>
            </a:r>
            <a:r>
              <a:rPr lang="en-MY" b="1" dirty="0">
                <a:latin typeface="Garamond" pitchFamily="18" charset="0"/>
              </a:rPr>
              <a:t>Factors </a:t>
            </a:r>
          </a:p>
        </p:txBody>
      </p:sp>
      <p:sp>
        <p:nvSpPr>
          <p:cNvPr id="9" name="Rectangle 8"/>
          <p:cNvSpPr/>
          <p:nvPr/>
        </p:nvSpPr>
        <p:spPr>
          <a:xfrm>
            <a:off x="6682356" y="0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400" dirty="0">
                <a:latin typeface="Garamond" pitchFamily="18" charset="0"/>
              </a:rPr>
              <a:t>1</a:t>
            </a:r>
            <a:r>
              <a:rPr lang="en-MY" sz="1400" dirty="0">
                <a:solidFill>
                  <a:srgbClr val="FF0000"/>
                </a:solidFill>
                <a:latin typeface="Garamond" pitchFamily="18" charset="0"/>
              </a:rPr>
              <a:t>) properties of the substance </a:t>
            </a:r>
          </a:p>
          <a:p>
            <a:r>
              <a:rPr lang="en-MY" sz="1400" dirty="0">
                <a:latin typeface="Garamond" pitchFamily="18" charset="0"/>
              </a:rPr>
              <a:t>2) environmental conditions </a:t>
            </a:r>
          </a:p>
          <a:p>
            <a:r>
              <a:rPr lang="en-MY" sz="1400" dirty="0">
                <a:latin typeface="Garamond" pitchFamily="18" charset="0"/>
              </a:rPr>
              <a:t>3) pre-existing medical condition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04708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086" y="976301"/>
            <a:ext cx="86373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Environmental Conditions</a:t>
            </a:r>
            <a:endParaRPr lang="en-US" sz="2400" b="1" dirty="0" smtClean="0">
              <a:solidFill>
                <a:srgbClr val="FF0000"/>
              </a:solidFill>
              <a:latin typeface="Garamond" pitchFamily="18" charset="0"/>
              <a:cs typeface="Times New Roman" pitchFamily="18" charset="0"/>
            </a:endParaRPr>
          </a:p>
          <a:p>
            <a:pPr fontAlgn="t"/>
            <a:r>
              <a:rPr lang="en-MY" sz="2400" b="1" dirty="0">
                <a:latin typeface="Garamond" pitchFamily="18" charset="0"/>
              </a:rPr>
              <a:t>Temperature, humidity, moisture</a:t>
            </a:r>
            <a:endParaRPr lang="en-MY" sz="2400" dirty="0">
              <a:latin typeface="Garamond" pitchFamily="18" charset="0"/>
            </a:endParaRPr>
          </a:p>
          <a:p>
            <a:pPr fontAlgn="t"/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Hot humid </a:t>
            </a:r>
            <a:r>
              <a:rPr lang="en-MY" sz="2400" dirty="0">
                <a:latin typeface="Garamond" pitchFamily="18" charset="0"/>
              </a:rPr>
              <a:t>workplaces can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cause sweating</a:t>
            </a:r>
            <a:r>
              <a:rPr lang="en-MY" sz="2400" dirty="0">
                <a:latin typeface="Garamond" pitchFamily="18" charset="0"/>
              </a:rPr>
              <a:t>. Sweat can </a:t>
            </a:r>
            <a:r>
              <a:rPr lang="en-MY" sz="2400" b="1" dirty="0">
                <a:solidFill>
                  <a:schemeClr val="tx2"/>
                </a:solidFill>
                <a:latin typeface="Garamond" pitchFamily="18" charset="0"/>
              </a:rPr>
              <a:t>dissolve certain types</a:t>
            </a:r>
            <a:r>
              <a:rPr lang="en-MY" sz="2400" dirty="0">
                <a:latin typeface="Garamond" pitchFamily="18" charset="0"/>
              </a:rPr>
              <a:t> of chemical powers thus making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them more toxic </a:t>
            </a:r>
            <a:r>
              <a:rPr lang="en-MY" sz="2400" dirty="0">
                <a:latin typeface="Garamond" pitchFamily="18" charset="0"/>
              </a:rPr>
              <a:t>or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irritating </a:t>
            </a:r>
          </a:p>
          <a:p>
            <a:pPr fontAlgn="t"/>
            <a:endParaRPr lang="en-MY" sz="2400" b="1" dirty="0" smtClean="0">
              <a:latin typeface="Garamond" pitchFamily="18" charset="0"/>
            </a:endParaRPr>
          </a:p>
          <a:p>
            <a:pPr fontAlgn="t"/>
            <a:r>
              <a:rPr lang="en-MY" sz="2400" b="1" dirty="0" smtClean="0">
                <a:latin typeface="Garamond" pitchFamily="18" charset="0"/>
              </a:rPr>
              <a:t>Contamination </a:t>
            </a:r>
            <a:r>
              <a:rPr lang="en-MY" sz="2400" b="1" dirty="0">
                <a:latin typeface="Garamond" pitchFamily="18" charset="0"/>
              </a:rPr>
              <a:t>in the air</a:t>
            </a:r>
            <a:endParaRPr lang="en-MY" sz="2400" dirty="0">
              <a:latin typeface="Garamond" pitchFamily="18" charset="0"/>
            </a:endParaRPr>
          </a:p>
          <a:p>
            <a:pPr fontAlgn="t"/>
            <a:r>
              <a:rPr lang="en-MY" sz="2400" dirty="0">
                <a:latin typeface="Garamond" pitchFamily="18" charset="0"/>
              </a:rPr>
              <a:t>As the </a:t>
            </a:r>
            <a:r>
              <a:rPr lang="en-MY" sz="2400" dirty="0">
                <a:solidFill>
                  <a:srgbClr val="FF0000"/>
                </a:solidFill>
                <a:latin typeface="Garamond" pitchFamily="18" charset="0"/>
              </a:rPr>
              <a:t>concentration</a:t>
            </a:r>
            <a:r>
              <a:rPr lang="en-MY" sz="2400" dirty="0">
                <a:latin typeface="Garamond" pitchFamily="18" charset="0"/>
              </a:rPr>
              <a:t> of the chemical </a:t>
            </a:r>
            <a:r>
              <a:rPr lang="en-MY" sz="2400" b="1" dirty="0">
                <a:latin typeface="Garamond" pitchFamily="18" charset="0"/>
              </a:rPr>
              <a:t>in the air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increases </a:t>
            </a:r>
            <a:r>
              <a:rPr lang="en-MY" sz="2400" dirty="0">
                <a:latin typeface="Garamond" pitchFamily="18" charset="0"/>
              </a:rPr>
              <a:t>the potential for dermatitis increases. </a:t>
            </a:r>
          </a:p>
          <a:p>
            <a:endParaRPr lang="en-MY" sz="2400" dirty="0">
              <a:latin typeface="Garamond" pitchFamily="18" charset="0"/>
              <a:cs typeface="Times New Roman" pitchFamily="18" charset="0"/>
            </a:endParaRPr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832754"/>
            <a:ext cx="1329493" cy="94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C01A1-5E16-473F-ADDA-2DC83EB7196B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11</a:t>
            </a:fld>
            <a:endParaRPr lang="en-MY"/>
          </a:p>
        </p:txBody>
      </p:sp>
      <p:sp>
        <p:nvSpPr>
          <p:cNvPr id="6" name="Right Arrow 5"/>
          <p:cNvSpPr/>
          <p:nvPr/>
        </p:nvSpPr>
        <p:spPr>
          <a:xfrm>
            <a:off x="7719970" y="60932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6623720" y="135274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400" dirty="0">
                <a:latin typeface="Garamond" pitchFamily="18" charset="0"/>
              </a:rPr>
              <a:t>1</a:t>
            </a:r>
            <a:r>
              <a:rPr lang="en-MY" sz="1400" dirty="0">
                <a:solidFill>
                  <a:srgbClr val="FF0000"/>
                </a:solidFill>
                <a:latin typeface="Garamond" pitchFamily="18" charset="0"/>
              </a:rPr>
              <a:t>) properties of the substance </a:t>
            </a:r>
          </a:p>
          <a:p>
            <a:r>
              <a:rPr lang="en-MY" sz="1400" dirty="0">
                <a:latin typeface="Garamond" pitchFamily="18" charset="0"/>
              </a:rPr>
              <a:t>2) environmental conditions </a:t>
            </a:r>
          </a:p>
          <a:p>
            <a:r>
              <a:rPr lang="en-MY" sz="1400" dirty="0">
                <a:latin typeface="Garamond" pitchFamily="18" charset="0"/>
              </a:rPr>
              <a:t>3) pre-existing medical condition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653666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7"/>
            <a:ext cx="892899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Health of Employee</a:t>
            </a:r>
            <a:endParaRPr lang="en-US" sz="2200" dirty="0">
              <a:latin typeface="Garamond" pitchFamily="18" charset="0"/>
              <a:cs typeface="Times New Roman" pitchFamily="18" charset="0"/>
            </a:endParaRPr>
          </a:p>
          <a:p>
            <a:pPr fontAlgn="t"/>
            <a:r>
              <a:rPr lang="en-MY" sz="2200" b="1" dirty="0">
                <a:latin typeface="Garamond" pitchFamily="18" charset="0"/>
              </a:rPr>
              <a:t>Skin region (hands, arms, face)</a:t>
            </a:r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dirty="0">
                <a:latin typeface="Garamond" pitchFamily="18" charset="0"/>
              </a:rPr>
              <a:t>Certain chemical penetrate the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face and back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quicker</a:t>
            </a:r>
            <a:r>
              <a:rPr lang="en-MY" sz="2200" dirty="0">
                <a:latin typeface="Garamond" pitchFamily="18" charset="0"/>
              </a:rPr>
              <a:t> than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the arms</a:t>
            </a:r>
          </a:p>
          <a:p>
            <a:endParaRPr lang="en-US" sz="2200" dirty="0" smtClean="0">
              <a:latin typeface="Garamond" pitchFamily="18" charset="0"/>
              <a:cs typeface="Times New Roman" pitchFamily="18" charset="0"/>
            </a:endParaRPr>
          </a:p>
          <a:p>
            <a:pPr fontAlgn="t"/>
            <a:r>
              <a:rPr lang="en-MY" sz="2200" b="1" dirty="0">
                <a:latin typeface="Garamond" pitchFamily="18" charset="0"/>
              </a:rPr>
              <a:t>Skin condition (cuts, rashes, abrasions) </a:t>
            </a:r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Cuts</a:t>
            </a:r>
            <a:r>
              <a:rPr lang="en-MY" sz="2200" b="1" dirty="0">
                <a:latin typeface="Garamond" pitchFamily="18" charset="0"/>
              </a:rPr>
              <a:t> and skin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abrasion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permits irritant </a:t>
            </a:r>
            <a:r>
              <a:rPr lang="en-MY" sz="2200" b="1" dirty="0">
                <a:latin typeface="Garamond" pitchFamily="18" charset="0"/>
              </a:rPr>
              <a:t>or sensitizers to penetrate the skin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more easily. </a:t>
            </a:r>
          </a:p>
          <a:p>
            <a:endParaRPr lang="en-US" sz="2200" dirty="0">
              <a:latin typeface="Garamond" pitchFamily="18" charset="0"/>
              <a:cs typeface="Times New Roman" pitchFamily="18" charset="0"/>
            </a:endParaRPr>
          </a:p>
          <a:p>
            <a:pPr fontAlgn="t"/>
            <a:r>
              <a:rPr lang="en-MY" sz="2200" b="1" dirty="0">
                <a:latin typeface="Garamond" pitchFamily="18" charset="0"/>
              </a:rPr>
              <a:t>Dry skin</a:t>
            </a:r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dirty="0">
                <a:latin typeface="Garamond" pitchFamily="18" charset="0"/>
              </a:rPr>
              <a:t>Dry kin can </a:t>
            </a:r>
            <a:r>
              <a:rPr lang="en-MY" sz="2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become cracked </a:t>
            </a:r>
            <a:r>
              <a:rPr lang="en-MY" sz="2200" dirty="0">
                <a:latin typeface="Garamond" pitchFamily="18" charset="0"/>
              </a:rPr>
              <a:t>and thus allowing irritant or sensitizers to penetrate the skin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more easily </a:t>
            </a:r>
            <a:endParaRPr lang="en-MY" sz="22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fontAlgn="t"/>
            <a:r>
              <a:rPr lang="en-MY" sz="2200" b="1" dirty="0">
                <a:latin typeface="Garamond" pitchFamily="18" charset="0"/>
              </a:rPr>
              <a:t>Sweating</a:t>
            </a:r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dirty="0">
                <a:latin typeface="Garamond" pitchFamily="18" charset="0"/>
              </a:rPr>
              <a:t>Sweat can dissolve certain types of chemical </a:t>
            </a:r>
            <a:r>
              <a:rPr lang="en-MY" sz="2200" dirty="0" smtClean="0">
                <a:latin typeface="Garamond" pitchFamily="18" charset="0"/>
              </a:rPr>
              <a:t>substances  </a:t>
            </a:r>
            <a:r>
              <a:rPr lang="en-MY" sz="2200" dirty="0">
                <a:latin typeface="Garamond" pitchFamily="18" charset="0"/>
              </a:rPr>
              <a:t>thus making them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more toxic o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r irritating</a:t>
            </a:r>
            <a:r>
              <a:rPr lang="en-MY" sz="2200" dirty="0">
                <a:latin typeface="Garamond" pitchFamily="18" charset="0"/>
              </a:rPr>
              <a:t>. </a:t>
            </a:r>
            <a:r>
              <a:rPr lang="en-MY" sz="2200" b="1" dirty="0">
                <a:latin typeface="Garamond" pitchFamily="18" charset="0"/>
              </a:rPr>
              <a:t>Alternatively</a:t>
            </a:r>
            <a:r>
              <a:rPr lang="en-MY" sz="2200" dirty="0">
                <a:latin typeface="Garamond" pitchFamily="18" charset="0"/>
              </a:rPr>
              <a:t>, sweating </a:t>
            </a:r>
            <a:r>
              <a:rPr lang="en-MY" sz="2200" b="1" dirty="0">
                <a:solidFill>
                  <a:srgbClr val="00B050"/>
                </a:solidFill>
                <a:latin typeface="Garamond" pitchFamily="18" charset="0"/>
              </a:rPr>
              <a:t>may protect </a:t>
            </a:r>
            <a:r>
              <a:rPr lang="en-MY" sz="2200" dirty="0">
                <a:latin typeface="Garamond" pitchFamily="18" charset="0"/>
              </a:rPr>
              <a:t>the skin by washing away or diluting substances</a:t>
            </a:r>
          </a:p>
          <a:p>
            <a:pPr fontAlgn="t"/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b="1" dirty="0">
                <a:latin typeface="Garamond" pitchFamily="18" charset="0"/>
              </a:rPr>
              <a:t>Age and genetic background. </a:t>
            </a:r>
            <a:endParaRPr lang="en-MY" sz="2200" dirty="0">
              <a:latin typeface="Garamond" pitchFamily="18" charset="0"/>
            </a:endParaRPr>
          </a:p>
          <a:p>
            <a:pPr fontAlgn="t"/>
            <a:r>
              <a:rPr lang="en-MY" sz="2200" dirty="0">
                <a:latin typeface="Garamond" pitchFamily="18" charset="0"/>
              </a:rPr>
              <a:t>Certain persons will react differently when exposed to the same substance. </a:t>
            </a:r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570" y="738664"/>
            <a:ext cx="1170430" cy="905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CF5F4-2B7D-4E70-91BB-778BA259F07B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12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6682356" y="0"/>
            <a:ext cx="25202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400" dirty="0">
                <a:latin typeface="Garamond" pitchFamily="18" charset="0"/>
              </a:rPr>
              <a:t>1</a:t>
            </a:r>
            <a:r>
              <a:rPr lang="en-MY" sz="1400" dirty="0">
                <a:solidFill>
                  <a:srgbClr val="FF0000"/>
                </a:solidFill>
                <a:latin typeface="Garamond" pitchFamily="18" charset="0"/>
              </a:rPr>
              <a:t>) properties of the substance </a:t>
            </a:r>
          </a:p>
          <a:p>
            <a:r>
              <a:rPr lang="en-MY" sz="1400" dirty="0">
                <a:latin typeface="Garamond" pitchFamily="18" charset="0"/>
              </a:rPr>
              <a:t>2) environmental conditions </a:t>
            </a:r>
          </a:p>
          <a:p>
            <a:r>
              <a:rPr lang="en-MY" sz="1400" dirty="0">
                <a:latin typeface="Garamond" pitchFamily="18" charset="0"/>
              </a:rPr>
              <a:t>3) pre-existing medical condition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3426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0734307"/>
              </p:ext>
            </p:extLst>
          </p:nvPr>
        </p:nvGraphicFramePr>
        <p:xfrm>
          <a:off x="25991" y="332656"/>
          <a:ext cx="8964486" cy="588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110"/>
                <a:gridCol w="2146258"/>
                <a:gridCol w="1080120"/>
                <a:gridCol w="1728192"/>
                <a:gridCol w="1080120"/>
                <a:gridCol w="1763686"/>
              </a:tblGrid>
              <a:tr h="130304">
                <a:tc gridSpan="2">
                  <a:txBody>
                    <a:bodyPr/>
                    <a:lstStyle/>
                    <a:p>
                      <a:r>
                        <a:rPr lang="en-MY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Properties of Substance</a:t>
                      </a:r>
                      <a:endParaRPr lang="en-MY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MY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Environmental Conditions</a:t>
                      </a:r>
                      <a:endParaRPr lang="en-MY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MY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Health of Employee</a:t>
                      </a:r>
                      <a:endParaRPr lang="en-MY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  <a:tr h="661784"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Solubility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The more soluble the substance the more likely it is to penetrate the skin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Temperature, humidity, moisture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Hot humid workplaces can cause sweating. Sweat can dissolve certain types of chemical powers thus making them more toxic or irritating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Skin region (hands, arms, face)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Certain chemical penetrate the face and back quicker than the arms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0000">
                <a:tc rowSpan="2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Form: gas, liquid, solid.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Agents that affect the skin can come in all forms, however liquids are the most common skin irritants and sensitizers.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</a:tr>
              <a:tr h="785976">
                <a:tc vMerge="1">
                  <a:txBody>
                    <a:bodyPr/>
                    <a:lstStyle/>
                    <a:p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Skin condition (cuts, rashes, abrasions)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Cuts and skin abrasion permits irritant or sensitizers to penetrate the skin more easily.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72088"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Concentration.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Generally the higher the concentration the greater the skin hazard.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Contamination in the air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As the concentration of the chemical in the air increases the potential for dermatitis increases.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Dry skin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Dry kin can become cracked and thus allowing irritant or sensitizers to penetrate the skin more easily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 of exposure.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The greater the exposure duration the grater the skin hazard.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Sweating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Sweat can dissolve certain types of chemical powers thus making them more toxic or irritating. Alternatively, sweating may protect the skin by washing away or diluting substances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87640"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Properties of the substance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Acid and alkali are more likely to cause irritation affect the skin than a neutral product such as water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13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Age and genetic background.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Certain persons will react differently when exposed to the same substance. </a:t>
                      </a:r>
                      <a:endParaRPr lang="en-MY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DC6C2-0C20-45E6-AE80-FA776AB77927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008449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774" y="188640"/>
            <a:ext cx="887590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/>
            <a:r>
              <a:rPr lang="en-MY" sz="2400" b="1" dirty="0" smtClean="0">
                <a:solidFill>
                  <a:srgbClr val="008FFF"/>
                </a:solidFill>
                <a:latin typeface="Garamond" pitchFamily="18" charset="0"/>
                <a:cs typeface="Times New Roman" pitchFamily="18" charset="0"/>
              </a:rPr>
              <a:t>Symptoms</a:t>
            </a:r>
          </a:p>
          <a:p>
            <a:pPr lvl="0" fontAlgn="base"/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Common symptoms of occupational dermatitis can include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:</a:t>
            </a:r>
          </a:p>
          <a:p>
            <a:pPr lvl="0" fontAlgn="base">
              <a:buFont typeface="Arial"/>
              <a:buChar char="•"/>
            </a:pP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itching </a:t>
            </a:r>
          </a:p>
          <a:p>
            <a:pPr lvl="0" fontAlgn="base">
              <a:buFont typeface="Arial"/>
              <a:buChar char="•"/>
            </a:pP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redness </a:t>
            </a:r>
          </a:p>
          <a:p>
            <a:pPr lvl="0" fontAlgn="base">
              <a:buFont typeface="Arial"/>
              <a:buChar char="•"/>
            </a:pP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swelling</a:t>
            </a:r>
          </a:p>
          <a:p>
            <a:pPr lvl="0" fontAlgn="base">
              <a:buFont typeface="Arial"/>
              <a:buChar char="•"/>
            </a:pP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blistering</a:t>
            </a:r>
          </a:p>
          <a:p>
            <a:pPr lvl="0" fontAlgn="base">
              <a:buFont typeface="Arial"/>
              <a:buChar char="•"/>
            </a:pP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dry, chapped skin, cracks or fissuring</a:t>
            </a:r>
          </a:p>
          <a:p>
            <a:pPr lvl="0" fontAlgn="base"/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As with all cases of broken skin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there is a risk of infection 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complicating the initial problem. </a:t>
            </a:r>
            <a:r>
              <a:rPr lang="en-US" sz="22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  <a:t/>
            </a:r>
            <a:br>
              <a:rPr lang="en-US" sz="2200" dirty="0">
                <a:solidFill>
                  <a:prstClr val="black"/>
                </a:solidFill>
                <a:latin typeface="Garamond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505050"/>
                </a:solidFill>
                <a:latin typeface="Open Sans"/>
                <a:cs typeface="Arial" pitchFamily="34" charset="0"/>
              </a:rPr>
              <a:t> </a:t>
            </a:r>
            <a:endParaRPr lang="en-MY" dirty="0"/>
          </a:p>
        </p:txBody>
      </p:sp>
      <p:pic>
        <p:nvPicPr>
          <p:cNvPr id="3" name="Picture 4" descr="https://skincancer.blob.core.windows.net/assets/uploads/img/Guide.to.Healthy.Skin/occderm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84558"/>
            <a:ext cx="1633364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80529" y="3204632"/>
            <a:ext cx="906522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MY" sz="2400" b="1" dirty="0" smtClean="0">
                <a:solidFill>
                  <a:srgbClr val="008FFF"/>
                </a:solidFill>
                <a:latin typeface="Times New Roman" pitchFamily="18" charset="0"/>
                <a:cs typeface="Times New Roman" pitchFamily="18" charset="0"/>
              </a:rPr>
              <a:t>                           Diagnosis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Occupational dermatitis </a:t>
            </a: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is a common condition 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but one that can significantly </a:t>
            </a: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affect people's enjoyment of life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as it commonly affects the hands. 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If untreated, it can sometimes </a:t>
            </a: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spread to other parts 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of the body, and become </a:t>
            </a:r>
            <a:r>
              <a:rPr lang="en-MY" sz="22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difficult to treat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. 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 dermatologist can make  a diagnosis about what is causing the problem. 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Allergy testing is necessary (patch testing). </a:t>
            </a:r>
          </a:p>
          <a:p>
            <a:pPr marL="285750" indent="-285750" fontAlgn="base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In addition, a dermatologist can offer a variety of early interventions that treat the problem and prevent complications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</a:rPr>
              <a:t>.      </a:t>
            </a:r>
            <a:endParaRPr lang="en-MY" sz="2200" dirty="0">
              <a:solidFill>
                <a:srgbClr val="505050"/>
              </a:solidFill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A027B-04B1-4BA0-AF7D-B64DAB65071E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127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20688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MY" sz="2400" b="1" dirty="0" smtClean="0">
                <a:solidFill>
                  <a:srgbClr val="008FFF"/>
                </a:solidFill>
                <a:latin typeface="Open Sans"/>
              </a:rPr>
              <a:t>Treatments</a:t>
            </a:r>
            <a:endParaRPr lang="en-MY" sz="2400" b="1" dirty="0">
              <a:solidFill>
                <a:srgbClr val="008FFF"/>
              </a:solidFill>
              <a:latin typeface="Open Sans"/>
            </a:endParaRPr>
          </a:p>
          <a:p>
            <a:pPr fontAlgn="base"/>
            <a:r>
              <a:rPr lang="en-MY" sz="2200" b="1" dirty="0">
                <a:solidFill>
                  <a:srgbClr val="505050"/>
                </a:solidFill>
                <a:latin typeface="Garamond" pitchFamily="18" charset="0"/>
              </a:rPr>
              <a:t>Treatments for occupational dermatitis include:</a:t>
            </a:r>
          </a:p>
          <a:p>
            <a:pPr fontAlgn="base">
              <a:buFont typeface="Arial"/>
              <a:buChar char="•"/>
            </a:pPr>
            <a:r>
              <a:rPr lang="en-MY" sz="2200" b="1" dirty="0">
                <a:solidFill>
                  <a:srgbClr val="505050"/>
                </a:solidFill>
                <a:latin typeface="Garamond" pitchFamily="18" charset="0"/>
              </a:rPr>
              <a:t>appropriate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skin protection: use </a:t>
            </a:r>
            <a:r>
              <a:rPr lang="en-MY" sz="2200" b="1" dirty="0">
                <a:solidFill>
                  <a:srgbClr val="505050"/>
                </a:solidFill>
                <a:latin typeface="Garamond" pitchFamily="18" charset="0"/>
              </a:rPr>
              <a:t>of the right gloves for the job</a:t>
            </a:r>
          </a:p>
          <a:p>
            <a:pPr fontAlgn="base">
              <a:buFont typeface="Arial"/>
              <a:buChar char="•"/>
            </a:pP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the use of moisturising creams </a:t>
            </a:r>
          </a:p>
          <a:p>
            <a:pPr fontAlgn="base">
              <a:buFont typeface="Arial"/>
              <a:buChar char="•"/>
            </a:pP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soap substitutes</a:t>
            </a:r>
          </a:p>
          <a:p>
            <a:pPr fontAlgn="base">
              <a:buFont typeface="Arial"/>
              <a:buChar char="•"/>
            </a:pP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topical steroids</a:t>
            </a:r>
          </a:p>
          <a:p>
            <a:pPr fontAlgn="base">
              <a:buFont typeface="Arial"/>
              <a:buChar char="•"/>
            </a:pP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antibiotics if ther</a:t>
            </a:r>
            <a:r>
              <a:rPr lang="en-MY" sz="2200" b="1" dirty="0">
                <a:solidFill>
                  <a:srgbClr val="505050"/>
                </a:solidFill>
                <a:latin typeface="Garamond" pitchFamily="18" charset="0"/>
              </a:rPr>
              <a:t>e is secondary infection</a:t>
            </a: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Phototherapy </a:t>
            </a:r>
            <a:r>
              <a:rPr lang="en-MY" sz="2300" b="1" dirty="0" smtClean="0">
                <a:solidFill>
                  <a:srgbClr val="505050"/>
                </a:solidFill>
                <a:latin typeface="Garamond" pitchFamily="18" charset="0"/>
              </a:rPr>
              <a:t>can </a:t>
            </a:r>
            <a:r>
              <a:rPr lang="en-MY" sz="2300" b="1" dirty="0">
                <a:solidFill>
                  <a:srgbClr val="505050"/>
                </a:solidFill>
                <a:latin typeface="Garamond" pitchFamily="18" charset="0"/>
              </a:rPr>
              <a:t>also be effective in treating more serious cases of occupational dermatitis</a:t>
            </a:r>
            <a:r>
              <a:rPr lang="en-MY" sz="2200" b="1" dirty="0">
                <a:solidFill>
                  <a:srgbClr val="505050"/>
                </a:solidFill>
                <a:latin typeface="Garamond" pitchFamily="18" charset="0"/>
              </a:rPr>
              <a:t>. </a:t>
            </a:r>
            <a:endParaRPr lang="en-MY" sz="2200" b="1" dirty="0" smtClean="0">
              <a:solidFill>
                <a:srgbClr val="505050"/>
              </a:solidFill>
              <a:latin typeface="Garamond" pitchFamily="18" charset="0"/>
            </a:endParaRPr>
          </a:p>
          <a:p>
            <a:pPr fontAlgn="base"/>
            <a:endParaRPr lang="en-MY" sz="2200" i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 fontAlgn="base"/>
            <a:r>
              <a:rPr lang="en-MY" sz="2200" i="1" dirty="0" smtClean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MY" sz="2200" i="1" dirty="0">
                <a:solidFill>
                  <a:srgbClr val="0070C0"/>
                </a:solidFill>
                <a:latin typeface="Garamond" pitchFamily="18" charset="0"/>
              </a:rPr>
              <a:t>Skin and Cancer Foundation </a:t>
            </a:r>
            <a:r>
              <a:rPr lang="en-MY" sz="2200" i="1" dirty="0" err="1">
                <a:solidFill>
                  <a:srgbClr val="0070C0"/>
                </a:solidFill>
                <a:latin typeface="Garamond" pitchFamily="18" charset="0"/>
              </a:rPr>
              <a:t>inc</a:t>
            </a:r>
            <a:r>
              <a:rPr lang="en-MY" sz="2200" dirty="0">
                <a:solidFill>
                  <a:srgbClr val="505050"/>
                </a:solidFill>
                <a:latin typeface="Garamond" pitchFamily="18" charset="0"/>
              </a:rPr>
              <a:t> has also pioneered the use of </a:t>
            </a:r>
            <a:r>
              <a:rPr lang="en-MY" sz="22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Grenz</a:t>
            </a:r>
            <a:r>
              <a:rPr lang="en-MY" sz="2200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rays</a:t>
            </a:r>
            <a:r>
              <a:rPr lang="en-MY" sz="2200" dirty="0">
                <a:solidFill>
                  <a:srgbClr val="505050"/>
                </a:solidFill>
                <a:latin typeface="Garamond" pitchFamily="18" charset="0"/>
              </a:rPr>
              <a:t>, a superficial form of radiotherapy, to treat occupational hand dermatitis</a:t>
            </a:r>
            <a:r>
              <a:rPr lang="en-MY" sz="2200" dirty="0" smtClean="0">
                <a:solidFill>
                  <a:srgbClr val="505050"/>
                </a:solidFill>
                <a:latin typeface="Garamond" pitchFamily="18" charset="0"/>
              </a:rPr>
              <a:t>.</a:t>
            </a:r>
            <a:endParaRPr lang="en-MY" sz="2200" b="0" i="0" dirty="0">
              <a:solidFill>
                <a:srgbClr val="505050"/>
              </a:solidFill>
              <a:effectLst/>
              <a:latin typeface="Garamond" pitchFamily="18" charset="0"/>
            </a:endParaRPr>
          </a:p>
        </p:txBody>
      </p:sp>
      <p:pic>
        <p:nvPicPr>
          <p:cNvPr id="3074" name="Picture 2" descr="https://skincancer.blob.core.windows.net/assets/uploads/img/Guide.to.Healthy.Skin/occderm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577" y="1268760"/>
            <a:ext cx="1403648" cy="183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BF77B-FB73-42A7-B4DC-CE73FF4DE90E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709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1590" y="443595"/>
            <a:ext cx="8940698" cy="184665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8FFF"/>
                </a:solidFill>
                <a:effectLst/>
                <a:latin typeface="Open Sans"/>
                <a:cs typeface="Arial" pitchFamily="34" charset="0"/>
              </a:rPr>
              <a:t>Occupational Dermatitis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Open Sans"/>
                <a:cs typeface="Arial" pitchFamily="34" charset="0"/>
              </a:rPr>
              <a:t>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Around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cs typeface="Arial" pitchFamily="34" charset="0"/>
              </a:rPr>
              <a:t>5%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of men and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cs typeface="Arial" pitchFamily="34" charset="0"/>
              </a:rPr>
              <a:t>10%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of women develop occupational eczema as a result of workplace exposures. 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Occupational dermatitis is a term commonly used to describe dermatitis, or skin inflammation, that results from exposures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to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aramond" pitchFamily="18" charset="0"/>
                <a:cs typeface="Arial" pitchFamily="34" charset="0"/>
              </a:rPr>
              <a:t>both irritants and allergens encountered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aramond" pitchFamily="18" charset="0"/>
                <a:cs typeface="Arial" pitchFamily="34" charset="0"/>
              </a:rPr>
              <a:t>in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05050"/>
                </a:solidFill>
                <a:effectLst/>
                <a:latin typeface="Garamond" pitchFamily="18" charset="0"/>
                <a:cs typeface="Arial" pitchFamily="34" charset="0"/>
              </a:rPr>
              <a:t>the workplace.</a:t>
            </a:r>
          </a:p>
        </p:txBody>
      </p:sp>
      <p:pic>
        <p:nvPicPr>
          <p:cNvPr id="2050" name="Picture 2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97814400"/>
            <a:ext cx="1333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925" y="2355923"/>
            <a:ext cx="894069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The people who are most 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at risk are those </a:t>
            </a:r>
            <a:r>
              <a:rPr lang="en-US" sz="2400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performing wet work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US" sz="2000" dirty="0" smtClean="0">
              <a:solidFill>
                <a:srgbClr val="50505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Surprisingly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US" sz="20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water is 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US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most common skin irritant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! </a:t>
            </a:r>
            <a:endParaRPr lang="en-US" sz="2000" dirty="0" smtClean="0">
              <a:solidFill>
                <a:srgbClr val="50505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Wetting </a:t>
            </a:r>
            <a:r>
              <a:rPr lang="en-US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and drying of the hands 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is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very irritating to the skin</a:t>
            </a:r>
            <a:r>
              <a:rPr lang="en-US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Hairdressers, nurses, cleaners </a:t>
            </a:r>
            <a:r>
              <a:rPr lang="en-US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and mechanics are </a:t>
            </a:r>
            <a:r>
              <a:rPr lang="en-US" sz="20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most </a:t>
            </a:r>
            <a:r>
              <a:rPr lang="en-US" sz="20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commonly </a:t>
            </a:r>
            <a:r>
              <a:rPr lang="en-US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affected.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 </a:t>
            </a:r>
            <a:endParaRPr lang="en-MY" sz="2000" dirty="0" smtClean="0">
              <a:solidFill>
                <a:srgbClr val="50505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However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0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some chemicals cause allergic 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reactions which may </a:t>
            </a:r>
            <a:r>
              <a:rPr lang="en-MY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result in more severe dermatitis.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These 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include </a:t>
            </a:r>
            <a:r>
              <a:rPr lang="en-MY" sz="2000" b="1" dirty="0">
                <a:solidFill>
                  <a:schemeClr val="tx2"/>
                </a:solidFill>
                <a:latin typeface="Garamond" pitchFamily="18" charset="0"/>
                <a:cs typeface="Times New Roman" pitchFamily="18" charset="0"/>
              </a:rPr>
              <a:t>chromate </a:t>
            </a:r>
            <a:r>
              <a:rPr lang="en-MY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in cement and leather, rubber chemicals in some gloves and epoxy resins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in glues and some floor </a:t>
            </a:r>
            <a:r>
              <a:rPr lang="en-MY" sz="2000" b="1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finishing's.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Understanding </a:t>
            </a:r>
            <a:r>
              <a:rPr lang="en-MY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  <a:cs typeface="Times New Roman" pitchFamily="18" charset="0"/>
              </a:rPr>
              <a:t>which jobs are associated with occupational dermatitis is important, so people in these occupations can be forewarned and take extra precautions</a:t>
            </a:r>
            <a:r>
              <a:rPr lang="en-MY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MY" sz="20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In </a:t>
            </a:r>
            <a:r>
              <a:rPr lang="en-MY" sz="20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addition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people with a </a:t>
            </a:r>
            <a:r>
              <a:rPr lang="en-MY" sz="20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history of eczema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000" b="1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even as a baby 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but which has gone away, </a:t>
            </a:r>
            <a:r>
              <a:rPr lang="en-MY" sz="20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are more at risk of occupational </a:t>
            </a:r>
            <a:r>
              <a:rPr lang="en-MY" sz="2000" dirty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dermatitis, and need to be aware to protect their </a:t>
            </a:r>
            <a:r>
              <a:rPr lang="en-MY" sz="2000" dirty="0" smtClean="0">
                <a:solidFill>
                  <a:srgbClr val="505050"/>
                </a:solidFill>
                <a:latin typeface="Garamond" pitchFamily="18" charset="0"/>
                <a:cs typeface="Times New Roman" pitchFamily="18" charset="0"/>
              </a:rPr>
              <a:t>skin</a:t>
            </a:r>
          </a:p>
        </p:txBody>
      </p:sp>
      <p:pic>
        <p:nvPicPr>
          <p:cNvPr id="6" name="Picture 4" descr="https://skincancer.blob.core.windows.net/assets/uploads/img/Guide.to.Healthy.Skin/occderm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3838"/>
            <a:ext cx="1225771" cy="79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D62F0-AE21-47A7-971C-6E9E266A7096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17260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722313"/>
            <a:ext cx="9001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MY" sz="24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Occupational 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dermatitis is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largely preventable </a:t>
            </a:r>
            <a:r>
              <a:rPr lang="en-MY" sz="24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if proper control measures are adopted </a:t>
            </a:r>
            <a:r>
              <a:rPr lang="en-MY" sz="24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</a:t>
            </a:r>
            <a:endParaRPr lang="en-MY" sz="2400" b="1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r>
              <a:rPr lang="en-MY" sz="2200" b="1" i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Pre-selection </a:t>
            </a:r>
            <a:r>
              <a:rPr lang="en-MY" sz="2200" b="1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: </a:t>
            </a:r>
            <a:endParaRPr lang="en-MY" sz="2200" b="1" i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i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workers should be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medically examined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before employment,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those with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an established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or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suspected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dermatitis or who have a known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predisposition to skin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disease should be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kept away from jobs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involving a skin hazard.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        (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2) </a:t>
            </a:r>
            <a:r>
              <a:rPr lang="en-MY" sz="2200" b="1" i="1" dirty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Protection </a:t>
            </a:r>
            <a:r>
              <a:rPr lang="en-MY" sz="2200" b="1" i="1" dirty="0">
                <a:solidFill>
                  <a:srgbClr val="002060"/>
                </a:solidFill>
                <a:latin typeface="Garamond" pitchFamily="18" charset="0"/>
                <a:cs typeface="Times New Roman" pitchFamily="18" charset="0"/>
              </a:rPr>
              <a:t>: </a:t>
            </a:r>
            <a:endParaRPr lang="en-MY" sz="2200" b="1" i="1" dirty="0" smtClean="0">
              <a:solidFill>
                <a:srgbClr val="00206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worker should be given adequate protection against direct contact by protective 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clothing, long leather gloves, aprons and boots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protective clothing should be frequently washed and kept in good order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  <a:endParaRPr lang="en-MY" sz="2200" b="1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There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are also, what are known as </a:t>
            </a:r>
            <a:r>
              <a:rPr lang="en-MY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barrier creams </a:t>
            </a:r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which must be used regularly and correctly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There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is no barrier cream so far invented which will prevent dermatitis in all occupations.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05038" y="260648"/>
            <a:ext cx="32511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PREVENTION</a:t>
            </a:r>
            <a:endParaRPr lang="en-MY" sz="2400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A8254-F328-4152-B95E-79E786FC3AFC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354545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6" y="417292"/>
            <a:ext cx="90361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(3) </a:t>
            </a:r>
            <a:r>
              <a:rPr lang="en-MY" sz="2200" b="1" i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Personal hygiene : </a:t>
            </a:r>
          </a:p>
          <a:p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There should be available a plentiful supply of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warm water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 </a:t>
            </a:r>
            <a:r>
              <a:rPr lang="en-MY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soap a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nd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towels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 worker should be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encouraged</a:t>
            </a: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and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educated </a:t>
            </a: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to make frequent use of these facilities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r>
              <a:rPr lang="en-MY" sz="2200" b="1" i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Adequate washing facilities in industry are a statutory obligation under the Factories Act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. </a:t>
            </a:r>
          </a:p>
          <a:p>
            <a:endParaRPr lang="en-MY" sz="2200" b="1" dirty="0" smtClean="0">
              <a:solidFill>
                <a:srgbClr val="0070C0"/>
              </a:solidFill>
              <a:latin typeface="Garamond" pitchFamily="18" charset="0"/>
              <a:cs typeface="Times New Roman" pitchFamily="18" charset="0"/>
            </a:endParaRPr>
          </a:p>
          <a:p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(4) Periodic </a:t>
            </a:r>
            <a:r>
              <a:rPr lang="en-MY" sz="2200" b="1" i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inspection </a:t>
            </a:r>
            <a:r>
              <a:rPr lang="en-MY" sz="2200" i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: </a:t>
            </a:r>
          </a:p>
          <a:p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There should be a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periodic medical check-up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of all workers for </a:t>
            </a:r>
          </a:p>
          <a:p>
            <a:r>
              <a:rPr lang="en-MY" sz="2200" b="1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       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early detection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and treatment of. occupational dermatitis.</a:t>
            </a:r>
          </a:p>
          <a:p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If necessary, the affected worker may have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to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be transferred to </a:t>
            </a:r>
            <a:r>
              <a:rPr lang="en-MY" sz="2200" b="1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a job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not exposing him to risk.</a:t>
            </a:r>
          </a:p>
          <a:p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The worker should </a:t>
            </a:r>
            <a:r>
              <a:rPr lang="en-MY" sz="2200" dirty="0" smtClean="0">
                <a:solidFill>
                  <a:srgbClr val="0070C0"/>
                </a:solidFill>
                <a:latin typeface="Garamond" pitchFamily="18" charset="0"/>
                <a:cs typeface="Times New Roman" pitchFamily="18" charset="0"/>
              </a:rPr>
              <a:t>be 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educated to report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any skin irritation, no .matter how mild or insignificant</a:t>
            </a:r>
            <a:endParaRPr lang="en-MY" sz="2200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0E509-5311-47BF-BDFD-C3429BD71E7D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253606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99" y="117513"/>
            <a:ext cx="896448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0070C0"/>
                </a:solidFill>
              </a:rPr>
              <a:t>          Employers </a:t>
            </a:r>
            <a:r>
              <a:rPr lang="en-MY" sz="2400" b="1" dirty="0">
                <a:solidFill>
                  <a:srgbClr val="0070C0"/>
                </a:solidFill>
              </a:rPr>
              <a:t>should:  </a:t>
            </a:r>
            <a:endParaRPr lang="en-MY" sz="24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200" dirty="0" smtClean="0">
                <a:latin typeface="Garamond" pitchFamily="18" charset="0"/>
              </a:rPr>
              <a:t>Ensure </a:t>
            </a:r>
            <a:r>
              <a:rPr lang="en-MY" sz="2200" dirty="0">
                <a:latin typeface="Garamond" pitchFamily="18" charset="0"/>
              </a:rPr>
              <a:t>the workplace is in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 compliance </a:t>
            </a:r>
            <a:r>
              <a:rPr lang="en-MY" sz="2200" dirty="0">
                <a:latin typeface="Garamond" pitchFamily="18" charset="0"/>
              </a:rPr>
              <a:t>with all WHMIS legislation. </a:t>
            </a:r>
            <a:endParaRPr lang="en-MY" sz="2200" dirty="0" smtClean="0">
              <a:latin typeface="Garamond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</a:rPr>
              <a:t>MSDS’s</a:t>
            </a:r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must be readily available on site for all controlled </a:t>
            </a:r>
            <a:r>
              <a:rPr lang="en-MY" sz="2000" dirty="0">
                <a:latin typeface="Garamond" pitchFamily="18" charset="0"/>
              </a:rPr>
              <a:t>products being used</a:t>
            </a:r>
            <a:r>
              <a:rPr lang="en-MY" sz="20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MY" sz="2200" dirty="0" smtClean="0">
                <a:latin typeface="Garamond" pitchFamily="18" charset="0"/>
              </a:rPr>
              <a:t> Change </a:t>
            </a:r>
            <a:r>
              <a:rPr lang="en-MY" sz="2200" dirty="0">
                <a:latin typeface="Garamond" pitchFamily="18" charset="0"/>
              </a:rPr>
              <a:t>the way processes are done if possible to effectively reduce skin contact </a:t>
            </a:r>
            <a:r>
              <a:rPr lang="en-MY" sz="2200" dirty="0" smtClean="0">
                <a:latin typeface="Garamond" pitchFamily="18" charset="0"/>
              </a:rPr>
              <a:t>with </a:t>
            </a:r>
            <a:r>
              <a:rPr lang="en-MY" sz="2200" dirty="0" err="1">
                <a:latin typeface="Garamond" pitchFamily="18" charset="0"/>
              </a:rPr>
              <a:t>dermatitic</a:t>
            </a:r>
            <a:r>
              <a:rPr lang="en-MY" sz="2200" dirty="0">
                <a:latin typeface="Garamond" pitchFamily="18" charset="0"/>
              </a:rPr>
              <a:t> agents</a:t>
            </a:r>
            <a:r>
              <a:rPr lang="en-MY" sz="2200" dirty="0" smtClean="0">
                <a:latin typeface="Garamond" pitchFamily="18" charset="0"/>
              </a:rPr>
              <a:t>.. </a:t>
            </a:r>
            <a:r>
              <a:rPr lang="en-MY" sz="2200" dirty="0" smtClean="0">
                <a:latin typeface="Garamond" pitchFamily="18" charset="0"/>
              </a:rPr>
              <a:t>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MY" sz="2200" dirty="0" smtClean="0">
                <a:latin typeface="Garamond" pitchFamily="18" charset="0"/>
              </a:rPr>
              <a:t>Provide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appropriate barrier creams </a:t>
            </a:r>
            <a:r>
              <a:rPr lang="en-MY" sz="2200" dirty="0">
                <a:latin typeface="Garamond" pitchFamily="18" charset="0"/>
              </a:rPr>
              <a:t>or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personal protective equipment </a:t>
            </a:r>
            <a:r>
              <a:rPr lang="en-MY" sz="2200" dirty="0">
                <a:latin typeface="Garamond" pitchFamily="18" charset="0"/>
              </a:rPr>
              <a:t>as a last resort. </a:t>
            </a:r>
            <a:endParaRPr lang="en-MY" sz="2200" dirty="0" smtClean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200" dirty="0" smtClean="0">
                <a:latin typeface="Garamond" pitchFamily="18" charset="0"/>
              </a:rPr>
              <a:t>In </a:t>
            </a:r>
            <a:r>
              <a:rPr lang="en-MY" sz="2200" dirty="0">
                <a:latin typeface="Garamond" pitchFamily="18" charset="0"/>
              </a:rPr>
              <a:t>the case of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an emergency </a:t>
            </a:r>
            <a:r>
              <a:rPr lang="en-MY" sz="2200" dirty="0">
                <a:latin typeface="Garamond" pitchFamily="18" charset="0"/>
              </a:rPr>
              <a:t>have an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eyewash station and </a:t>
            </a:r>
            <a:r>
              <a:rPr lang="en-MY" sz="2200" dirty="0">
                <a:latin typeface="Garamond" pitchFamily="18" charset="0"/>
              </a:rPr>
              <a:t>deluge shower for cleansing the eyes, face and skin after contact with skin irritants or sensitizers. </a:t>
            </a:r>
            <a:endParaRPr lang="en-MY" sz="2200" dirty="0" smtClean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</a:rPr>
              <a:t>Provide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adequate hygiene facilities </a:t>
            </a:r>
            <a:r>
              <a:rPr lang="en-MY" sz="2200" dirty="0">
                <a:latin typeface="Garamond" pitchFamily="18" charset="0"/>
              </a:rPr>
              <a:t>on site for workers to wash hands and face at the end of the job, before eating, drinking or smoking and after using the toilet. </a:t>
            </a:r>
            <a:endParaRPr lang="en-MY" sz="2200" dirty="0" smtClean="0"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b="1" dirty="0">
                <a:latin typeface="Garamond" pitchFamily="18" charset="0"/>
              </a:rPr>
              <a:t>Ensure that </a:t>
            </a:r>
            <a:r>
              <a:rPr lang="en-MY" sz="2200" dirty="0">
                <a:latin typeface="Garamond" pitchFamily="18" charset="0"/>
              </a:rPr>
              <a:t>personal protective equipment or clothing is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made of a material appropriate for the chemical(s) being handled</a:t>
            </a:r>
            <a:r>
              <a:rPr lang="en-MY" sz="2000" dirty="0">
                <a:solidFill>
                  <a:srgbClr val="FF0000"/>
                </a:solidFill>
                <a:latin typeface="Garamond" pitchFamily="18" charset="0"/>
              </a:rPr>
              <a:t>. </a:t>
            </a:r>
            <a:endParaRPr lang="en-MY" sz="20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en-MY" sz="2000" dirty="0" smtClean="0">
                <a:latin typeface="Garamond" pitchFamily="18" charset="0"/>
              </a:rPr>
              <a:t>Additionally </a:t>
            </a:r>
            <a:r>
              <a:rPr lang="en-MY" sz="2000" dirty="0">
                <a:latin typeface="Garamond" pitchFamily="18" charset="0"/>
              </a:rPr>
              <a:t>the product supplier or manufacturer can be contacted for their advice if the MSDS does not provide adequate precautionary or preventative information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3995936" y="197686"/>
            <a:ext cx="12581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Prevention </a:t>
            </a:r>
          </a:p>
        </p:txBody>
      </p:sp>
      <p:pic>
        <p:nvPicPr>
          <p:cNvPr id="4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0"/>
            <a:ext cx="1148675" cy="7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0A28D-EFF4-4D08-8901-1C1EBF030023}" type="datetime1">
              <a:rPr lang="en-MY" smtClean="0"/>
              <a:t>16/5/2021</a:t>
            </a:fld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19</a:t>
            </a:fld>
            <a:endParaRPr lang="en-MY"/>
          </a:p>
        </p:txBody>
      </p:sp>
      <p:sp>
        <p:nvSpPr>
          <p:cNvPr id="7" name="Rectangle 6"/>
          <p:cNvSpPr/>
          <p:nvPr/>
        </p:nvSpPr>
        <p:spPr>
          <a:xfrm>
            <a:off x="1835696" y="5740797"/>
            <a:ext cx="621919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600" dirty="0"/>
              <a:t>Workplace Hazardous Materials Information </a:t>
            </a:r>
            <a:r>
              <a:rPr lang="en-MY" sz="1600" dirty="0" smtClean="0"/>
              <a:t>System (</a:t>
            </a:r>
            <a:r>
              <a:rPr lang="en-MY" sz="1600" dirty="0"/>
              <a:t>WHMIS</a:t>
            </a:r>
            <a:r>
              <a:rPr lang="en-MY" sz="1600" dirty="0" smtClean="0"/>
              <a:t>  )</a:t>
            </a:r>
            <a:endParaRPr lang="en-US" sz="1600" dirty="0"/>
          </a:p>
          <a:p>
            <a:r>
              <a:rPr lang="en-MY" sz="1600" dirty="0" smtClean="0"/>
              <a:t>Material safety </a:t>
            </a:r>
            <a:r>
              <a:rPr lang="en-MY" sz="1600" dirty="0"/>
              <a:t>data </a:t>
            </a:r>
            <a:r>
              <a:rPr lang="en-MY" sz="1600" dirty="0" smtClean="0"/>
              <a:t>sheets (</a:t>
            </a:r>
            <a:r>
              <a:rPr lang="en-MY" sz="1600" dirty="0"/>
              <a:t>MSDS’s</a:t>
            </a:r>
            <a:r>
              <a:rPr lang="en-MY" sz="1600" dirty="0" smtClean="0"/>
              <a:t>  </a:t>
            </a:r>
            <a:r>
              <a:rPr lang="en-MY" dirty="0" smtClean="0"/>
              <a:t>)</a:t>
            </a:r>
            <a:r>
              <a:rPr lang="en-MY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17235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G-20210513-WA004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4300"/>
            <a:ext cx="8712968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494C2-9E33-4A22-8A28-ED0A15B89D72}" type="datetime1">
              <a:rPr lang="en-MY" smtClean="0"/>
              <a:t>16/5/2021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61307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0648"/>
            <a:ext cx="8928992" cy="6355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600" dirty="0" smtClean="0"/>
              <a:t>Cont. …Prevention </a:t>
            </a:r>
            <a:endParaRPr lang="en-MY" sz="1600" dirty="0" smtClean="0"/>
          </a:p>
          <a:p>
            <a:pPr algn="ctr"/>
            <a:r>
              <a:rPr lang="en-MY" sz="2400" b="1" dirty="0" smtClean="0">
                <a:solidFill>
                  <a:srgbClr val="0070C0"/>
                </a:solidFill>
              </a:rPr>
              <a:t>Workers </a:t>
            </a:r>
            <a:r>
              <a:rPr lang="en-MY" sz="2400" b="1" dirty="0">
                <a:solidFill>
                  <a:srgbClr val="0070C0"/>
                </a:solidFill>
              </a:rPr>
              <a:t>should: </a:t>
            </a:r>
            <a:endParaRPr lang="en-MY" sz="2400" b="1" dirty="0" smtClean="0">
              <a:solidFill>
                <a:srgbClr val="0070C0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>
                <a:solidFill>
                  <a:srgbClr val="FF0000"/>
                </a:solidFill>
              </a:rPr>
              <a:t>Read </a:t>
            </a:r>
            <a:r>
              <a:rPr lang="en-MY" sz="2300" dirty="0"/>
              <a:t>and understand the nature of Material Safety Data Sheets (MSDS) to </a:t>
            </a:r>
            <a:r>
              <a:rPr lang="en-MY" sz="2300" dirty="0">
                <a:solidFill>
                  <a:srgbClr val="FF0000"/>
                </a:solidFill>
              </a:rPr>
              <a:t>be informed </a:t>
            </a:r>
            <a:r>
              <a:rPr lang="en-MY" sz="2300" dirty="0"/>
              <a:t>of any health</a:t>
            </a:r>
            <a:r>
              <a:rPr lang="en-MY" sz="2300" dirty="0">
                <a:solidFill>
                  <a:srgbClr val="FF0000"/>
                </a:solidFill>
              </a:rPr>
              <a:t> hazards </a:t>
            </a:r>
            <a:r>
              <a:rPr lang="en-MY" sz="2300" dirty="0"/>
              <a:t>and know </a:t>
            </a:r>
            <a:r>
              <a:rPr lang="en-MY" sz="2300" dirty="0">
                <a:solidFill>
                  <a:srgbClr val="FF0000"/>
                </a:solidFill>
              </a:rPr>
              <a:t>the precautions </a:t>
            </a:r>
            <a:r>
              <a:rPr lang="en-MY" sz="2300" dirty="0"/>
              <a:t>to take</a:t>
            </a:r>
            <a:r>
              <a:rPr lang="en-MY" sz="2300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/>
              <a:t> </a:t>
            </a:r>
            <a:r>
              <a:rPr lang="en-MY" sz="2300" dirty="0"/>
              <a:t>Phrases such as “</a:t>
            </a:r>
            <a:r>
              <a:rPr lang="en-MY" sz="2300" b="1" dirty="0">
                <a:solidFill>
                  <a:schemeClr val="tx2"/>
                </a:solidFill>
              </a:rPr>
              <a:t>may cause skin sensitization</a:t>
            </a:r>
            <a:r>
              <a:rPr lang="en-MY" sz="2300" dirty="0"/>
              <a:t>” or </a:t>
            </a:r>
            <a:r>
              <a:rPr lang="en-MY" sz="2300" dirty="0">
                <a:solidFill>
                  <a:schemeClr val="tx2"/>
                </a:solidFill>
              </a:rPr>
              <a:t>“skin irritant” </a:t>
            </a:r>
            <a:r>
              <a:rPr lang="en-MY" sz="2300" dirty="0"/>
              <a:t>indicate that the substance can cause dermatitis. </a:t>
            </a:r>
            <a:endParaRPr lang="en-MY" sz="23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/>
              <a:t> </a:t>
            </a:r>
            <a:r>
              <a:rPr lang="en-MY" sz="2300" dirty="0"/>
              <a:t>Check whether there is </a:t>
            </a:r>
            <a:r>
              <a:rPr lang="en-MY" sz="2300" dirty="0">
                <a:solidFill>
                  <a:schemeClr val="tx2"/>
                </a:solidFill>
              </a:rPr>
              <a:t>a safer alternative</a:t>
            </a:r>
            <a:r>
              <a:rPr lang="en-MY" sz="2300" dirty="0"/>
              <a:t>, if using a chemical that can cause dermatitis. </a:t>
            </a:r>
            <a:r>
              <a:rPr lang="en-MY" sz="2300" dirty="0"/>
              <a:t> </a:t>
            </a:r>
            <a:r>
              <a:rPr lang="en-MY" sz="2300" dirty="0" smtClean="0"/>
              <a:t>A </a:t>
            </a:r>
            <a:r>
              <a:rPr lang="en-MY" sz="2300" dirty="0"/>
              <a:t>good example is water-based paints, cleaner or inks instead of solvent-based products. </a:t>
            </a:r>
            <a:endParaRPr lang="en-MY" sz="23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>
                <a:solidFill>
                  <a:srgbClr val="FF0000"/>
                </a:solidFill>
              </a:rPr>
              <a:t>Use </a:t>
            </a:r>
            <a:r>
              <a:rPr lang="en-MY" sz="2300" dirty="0">
                <a:solidFill>
                  <a:srgbClr val="FF0000"/>
                </a:solidFill>
              </a:rPr>
              <a:t>barrier creams </a:t>
            </a:r>
            <a:r>
              <a:rPr lang="en-MY" sz="2300" dirty="0"/>
              <a:t>and </a:t>
            </a:r>
            <a:r>
              <a:rPr lang="en-MY" sz="2300" b="1" dirty="0">
                <a:solidFill>
                  <a:schemeClr val="tx2"/>
                </a:solidFill>
              </a:rPr>
              <a:t>personal protective clothing </a:t>
            </a:r>
            <a:r>
              <a:rPr lang="en-MY" sz="2300" dirty="0"/>
              <a:t>such as gloves, aprons and chemical suits as a last resort </a:t>
            </a:r>
            <a:r>
              <a:rPr lang="en-MY" sz="2300" dirty="0">
                <a:solidFill>
                  <a:schemeClr val="tx2"/>
                </a:solidFill>
              </a:rPr>
              <a:t>to prevent skin contact </a:t>
            </a:r>
            <a:r>
              <a:rPr lang="en-MY" sz="2300" dirty="0"/>
              <a:t>and/ or absorption. </a:t>
            </a:r>
            <a:endParaRPr lang="en-MY" sz="23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>
                <a:solidFill>
                  <a:srgbClr val="FF0000"/>
                </a:solidFill>
              </a:rPr>
              <a:t>Ensure </a:t>
            </a:r>
            <a:r>
              <a:rPr lang="en-MY" sz="2300" dirty="0">
                <a:solidFill>
                  <a:srgbClr val="FF0000"/>
                </a:solidFill>
              </a:rPr>
              <a:t>that the correct </a:t>
            </a:r>
            <a:r>
              <a:rPr lang="en-MY" sz="2300" dirty="0"/>
              <a:t>cream is used for protection, as there are different barrier creams for water soluble agents and for </a:t>
            </a:r>
            <a:r>
              <a:rPr lang="en-MY" sz="2300" dirty="0" err="1"/>
              <a:t>solventbased</a:t>
            </a:r>
            <a:r>
              <a:rPr lang="en-MY" sz="2300" dirty="0"/>
              <a:t> agents. </a:t>
            </a:r>
            <a:endParaRPr lang="en-MY" sz="23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MY" sz="2300" dirty="0" smtClean="0"/>
              <a:t> </a:t>
            </a:r>
            <a:r>
              <a:rPr lang="en-MY" sz="2300" dirty="0"/>
              <a:t>Remove any contaminated clothing quickly. </a:t>
            </a:r>
            <a:endParaRPr lang="en-MY" sz="2300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n-MY" sz="2000" dirty="0" smtClean="0">
                <a:solidFill>
                  <a:srgbClr val="FF0000"/>
                </a:solidFill>
              </a:rPr>
              <a:t>Immediately </a:t>
            </a:r>
            <a:r>
              <a:rPr lang="en-MY" sz="2000" dirty="0">
                <a:solidFill>
                  <a:srgbClr val="FF0000"/>
                </a:solidFill>
              </a:rPr>
              <a:t>wash </a:t>
            </a:r>
            <a:r>
              <a:rPr lang="en-MY" sz="2000" dirty="0"/>
              <a:t>skin that has been in contact with skin </a:t>
            </a:r>
            <a:r>
              <a:rPr lang="en-MY" sz="2200" dirty="0"/>
              <a:t>irritants </a:t>
            </a:r>
            <a:r>
              <a:rPr lang="en-MY" sz="2200" dirty="0" smtClean="0"/>
              <a:t>or</a:t>
            </a:r>
            <a:endParaRPr lang="en-MY" sz="2200" dirty="0"/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185" y="88337"/>
            <a:ext cx="713230" cy="51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D45E9-5DD7-47ED-8D40-BE6631C819FE}" type="datetime1">
              <a:rPr lang="en-MY" smtClean="0"/>
              <a:t>16/5/2021</a:t>
            </a:fld>
            <a:endParaRPr lang="en-MY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20</a:t>
            </a:fld>
            <a:endParaRPr lang="en-MY"/>
          </a:p>
        </p:txBody>
      </p:sp>
      <p:sp>
        <p:nvSpPr>
          <p:cNvPr id="6" name="Right Arrow 5"/>
          <p:cNvSpPr/>
          <p:nvPr/>
        </p:nvSpPr>
        <p:spPr>
          <a:xfrm flipV="1">
            <a:off x="7838649" y="6453337"/>
            <a:ext cx="491536" cy="67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522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43302-DE71-4486-9EBE-77C9138546E4}" type="datetime1">
              <a:rPr lang="en-MY" smtClean="0"/>
              <a:t>16/5/2021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21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79512" y="1582341"/>
            <a:ext cx="87849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MY" sz="2400" dirty="0">
                <a:solidFill>
                  <a:srgbClr val="FF0000"/>
                </a:solidFill>
              </a:rPr>
              <a:t>Immediately wash </a:t>
            </a:r>
            <a:r>
              <a:rPr lang="en-MY" sz="2400" dirty="0"/>
              <a:t>skin that has been in contact with skin irritants or sensitizers with </a:t>
            </a:r>
            <a:r>
              <a:rPr lang="en-MY" sz="2400" dirty="0">
                <a:solidFill>
                  <a:srgbClr val="FF0000"/>
                </a:solidFill>
              </a:rPr>
              <a:t>large amounts of warm clean water </a:t>
            </a:r>
            <a:r>
              <a:rPr lang="en-MY" sz="2400" dirty="0"/>
              <a:t>and a mild moisturizing soap.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MY" sz="2400" dirty="0"/>
              <a:t> Never wash hands with solvents such as </a:t>
            </a:r>
            <a:r>
              <a:rPr lang="en-MY" sz="2400" dirty="0" err="1"/>
              <a:t>Varsol</a:t>
            </a:r>
            <a:r>
              <a:rPr lang="en-MY" sz="2400" dirty="0"/>
              <a:t> or gasoline.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MY" sz="2400" dirty="0"/>
              <a:t>Instead, use mild soaps and ensure that skin is frequently moisturized with hand creams.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MY" sz="2400" dirty="0"/>
              <a:t> Seek medical attention as soon as possible, if any changes in skin are noticed while at work or after using substances.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MY" sz="2400" dirty="0"/>
              <a:t> Early diagnosis and advice is essential in preventing occupational dermatitis</a:t>
            </a:r>
            <a:endParaRPr lang="en-MY" sz="2400" dirty="0"/>
          </a:p>
        </p:txBody>
      </p:sp>
      <p:sp>
        <p:nvSpPr>
          <p:cNvPr id="5" name="Rectangle 4"/>
          <p:cNvSpPr/>
          <p:nvPr/>
        </p:nvSpPr>
        <p:spPr>
          <a:xfrm>
            <a:off x="2483768" y="620688"/>
            <a:ext cx="2346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b="1" dirty="0" smtClean="0">
                <a:solidFill>
                  <a:srgbClr val="0070C0"/>
                </a:solidFill>
              </a:rPr>
              <a:t>Cont. ..Workers </a:t>
            </a:r>
            <a:r>
              <a:rPr lang="en-MY" b="1" dirty="0">
                <a:solidFill>
                  <a:srgbClr val="0070C0"/>
                </a:solidFill>
              </a:rPr>
              <a:t>should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070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3E0E64B4-A34C-48D9-B2DE-4D6BDF9FCCEC}" type="slidenum">
              <a:rPr lang="en-US" altLang="en-US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22</a:t>
            </a:fld>
            <a:endParaRPr lang="en-US" altLang="en-US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56324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765175"/>
            <a:ext cx="8964612" cy="5688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4" y="1556792"/>
            <a:ext cx="2016125" cy="178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7308304" y="2780928"/>
            <a:ext cx="1299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/>
              <a:t> </a:t>
            </a:r>
            <a:r>
              <a:rPr lang="en-MY" dirty="0">
                <a:solidFill>
                  <a:schemeClr val="tx2"/>
                </a:solidFill>
              </a:rPr>
              <a:t>Stay  Home</a:t>
            </a:r>
          </a:p>
        </p:txBody>
      </p:sp>
    </p:spTree>
    <p:extLst>
      <p:ext uri="{BB962C8B-B14F-4D97-AF65-F5344CB8AC3E}">
        <p14:creationId xmlns:p14="http://schemas.microsoft.com/office/powerpoint/2010/main" val="128404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420500"/>
              </p:ext>
            </p:extLst>
          </p:nvPr>
        </p:nvGraphicFramePr>
        <p:xfrm>
          <a:off x="-108518" y="116632"/>
          <a:ext cx="9252519" cy="6471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4"/>
                <a:gridCol w="3024336"/>
                <a:gridCol w="3923929"/>
              </a:tblGrid>
              <a:tr h="459667">
                <a:tc>
                  <a:txBody>
                    <a:bodyPr/>
                    <a:lstStyle/>
                    <a:p>
                      <a:r>
                        <a:rPr lang="en-MY" dirty="0" smtClean="0"/>
                        <a:t>Irritant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Source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Occupation 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dirty="0" smtClean="0"/>
                        <a:t>Nickel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Metals, soldering, tools, coins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Plating, electronics, metalwork, hairdressers, cashiers, smelter and refinery workers</a:t>
                      </a:r>
                      <a:endParaRPr lang="en-MY" sz="1600" dirty="0"/>
                    </a:p>
                  </a:txBody>
                  <a:tcPr/>
                </a:tc>
              </a:tr>
              <a:tr h="545389">
                <a:tc>
                  <a:txBody>
                    <a:bodyPr/>
                    <a:lstStyle/>
                    <a:p>
                      <a:r>
                        <a:rPr lang="en-MY" dirty="0" smtClean="0"/>
                        <a:t>Chromium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Cement, leather gloves, metals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Construction, metal industry, leather, tanning 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Epoxy resins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Epoxy resins Paints and varnishes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Painting, electronics, manufacturing, construction </a:t>
                      </a:r>
                      <a:endParaRPr lang="en-MY" sz="1600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dirty="0" err="1" smtClean="0"/>
                        <a:t>Isocyanates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Insulation foams, paints, and varnishes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Construction, painting, manufacturing 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Formaldehyde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Cosmetics, plastics, resins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mtClean="0"/>
                        <a:t>Adhesives, health care, embalming fluid fiberboard manufacturer and textiles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 </a:t>
                      </a:r>
                      <a:r>
                        <a:rPr lang="en-MY" sz="1600" dirty="0" err="1" smtClean="0"/>
                        <a:t>paraphenenediamine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Oxidative hair colorants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Hairdressers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dirty="0" smtClean="0"/>
                        <a:t>Textile dyes and pigments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Textile dyes and pigments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Textile manufacturing 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dirty="0" smtClean="0"/>
                        <a:t>Cosmetics, wood preservatives, water-based paints, glues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Cosmetics, wood preservatives, water-based paints, glues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Hairdressers, wood workers, manufacturing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r>
                        <a:rPr lang="en-MY" dirty="0" smtClean="0"/>
                        <a:t>Detergents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Detergents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Food, health care, homemakers</a:t>
                      </a:r>
                      <a:endParaRPr lang="en-MY" dirty="0"/>
                    </a:p>
                  </a:txBody>
                  <a:tcPr/>
                </a:tc>
              </a:tr>
              <a:tr h="459667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00D57-E49E-4928-9018-3B86C2ACBA55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297740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770714"/>
              </p:ext>
            </p:extLst>
          </p:nvPr>
        </p:nvGraphicFramePr>
        <p:xfrm>
          <a:off x="179511" y="116632"/>
          <a:ext cx="8784978" cy="6413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8326"/>
                <a:gridCol w="2928326"/>
                <a:gridCol w="29283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Irritant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dirty="0" smtClean="0"/>
                        <a:t>Source</a:t>
                      </a:r>
                    </a:p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Occupation</a:t>
                      </a:r>
                      <a:endParaRPr lang="en-M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Industrial enzymes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Amylases in flour, proteases in</a:t>
                      </a:r>
                      <a:r>
                        <a:rPr lang="en-MY" sz="1600" baseline="0" dirty="0" smtClean="0"/>
                        <a:t> </a:t>
                      </a:r>
                      <a:r>
                        <a:rPr lang="en-MY" sz="1600" dirty="0" smtClean="0"/>
                        <a:t>detergents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Food and detergents industry, cleaners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Natural rubber latex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Protective gloves, medical instruments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Health care workers, hairdressers </a:t>
                      </a:r>
                      <a:endParaRPr lang="en-MY" sz="1600" dirty="0"/>
                    </a:p>
                  </a:txBody>
                  <a:tcPr/>
                </a:tc>
              </a:tr>
              <a:tr h="865976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Cutting oils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Cutting metal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Manufacturing, dry cleaning, metalwork, health care, rubber, printing, plastics, painting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Wood dust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Western red cedar, Birch, beech, mahogany, oak, teak, walnut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Construction projects, furniture mfg., sawmill workers, particle board manufacturing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Cycloaliphatic epoxy resin, 1,2cyclohexanedicarboxylic acid, </a:t>
                      </a:r>
                      <a:r>
                        <a:rPr lang="en-MY" sz="1600" dirty="0" err="1" smtClean="0"/>
                        <a:t>bis</a:t>
                      </a:r>
                      <a:r>
                        <a:rPr lang="en-MY" sz="1600" dirty="0" smtClean="0"/>
                        <a:t> (</a:t>
                      </a:r>
                      <a:r>
                        <a:rPr lang="en-MY" sz="1600" dirty="0" err="1" smtClean="0"/>
                        <a:t>oxiranylmethyl</a:t>
                      </a:r>
                      <a:r>
                        <a:rPr lang="en-MY" sz="1600" dirty="0" smtClean="0"/>
                        <a:t>) ester, added to the oil as a stabilizer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Metalworking fluids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Metal workers, Machinists 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1600" dirty="0" err="1" smtClean="0"/>
                        <a:t>Gluteraldehyde</a:t>
                      </a:r>
                      <a:r>
                        <a:rPr lang="en-MY" sz="1600" dirty="0" smtClean="0"/>
                        <a:t>, Ethylene oxide Health care workers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Sterilizing Agent Health care workers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1600" dirty="0" smtClean="0"/>
                        <a:t>Health care workers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dirty="0" smtClean="0"/>
                        <a:t>Methyl methacrylate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Manufacture of resins and plastics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Orthodontic labs</a:t>
                      </a:r>
                      <a:endParaRPr lang="en-MY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Artificial fingernail industry</a:t>
                      </a:r>
                      <a:endParaRPr lang="en-MY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dirty="0" smtClean="0"/>
                        <a:t>Cosmetologists working with artificial fingernails </a:t>
                      </a:r>
                      <a:endParaRPr lang="en-MY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F8A57-D4E4-4389-9604-820C0BD7BCE6}" type="datetime1">
              <a:rPr lang="en-MY" smtClean="0"/>
              <a:t>16/5/2021</a:t>
            </a:fld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9983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71804800"/>
            <a:ext cx="1333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571957200"/>
            <a:ext cx="1333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597738200"/>
            <a:ext cx="1333500" cy="97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2962" y="2996952"/>
            <a:ext cx="3656873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358444" y="2248980"/>
            <a:ext cx="6308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3200" b="1" dirty="0" smtClean="0">
                <a:solidFill>
                  <a:srgbClr val="C00000"/>
                </a:solidFill>
              </a:rPr>
              <a:t>OCCUPATIONAL DERMATITIS</a:t>
            </a:r>
            <a:endParaRPr lang="en-MY" sz="3200" dirty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E5BAB-18DA-4CE7-98A2-D94447414758}" type="datetime1">
              <a:rPr lang="en-MY" smtClean="0"/>
              <a:t>16/5/2021</a:t>
            </a:fld>
            <a:endParaRPr lang="en-MY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31489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976179"/>
            <a:ext cx="93610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dirty="0" smtClean="0"/>
              <a:t>Occupational dermatitis :</a:t>
            </a:r>
          </a:p>
          <a:p>
            <a:r>
              <a:rPr lang="en-MY" sz="2200" dirty="0"/>
              <a:t> </a:t>
            </a:r>
            <a:r>
              <a:rPr lang="en-MY" sz="2200" dirty="0" smtClean="0"/>
              <a:t>  is inflammation of the skin caused by exposure to a substance in the workplace.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 smtClean="0"/>
              <a:t>Exposure usually occurs from direct contact</a:t>
            </a:r>
            <a:r>
              <a:rPr lang="en-MY" sz="2200" dirty="0" smtClean="0">
                <a:solidFill>
                  <a:srgbClr val="FF0000"/>
                </a:solidFill>
              </a:rPr>
              <a:t> but </a:t>
            </a:r>
            <a:r>
              <a:rPr lang="en-MY" sz="2200" dirty="0" smtClean="0"/>
              <a:t>may, in rare circumstances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MY" sz="2200" dirty="0" smtClean="0"/>
              <a:t> occur through the airborne route. </a:t>
            </a:r>
          </a:p>
          <a:p>
            <a:r>
              <a:rPr lang="en-MY" sz="2200" dirty="0" smtClean="0"/>
              <a:t>Dermatitis is a common and potentially serious problem that need not happen</a:t>
            </a:r>
            <a:endParaRPr lang="en-MY" sz="2200" dirty="0"/>
          </a:p>
        </p:txBody>
      </p:sp>
      <p:sp>
        <p:nvSpPr>
          <p:cNvPr id="3" name="Rectangle 2"/>
          <p:cNvSpPr/>
          <p:nvPr/>
        </p:nvSpPr>
        <p:spPr>
          <a:xfrm>
            <a:off x="1475656" y="452959"/>
            <a:ext cx="43924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C00000"/>
                </a:solidFill>
              </a:rPr>
              <a:t>OCCUPATIONAL DERMATITIS</a:t>
            </a:r>
            <a:endParaRPr lang="en-MY" sz="28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496" y="3212976"/>
            <a:ext cx="88569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400" dirty="0">
                <a:solidFill>
                  <a:srgbClr val="FF0000"/>
                </a:solidFill>
              </a:rPr>
              <a:t>What is Occupational Dermatitis? </a:t>
            </a:r>
          </a:p>
          <a:p>
            <a:r>
              <a:rPr lang="en-MY" sz="2200" dirty="0"/>
              <a:t>Occupational dermatitis is a non-infectious disease </a:t>
            </a:r>
            <a:r>
              <a:rPr lang="en-MY" sz="2200" dirty="0">
                <a:solidFill>
                  <a:srgbClr val="FF0000"/>
                </a:solidFill>
              </a:rPr>
              <a:t>caused by skin </a:t>
            </a:r>
            <a:r>
              <a:rPr lang="en-MY" sz="2200" dirty="0">
                <a:solidFill>
                  <a:srgbClr val="002060"/>
                </a:solidFill>
              </a:rPr>
              <a:t>contact with substances used at work</a:t>
            </a:r>
            <a:r>
              <a:rPr lang="en-MY" sz="2200" dirty="0" smtClean="0"/>
              <a:t>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400" dirty="0" smtClean="0"/>
              <a:t> </a:t>
            </a:r>
            <a:r>
              <a:rPr lang="en-MY" sz="2400" dirty="0"/>
              <a:t>Depending on the types of substances present, dermatitis may take </a:t>
            </a:r>
            <a:r>
              <a:rPr lang="en-MY" sz="2400" b="1" dirty="0">
                <a:solidFill>
                  <a:srgbClr val="FF0000"/>
                </a:solidFill>
              </a:rPr>
              <a:t>two forms: </a:t>
            </a:r>
          </a:p>
          <a:p>
            <a:pPr marL="457200" indent="-457200">
              <a:buFont typeface="+mj-lt"/>
              <a:buAutoNum type="alphaLcParenR"/>
            </a:pP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allergic contact dermatitis, or</a:t>
            </a:r>
          </a:p>
          <a:p>
            <a:pPr marL="457200" indent="-457200">
              <a:buFont typeface="+mj-lt"/>
              <a:buAutoNum type="alphaLcParenR"/>
            </a:pP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MY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irritant contact dermatitis. </a:t>
            </a:r>
          </a:p>
        </p:txBody>
      </p:sp>
      <p:pic>
        <p:nvPicPr>
          <p:cNvPr id="5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101048"/>
            <a:ext cx="966029" cy="70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CA392-0177-4ECA-A504-AE9078793D58}" type="datetime1">
              <a:rPr lang="en-MY" smtClean="0"/>
              <a:t>16/5/2021</a:t>
            </a:fld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7777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52959"/>
            <a:ext cx="89644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rgbClr val="FF0000"/>
                </a:solidFill>
              </a:rPr>
              <a:t>Allergic contact dermatitis </a:t>
            </a:r>
            <a:endParaRPr lang="en-MY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/>
              <a:t>results </a:t>
            </a:r>
            <a:r>
              <a:rPr lang="en-MY" sz="2200" dirty="0"/>
              <a:t>when a person becomes </a:t>
            </a:r>
            <a:r>
              <a:rPr lang="en-MY" sz="2200" dirty="0">
                <a:solidFill>
                  <a:srgbClr val="FF0000"/>
                </a:solidFill>
              </a:rPr>
              <a:t>sensitized to a substance </a:t>
            </a:r>
            <a:r>
              <a:rPr lang="en-MY" sz="2200" dirty="0"/>
              <a:t>(allergen). </a:t>
            </a:r>
            <a:endParaRPr lang="en-MY" sz="22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/>
              <a:t>The </a:t>
            </a:r>
            <a:r>
              <a:rPr lang="en-MY" sz="2200" dirty="0"/>
              <a:t>person then develops an </a:t>
            </a:r>
            <a:r>
              <a:rPr lang="en-MY" sz="2200" dirty="0">
                <a:solidFill>
                  <a:srgbClr val="FF0000"/>
                </a:solidFill>
              </a:rPr>
              <a:t>allergy </a:t>
            </a:r>
            <a:r>
              <a:rPr lang="en-MY" sz="2200" dirty="0"/>
              <a:t>to the substance and will </a:t>
            </a:r>
            <a:r>
              <a:rPr lang="en-MY" sz="2200" dirty="0" smtClean="0"/>
              <a:t>react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/>
              <a:t> </a:t>
            </a:r>
            <a:r>
              <a:rPr lang="en-MY" sz="2200" dirty="0">
                <a:solidFill>
                  <a:srgbClr val="FF0000"/>
                </a:solidFill>
              </a:rPr>
              <a:t>whenever in contact </a:t>
            </a:r>
            <a:r>
              <a:rPr lang="en-MY" sz="2200" dirty="0"/>
              <a:t>with that substance, </a:t>
            </a:r>
            <a:r>
              <a:rPr lang="en-MY" sz="2200" dirty="0">
                <a:solidFill>
                  <a:srgbClr val="FF0000"/>
                </a:solidFill>
              </a:rPr>
              <a:t>no matter how minute the </a:t>
            </a:r>
            <a:r>
              <a:rPr lang="en-MY" sz="2200" dirty="0"/>
              <a:t>exposure</a:t>
            </a:r>
            <a:r>
              <a:rPr lang="en-MY" sz="2200" dirty="0" smtClean="0"/>
              <a:t>.</a:t>
            </a:r>
          </a:p>
          <a:p>
            <a:r>
              <a:rPr lang="en-MY" sz="2200" dirty="0" smtClean="0"/>
              <a:t>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dirty="0" smtClean="0"/>
              <a:t>Reaction may range from </a:t>
            </a:r>
            <a:r>
              <a:rPr lang="en-MY" sz="2300" dirty="0" smtClean="0">
                <a:solidFill>
                  <a:srgbClr val="FF0000"/>
                </a:solidFill>
              </a:rPr>
              <a:t>minor to serious effects</a:t>
            </a:r>
            <a:r>
              <a:rPr lang="en-MY" sz="2300" dirty="0" smtClean="0"/>
              <a:t>.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dirty="0" smtClean="0"/>
              <a:t>Sensitization may occur within days of exposure, but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300" dirty="0" smtClean="0"/>
              <a:t>usually takes months or years</a:t>
            </a:r>
          </a:p>
          <a:p>
            <a:endParaRPr lang="en-MY" sz="23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 smtClean="0">
                <a:solidFill>
                  <a:srgbClr val="FF0000"/>
                </a:solidFill>
              </a:rPr>
              <a:t>Irritant </a:t>
            </a:r>
            <a:r>
              <a:rPr lang="en-MY" sz="2400" b="1" dirty="0">
                <a:solidFill>
                  <a:srgbClr val="FF0000"/>
                </a:solidFill>
              </a:rPr>
              <a:t>contact dermatitis </a:t>
            </a:r>
            <a:endParaRPr lang="en-MY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/>
              <a:t>occurs </a:t>
            </a:r>
            <a:r>
              <a:rPr lang="en-MY" sz="2200" dirty="0"/>
              <a:t>when the skin is exposed to </a:t>
            </a:r>
            <a:r>
              <a:rPr lang="en-MY" sz="2200" b="1" dirty="0">
                <a:solidFill>
                  <a:srgbClr val="0070C0"/>
                </a:solidFill>
              </a:rPr>
              <a:t>a </a:t>
            </a:r>
            <a:r>
              <a:rPr lang="en-MY" sz="2200" b="1" dirty="0">
                <a:solidFill>
                  <a:srgbClr val="FF0000"/>
                </a:solidFill>
              </a:rPr>
              <a:t>mild irritant </a:t>
            </a:r>
            <a:r>
              <a:rPr lang="en-MY" sz="2200" dirty="0"/>
              <a:t>(such as detergent or solvents) </a:t>
            </a:r>
            <a:r>
              <a:rPr lang="en-MY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repeatedly over a long period </a:t>
            </a:r>
            <a:r>
              <a:rPr lang="en-MY" sz="2200" dirty="0"/>
              <a:t>of </a:t>
            </a:r>
            <a:r>
              <a:rPr lang="en-MY" sz="2200" dirty="0" smtClean="0"/>
              <a:t>time                or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/>
              <a:t> </a:t>
            </a:r>
            <a:r>
              <a:rPr lang="en-MY" sz="2200" dirty="0"/>
              <a:t>to </a:t>
            </a:r>
            <a:r>
              <a:rPr lang="en-MY" sz="2200" dirty="0">
                <a:solidFill>
                  <a:srgbClr val="FF0000"/>
                </a:solidFill>
              </a:rPr>
              <a:t>a </a:t>
            </a:r>
            <a:r>
              <a:rPr lang="en-MY" sz="2200" b="1" dirty="0">
                <a:solidFill>
                  <a:srgbClr val="FF0000"/>
                </a:solidFill>
              </a:rPr>
              <a:t>strong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irritant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(such as acids, alkalis, solvents, strong soaps, or cleansing compounds) that can </a:t>
            </a:r>
            <a:r>
              <a:rPr lang="en-MY" sz="2200" b="1" dirty="0">
                <a:solidFill>
                  <a:srgbClr val="0070C0"/>
                </a:solidFill>
                <a:latin typeface="Garamond" pitchFamily="18" charset="0"/>
              </a:rPr>
              <a:t>cause immediate skin damage</a:t>
            </a:r>
            <a:r>
              <a:rPr lang="en-MY" sz="2200" dirty="0" smtClean="0">
                <a:latin typeface="Garamond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Only the section of skin </a:t>
            </a:r>
            <a:r>
              <a:rPr lang="en-MY" sz="2200" dirty="0">
                <a:latin typeface="Garamond" pitchFamily="18" charset="0"/>
              </a:rPr>
              <a:t>in contact with the substance will be affected. </a:t>
            </a:r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5" y="101048"/>
            <a:ext cx="966029" cy="70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E55DA-6A18-4CCE-A39C-AC4606955E0C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71888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972" y="404018"/>
            <a:ext cx="905653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MY" sz="2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Occupational </a:t>
            </a:r>
            <a:r>
              <a:rPr lang="en-MY" sz="2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dermatitis is a big health problem in many industries. </a:t>
            </a:r>
            <a:endParaRPr lang="en-MY" sz="2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3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causes may be</a:t>
            </a:r>
            <a:r>
              <a:rPr lang="en-MY" sz="2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MY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endParaRPr lang="en-MY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Char char="-"/>
            </a:pPr>
            <a:r>
              <a:rPr lang="en-MY" sz="22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MY" sz="2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4972" y="2160761"/>
            <a:ext cx="299918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3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Physical 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heat, 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cold, 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moisture, 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friction,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pressure, </a:t>
            </a:r>
          </a:p>
          <a:p>
            <a:pPr marL="342900" indent="-342900">
              <a:buFontTx/>
              <a:buChar char="-"/>
            </a:pPr>
            <a:r>
              <a:rPr lang="en-MY" sz="23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X-rays and other </a:t>
            </a: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rays </a:t>
            </a:r>
            <a:endParaRPr lang="en-MY" sz="2300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99300" y="1887470"/>
            <a:ext cx="2652820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MY" sz="2300" b="1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Chemical</a:t>
            </a:r>
            <a:r>
              <a:rPr lang="en-MY" sz="23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3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acids,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err="1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alkalies</a:t>
            </a: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dyes,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solvents,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grease,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tar,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pitch,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3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chlorinated phenols etc.</a:t>
            </a:r>
            <a:endParaRPr lang="en-MY" sz="2300" dirty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92080" y="1198463"/>
            <a:ext cx="165618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b="1" i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Biological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living agents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such as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viruses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bacteria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fungi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and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other </a:t>
            </a:r>
            <a:endParaRPr lang="en-MY" sz="2200" dirty="0" smtClean="0">
              <a:solidFill>
                <a:srgbClr val="7030A0"/>
              </a:solidFill>
              <a:latin typeface="Garamond" pitchFamily="18" charset="0"/>
              <a:cs typeface="Times New Roman" pitchFamily="18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parasites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;</a:t>
            </a:r>
            <a:r>
              <a:rPr lang="en-MY" sz="2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49818" y="3499588"/>
            <a:ext cx="219016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200" b="1" i="1" dirty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Plant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  <a:cs typeface="Times New Roman" pitchFamily="18" charset="0"/>
              </a:rPr>
              <a:t>products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b="1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leaves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vegetables,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fruits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flowers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 </a:t>
            </a:r>
            <a:r>
              <a:rPr lang="en-MY" sz="2200" dirty="0" smtClean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vegetable dust</a:t>
            </a:r>
            <a:r>
              <a:rPr lang="en-MY" sz="2200" dirty="0">
                <a:solidFill>
                  <a:srgbClr val="7030A0"/>
                </a:solidFill>
                <a:latin typeface="Garamond" pitchFamily="18" charset="0"/>
                <a:cs typeface="Times New Roman" pitchFamily="18" charset="0"/>
              </a:rPr>
              <a:t>, etc. </a:t>
            </a:r>
          </a:p>
        </p:txBody>
      </p:sp>
      <p:pic>
        <p:nvPicPr>
          <p:cNvPr id="7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38642"/>
            <a:ext cx="1649334" cy="122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21B5-074B-4588-8EDD-18C471D06D08}" type="datetime1">
              <a:rPr lang="en-MY" smtClean="0"/>
              <a:t>16/5/2021</a:t>
            </a:fld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8036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428" y="456661"/>
            <a:ext cx="90065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 dermatitis-producing agents are further classified into </a:t>
            </a:r>
            <a:r>
              <a:rPr lang="en-MY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MY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MY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primary irritants, and </a:t>
            </a:r>
          </a:p>
          <a:p>
            <a:r>
              <a:rPr lang="en-MY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(2) sensitizing substances. </a:t>
            </a:r>
          </a:p>
          <a:p>
            <a:endParaRPr lang="en-MY" sz="2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Primary irritants </a:t>
            </a:r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(e.g. acids, </a:t>
            </a:r>
            <a:r>
              <a:rPr lang="en-MY" sz="22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alkalies</a:t>
            </a:r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dyes, solvents, etc.) cause dermatitis in workers exposed in sufficient concentration and for </a:t>
            </a:r>
            <a:r>
              <a:rPr lang="en-MY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long enough </a:t>
            </a:r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period of time. </a:t>
            </a:r>
          </a:p>
          <a:p>
            <a:pPr marL="342900" indent="-342900">
              <a:buFontTx/>
              <a:buChar char="-"/>
            </a:pPr>
            <a:endParaRPr lang="en-MY" sz="2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On the other hand, </a:t>
            </a:r>
            <a:r>
              <a:rPr lang="en-MY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allergic dermatitis </a:t>
            </a:r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occurs only in </a:t>
            </a:r>
            <a:r>
              <a:rPr lang="en-MY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 percentage </a:t>
            </a:r>
            <a:r>
              <a:rPr lang="en-MY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cases, due to sensitization of the skin.</a:t>
            </a:r>
            <a:endParaRPr lang="en-MY" sz="2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9174" y="976301"/>
            <a:ext cx="713230" cy="51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4437112"/>
            <a:ext cx="85988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</a:rPr>
              <a:t>The hands are </a:t>
            </a:r>
            <a:r>
              <a:rPr lang="en-MY" sz="2200" dirty="0" smtClean="0">
                <a:latin typeface="Garamond" pitchFamily="18" charset="0"/>
              </a:rPr>
              <a:t>the body parts most often affected by both types of dermatitis.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MY" sz="2200" dirty="0" smtClean="0">
                <a:latin typeface="Garamond" pitchFamily="18" charset="0"/>
              </a:rPr>
              <a:t>The </a:t>
            </a:r>
            <a:r>
              <a:rPr lang="en-MY" sz="2200" dirty="0" smtClean="0">
                <a:solidFill>
                  <a:srgbClr val="FF0000"/>
                </a:solidFill>
                <a:latin typeface="Garamond" pitchFamily="18" charset="0"/>
              </a:rPr>
              <a:t>face is </a:t>
            </a:r>
            <a:r>
              <a:rPr lang="en-MY" sz="2200" dirty="0" smtClean="0">
                <a:latin typeface="Garamond" pitchFamily="18" charset="0"/>
              </a:rPr>
              <a:t>also a common site for dermatitis through exposure to airborne allergens such as volatile chemicals, sprays, aerosols, and dusts</a:t>
            </a:r>
            <a:endParaRPr lang="en-MY" sz="2200" dirty="0">
              <a:latin typeface="Garamond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2BF9-A5CC-4E2B-9A42-98E80A94227E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76922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88640"/>
            <a:ext cx="880183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400" b="1" dirty="0" smtClean="0">
                <a:solidFill>
                  <a:srgbClr val="FF0000"/>
                </a:solidFill>
              </a:rPr>
              <a:t>Symptoms</a:t>
            </a:r>
          </a:p>
          <a:p>
            <a:r>
              <a:rPr lang="en-MY" dirty="0" smtClean="0"/>
              <a:t> </a:t>
            </a:r>
            <a:r>
              <a:rPr lang="en-MY" sz="2200" b="1" dirty="0">
                <a:solidFill>
                  <a:schemeClr val="tx2"/>
                </a:solidFill>
                <a:latin typeface="Garamond" pitchFamily="18" charset="0"/>
              </a:rPr>
              <a:t>Employees will differ in their reactions to exposure</a:t>
            </a:r>
            <a:r>
              <a:rPr lang="en-MY" sz="2200" dirty="0">
                <a:latin typeface="Garamond" pitchFamily="18" charset="0"/>
              </a:rPr>
              <a:t>. </a:t>
            </a:r>
            <a:endParaRPr lang="en-MY" sz="2200" dirty="0" smtClean="0">
              <a:latin typeface="Garamond" pitchFamily="18" charset="0"/>
            </a:endParaRPr>
          </a:p>
          <a:p>
            <a:r>
              <a:rPr lang="en-MY" sz="2200" dirty="0" smtClean="0">
                <a:latin typeface="Garamond" pitchFamily="18" charset="0"/>
              </a:rPr>
              <a:t>Some </a:t>
            </a:r>
            <a:r>
              <a:rPr lang="en-MY" sz="2200" dirty="0">
                <a:latin typeface="Garamond" pitchFamily="18" charset="0"/>
              </a:rPr>
              <a:t>people may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react severely </a:t>
            </a:r>
            <a:r>
              <a:rPr lang="en-MY" sz="2200" dirty="0">
                <a:latin typeface="Garamond" pitchFamily="18" charset="0"/>
              </a:rPr>
              <a:t>to a substance while others </a:t>
            </a:r>
            <a:r>
              <a:rPr lang="en-MY" sz="2200" dirty="0">
                <a:solidFill>
                  <a:srgbClr val="FF0000"/>
                </a:solidFill>
                <a:latin typeface="Garamond" pitchFamily="18" charset="0"/>
              </a:rPr>
              <a:t>may not react </a:t>
            </a:r>
            <a:r>
              <a:rPr lang="en-MY" sz="2200" dirty="0">
                <a:latin typeface="Garamond" pitchFamily="18" charset="0"/>
              </a:rPr>
              <a:t>at all. </a:t>
            </a:r>
            <a:endParaRPr lang="en-MY" sz="2200" dirty="0" smtClean="0">
              <a:latin typeface="Garamond" pitchFamily="18" charset="0"/>
            </a:endParaRPr>
          </a:p>
          <a:p>
            <a:r>
              <a:rPr lang="en-MY" sz="2200" dirty="0" smtClean="0">
                <a:latin typeface="Garamond" pitchFamily="18" charset="0"/>
              </a:rPr>
              <a:t>The </a:t>
            </a:r>
            <a:r>
              <a:rPr lang="en-MY" sz="2200" dirty="0">
                <a:latin typeface="Garamond" pitchFamily="18" charset="0"/>
              </a:rPr>
              <a:t>main differences between irritant and allergic contact dermatitis are listed in </a:t>
            </a:r>
            <a:r>
              <a:rPr lang="en-MY" sz="2200" dirty="0" smtClean="0">
                <a:latin typeface="Garamond" pitchFamily="18" charset="0"/>
              </a:rPr>
              <a:t>Table</a:t>
            </a:r>
            <a:endParaRPr lang="en-MY" sz="2200" dirty="0">
              <a:latin typeface="Garamond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43876"/>
              </p:ext>
            </p:extLst>
          </p:nvPr>
        </p:nvGraphicFramePr>
        <p:xfrm>
          <a:off x="10271" y="2132856"/>
          <a:ext cx="8971076" cy="456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8492"/>
                <a:gridCol w="4542584"/>
              </a:tblGrid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Allergic Contact Dermatitis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Irritant Contact Dermatitis 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Reddening of skin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Mild swelling of skin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Dry, scaly patches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Stiff, tight feeling in skin 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Blisters that ooze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Dry cracking skin 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Burning or itching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Blisters 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818728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Swelling in eyes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Localized reactions (area where contact was made) 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Hives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Darkened/cracked skin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MY" sz="2200" dirty="0" smtClean="0">
                          <a:latin typeface="Garamond" pitchFamily="18" charset="0"/>
                        </a:rPr>
                        <a:t>Reactions can spread beyond the area where contact was made</a:t>
                      </a:r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MY" sz="2200" dirty="0">
                        <a:latin typeface="Garamond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0"/>
            <a:ext cx="1110044" cy="97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52134-02BC-4852-A4DC-7E25DE4A484A}" type="datetime1">
              <a:rPr lang="en-MY" smtClean="0"/>
              <a:t>16/5/2021</a:t>
            </a:fld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0108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024" y="716481"/>
            <a:ext cx="8784976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>
                <a:solidFill>
                  <a:srgbClr val="FF0000"/>
                </a:solidFill>
              </a:rPr>
              <a:t>Skin </a:t>
            </a:r>
            <a:r>
              <a:rPr lang="en-MY" dirty="0" err="1">
                <a:solidFill>
                  <a:srgbClr val="FF0000"/>
                </a:solidFill>
              </a:rPr>
              <a:t>Defenses</a:t>
            </a:r>
            <a:r>
              <a:rPr lang="en-MY" dirty="0">
                <a:solidFill>
                  <a:srgbClr val="FF0000"/>
                </a:solidFill>
              </a:rPr>
              <a:t> </a:t>
            </a:r>
            <a:endParaRPr lang="en-MY" dirty="0" smtClean="0">
              <a:solidFill>
                <a:srgbClr val="FF0000"/>
              </a:solidFill>
            </a:endParaRPr>
          </a:p>
          <a:p>
            <a:r>
              <a:rPr lang="en-MY" sz="2200" dirty="0" smtClean="0">
                <a:latin typeface="Garamond" pitchFamily="18" charset="0"/>
              </a:rPr>
              <a:t>Our </a:t>
            </a:r>
            <a:r>
              <a:rPr lang="en-MY" sz="2200" dirty="0">
                <a:latin typeface="Garamond" pitchFamily="18" charset="0"/>
              </a:rPr>
              <a:t>skin is made of multiple layers that act as a protective barrier</a:t>
            </a:r>
            <a:r>
              <a:rPr lang="en-MY" sz="2200" dirty="0" smtClean="0">
                <a:latin typeface="Garamond" pitchFamily="18" charset="0"/>
              </a:rPr>
              <a:t>.</a:t>
            </a:r>
          </a:p>
          <a:p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Some substances change or remove skin oils, cause the skin to become more vulnerable, and allow chemicals to penetrate deeper into layers</a:t>
            </a:r>
            <a:r>
              <a:rPr lang="en-MY" sz="2200" dirty="0" smtClean="0">
                <a:latin typeface="Garamond" pitchFamily="18" charset="0"/>
              </a:rPr>
              <a:t>.</a:t>
            </a:r>
          </a:p>
          <a:p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Once this damage has occurred, the substance or chemicals can then interact with bodily cells and tissues</a:t>
            </a:r>
            <a:r>
              <a:rPr lang="en-MY" sz="2200" dirty="0" smtClean="0">
                <a:latin typeface="Garamond" pitchFamily="18" charset="0"/>
              </a:rPr>
              <a:t>.</a:t>
            </a:r>
          </a:p>
          <a:p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At this point the skin may show signs of chapping, scaling, and blistering</a:t>
            </a:r>
            <a:r>
              <a:rPr lang="en-MY" sz="2200" dirty="0" smtClean="0">
                <a:latin typeface="Garamond" pitchFamily="18" charset="0"/>
              </a:rPr>
              <a:t>.</a:t>
            </a:r>
          </a:p>
          <a:p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These reactions can take place within a few hours of exposure or up to 24 hours after exposure. </a:t>
            </a:r>
            <a:endParaRPr lang="en-MY" sz="2200" dirty="0" smtClean="0">
              <a:latin typeface="Garamond" pitchFamily="18" charset="0"/>
            </a:endParaRPr>
          </a:p>
          <a:p>
            <a:pPr algn="ctr"/>
            <a:r>
              <a:rPr lang="en-MY" sz="2400" b="1" dirty="0" smtClean="0">
                <a:solidFill>
                  <a:srgbClr val="FF0000"/>
                </a:solidFill>
                <a:latin typeface="Garamond" pitchFamily="18" charset="0"/>
              </a:rPr>
              <a:t>Risk </a:t>
            </a:r>
            <a:r>
              <a:rPr lang="en-MY" sz="2400" b="1" dirty="0">
                <a:solidFill>
                  <a:srgbClr val="FF0000"/>
                </a:solidFill>
                <a:latin typeface="Garamond" pitchFamily="18" charset="0"/>
              </a:rPr>
              <a:t>Factors </a:t>
            </a:r>
            <a:endParaRPr lang="en-MY" sz="24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400" dirty="0" smtClean="0">
                <a:latin typeface="Garamond" pitchFamily="18" charset="0"/>
              </a:rPr>
              <a:t>Various </a:t>
            </a:r>
            <a:r>
              <a:rPr lang="en-MY" sz="2400" dirty="0">
                <a:latin typeface="Garamond" pitchFamily="18" charset="0"/>
              </a:rPr>
              <a:t>risk factors may facilitate the onset of dermatitis. </a:t>
            </a:r>
            <a:endParaRPr lang="en-MY" sz="2400" dirty="0" smtClean="0">
              <a:latin typeface="Garamond" pitchFamily="18" charset="0"/>
            </a:endParaRPr>
          </a:p>
          <a:p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</a:rPr>
              <a:t>The </a:t>
            </a:r>
            <a:r>
              <a:rPr lang="en-MY" sz="2200" b="1" dirty="0">
                <a:solidFill>
                  <a:srgbClr val="FF0000"/>
                </a:solidFill>
                <a:latin typeface="Garamond" pitchFamily="18" charset="0"/>
              </a:rPr>
              <a:t>three main factors </a:t>
            </a:r>
            <a:r>
              <a:rPr lang="en-MY" sz="2200" b="1" dirty="0" smtClean="0">
                <a:solidFill>
                  <a:srgbClr val="FF0000"/>
                </a:solidFill>
                <a:latin typeface="Garamond" pitchFamily="18" charset="0"/>
              </a:rPr>
              <a:t>are</a:t>
            </a:r>
          </a:p>
          <a:p>
            <a:r>
              <a:rPr lang="en-MY" sz="2200" dirty="0" smtClean="0">
                <a:latin typeface="Garamond" pitchFamily="18" charset="0"/>
              </a:rPr>
              <a:t> </a:t>
            </a:r>
            <a:r>
              <a:rPr lang="en-MY" sz="2200" dirty="0">
                <a:latin typeface="Garamond" pitchFamily="18" charset="0"/>
              </a:rPr>
              <a:t>1) properties of the substance </a:t>
            </a:r>
            <a:endParaRPr lang="en-MY" sz="2200" dirty="0" smtClean="0">
              <a:latin typeface="Garamond" pitchFamily="18" charset="0"/>
            </a:endParaRPr>
          </a:p>
          <a:p>
            <a:r>
              <a:rPr lang="en-MY" sz="2200" dirty="0" smtClean="0">
                <a:latin typeface="Garamond" pitchFamily="18" charset="0"/>
              </a:rPr>
              <a:t>2</a:t>
            </a:r>
            <a:r>
              <a:rPr lang="en-MY" sz="2200" dirty="0">
                <a:latin typeface="Garamond" pitchFamily="18" charset="0"/>
              </a:rPr>
              <a:t>) environmental conditions </a:t>
            </a:r>
            <a:endParaRPr lang="en-MY" sz="2200" dirty="0" smtClean="0">
              <a:latin typeface="Garamond" pitchFamily="18" charset="0"/>
            </a:endParaRPr>
          </a:p>
          <a:p>
            <a:r>
              <a:rPr lang="en-MY" sz="2200" dirty="0" smtClean="0">
                <a:latin typeface="Garamond" pitchFamily="18" charset="0"/>
              </a:rPr>
              <a:t>3</a:t>
            </a:r>
            <a:r>
              <a:rPr lang="en-MY" sz="2200" dirty="0">
                <a:latin typeface="Garamond" pitchFamily="18" charset="0"/>
              </a:rPr>
              <a:t>) pre-existing medical condition or health of the person affected. </a:t>
            </a:r>
            <a:endParaRPr lang="en-MY" sz="2200" dirty="0" smtClean="0">
              <a:latin typeface="Garamond" pitchFamily="18" charset="0"/>
            </a:endParaRPr>
          </a:p>
        </p:txBody>
      </p:sp>
      <p:pic>
        <p:nvPicPr>
          <p:cNvPr id="3" name="Picture 8" descr="https://skincancer.blob.core.windows.net/assets/uploads/img/Guide.to.Healthy.Skin/occder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116632"/>
            <a:ext cx="1254060" cy="85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65F2-9E29-48E8-8EAE-A99BD58ACAF9}" type="datetime1">
              <a:rPr lang="en-MY" smtClean="0"/>
              <a:t>16/5/2021</a:t>
            </a:fld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18A2E-B979-4308-B9A0-5D3928347D80}" type="slidenum">
              <a:rPr lang="en-MY" smtClean="0"/>
              <a:t>9</a:t>
            </a:fld>
            <a:endParaRPr lang="en-MY"/>
          </a:p>
        </p:txBody>
      </p:sp>
      <p:sp>
        <p:nvSpPr>
          <p:cNvPr id="6" name="Right Arrow 5"/>
          <p:cNvSpPr/>
          <p:nvPr/>
        </p:nvSpPr>
        <p:spPr>
          <a:xfrm>
            <a:off x="7236296" y="6021288"/>
            <a:ext cx="177049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2068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4" ma:contentTypeDescription="Create a new document." ma:contentTypeScope="" ma:versionID="7f12e0e65badb37fa0b061fa071a32c4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b487f39c957a35a8765c7d4b73aac880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119E9B6-CE57-4832-90BA-51674EB7F46B}"/>
</file>

<file path=customXml/itemProps2.xml><?xml version="1.0" encoding="utf-8"?>
<ds:datastoreItem xmlns:ds="http://schemas.openxmlformats.org/officeDocument/2006/customXml" ds:itemID="{99E9E240-F8FD-4BC8-8A19-1D2265A77367}"/>
</file>

<file path=customXml/itemProps3.xml><?xml version="1.0" encoding="utf-8"?>
<ds:datastoreItem xmlns:ds="http://schemas.openxmlformats.org/officeDocument/2006/customXml" ds:itemID="{B9E63607-6259-4063-97E4-F022898BA278}"/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2457</Words>
  <Application>Microsoft Office PowerPoint</Application>
  <PresentationFormat>On-screen Show (4:3)</PresentationFormat>
  <Paragraphs>366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Garamond</vt:lpstr>
      <vt:lpstr>Open Sans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36</cp:revision>
  <dcterms:created xsi:type="dcterms:W3CDTF">2021-05-15T09:28:10Z</dcterms:created>
  <dcterms:modified xsi:type="dcterms:W3CDTF">2021-05-16T19:32:49Z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