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8"/>
  </p:notesMasterIdLst>
  <p:sldIdLst>
    <p:sldId id="256" r:id="rId2"/>
    <p:sldId id="593" r:id="rId3"/>
    <p:sldId id="594" r:id="rId4"/>
    <p:sldId id="597" r:id="rId5"/>
    <p:sldId id="596" r:id="rId6"/>
    <p:sldId id="595" r:id="rId7"/>
    <p:sldId id="598" r:id="rId8"/>
    <p:sldId id="599" r:id="rId9"/>
    <p:sldId id="600" r:id="rId10"/>
    <p:sldId id="601" r:id="rId11"/>
    <p:sldId id="602" r:id="rId12"/>
    <p:sldId id="603" r:id="rId13"/>
    <p:sldId id="604" r:id="rId14"/>
    <p:sldId id="606" r:id="rId15"/>
    <p:sldId id="257" r:id="rId16"/>
    <p:sldId id="258" r:id="rId17"/>
    <p:sldId id="305" r:id="rId18"/>
    <p:sldId id="259" r:id="rId19"/>
    <p:sldId id="260" r:id="rId20"/>
    <p:sldId id="263" r:id="rId21"/>
    <p:sldId id="262" r:id="rId22"/>
    <p:sldId id="261" r:id="rId23"/>
    <p:sldId id="264" r:id="rId24"/>
    <p:sldId id="276" r:id="rId25"/>
    <p:sldId id="277" r:id="rId26"/>
    <p:sldId id="278" r:id="rId27"/>
    <p:sldId id="279" r:id="rId28"/>
    <p:sldId id="280" r:id="rId29"/>
    <p:sldId id="281" r:id="rId30"/>
    <p:sldId id="282" r:id="rId31"/>
    <p:sldId id="306" r:id="rId32"/>
    <p:sldId id="284" r:id="rId33"/>
    <p:sldId id="285" r:id="rId34"/>
    <p:sldId id="344" r:id="rId35"/>
    <p:sldId id="345" r:id="rId36"/>
    <p:sldId id="289" r:id="rId37"/>
    <p:sldId id="335" r:id="rId38"/>
    <p:sldId id="290" r:id="rId39"/>
    <p:sldId id="340" r:id="rId40"/>
    <p:sldId id="341" r:id="rId41"/>
    <p:sldId id="338" r:id="rId42"/>
    <p:sldId id="287" r:id="rId43"/>
    <p:sldId id="336" r:id="rId44"/>
    <p:sldId id="339" r:id="rId45"/>
    <p:sldId id="342" r:id="rId46"/>
    <p:sldId id="347" r:id="rId47"/>
    <p:sldId id="348" r:id="rId48"/>
    <p:sldId id="349" r:id="rId49"/>
    <p:sldId id="350" r:id="rId50"/>
    <p:sldId id="351" r:id="rId51"/>
    <p:sldId id="352" r:id="rId52"/>
    <p:sldId id="353" r:id="rId53"/>
    <p:sldId id="354" r:id="rId54"/>
    <p:sldId id="355" r:id="rId55"/>
    <p:sldId id="356" r:id="rId56"/>
    <p:sldId id="357" r:id="rId57"/>
    <p:sldId id="358" r:id="rId58"/>
    <p:sldId id="359" r:id="rId59"/>
    <p:sldId id="360" r:id="rId60"/>
    <p:sldId id="361" r:id="rId61"/>
    <p:sldId id="291" r:id="rId62"/>
    <p:sldId id="292" r:id="rId63"/>
    <p:sldId id="293" r:id="rId64"/>
    <p:sldId id="294" r:id="rId65"/>
    <p:sldId id="295" r:id="rId66"/>
    <p:sldId id="288" r:id="rId67"/>
    <p:sldId id="333" r:id="rId68"/>
    <p:sldId id="362" r:id="rId69"/>
    <p:sldId id="328" r:id="rId70"/>
    <p:sldId id="329" r:id="rId71"/>
    <p:sldId id="332" r:id="rId72"/>
    <p:sldId id="330" r:id="rId73"/>
    <p:sldId id="331" r:id="rId74"/>
    <p:sldId id="326" r:id="rId75"/>
    <p:sldId id="327" r:id="rId76"/>
    <p:sldId id="304"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tle" id="{8977C5B3-C0DB-4B76-B05E-17D4E314C34C}">
          <p14:sldIdLst>
            <p14:sldId id="256"/>
          </p14:sldIdLst>
        </p14:section>
        <p14:section name="approach" id="{89845914-FCBC-4D1D-A710-1622FF5139D0}">
          <p14:sldIdLst>
            <p14:sldId id="593"/>
            <p14:sldId id="594"/>
            <p14:sldId id="597"/>
            <p14:sldId id="596"/>
            <p14:sldId id="595"/>
            <p14:sldId id="598"/>
            <p14:sldId id="599"/>
            <p14:sldId id="600"/>
            <p14:sldId id="601"/>
            <p14:sldId id="602"/>
            <p14:sldId id="603"/>
            <p14:sldId id="604"/>
            <p14:sldId id="606"/>
          </p14:sldIdLst>
        </p14:section>
        <p14:section name="Classification" id="{01BAF65A-28E3-4A24-9684-2A270C5B2453}">
          <p14:sldIdLst>
            <p14:sldId id="257"/>
          </p14:sldIdLst>
        </p14:section>
        <p14:section name="Carbohydrates" id="{69CDD848-241A-4387-ACD4-01414E7BA742}">
          <p14:sldIdLst>
            <p14:sldId id="258"/>
          </p14:sldIdLst>
        </p14:section>
        <p14:section name="  1.Glycogen storage disorders" id="{C0EB38E0-708C-44BF-B8F9-E4D3398D00F3}">
          <p14:sldIdLst>
            <p14:sldId id="305"/>
            <p14:sldId id="259"/>
            <p14:sldId id="260"/>
            <p14:sldId id="263"/>
            <p14:sldId id="262"/>
            <p14:sldId id="261"/>
            <p14:sldId id="264"/>
            <p14:sldId id="276"/>
            <p14:sldId id="277"/>
          </p14:sldIdLst>
        </p14:section>
        <p14:section name="  2.Galactosemia" id="{8A560FB2-6509-4667-9448-3D8C66D44C9B}">
          <p14:sldIdLst>
            <p14:sldId id="278"/>
            <p14:sldId id="279"/>
            <p14:sldId id="280"/>
            <p14:sldId id="281"/>
            <p14:sldId id="282"/>
          </p14:sldIdLst>
        </p14:section>
        <p14:section name="  3.Fructose metabolism" id="{F41D4595-EDEE-4395-B85C-D9386FE06137}">
          <p14:sldIdLst>
            <p14:sldId id="306"/>
            <p14:sldId id="284"/>
          </p14:sldIdLst>
        </p14:section>
        <p14:section name="Proteins" id="{6AD0F46E-7B99-4D41-A133-DE581A4334E7}">
          <p14:sldIdLst>
            <p14:sldId id="285"/>
          </p14:sldIdLst>
        </p14:section>
        <p14:section name="  1.AA metabolism disorders" id="{9F0200B6-CA4E-4B5F-83D5-1AB26B927480}">
          <p14:sldIdLst>
            <p14:sldId id="344"/>
            <p14:sldId id="345"/>
            <p14:sldId id="289"/>
            <p14:sldId id="335"/>
            <p14:sldId id="290"/>
            <p14:sldId id="340"/>
            <p14:sldId id="341"/>
            <p14:sldId id="338"/>
            <p14:sldId id="287"/>
            <p14:sldId id="336"/>
            <p14:sldId id="339"/>
            <p14:sldId id="342"/>
          </p14:sldIdLst>
        </p14:section>
        <p14:section name="  2.Urea cycle disorders" id="{DFED6903-FCBA-4884-BF42-5AB0C908D7A0}">
          <p14:sldIdLst>
            <p14:sldId id="347"/>
            <p14:sldId id="348"/>
            <p14:sldId id="349"/>
            <p14:sldId id="350"/>
            <p14:sldId id="351"/>
            <p14:sldId id="352"/>
            <p14:sldId id="353"/>
            <p14:sldId id="354"/>
            <p14:sldId id="355"/>
            <p14:sldId id="356"/>
          </p14:sldIdLst>
        </p14:section>
        <p14:section name="Lipids" id="{52773AD0-0B41-4C80-A332-41AD0200A8C7}">
          <p14:sldIdLst>
            <p14:sldId id="357"/>
            <p14:sldId id="358"/>
            <p14:sldId id="359"/>
            <p14:sldId id="360"/>
            <p14:sldId id="361"/>
            <p14:sldId id="291"/>
            <p14:sldId id="292"/>
            <p14:sldId id="293"/>
            <p14:sldId id="294"/>
            <p14:sldId id="295"/>
          </p14:sldIdLst>
        </p14:section>
        <p14:section name="Micro-nutrients disorders" id="{32325267-A4F8-4140-A608-60EE32F754C2}">
          <p14:sldIdLst>
            <p14:sldId id="288"/>
            <p14:sldId id="333"/>
            <p14:sldId id="362"/>
            <p14:sldId id="328"/>
            <p14:sldId id="329"/>
            <p14:sldId id="332"/>
            <p14:sldId id="330"/>
            <p14:sldId id="331"/>
            <p14:sldId id="326"/>
            <p14:sldId id="327"/>
            <p14:sldId id="30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81" d="100"/>
          <a:sy n="81" d="100"/>
        </p:scale>
        <p:origin x="2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18:50:04.234"/>
    </inkml:context>
    <inkml:brush xml:id="br0">
      <inkml:brushProperty name="width" value="0.11429" units="cm"/>
      <inkml:brushProperty name="height" value="0.11429" units="cm"/>
      <inkml:brushProperty name="color" value="#E71224"/>
    </inkml:brush>
  </inkml:definitions>
  <inkml:trace contextRef="#ctx0" brushRef="#br0">1871 54 24845,'0'-15'-5846,"0"0"3898,0 0 2124,0 6 0,7 9 0,1 9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18:10:40.507"/>
    </inkml:context>
    <inkml:brush xml:id="br0">
      <inkml:brushProperty name="width" value="0.05" units="cm"/>
      <inkml:brushProperty name="height" value="0.05" units="cm"/>
      <inkml:brushProperty name="color" value="#FFC114"/>
    </inkml:brush>
  </inkml:definitions>
  <inkml:trace contextRef="#ctx0" brushRef="#br0">383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18:10:58.713"/>
    </inkml:context>
    <inkml:brush xml:id="br0">
      <inkml:brushProperty name="width" value="0.05" units="cm"/>
      <inkml:brushProperty name="height" value="0.05" units="cm"/>
      <inkml:brushProperty name="color" value="#FFC114"/>
    </inkml:brush>
  </inkml:definitions>
  <inkml:trace contextRef="#ctx0" brushRef="#br0">0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18:11:29.140"/>
    </inkml:context>
    <inkml:brush xml:id="br0">
      <inkml:brushProperty name="width" value="0.05" units="cm"/>
      <inkml:brushProperty name="height" value="0.05" units="cm"/>
      <inkml:brushProperty name="color" value="#FFC114"/>
    </inkml:brush>
  </inkml:definitions>
  <inkml:trace contextRef="#ctx0" brushRef="#br0">3233 1475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E6592-5D44-4BC5-B575-64D9D5212472}" type="datetimeFigureOut">
              <a:rPr lang="en-US" smtClean="0"/>
              <a:t>4/16/2024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0063E0-FA84-4931-9FC0-9C5DA43E5086}" type="slidenum">
              <a:rPr lang="en-US" smtClean="0"/>
              <a:t>‹#›</a:t>
            </a:fld>
            <a:endParaRPr lang="en-US"/>
          </a:p>
        </p:txBody>
      </p:sp>
    </p:spTree>
    <p:extLst>
      <p:ext uri="{BB962C8B-B14F-4D97-AF65-F5344CB8AC3E}">
        <p14:creationId xmlns:p14="http://schemas.microsoft.com/office/powerpoint/2010/main" val="3726384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All adequate samples for basic as well as special metabolic investigations must be obtained to cover all ddx</a:t>
            </a:r>
          </a:p>
          <a:p>
            <a:r>
              <a:rPr lang="en-US" dirty="0"/>
              <a:t>Urinary ketones </a:t>
            </a:r>
            <a:r>
              <a:rPr lang="en-US" dirty="0" err="1"/>
              <a:t>impo</a:t>
            </a:r>
            <a:r>
              <a:rPr lang="en-US" dirty="0"/>
              <a:t> for organic </a:t>
            </a:r>
            <a:r>
              <a:rPr lang="en-US" dirty="0" err="1"/>
              <a:t>acidemias</a:t>
            </a:r>
            <a:r>
              <a:rPr lang="en-US" dirty="0"/>
              <a:t> and differentiate it form patients who have fatty acid oxidation that is negative in most of the patients </a:t>
            </a:r>
          </a:p>
          <a:p>
            <a:r>
              <a:rPr lang="en-US" dirty="0"/>
              <a:t>We need culture because sepsis could be the cause for IEM or can be the triggering factor for this decompensation in these patients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Acidosis give NaHcO3 </a:t>
            </a:r>
          </a:p>
          <a:p>
            <a:endParaRPr lang="en-US" dirty="0"/>
          </a:p>
          <a:p>
            <a:r>
              <a:rPr lang="en-US" dirty="0"/>
              <a:t>You DON’T need to have a diagnosis to manage IEM , we can start with basic investigations , like blood glucose , ABG with lactate , ketones, Ammonia ,RFT/KFT </a:t>
            </a:r>
          </a:p>
          <a:p>
            <a:r>
              <a:rPr lang="en-US" dirty="0"/>
              <a:t>Ammonia should be sent right away , if you leave it ammonia will be high </a:t>
            </a:r>
          </a:p>
          <a:p>
            <a:r>
              <a:rPr lang="en-US" dirty="0"/>
              <a:t>Note : it </a:t>
            </a:r>
            <a:r>
              <a:rPr lang="en-US" dirty="0" err="1"/>
              <a:t>si</a:t>
            </a:r>
            <a:r>
              <a:rPr lang="en-US" dirty="0"/>
              <a:t> important to take the second tier investigations during the first investigation don’t need to send it right away but you can freeze the blood and also urine , this is a golden sample you may not need to send it (may be DKA) , but you cant send it after correcting  metabolism </a:t>
            </a:r>
          </a:p>
          <a:p>
            <a:endParaRPr lang="en-US" dirty="0"/>
          </a:p>
          <a:p>
            <a:r>
              <a:rPr lang="en-US" dirty="0"/>
              <a:t>SERUM amino acids not urine , URINE organic acids not serum </a:t>
            </a:r>
          </a:p>
          <a:p>
            <a:endParaRPr lang="en-US" dirty="0"/>
          </a:p>
          <a:p>
            <a:endParaRPr lang="en-US" dirty="0"/>
          </a:p>
        </p:txBody>
      </p:sp>
      <p:sp>
        <p:nvSpPr>
          <p:cNvPr id="4" name="Slide Number Placeholder 3"/>
          <p:cNvSpPr>
            <a:spLocks noGrp="1"/>
          </p:cNvSpPr>
          <p:nvPr>
            <p:ph type="sldNum" sz="quarter" idx="5"/>
          </p:nvPr>
        </p:nvSpPr>
        <p:spPr/>
        <p:txBody>
          <a:bodyPr/>
          <a:lstStyle/>
          <a:p>
            <a:fld id="{5D9FDAB9-9E34-4055-BAE1-3482B867F62C}" type="slidenum">
              <a:rPr lang="en-US" smtClean="0"/>
              <a:t>7</a:t>
            </a:fld>
            <a:endParaRPr lang="en-US"/>
          </a:p>
        </p:txBody>
      </p:sp>
    </p:spTree>
    <p:extLst>
      <p:ext uri="{BB962C8B-B14F-4D97-AF65-F5344CB8AC3E}">
        <p14:creationId xmlns:p14="http://schemas.microsoft.com/office/powerpoint/2010/main" val="3201446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Catabolism increases the rate of production of these toxic small molecules in many metabolic disorders. Consequently, adequate and, at times, supraphysiologic provision of sources of energy (e.g., parenteral dextrose) is used to create an anabolic state, decreasing production of toxic metabolites.</a:t>
            </a:r>
          </a:p>
          <a:p>
            <a:r>
              <a:rPr lang="en-US" dirty="0"/>
              <a:t>Approach to metabolic acidosis , first question you ask is anion gap , </a:t>
            </a:r>
          </a:p>
          <a:p>
            <a:r>
              <a:rPr lang="en-US" dirty="0"/>
              <a:t>If normal anion gap : its either RTA , GE you are losing bicarb somewhere </a:t>
            </a:r>
          </a:p>
          <a:p>
            <a:r>
              <a:rPr lang="en-US" dirty="0"/>
              <a:t>If high anion gap : MUDPILES (</a:t>
            </a:r>
            <a:r>
              <a:rPr lang="en-US" dirty="0" err="1"/>
              <a:t>methanol,uremia,ketoacidosis,paracetamol,paraaldehdye</a:t>
            </a:r>
            <a:r>
              <a:rPr lang="en-US" dirty="0"/>
              <a:t>, IEM, isoniazid , iron , lactic acidosis ,ethylene glycol , salicylate)</a:t>
            </a:r>
          </a:p>
          <a:p>
            <a:endParaRPr lang="en-US" dirty="0"/>
          </a:p>
          <a:p>
            <a:r>
              <a:rPr lang="en-US" dirty="0"/>
              <a:t>High ketones FAO defect AND  Mitochondrial O defect RULED OUT </a:t>
            </a:r>
          </a:p>
          <a:p>
            <a:r>
              <a:rPr lang="en-US" dirty="0"/>
              <a:t>It will be most likely : Organic acidemia (MMA, PA , Isovaleric Acidemia ) if you have high ketones, met acidosis , low lactate </a:t>
            </a:r>
          </a:p>
          <a:p>
            <a:endParaRPr lang="en-US" dirty="0"/>
          </a:p>
          <a:p>
            <a:r>
              <a:rPr lang="en-US" dirty="0"/>
              <a:t>If High ketone + High lactate : Mitochondrial disease , pyruvate decarboxylase deficiency , ..</a:t>
            </a:r>
          </a:p>
        </p:txBody>
      </p:sp>
      <p:sp>
        <p:nvSpPr>
          <p:cNvPr id="4" name="Slide Number Placeholder 3"/>
          <p:cNvSpPr>
            <a:spLocks noGrp="1"/>
          </p:cNvSpPr>
          <p:nvPr>
            <p:ph type="sldNum" sz="quarter" idx="5"/>
          </p:nvPr>
        </p:nvSpPr>
        <p:spPr/>
        <p:txBody>
          <a:bodyPr/>
          <a:lstStyle/>
          <a:p>
            <a:fld id="{5D9FDAB9-9E34-4055-BAE1-3482B867F62C}" type="slidenum">
              <a:rPr lang="en-US" smtClean="0"/>
              <a:t>8</a:t>
            </a:fld>
            <a:endParaRPr lang="en-US"/>
          </a:p>
        </p:txBody>
      </p:sp>
    </p:spTree>
    <p:extLst>
      <p:ext uri="{BB962C8B-B14F-4D97-AF65-F5344CB8AC3E}">
        <p14:creationId xmlns:p14="http://schemas.microsoft.com/office/powerpoint/2010/main" val="2144402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O" dirty="0"/>
          </a:p>
        </p:txBody>
      </p:sp>
      <p:sp>
        <p:nvSpPr>
          <p:cNvPr id="4" name="Slide Number Placeholder 3"/>
          <p:cNvSpPr>
            <a:spLocks noGrp="1"/>
          </p:cNvSpPr>
          <p:nvPr>
            <p:ph type="sldNum" sz="quarter" idx="5"/>
          </p:nvPr>
        </p:nvSpPr>
        <p:spPr/>
        <p:txBody>
          <a:bodyPr/>
          <a:lstStyle/>
          <a:p>
            <a:fld id="{5D9FDAB9-9E34-4055-BAE1-3482B867F62C}" type="slidenum">
              <a:rPr lang="en-US" smtClean="0"/>
              <a:t>9</a:t>
            </a:fld>
            <a:endParaRPr lang="en-US"/>
          </a:p>
        </p:txBody>
      </p:sp>
    </p:spTree>
    <p:extLst>
      <p:ext uri="{BB962C8B-B14F-4D97-AF65-F5344CB8AC3E}">
        <p14:creationId xmlns:p14="http://schemas.microsoft.com/office/powerpoint/2010/main" val="2421785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9FDAB9-9E34-4055-BAE1-3482B867F62C}" type="slidenum">
              <a:rPr lang="en-US" smtClean="0"/>
              <a:t>11</a:t>
            </a:fld>
            <a:endParaRPr lang="en-US"/>
          </a:p>
        </p:txBody>
      </p:sp>
    </p:spTree>
    <p:extLst>
      <p:ext uri="{BB962C8B-B14F-4D97-AF65-F5344CB8AC3E}">
        <p14:creationId xmlns:p14="http://schemas.microsoft.com/office/powerpoint/2010/main" val="1106133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DOL day of life </a:t>
            </a:r>
            <a:endParaRPr lang="en-JO" dirty="0"/>
          </a:p>
        </p:txBody>
      </p:sp>
      <p:sp>
        <p:nvSpPr>
          <p:cNvPr id="4" name="Slide Number Placeholder 3"/>
          <p:cNvSpPr>
            <a:spLocks noGrp="1"/>
          </p:cNvSpPr>
          <p:nvPr>
            <p:ph type="sldNum" sz="quarter" idx="5"/>
          </p:nvPr>
        </p:nvSpPr>
        <p:spPr/>
        <p:txBody>
          <a:bodyPr/>
          <a:lstStyle/>
          <a:p>
            <a:fld id="{5D9FDAB9-9E34-4055-BAE1-3482B867F62C}" type="slidenum">
              <a:rPr lang="en-US" smtClean="0"/>
              <a:t>14</a:t>
            </a:fld>
            <a:endParaRPr lang="en-US"/>
          </a:p>
        </p:txBody>
      </p:sp>
    </p:spTree>
    <p:extLst>
      <p:ext uri="{BB962C8B-B14F-4D97-AF65-F5344CB8AC3E}">
        <p14:creationId xmlns:p14="http://schemas.microsoft.com/office/powerpoint/2010/main" val="422250234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layout">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9BFB55-A802-447E-A910-BBD71F405882}"/>
              </a:ext>
            </a:extLst>
          </p:cNvPr>
          <p:cNvSpPr/>
          <p:nvPr/>
        </p:nvSpPr>
        <p:spPr>
          <a:xfrm>
            <a:off x="0" y="0"/>
            <a:ext cx="12192000" cy="6858000"/>
          </a:xfrm>
          <a:prstGeom prst="rect">
            <a:avLst/>
          </a:prstGeom>
          <a:solidFill>
            <a:schemeClr val="tx1">
              <a:lumMod val="65000"/>
              <a:lumOff val="3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6457B7BB-CD07-47C5-9965-2FA032CA8D5B}"/>
              </a:ext>
            </a:extLst>
          </p:cNvPr>
          <p:cNvSpPr/>
          <p:nvPr/>
        </p:nvSpPr>
        <p:spPr>
          <a:xfrm flipH="1">
            <a:off x="8052178" y="0"/>
            <a:ext cx="4139819" cy="6858000"/>
          </a:xfrm>
          <a:prstGeom prst="rtTriangle">
            <a:avLst/>
          </a:prstGeom>
          <a:solidFill>
            <a:schemeClr val="accent1">
              <a:lumMod val="75000"/>
              <a:alpha val="9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B81EF693-46E2-4180-A982-14109E40CB06}"/>
              </a:ext>
            </a:extLst>
          </p:cNvPr>
          <p:cNvSpPr/>
          <p:nvPr/>
        </p:nvSpPr>
        <p:spPr>
          <a:xfrm rot="10800000" flipH="1">
            <a:off x="4" y="0"/>
            <a:ext cx="4139819" cy="6858000"/>
          </a:xfrm>
          <a:prstGeom prst="rtTriangle">
            <a:avLst/>
          </a:prstGeom>
          <a:solidFill>
            <a:schemeClr val="accent1">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1B682B7D-4C59-C2D7-0450-2C7B697F8349}"/>
              </a:ext>
            </a:extLst>
          </p:cNvPr>
          <p:cNvGrpSpPr/>
          <p:nvPr/>
        </p:nvGrpSpPr>
        <p:grpSpPr>
          <a:xfrm>
            <a:off x="-491345" y="4748022"/>
            <a:ext cx="10267188" cy="2109978"/>
            <a:chOff x="-491345" y="1077822"/>
            <a:chExt cx="10267188" cy="2109978"/>
          </a:xfrm>
        </p:grpSpPr>
        <p:grpSp>
          <p:nvGrpSpPr>
            <p:cNvPr id="6" name="Group 5">
              <a:extLst>
                <a:ext uri="{FF2B5EF4-FFF2-40B4-BE49-F238E27FC236}">
                  <a16:creationId xmlns:a16="http://schemas.microsoft.com/office/drawing/2014/main" id="{3C10304A-96B5-C1E8-D9D6-BF354CA1DA65}"/>
                </a:ext>
              </a:extLst>
            </p:cNvPr>
            <p:cNvGrpSpPr/>
            <p:nvPr/>
          </p:nvGrpSpPr>
          <p:grpSpPr>
            <a:xfrm>
              <a:off x="-491345" y="1077822"/>
              <a:ext cx="10267188" cy="2109978"/>
              <a:chOff x="-491345" y="1077822"/>
              <a:chExt cx="10267188" cy="2109978"/>
            </a:xfrm>
          </p:grpSpPr>
          <p:pic>
            <p:nvPicPr>
              <p:cNvPr id="16" name="Picture 15">
                <a:extLst>
                  <a:ext uri="{FF2B5EF4-FFF2-40B4-BE49-F238E27FC236}">
                    <a16:creationId xmlns:a16="http://schemas.microsoft.com/office/drawing/2014/main" id="{5B61568A-5D55-A15F-0A34-79D7080041AD}"/>
                  </a:ext>
                </a:extLst>
              </p:cNvPr>
              <p:cNvPicPr>
                <a:picLocks noChangeAspect="1"/>
              </p:cNvPicPr>
              <p:nvPr/>
            </p:nvPicPr>
            <p:blipFill>
              <a:blip r:embed="rId2"/>
              <a:stretch>
                <a:fillRect/>
              </a:stretch>
            </p:blipFill>
            <p:spPr>
              <a:xfrm>
                <a:off x="8099443" y="1808913"/>
                <a:ext cx="1676400" cy="495300"/>
              </a:xfrm>
              <a:custGeom>
                <a:avLst/>
                <a:gdLst>
                  <a:gd name="connsiteX0" fmla="*/ 0 w 1676400"/>
                  <a:gd name="connsiteY0" fmla="*/ 0 h 495300"/>
                  <a:gd name="connsiteX1" fmla="*/ 1684782 w 1676400"/>
                  <a:gd name="connsiteY1" fmla="*/ 0 h 495300"/>
                  <a:gd name="connsiteX2" fmla="*/ 1684782 w 1676400"/>
                  <a:gd name="connsiteY2" fmla="*/ 498348 h 495300"/>
                  <a:gd name="connsiteX3" fmla="*/ 0 w 1676400"/>
                  <a:gd name="connsiteY3" fmla="*/ 498348 h 495300"/>
                </a:gdLst>
                <a:ahLst/>
                <a:cxnLst>
                  <a:cxn ang="0">
                    <a:pos x="connsiteX0" y="connsiteY0"/>
                  </a:cxn>
                  <a:cxn ang="0">
                    <a:pos x="connsiteX1" y="connsiteY1"/>
                  </a:cxn>
                  <a:cxn ang="0">
                    <a:pos x="connsiteX2" y="connsiteY2"/>
                  </a:cxn>
                  <a:cxn ang="0">
                    <a:pos x="connsiteX3" y="connsiteY3"/>
                  </a:cxn>
                </a:cxnLst>
                <a:rect l="l" t="t" r="r" b="b"/>
                <a:pathLst>
                  <a:path w="1676400" h="495300">
                    <a:moveTo>
                      <a:pt x="0" y="0"/>
                    </a:moveTo>
                    <a:lnTo>
                      <a:pt x="1684782" y="0"/>
                    </a:lnTo>
                    <a:lnTo>
                      <a:pt x="1684782" y="498348"/>
                    </a:lnTo>
                    <a:lnTo>
                      <a:pt x="0" y="498348"/>
                    </a:lnTo>
                    <a:close/>
                  </a:path>
                </a:pathLst>
              </a:custGeom>
              <a:ln/>
            </p:spPr>
          </p:pic>
          <p:sp>
            <p:nvSpPr>
              <p:cNvPr id="17" name="Freeform: Shape 16">
                <a:extLst>
                  <a:ext uri="{FF2B5EF4-FFF2-40B4-BE49-F238E27FC236}">
                    <a16:creationId xmlns:a16="http://schemas.microsoft.com/office/drawing/2014/main" id="{0DA5E7E9-82EF-6C73-1F3B-92803B18E74C}"/>
                  </a:ext>
                </a:extLst>
              </p:cNvPr>
              <p:cNvSpPr/>
              <p:nvPr/>
            </p:nvSpPr>
            <p:spPr>
              <a:xfrm>
                <a:off x="8125446" y="1833631"/>
                <a:ext cx="1600200" cy="409575"/>
              </a:xfrm>
              <a:custGeom>
                <a:avLst/>
                <a:gdLst>
                  <a:gd name="connsiteX0" fmla="*/ 1578769 w 1600200"/>
                  <a:gd name="connsiteY0" fmla="*/ 285274 h 409575"/>
                  <a:gd name="connsiteX1" fmla="*/ 1285398 w 1600200"/>
                  <a:gd name="connsiteY1" fmla="*/ 285274 h 409575"/>
                  <a:gd name="connsiteX2" fmla="*/ 1257776 w 1600200"/>
                  <a:gd name="connsiteY2" fmla="*/ 323374 h 409575"/>
                  <a:gd name="connsiteX3" fmla="*/ 1217771 w 1600200"/>
                  <a:gd name="connsiteY3" fmla="*/ 153829 h 409575"/>
                  <a:gd name="connsiteX4" fmla="*/ 1181576 w 1600200"/>
                  <a:gd name="connsiteY4" fmla="*/ 285274 h 409575"/>
                  <a:gd name="connsiteX5" fmla="*/ 1093946 w 1600200"/>
                  <a:gd name="connsiteY5" fmla="*/ 285274 h 409575"/>
                  <a:gd name="connsiteX6" fmla="*/ 1080611 w 1600200"/>
                  <a:gd name="connsiteY6" fmla="*/ 335756 h 409575"/>
                  <a:gd name="connsiteX7" fmla="*/ 1056798 w 1600200"/>
                  <a:gd name="connsiteY7" fmla="*/ 277654 h 409575"/>
                  <a:gd name="connsiteX8" fmla="*/ 1032986 w 1600200"/>
                  <a:gd name="connsiteY8" fmla="*/ 322421 h 409575"/>
                  <a:gd name="connsiteX9" fmla="*/ 988219 w 1600200"/>
                  <a:gd name="connsiteY9" fmla="*/ 21431 h 409575"/>
                  <a:gd name="connsiteX10" fmla="*/ 932973 w 1600200"/>
                  <a:gd name="connsiteY10" fmla="*/ 393859 h 409575"/>
                  <a:gd name="connsiteX11" fmla="*/ 912019 w 1600200"/>
                  <a:gd name="connsiteY11" fmla="*/ 285274 h 409575"/>
                  <a:gd name="connsiteX12" fmla="*/ 686276 w 1600200"/>
                  <a:gd name="connsiteY12" fmla="*/ 285274 h 409575"/>
                  <a:gd name="connsiteX13" fmla="*/ 656748 w 1600200"/>
                  <a:gd name="connsiteY13" fmla="*/ 344329 h 409575"/>
                  <a:gd name="connsiteX14" fmla="*/ 621506 w 1600200"/>
                  <a:gd name="connsiteY14" fmla="*/ 150971 h 409575"/>
                  <a:gd name="connsiteX15" fmla="*/ 578644 w 1600200"/>
                  <a:gd name="connsiteY15" fmla="*/ 285274 h 409575"/>
                  <a:gd name="connsiteX16" fmla="*/ 491966 w 1600200"/>
                  <a:gd name="connsiteY16" fmla="*/ 285274 h 409575"/>
                  <a:gd name="connsiteX17" fmla="*/ 467201 w 1600200"/>
                  <a:gd name="connsiteY17" fmla="*/ 322421 h 409575"/>
                  <a:gd name="connsiteX18" fmla="*/ 441484 w 1600200"/>
                  <a:gd name="connsiteY18" fmla="*/ 275749 h 409575"/>
                  <a:gd name="connsiteX19" fmla="*/ 408146 w 1600200"/>
                  <a:gd name="connsiteY19" fmla="*/ 336709 h 409575"/>
                  <a:gd name="connsiteX20" fmla="*/ 376714 w 1600200"/>
                  <a:gd name="connsiteY20" fmla="*/ 72866 h 409575"/>
                  <a:gd name="connsiteX21" fmla="*/ 335756 w 1600200"/>
                  <a:gd name="connsiteY21" fmla="*/ 377666 h 409575"/>
                  <a:gd name="connsiteX22" fmla="*/ 308134 w 1600200"/>
                  <a:gd name="connsiteY22" fmla="*/ 285274 h 409575"/>
                  <a:gd name="connsiteX23" fmla="*/ 238601 w 1600200"/>
                  <a:gd name="connsiteY23" fmla="*/ 285274 h 409575"/>
                  <a:gd name="connsiteX24" fmla="*/ 210026 w 1600200"/>
                  <a:gd name="connsiteY24" fmla="*/ 237649 h 409575"/>
                  <a:gd name="connsiteX25" fmla="*/ 177641 w 1600200"/>
                  <a:gd name="connsiteY25" fmla="*/ 285274 h 409575"/>
                  <a:gd name="connsiteX26" fmla="*/ 21431 w 1600200"/>
                  <a:gd name="connsiteY26" fmla="*/ 28527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00200" h="409575">
                    <a:moveTo>
                      <a:pt x="1578769" y="285274"/>
                    </a:moveTo>
                    <a:lnTo>
                      <a:pt x="1285398" y="285274"/>
                    </a:lnTo>
                    <a:lnTo>
                      <a:pt x="1257776" y="323374"/>
                    </a:lnTo>
                    <a:lnTo>
                      <a:pt x="1217771" y="153829"/>
                    </a:lnTo>
                    <a:lnTo>
                      <a:pt x="1181576" y="285274"/>
                    </a:lnTo>
                    <a:lnTo>
                      <a:pt x="1093946" y="285274"/>
                    </a:lnTo>
                    <a:lnTo>
                      <a:pt x="1080611" y="335756"/>
                    </a:lnTo>
                    <a:lnTo>
                      <a:pt x="1056798" y="277654"/>
                    </a:lnTo>
                    <a:lnTo>
                      <a:pt x="1032986" y="322421"/>
                    </a:lnTo>
                    <a:lnTo>
                      <a:pt x="988219" y="21431"/>
                    </a:lnTo>
                    <a:lnTo>
                      <a:pt x="932973" y="393859"/>
                    </a:lnTo>
                    <a:lnTo>
                      <a:pt x="912019" y="285274"/>
                    </a:lnTo>
                    <a:lnTo>
                      <a:pt x="686276" y="285274"/>
                    </a:lnTo>
                    <a:lnTo>
                      <a:pt x="656748" y="344329"/>
                    </a:lnTo>
                    <a:lnTo>
                      <a:pt x="621506" y="150971"/>
                    </a:lnTo>
                    <a:lnTo>
                      <a:pt x="578644" y="285274"/>
                    </a:lnTo>
                    <a:lnTo>
                      <a:pt x="491966" y="285274"/>
                    </a:lnTo>
                    <a:lnTo>
                      <a:pt x="467201" y="322421"/>
                    </a:lnTo>
                    <a:lnTo>
                      <a:pt x="441484" y="275749"/>
                    </a:lnTo>
                    <a:lnTo>
                      <a:pt x="408146" y="336709"/>
                    </a:lnTo>
                    <a:lnTo>
                      <a:pt x="376714" y="72866"/>
                    </a:lnTo>
                    <a:lnTo>
                      <a:pt x="335756" y="377666"/>
                    </a:lnTo>
                    <a:lnTo>
                      <a:pt x="308134" y="285274"/>
                    </a:lnTo>
                    <a:lnTo>
                      <a:pt x="238601" y="285274"/>
                    </a:lnTo>
                    <a:lnTo>
                      <a:pt x="210026" y="237649"/>
                    </a:lnTo>
                    <a:lnTo>
                      <a:pt x="177641" y="285274"/>
                    </a:lnTo>
                    <a:lnTo>
                      <a:pt x="21431" y="285274"/>
                    </a:lnTo>
                  </a:path>
                </a:pathLst>
              </a:custGeom>
              <a:noFill/>
              <a:ln w="28575" cap="rnd">
                <a:solidFill>
                  <a:srgbClr val="FFFFFF"/>
                </a:solidFill>
                <a:prstDash val="solid"/>
                <a:round/>
              </a:ln>
            </p:spPr>
            <p:txBody>
              <a:bodyPr rtlCol="0" anchor="ctr"/>
              <a:lstStyle/>
              <a:p>
                <a:endParaRPr lang="en-US"/>
              </a:p>
            </p:txBody>
          </p:sp>
          <p:pic>
            <p:nvPicPr>
              <p:cNvPr id="18" name="Picture 17">
                <a:extLst>
                  <a:ext uri="{FF2B5EF4-FFF2-40B4-BE49-F238E27FC236}">
                    <a16:creationId xmlns:a16="http://schemas.microsoft.com/office/drawing/2014/main" id="{6F8966C5-F0FF-C508-C5A2-7BE56926B7DF}"/>
                  </a:ext>
                </a:extLst>
              </p:cNvPr>
              <p:cNvPicPr>
                <a:picLocks noChangeAspect="1"/>
              </p:cNvPicPr>
              <p:nvPr/>
            </p:nvPicPr>
            <p:blipFill rotWithShape="1">
              <a:blip r:embed="rId3"/>
              <a:srcRect l="-8934" r="1"/>
              <a:stretch/>
            </p:blipFill>
            <p:spPr>
              <a:xfrm>
                <a:off x="-491345" y="1797483"/>
                <a:ext cx="5676900" cy="495300"/>
              </a:xfrm>
              <a:custGeom>
                <a:avLst/>
                <a:gdLst>
                  <a:gd name="connsiteX0" fmla="*/ 0 w 5676900"/>
                  <a:gd name="connsiteY0" fmla="*/ 0 h 495300"/>
                  <a:gd name="connsiteX1" fmla="*/ 5685282 w 5676900"/>
                  <a:gd name="connsiteY1" fmla="*/ 0 h 495300"/>
                  <a:gd name="connsiteX2" fmla="*/ 5685282 w 5676900"/>
                  <a:gd name="connsiteY2" fmla="*/ 500634 h 495300"/>
                  <a:gd name="connsiteX3" fmla="*/ 0 w 5676900"/>
                  <a:gd name="connsiteY3" fmla="*/ 500634 h 495300"/>
                </a:gdLst>
                <a:ahLst/>
                <a:cxnLst>
                  <a:cxn ang="0">
                    <a:pos x="connsiteX0" y="connsiteY0"/>
                  </a:cxn>
                  <a:cxn ang="0">
                    <a:pos x="connsiteX1" y="connsiteY1"/>
                  </a:cxn>
                  <a:cxn ang="0">
                    <a:pos x="connsiteX2" y="connsiteY2"/>
                  </a:cxn>
                  <a:cxn ang="0">
                    <a:pos x="connsiteX3" y="connsiteY3"/>
                  </a:cxn>
                </a:cxnLst>
                <a:rect l="l" t="t" r="r" b="b"/>
                <a:pathLst>
                  <a:path w="5676900" h="495300">
                    <a:moveTo>
                      <a:pt x="0" y="0"/>
                    </a:moveTo>
                    <a:lnTo>
                      <a:pt x="5685282" y="0"/>
                    </a:lnTo>
                    <a:lnTo>
                      <a:pt x="5685282" y="500634"/>
                    </a:lnTo>
                    <a:lnTo>
                      <a:pt x="0" y="500634"/>
                    </a:lnTo>
                    <a:close/>
                  </a:path>
                </a:pathLst>
              </a:custGeom>
              <a:ln/>
            </p:spPr>
          </p:pic>
          <p:sp>
            <p:nvSpPr>
              <p:cNvPr id="19" name="Freeform: Shape 18">
                <a:extLst>
                  <a:ext uri="{FF2B5EF4-FFF2-40B4-BE49-F238E27FC236}">
                    <a16:creationId xmlns:a16="http://schemas.microsoft.com/office/drawing/2014/main" id="{89B4D101-00A6-231D-BBF9-90424B8900A4}"/>
                  </a:ext>
                </a:extLst>
              </p:cNvPr>
              <p:cNvSpPr/>
              <p:nvPr/>
            </p:nvSpPr>
            <p:spPr>
              <a:xfrm>
                <a:off x="14351" y="1860842"/>
                <a:ext cx="5196891" cy="372428"/>
              </a:xfrm>
              <a:custGeom>
                <a:avLst/>
                <a:gdLst>
                  <a:gd name="connsiteX0" fmla="*/ 5579269 w 5600700"/>
                  <a:gd name="connsiteY0" fmla="*/ 285274 h 409575"/>
                  <a:gd name="connsiteX1" fmla="*/ 5285899 w 5600700"/>
                  <a:gd name="connsiteY1" fmla="*/ 285274 h 409575"/>
                  <a:gd name="connsiteX2" fmla="*/ 5258277 w 5600700"/>
                  <a:gd name="connsiteY2" fmla="*/ 323374 h 409575"/>
                  <a:gd name="connsiteX3" fmla="*/ 5218271 w 5600700"/>
                  <a:gd name="connsiteY3" fmla="*/ 153829 h 409575"/>
                  <a:gd name="connsiteX4" fmla="*/ 5182077 w 5600700"/>
                  <a:gd name="connsiteY4" fmla="*/ 285274 h 409575"/>
                  <a:gd name="connsiteX5" fmla="*/ 5094446 w 5600700"/>
                  <a:gd name="connsiteY5" fmla="*/ 285274 h 409575"/>
                  <a:gd name="connsiteX6" fmla="*/ 5081111 w 5600700"/>
                  <a:gd name="connsiteY6" fmla="*/ 335756 h 409575"/>
                  <a:gd name="connsiteX7" fmla="*/ 5057299 w 5600700"/>
                  <a:gd name="connsiteY7" fmla="*/ 277654 h 409575"/>
                  <a:gd name="connsiteX8" fmla="*/ 5033486 w 5600700"/>
                  <a:gd name="connsiteY8" fmla="*/ 322421 h 409575"/>
                  <a:gd name="connsiteX9" fmla="*/ 4988719 w 5600700"/>
                  <a:gd name="connsiteY9" fmla="*/ 21431 h 409575"/>
                  <a:gd name="connsiteX10" fmla="*/ 4933474 w 5600700"/>
                  <a:gd name="connsiteY10" fmla="*/ 393859 h 409575"/>
                  <a:gd name="connsiteX11" fmla="*/ 4912519 w 5600700"/>
                  <a:gd name="connsiteY11" fmla="*/ 285274 h 409575"/>
                  <a:gd name="connsiteX12" fmla="*/ 4686777 w 5600700"/>
                  <a:gd name="connsiteY12" fmla="*/ 285274 h 409575"/>
                  <a:gd name="connsiteX13" fmla="*/ 4657249 w 5600700"/>
                  <a:gd name="connsiteY13" fmla="*/ 344329 h 409575"/>
                  <a:gd name="connsiteX14" fmla="*/ 4622006 w 5600700"/>
                  <a:gd name="connsiteY14" fmla="*/ 150971 h 409575"/>
                  <a:gd name="connsiteX15" fmla="*/ 4579144 w 5600700"/>
                  <a:gd name="connsiteY15" fmla="*/ 285274 h 409575"/>
                  <a:gd name="connsiteX16" fmla="*/ 4492466 w 5600700"/>
                  <a:gd name="connsiteY16" fmla="*/ 285274 h 409575"/>
                  <a:gd name="connsiteX17" fmla="*/ 4467702 w 5600700"/>
                  <a:gd name="connsiteY17" fmla="*/ 322421 h 409575"/>
                  <a:gd name="connsiteX18" fmla="*/ 4441984 w 5600700"/>
                  <a:gd name="connsiteY18" fmla="*/ 275749 h 409575"/>
                  <a:gd name="connsiteX19" fmla="*/ 4408646 w 5600700"/>
                  <a:gd name="connsiteY19" fmla="*/ 336709 h 409575"/>
                  <a:gd name="connsiteX20" fmla="*/ 4377214 w 5600700"/>
                  <a:gd name="connsiteY20" fmla="*/ 72866 h 409575"/>
                  <a:gd name="connsiteX21" fmla="*/ 4336256 w 5600700"/>
                  <a:gd name="connsiteY21" fmla="*/ 377666 h 409575"/>
                  <a:gd name="connsiteX22" fmla="*/ 4308634 w 5600700"/>
                  <a:gd name="connsiteY22" fmla="*/ 285274 h 409575"/>
                  <a:gd name="connsiteX23" fmla="*/ 4239102 w 5600700"/>
                  <a:gd name="connsiteY23" fmla="*/ 285274 h 409575"/>
                  <a:gd name="connsiteX24" fmla="*/ 4210527 w 5600700"/>
                  <a:gd name="connsiteY24" fmla="*/ 237649 h 409575"/>
                  <a:gd name="connsiteX25" fmla="*/ 4178141 w 5600700"/>
                  <a:gd name="connsiteY25" fmla="*/ 285274 h 409575"/>
                  <a:gd name="connsiteX26" fmla="*/ 21431 w 5600700"/>
                  <a:gd name="connsiteY26" fmla="*/ 285274 h 409575"/>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75874 h 372428"/>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63842 h 37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96891" h="372428">
                    <a:moveTo>
                      <a:pt x="5196891" y="263843"/>
                    </a:moveTo>
                    <a:lnTo>
                      <a:pt x="4903521" y="263843"/>
                    </a:lnTo>
                    <a:lnTo>
                      <a:pt x="4875899" y="301943"/>
                    </a:lnTo>
                    <a:lnTo>
                      <a:pt x="4835893" y="132398"/>
                    </a:lnTo>
                    <a:lnTo>
                      <a:pt x="4799699" y="263843"/>
                    </a:lnTo>
                    <a:lnTo>
                      <a:pt x="4712068" y="263843"/>
                    </a:lnTo>
                    <a:lnTo>
                      <a:pt x="4698733" y="314325"/>
                    </a:lnTo>
                    <a:lnTo>
                      <a:pt x="4674921" y="256223"/>
                    </a:lnTo>
                    <a:lnTo>
                      <a:pt x="4651108" y="300990"/>
                    </a:lnTo>
                    <a:lnTo>
                      <a:pt x="4606341" y="0"/>
                    </a:lnTo>
                    <a:lnTo>
                      <a:pt x="4551096" y="372428"/>
                    </a:lnTo>
                    <a:lnTo>
                      <a:pt x="4530141" y="263843"/>
                    </a:lnTo>
                    <a:lnTo>
                      <a:pt x="4304399" y="263843"/>
                    </a:lnTo>
                    <a:lnTo>
                      <a:pt x="4274871" y="322898"/>
                    </a:lnTo>
                    <a:lnTo>
                      <a:pt x="4239628" y="129540"/>
                    </a:lnTo>
                    <a:lnTo>
                      <a:pt x="4196766" y="263843"/>
                    </a:lnTo>
                    <a:lnTo>
                      <a:pt x="4110088" y="263843"/>
                    </a:lnTo>
                    <a:lnTo>
                      <a:pt x="4085324" y="300990"/>
                    </a:lnTo>
                    <a:lnTo>
                      <a:pt x="4059606" y="254318"/>
                    </a:lnTo>
                    <a:lnTo>
                      <a:pt x="4026268" y="315278"/>
                    </a:lnTo>
                    <a:lnTo>
                      <a:pt x="3994836" y="51435"/>
                    </a:lnTo>
                    <a:lnTo>
                      <a:pt x="3953878" y="356235"/>
                    </a:lnTo>
                    <a:lnTo>
                      <a:pt x="3926256" y="263843"/>
                    </a:lnTo>
                    <a:lnTo>
                      <a:pt x="3856724" y="263843"/>
                    </a:lnTo>
                    <a:lnTo>
                      <a:pt x="3828149" y="216218"/>
                    </a:lnTo>
                    <a:lnTo>
                      <a:pt x="3795763" y="263843"/>
                    </a:lnTo>
                    <a:lnTo>
                      <a:pt x="0" y="263842"/>
                    </a:lnTo>
                  </a:path>
                </a:pathLst>
              </a:custGeom>
              <a:noFill/>
              <a:ln w="28575" cap="rnd">
                <a:solidFill>
                  <a:srgbClr val="FFFFFF"/>
                </a:solidFill>
                <a:prstDash val="solid"/>
                <a:round/>
              </a:ln>
            </p:spPr>
            <p:txBody>
              <a:bodyPr rtlCol="0" anchor="ctr"/>
              <a:lstStyle/>
              <a:p>
                <a:endParaRPr lang="en-US"/>
              </a:p>
            </p:txBody>
          </p:sp>
          <p:pic>
            <p:nvPicPr>
              <p:cNvPr id="20" name="Picture 19">
                <a:extLst>
                  <a:ext uri="{FF2B5EF4-FFF2-40B4-BE49-F238E27FC236}">
                    <a16:creationId xmlns:a16="http://schemas.microsoft.com/office/drawing/2014/main" id="{56CB7EDB-6575-A1BA-91DB-A3ABBCB6FE45}"/>
                  </a:ext>
                </a:extLst>
              </p:cNvPr>
              <p:cNvPicPr>
                <a:picLocks noChangeAspect="1"/>
              </p:cNvPicPr>
              <p:nvPr/>
            </p:nvPicPr>
            <p:blipFill>
              <a:blip r:embed="rId4"/>
              <a:stretch>
                <a:fillRect/>
              </a:stretch>
            </p:blipFill>
            <p:spPr>
              <a:xfrm>
                <a:off x="5082352" y="1731618"/>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ln/>
            </p:spPr>
          </p:pic>
          <p:sp>
            <p:nvSpPr>
              <p:cNvPr id="21" name="Freeform: Shape 20">
                <a:extLst>
                  <a:ext uri="{FF2B5EF4-FFF2-40B4-BE49-F238E27FC236}">
                    <a16:creationId xmlns:a16="http://schemas.microsoft.com/office/drawing/2014/main" id="{7F1F3747-4DA6-D40B-F133-522C070A3B64}"/>
                  </a:ext>
                </a:extLst>
              </p:cNvPr>
              <p:cNvSpPr/>
              <p:nvPr/>
            </p:nvSpPr>
            <p:spPr>
              <a:xfrm>
                <a:off x="5117451" y="1766003"/>
                <a:ext cx="800100" cy="695325"/>
              </a:xfrm>
              <a:custGeom>
                <a:avLst/>
                <a:gdLst>
                  <a:gd name="connsiteX0" fmla="*/ 778669 w 800100"/>
                  <a:gd name="connsiteY0" fmla="*/ 349091 h 695325"/>
                  <a:gd name="connsiteX1" fmla="*/ 589122 w 800100"/>
                  <a:gd name="connsiteY1" fmla="*/ 676751 h 695325"/>
                  <a:gd name="connsiteX2" fmla="*/ 210027 w 800100"/>
                  <a:gd name="connsiteY2" fmla="*/ 676751 h 695325"/>
                  <a:gd name="connsiteX3" fmla="*/ 21431 w 800100"/>
                  <a:gd name="connsiteY3" fmla="*/ 349091 h 695325"/>
                  <a:gd name="connsiteX4" fmla="*/ 210027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6751"/>
                    </a:lnTo>
                    <a:lnTo>
                      <a:pt x="210027" y="676751"/>
                    </a:lnTo>
                    <a:lnTo>
                      <a:pt x="21431" y="349091"/>
                    </a:lnTo>
                    <a:lnTo>
                      <a:pt x="210027" y="21431"/>
                    </a:lnTo>
                    <a:lnTo>
                      <a:pt x="589122" y="21431"/>
                    </a:lnTo>
                    <a:close/>
                  </a:path>
                </a:pathLst>
              </a:custGeom>
              <a:noFill/>
              <a:ln w="28575" cap="flat">
                <a:solidFill>
                  <a:srgbClr val="FFFFFF"/>
                </a:solidFill>
                <a:prstDash val="solid"/>
                <a:miter/>
              </a:ln>
            </p:spPr>
            <p:txBody>
              <a:bodyPr rtlCol="0" anchor="ctr"/>
              <a:lstStyle/>
              <a:p>
                <a:endParaRPr lang="en-US"/>
              </a:p>
            </p:txBody>
          </p:sp>
          <p:pic>
            <p:nvPicPr>
              <p:cNvPr id="22" name="Picture 21">
                <a:extLst>
                  <a:ext uri="{FF2B5EF4-FFF2-40B4-BE49-F238E27FC236}">
                    <a16:creationId xmlns:a16="http://schemas.microsoft.com/office/drawing/2014/main" id="{ABB7BE77-BC5B-1821-7EB6-C1CA6A09688F}"/>
                  </a:ext>
                </a:extLst>
              </p:cNvPr>
              <p:cNvPicPr>
                <a:picLocks noChangeAspect="1"/>
              </p:cNvPicPr>
              <p:nvPr/>
            </p:nvPicPr>
            <p:blipFill>
              <a:blip r:embed="rId5"/>
              <a:stretch>
                <a:fillRect/>
              </a:stretch>
            </p:blipFill>
            <p:spPr>
              <a:xfrm>
                <a:off x="5653852" y="2058516"/>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ln/>
            </p:spPr>
          </p:pic>
          <p:sp>
            <p:nvSpPr>
              <p:cNvPr id="23" name="Freeform: Shape 22">
                <a:extLst>
                  <a:ext uri="{FF2B5EF4-FFF2-40B4-BE49-F238E27FC236}">
                    <a16:creationId xmlns:a16="http://schemas.microsoft.com/office/drawing/2014/main" id="{CD0C0549-FD23-9D0A-2EBD-FC1D9A0FD1BE}"/>
                  </a:ext>
                </a:extLst>
              </p:cNvPr>
              <p:cNvSpPr/>
              <p:nvPr/>
            </p:nvSpPr>
            <p:spPr>
              <a:xfrm>
                <a:off x="5688951" y="2092711"/>
                <a:ext cx="800100" cy="695325"/>
              </a:xfrm>
              <a:custGeom>
                <a:avLst/>
                <a:gdLst>
                  <a:gd name="connsiteX0" fmla="*/ 778669 w 800100"/>
                  <a:gd name="connsiteY0" fmla="*/ 349091 h 695325"/>
                  <a:gd name="connsiteX1" fmla="*/ 589122 w 800100"/>
                  <a:gd name="connsiteY1" fmla="*/ 676751 h 695325"/>
                  <a:gd name="connsiteX2" fmla="*/ 210027 w 800100"/>
                  <a:gd name="connsiteY2" fmla="*/ 676751 h 695325"/>
                  <a:gd name="connsiteX3" fmla="*/ 21431 w 800100"/>
                  <a:gd name="connsiteY3" fmla="*/ 349091 h 695325"/>
                  <a:gd name="connsiteX4" fmla="*/ 210027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6751"/>
                    </a:lnTo>
                    <a:lnTo>
                      <a:pt x="210027" y="676751"/>
                    </a:lnTo>
                    <a:lnTo>
                      <a:pt x="21431" y="349091"/>
                    </a:lnTo>
                    <a:lnTo>
                      <a:pt x="210027" y="21431"/>
                    </a:lnTo>
                    <a:lnTo>
                      <a:pt x="589122" y="21431"/>
                    </a:lnTo>
                    <a:close/>
                  </a:path>
                </a:pathLst>
              </a:custGeom>
              <a:noFill/>
              <a:ln w="28575" cap="flat">
                <a:solidFill>
                  <a:srgbClr val="FFFFFF"/>
                </a:solidFill>
                <a:prstDash val="solid"/>
                <a:miter/>
              </a:ln>
            </p:spPr>
            <p:txBody>
              <a:bodyPr rtlCol="0" anchor="ctr"/>
              <a:lstStyle/>
              <a:p>
                <a:endParaRPr lang="en-US"/>
              </a:p>
            </p:txBody>
          </p:sp>
          <p:pic>
            <p:nvPicPr>
              <p:cNvPr id="24" name="Picture 23">
                <a:extLst>
                  <a:ext uri="{FF2B5EF4-FFF2-40B4-BE49-F238E27FC236}">
                    <a16:creationId xmlns:a16="http://schemas.microsoft.com/office/drawing/2014/main" id="{A14B83FF-A9B5-BBFA-A143-3C5D107A8B29}"/>
                  </a:ext>
                </a:extLst>
              </p:cNvPr>
              <p:cNvPicPr>
                <a:picLocks noChangeAspect="1"/>
              </p:cNvPicPr>
              <p:nvPr/>
            </p:nvPicPr>
            <p:blipFill>
              <a:blip r:embed="rId6"/>
              <a:stretch>
                <a:fillRect/>
              </a:stretch>
            </p:blipFill>
            <p:spPr>
              <a:xfrm>
                <a:off x="5649280" y="1404720"/>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ln/>
            </p:spPr>
          </p:pic>
          <p:sp>
            <p:nvSpPr>
              <p:cNvPr id="25" name="Freeform: Shape 24">
                <a:extLst>
                  <a:ext uri="{FF2B5EF4-FFF2-40B4-BE49-F238E27FC236}">
                    <a16:creationId xmlns:a16="http://schemas.microsoft.com/office/drawing/2014/main" id="{C6FDA718-D61A-BC5F-0E23-295344C11FD6}"/>
                  </a:ext>
                </a:extLst>
              </p:cNvPr>
              <p:cNvSpPr/>
              <p:nvPr/>
            </p:nvSpPr>
            <p:spPr>
              <a:xfrm>
                <a:off x="5685141" y="1437391"/>
                <a:ext cx="800100" cy="695325"/>
              </a:xfrm>
              <a:custGeom>
                <a:avLst/>
                <a:gdLst>
                  <a:gd name="connsiteX0" fmla="*/ 778669 w 800100"/>
                  <a:gd name="connsiteY0" fmla="*/ 350044 h 695325"/>
                  <a:gd name="connsiteX1" fmla="*/ 589121 w 800100"/>
                  <a:gd name="connsiteY1" fmla="*/ 677704 h 695325"/>
                  <a:gd name="connsiteX2" fmla="*/ 210978 w 800100"/>
                  <a:gd name="connsiteY2" fmla="*/ 677704 h 695325"/>
                  <a:gd name="connsiteX3" fmla="*/ 21431 w 800100"/>
                  <a:gd name="connsiteY3" fmla="*/ 350044 h 695325"/>
                  <a:gd name="connsiteX4" fmla="*/ 210978 w 800100"/>
                  <a:gd name="connsiteY4" fmla="*/ 21431 h 695325"/>
                  <a:gd name="connsiteX5" fmla="*/ 589121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50044"/>
                    </a:moveTo>
                    <a:lnTo>
                      <a:pt x="589121" y="677704"/>
                    </a:lnTo>
                    <a:lnTo>
                      <a:pt x="210978" y="677704"/>
                    </a:lnTo>
                    <a:lnTo>
                      <a:pt x="21431" y="350044"/>
                    </a:lnTo>
                    <a:lnTo>
                      <a:pt x="210978" y="21431"/>
                    </a:lnTo>
                    <a:lnTo>
                      <a:pt x="589121" y="21431"/>
                    </a:lnTo>
                    <a:close/>
                  </a:path>
                </a:pathLst>
              </a:custGeom>
              <a:noFill/>
              <a:ln w="28575" cap="flat">
                <a:solidFill>
                  <a:srgbClr val="FFFFFF"/>
                </a:solidFill>
                <a:prstDash val="solid"/>
                <a:miter/>
              </a:ln>
            </p:spPr>
            <p:txBody>
              <a:bodyPr rtlCol="0" anchor="ctr"/>
              <a:lstStyle/>
              <a:p>
                <a:endParaRPr lang="en-US"/>
              </a:p>
            </p:txBody>
          </p:sp>
          <p:pic>
            <p:nvPicPr>
              <p:cNvPr id="26" name="Picture 25">
                <a:extLst>
                  <a:ext uri="{FF2B5EF4-FFF2-40B4-BE49-F238E27FC236}">
                    <a16:creationId xmlns:a16="http://schemas.microsoft.com/office/drawing/2014/main" id="{313CB823-9AA2-D076-A23A-587A0C404A43}"/>
                  </a:ext>
                </a:extLst>
              </p:cNvPr>
              <p:cNvPicPr>
                <a:picLocks noChangeAspect="1"/>
              </p:cNvPicPr>
              <p:nvPr/>
            </p:nvPicPr>
            <p:blipFill>
              <a:blip r:embed="rId7"/>
              <a:stretch>
                <a:fillRect/>
              </a:stretch>
            </p:blipFill>
            <p:spPr>
              <a:xfrm>
                <a:off x="7354636" y="1731618"/>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ln/>
            </p:spPr>
          </p:pic>
          <p:sp>
            <p:nvSpPr>
              <p:cNvPr id="27" name="Freeform: Shape 26">
                <a:extLst>
                  <a:ext uri="{FF2B5EF4-FFF2-40B4-BE49-F238E27FC236}">
                    <a16:creationId xmlns:a16="http://schemas.microsoft.com/office/drawing/2014/main" id="{66915AD6-039A-3EDF-773D-19B1CE40E32C}"/>
                  </a:ext>
                </a:extLst>
              </p:cNvPr>
              <p:cNvSpPr/>
              <p:nvPr/>
            </p:nvSpPr>
            <p:spPr>
              <a:xfrm>
                <a:off x="7390116" y="1764098"/>
                <a:ext cx="800100" cy="695325"/>
              </a:xfrm>
              <a:custGeom>
                <a:avLst/>
                <a:gdLst>
                  <a:gd name="connsiteX0" fmla="*/ 778669 w 800100"/>
                  <a:gd name="connsiteY0" fmla="*/ 350044 h 695325"/>
                  <a:gd name="connsiteX1" fmla="*/ 589121 w 800100"/>
                  <a:gd name="connsiteY1" fmla="*/ 677704 h 695325"/>
                  <a:gd name="connsiteX2" fmla="*/ 210978 w 800100"/>
                  <a:gd name="connsiteY2" fmla="*/ 677704 h 695325"/>
                  <a:gd name="connsiteX3" fmla="*/ 21431 w 800100"/>
                  <a:gd name="connsiteY3" fmla="*/ 350044 h 695325"/>
                  <a:gd name="connsiteX4" fmla="*/ 210978 w 800100"/>
                  <a:gd name="connsiteY4" fmla="*/ 21431 h 695325"/>
                  <a:gd name="connsiteX5" fmla="*/ 589121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50044"/>
                    </a:moveTo>
                    <a:lnTo>
                      <a:pt x="589121" y="677704"/>
                    </a:lnTo>
                    <a:lnTo>
                      <a:pt x="210978" y="677704"/>
                    </a:lnTo>
                    <a:lnTo>
                      <a:pt x="21431" y="350044"/>
                    </a:lnTo>
                    <a:lnTo>
                      <a:pt x="210978" y="21431"/>
                    </a:lnTo>
                    <a:lnTo>
                      <a:pt x="589121" y="21431"/>
                    </a:lnTo>
                    <a:close/>
                  </a:path>
                </a:pathLst>
              </a:custGeom>
              <a:noFill/>
              <a:ln w="28575" cap="flat">
                <a:solidFill>
                  <a:srgbClr val="FFFFFF"/>
                </a:solidFill>
                <a:prstDash val="solid"/>
                <a:miter/>
              </a:ln>
            </p:spPr>
            <p:txBody>
              <a:bodyPr rtlCol="0" anchor="ctr"/>
              <a:lstStyle/>
              <a:p>
                <a:endParaRPr lang="en-US"/>
              </a:p>
            </p:txBody>
          </p:sp>
          <p:pic>
            <p:nvPicPr>
              <p:cNvPr id="28" name="Picture 27">
                <a:extLst>
                  <a:ext uri="{FF2B5EF4-FFF2-40B4-BE49-F238E27FC236}">
                    <a16:creationId xmlns:a16="http://schemas.microsoft.com/office/drawing/2014/main" id="{087B1F71-EC13-9221-C1A3-FA285719B45D}"/>
                  </a:ext>
                </a:extLst>
              </p:cNvPr>
              <p:cNvPicPr>
                <a:picLocks noChangeAspect="1"/>
              </p:cNvPicPr>
              <p:nvPr/>
            </p:nvPicPr>
            <p:blipFill>
              <a:blip r:embed="rId8"/>
              <a:stretch>
                <a:fillRect/>
              </a:stretch>
            </p:blipFill>
            <p:spPr>
              <a:xfrm>
                <a:off x="6218494" y="2387700"/>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ln/>
            </p:spPr>
          </p:pic>
          <p:sp>
            <p:nvSpPr>
              <p:cNvPr id="29" name="Freeform: Shape 28">
                <a:extLst>
                  <a:ext uri="{FF2B5EF4-FFF2-40B4-BE49-F238E27FC236}">
                    <a16:creationId xmlns:a16="http://schemas.microsoft.com/office/drawing/2014/main" id="{54F78FCF-140F-293D-4590-303119E4814C}"/>
                  </a:ext>
                </a:extLst>
              </p:cNvPr>
              <p:cNvSpPr/>
              <p:nvPr/>
            </p:nvSpPr>
            <p:spPr>
              <a:xfrm>
                <a:off x="6252831" y="2421323"/>
                <a:ext cx="800100" cy="695325"/>
              </a:xfrm>
              <a:custGeom>
                <a:avLst/>
                <a:gdLst>
                  <a:gd name="connsiteX0" fmla="*/ 778669 w 800100"/>
                  <a:gd name="connsiteY0" fmla="*/ 349091 h 695325"/>
                  <a:gd name="connsiteX1" fmla="*/ 589122 w 800100"/>
                  <a:gd name="connsiteY1" fmla="*/ 677704 h 695325"/>
                  <a:gd name="connsiteX2" fmla="*/ 210979 w 800100"/>
                  <a:gd name="connsiteY2" fmla="*/ 677704 h 695325"/>
                  <a:gd name="connsiteX3" fmla="*/ 21431 w 800100"/>
                  <a:gd name="connsiteY3" fmla="*/ 349091 h 695325"/>
                  <a:gd name="connsiteX4" fmla="*/ 210979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7704"/>
                    </a:lnTo>
                    <a:lnTo>
                      <a:pt x="210979" y="677704"/>
                    </a:lnTo>
                    <a:lnTo>
                      <a:pt x="21431" y="349091"/>
                    </a:lnTo>
                    <a:lnTo>
                      <a:pt x="210979" y="21431"/>
                    </a:lnTo>
                    <a:lnTo>
                      <a:pt x="589122" y="21431"/>
                    </a:lnTo>
                    <a:close/>
                  </a:path>
                </a:pathLst>
              </a:custGeom>
              <a:noFill/>
              <a:ln w="28575" cap="flat">
                <a:solidFill>
                  <a:srgbClr val="FFFFFF"/>
                </a:solidFill>
                <a:prstDash val="solid"/>
                <a:miter/>
              </a:ln>
            </p:spPr>
            <p:txBody>
              <a:bodyPr rtlCol="0" anchor="ctr"/>
              <a:lstStyle/>
              <a:p>
                <a:endParaRPr lang="en-US"/>
              </a:p>
            </p:txBody>
          </p:sp>
          <p:pic>
            <p:nvPicPr>
              <p:cNvPr id="30" name="Picture 29">
                <a:extLst>
                  <a:ext uri="{FF2B5EF4-FFF2-40B4-BE49-F238E27FC236}">
                    <a16:creationId xmlns:a16="http://schemas.microsoft.com/office/drawing/2014/main" id="{FAF947C0-51FE-8D9A-613D-73D4F4FDEBC6}"/>
                  </a:ext>
                </a:extLst>
              </p:cNvPr>
              <p:cNvPicPr>
                <a:picLocks noChangeAspect="1"/>
              </p:cNvPicPr>
              <p:nvPr/>
            </p:nvPicPr>
            <p:blipFill>
              <a:blip r:embed="rId9"/>
              <a:stretch>
                <a:fillRect/>
              </a:stretch>
            </p:blipFill>
            <p:spPr>
              <a:xfrm>
                <a:off x="6218494" y="1731618"/>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ln/>
            </p:spPr>
          </p:pic>
          <p:sp>
            <p:nvSpPr>
              <p:cNvPr id="31" name="Freeform: Shape 30">
                <a:extLst>
                  <a:ext uri="{FF2B5EF4-FFF2-40B4-BE49-F238E27FC236}">
                    <a16:creationId xmlns:a16="http://schemas.microsoft.com/office/drawing/2014/main" id="{E6EED200-840C-271B-EA4D-3782BAD64313}"/>
                  </a:ext>
                </a:extLst>
              </p:cNvPr>
              <p:cNvSpPr/>
              <p:nvPr/>
            </p:nvSpPr>
            <p:spPr>
              <a:xfrm>
                <a:off x="6252831" y="1766003"/>
                <a:ext cx="800100" cy="695325"/>
              </a:xfrm>
              <a:custGeom>
                <a:avLst/>
                <a:gdLst>
                  <a:gd name="connsiteX0" fmla="*/ 778669 w 800100"/>
                  <a:gd name="connsiteY0" fmla="*/ 349091 h 695325"/>
                  <a:gd name="connsiteX1" fmla="*/ 589122 w 800100"/>
                  <a:gd name="connsiteY1" fmla="*/ 676751 h 695325"/>
                  <a:gd name="connsiteX2" fmla="*/ 210979 w 800100"/>
                  <a:gd name="connsiteY2" fmla="*/ 676751 h 695325"/>
                  <a:gd name="connsiteX3" fmla="*/ 21431 w 800100"/>
                  <a:gd name="connsiteY3" fmla="*/ 349091 h 695325"/>
                  <a:gd name="connsiteX4" fmla="*/ 210979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6751"/>
                    </a:lnTo>
                    <a:lnTo>
                      <a:pt x="210979" y="676751"/>
                    </a:lnTo>
                    <a:lnTo>
                      <a:pt x="21431" y="349091"/>
                    </a:lnTo>
                    <a:lnTo>
                      <a:pt x="210979" y="21431"/>
                    </a:lnTo>
                    <a:lnTo>
                      <a:pt x="589122" y="21431"/>
                    </a:lnTo>
                    <a:close/>
                  </a:path>
                </a:pathLst>
              </a:custGeom>
              <a:noFill/>
              <a:ln w="28575" cap="flat">
                <a:solidFill>
                  <a:srgbClr val="FFFFFF"/>
                </a:solidFill>
                <a:prstDash val="solid"/>
                <a:miter/>
              </a:ln>
            </p:spPr>
            <p:txBody>
              <a:bodyPr rtlCol="0" anchor="ctr"/>
              <a:lstStyle/>
              <a:p>
                <a:endParaRPr lang="en-US"/>
              </a:p>
            </p:txBody>
          </p:sp>
          <p:pic>
            <p:nvPicPr>
              <p:cNvPr id="32" name="Picture 31">
                <a:extLst>
                  <a:ext uri="{FF2B5EF4-FFF2-40B4-BE49-F238E27FC236}">
                    <a16:creationId xmlns:a16="http://schemas.microsoft.com/office/drawing/2014/main" id="{120F4343-9283-3532-B7CA-D57C5A33161F}"/>
                  </a:ext>
                </a:extLst>
              </p:cNvPr>
              <p:cNvPicPr>
                <a:picLocks noChangeAspect="1"/>
              </p:cNvPicPr>
              <p:nvPr/>
            </p:nvPicPr>
            <p:blipFill>
              <a:blip r:embed="rId10"/>
              <a:stretch>
                <a:fillRect/>
              </a:stretch>
            </p:blipFill>
            <p:spPr>
              <a:xfrm>
                <a:off x="6218494" y="1077822"/>
                <a:ext cx="904875" cy="800100"/>
              </a:xfrm>
              <a:custGeom>
                <a:avLst/>
                <a:gdLst>
                  <a:gd name="connsiteX0" fmla="*/ 0 w 904875"/>
                  <a:gd name="connsiteY0" fmla="*/ 0 h 800100"/>
                  <a:gd name="connsiteX1" fmla="*/ 907542 w 904875"/>
                  <a:gd name="connsiteY1" fmla="*/ 0 h 800100"/>
                  <a:gd name="connsiteX2" fmla="*/ 907542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2386"/>
                    </a:lnTo>
                    <a:lnTo>
                      <a:pt x="0" y="802386"/>
                    </a:lnTo>
                    <a:close/>
                  </a:path>
                </a:pathLst>
              </a:custGeom>
              <a:ln/>
            </p:spPr>
          </p:pic>
          <p:sp>
            <p:nvSpPr>
              <p:cNvPr id="33" name="Freeform: Shape 32">
                <a:extLst>
                  <a:ext uri="{FF2B5EF4-FFF2-40B4-BE49-F238E27FC236}">
                    <a16:creationId xmlns:a16="http://schemas.microsoft.com/office/drawing/2014/main" id="{0B7092A1-02E3-3FFE-732A-06D32592415C}"/>
                  </a:ext>
                </a:extLst>
              </p:cNvPr>
              <p:cNvSpPr/>
              <p:nvPr/>
            </p:nvSpPr>
            <p:spPr>
              <a:xfrm>
                <a:off x="6252831" y="1109731"/>
                <a:ext cx="800100" cy="695325"/>
              </a:xfrm>
              <a:custGeom>
                <a:avLst/>
                <a:gdLst>
                  <a:gd name="connsiteX0" fmla="*/ 778669 w 800100"/>
                  <a:gd name="connsiteY0" fmla="*/ 349091 h 695325"/>
                  <a:gd name="connsiteX1" fmla="*/ 589122 w 800100"/>
                  <a:gd name="connsiteY1" fmla="*/ 677704 h 695325"/>
                  <a:gd name="connsiteX2" fmla="*/ 210979 w 800100"/>
                  <a:gd name="connsiteY2" fmla="*/ 677704 h 695325"/>
                  <a:gd name="connsiteX3" fmla="*/ 21431 w 800100"/>
                  <a:gd name="connsiteY3" fmla="*/ 349091 h 695325"/>
                  <a:gd name="connsiteX4" fmla="*/ 210979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7704"/>
                    </a:lnTo>
                    <a:lnTo>
                      <a:pt x="210979" y="677704"/>
                    </a:lnTo>
                    <a:lnTo>
                      <a:pt x="21431" y="349091"/>
                    </a:lnTo>
                    <a:lnTo>
                      <a:pt x="210979" y="21431"/>
                    </a:lnTo>
                    <a:lnTo>
                      <a:pt x="589122" y="21431"/>
                    </a:lnTo>
                    <a:close/>
                  </a:path>
                </a:pathLst>
              </a:custGeom>
              <a:noFill/>
              <a:ln w="28575" cap="flat">
                <a:solidFill>
                  <a:srgbClr val="FFFFFF"/>
                </a:solidFill>
                <a:prstDash val="solid"/>
                <a:miter/>
              </a:ln>
            </p:spPr>
            <p:txBody>
              <a:bodyPr rtlCol="0" anchor="ctr"/>
              <a:lstStyle/>
              <a:p>
                <a:endParaRPr lang="en-US"/>
              </a:p>
            </p:txBody>
          </p:sp>
          <p:pic>
            <p:nvPicPr>
              <p:cNvPr id="34" name="Picture 33">
                <a:extLst>
                  <a:ext uri="{FF2B5EF4-FFF2-40B4-BE49-F238E27FC236}">
                    <a16:creationId xmlns:a16="http://schemas.microsoft.com/office/drawing/2014/main" id="{E09197F1-58F4-4BF0-B810-053A00CEEE6D}"/>
                  </a:ext>
                </a:extLst>
              </p:cNvPr>
              <p:cNvPicPr>
                <a:picLocks noChangeAspect="1"/>
              </p:cNvPicPr>
              <p:nvPr/>
            </p:nvPicPr>
            <p:blipFill>
              <a:blip r:embed="rId11"/>
              <a:stretch>
                <a:fillRect/>
              </a:stretch>
            </p:blipFill>
            <p:spPr>
              <a:xfrm>
                <a:off x="6785422" y="1409292"/>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ln/>
            </p:spPr>
          </p:pic>
          <p:sp>
            <p:nvSpPr>
              <p:cNvPr id="35" name="Freeform: Shape 34">
                <a:extLst>
                  <a:ext uri="{FF2B5EF4-FFF2-40B4-BE49-F238E27FC236}">
                    <a16:creationId xmlns:a16="http://schemas.microsoft.com/office/drawing/2014/main" id="{8702FFD1-6AD0-CCF2-22D5-AFB3ADF92E63}"/>
                  </a:ext>
                </a:extLst>
              </p:cNvPr>
              <p:cNvSpPr/>
              <p:nvPr/>
            </p:nvSpPr>
            <p:spPr>
              <a:xfrm>
                <a:off x="6820521" y="1442153"/>
                <a:ext cx="800100" cy="695325"/>
              </a:xfrm>
              <a:custGeom>
                <a:avLst/>
                <a:gdLst>
                  <a:gd name="connsiteX0" fmla="*/ 778669 w 800100"/>
                  <a:gd name="connsiteY0" fmla="*/ 349091 h 695325"/>
                  <a:gd name="connsiteX1" fmla="*/ 589121 w 800100"/>
                  <a:gd name="connsiteY1" fmla="*/ 676751 h 695325"/>
                  <a:gd name="connsiteX2" fmla="*/ 210978 w 800100"/>
                  <a:gd name="connsiteY2" fmla="*/ 676751 h 695325"/>
                  <a:gd name="connsiteX3" fmla="*/ 21431 w 800100"/>
                  <a:gd name="connsiteY3" fmla="*/ 349091 h 695325"/>
                  <a:gd name="connsiteX4" fmla="*/ 210978 w 800100"/>
                  <a:gd name="connsiteY4" fmla="*/ 21431 h 695325"/>
                  <a:gd name="connsiteX5" fmla="*/ 589121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1" y="676751"/>
                    </a:lnTo>
                    <a:lnTo>
                      <a:pt x="210978" y="676751"/>
                    </a:lnTo>
                    <a:lnTo>
                      <a:pt x="21431" y="349091"/>
                    </a:lnTo>
                    <a:lnTo>
                      <a:pt x="210978" y="21431"/>
                    </a:lnTo>
                    <a:lnTo>
                      <a:pt x="589121" y="21431"/>
                    </a:lnTo>
                    <a:close/>
                  </a:path>
                </a:pathLst>
              </a:custGeom>
              <a:noFill/>
              <a:ln w="28575" cap="flat">
                <a:solidFill>
                  <a:srgbClr val="FFFFFF"/>
                </a:solidFill>
                <a:prstDash val="solid"/>
                <a:miter/>
              </a:ln>
            </p:spPr>
            <p:txBody>
              <a:bodyPr rtlCol="0" anchor="ctr"/>
              <a:lstStyle/>
              <a:p>
                <a:endParaRPr lang="en-US"/>
              </a:p>
            </p:txBody>
          </p:sp>
          <p:pic>
            <p:nvPicPr>
              <p:cNvPr id="36" name="Picture 35">
                <a:extLst>
                  <a:ext uri="{FF2B5EF4-FFF2-40B4-BE49-F238E27FC236}">
                    <a16:creationId xmlns:a16="http://schemas.microsoft.com/office/drawing/2014/main" id="{EB0A1C71-0A48-8395-12E9-C1358C446F85}"/>
                  </a:ext>
                </a:extLst>
              </p:cNvPr>
              <p:cNvPicPr>
                <a:picLocks noChangeAspect="1"/>
              </p:cNvPicPr>
              <p:nvPr/>
            </p:nvPicPr>
            <p:blipFill>
              <a:blip r:embed="rId12"/>
              <a:stretch>
                <a:fillRect/>
              </a:stretch>
            </p:blipFill>
            <p:spPr>
              <a:xfrm>
                <a:off x="6783136" y="2056230"/>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ln/>
            </p:spPr>
          </p:pic>
          <p:sp>
            <p:nvSpPr>
              <p:cNvPr id="37" name="Freeform: Shape 36">
                <a:extLst>
                  <a:ext uri="{FF2B5EF4-FFF2-40B4-BE49-F238E27FC236}">
                    <a16:creationId xmlns:a16="http://schemas.microsoft.com/office/drawing/2014/main" id="{717960A6-6BAC-7AB1-6D0D-9C9C294AEAE6}"/>
                  </a:ext>
                </a:extLst>
              </p:cNvPr>
              <p:cNvSpPr/>
              <p:nvPr/>
            </p:nvSpPr>
            <p:spPr>
              <a:xfrm>
                <a:off x="6818616" y="2088901"/>
                <a:ext cx="800100" cy="695325"/>
              </a:xfrm>
              <a:custGeom>
                <a:avLst/>
                <a:gdLst>
                  <a:gd name="connsiteX0" fmla="*/ 778669 w 800100"/>
                  <a:gd name="connsiteY0" fmla="*/ 349091 h 695325"/>
                  <a:gd name="connsiteX1" fmla="*/ 589121 w 800100"/>
                  <a:gd name="connsiteY1" fmla="*/ 677704 h 695325"/>
                  <a:gd name="connsiteX2" fmla="*/ 210978 w 800100"/>
                  <a:gd name="connsiteY2" fmla="*/ 677704 h 695325"/>
                  <a:gd name="connsiteX3" fmla="*/ 21431 w 800100"/>
                  <a:gd name="connsiteY3" fmla="*/ 349091 h 695325"/>
                  <a:gd name="connsiteX4" fmla="*/ 210978 w 800100"/>
                  <a:gd name="connsiteY4" fmla="*/ 21431 h 695325"/>
                  <a:gd name="connsiteX5" fmla="*/ 589121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1" y="677704"/>
                    </a:lnTo>
                    <a:lnTo>
                      <a:pt x="210978" y="677704"/>
                    </a:lnTo>
                    <a:lnTo>
                      <a:pt x="21431" y="349091"/>
                    </a:lnTo>
                    <a:lnTo>
                      <a:pt x="210978" y="21431"/>
                    </a:lnTo>
                    <a:lnTo>
                      <a:pt x="589121" y="21431"/>
                    </a:lnTo>
                    <a:close/>
                  </a:path>
                </a:pathLst>
              </a:custGeom>
              <a:noFill/>
              <a:ln w="28575" cap="flat">
                <a:solidFill>
                  <a:srgbClr val="FFFFFF"/>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3149CE8-15A1-1BB7-DAB1-4625696B7864}"/>
                  </a:ext>
                </a:extLst>
              </p:cNvPr>
              <p:cNvSpPr/>
              <p:nvPr/>
            </p:nvSpPr>
            <p:spPr>
              <a:xfrm>
                <a:off x="5662281" y="239655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7163B4A-B25A-5F0F-09B6-36B0CE195F4E}"/>
                  </a:ext>
                </a:extLst>
              </p:cNvPr>
              <p:cNvSpPr/>
              <p:nvPr/>
            </p:nvSpPr>
            <p:spPr>
              <a:xfrm>
                <a:off x="6411899" y="239655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2E4497A0-0F2B-0F4A-D545-AE5C22CEF4EA}"/>
                  </a:ext>
                </a:extLst>
              </p:cNvPr>
              <p:cNvSpPr/>
              <p:nvPr/>
            </p:nvSpPr>
            <p:spPr>
              <a:xfrm>
                <a:off x="5087924" y="206413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6194"/>
                      <a:pt x="26194" y="7144"/>
                      <a:pt x="50959" y="7144"/>
                    </a:cubicBezTo>
                    <a:close/>
                  </a:path>
                </a:pathLst>
              </a:custGeom>
              <a:solidFill>
                <a:srgbClr val="FFFFFF"/>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FFB83375-861E-C6F6-C9B7-30F485060B08}"/>
                  </a:ext>
                </a:extLst>
              </p:cNvPr>
              <p:cNvSpPr/>
              <p:nvPr/>
            </p:nvSpPr>
            <p:spPr>
              <a:xfrm>
                <a:off x="5836589" y="206413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679E29B7-DCD3-B4FD-7DF3-58ADD0C0FB20}"/>
                  </a:ext>
                </a:extLst>
              </p:cNvPr>
              <p:cNvSpPr/>
              <p:nvPr/>
            </p:nvSpPr>
            <p:spPr>
              <a:xfrm>
                <a:off x="6223304" y="271945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7146" y="7144"/>
                      <a:pt x="50959" y="7144"/>
                    </a:cubicBezTo>
                    <a:close/>
                  </a:path>
                </a:pathLst>
              </a:custGeom>
              <a:solidFill>
                <a:srgbClr val="FFFFFF"/>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07ADDB78-07D4-9263-67F1-76684519E72A}"/>
                  </a:ext>
                </a:extLst>
              </p:cNvPr>
              <p:cNvSpPr/>
              <p:nvPr/>
            </p:nvSpPr>
            <p:spPr>
              <a:xfrm>
                <a:off x="6971969" y="271945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8097" y="27146"/>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ACEB74DB-8DBA-593E-787D-ED6659B0FECD}"/>
                  </a:ext>
                </a:extLst>
              </p:cNvPr>
              <p:cNvSpPr/>
              <p:nvPr/>
            </p:nvSpPr>
            <p:spPr>
              <a:xfrm>
                <a:off x="6793851" y="174314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73DB98EE-2699-C959-CAD9-7E1C03388B38}"/>
                  </a:ext>
                </a:extLst>
              </p:cNvPr>
              <p:cNvSpPr/>
              <p:nvPr/>
            </p:nvSpPr>
            <p:spPr>
              <a:xfrm>
                <a:off x="7543469" y="174314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25252A1F-A47B-EF7A-B489-85F7493F7CA0}"/>
                  </a:ext>
                </a:extLst>
              </p:cNvPr>
              <p:cNvSpPr/>
              <p:nvPr/>
            </p:nvSpPr>
            <p:spPr>
              <a:xfrm>
                <a:off x="6237591" y="20708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EFB34BC-9E28-9F60-878F-C57730E4D339}"/>
                  </a:ext>
                </a:extLst>
              </p:cNvPr>
              <p:cNvSpPr/>
              <p:nvPr/>
            </p:nvSpPr>
            <p:spPr>
              <a:xfrm>
                <a:off x="6986256" y="20708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A4997224-1151-5EF8-1285-A52CB8C96C37}"/>
                  </a:ext>
                </a:extLst>
              </p:cNvPr>
              <p:cNvSpPr/>
              <p:nvPr/>
            </p:nvSpPr>
            <p:spPr>
              <a:xfrm>
                <a:off x="6405231" y="10802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67079EC6-11D8-7A87-3BED-76661B6E34D4}"/>
                  </a:ext>
                </a:extLst>
              </p:cNvPr>
              <p:cNvSpPr/>
              <p:nvPr/>
            </p:nvSpPr>
            <p:spPr>
              <a:xfrm>
                <a:off x="5281281" y="174314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9E8BD6EC-3F27-AB48-BFA1-1F19D924A4ED}"/>
                  </a:ext>
                </a:extLst>
              </p:cNvPr>
              <p:cNvSpPr/>
              <p:nvPr/>
            </p:nvSpPr>
            <p:spPr>
              <a:xfrm>
                <a:off x="5281281" y="239084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9ADB4639-2D77-05F6-ABB2-EEABAAADB75D}"/>
                  </a:ext>
                </a:extLst>
              </p:cNvPr>
              <p:cNvSpPr/>
              <p:nvPr/>
            </p:nvSpPr>
            <p:spPr>
              <a:xfrm>
                <a:off x="7928279" y="173266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E014FD2-9309-0448-F3BD-41BE9B7BBC81}"/>
                  </a:ext>
                </a:extLst>
              </p:cNvPr>
              <p:cNvSpPr/>
              <p:nvPr/>
            </p:nvSpPr>
            <p:spPr>
              <a:xfrm>
                <a:off x="7919706" y="238608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DFF1D9D1-38B2-725A-A987-2437CA80F80F}"/>
                  </a:ext>
                </a:extLst>
              </p:cNvPr>
              <p:cNvSpPr/>
              <p:nvPr/>
            </p:nvSpPr>
            <p:spPr>
              <a:xfrm>
                <a:off x="5852781" y="272421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BC9C966-7B87-AE76-3EA6-F74246FF756F}"/>
                  </a:ext>
                </a:extLst>
              </p:cNvPr>
              <p:cNvSpPr/>
              <p:nvPr/>
            </p:nvSpPr>
            <p:spPr>
              <a:xfrm>
                <a:off x="5848019" y="140500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4A765A8-E2F9-BC8B-E1DE-667CCA5801BB}"/>
                  </a:ext>
                </a:extLst>
              </p:cNvPr>
              <p:cNvSpPr/>
              <p:nvPr/>
            </p:nvSpPr>
            <p:spPr>
              <a:xfrm>
                <a:off x="6795756" y="109068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EE39EA8-3777-8546-826B-A269E9AE95A0}"/>
                  </a:ext>
                </a:extLst>
              </p:cNvPr>
              <p:cNvSpPr/>
              <p:nvPr/>
            </p:nvSpPr>
            <p:spPr>
              <a:xfrm>
                <a:off x="6414756" y="305187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B1706AC-01F1-7122-D73F-AC88363B50B5}"/>
                  </a:ext>
                </a:extLst>
              </p:cNvPr>
              <p:cNvSpPr/>
              <p:nvPr/>
            </p:nvSpPr>
            <p:spPr>
              <a:xfrm>
                <a:off x="6809091" y="305187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4359E182-5E3C-C22C-CEA4-4A594536AF62}"/>
                  </a:ext>
                </a:extLst>
              </p:cNvPr>
              <p:cNvSpPr/>
              <p:nvPr/>
            </p:nvSpPr>
            <p:spPr>
              <a:xfrm>
                <a:off x="7357731" y="141834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E613B99-FFD0-F788-7361-A8343F6879DB}"/>
                  </a:ext>
                </a:extLst>
              </p:cNvPr>
              <p:cNvSpPr/>
              <p:nvPr/>
            </p:nvSpPr>
            <p:spPr>
              <a:xfrm>
                <a:off x="5656566" y="17279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FC281631-8387-020C-9BE6-F388C749904A}"/>
                  </a:ext>
                </a:extLst>
              </p:cNvPr>
              <p:cNvSpPr/>
              <p:nvPr/>
            </p:nvSpPr>
            <p:spPr>
              <a:xfrm>
                <a:off x="6405231" y="17279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780182F0-DEDE-37F4-CD2B-07AEDC220276}"/>
                  </a:ext>
                </a:extLst>
              </p:cNvPr>
              <p:cNvSpPr/>
              <p:nvPr/>
            </p:nvSpPr>
            <p:spPr>
              <a:xfrm>
                <a:off x="6237591" y="141357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685D4BD5-7180-B4EF-3571-6303EA76F707}"/>
                  </a:ext>
                </a:extLst>
              </p:cNvPr>
              <p:cNvSpPr/>
              <p:nvPr/>
            </p:nvSpPr>
            <p:spPr>
              <a:xfrm>
                <a:off x="6986256" y="141357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3B78F30D-8AA6-0B9C-CCEC-61752E8F3A9E}"/>
                  </a:ext>
                </a:extLst>
              </p:cNvPr>
              <p:cNvSpPr/>
              <p:nvPr/>
            </p:nvSpPr>
            <p:spPr>
              <a:xfrm>
                <a:off x="7355826" y="206699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F79884C-CFE1-3418-D013-37CE801A62BE}"/>
                  </a:ext>
                </a:extLst>
              </p:cNvPr>
              <p:cNvSpPr/>
              <p:nvPr/>
            </p:nvSpPr>
            <p:spPr>
              <a:xfrm>
                <a:off x="8105444" y="206699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92212EB0-2216-8AC1-0747-BD8D33CD8F3E}"/>
                  </a:ext>
                </a:extLst>
              </p:cNvPr>
              <p:cNvSpPr/>
              <p:nvPr/>
            </p:nvSpPr>
            <p:spPr>
              <a:xfrm>
                <a:off x="6794804" y="239751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10AAD2A2-17A8-839B-8D9B-FD21F680D335}"/>
                  </a:ext>
                </a:extLst>
              </p:cNvPr>
              <p:cNvSpPr/>
              <p:nvPr/>
            </p:nvSpPr>
            <p:spPr>
              <a:xfrm>
                <a:off x="7543469" y="239751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endParaRPr lang="en-US"/>
              </a:p>
            </p:txBody>
          </p:sp>
        </p:grpSp>
        <p:sp>
          <p:nvSpPr>
            <p:cNvPr id="7" name="Oval 50">
              <a:extLst>
                <a:ext uri="{FF2B5EF4-FFF2-40B4-BE49-F238E27FC236}">
                  <a16:creationId xmlns:a16="http://schemas.microsoft.com/office/drawing/2014/main" id="{C5A56264-3FB7-F6E9-B5BB-6159F72D2D80}"/>
                </a:ext>
              </a:extLst>
            </p:cNvPr>
            <p:cNvSpPr>
              <a:spLocks noChangeAspect="1"/>
            </p:cNvSpPr>
            <p:nvPr/>
          </p:nvSpPr>
          <p:spPr>
            <a:xfrm>
              <a:off x="6525711" y="1969510"/>
              <a:ext cx="304016" cy="343366"/>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Heart 17">
              <a:extLst>
                <a:ext uri="{FF2B5EF4-FFF2-40B4-BE49-F238E27FC236}">
                  <a16:creationId xmlns:a16="http://schemas.microsoft.com/office/drawing/2014/main" id="{A07BD8DC-A84C-F7E0-CAA4-BB98195796E5}"/>
                </a:ext>
              </a:extLst>
            </p:cNvPr>
            <p:cNvSpPr/>
            <p:nvPr/>
          </p:nvSpPr>
          <p:spPr>
            <a:xfrm>
              <a:off x="7080464" y="1663425"/>
              <a:ext cx="324888" cy="318540"/>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Rounded Rectangle 25">
              <a:extLst>
                <a:ext uri="{FF2B5EF4-FFF2-40B4-BE49-F238E27FC236}">
                  <a16:creationId xmlns:a16="http://schemas.microsoft.com/office/drawing/2014/main" id="{55C8602B-A322-E4C3-B226-DEFD07C65B77}"/>
                </a:ext>
              </a:extLst>
            </p:cNvPr>
            <p:cNvSpPr/>
            <p:nvPr/>
          </p:nvSpPr>
          <p:spPr>
            <a:xfrm>
              <a:off x="5940450" y="1659330"/>
              <a:ext cx="322534" cy="271830"/>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Chord 32">
              <a:extLst>
                <a:ext uri="{FF2B5EF4-FFF2-40B4-BE49-F238E27FC236}">
                  <a16:creationId xmlns:a16="http://schemas.microsoft.com/office/drawing/2014/main" id="{4FD78C94-EE64-26D2-8F74-605A506D704B}"/>
                </a:ext>
              </a:extLst>
            </p:cNvPr>
            <p:cNvSpPr/>
            <p:nvPr/>
          </p:nvSpPr>
          <p:spPr>
            <a:xfrm>
              <a:off x="6509664" y="2627883"/>
              <a:ext cx="322534" cy="319706"/>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ounded Rectangle 40">
              <a:extLst>
                <a:ext uri="{FF2B5EF4-FFF2-40B4-BE49-F238E27FC236}">
                  <a16:creationId xmlns:a16="http://schemas.microsoft.com/office/drawing/2014/main" id="{DBF79997-55B8-794C-8A7E-A1C128DD43A7}"/>
                </a:ext>
              </a:extLst>
            </p:cNvPr>
            <p:cNvSpPr/>
            <p:nvPr/>
          </p:nvSpPr>
          <p:spPr>
            <a:xfrm rot="2942052">
              <a:off x="6522986" y="1320229"/>
              <a:ext cx="299808" cy="31895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ounded Rectangle 17">
              <a:extLst>
                <a:ext uri="{FF2B5EF4-FFF2-40B4-BE49-F238E27FC236}">
                  <a16:creationId xmlns:a16="http://schemas.microsoft.com/office/drawing/2014/main" id="{99BE0F57-BD8C-00C3-76C9-0E129A8A46D0}"/>
                </a:ext>
              </a:extLst>
            </p:cNvPr>
            <p:cNvSpPr>
              <a:spLocks noChangeAspect="1"/>
            </p:cNvSpPr>
            <p:nvPr/>
          </p:nvSpPr>
          <p:spPr>
            <a:xfrm>
              <a:off x="7117850" y="2281894"/>
              <a:ext cx="215808" cy="343366"/>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25">
              <a:extLst>
                <a:ext uri="{FF2B5EF4-FFF2-40B4-BE49-F238E27FC236}">
                  <a16:creationId xmlns:a16="http://schemas.microsoft.com/office/drawing/2014/main" id="{73910664-AD01-A236-903F-C873664A66B3}"/>
                </a:ext>
              </a:extLst>
            </p:cNvPr>
            <p:cNvSpPr>
              <a:spLocks noChangeAspect="1"/>
            </p:cNvSpPr>
            <p:nvPr/>
          </p:nvSpPr>
          <p:spPr>
            <a:xfrm>
              <a:off x="7651283" y="1958406"/>
              <a:ext cx="342900" cy="343366"/>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Block Arc 20">
              <a:extLst>
                <a:ext uri="{FF2B5EF4-FFF2-40B4-BE49-F238E27FC236}">
                  <a16:creationId xmlns:a16="http://schemas.microsoft.com/office/drawing/2014/main" id="{895CF526-D0A3-AF35-52F3-9797FC3344E7}"/>
                </a:ext>
              </a:extLst>
            </p:cNvPr>
            <p:cNvSpPr>
              <a:spLocks noChangeAspect="1"/>
            </p:cNvSpPr>
            <p:nvPr/>
          </p:nvSpPr>
          <p:spPr>
            <a:xfrm rot="10800000">
              <a:off x="5913625" y="2280181"/>
              <a:ext cx="355562" cy="385538"/>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5" name="Trapezoid 28">
              <a:extLst>
                <a:ext uri="{FF2B5EF4-FFF2-40B4-BE49-F238E27FC236}">
                  <a16:creationId xmlns:a16="http://schemas.microsoft.com/office/drawing/2014/main" id="{66F73DB2-010D-6701-B2C9-28F8FA615E5D}"/>
                </a:ext>
              </a:extLst>
            </p:cNvPr>
            <p:cNvSpPr>
              <a:spLocks noChangeAspect="1"/>
            </p:cNvSpPr>
            <p:nvPr/>
          </p:nvSpPr>
          <p:spPr>
            <a:xfrm>
              <a:off x="5391982" y="1942120"/>
              <a:ext cx="283330" cy="343366"/>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69" name="Rectangle 68">
            <a:extLst>
              <a:ext uri="{FF2B5EF4-FFF2-40B4-BE49-F238E27FC236}">
                <a16:creationId xmlns:a16="http://schemas.microsoft.com/office/drawing/2014/main" id="{78F5A287-B7D4-E771-3791-606C40F3F6C0}"/>
              </a:ext>
            </a:extLst>
          </p:cNvPr>
          <p:cNvSpPr/>
          <p:nvPr/>
        </p:nvSpPr>
        <p:spPr>
          <a:xfrm>
            <a:off x="1524000" y="1127145"/>
            <a:ext cx="10667997" cy="2402027"/>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itle 1">
            <a:extLst>
              <a:ext uri="{FF2B5EF4-FFF2-40B4-BE49-F238E27FC236}">
                <a16:creationId xmlns:a16="http://schemas.microsoft.com/office/drawing/2014/main" id="{DD3646A5-2120-84F7-99CA-502294044F86}"/>
              </a:ext>
            </a:extLst>
          </p:cNvPr>
          <p:cNvSpPr>
            <a:spLocks noGrp="1"/>
          </p:cNvSpPr>
          <p:nvPr>
            <p:ph type="ctrTitle"/>
          </p:nvPr>
        </p:nvSpPr>
        <p:spPr>
          <a:xfrm>
            <a:off x="1524000" y="1122363"/>
            <a:ext cx="9144000" cy="2387600"/>
          </a:xfrm>
          <a:effectLst>
            <a:outerShdw blurRad="50800" dist="38100" dir="5400000" algn="t" rotWithShape="0">
              <a:prstClr val="black">
                <a:alpha val="40000"/>
              </a:prstClr>
            </a:outerShdw>
          </a:effectLst>
        </p:spPr>
        <p:txBody>
          <a:bodyPr anchor="ctr"/>
          <a:lstStyle>
            <a:lvl1pPr algn="ctr">
              <a:defRPr sz="6000">
                <a:solidFill>
                  <a:schemeClr val="bg1"/>
                </a:solidFill>
                <a:effectLst>
                  <a:outerShdw blurRad="38100" dist="38100" dir="2700000" algn="tl">
                    <a:srgbClr val="000000">
                      <a:alpha val="43137"/>
                    </a:srgbClr>
                  </a:outerShdw>
                </a:effectLst>
                <a:latin typeface="Arial Black" panose="020B0A04020102020204" pitchFamily="34" charset="0"/>
              </a:defRPr>
            </a:lvl1pPr>
          </a:lstStyle>
          <a:p>
            <a:r>
              <a:rPr lang="en-US"/>
              <a:t>Click to edit Master title style</a:t>
            </a:r>
            <a:endParaRPr lang="en-US" dirty="0"/>
          </a:p>
        </p:txBody>
      </p:sp>
      <p:sp>
        <p:nvSpPr>
          <p:cNvPr id="68" name="Subtitle 2">
            <a:extLst>
              <a:ext uri="{FF2B5EF4-FFF2-40B4-BE49-F238E27FC236}">
                <a16:creationId xmlns:a16="http://schemas.microsoft.com/office/drawing/2014/main" id="{306F2F5F-605D-855F-2454-F9FAB333D138}"/>
              </a:ext>
            </a:extLst>
          </p:cNvPr>
          <p:cNvSpPr>
            <a:spLocks noGrp="1"/>
          </p:cNvSpPr>
          <p:nvPr>
            <p:ph type="subTitle" idx="1"/>
          </p:nvPr>
        </p:nvSpPr>
        <p:spPr>
          <a:xfrm>
            <a:off x="1524000" y="3602038"/>
            <a:ext cx="9144000" cy="1655762"/>
          </a:xfrm>
          <a:effectLst>
            <a:outerShdw blurRad="50800" dist="38100" dir="5400000" algn="t" rotWithShape="0">
              <a:prstClr val="black">
                <a:alpha val="40000"/>
              </a:prstClr>
            </a:outerShdw>
          </a:effectLst>
        </p:spPr>
        <p:txBody>
          <a:bodyPr/>
          <a:lstStyle>
            <a:lvl1pPr marL="0" indent="0" algn="ctr">
              <a:buNone/>
              <a:defRPr sz="2400">
                <a:solidFill>
                  <a:schemeClr val="bg1"/>
                </a:solidFill>
                <a:effectLst>
                  <a:outerShdw blurRad="38100" dist="38100" dir="2700000" algn="tl">
                    <a:srgbClr val="000000">
                      <a:alpha val="43137"/>
                    </a:srgbClr>
                  </a:outerShdw>
                </a:effectLst>
                <a:latin typeface="Arial Nova"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02830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9D9D7-4C0F-E790-6F71-A1DC9439BC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817813-451D-8193-253A-0788FD0E8F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2AEFFB-BA09-DC62-CF86-2D592C6BDBF1}"/>
              </a:ext>
            </a:extLst>
          </p:cNvPr>
          <p:cNvSpPr>
            <a:spLocks noGrp="1"/>
          </p:cNvSpPr>
          <p:nvPr>
            <p:ph type="dt" sz="half" idx="10"/>
          </p:nvPr>
        </p:nvSpPr>
        <p:spPr/>
        <p:txBody>
          <a:bodyPr/>
          <a:lstStyle/>
          <a:p>
            <a:fld id="{5BC57983-B5E0-4D40-AE32-AE038FF8B480}" type="datetimeFigureOut">
              <a:rPr lang="en-US" smtClean="0"/>
              <a:t>4/16/2024</a:t>
            </a:fld>
            <a:endParaRPr lang="en-US"/>
          </a:p>
        </p:txBody>
      </p:sp>
      <p:sp>
        <p:nvSpPr>
          <p:cNvPr id="5" name="Footer Placeholder 4">
            <a:extLst>
              <a:ext uri="{FF2B5EF4-FFF2-40B4-BE49-F238E27FC236}">
                <a16:creationId xmlns:a16="http://schemas.microsoft.com/office/drawing/2014/main" id="{FC759E71-6DA8-69C1-5643-9AF4C6ED9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A0EFEC-4C1B-5FE7-22CF-6C6D4A1A1632}"/>
              </a:ext>
            </a:extLst>
          </p:cNvPr>
          <p:cNvSpPr>
            <a:spLocks noGrp="1"/>
          </p:cNvSpPr>
          <p:nvPr>
            <p:ph type="sldNum" sz="quarter" idx="12"/>
          </p:nvPr>
        </p:nvSpPr>
        <p:spPr/>
        <p:txBody>
          <a:bodyPr/>
          <a:lstStyle/>
          <a:p>
            <a:fld id="{81BBF1BC-BFB0-4006-85CA-2DD156686933}" type="slidenum">
              <a:rPr lang="en-US" smtClean="0"/>
              <a:t>‹#›</a:t>
            </a:fld>
            <a:endParaRPr lang="en-US"/>
          </a:p>
        </p:txBody>
      </p:sp>
    </p:spTree>
    <p:extLst>
      <p:ext uri="{BB962C8B-B14F-4D97-AF65-F5344CB8AC3E}">
        <p14:creationId xmlns:p14="http://schemas.microsoft.com/office/powerpoint/2010/main" val="233855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44AFF-E897-496A-99B4-7EA22E9EB0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264AA1-E8BA-4398-8F73-30E7F92A89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A1915A-0766-4A16-BAC6-5FF5C3743BBD}"/>
              </a:ext>
            </a:extLst>
          </p:cNvPr>
          <p:cNvSpPr>
            <a:spLocks noGrp="1"/>
          </p:cNvSpPr>
          <p:nvPr>
            <p:ph type="dt" sz="half" idx="10"/>
          </p:nvPr>
        </p:nvSpPr>
        <p:spPr/>
        <p:txBody>
          <a:bodyPr/>
          <a:lstStyle/>
          <a:p>
            <a:fld id="{5BC57983-B5E0-4D40-AE32-AE038FF8B480}" type="datetimeFigureOut">
              <a:rPr lang="en-US" smtClean="0"/>
              <a:t>4/16/2024</a:t>
            </a:fld>
            <a:endParaRPr lang="en-US"/>
          </a:p>
        </p:txBody>
      </p:sp>
      <p:sp>
        <p:nvSpPr>
          <p:cNvPr id="5" name="Footer Placeholder 4">
            <a:extLst>
              <a:ext uri="{FF2B5EF4-FFF2-40B4-BE49-F238E27FC236}">
                <a16:creationId xmlns:a16="http://schemas.microsoft.com/office/drawing/2014/main" id="{E7E91DE5-81A7-4A5C-A639-6924EE4A14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B68516-E0CE-4DA7-9568-FA1B13239A2A}"/>
              </a:ext>
            </a:extLst>
          </p:cNvPr>
          <p:cNvSpPr>
            <a:spLocks noGrp="1"/>
          </p:cNvSpPr>
          <p:nvPr>
            <p:ph type="sldNum" sz="quarter" idx="12"/>
          </p:nvPr>
        </p:nvSpPr>
        <p:spPr/>
        <p:txBody>
          <a:bodyPr/>
          <a:lstStyle/>
          <a:p>
            <a:fld id="{81BBF1BC-BFB0-4006-85CA-2DD156686933}" type="slidenum">
              <a:rPr lang="en-US" smtClean="0"/>
              <a:t>‹#›</a:t>
            </a:fld>
            <a:endParaRPr lang="en-US"/>
          </a:p>
        </p:txBody>
      </p:sp>
    </p:spTree>
    <p:extLst>
      <p:ext uri="{BB962C8B-B14F-4D97-AF65-F5344CB8AC3E}">
        <p14:creationId xmlns:p14="http://schemas.microsoft.com/office/powerpoint/2010/main" val="66514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D1CE4-56C5-41FF-9EBC-9EBC60D365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D3FD4B-E07B-43E0-A8BC-086EE6422540}"/>
              </a:ext>
            </a:extLst>
          </p:cNvPr>
          <p:cNvSpPr>
            <a:spLocks noGrp="1"/>
          </p:cNvSpPr>
          <p:nvPr>
            <p:ph idx="1"/>
          </p:nvPr>
        </p:nvSpPr>
        <p:spPr>
          <a:xfrm>
            <a:off x="838200" y="1305026"/>
            <a:ext cx="10515600" cy="4871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EF039B-4F16-4E71-A2C3-85E2DA18EA15}"/>
              </a:ext>
            </a:extLst>
          </p:cNvPr>
          <p:cNvSpPr>
            <a:spLocks noGrp="1"/>
          </p:cNvSpPr>
          <p:nvPr>
            <p:ph type="dt" sz="half" idx="10"/>
          </p:nvPr>
        </p:nvSpPr>
        <p:spPr/>
        <p:txBody>
          <a:bodyPr/>
          <a:lstStyle/>
          <a:p>
            <a:fld id="{5BC57983-B5E0-4D40-AE32-AE038FF8B480}" type="datetimeFigureOut">
              <a:rPr lang="en-US" smtClean="0"/>
              <a:t>4/16/2024</a:t>
            </a:fld>
            <a:endParaRPr lang="en-US"/>
          </a:p>
        </p:txBody>
      </p:sp>
      <p:sp>
        <p:nvSpPr>
          <p:cNvPr id="5" name="Footer Placeholder 4">
            <a:extLst>
              <a:ext uri="{FF2B5EF4-FFF2-40B4-BE49-F238E27FC236}">
                <a16:creationId xmlns:a16="http://schemas.microsoft.com/office/drawing/2014/main" id="{0C94F403-623F-4E50-AC31-46FEF0439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8767B-020F-45B8-BA2B-D39B4CB88BFD}"/>
              </a:ext>
            </a:extLst>
          </p:cNvPr>
          <p:cNvSpPr>
            <a:spLocks noGrp="1"/>
          </p:cNvSpPr>
          <p:nvPr>
            <p:ph type="sldNum" sz="quarter" idx="12"/>
          </p:nvPr>
        </p:nvSpPr>
        <p:spPr/>
        <p:txBody>
          <a:bodyPr/>
          <a:lstStyle/>
          <a:p>
            <a:fld id="{81BBF1BC-BFB0-4006-85CA-2DD156686933}" type="slidenum">
              <a:rPr lang="en-US" smtClean="0"/>
              <a:t>‹#›</a:t>
            </a:fld>
            <a:endParaRPr lang="en-US"/>
          </a:p>
        </p:txBody>
      </p:sp>
      <p:cxnSp>
        <p:nvCxnSpPr>
          <p:cNvPr id="7" name="Straight Connector 6">
            <a:extLst>
              <a:ext uri="{FF2B5EF4-FFF2-40B4-BE49-F238E27FC236}">
                <a16:creationId xmlns:a16="http://schemas.microsoft.com/office/drawing/2014/main" id="{3866DBDF-1BD8-4658-ABD9-9EDE85A13308}"/>
              </a:ext>
            </a:extLst>
          </p:cNvPr>
          <p:cNvCxnSpPr>
            <a:cxnSpLocks/>
          </p:cNvCxnSpPr>
          <p:nvPr/>
        </p:nvCxnSpPr>
        <p:spPr>
          <a:xfrm>
            <a:off x="838200" y="1127464"/>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945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D00CE-6E98-4613-9B8D-4603D7AAC2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CEFAD9-0E09-4CDE-848C-F2BE2ABBB09B}"/>
              </a:ext>
            </a:extLst>
          </p:cNvPr>
          <p:cNvSpPr>
            <a:spLocks noGrp="1"/>
          </p:cNvSpPr>
          <p:nvPr>
            <p:ph sz="half" idx="1"/>
          </p:nvPr>
        </p:nvSpPr>
        <p:spPr>
          <a:xfrm>
            <a:off x="838200" y="1306851"/>
            <a:ext cx="5181600" cy="487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96C61D-447B-4FB8-9440-13C873E6FD03}"/>
              </a:ext>
            </a:extLst>
          </p:cNvPr>
          <p:cNvSpPr>
            <a:spLocks noGrp="1"/>
          </p:cNvSpPr>
          <p:nvPr>
            <p:ph sz="half" idx="2"/>
          </p:nvPr>
        </p:nvSpPr>
        <p:spPr>
          <a:xfrm>
            <a:off x="6172200" y="1306851"/>
            <a:ext cx="5181600" cy="487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C263517-6DF2-4106-B348-551A36BFA705}"/>
              </a:ext>
            </a:extLst>
          </p:cNvPr>
          <p:cNvSpPr>
            <a:spLocks noGrp="1"/>
          </p:cNvSpPr>
          <p:nvPr>
            <p:ph type="dt" sz="half" idx="10"/>
          </p:nvPr>
        </p:nvSpPr>
        <p:spPr/>
        <p:txBody>
          <a:bodyPr/>
          <a:lstStyle/>
          <a:p>
            <a:fld id="{5BC57983-B5E0-4D40-AE32-AE038FF8B480}" type="datetimeFigureOut">
              <a:rPr lang="en-US" smtClean="0"/>
              <a:t>4/16/2024</a:t>
            </a:fld>
            <a:endParaRPr lang="en-US"/>
          </a:p>
        </p:txBody>
      </p:sp>
      <p:sp>
        <p:nvSpPr>
          <p:cNvPr id="6" name="Footer Placeholder 5">
            <a:extLst>
              <a:ext uri="{FF2B5EF4-FFF2-40B4-BE49-F238E27FC236}">
                <a16:creationId xmlns:a16="http://schemas.microsoft.com/office/drawing/2014/main" id="{7BF4E09D-C5B6-48C6-8DD5-35EB314B6F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2618E3-1B3B-468B-8C5A-D8F04C9CA205}"/>
              </a:ext>
            </a:extLst>
          </p:cNvPr>
          <p:cNvSpPr>
            <a:spLocks noGrp="1"/>
          </p:cNvSpPr>
          <p:nvPr>
            <p:ph type="sldNum" sz="quarter" idx="12"/>
          </p:nvPr>
        </p:nvSpPr>
        <p:spPr/>
        <p:txBody>
          <a:bodyPr/>
          <a:lstStyle/>
          <a:p>
            <a:fld id="{81BBF1BC-BFB0-4006-85CA-2DD156686933}" type="slidenum">
              <a:rPr lang="en-US" smtClean="0"/>
              <a:t>‹#›</a:t>
            </a:fld>
            <a:endParaRPr lang="en-US"/>
          </a:p>
        </p:txBody>
      </p:sp>
      <p:cxnSp>
        <p:nvCxnSpPr>
          <p:cNvPr id="8" name="Straight Connector 7">
            <a:extLst>
              <a:ext uri="{FF2B5EF4-FFF2-40B4-BE49-F238E27FC236}">
                <a16:creationId xmlns:a16="http://schemas.microsoft.com/office/drawing/2014/main" id="{433F288E-349B-4134-AF96-B840DB8E6237}"/>
              </a:ext>
            </a:extLst>
          </p:cNvPr>
          <p:cNvCxnSpPr>
            <a:cxnSpLocks/>
          </p:cNvCxnSpPr>
          <p:nvPr/>
        </p:nvCxnSpPr>
        <p:spPr>
          <a:xfrm>
            <a:off x="838200" y="1127464"/>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841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92CDE-5C94-44C7-85C7-0E2FE190B3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BD2F52-DACF-4EB7-96DA-DB37F6E12A25}"/>
              </a:ext>
            </a:extLst>
          </p:cNvPr>
          <p:cNvSpPr>
            <a:spLocks noGrp="1"/>
          </p:cNvSpPr>
          <p:nvPr>
            <p:ph type="dt" sz="half" idx="10"/>
          </p:nvPr>
        </p:nvSpPr>
        <p:spPr/>
        <p:txBody>
          <a:bodyPr/>
          <a:lstStyle/>
          <a:p>
            <a:fld id="{5BC57983-B5E0-4D40-AE32-AE038FF8B480}" type="datetimeFigureOut">
              <a:rPr lang="en-US" smtClean="0"/>
              <a:t>4/16/2024</a:t>
            </a:fld>
            <a:endParaRPr lang="en-US"/>
          </a:p>
        </p:txBody>
      </p:sp>
      <p:sp>
        <p:nvSpPr>
          <p:cNvPr id="4" name="Footer Placeholder 3">
            <a:extLst>
              <a:ext uri="{FF2B5EF4-FFF2-40B4-BE49-F238E27FC236}">
                <a16:creationId xmlns:a16="http://schemas.microsoft.com/office/drawing/2014/main" id="{89C0068B-1B46-458E-AE92-2D771D9CE5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6D68B2-19CA-4821-9889-05642F8DC14F}"/>
              </a:ext>
            </a:extLst>
          </p:cNvPr>
          <p:cNvSpPr>
            <a:spLocks noGrp="1"/>
          </p:cNvSpPr>
          <p:nvPr>
            <p:ph type="sldNum" sz="quarter" idx="12"/>
          </p:nvPr>
        </p:nvSpPr>
        <p:spPr/>
        <p:txBody>
          <a:bodyPr/>
          <a:lstStyle/>
          <a:p>
            <a:fld id="{81BBF1BC-BFB0-4006-85CA-2DD156686933}" type="slidenum">
              <a:rPr lang="en-US" smtClean="0"/>
              <a:t>‹#›</a:t>
            </a:fld>
            <a:endParaRPr lang="en-US"/>
          </a:p>
        </p:txBody>
      </p:sp>
    </p:spTree>
    <p:extLst>
      <p:ext uri="{BB962C8B-B14F-4D97-AF65-F5344CB8AC3E}">
        <p14:creationId xmlns:p14="http://schemas.microsoft.com/office/powerpoint/2010/main" val="1732641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BBD859-72BD-40CE-9BF2-3D4D81A5D227}"/>
              </a:ext>
            </a:extLst>
          </p:cNvPr>
          <p:cNvSpPr>
            <a:spLocks noGrp="1"/>
          </p:cNvSpPr>
          <p:nvPr>
            <p:ph type="dt" sz="half" idx="10"/>
          </p:nvPr>
        </p:nvSpPr>
        <p:spPr/>
        <p:txBody>
          <a:bodyPr/>
          <a:lstStyle/>
          <a:p>
            <a:fld id="{5BC57983-B5E0-4D40-AE32-AE038FF8B480}" type="datetimeFigureOut">
              <a:rPr lang="en-US" smtClean="0"/>
              <a:t>4/16/2024</a:t>
            </a:fld>
            <a:endParaRPr lang="en-US"/>
          </a:p>
        </p:txBody>
      </p:sp>
      <p:sp>
        <p:nvSpPr>
          <p:cNvPr id="3" name="Footer Placeholder 2">
            <a:extLst>
              <a:ext uri="{FF2B5EF4-FFF2-40B4-BE49-F238E27FC236}">
                <a16:creationId xmlns:a16="http://schemas.microsoft.com/office/drawing/2014/main" id="{ADE28FFF-DE4F-423C-ABEB-C660801265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4C415E-23F1-4A92-B9CB-C71BF69B9C27}"/>
              </a:ext>
            </a:extLst>
          </p:cNvPr>
          <p:cNvSpPr>
            <a:spLocks noGrp="1"/>
          </p:cNvSpPr>
          <p:nvPr>
            <p:ph type="sldNum" sz="quarter" idx="12"/>
          </p:nvPr>
        </p:nvSpPr>
        <p:spPr/>
        <p:txBody>
          <a:bodyPr/>
          <a:lstStyle/>
          <a:p>
            <a:fld id="{81BBF1BC-BFB0-4006-85CA-2DD156686933}" type="slidenum">
              <a:rPr lang="en-US" smtClean="0"/>
              <a:t>‹#›</a:t>
            </a:fld>
            <a:endParaRPr lang="en-US"/>
          </a:p>
        </p:txBody>
      </p:sp>
    </p:spTree>
    <p:extLst>
      <p:ext uri="{BB962C8B-B14F-4D97-AF65-F5344CB8AC3E}">
        <p14:creationId xmlns:p14="http://schemas.microsoft.com/office/powerpoint/2010/main" val="183858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A0AEE9-33FE-4CD9-91B0-A09EBA237188}"/>
              </a:ext>
            </a:extLst>
          </p:cNvPr>
          <p:cNvSpPr>
            <a:spLocks noGrp="1"/>
          </p:cNvSpPr>
          <p:nvPr>
            <p:ph type="title"/>
          </p:nvPr>
        </p:nvSpPr>
        <p:spPr>
          <a:xfrm>
            <a:off x="838200" y="365125"/>
            <a:ext cx="10515600" cy="76233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3E4698-DC2D-4252-A490-2FF47AE83FCA}"/>
              </a:ext>
            </a:extLst>
          </p:cNvPr>
          <p:cNvSpPr>
            <a:spLocks noGrp="1"/>
          </p:cNvSpPr>
          <p:nvPr>
            <p:ph type="body" idx="1"/>
          </p:nvPr>
        </p:nvSpPr>
        <p:spPr>
          <a:xfrm>
            <a:off x="838200" y="1386730"/>
            <a:ext cx="10515600" cy="47902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5A73D77-D96E-43B8-96AE-E6ABE75F2D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57983-B5E0-4D40-AE32-AE038FF8B480}" type="datetimeFigureOut">
              <a:rPr lang="en-US" smtClean="0"/>
              <a:t>4/16/2024</a:t>
            </a:fld>
            <a:endParaRPr lang="en-US"/>
          </a:p>
        </p:txBody>
      </p:sp>
      <p:sp>
        <p:nvSpPr>
          <p:cNvPr id="5" name="Footer Placeholder 4">
            <a:extLst>
              <a:ext uri="{FF2B5EF4-FFF2-40B4-BE49-F238E27FC236}">
                <a16:creationId xmlns:a16="http://schemas.microsoft.com/office/drawing/2014/main" id="{52436011-E576-434E-AEE4-2BD129784B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721986-2EEB-481E-9F68-A6887B6250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BF1BC-BFB0-4006-85CA-2DD156686933}" type="slidenum">
              <a:rPr lang="en-US" smtClean="0"/>
              <a:t>‹#›</a:t>
            </a:fld>
            <a:endParaRPr lang="en-US"/>
          </a:p>
        </p:txBody>
      </p:sp>
    </p:spTree>
    <p:extLst>
      <p:ext uri="{BB962C8B-B14F-4D97-AF65-F5344CB8AC3E}">
        <p14:creationId xmlns:p14="http://schemas.microsoft.com/office/powerpoint/2010/main" val="2853950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914400" rtl="0" eaLnBrk="1" latinLnBrk="0" hangingPunct="1">
        <a:lnSpc>
          <a:spcPct val="90000"/>
        </a:lnSpc>
        <a:spcBef>
          <a:spcPct val="0"/>
        </a:spcBef>
        <a:buNone/>
        <a:defRPr sz="4400" kern="1200">
          <a:solidFill>
            <a:srgbClr val="4551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v"/>
        <a:defRPr sz="2800" kern="1200">
          <a:solidFill>
            <a:srgbClr val="45515E"/>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rgbClr val="45515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5515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5515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5515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customXml" Target="../ink/ink4.xml"/><Relationship Id="rId5" Type="http://schemas.openxmlformats.org/officeDocument/2006/relationships/customXml" Target="../ink/ink3.xml"/><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AC383-1344-B0E4-E3D8-BD37E155EF91}"/>
              </a:ext>
            </a:extLst>
          </p:cNvPr>
          <p:cNvSpPr>
            <a:spLocks noGrp="1"/>
          </p:cNvSpPr>
          <p:nvPr>
            <p:ph type="ctrTitle"/>
          </p:nvPr>
        </p:nvSpPr>
        <p:spPr/>
        <p:txBody>
          <a:bodyPr/>
          <a:lstStyle/>
          <a:p>
            <a:r>
              <a:rPr lang="en-US" dirty="0"/>
              <a:t>Inborn errors of metabolism</a:t>
            </a:r>
          </a:p>
        </p:txBody>
      </p:sp>
      <p:sp>
        <p:nvSpPr>
          <p:cNvPr id="3" name="Subtitle 2">
            <a:extLst>
              <a:ext uri="{FF2B5EF4-FFF2-40B4-BE49-F238E27FC236}">
                <a16:creationId xmlns:a16="http://schemas.microsoft.com/office/drawing/2014/main" id="{65B09C59-5B96-7E92-5E94-F14B602B3719}"/>
              </a:ext>
            </a:extLst>
          </p:cNvPr>
          <p:cNvSpPr>
            <a:spLocks noGrp="1"/>
          </p:cNvSpPr>
          <p:nvPr>
            <p:ph type="subTitle" idx="1"/>
          </p:nvPr>
        </p:nvSpPr>
        <p:spPr/>
        <p:txBody>
          <a:bodyPr>
            <a:normAutofit/>
          </a:bodyPr>
          <a:lstStyle/>
          <a:p>
            <a:r>
              <a:rPr lang="en-US" sz="4000" dirty="0"/>
              <a:t>An overview</a:t>
            </a:r>
          </a:p>
        </p:txBody>
      </p:sp>
    </p:spTree>
    <p:extLst>
      <p:ext uri="{BB962C8B-B14F-4D97-AF65-F5344CB8AC3E}">
        <p14:creationId xmlns:p14="http://schemas.microsoft.com/office/powerpoint/2010/main" val="3945961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8F8E0-A765-5FE9-223D-629B66483F49}"/>
              </a:ext>
            </a:extLst>
          </p:cNvPr>
          <p:cNvSpPr>
            <a:spLocks noGrp="1"/>
          </p:cNvSpPr>
          <p:nvPr>
            <p:ph type="title"/>
          </p:nvPr>
        </p:nvSpPr>
        <p:spPr>
          <a:xfrm>
            <a:off x="838200" y="1239168"/>
            <a:ext cx="10515600" cy="1948152"/>
          </a:xfrm>
        </p:spPr>
        <p:txBody>
          <a:bodyPr>
            <a:noAutofit/>
          </a:bodyPr>
          <a:lstStyle/>
          <a:p>
            <a:r>
              <a:rPr lang="en-US" sz="2800" b="1" dirty="0"/>
              <a:t>All these tests to distinguish between the differentials like</a:t>
            </a:r>
            <a:br>
              <a:rPr lang="ar-SA" sz="2800" b="1" dirty="0"/>
            </a:br>
            <a:r>
              <a:rPr lang="ar-SA" sz="2800" b="1" dirty="0"/>
              <a:t>.</a:t>
            </a:r>
            <a:r>
              <a:rPr lang="ar-SA" sz="2800" b="1" dirty="0">
                <a:solidFill>
                  <a:srgbClr val="CC0000"/>
                </a:solidFill>
              </a:rPr>
              <a:t>often non specific feature </a:t>
            </a:r>
            <a:br>
              <a:rPr lang="ar-SA" sz="2800" b="1" dirty="0">
                <a:solidFill>
                  <a:srgbClr val="CC0000"/>
                </a:solidFill>
              </a:rPr>
            </a:br>
            <a:r>
              <a:rPr lang="ar-SA" sz="1600" b="1" dirty="0">
                <a:solidFill>
                  <a:srgbClr val="CC0000"/>
                </a:solidFill>
              </a:rPr>
              <a:t>failure to thrive ,hypotonia</a:t>
            </a:r>
            <a:br>
              <a:rPr lang="ar-SA" sz="1200" b="1" dirty="0">
                <a:solidFill>
                  <a:srgbClr val="CC0000"/>
                </a:solidFill>
              </a:rPr>
            </a:br>
            <a:r>
              <a:rPr lang="en-US" sz="2400" b="1" dirty="0">
                <a:solidFill>
                  <a:srgbClr val="CC0000"/>
                </a:solidFill>
              </a:rPr>
              <a:t>rule out </a:t>
            </a:r>
            <a:r>
              <a:rPr lang="ar-SA" sz="2400" b="1" dirty="0">
                <a:solidFill>
                  <a:srgbClr val="CC0000"/>
                </a:solidFill>
              </a:rPr>
              <a:t>other differential diagnosis </a:t>
            </a:r>
            <a:br>
              <a:rPr lang="ar-SA" sz="2800" b="1" dirty="0"/>
            </a:br>
            <a:r>
              <a:rPr lang="en-US" sz="2000" b="1" dirty="0"/>
              <a:t> </a:t>
            </a:r>
            <a:r>
              <a:rPr lang="en-US" sz="2000" b="1" dirty="0">
                <a:solidFill>
                  <a:srgbClr val="CC0000"/>
                </a:solidFill>
              </a:rPr>
              <a:t>infections , trauma , CNS anomalies</a:t>
            </a:r>
            <a:r>
              <a:rPr lang="en-US" sz="2800" b="1" dirty="0">
                <a:solidFill>
                  <a:srgbClr val="CC0000"/>
                </a:solidFill>
              </a:rPr>
              <a:t> .</a:t>
            </a:r>
            <a:endParaRPr lang="en-JO" sz="2800" b="1" dirty="0"/>
          </a:p>
        </p:txBody>
      </p:sp>
      <p:sp>
        <p:nvSpPr>
          <p:cNvPr id="3" name="Content Placeholder 2">
            <a:extLst>
              <a:ext uri="{FF2B5EF4-FFF2-40B4-BE49-F238E27FC236}">
                <a16:creationId xmlns:a16="http://schemas.microsoft.com/office/drawing/2014/main" id="{43FDF0CC-71D7-32A4-FCD6-167E76B68E7E}"/>
              </a:ext>
            </a:extLst>
          </p:cNvPr>
          <p:cNvSpPr>
            <a:spLocks noGrp="1"/>
          </p:cNvSpPr>
          <p:nvPr>
            <p:ph sz="half" idx="1"/>
          </p:nvPr>
        </p:nvSpPr>
        <p:spPr>
          <a:xfrm>
            <a:off x="838200" y="3428999"/>
            <a:ext cx="5110018" cy="2612361"/>
          </a:xfrm>
        </p:spPr>
        <p:txBody>
          <a:bodyPr>
            <a:normAutofit/>
          </a:bodyPr>
          <a:lstStyle/>
          <a:p>
            <a:r>
              <a:rPr lang="ar-SA" dirty="0">
                <a:solidFill>
                  <a:schemeClr val="tx1"/>
                </a:solidFill>
              </a:rPr>
              <a:t>Lab findings suggest diagnosis </a:t>
            </a:r>
          </a:p>
          <a:p>
            <a:r>
              <a:rPr lang="ar-JO" dirty="0">
                <a:solidFill>
                  <a:srgbClr val="FF0000"/>
                </a:solidFill>
              </a:rPr>
              <a:t> </a:t>
            </a:r>
            <a:r>
              <a:rPr lang="en-US" dirty="0">
                <a:solidFill>
                  <a:srgbClr val="FF0000"/>
                </a:solidFill>
              </a:rPr>
              <a:t>H</a:t>
            </a:r>
            <a:r>
              <a:rPr lang="ar-SA" dirty="0">
                <a:solidFill>
                  <a:srgbClr val="FF0000"/>
                </a:solidFill>
              </a:rPr>
              <a:t>ypoglycemia </a:t>
            </a:r>
          </a:p>
          <a:p>
            <a:r>
              <a:rPr lang="ar-JO" dirty="0">
                <a:solidFill>
                  <a:srgbClr val="FF0000"/>
                </a:solidFill>
              </a:rPr>
              <a:t> </a:t>
            </a:r>
            <a:r>
              <a:rPr lang="ar-SA" dirty="0">
                <a:solidFill>
                  <a:srgbClr val="FF0000"/>
                </a:solidFill>
              </a:rPr>
              <a:t>Ketosis </a:t>
            </a:r>
          </a:p>
          <a:p>
            <a:r>
              <a:rPr lang="ar-JO" dirty="0">
                <a:solidFill>
                  <a:srgbClr val="FF0000"/>
                </a:solidFill>
              </a:rPr>
              <a:t> </a:t>
            </a:r>
            <a:r>
              <a:rPr lang="ar-SA" dirty="0">
                <a:solidFill>
                  <a:srgbClr val="FF0000"/>
                </a:solidFill>
              </a:rPr>
              <a:t>Hyperammonemia</a:t>
            </a:r>
          </a:p>
          <a:p>
            <a:r>
              <a:rPr lang="ar-JO" dirty="0">
                <a:solidFill>
                  <a:srgbClr val="FF0000"/>
                </a:solidFill>
              </a:rPr>
              <a:t> </a:t>
            </a:r>
            <a:r>
              <a:rPr lang="en-US" dirty="0">
                <a:solidFill>
                  <a:srgbClr val="FF0000"/>
                </a:solidFill>
              </a:rPr>
              <a:t>L</a:t>
            </a:r>
            <a:r>
              <a:rPr lang="ar-SA" dirty="0">
                <a:solidFill>
                  <a:srgbClr val="FF0000"/>
                </a:solidFill>
              </a:rPr>
              <a:t>actic</a:t>
            </a:r>
            <a:r>
              <a:rPr lang="ar-JO" dirty="0">
                <a:solidFill>
                  <a:srgbClr val="FF0000"/>
                </a:solidFill>
              </a:rPr>
              <a:t> </a:t>
            </a:r>
            <a:r>
              <a:rPr lang="ar-SA" dirty="0">
                <a:solidFill>
                  <a:srgbClr val="FF0000"/>
                </a:solidFill>
              </a:rPr>
              <a:t>acidosis </a:t>
            </a:r>
            <a:endParaRPr lang="en-JO" dirty="0">
              <a:solidFill>
                <a:srgbClr val="FF0000"/>
              </a:solidFill>
            </a:endParaRPr>
          </a:p>
        </p:txBody>
      </p:sp>
      <p:sp>
        <p:nvSpPr>
          <p:cNvPr id="4" name="Content Placeholder 3">
            <a:extLst>
              <a:ext uri="{FF2B5EF4-FFF2-40B4-BE49-F238E27FC236}">
                <a16:creationId xmlns:a16="http://schemas.microsoft.com/office/drawing/2014/main" id="{FFC350EA-2FFA-E8C1-73B7-36702BED0168}"/>
              </a:ext>
            </a:extLst>
          </p:cNvPr>
          <p:cNvSpPr>
            <a:spLocks noGrp="1"/>
          </p:cNvSpPr>
          <p:nvPr>
            <p:ph sz="half" idx="2"/>
          </p:nvPr>
        </p:nvSpPr>
        <p:spPr>
          <a:xfrm>
            <a:off x="6096001" y="3429001"/>
            <a:ext cx="5340926" cy="2612363"/>
          </a:xfrm>
        </p:spPr>
        <p:txBody>
          <a:bodyPr>
            <a:normAutofit/>
          </a:bodyPr>
          <a:lstStyle/>
          <a:p>
            <a:r>
              <a:rPr lang="en-US" b="1" dirty="0"/>
              <a:t>But the confirmatory test is :</a:t>
            </a:r>
            <a:r>
              <a:rPr lang="en-US" b="1" dirty="0">
                <a:solidFill>
                  <a:srgbClr val="CC0000"/>
                </a:solidFill>
              </a:rPr>
              <a:t> </a:t>
            </a:r>
            <a:br>
              <a:rPr lang="en-US" b="1" dirty="0">
                <a:solidFill>
                  <a:srgbClr val="CC0000"/>
                </a:solidFill>
              </a:rPr>
            </a:br>
            <a:r>
              <a:rPr lang="en-US" sz="2600" dirty="0">
                <a:solidFill>
                  <a:srgbClr val="CC0000"/>
                </a:solidFill>
              </a:rPr>
              <a:t>DNA test or enzyme</a:t>
            </a:r>
            <a:r>
              <a:rPr lang="ar-JO" sz="2600" dirty="0">
                <a:solidFill>
                  <a:srgbClr val="CC0000"/>
                </a:solidFill>
              </a:rPr>
              <a:t> </a:t>
            </a:r>
            <a:r>
              <a:rPr lang="en-US" sz="2600" dirty="0">
                <a:solidFill>
                  <a:srgbClr val="CC0000"/>
                </a:solidFill>
              </a:rPr>
              <a:t>measurements in tissue of the affected organ If the diagnosis not established, I need to make metabolic challenge + exercise testing.</a:t>
            </a:r>
            <a:endParaRPr lang="en-JO" dirty="0"/>
          </a:p>
        </p:txBody>
      </p:sp>
    </p:spTree>
    <p:extLst>
      <p:ext uri="{BB962C8B-B14F-4D97-AF65-F5344CB8AC3E}">
        <p14:creationId xmlns:p14="http://schemas.microsoft.com/office/powerpoint/2010/main" val="1086075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9D32D-49FF-911D-BB04-15B1D446779C}"/>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B4B99A91-E0EE-0C12-49F6-878CC5655129}"/>
              </a:ext>
            </a:extLst>
          </p:cNvPr>
          <p:cNvSpPr>
            <a:spLocks noGrp="1"/>
          </p:cNvSpPr>
          <p:nvPr>
            <p:ph sz="half" idx="2"/>
          </p:nvPr>
        </p:nvSpPr>
        <p:spPr>
          <a:xfrm>
            <a:off x="5088403" y="2367628"/>
            <a:ext cx="3088110" cy="3880773"/>
          </a:xfrm>
        </p:spPr>
        <p:txBody>
          <a:bodyPr/>
          <a:lstStyle/>
          <a:p>
            <a:endParaRPr lang="en-US"/>
          </a:p>
        </p:txBody>
      </p:sp>
      <p:pic>
        <p:nvPicPr>
          <p:cNvPr id="5" name="Picture 4">
            <a:extLst>
              <a:ext uri="{FF2B5EF4-FFF2-40B4-BE49-F238E27FC236}">
                <a16:creationId xmlns:a16="http://schemas.microsoft.com/office/drawing/2014/main" id="{FF7A1D90-6150-015B-03C8-7BD428673806}"/>
              </a:ext>
            </a:extLst>
          </p:cNvPr>
          <p:cNvPicPr>
            <a:picLocks noChangeAspect="1"/>
          </p:cNvPicPr>
          <p:nvPr/>
        </p:nvPicPr>
        <p:blipFill>
          <a:blip r:embed="rId3"/>
          <a:stretch>
            <a:fillRect/>
          </a:stretch>
        </p:blipFill>
        <p:spPr>
          <a:xfrm>
            <a:off x="1524000" y="0"/>
            <a:ext cx="9144000" cy="5860762"/>
          </a:xfrm>
          <a:prstGeom prst="rect">
            <a:avLst/>
          </a:prstGeom>
        </p:spPr>
      </p:pic>
      <p:pic>
        <p:nvPicPr>
          <p:cNvPr id="10" name="عنصر نائب للمحتوى 9">
            <a:extLst>
              <a:ext uri="{FF2B5EF4-FFF2-40B4-BE49-F238E27FC236}">
                <a16:creationId xmlns:a16="http://schemas.microsoft.com/office/drawing/2014/main" id="{2D119C5C-4639-3F6E-5CA7-05F6CD7D45AA}"/>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524001" y="2367628"/>
            <a:ext cx="9143999" cy="4490372"/>
          </a:xfrm>
        </p:spPr>
      </p:pic>
    </p:spTree>
    <p:extLst>
      <p:ext uri="{BB962C8B-B14F-4D97-AF65-F5344CB8AC3E}">
        <p14:creationId xmlns:p14="http://schemas.microsoft.com/office/powerpoint/2010/main" val="932899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799AED5F-0A8B-68FF-3FF0-DD2A316EB8E9}"/>
              </a:ext>
            </a:extLst>
          </p:cNvPr>
          <p:cNvSpPr>
            <a:spLocks noGrp="1" noRot="1" noChangeArrowheads="1"/>
          </p:cNvSpPr>
          <p:nvPr>
            <p:ph type="title"/>
          </p:nvPr>
        </p:nvSpPr>
        <p:spPr>
          <a:xfrm>
            <a:off x="1828800" y="2667001"/>
            <a:ext cx="8510588" cy="1325563"/>
          </a:xfrm>
        </p:spPr>
        <p:txBody>
          <a:bodyPr>
            <a:normAutofit/>
          </a:bodyPr>
          <a:lstStyle/>
          <a:p>
            <a:r>
              <a:rPr lang="en-US" altLang="en-US" sz="5400" u="sng">
                <a:solidFill>
                  <a:schemeClr val="hlink"/>
                </a:solidFill>
              </a:rPr>
              <a:t>Stable Patient, Now what?</a:t>
            </a:r>
          </a:p>
        </p:txBody>
      </p:sp>
    </p:spTree>
    <p:extLst>
      <p:ext uri="{BB962C8B-B14F-4D97-AF65-F5344CB8AC3E}">
        <p14:creationId xmlns:p14="http://schemas.microsoft.com/office/powerpoint/2010/main" val="1197856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500" fill="hold"/>
                                        <p:tgtEl>
                                          <p:spTgt spid="62466"/>
                                        </p:tgtEl>
                                        <p:attrNameLst>
                                          <p:attrName>ppt_w</p:attrName>
                                        </p:attrNameLst>
                                      </p:cBhvr>
                                      <p:tavLst>
                                        <p:tav tm="0">
                                          <p:val>
                                            <p:fltVal val="0"/>
                                          </p:val>
                                        </p:tav>
                                        <p:tav tm="100000">
                                          <p:val>
                                            <p:strVal val="#ppt_w"/>
                                          </p:val>
                                        </p:tav>
                                      </p:tavLst>
                                    </p:anim>
                                    <p:anim calcmode="lin" valueType="num">
                                      <p:cBhvr>
                                        <p:cTn id="8" dur="500" fill="hold"/>
                                        <p:tgtEl>
                                          <p:spTgt spid="62466"/>
                                        </p:tgtEl>
                                        <p:attrNameLst>
                                          <p:attrName>ppt_h</p:attrName>
                                        </p:attrNameLst>
                                      </p:cBhvr>
                                      <p:tavLst>
                                        <p:tav tm="0">
                                          <p:val>
                                            <p:fltVal val="0"/>
                                          </p:val>
                                        </p:tav>
                                        <p:tav tm="100000">
                                          <p:val>
                                            <p:strVal val="#ppt_h"/>
                                          </p:val>
                                        </p:tav>
                                      </p:tavLst>
                                    </p:anim>
                                    <p:anim calcmode="lin" valueType="num">
                                      <p:cBhvr>
                                        <p:cTn id="9" dur="500" fill="hold"/>
                                        <p:tgtEl>
                                          <p:spTgt spid="62466"/>
                                        </p:tgtEl>
                                        <p:attrNameLst>
                                          <p:attrName>style.rotation</p:attrName>
                                        </p:attrNameLst>
                                      </p:cBhvr>
                                      <p:tavLst>
                                        <p:tav tm="0">
                                          <p:val>
                                            <p:fltVal val="360"/>
                                          </p:val>
                                        </p:tav>
                                        <p:tav tm="100000">
                                          <p:val>
                                            <p:fltVal val="0"/>
                                          </p:val>
                                        </p:tav>
                                      </p:tavLst>
                                    </p:anim>
                                    <p:animEffect transition="in" filter="fade">
                                      <p:cBhvr>
                                        <p:cTn id="10" dur="5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4DAC8AA-F369-0BFB-B1C5-08E939CB88B4}"/>
              </a:ext>
            </a:extLst>
          </p:cNvPr>
          <p:cNvSpPr>
            <a:spLocks noGrp="1" noRot="1" noChangeArrowheads="1"/>
          </p:cNvSpPr>
          <p:nvPr>
            <p:ph type="title"/>
          </p:nvPr>
        </p:nvSpPr>
        <p:spPr>
          <a:xfrm>
            <a:off x="2133600" y="228600"/>
            <a:ext cx="7722919" cy="887681"/>
          </a:xfrm>
        </p:spPr>
        <p:txBody>
          <a:bodyPr/>
          <a:lstStyle/>
          <a:p>
            <a:r>
              <a:rPr lang="en-US" altLang="en-US" i="1" u="sng" dirty="0">
                <a:solidFill>
                  <a:srgbClr val="000000"/>
                </a:solidFill>
                <a:effectLst>
                  <a:outerShdw blurRad="38100" dist="38100" dir="2700000" algn="tl">
                    <a:srgbClr val="FFFFFF"/>
                  </a:outerShdw>
                </a:effectLst>
              </a:rPr>
              <a:t>The Daunting Differential List:</a:t>
            </a:r>
          </a:p>
        </p:txBody>
      </p:sp>
      <p:sp>
        <p:nvSpPr>
          <p:cNvPr id="25604" name="Rectangle 4">
            <a:extLst>
              <a:ext uri="{FF2B5EF4-FFF2-40B4-BE49-F238E27FC236}">
                <a16:creationId xmlns:a16="http://schemas.microsoft.com/office/drawing/2014/main" id="{9480CF43-9887-F7D9-81A3-1B99719DF5B2}"/>
              </a:ext>
            </a:extLst>
          </p:cNvPr>
          <p:cNvSpPr>
            <a:spLocks noGrp="1" noRot="1" noChangeArrowheads="1"/>
          </p:cNvSpPr>
          <p:nvPr>
            <p:ph sz="half" idx="1"/>
          </p:nvPr>
        </p:nvSpPr>
        <p:spPr>
          <a:xfrm>
            <a:off x="880753" y="1295400"/>
            <a:ext cx="5139047" cy="5334000"/>
          </a:xfrm>
        </p:spPr>
        <p:txBody>
          <a:bodyPr>
            <a:normAutofit/>
          </a:bodyPr>
          <a:lstStyle/>
          <a:p>
            <a:pPr>
              <a:lnSpc>
                <a:spcPct val="80000"/>
              </a:lnSpc>
            </a:pPr>
            <a:r>
              <a:rPr lang="en-US" altLang="en-US" sz="2000" dirty="0">
                <a:solidFill>
                  <a:srgbClr val="FF0000"/>
                </a:solidFill>
                <a:effectLst>
                  <a:outerShdw blurRad="38100" dist="38100" dir="2700000" algn="tl">
                    <a:srgbClr val="FFFFFF"/>
                  </a:outerShdw>
                </a:effectLst>
              </a:rPr>
              <a:t>Transient Hyperammonemia of Newborn</a:t>
            </a:r>
          </a:p>
          <a:p>
            <a:pPr>
              <a:lnSpc>
                <a:spcPct val="80000"/>
              </a:lnSpc>
            </a:pPr>
            <a:r>
              <a:rPr lang="en-US" altLang="en-US" sz="2000" dirty="0"/>
              <a:t>Inborn Errors of Metabolism with hypoglycemia:</a:t>
            </a:r>
          </a:p>
          <a:p>
            <a:pPr>
              <a:lnSpc>
                <a:spcPct val="80000"/>
              </a:lnSpc>
            </a:pPr>
            <a:r>
              <a:rPr lang="en-US" altLang="en-US" sz="2000" dirty="0">
                <a:solidFill>
                  <a:srgbClr val="FF0000"/>
                </a:solidFill>
              </a:rPr>
              <a:t>Galactosemia (classical &amp; nonclassical)</a:t>
            </a:r>
          </a:p>
          <a:p>
            <a:pPr>
              <a:lnSpc>
                <a:spcPct val="80000"/>
              </a:lnSpc>
            </a:pPr>
            <a:r>
              <a:rPr lang="en-US" altLang="en-US" sz="2000" dirty="0">
                <a:solidFill>
                  <a:srgbClr val="FF0000"/>
                </a:solidFill>
              </a:rPr>
              <a:t>HFI</a:t>
            </a:r>
          </a:p>
          <a:p>
            <a:pPr>
              <a:lnSpc>
                <a:spcPct val="80000"/>
              </a:lnSpc>
            </a:pPr>
            <a:r>
              <a:rPr lang="en-US" altLang="en-US" sz="2000" dirty="0">
                <a:solidFill>
                  <a:srgbClr val="FF0000"/>
                </a:solidFill>
              </a:rPr>
              <a:t>Glycogen storage disease (1 and 3)</a:t>
            </a:r>
          </a:p>
          <a:p>
            <a:pPr>
              <a:lnSpc>
                <a:spcPct val="80000"/>
              </a:lnSpc>
            </a:pPr>
            <a:r>
              <a:rPr lang="en-US" altLang="en-US" sz="2000" dirty="0">
                <a:solidFill>
                  <a:srgbClr val="FF0000"/>
                </a:solidFill>
              </a:rPr>
              <a:t>Disorder of fatty oxidation (</a:t>
            </a:r>
            <a:r>
              <a:rPr lang="en-US" altLang="en-US" sz="2000" dirty="0" err="1">
                <a:solidFill>
                  <a:srgbClr val="FF0000"/>
                </a:solidFill>
              </a:rPr>
              <a:t>mcad</a:t>
            </a:r>
            <a:r>
              <a:rPr lang="en-US" altLang="en-US" sz="2000" dirty="0">
                <a:solidFill>
                  <a:srgbClr val="FF0000"/>
                </a:solidFill>
              </a:rPr>
              <a:t>, primary carnitine deficiency)</a:t>
            </a:r>
          </a:p>
          <a:p>
            <a:pPr>
              <a:lnSpc>
                <a:spcPct val="80000"/>
              </a:lnSpc>
            </a:pPr>
            <a:r>
              <a:rPr lang="en-US" altLang="en-US" sz="2000" dirty="0">
                <a:solidFill>
                  <a:srgbClr val="FF0000"/>
                </a:solidFill>
              </a:rPr>
              <a:t>Organic acidemia </a:t>
            </a:r>
          </a:p>
          <a:p>
            <a:pPr>
              <a:lnSpc>
                <a:spcPct val="80000"/>
              </a:lnSpc>
            </a:pPr>
            <a:r>
              <a:rPr lang="en-US" altLang="en-US" sz="2000" dirty="0">
                <a:solidFill>
                  <a:srgbClr val="FF0000"/>
                </a:solidFill>
              </a:rPr>
              <a:t>Urea cycle defect </a:t>
            </a:r>
          </a:p>
          <a:p>
            <a:pPr>
              <a:lnSpc>
                <a:spcPct val="80000"/>
              </a:lnSpc>
            </a:pPr>
            <a:r>
              <a:rPr lang="en-US" altLang="en-US" sz="2000" dirty="0">
                <a:solidFill>
                  <a:srgbClr val="FF0000"/>
                </a:solidFill>
              </a:rPr>
              <a:t>Mitochondrial disorders </a:t>
            </a:r>
          </a:p>
          <a:p>
            <a:pPr>
              <a:lnSpc>
                <a:spcPct val="80000"/>
              </a:lnSpc>
            </a:pPr>
            <a:endParaRPr lang="en-US" altLang="en-US" sz="2000" dirty="0"/>
          </a:p>
        </p:txBody>
      </p:sp>
      <p:sp>
        <p:nvSpPr>
          <p:cNvPr id="25605" name="Rectangle 5">
            <a:extLst>
              <a:ext uri="{FF2B5EF4-FFF2-40B4-BE49-F238E27FC236}">
                <a16:creationId xmlns:a16="http://schemas.microsoft.com/office/drawing/2014/main" id="{39C512A5-808E-E299-9D76-5C1DD91F3123}"/>
              </a:ext>
            </a:extLst>
          </p:cNvPr>
          <p:cNvSpPr>
            <a:spLocks noGrp="1" noRot="1" noChangeArrowheads="1"/>
          </p:cNvSpPr>
          <p:nvPr>
            <p:ph sz="half" idx="2"/>
          </p:nvPr>
        </p:nvSpPr>
        <p:spPr>
          <a:xfrm>
            <a:off x="6172201" y="1371600"/>
            <a:ext cx="5139046" cy="5334000"/>
          </a:xfrm>
        </p:spPr>
        <p:txBody>
          <a:bodyPr>
            <a:normAutofit/>
          </a:bodyPr>
          <a:lstStyle/>
          <a:p>
            <a:pPr>
              <a:lnSpc>
                <a:spcPct val="80000"/>
              </a:lnSpc>
            </a:pPr>
            <a:r>
              <a:rPr lang="en-US" altLang="en-US" sz="2000" dirty="0" err="1">
                <a:solidFill>
                  <a:schemeClr val="tx1"/>
                </a:solidFill>
                <a:effectLst>
                  <a:outerShdw blurRad="38100" dist="38100" dir="2700000" algn="tl">
                    <a:srgbClr val="FFFFFF"/>
                  </a:outerShdw>
                </a:effectLst>
              </a:rPr>
              <a:t>Perixosomal</a:t>
            </a:r>
            <a:r>
              <a:rPr lang="en-US" altLang="en-US" sz="2000" dirty="0">
                <a:solidFill>
                  <a:schemeClr val="tx1"/>
                </a:solidFill>
                <a:effectLst>
                  <a:outerShdw blurRad="38100" dist="38100" dir="2700000" algn="tl">
                    <a:srgbClr val="FFFFFF"/>
                  </a:outerShdw>
                </a:effectLst>
              </a:rPr>
              <a:t> disorder </a:t>
            </a:r>
          </a:p>
          <a:p>
            <a:pPr>
              <a:lnSpc>
                <a:spcPct val="80000"/>
              </a:lnSpc>
            </a:pPr>
            <a:r>
              <a:rPr lang="en-US" altLang="en-US" sz="2000" dirty="0">
                <a:solidFill>
                  <a:srgbClr val="FF0000"/>
                </a:solidFill>
                <a:effectLst>
                  <a:outerShdw blurRad="38100" dist="38100" dir="2700000" algn="tl">
                    <a:srgbClr val="FFFFFF"/>
                  </a:outerShdw>
                </a:effectLst>
              </a:rPr>
              <a:t>Zellweger syndrome </a:t>
            </a:r>
          </a:p>
          <a:p>
            <a:pPr>
              <a:lnSpc>
                <a:spcPct val="80000"/>
              </a:lnSpc>
            </a:pPr>
            <a:r>
              <a:rPr lang="en-US" altLang="en-US" sz="2000" dirty="0">
                <a:solidFill>
                  <a:srgbClr val="FF0000"/>
                </a:solidFill>
                <a:effectLst>
                  <a:outerShdw blurRad="38100" dist="38100" dir="2700000" algn="tl">
                    <a:srgbClr val="FFFFFF"/>
                  </a:outerShdw>
                </a:effectLst>
              </a:rPr>
              <a:t>Adrenoleukodystrophy</a:t>
            </a:r>
          </a:p>
          <a:p>
            <a:pPr>
              <a:lnSpc>
                <a:spcPct val="80000"/>
              </a:lnSpc>
            </a:pPr>
            <a:r>
              <a:rPr lang="en-US" altLang="en-US" sz="2000" dirty="0">
                <a:solidFill>
                  <a:schemeClr val="tx1"/>
                </a:solidFill>
                <a:effectLst>
                  <a:outerShdw blurRad="38100" dist="38100" dir="2700000" algn="tl">
                    <a:srgbClr val="FFFFFF"/>
                  </a:outerShdw>
                </a:effectLst>
              </a:rPr>
              <a:t>Lysosomal Storage disease </a:t>
            </a:r>
          </a:p>
          <a:p>
            <a:pPr>
              <a:lnSpc>
                <a:spcPct val="80000"/>
              </a:lnSpc>
            </a:pPr>
            <a:r>
              <a:rPr lang="en-US" altLang="en-US" sz="2000" dirty="0">
                <a:solidFill>
                  <a:srgbClr val="FF0000"/>
                </a:solidFill>
                <a:effectLst>
                  <a:outerShdw blurRad="38100" dist="38100" dir="2700000" algn="tl">
                    <a:srgbClr val="FFFFFF"/>
                  </a:outerShdw>
                </a:effectLst>
              </a:rPr>
              <a:t>Sphingolipidoses(Goucher disease, Nieman pick disease, Tay Sach disease, </a:t>
            </a:r>
            <a:r>
              <a:rPr lang="en-US" altLang="en-US" sz="2000" dirty="0" err="1">
                <a:solidFill>
                  <a:srgbClr val="FF0000"/>
                </a:solidFill>
                <a:effectLst>
                  <a:outerShdw blurRad="38100" dist="38100" dir="2700000" algn="tl">
                    <a:srgbClr val="FFFFFF"/>
                  </a:outerShdw>
                </a:effectLst>
              </a:rPr>
              <a:t>fabry</a:t>
            </a:r>
            <a:r>
              <a:rPr lang="en-US" altLang="en-US" sz="2000" dirty="0">
                <a:solidFill>
                  <a:srgbClr val="FF0000"/>
                </a:solidFill>
                <a:effectLst>
                  <a:outerShdw blurRad="38100" dist="38100" dir="2700000" algn="tl">
                    <a:srgbClr val="FFFFFF"/>
                  </a:outerShdw>
                </a:effectLst>
              </a:rPr>
              <a:t> disease)</a:t>
            </a:r>
          </a:p>
          <a:p>
            <a:pPr>
              <a:lnSpc>
                <a:spcPct val="80000"/>
              </a:lnSpc>
            </a:pPr>
            <a:r>
              <a:rPr lang="en-US" altLang="en-US" sz="2000" dirty="0">
                <a:solidFill>
                  <a:srgbClr val="FF0000"/>
                </a:solidFill>
                <a:effectLst>
                  <a:outerShdw blurRad="38100" dist="38100" dir="2700000" algn="tl">
                    <a:srgbClr val="FFFFFF"/>
                  </a:outerShdw>
                </a:effectLst>
              </a:rPr>
              <a:t>Mucopolysaccharidosis (hurler ,hunter,</a:t>
            </a:r>
            <a:r>
              <a:rPr lang="ar-JO" altLang="en-US" sz="2000" dirty="0">
                <a:solidFill>
                  <a:srgbClr val="FF0000"/>
                </a:solidFill>
                <a:effectLst>
                  <a:outerShdw blurRad="38100" dist="38100" dir="2700000" algn="tl">
                    <a:srgbClr val="FFFFFF"/>
                  </a:outerShdw>
                </a:effectLst>
              </a:rPr>
              <a:t> </a:t>
            </a:r>
            <a:r>
              <a:rPr lang="en-US" altLang="en-US" sz="2000" dirty="0" err="1">
                <a:solidFill>
                  <a:srgbClr val="FF0000"/>
                </a:solidFill>
                <a:effectLst>
                  <a:outerShdw blurRad="38100" dist="38100" dir="2700000" algn="tl">
                    <a:srgbClr val="FFFFFF"/>
                  </a:outerShdw>
                </a:effectLst>
              </a:rPr>
              <a:t>morquio</a:t>
            </a:r>
            <a:r>
              <a:rPr lang="en-US" altLang="en-US" sz="2000" dirty="0">
                <a:solidFill>
                  <a:srgbClr val="FF0000"/>
                </a:solidFill>
                <a:effectLst>
                  <a:outerShdw blurRad="38100" dist="38100" dir="2700000" algn="tl">
                    <a:srgbClr val="FFFFFF"/>
                  </a:outerShdw>
                </a:effectLst>
              </a:rPr>
              <a:t>)</a:t>
            </a:r>
          </a:p>
          <a:p>
            <a:pPr>
              <a:lnSpc>
                <a:spcPct val="80000"/>
              </a:lnSpc>
            </a:pPr>
            <a:r>
              <a:rPr lang="en-US" altLang="en-US" sz="2000" dirty="0">
                <a:solidFill>
                  <a:schemeClr val="tx1"/>
                </a:solidFill>
                <a:effectLst>
                  <a:outerShdw blurRad="38100" dist="38100" dir="2700000" algn="tl">
                    <a:srgbClr val="FFFFFF"/>
                  </a:outerShdw>
                </a:effectLst>
              </a:rPr>
              <a:t>Amino acid metabolism Disorders </a:t>
            </a:r>
          </a:p>
          <a:p>
            <a:pPr>
              <a:lnSpc>
                <a:spcPct val="80000"/>
              </a:lnSpc>
            </a:pPr>
            <a:r>
              <a:rPr lang="en-US" altLang="en-US" sz="2000" dirty="0">
                <a:solidFill>
                  <a:srgbClr val="FF0000"/>
                </a:solidFill>
                <a:effectLst>
                  <a:outerShdw blurRad="38100" dist="38100" dir="2700000" algn="tl">
                    <a:srgbClr val="FFFFFF"/>
                  </a:outerShdw>
                </a:effectLst>
              </a:rPr>
              <a:t>Phenylketonuria </a:t>
            </a:r>
          </a:p>
          <a:p>
            <a:pPr>
              <a:lnSpc>
                <a:spcPct val="80000"/>
              </a:lnSpc>
            </a:pPr>
            <a:r>
              <a:rPr lang="en-US" altLang="en-US" sz="2000" dirty="0">
                <a:solidFill>
                  <a:srgbClr val="FF0000"/>
                </a:solidFill>
                <a:effectLst>
                  <a:outerShdw blurRad="38100" dist="38100" dir="2700000" algn="tl">
                    <a:srgbClr val="FFFFFF"/>
                  </a:outerShdw>
                </a:effectLst>
              </a:rPr>
              <a:t>Tyrosinemia </a:t>
            </a:r>
          </a:p>
          <a:p>
            <a:pPr>
              <a:lnSpc>
                <a:spcPct val="80000"/>
              </a:lnSpc>
            </a:pPr>
            <a:r>
              <a:rPr lang="en-US" altLang="en-US" sz="2000" dirty="0">
                <a:solidFill>
                  <a:srgbClr val="FF0000"/>
                </a:solidFill>
                <a:effectLst>
                  <a:outerShdw blurRad="38100" dist="38100" dir="2700000" algn="tl">
                    <a:srgbClr val="FFFFFF"/>
                  </a:outerShdw>
                </a:effectLst>
              </a:rPr>
              <a:t>Homocystinuria </a:t>
            </a:r>
          </a:p>
          <a:p>
            <a:pPr>
              <a:lnSpc>
                <a:spcPct val="80000"/>
              </a:lnSpc>
            </a:pPr>
            <a:r>
              <a:rPr lang="en-US" altLang="en-US" sz="2000" dirty="0">
                <a:solidFill>
                  <a:srgbClr val="FF0000"/>
                </a:solidFill>
                <a:effectLst>
                  <a:outerShdw blurRad="38100" dist="38100" dir="2700000" algn="tl">
                    <a:srgbClr val="FFFFFF"/>
                  </a:outerShdw>
                </a:effectLst>
              </a:rPr>
              <a:t>Maple syrup urine disease </a:t>
            </a:r>
          </a:p>
          <a:p>
            <a:pPr>
              <a:lnSpc>
                <a:spcPct val="80000"/>
              </a:lnSpc>
            </a:pPr>
            <a:r>
              <a:rPr lang="en-US" altLang="en-US" sz="2000" dirty="0">
                <a:solidFill>
                  <a:srgbClr val="FF0000"/>
                </a:solidFill>
                <a:effectLst>
                  <a:outerShdw blurRad="38100" dist="38100" dir="2700000" algn="tl">
                    <a:srgbClr val="FFFFFF"/>
                  </a:outerShdw>
                </a:effectLst>
              </a:rPr>
              <a:t>Purine metabolism (lesch</a:t>
            </a:r>
            <a:r>
              <a:rPr lang="ar-JO" altLang="en-US" sz="2000" dirty="0">
                <a:solidFill>
                  <a:srgbClr val="FF0000"/>
                </a:solidFill>
                <a:effectLst>
                  <a:outerShdw blurRad="38100" dist="38100" dir="2700000" algn="tl">
                    <a:srgbClr val="FFFFFF"/>
                  </a:outerShdw>
                </a:effectLst>
              </a:rPr>
              <a:t> </a:t>
            </a:r>
            <a:r>
              <a:rPr lang="en-US" altLang="en-US" sz="2000" dirty="0">
                <a:solidFill>
                  <a:srgbClr val="FF0000"/>
                </a:solidFill>
                <a:effectLst>
                  <a:outerShdw blurRad="38100" dist="38100" dir="2700000" algn="tl">
                    <a:srgbClr val="FFFFFF"/>
                  </a:outerShdw>
                </a:effectLst>
              </a:rPr>
              <a:t>nyhan Syndrome )</a:t>
            </a:r>
          </a:p>
        </p:txBody>
      </p:sp>
    </p:spTree>
    <p:extLst>
      <p:ext uri="{BB962C8B-B14F-4D97-AF65-F5344CB8AC3E}">
        <p14:creationId xmlns:p14="http://schemas.microsoft.com/office/powerpoint/2010/main" val="3163429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F8ED85E-0F2C-D90E-467B-3777C51046DC}"/>
              </a:ext>
            </a:extLst>
          </p:cNvPr>
          <p:cNvSpPr>
            <a:spLocks noGrp="1" noRot="1" noChangeArrowheads="1"/>
          </p:cNvSpPr>
          <p:nvPr>
            <p:ph type="title"/>
          </p:nvPr>
        </p:nvSpPr>
        <p:spPr/>
        <p:txBody>
          <a:bodyPr>
            <a:normAutofit/>
          </a:bodyPr>
          <a:lstStyle/>
          <a:p>
            <a:r>
              <a:rPr lang="en-US" altLang="en-US" sz="4000" u="sng">
                <a:solidFill>
                  <a:srgbClr val="000000"/>
                </a:solidFill>
                <a:effectLst>
                  <a:outerShdw blurRad="38100" dist="38100" dir="2700000" algn="tl">
                    <a:srgbClr val="FFFFFF"/>
                  </a:outerShdw>
                </a:effectLst>
              </a:rPr>
              <a:t>Transient Hyperammonemia of Newborn:</a:t>
            </a:r>
          </a:p>
        </p:txBody>
      </p:sp>
      <p:sp>
        <p:nvSpPr>
          <p:cNvPr id="51203" name="Rectangle 3">
            <a:extLst>
              <a:ext uri="{FF2B5EF4-FFF2-40B4-BE49-F238E27FC236}">
                <a16:creationId xmlns:a16="http://schemas.microsoft.com/office/drawing/2014/main" id="{3DEB5B54-981C-C06F-3C9C-47FF699C854F}"/>
              </a:ext>
            </a:extLst>
          </p:cNvPr>
          <p:cNvSpPr>
            <a:spLocks noGrp="1" noRot="1" noChangeArrowheads="1"/>
          </p:cNvSpPr>
          <p:nvPr>
            <p:ph idx="1"/>
          </p:nvPr>
        </p:nvSpPr>
        <p:spPr>
          <a:xfrm>
            <a:off x="1825626" y="1676400"/>
            <a:ext cx="8537575" cy="4876800"/>
          </a:xfrm>
        </p:spPr>
        <p:txBody>
          <a:bodyPr/>
          <a:lstStyle/>
          <a:p>
            <a:pPr>
              <a:lnSpc>
                <a:spcPct val="90000"/>
              </a:lnSpc>
            </a:pPr>
            <a:r>
              <a:rPr lang="en-US" altLang="en-US" dirty="0"/>
              <a:t>Markedly </a:t>
            </a:r>
            <a:r>
              <a:rPr lang="en-US" altLang="en-US" b="1" u="sng" dirty="0">
                <a:solidFill>
                  <a:schemeClr val="accent2"/>
                </a:solidFill>
              </a:rPr>
              <a:t>high NH4</a:t>
            </a:r>
            <a:r>
              <a:rPr lang="en-US" altLang="en-US" dirty="0"/>
              <a:t> in an infant </a:t>
            </a:r>
            <a:r>
              <a:rPr lang="en-US" altLang="en-US" b="1" u="sng" dirty="0"/>
              <a:t>less than 24 HOL, or first 1-2 DOL </a:t>
            </a:r>
            <a:r>
              <a:rPr lang="en-US" altLang="en-US" b="1" u="sng" dirty="0">
                <a:solidFill>
                  <a:srgbClr val="CC0000"/>
                </a:solidFill>
              </a:rPr>
              <a:t>before</a:t>
            </a:r>
            <a:r>
              <a:rPr lang="en-US" altLang="en-US" b="1" u="sng" dirty="0"/>
              <a:t> protein intake occurs.</a:t>
            </a:r>
          </a:p>
          <a:p>
            <a:pPr>
              <a:lnSpc>
                <a:spcPct val="90000"/>
              </a:lnSpc>
            </a:pPr>
            <a:r>
              <a:rPr lang="en-US" altLang="en-US" dirty="0"/>
              <a:t>Often in context of </a:t>
            </a:r>
            <a:r>
              <a:rPr lang="en-US" altLang="en-US" u="sng" dirty="0"/>
              <a:t>large, premature infant</a:t>
            </a:r>
            <a:r>
              <a:rPr lang="en-US" altLang="en-US" dirty="0"/>
              <a:t> with symptomatic pulmonary disease.</a:t>
            </a:r>
          </a:p>
          <a:p>
            <a:pPr>
              <a:lnSpc>
                <a:spcPct val="90000"/>
              </a:lnSpc>
            </a:pPr>
            <a:r>
              <a:rPr lang="en-US" altLang="en-US" dirty="0"/>
              <a:t>Very </a:t>
            </a:r>
            <a:r>
              <a:rPr lang="en-US" altLang="en-US" u="sng" dirty="0"/>
              <a:t>sick</a:t>
            </a:r>
            <a:r>
              <a:rPr lang="en-US" altLang="en-US" dirty="0"/>
              <a:t> infant. </a:t>
            </a:r>
          </a:p>
          <a:p>
            <a:pPr>
              <a:lnSpc>
                <a:spcPct val="90000"/>
              </a:lnSpc>
            </a:pPr>
            <a:r>
              <a:rPr lang="en-US" altLang="en-US" dirty="0"/>
              <a:t>Unknown precipitant, unknown etiology (possible slow delayed urea cycle initiation), with potential for severe sequelae (20-30% death, 30-40% </a:t>
            </a:r>
            <a:r>
              <a:rPr lang="en-US" altLang="en-US" dirty="0" err="1"/>
              <a:t>abnl</a:t>
            </a:r>
            <a:r>
              <a:rPr lang="en-US" altLang="en-US" dirty="0"/>
              <a:t> devo) if not treated. </a:t>
            </a:r>
          </a:p>
          <a:p>
            <a:pPr>
              <a:lnSpc>
                <a:spcPct val="90000"/>
              </a:lnSpc>
            </a:pPr>
            <a:r>
              <a:rPr lang="en-US" altLang="en-US" dirty="0"/>
              <a:t>Does not recur after being treated. </a:t>
            </a:r>
          </a:p>
          <a:p>
            <a:pPr>
              <a:lnSpc>
                <a:spcPct val="90000"/>
              </a:lnSpc>
            </a:pPr>
            <a:endParaRPr lang="en-US" altLang="en-US" dirty="0"/>
          </a:p>
        </p:txBody>
      </p:sp>
    </p:spTree>
    <p:extLst>
      <p:ext uri="{BB962C8B-B14F-4D97-AF65-F5344CB8AC3E}">
        <p14:creationId xmlns:p14="http://schemas.microsoft.com/office/powerpoint/2010/main" val="3752811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C7B30A-F6D0-11D7-47CD-7B8B4A85C6AB}"/>
              </a:ext>
            </a:extLst>
          </p:cNvPr>
          <p:cNvSpPr>
            <a:spLocks noGrp="1"/>
          </p:cNvSpPr>
          <p:nvPr>
            <p:ph type="title"/>
          </p:nvPr>
        </p:nvSpPr>
        <p:spPr/>
        <p:txBody>
          <a:bodyPr/>
          <a:lstStyle/>
          <a:p>
            <a:r>
              <a:rPr lang="en-US" dirty="0"/>
              <a:t>Classification</a:t>
            </a:r>
          </a:p>
        </p:txBody>
      </p:sp>
      <p:sp>
        <p:nvSpPr>
          <p:cNvPr id="5" name="Content Placeholder 4">
            <a:extLst>
              <a:ext uri="{FF2B5EF4-FFF2-40B4-BE49-F238E27FC236}">
                <a16:creationId xmlns:a16="http://schemas.microsoft.com/office/drawing/2014/main" id="{907018C2-D6AB-F6B2-17CA-338E6870478E}"/>
              </a:ext>
            </a:extLst>
          </p:cNvPr>
          <p:cNvSpPr>
            <a:spLocks noGrp="1"/>
          </p:cNvSpPr>
          <p:nvPr>
            <p:ph sz="half" idx="1"/>
          </p:nvPr>
        </p:nvSpPr>
        <p:spPr/>
        <p:txBody>
          <a:bodyPr>
            <a:normAutofit/>
          </a:bodyPr>
          <a:lstStyle/>
          <a:p>
            <a:pPr marL="0" indent="0" algn="ctr">
              <a:buNone/>
            </a:pPr>
            <a:r>
              <a:rPr lang="en-US" b="1" dirty="0"/>
              <a:t>Macro-nutrients disorders</a:t>
            </a:r>
          </a:p>
          <a:p>
            <a:r>
              <a:rPr lang="en-US" sz="2600" dirty="0"/>
              <a:t>Carbohydrates</a:t>
            </a:r>
          </a:p>
          <a:p>
            <a:pPr lvl="1"/>
            <a:r>
              <a:rPr lang="en-US" dirty="0"/>
              <a:t>Glycogen storage diseases</a:t>
            </a:r>
          </a:p>
          <a:p>
            <a:pPr lvl="1"/>
            <a:r>
              <a:rPr lang="en-US" dirty="0"/>
              <a:t>Galactosemia</a:t>
            </a:r>
          </a:p>
          <a:p>
            <a:pPr lvl="1"/>
            <a:r>
              <a:rPr lang="en-US" dirty="0"/>
              <a:t>Disorders of fructose metabolism</a:t>
            </a:r>
          </a:p>
          <a:p>
            <a:r>
              <a:rPr lang="en-US" sz="2600" dirty="0"/>
              <a:t>Proteins</a:t>
            </a:r>
          </a:p>
          <a:p>
            <a:pPr lvl="1"/>
            <a:r>
              <a:rPr lang="en-US" dirty="0"/>
              <a:t>Amino acid metabolism disorders</a:t>
            </a:r>
          </a:p>
          <a:p>
            <a:pPr lvl="1"/>
            <a:r>
              <a:rPr lang="en-US" dirty="0"/>
              <a:t>Urea cycle disorders</a:t>
            </a:r>
          </a:p>
          <a:p>
            <a:pPr lvl="1"/>
            <a:r>
              <a:rPr lang="en-US" dirty="0"/>
              <a:t>Orotic aciduria</a:t>
            </a:r>
          </a:p>
          <a:p>
            <a:r>
              <a:rPr lang="en-US" sz="2600" dirty="0"/>
              <a:t>Lipids</a:t>
            </a:r>
          </a:p>
          <a:p>
            <a:pPr lvl="1"/>
            <a:r>
              <a:rPr lang="en-US" dirty="0"/>
              <a:t>Fatty acid metabolism disorders</a:t>
            </a:r>
          </a:p>
        </p:txBody>
      </p:sp>
      <p:sp>
        <p:nvSpPr>
          <p:cNvPr id="6" name="Content Placeholder 5">
            <a:extLst>
              <a:ext uri="{FF2B5EF4-FFF2-40B4-BE49-F238E27FC236}">
                <a16:creationId xmlns:a16="http://schemas.microsoft.com/office/drawing/2014/main" id="{96F1957B-FF0D-D5A2-A1DE-F7C7B92867C8}"/>
              </a:ext>
            </a:extLst>
          </p:cNvPr>
          <p:cNvSpPr>
            <a:spLocks noGrp="1"/>
          </p:cNvSpPr>
          <p:nvPr>
            <p:ph sz="half" idx="2"/>
          </p:nvPr>
        </p:nvSpPr>
        <p:spPr/>
        <p:txBody>
          <a:bodyPr>
            <a:normAutofit/>
          </a:bodyPr>
          <a:lstStyle/>
          <a:p>
            <a:pPr marL="0" indent="0" algn="ctr">
              <a:buNone/>
            </a:pPr>
            <a:r>
              <a:rPr lang="en-US" b="1" dirty="0"/>
              <a:t>Micro-nutrients disorders</a:t>
            </a:r>
          </a:p>
          <a:p>
            <a:r>
              <a:rPr lang="en-US" sz="2600" dirty="0"/>
              <a:t>Peroxisomal disorders</a:t>
            </a:r>
          </a:p>
          <a:p>
            <a:pPr lvl="1"/>
            <a:r>
              <a:rPr lang="en-US" sz="2000" dirty="0"/>
              <a:t>Zellweger Syndrome</a:t>
            </a:r>
          </a:p>
          <a:p>
            <a:pPr lvl="1"/>
            <a:r>
              <a:rPr lang="en-US" sz="2000" dirty="0" err="1"/>
              <a:t>Refsum</a:t>
            </a:r>
            <a:r>
              <a:rPr lang="en-US" sz="2000" dirty="0"/>
              <a:t> Disease</a:t>
            </a:r>
          </a:p>
          <a:p>
            <a:pPr lvl="1"/>
            <a:r>
              <a:rPr lang="en-US" sz="2000" dirty="0"/>
              <a:t>Adrenoleukodystrophy</a:t>
            </a:r>
            <a:endParaRPr lang="en-US" sz="2200" dirty="0"/>
          </a:p>
          <a:p>
            <a:r>
              <a:rPr lang="en-US" sz="2600" dirty="0"/>
              <a:t>Lysosomal Storage Diseases</a:t>
            </a:r>
          </a:p>
          <a:p>
            <a:pPr lvl="1"/>
            <a:r>
              <a:rPr lang="en-US" dirty="0"/>
              <a:t>Sphingolipidoses</a:t>
            </a:r>
          </a:p>
          <a:p>
            <a:pPr lvl="1"/>
            <a:r>
              <a:rPr lang="en-US" dirty="0"/>
              <a:t>Mucopolysaccharidoses</a:t>
            </a:r>
          </a:p>
          <a:p>
            <a:pPr lvl="1"/>
            <a:r>
              <a:rPr lang="en-US" dirty="0" err="1"/>
              <a:t>Mucolipidosis</a:t>
            </a:r>
          </a:p>
        </p:txBody>
      </p:sp>
    </p:spTree>
    <p:extLst>
      <p:ext uri="{BB962C8B-B14F-4D97-AF65-F5344CB8AC3E}">
        <p14:creationId xmlns:p14="http://schemas.microsoft.com/office/powerpoint/2010/main" val="465076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328CB-7F8B-946A-700C-95D62B2A433E}"/>
              </a:ext>
            </a:extLst>
          </p:cNvPr>
          <p:cNvSpPr>
            <a:spLocks noGrp="1"/>
          </p:cNvSpPr>
          <p:nvPr>
            <p:ph type="title"/>
          </p:nvPr>
        </p:nvSpPr>
        <p:spPr/>
        <p:txBody>
          <a:bodyPr/>
          <a:lstStyle/>
          <a:p>
            <a:r>
              <a:rPr lang="en-US" dirty="0"/>
              <a:t>Inborn errors of carbohydrate metabolism</a:t>
            </a:r>
          </a:p>
        </p:txBody>
      </p:sp>
      <p:sp>
        <p:nvSpPr>
          <p:cNvPr id="3" name="Content Placeholder 2">
            <a:extLst>
              <a:ext uri="{FF2B5EF4-FFF2-40B4-BE49-F238E27FC236}">
                <a16:creationId xmlns:a16="http://schemas.microsoft.com/office/drawing/2014/main" id="{30F0E40C-F269-5445-5DB4-C0B1CB46AAD5}"/>
              </a:ext>
            </a:extLst>
          </p:cNvPr>
          <p:cNvSpPr>
            <a:spLocks noGrp="1"/>
          </p:cNvSpPr>
          <p:nvPr>
            <p:ph idx="1"/>
          </p:nvPr>
        </p:nvSpPr>
        <p:spPr>
          <a:xfrm>
            <a:off x="838200" y="1305026"/>
            <a:ext cx="10515600" cy="5047136"/>
          </a:xfrm>
        </p:spPr>
        <p:txBody>
          <a:bodyPr>
            <a:normAutofit fontScale="92500" lnSpcReduction="10000"/>
          </a:bodyPr>
          <a:lstStyle/>
          <a:p>
            <a:r>
              <a:rPr lang="en-US" dirty="0"/>
              <a:t>Glycogen storage disorders</a:t>
            </a:r>
          </a:p>
          <a:p>
            <a:pPr lvl="1"/>
            <a:r>
              <a:rPr lang="de-DE" dirty="0"/>
              <a:t>Type I (von Gierke disease)</a:t>
            </a:r>
          </a:p>
          <a:p>
            <a:pPr lvl="1"/>
            <a:r>
              <a:rPr lang="en-US" dirty="0"/>
              <a:t>Type II (</a:t>
            </a:r>
            <a:r>
              <a:rPr lang="en-US" dirty="0" err="1"/>
              <a:t>Pompe</a:t>
            </a:r>
            <a:r>
              <a:rPr lang="en-US" dirty="0"/>
              <a:t> disease)</a:t>
            </a:r>
          </a:p>
          <a:p>
            <a:pPr lvl="1"/>
            <a:r>
              <a:rPr lang="en-US" dirty="0"/>
              <a:t>Type III (Cori disease)</a:t>
            </a:r>
          </a:p>
          <a:p>
            <a:pPr lvl="1"/>
            <a:r>
              <a:rPr lang="en-US" dirty="0"/>
              <a:t>Type IV (Andersen disease)</a:t>
            </a:r>
          </a:p>
          <a:p>
            <a:pPr lvl="1"/>
            <a:r>
              <a:rPr lang="en-US" dirty="0"/>
              <a:t>Type V (McArdle disease)</a:t>
            </a:r>
          </a:p>
          <a:p>
            <a:pPr lvl="1"/>
            <a:r>
              <a:rPr lang="en-US" dirty="0"/>
              <a:t>Type VI (Hers disease)</a:t>
            </a:r>
          </a:p>
          <a:p>
            <a:r>
              <a:rPr lang="en-US" dirty="0"/>
              <a:t>Galactosemia</a:t>
            </a:r>
          </a:p>
          <a:p>
            <a:pPr lvl="1"/>
            <a:r>
              <a:rPr lang="en-US" dirty="0"/>
              <a:t>Galactokinase deficiency</a:t>
            </a:r>
          </a:p>
          <a:p>
            <a:pPr lvl="1"/>
            <a:r>
              <a:rPr lang="en-US" dirty="0"/>
              <a:t>Classic galactosemia</a:t>
            </a:r>
          </a:p>
          <a:p>
            <a:pPr lvl="1"/>
            <a:r>
              <a:rPr lang="en-US" dirty="0"/>
              <a:t>Uridine diphosphate galactose-4-epimerase deficiency</a:t>
            </a:r>
          </a:p>
          <a:p>
            <a:r>
              <a:rPr lang="en-US" dirty="0"/>
              <a:t>Disorders of fructose metabolism</a:t>
            </a:r>
          </a:p>
          <a:p>
            <a:pPr lvl="1"/>
            <a:r>
              <a:rPr lang="en-US" dirty="0"/>
              <a:t>Hereditary fructose intolerance</a:t>
            </a:r>
          </a:p>
          <a:p>
            <a:pPr lvl="1"/>
            <a:r>
              <a:rPr lang="en-US" dirty="0"/>
              <a:t>Essential </a:t>
            </a:r>
            <a:r>
              <a:rPr lang="en-US" dirty="0" err="1"/>
              <a:t>fructosuria</a:t>
            </a:r>
            <a:endParaRPr lang="en-US" dirty="0"/>
          </a:p>
        </p:txBody>
      </p:sp>
    </p:spTree>
    <p:extLst>
      <p:ext uri="{BB962C8B-B14F-4D97-AF65-F5344CB8AC3E}">
        <p14:creationId xmlns:p14="http://schemas.microsoft.com/office/powerpoint/2010/main" val="2727177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606E2-E80C-3FB6-9329-2709FBFBE713}"/>
              </a:ext>
            </a:extLst>
          </p:cNvPr>
          <p:cNvSpPr>
            <a:spLocks noGrp="1"/>
          </p:cNvSpPr>
          <p:nvPr>
            <p:ph type="title"/>
          </p:nvPr>
        </p:nvSpPr>
        <p:spPr/>
        <p:txBody>
          <a:bodyPr/>
          <a:lstStyle/>
          <a:p>
            <a:r>
              <a:rPr lang="en-US" dirty="0"/>
              <a:t>Glycogenesis and Glycogenolysis</a:t>
            </a:r>
          </a:p>
        </p:txBody>
      </p:sp>
      <p:pic>
        <p:nvPicPr>
          <p:cNvPr id="9" name="Content Placeholder 8">
            <a:extLst>
              <a:ext uri="{FF2B5EF4-FFF2-40B4-BE49-F238E27FC236}">
                <a16:creationId xmlns:a16="http://schemas.microsoft.com/office/drawing/2014/main" id="{55464248-5152-8217-DD52-A67D890906F1}"/>
              </a:ext>
            </a:extLst>
          </p:cNvPr>
          <p:cNvPicPr>
            <a:picLocks noGrp="1" noChangeAspect="1"/>
          </p:cNvPicPr>
          <p:nvPr>
            <p:ph idx="1"/>
          </p:nvPr>
        </p:nvPicPr>
        <p:blipFill>
          <a:blip r:embed="rId2"/>
          <a:stretch>
            <a:fillRect/>
          </a:stretch>
        </p:blipFill>
        <p:spPr>
          <a:xfrm>
            <a:off x="2845965" y="1304925"/>
            <a:ext cx="6500070" cy="4872038"/>
          </a:xfrm>
        </p:spPr>
      </p:pic>
    </p:spTree>
    <p:extLst>
      <p:ext uri="{BB962C8B-B14F-4D97-AF65-F5344CB8AC3E}">
        <p14:creationId xmlns:p14="http://schemas.microsoft.com/office/powerpoint/2010/main" val="1112244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0">
            <a:extLst>
              <a:ext uri="{FF2B5EF4-FFF2-40B4-BE49-F238E27FC236}">
                <a16:creationId xmlns:a16="http://schemas.microsoft.com/office/drawing/2014/main" id="{291D8BF4-B3FA-FC55-F210-9DAC86B759BD}"/>
              </a:ext>
            </a:extLst>
          </p:cNvPr>
          <p:cNvSpPr>
            <a:spLocks noGrp="1"/>
          </p:cNvSpPr>
          <p:nvPr>
            <p:ph sz="half" idx="1"/>
          </p:nvPr>
        </p:nvSpPr>
        <p:spPr/>
        <p:txBody>
          <a:bodyPr/>
          <a:lstStyle/>
          <a:p>
            <a:r>
              <a:rPr lang="en-US" b="1" dirty="0"/>
              <a:t>Deficient enzyme</a:t>
            </a:r>
            <a:r>
              <a:rPr lang="en-US" dirty="0"/>
              <a:t>: </a:t>
            </a:r>
            <a:r>
              <a:rPr lang="en-US" sz="2800" dirty="0"/>
              <a:t>Glucose-6-phosphatase (G6-phosphatase)</a:t>
            </a:r>
            <a:endParaRPr lang="en-US" dirty="0"/>
          </a:p>
          <a:p>
            <a:r>
              <a:rPr lang="en-US" sz="2800" b="1" dirty="0"/>
              <a:t>Clinical features</a:t>
            </a:r>
          </a:p>
          <a:p>
            <a:pPr lvl="1"/>
            <a:r>
              <a:rPr lang="en-US" dirty="0"/>
              <a:t>Renomegaly and hepatomegaly</a:t>
            </a:r>
          </a:p>
          <a:p>
            <a:pPr lvl="1"/>
            <a:r>
              <a:rPr lang="en-US" dirty="0"/>
              <a:t>Severe fasting hypoglycemia and mild ketosis</a:t>
            </a:r>
          </a:p>
          <a:p>
            <a:pPr lvl="1"/>
            <a:r>
              <a:rPr lang="en-US" dirty="0"/>
              <a:t>Severe hyperlipidemia </a:t>
            </a:r>
          </a:p>
          <a:p>
            <a:pPr lvl="1"/>
            <a:r>
              <a:rPr lang="en-US" dirty="0"/>
              <a:t>Hyperuricemia</a:t>
            </a:r>
          </a:p>
          <a:p>
            <a:pPr lvl="1"/>
            <a:r>
              <a:rPr lang="en-US" dirty="0"/>
              <a:t>Lactic acidosis</a:t>
            </a:r>
          </a:p>
          <a:p>
            <a:pPr lvl="1"/>
            <a:r>
              <a:rPr lang="en-US" dirty="0"/>
              <a:t>Anemia</a:t>
            </a:r>
          </a:p>
        </p:txBody>
      </p:sp>
      <p:pic>
        <p:nvPicPr>
          <p:cNvPr id="12" name="Content Placeholder 8">
            <a:extLst>
              <a:ext uri="{FF2B5EF4-FFF2-40B4-BE49-F238E27FC236}">
                <a16:creationId xmlns:a16="http://schemas.microsoft.com/office/drawing/2014/main" id="{EA294AFB-B77F-E8CD-323E-40447174DE06}"/>
              </a:ext>
            </a:extLst>
          </p:cNvPr>
          <p:cNvPicPr>
            <a:picLocks noGrp="1" noChangeAspect="1"/>
          </p:cNvPicPr>
          <p:nvPr>
            <p:ph sz="half" idx="2"/>
          </p:nvPr>
        </p:nvPicPr>
        <p:blipFill>
          <a:blip r:embed="rId2"/>
          <a:stretch>
            <a:fillRect/>
          </a:stretch>
        </p:blipFill>
        <p:spPr>
          <a:xfrm>
            <a:off x="6172200" y="1799840"/>
            <a:ext cx="5181600" cy="3883796"/>
          </a:xfrm>
        </p:spPr>
      </p:pic>
      <p:pic>
        <p:nvPicPr>
          <p:cNvPr id="17" name="Picture 16">
            <a:extLst>
              <a:ext uri="{FF2B5EF4-FFF2-40B4-BE49-F238E27FC236}">
                <a16:creationId xmlns:a16="http://schemas.microsoft.com/office/drawing/2014/main" id="{E7305FAB-23F3-507A-6791-C1EB94AAA92D}"/>
              </a:ext>
            </a:extLst>
          </p:cNvPr>
          <p:cNvPicPr>
            <a:picLocks noChangeAspect="1"/>
          </p:cNvPicPr>
          <p:nvPr/>
        </p:nvPicPr>
        <p:blipFill>
          <a:blip r:embed="rId3"/>
          <a:stretch>
            <a:fillRect/>
          </a:stretch>
        </p:blipFill>
        <p:spPr>
          <a:xfrm>
            <a:off x="913944" y="157979"/>
            <a:ext cx="10516511" cy="1176630"/>
          </a:xfrm>
          <a:prstGeom prst="rect">
            <a:avLst/>
          </a:prstGeom>
        </p:spPr>
      </p:pic>
    </p:spTree>
    <p:extLst>
      <p:ext uri="{BB962C8B-B14F-4D97-AF65-F5344CB8AC3E}">
        <p14:creationId xmlns:p14="http://schemas.microsoft.com/office/powerpoint/2010/main" val="2645067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0">
            <a:extLst>
              <a:ext uri="{FF2B5EF4-FFF2-40B4-BE49-F238E27FC236}">
                <a16:creationId xmlns:a16="http://schemas.microsoft.com/office/drawing/2014/main" id="{291D8BF4-B3FA-FC55-F210-9DAC86B759BD}"/>
              </a:ext>
            </a:extLst>
          </p:cNvPr>
          <p:cNvSpPr>
            <a:spLocks noGrp="1"/>
          </p:cNvSpPr>
          <p:nvPr>
            <p:ph sz="half" idx="1"/>
          </p:nvPr>
        </p:nvSpPr>
        <p:spPr/>
        <p:txBody>
          <a:bodyPr>
            <a:normAutofit lnSpcReduction="10000"/>
          </a:bodyPr>
          <a:lstStyle/>
          <a:p>
            <a:r>
              <a:rPr lang="en-US" b="1" dirty="0"/>
              <a:t>Deficient enzyme</a:t>
            </a:r>
            <a:r>
              <a:rPr lang="en-US" dirty="0"/>
              <a:t>: </a:t>
            </a:r>
            <a:r>
              <a:rPr lang="en-US" sz="2800" dirty="0"/>
              <a:t>Debranching alpha-1,6-glucosidase</a:t>
            </a:r>
            <a:endParaRPr lang="en-US" dirty="0"/>
          </a:p>
          <a:p>
            <a:r>
              <a:rPr lang="en-US" sz="2800" b="1" dirty="0"/>
              <a:t>Clinical features</a:t>
            </a:r>
          </a:p>
          <a:p>
            <a:pPr marL="457200" lvl="1" indent="0">
              <a:buNone/>
            </a:pPr>
            <a:r>
              <a:rPr lang="en-US" dirty="0"/>
              <a:t>Similar to von Gierke disease, but less severe</a:t>
            </a:r>
          </a:p>
          <a:p>
            <a:pPr lvl="1"/>
            <a:r>
              <a:rPr lang="en-US" dirty="0"/>
              <a:t>Generalized muscle weakness and/or cramps</a:t>
            </a:r>
          </a:p>
          <a:p>
            <a:pPr lvl="1"/>
            <a:r>
              <a:rPr lang="en-US" dirty="0"/>
              <a:t>Possibly cirrhosis (ascites, hepatomegaly, and splenomegaly)</a:t>
            </a:r>
          </a:p>
          <a:p>
            <a:pPr lvl="1"/>
            <a:r>
              <a:rPr lang="en-US" dirty="0"/>
              <a:t>Mild, fasting hypoglycemia and ketosis</a:t>
            </a:r>
          </a:p>
          <a:p>
            <a:pPr lvl="1"/>
            <a:r>
              <a:rPr lang="en-US" dirty="0"/>
              <a:t>Hyperlipidemia</a:t>
            </a:r>
          </a:p>
          <a:p>
            <a:pPr lvl="1">
              <a:buFont typeface="Wingdings" panose="05000000000000000000" pitchFamily="2" charset="2"/>
              <a:buChar char="ü"/>
            </a:pPr>
            <a:r>
              <a:rPr lang="en-US" dirty="0"/>
              <a:t>Key point: Gluconeogenesis is intact</a:t>
            </a:r>
          </a:p>
          <a:p>
            <a:pPr lvl="1"/>
            <a:endParaRPr lang="en-US" dirty="0"/>
          </a:p>
          <a:p>
            <a:endParaRPr lang="en-US" dirty="0"/>
          </a:p>
        </p:txBody>
      </p:sp>
      <p:pic>
        <p:nvPicPr>
          <p:cNvPr id="16" name="Content Placeholder 15">
            <a:extLst>
              <a:ext uri="{FF2B5EF4-FFF2-40B4-BE49-F238E27FC236}">
                <a16:creationId xmlns:a16="http://schemas.microsoft.com/office/drawing/2014/main" id="{5243AC95-2D8F-6E80-FC1A-CB29BE02142C}"/>
              </a:ext>
            </a:extLst>
          </p:cNvPr>
          <p:cNvPicPr>
            <a:picLocks noGrp="1" noChangeAspect="1"/>
          </p:cNvPicPr>
          <p:nvPr>
            <p:ph sz="half" idx="2"/>
          </p:nvPr>
        </p:nvPicPr>
        <p:blipFill>
          <a:blip r:embed="rId2"/>
          <a:stretch>
            <a:fillRect/>
          </a:stretch>
        </p:blipFill>
        <p:spPr>
          <a:xfrm>
            <a:off x="6172200" y="1800162"/>
            <a:ext cx="5181600" cy="3883152"/>
          </a:xfrm>
        </p:spPr>
      </p:pic>
      <p:pic>
        <p:nvPicPr>
          <p:cNvPr id="20" name="Picture 19">
            <a:extLst>
              <a:ext uri="{FF2B5EF4-FFF2-40B4-BE49-F238E27FC236}">
                <a16:creationId xmlns:a16="http://schemas.microsoft.com/office/drawing/2014/main" id="{868CB7D8-8EAF-FAA9-7903-B8FF3A0BDCA2}"/>
              </a:ext>
            </a:extLst>
          </p:cNvPr>
          <p:cNvPicPr>
            <a:picLocks noChangeAspect="1"/>
          </p:cNvPicPr>
          <p:nvPr/>
        </p:nvPicPr>
        <p:blipFill>
          <a:blip r:embed="rId3"/>
          <a:stretch>
            <a:fillRect/>
          </a:stretch>
        </p:blipFill>
        <p:spPr>
          <a:xfrm>
            <a:off x="761544" y="157979"/>
            <a:ext cx="10516511" cy="1176630"/>
          </a:xfrm>
          <a:prstGeom prst="rect">
            <a:avLst/>
          </a:prstGeom>
        </p:spPr>
      </p:pic>
    </p:spTree>
    <p:extLst>
      <p:ext uri="{BB962C8B-B14F-4D97-AF65-F5344CB8AC3E}">
        <p14:creationId xmlns:p14="http://schemas.microsoft.com/office/powerpoint/2010/main" val="30523527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63;p41">
            <a:extLst>
              <a:ext uri="{FF2B5EF4-FFF2-40B4-BE49-F238E27FC236}">
                <a16:creationId xmlns:a16="http://schemas.microsoft.com/office/drawing/2014/main" id="{DC348B29-4917-BD27-6BD2-D9AD27C1D63A}"/>
              </a:ext>
            </a:extLst>
          </p:cNvPr>
          <p:cNvSpPr txBox="1">
            <a:spLocks/>
          </p:cNvSpPr>
          <p:nvPr/>
        </p:nvSpPr>
        <p:spPr>
          <a:xfrm>
            <a:off x="1824122" y="351719"/>
            <a:ext cx="5620796" cy="5727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u="sng" dirty="0">
                <a:latin typeface="Raleway ExtraBold" pitchFamily="2" charset="0"/>
              </a:rPr>
              <a:t>INTRODUCTION </a:t>
            </a:r>
          </a:p>
        </p:txBody>
      </p:sp>
      <p:sp>
        <p:nvSpPr>
          <p:cNvPr id="5" name="Google Shape;291;p43">
            <a:extLst>
              <a:ext uri="{FF2B5EF4-FFF2-40B4-BE49-F238E27FC236}">
                <a16:creationId xmlns:a16="http://schemas.microsoft.com/office/drawing/2014/main" id="{191233DA-BF74-33D3-E765-C3443641B010}"/>
              </a:ext>
            </a:extLst>
          </p:cNvPr>
          <p:cNvSpPr txBox="1">
            <a:spLocks/>
          </p:cNvSpPr>
          <p:nvPr/>
        </p:nvSpPr>
        <p:spPr>
          <a:xfrm>
            <a:off x="2133601" y="1662525"/>
            <a:ext cx="5836129" cy="2471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1pPr>
            <a:lvl2pPr marL="914400" marR="0" lvl="1"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3pPr>
            <a:lvl4pPr marL="1828800" marR="0" lvl="3"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buNone/>
            </a:pPr>
            <a:endParaRPr lang="en-US" dirty="0">
              <a:solidFill>
                <a:schemeClr val="tx1"/>
              </a:solidFill>
            </a:endParaRPr>
          </a:p>
        </p:txBody>
      </p:sp>
      <p:sp>
        <p:nvSpPr>
          <p:cNvPr id="6" name="Google Shape;291;p43">
            <a:extLst>
              <a:ext uri="{FF2B5EF4-FFF2-40B4-BE49-F238E27FC236}">
                <a16:creationId xmlns:a16="http://schemas.microsoft.com/office/drawing/2014/main" id="{2B538BC8-7156-FB3C-5F33-8B4EF4F0E00E}"/>
              </a:ext>
            </a:extLst>
          </p:cNvPr>
          <p:cNvSpPr txBox="1">
            <a:spLocks/>
          </p:cNvSpPr>
          <p:nvPr/>
        </p:nvSpPr>
        <p:spPr>
          <a:xfrm>
            <a:off x="1606020" y="1196488"/>
            <a:ext cx="9061981" cy="9320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1pPr>
            <a:lvl2pPr marL="914400" marR="0" lvl="1"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3pPr>
            <a:lvl4pPr marL="1828800" marR="0" lvl="3"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buNone/>
            </a:pPr>
            <a:r>
              <a:rPr lang="en-US" sz="2400" dirty="0">
                <a:solidFill>
                  <a:schemeClr val="tx1"/>
                </a:solidFill>
              </a:rPr>
              <a:t>Genetic metabolic disorders result from the deficiency (or overactivity) of an enzyme, its cofactors, or biochemical transporters that lead to the deficiency of a required metabolite, the buildup of a toxic compound, or a combination of both processes</a:t>
            </a:r>
          </a:p>
        </p:txBody>
      </p:sp>
      <p:pic>
        <p:nvPicPr>
          <p:cNvPr id="7" name="Picture 4" descr="https://scontent.famm6-1.fna.fbcdn.net/v/t1.15752-9/76932023_529844647578877_3851610994698616832_n.png?_nc_cat=106&amp;_nc_oc=AQkIUgYhBDyYOc_WJKv1td3khwqhoQ3AGHg12oJ21gVXxgTV_1h3lOo2kefON-WjS5k&amp;_nc_ht=scontent.famm6-1.fna&amp;oh=f414e479dee1304141a12527e0825e91&amp;oe=5E4F7048">
            <a:extLst>
              <a:ext uri="{FF2B5EF4-FFF2-40B4-BE49-F238E27FC236}">
                <a16:creationId xmlns:a16="http://schemas.microsoft.com/office/drawing/2014/main" id="{4BD6133D-C2B5-07E7-7818-FA16B1F48D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05" t="8894" r="8201" b="3609"/>
          <a:stretch/>
        </p:blipFill>
        <p:spPr bwMode="auto">
          <a:xfrm>
            <a:off x="3372967" y="3446881"/>
            <a:ext cx="5446066" cy="3173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697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6EC3BC-F7FC-221E-92D5-244237B86571}"/>
              </a:ext>
            </a:extLst>
          </p:cNvPr>
          <p:cNvSpPr>
            <a:spLocks noGrp="1"/>
          </p:cNvSpPr>
          <p:nvPr>
            <p:ph sz="half" idx="1"/>
          </p:nvPr>
        </p:nvSpPr>
        <p:spPr/>
        <p:txBody>
          <a:bodyPr/>
          <a:lstStyle/>
          <a:p>
            <a:r>
              <a:rPr lang="en-US" b="1" dirty="0"/>
              <a:t>Deficient enzyme</a:t>
            </a:r>
            <a:r>
              <a:rPr lang="en-US" dirty="0"/>
              <a:t>: </a:t>
            </a:r>
            <a:r>
              <a:rPr lang="en-US" sz="2800" dirty="0"/>
              <a:t>Debranching enzyme in lysosomes</a:t>
            </a:r>
            <a:endParaRPr lang="en-US" dirty="0"/>
          </a:p>
          <a:p>
            <a:r>
              <a:rPr lang="en-US" sz="2800" b="1" dirty="0"/>
              <a:t>Clinical features</a:t>
            </a:r>
          </a:p>
          <a:p>
            <a:pPr lvl="1"/>
            <a:r>
              <a:rPr lang="en-US" dirty="0"/>
              <a:t>Hypertrophic cardiomyopathy</a:t>
            </a:r>
          </a:p>
          <a:p>
            <a:pPr lvl="1"/>
            <a:r>
              <a:rPr lang="en-US" dirty="0"/>
              <a:t>Conduction blocks</a:t>
            </a:r>
          </a:p>
          <a:p>
            <a:pPr lvl="1"/>
            <a:r>
              <a:rPr lang="en-US" dirty="0"/>
              <a:t>Cardiomegaly</a:t>
            </a:r>
          </a:p>
          <a:p>
            <a:pPr lvl="1"/>
            <a:r>
              <a:rPr lang="en-US" dirty="0"/>
              <a:t>Macroglossia</a:t>
            </a:r>
          </a:p>
          <a:p>
            <a:pPr lvl="1"/>
            <a:r>
              <a:rPr lang="en-US" dirty="0"/>
              <a:t>Proximal myopathy</a:t>
            </a:r>
          </a:p>
        </p:txBody>
      </p:sp>
      <p:pic>
        <p:nvPicPr>
          <p:cNvPr id="10" name="Content Placeholder 9">
            <a:extLst>
              <a:ext uri="{FF2B5EF4-FFF2-40B4-BE49-F238E27FC236}">
                <a16:creationId xmlns:a16="http://schemas.microsoft.com/office/drawing/2014/main" id="{0D82A2CA-8B2C-362D-7D27-DECA73845AAF}"/>
              </a:ext>
            </a:extLst>
          </p:cNvPr>
          <p:cNvPicPr>
            <a:picLocks noGrp="1" noChangeAspect="1"/>
          </p:cNvPicPr>
          <p:nvPr>
            <p:ph sz="half" idx="2"/>
          </p:nvPr>
        </p:nvPicPr>
        <p:blipFill>
          <a:blip r:embed="rId2"/>
          <a:stretch>
            <a:fillRect/>
          </a:stretch>
        </p:blipFill>
        <p:spPr>
          <a:xfrm>
            <a:off x="6172200" y="1800162"/>
            <a:ext cx="5181600" cy="3883152"/>
          </a:xfrm>
        </p:spPr>
      </p:pic>
      <p:pic>
        <p:nvPicPr>
          <p:cNvPr id="14" name="Picture 13">
            <a:extLst>
              <a:ext uri="{FF2B5EF4-FFF2-40B4-BE49-F238E27FC236}">
                <a16:creationId xmlns:a16="http://schemas.microsoft.com/office/drawing/2014/main" id="{48BB8626-4492-2D41-7293-4C353A304E0D}"/>
              </a:ext>
            </a:extLst>
          </p:cNvPr>
          <p:cNvPicPr>
            <a:picLocks noChangeAspect="1"/>
          </p:cNvPicPr>
          <p:nvPr/>
        </p:nvPicPr>
        <p:blipFill>
          <a:blip r:embed="rId3"/>
          <a:stretch>
            <a:fillRect/>
          </a:stretch>
        </p:blipFill>
        <p:spPr>
          <a:xfrm>
            <a:off x="913944" y="157979"/>
            <a:ext cx="10516511" cy="1176630"/>
          </a:xfrm>
          <a:prstGeom prst="rect">
            <a:avLst/>
          </a:prstGeom>
        </p:spPr>
      </p:pic>
    </p:spTree>
    <p:extLst>
      <p:ext uri="{BB962C8B-B14F-4D97-AF65-F5344CB8AC3E}">
        <p14:creationId xmlns:p14="http://schemas.microsoft.com/office/powerpoint/2010/main" val="12661086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0">
            <a:extLst>
              <a:ext uri="{FF2B5EF4-FFF2-40B4-BE49-F238E27FC236}">
                <a16:creationId xmlns:a16="http://schemas.microsoft.com/office/drawing/2014/main" id="{291D8BF4-B3FA-FC55-F210-9DAC86B759BD}"/>
              </a:ext>
            </a:extLst>
          </p:cNvPr>
          <p:cNvSpPr>
            <a:spLocks noGrp="1"/>
          </p:cNvSpPr>
          <p:nvPr>
            <p:ph sz="half" idx="1"/>
          </p:nvPr>
        </p:nvSpPr>
        <p:spPr/>
        <p:txBody>
          <a:bodyPr/>
          <a:lstStyle/>
          <a:p>
            <a:r>
              <a:rPr lang="en-US" b="1" dirty="0"/>
              <a:t>Deficient enzyme</a:t>
            </a:r>
            <a:r>
              <a:rPr lang="en-US" dirty="0"/>
              <a:t>: Branching enzyme</a:t>
            </a:r>
          </a:p>
          <a:p>
            <a:r>
              <a:rPr lang="en-US" sz="2800" b="1" dirty="0"/>
              <a:t>Clinical features</a:t>
            </a:r>
          </a:p>
          <a:p>
            <a:pPr lvl="1"/>
            <a:r>
              <a:rPr lang="en-US" sz="2400" dirty="0"/>
              <a:t>Symptoms in early infancy </a:t>
            </a:r>
            <a:r>
              <a:rPr lang="en-US" sz="2350" dirty="0"/>
              <a:t>(usually leading to death early in childhood)</a:t>
            </a:r>
          </a:p>
          <a:p>
            <a:pPr lvl="1"/>
            <a:r>
              <a:rPr lang="en-US" sz="2400" dirty="0"/>
              <a:t>Hepatosplenomegaly</a:t>
            </a:r>
          </a:p>
          <a:p>
            <a:pPr lvl="1"/>
            <a:endParaRPr lang="en-US" dirty="0"/>
          </a:p>
        </p:txBody>
      </p:sp>
      <p:pic>
        <p:nvPicPr>
          <p:cNvPr id="5" name="Content Placeholder 8">
            <a:extLst>
              <a:ext uri="{FF2B5EF4-FFF2-40B4-BE49-F238E27FC236}">
                <a16:creationId xmlns:a16="http://schemas.microsoft.com/office/drawing/2014/main" id="{EC41141F-723A-3826-638A-0AFCE1399B98}"/>
              </a:ext>
            </a:extLst>
          </p:cNvPr>
          <p:cNvPicPr>
            <a:picLocks noGrp="1" noChangeAspect="1"/>
          </p:cNvPicPr>
          <p:nvPr>
            <p:ph sz="half" idx="2"/>
          </p:nvPr>
        </p:nvPicPr>
        <p:blipFill>
          <a:blip r:embed="rId2"/>
          <a:stretch>
            <a:fillRect/>
          </a:stretch>
        </p:blipFill>
        <p:spPr>
          <a:xfrm>
            <a:off x="6172200" y="1799840"/>
            <a:ext cx="5181600" cy="3883796"/>
          </a:xfrm>
        </p:spPr>
      </p:pic>
      <p:pic>
        <p:nvPicPr>
          <p:cNvPr id="13" name="Picture 12">
            <a:extLst>
              <a:ext uri="{FF2B5EF4-FFF2-40B4-BE49-F238E27FC236}">
                <a16:creationId xmlns:a16="http://schemas.microsoft.com/office/drawing/2014/main" id="{EAB747C3-4E16-FA33-7D09-A068B76C258F}"/>
              </a:ext>
            </a:extLst>
          </p:cNvPr>
          <p:cNvPicPr>
            <a:picLocks noChangeAspect="1"/>
          </p:cNvPicPr>
          <p:nvPr/>
        </p:nvPicPr>
        <p:blipFill>
          <a:blip r:embed="rId3"/>
          <a:stretch>
            <a:fillRect/>
          </a:stretch>
        </p:blipFill>
        <p:spPr>
          <a:xfrm>
            <a:off x="837289" y="157979"/>
            <a:ext cx="10516511" cy="1176630"/>
          </a:xfrm>
          <a:prstGeom prst="rect">
            <a:avLst/>
          </a:prstGeom>
        </p:spPr>
      </p:pic>
    </p:spTree>
    <p:extLst>
      <p:ext uri="{BB962C8B-B14F-4D97-AF65-F5344CB8AC3E}">
        <p14:creationId xmlns:p14="http://schemas.microsoft.com/office/powerpoint/2010/main" val="2056800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0">
            <a:extLst>
              <a:ext uri="{FF2B5EF4-FFF2-40B4-BE49-F238E27FC236}">
                <a16:creationId xmlns:a16="http://schemas.microsoft.com/office/drawing/2014/main" id="{291D8BF4-B3FA-FC55-F210-9DAC86B759BD}"/>
              </a:ext>
            </a:extLst>
          </p:cNvPr>
          <p:cNvSpPr>
            <a:spLocks noGrp="1"/>
          </p:cNvSpPr>
          <p:nvPr>
            <p:ph sz="half" idx="1"/>
          </p:nvPr>
        </p:nvSpPr>
        <p:spPr/>
        <p:txBody>
          <a:bodyPr/>
          <a:lstStyle/>
          <a:p>
            <a:r>
              <a:rPr lang="en-US" b="1" dirty="0"/>
              <a:t>Deficient enzyme</a:t>
            </a:r>
            <a:r>
              <a:rPr lang="en-US" dirty="0"/>
              <a:t>: </a:t>
            </a:r>
            <a:r>
              <a:rPr lang="en-US" sz="2800" dirty="0"/>
              <a:t>Glycogen phosphorylase in </a:t>
            </a:r>
            <a:r>
              <a:rPr lang="en-US" sz="2800" b="1" dirty="0">
                <a:solidFill>
                  <a:srgbClr val="FF0000"/>
                </a:solidFill>
              </a:rPr>
              <a:t>M</a:t>
            </a:r>
            <a:r>
              <a:rPr lang="en-US" sz="2800" dirty="0"/>
              <a:t>uscle cells</a:t>
            </a:r>
            <a:endParaRPr lang="en-US" dirty="0"/>
          </a:p>
          <a:p>
            <a:r>
              <a:rPr lang="en-US" sz="2800" b="1" dirty="0"/>
              <a:t>Clinical features</a:t>
            </a:r>
          </a:p>
          <a:p>
            <a:pPr lvl="1"/>
            <a:r>
              <a:rPr lang="en-US" sz="2400" dirty="0"/>
              <a:t>Generalized muscle weakness, exercise intolerance (with a second wind phenomenon)</a:t>
            </a:r>
          </a:p>
          <a:p>
            <a:pPr lvl="1"/>
            <a:endParaRPr lang="en-US" dirty="0"/>
          </a:p>
        </p:txBody>
      </p:sp>
      <p:pic>
        <p:nvPicPr>
          <p:cNvPr id="6" name="Content Placeholder 8">
            <a:extLst>
              <a:ext uri="{FF2B5EF4-FFF2-40B4-BE49-F238E27FC236}">
                <a16:creationId xmlns:a16="http://schemas.microsoft.com/office/drawing/2014/main" id="{A12BE0F8-7863-48BB-A453-6ABE31652542}"/>
              </a:ext>
            </a:extLst>
          </p:cNvPr>
          <p:cNvPicPr>
            <a:picLocks noGrp="1" noChangeAspect="1"/>
          </p:cNvPicPr>
          <p:nvPr>
            <p:ph sz="half" idx="2"/>
          </p:nvPr>
        </p:nvPicPr>
        <p:blipFill>
          <a:blip r:embed="rId2"/>
          <a:stretch>
            <a:fillRect/>
          </a:stretch>
        </p:blipFill>
        <p:spPr>
          <a:xfrm>
            <a:off x="6172200" y="1799840"/>
            <a:ext cx="5181600" cy="3883796"/>
          </a:xfrm>
        </p:spPr>
      </p:pic>
      <p:pic>
        <p:nvPicPr>
          <p:cNvPr id="14" name="Picture 13">
            <a:extLst>
              <a:ext uri="{FF2B5EF4-FFF2-40B4-BE49-F238E27FC236}">
                <a16:creationId xmlns:a16="http://schemas.microsoft.com/office/drawing/2014/main" id="{174D3A9D-2CB2-ABAF-A30B-AFBA9216AA07}"/>
              </a:ext>
            </a:extLst>
          </p:cNvPr>
          <p:cNvPicPr>
            <a:picLocks noChangeAspect="1"/>
          </p:cNvPicPr>
          <p:nvPr/>
        </p:nvPicPr>
        <p:blipFill>
          <a:blip r:embed="rId3"/>
          <a:stretch>
            <a:fillRect/>
          </a:stretch>
        </p:blipFill>
        <p:spPr>
          <a:xfrm>
            <a:off x="838200" y="157979"/>
            <a:ext cx="10516511" cy="1176630"/>
          </a:xfrm>
          <a:prstGeom prst="rect">
            <a:avLst/>
          </a:prstGeom>
        </p:spPr>
      </p:pic>
    </p:spTree>
    <p:extLst>
      <p:ext uri="{BB962C8B-B14F-4D97-AF65-F5344CB8AC3E}">
        <p14:creationId xmlns:p14="http://schemas.microsoft.com/office/powerpoint/2010/main" val="3261147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CA06B-F7A2-1897-AED1-DF22180F8621}"/>
              </a:ext>
            </a:extLst>
          </p:cNvPr>
          <p:cNvSpPr>
            <a:spLocks noGrp="1"/>
          </p:cNvSpPr>
          <p:nvPr>
            <p:ph type="title"/>
          </p:nvPr>
        </p:nvSpPr>
        <p:spPr/>
        <p:txBody>
          <a:bodyPr/>
          <a:lstStyle/>
          <a:p>
            <a:r>
              <a:rPr lang="en-US" dirty="0"/>
              <a:t>Her’s disease</a:t>
            </a:r>
          </a:p>
        </p:txBody>
      </p:sp>
      <p:sp>
        <p:nvSpPr>
          <p:cNvPr id="3" name="Content Placeholder 2">
            <a:extLst>
              <a:ext uri="{FF2B5EF4-FFF2-40B4-BE49-F238E27FC236}">
                <a16:creationId xmlns:a16="http://schemas.microsoft.com/office/drawing/2014/main" id="{F006EE0C-69F0-47D6-F6F1-FDD63B1682E0}"/>
              </a:ext>
            </a:extLst>
          </p:cNvPr>
          <p:cNvSpPr>
            <a:spLocks noGrp="1"/>
          </p:cNvSpPr>
          <p:nvPr>
            <p:ph sz="half" idx="1"/>
          </p:nvPr>
        </p:nvSpPr>
        <p:spPr/>
        <p:txBody>
          <a:bodyPr/>
          <a:lstStyle/>
          <a:p>
            <a:r>
              <a:rPr lang="en-US" b="1" dirty="0"/>
              <a:t>Deficient enzyme</a:t>
            </a:r>
            <a:r>
              <a:rPr lang="en-US" dirty="0"/>
              <a:t>: </a:t>
            </a:r>
            <a:r>
              <a:rPr lang="en-US" sz="2800" dirty="0"/>
              <a:t>Glycogen phosphorylase in </a:t>
            </a:r>
            <a:r>
              <a:rPr lang="en-US" sz="2800" b="1" dirty="0">
                <a:solidFill>
                  <a:srgbClr val="FF0000"/>
                </a:solidFill>
              </a:rPr>
              <a:t>H</a:t>
            </a:r>
            <a:r>
              <a:rPr lang="en-US" sz="2800" dirty="0"/>
              <a:t>epatic cells</a:t>
            </a:r>
            <a:endParaRPr lang="en-US" dirty="0"/>
          </a:p>
          <a:p>
            <a:r>
              <a:rPr lang="en-US" sz="2800" b="1" dirty="0"/>
              <a:t>Clinical features</a:t>
            </a:r>
          </a:p>
          <a:p>
            <a:pPr lvl="1"/>
            <a:r>
              <a:rPr lang="en-US" dirty="0"/>
              <a:t>Hepatomegaly</a:t>
            </a:r>
          </a:p>
          <a:p>
            <a:pPr lvl="1"/>
            <a:r>
              <a:rPr lang="en-US" dirty="0"/>
              <a:t>Fasting hypoglycemia and ketosis</a:t>
            </a:r>
          </a:p>
          <a:p>
            <a:pPr lvl="1"/>
            <a:r>
              <a:rPr lang="en-US" dirty="0"/>
              <a:t>Hyperlipidemia</a:t>
            </a:r>
          </a:p>
        </p:txBody>
      </p:sp>
      <p:pic>
        <p:nvPicPr>
          <p:cNvPr id="6" name="Content Placeholder 8">
            <a:extLst>
              <a:ext uri="{FF2B5EF4-FFF2-40B4-BE49-F238E27FC236}">
                <a16:creationId xmlns:a16="http://schemas.microsoft.com/office/drawing/2014/main" id="{A12BE0F8-7863-48BB-A453-6ABE31652542}"/>
              </a:ext>
            </a:extLst>
          </p:cNvPr>
          <p:cNvPicPr>
            <a:picLocks noGrp="1" noChangeAspect="1"/>
          </p:cNvPicPr>
          <p:nvPr>
            <p:ph sz="half" idx="2"/>
          </p:nvPr>
        </p:nvPicPr>
        <p:blipFill>
          <a:blip r:embed="rId2"/>
          <a:stretch>
            <a:fillRect/>
          </a:stretch>
        </p:blipFill>
        <p:spPr>
          <a:xfrm>
            <a:off x="6172200" y="1799840"/>
            <a:ext cx="5181600" cy="3883796"/>
          </a:xfrm>
        </p:spPr>
      </p:pic>
    </p:spTree>
    <p:extLst>
      <p:ext uri="{BB962C8B-B14F-4D97-AF65-F5344CB8AC3E}">
        <p14:creationId xmlns:p14="http://schemas.microsoft.com/office/powerpoint/2010/main" val="2639999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E42B9-063B-730E-3960-0F2E6A8BB345}"/>
              </a:ext>
            </a:extLst>
          </p:cNvPr>
          <p:cNvSpPr>
            <a:spLocks noGrp="1"/>
          </p:cNvSpPr>
          <p:nvPr>
            <p:ph type="title"/>
          </p:nvPr>
        </p:nvSpPr>
        <p:spPr/>
        <p:txBody>
          <a:bodyPr/>
          <a:lstStyle/>
          <a:p>
            <a:r>
              <a:rPr lang="en-US" dirty="0"/>
              <a:t>Glycogen storage disorders</a:t>
            </a:r>
          </a:p>
        </p:txBody>
      </p:sp>
      <p:sp>
        <p:nvSpPr>
          <p:cNvPr id="3" name="Content Placeholder 2">
            <a:extLst>
              <a:ext uri="{FF2B5EF4-FFF2-40B4-BE49-F238E27FC236}">
                <a16:creationId xmlns:a16="http://schemas.microsoft.com/office/drawing/2014/main" id="{4BB42B25-6CA9-511C-2DA6-4C82F828FB60}"/>
              </a:ext>
            </a:extLst>
          </p:cNvPr>
          <p:cNvSpPr>
            <a:spLocks noGrp="1"/>
          </p:cNvSpPr>
          <p:nvPr>
            <p:ph idx="1"/>
          </p:nvPr>
        </p:nvSpPr>
        <p:spPr/>
        <p:txBody>
          <a:bodyPr>
            <a:normAutofit fontScale="92500" lnSpcReduction="10000"/>
          </a:bodyPr>
          <a:lstStyle/>
          <a:p>
            <a:pPr marL="0" indent="0" algn="ctr">
              <a:buNone/>
            </a:pPr>
            <a:r>
              <a:rPr lang="en-US" sz="3600" dirty="0"/>
              <a:t>Diagnostics</a:t>
            </a:r>
          </a:p>
          <a:p>
            <a:r>
              <a:rPr lang="en-US" dirty="0"/>
              <a:t>Initial tests: Muscle and/or liver biopsy (depending on the enzyme deficiency): glycogen storage appears as PAS-positive granules</a:t>
            </a:r>
          </a:p>
          <a:p>
            <a:r>
              <a:rPr lang="en-US" dirty="0"/>
              <a:t>Confirmatory test: DNA testing for the gene defects</a:t>
            </a:r>
          </a:p>
          <a:p>
            <a:r>
              <a:rPr lang="en-US" dirty="0"/>
              <a:t>Additional tests: Ischemic forearm test: an important test to evaluate if a patient has a metabolic disorder of muscle function</a:t>
            </a:r>
          </a:p>
          <a:p>
            <a:pPr lvl="1"/>
            <a:r>
              <a:rPr lang="en-US" dirty="0"/>
              <a:t>A sphygmomanometer cuff is tied around the arm and inflated to beyond systolic blood pressure. The patient is then asked to repeatedly form a fist. The cuff is then deflated, and multiple blood samples are taken to measure serum lactate levels.</a:t>
            </a:r>
          </a:p>
          <a:p>
            <a:pPr lvl="1"/>
            <a:r>
              <a:rPr lang="en-US" dirty="0"/>
              <a:t>The normal response to an ischemic exercise test is an increase in the levels of lactate as a result of anaerobic metabolism of glucose.</a:t>
            </a:r>
          </a:p>
          <a:p>
            <a:pPr lvl="1"/>
            <a:r>
              <a:rPr lang="en-US" dirty="0"/>
              <a:t>In the case of GSD type III and type V,, not enough glucose is produced from glycogen. As a result, lactate levels do not rise.</a:t>
            </a:r>
          </a:p>
        </p:txBody>
      </p:sp>
    </p:spTree>
    <p:extLst>
      <p:ext uri="{BB962C8B-B14F-4D97-AF65-F5344CB8AC3E}">
        <p14:creationId xmlns:p14="http://schemas.microsoft.com/office/powerpoint/2010/main" val="318930116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33049-377C-543D-A3F6-221AAB282BC9}"/>
              </a:ext>
            </a:extLst>
          </p:cNvPr>
          <p:cNvSpPr>
            <a:spLocks noGrp="1"/>
          </p:cNvSpPr>
          <p:nvPr>
            <p:ph type="title"/>
          </p:nvPr>
        </p:nvSpPr>
        <p:spPr/>
        <p:txBody>
          <a:bodyPr/>
          <a:lstStyle/>
          <a:p>
            <a:r>
              <a:rPr lang="en-US" dirty="0"/>
              <a:t>Glycogen storage disorders</a:t>
            </a:r>
          </a:p>
        </p:txBody>
      </p:sp>
      <p:sp>
        <p:nvSpPr>
          <p:cNvPr id="3" name="Content Placeholder 2">
            <a:extLst>
              <a:ext uri="{FF2B5EF4-FFF2-40B4-BE49-F238E27FC236}">
                <a16:creationId xmlns:a16="http://schemas.microsoft.com/office/drawing/2014/main" id="{6C64744D-96A6-AC5E-F3A3-BFE1BAC525AC}"/>
              </a:ext>
            </a:extLst>
          </p:cNvPr>
          <p:cNvSpPr>
            <a:spLocks noGrp="1"/>
          </p:cNvSpPr>
          <p:nvPr>
            <p:ph idx="1"/>
          </p:nvPr>
        </p:nvSpPr>
        <p:spPr/>
        <p:txBody>
          <a:bodyPr/>
          <a:lstStyle/>
          <a:p>
            <a:pPr marL="0" indent="0" algn="ctr">
              <a:buNone/>
            </a:pPr>
            <a:r>
              <a:rPr lang="en-US" sz="3600" dirty="0"/>
              <a:t>Therapy</a:t>
            </a:r>
            <a:endParaRPr lang="en-US" dirty="0"/>
          </a:p>
          <a:p>
            <a:r>
              <a:rPr lang="en-US" dirty="0"/>
              <a:t>General</a:t>
            </a:r>
          </a:p>
          <a:p>
            <a:pPr lvl="1"/>
            <a:r>
              <a:rPr lang="en-US" dirty="0"/>
              <a:t>Most forms of GSD can be managed effectively with dietary therapy (e.g., uncooked corn starch, glucose preparations) with the aim of preventing hypoglycemia and/or muscle symptoms</a:t>
            </a:r>
          </a:p>
          <a:p>
            <a:pPr lvl="1"/>
            <a:r>
              <a:rPr lang="en-US" dirty="0"/>
              <a:t>Foods rich in fructose and galactose should be avoided in patients with GSD type I</a:t>
            </a:r>
          </a:p>
          <a:p>
            <a:r>
              <a:rPr lang="en-US" dirty="0"/>
              <a:t>Definitive therapy</a:t>
            </a:r>
          </a:p>
          <a:p>
            <a:pPr lvl="1"/>
            <a:r>
              <a:rPr lang="en-US" dirty="0"/>
              <a:t>Enzyme replacement therapy is available for some forms of GSD</a:t>
            </a:r>
          </a:p>
          <a:p>
            <a:pPr lvl="1"/>
            <a:r>
              <a:rPr lang="en-US" dirty="0"/>
              <a:t>A liver transplant may be required in the case of liver GSD that progress to liver cirrhosis and/or result in poor metabolic control.</a:t>
            </a:r>
          </a:p>
          <a:p>
            <a:endParaRPr lang="en-US" dirty="0"/>
          </a:p>
        </p:txBody>
      </p:sp>
    </p:spTree>
    <p:extLst>
      <p:ext uri="{BB962C8B-B14F-4D97-AF65-F5344CB8AC3E}">
        <p14:creationId xmlns:p14="http://schemas.microsoft.com/office/powerpoint/2010/main" val="224242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EFDB1-F2E5-3E33-7A94-427859059336}"/>
              </a:ext>
            </a:extLst>
          </p:cNvPr>
          <p:cNvSpPr>
            <a:spLocks noGrp="1"/>
          </p:cNvSpPr>
          <p:nvPr>
            <p:ph type="title"/>
          </p:nvPr>
        </p:nvSpPr>
        <p:spPr>
          <a:xfrm>
            <a:off x="838200" y="365125"/>
            <a:ext cx="10515600" cy="762339"/>
          </a:xfrm>
        </p:spPr>
        <p:txBody>
          <a:bodyPr>
            <a:normAutofit/>
          </a:bodyPr>
          <a:lstStyle/>
          <a:p>
            <a:r>
              <a:rPr lang="en-US" dirty="0"/>
              <a:t>Galactose Metabolism</a:t>
            </a:r>
          </a:p>
        </p:txBody>
      </p:sp>
      <p:pic>
        <p:nvPicPr>
          <p:cNvPr id="12" name="Content Placeholder 6">
            <a:extLst>
              <a:ext uri="{FF2B5EF4-FFF2-40B4-BE49-F238E27FC236}">
                <a16:creationId xmlns:a16="http://schemas.microsoft.com/office/drawing/2014/main" id="{89024924-4E17-01BC-C46D-FF0C62F7AA3E}"/>
              </a:ext>
            </a:extLst>
          </p:cNvPr>
          <p:cNvPicPr>
            <a:picLocks noGrp="1" noChangeAspect="1"/>
          </p:cNvPicPr>
          <p:nvPr>
            <p:ph idx="1"/>
          </p:nvPr>
        </p:nvPicPr>
        <p:blipFill>
          <a:blip r:embed="rId2"/>
          <a:stretch>
            <a:fillRect/>
          </a:stretch>
        </p:blipFill>
        <p:spPr>
          <a:xfrm>
            <a:off x="1765300" y="1304925"/>
            <a:ext cx="8661400" cy="4872038"/>
          </a:xfrm>
        </p:spPr>
      </p:pic>
    </p:spTree>
    <p:extLst>
      <p:ext uri="{BB962C8B-B14F-4D97-AF65-F5344CB8AC3E}">
        <p14:creationId xmlns:p14="http://schemas.microsoft.com/office/powerpoint/2010/main" val="2535149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E67C25-2514-9C40-D5B1-27E3D505D24B}"/>
              </a:ext>
            </a:extLst>
          </p:cNvPr>
          <p:cNvSpPr>
            <a:spLocks noGrp="1"/>
          </p:cNvSpPr>
          <p:nvPr>
            <p:ph type="title"/>
          </p:nvPr>
        </p:nvSpPr>
        <p:spPr/>
        <p:txBody>
          <a:bodyPr/>
          <a:lstStyle/>
          <a:p>
            <a:r>
              <a:rPr lang="en-US" dirty="0"/>
              <a:t>Lactose intolerance</a:t>
            </a:r>
          </a:p>
        </p:txBody>
      </p:sp>
      <p:pic>
        <p:nvPicPr>
          <p:cNvPr id="7" name="Content Placeholder 6">
            <a:extLst>
              <a:ext uri="{FF2B5EF4-FFF2-40B4-BE49-F238E27FC236}">
                <a16:creationId xmlns:a16="http://schemas.microsoft.com/office/drawing/2014/main" id="{E2170A40-40A1-90B2-994E-AC3795D05B5E}"/>
              </a:ext>
            </a:extLst>
          </p:cNvPr>
          <p:cNvPicPr>
            <a:picLocks noGrp="1" noChangeAspect="1"/>
          </p:cNvPicPr>
          <p:nvPr>
            <p:ph sz="half" idx="1"/>
          </p:nvPr>
        </p:nvPicPr>
        <p:blipFill>
          <a:blip r:embed="rId2"/>
          <a:stretch>
            <a:fillRect/>
          </a:stretch>
        </p:blipFill>
        <p:spPr>
          <a:xfrm>
            <a:off x="838200" y="1823312"/>
            <a:ext cx="5181600" cy="3836851"/>
          </a:xfrm>
          <a:prstGeom prst="rect">
            <a:avLst/>
          </a:prstGeom>
        </p:spPr>
      </p:pic>
      <p:pic>
        <p:nvPicPr>
          <p:cNvPr id="6" name="Content Placeholder 5">
            <a:extLst>
              <a:ext uri="{FF2B5EF4-FFF2-40B4-BE49-F238E27FC236}">
                <a16:creationId xmlns:a16="http://schemas.microsoft.com/office/drawing/2014/main" id="{A8447FC3-28A4-6333-B471-B87EF201C4F6}"/>
              </a:ext>
            </a:extLst>
          </p:cNvPr>
          <p:cNvPicPr>
            <a:picLocks noGrp="1" noChangeAspect="1"/>
          </p:cNvPicPr>
          <p:nvPr>
            <p:ph sz="half" idx="2"/>
          </p:nvPr>
        </p:nvPicPr>
        <p:blipFill>
          <a:blip r:embed="rId3"/>
          <a:stretch>
            <a:fillRect/>
          </a:stretch>
        </p:blipFill>
        <p:spPr>
          <a:xfrm>
            <a:off x="6172200" y="1792224"/>
            <a:ext cx="5181600" cy="3145536"/>
          </a:xfrm>
        </p:spPr>
      </p:pic>
    </p:spTree>
    <p:extLst>
      <p:ext uri="{BB962C8B-B14F-4D97-AF65-F5344CB8AC3E}">
        <p14:creationId xmlns:p14="http://schemas.microsoft.com/office/powerpoint/2010/main" val="4226459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E9FF6-8D2D-F2BE-94DA-4B73C1A1AC07}"/>
              </a:ext>
            </a:extLst>
          </p:cNvPr>
          <p:cNvSpPr>
            <a:spLocks noGrp="1"/>
          </p:cNvSpPr>
          <p:nvPr>
            <p:ph type="title"/>
          </p:nvPr>
        </p:nvSpPr>
        <p:spPr/>
        <p:txBody>
          <a:bodyPr/>
          <a:lstStyle/>
          <a:p>
            <a:r>
              <a:rPr lang="en-US" dirty="0"/>
              <a:t>Galactokinase deficiency</a:t>
            </a:r>
          </a:p>
        </p:txBody>
      </p:sp>
      <p:pic>
        <p:nvPicPr>
          <p:cNvPr id="5" name="Content Placeholder 6">
            <a:extLst>
              <a:ext uri="{FF2B5EF4-FFF2-40B4-BE49-F238E27FC236}">
                <a16:creationId xmlns:a16="http://schemas.microsoft.com/office/drawing/2014/main" id="{BE5408E6-7DF0-253A-FC5B-EEBE9A224A12}"/>
              </a:ext>
            </a:extLst>
          </p:cNvPr>
          <p:cNvPicPr>
            <a:picLocks noGrp="1" noChangeAspect="1"/>
          </p:cNvPicPr>
          <p:nvPr>
            <p:ph sz="half" idx="1"/>
          </p:nvPr>
        </p:nvPicPr>
        <p:blipFill>
          <a:blip r:embed="rId2"/>
          <a:stretch>
            <a:fillRect/>
          </a:stretch>
        </p:blipFill>
        <p:spPr>
          <a:xfrm>
            <a:off x="838200" y="1823312"/>
            <a:ext cx="5181600" cy="3836851"/>
          </a:xfrm>
          <a:prstGeom prst="rect">
            <a:avLst/>
          </a:prstGeom>
        </p:spPr>
      </p:pic>
      <p:pic>
        <p:nvPicPr>
          <p:cNvPr id="9" name="Content Placeholder 8">
            <a:extLst>
              <a:ext uri="{FF2B5EF4-FFF2-40B4-BE49-F238E27FC236}">
                <a16:creationId xmlns:a16="http://schemas.microsoft.com/office/drawing/2014/main" id="{0964A27C-6EAF-FC07-D273-4191BED0E603}"/>
              </a:ext>
            </a:extLst>
          </p:cNvPr>
          <p:cNvPicPr>
            <a:picLocks noGrp="1" noChangeAspect="1"/>
          </p:cNvPicPr>
          <p:nvPr>
            <p:ph sz="half" idx="2"/>
          </p:nvPr>
        </p:nvPicPr>
        <p:blipFill>
          <a:blip r:embed="rId3"/>
          <a:stretch>
            <a:fillRect/>
          </a:stretch>
        </p:blipFill>
        <p:spPr>
          <a:xfrm>
            <a:off x="6172202" y="1789067"/>
            <a:ext cx="5181600" cy="2883408"/>
          </a:xfrm>
        </p:spPr>
      </p:pic>
      <p:pic>
        <p:nvPicPr>
          <p:cNvPr id="7" name="Picture 6">
            <a:extLst>
              <a:ext uri="{FF2B5EF4-FFF2-40B4-BE49-F238E27FC236}">
                <a16:creationId xmlns:a16="http://schemas.microsoft.com/office/drawing/2014/main" id="{3F182625-206F-5414-DD9D-FEE209CC4EE5}"/>
              </a:ext>
            </a:extLst>
          </p:cNvPr>
          <p:cNvPicPr>
            <a:picLocks noChangeAspect="1"/>
          </p:cNvPicPr>
          <p:nvPr/>
        </p:nvPicPr>
        <p:blipFill>
          <a:blip r:embed="rId4"/>
          <a:stretch>
            <a:fillRect/>
          </a:stretch>
        </p:blipFill>
        <p:spPr>
          <a:xfrm>
            <a:off x="9412873" y="4919674"/>
            <a:ext cx="2161425" cy="1480977"/>
          </a:xfrm>
          <a:prstGeom prst="rect">
            <a:avLst/>
          </a:prstGeom>
        </p:spPr>
      </p:pic>
    </p:spTree>
    <p:extLst>
      <p:ext uri="{BB962C8B-B14F-4D97-AF65-F5344CB8AC3E}">
        <p14:creationId xmlns:p14="http://schemas.microsoft.com/office/powerpoint/2010/main" val="2774936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9BF1E-36C6-F294-74B9-755ABBE0C77D}"/>
              </a:ext>
            </a:extLst>
          </p:cNvPr>
          <p:cNvSpPr>
            <a:spLocks noGrp="1"/>
          </p:cNvSpPr>
          <p:nvPr>
            <p:ph type="title"/>
          </p:nvPr>
        </p:nvSpPr>
        <p:spPr/>
        <p:txBody>
          <a:bodyPr/>
          <a:lstStyle/>
          <a:p>
            <a:r>
              <a:rPr lang="en-US" dirty="0"/>
              <a:t>Classic Galactosemia</a:t>
            </a:r>
          </a:p>
        </p:txBody>
      </p:sp>
      <p:pic>
        <p:nvPicPr>
          <p:cNvPr id="8" name="Content Placeholder 6">
            <a:extLst>
              <a:ext uri="{FF2B5EF4-FFF2-40B4-BE49-F238E27FC236}">
                <a16:creationId xmlns:a16="http://schemas.microsoft.com/office/drawing/2014/main" id="{8D9C6D59-9D9A-E229-B9BB-2CDB102FF246}"/>
              </a:ext>
            </a:extLst>
          </p:cNvPr>
          <p:cNvPicPr>
            <a:picLocks noGrp="1" noChangeAspect="1"/>
          </p:cNvPicPr>
          <p:nvPr>
            <p:ph sz="half" idx="1"/>
          </p:nvPr>
        </p:nvPicPr>
        <p:blipFill>
          <a:blip r:embed="rId2"/>
          <a:stretch>
            <a:fillRect/>
          </a:stretch>
        </p:blipFill>
        <p:spPr>
          <a:xfrm>
            <a:off x="838200" y="1823312"/>
            <a:ext cx="5181600" cy="3836851"/>
          </a:xfrm>
          <a:prstGeom prst="rect">
            <a:avLst/>
          </a:prstGeom>
        </p:spPr>
      </p:pic>
      <p:pic>
        <p:nvPicPr>
          <p:cNvPr id="10" name="Content Placeholder 9">
            <a:extLst>
              <a:ext uri="{FF2B5EF4-FFF2-40B4-BE49-F238E27FC236}">
                <a16:creationId xmlns:a16="http://schemas.microsoft.com/office/drawing/2014/main" id="{C4B9ED25-EE63-8218-334E-51069B5919C7}"/>
              </a:ext>
            </a:extLst>
          </p:cNvPr>
          <p:cNvPicPr>
            <a:picLocks noGrp="1" noChangeAspect="1"/>
          </p:cNvPicPr>
          <p:nvPr>
            <p:ph sz="half" idx="2"/>
          </p:nvPr>
        </p:nvPicPr>
        <p:blipFill>
          <a:blip r:embed="rId3"/>
          <a:stretch>
            <a:fillRect/>
          </a:stretch>
        </p:blipFill>
        <p:spPr>
          <a:xfrm>
            <a:off x="6172200" y="1792224"/>
            <a:ext cx="5181600" cy="3169919"/>
          </a:xfrm>
        </p:spPr>
      </p:pic>
      <p:pic>
        <p:nvPicPr>
          <p:cNvPr id="3" name="Picture 2">
            <a:extLst>
              <a:ext uri="{FF2B5EF4-FFF2-40B4-BE49-F238E27FC236}">
                <a16:creationId xmlns:a16="http://schemas.microsoft.com/office/drawing/2014/main" id="{3B481EE2-09A9-11DD-0E6E-D9A67CC6439F}"/>
              </a:ext>
            </a:extLst>
          </p:cNvPr>
          <p:cNvPicPr>
            <a:picLocks noChangeAspect="1"/>
          </p:cNvPicPr>
          <p:nvPr/>
        </p:nvPicPr>
        <p:blipFill>
          <a:blip r:embed="rId4"/>
          <a:stretch>
            <a:fillRect/>
          </a:stretch>
        </p:blipFill>
        <p:spPr>
          <a:xfrm>
            <a:off x="9412873" y="4919674"/>
            <a:ext cx="2161425" cy="1480977"/>
          </a:xfrm>
          <a:prstGeom prst="rect">
            <a:avLst/>
          </a:prstGeom>
        </p:spPr>
      </p:pic>
    </p:spTree>
    <p:extLst>
      <p:ext uri="{BB962C8B-B14F-4D97-AF65-F5344CB8AC3E}">
        <p14:creationId xmlns:p14="http://schemas.microsoft.com/office/powerpoint/2010/main" val="35795459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BF6E2251-513E-800C-B4CC-86B9ED58000B}"/>
              </a:ext>
            </a:extLst>
          </p:cNvPr>
          <p:cNvSpPr txBox="1">
            <a:spLocks/>
          </p:cNvSpPr>
          <p:nvPr/>
        </p:nvSpPr>
        <p:spPr>
          <a:xfrm>
            <a:off x="1685754" y="1733798"/>
            <a:ext cx="9144000" cy="4429708"/>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latin typeface="Nunito" pitchFamily="2" charset="0"/>
              </a:rPr>
              <a:t>Although individually rare, altogether they are 1:800-2500 incidence.</a:t>
            </a:r>
          </a:p>
          <a:p>
            <a:pPr marL="0" indent="0">
              <a:buNone/>
            </a:pPr>
            <a:endParaRPr lang="en-US" dirty="0">
              <a:latin typeface="Nunito" pitchFamily="2" charset="0"/>
            </a:endParaRPr>
          </a:p>
          <a:p>
            <a:r>
              <a:rPr lang="en-US" dirty="0">
                <a:latin typeface="Nunito" pitchFamily="2" charset="0"/>
              </a:rPr>
              <a:t>Most of these metabolites cross the placenta and are cleared by the mother during gestation, affected infants usually appear normal at birth. The interval between birth and onset of clinical symptoms ranges from hours to weeks.</a:t>
            </a:r>
          </a:p>
          <a:p>
            <a:endParaRPr lang="en-US" dirty="0">
              <a:latin typeface="Nunito" pitchFamily="2" charset="0"/>
            </a:endParaRPr>
          </a:p>
          <a:p>
            <a:r>
              <a:rPr lang="en-US" dirty="0">
                <a:latin typeface="Nunito" pitchFamily="2" charset="0"/>
              </a:rPr>
              <a:t>Delay in diagnosis may result in end-organ damage including progressive neurologic injury or death</a:t>
            </a:r>
            <a:r>
              <a:rPr lang="en-US" sz="3200" dirty="0">
                <a:latin typeface="Nunito" pitchFamily="2" charset="0"/>
              </a:rPr>
              <a:t>.</a:t>
            </a:r>
            <a:endParaRPr lang="en-US" dirty="0">
              <a:latin typeface="Nunito" pitchFamily="2" charset="0"/>
            </a:endParaRPr>
          </a:p>
        </p:txBody>
      </p:sp>
    </p:spTree>
    <p:extLst>
      <p:ext uri="{BB962C8B-B14F-4D97-AF65-F5344CB8AC3E}">
        <p14:creationId xmlns:p14="http://schemas.microsoft.com/office/powerpoint/2010/main" val="2964432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3CD-1932-CD6F-7BEB-88BD325A0E86}"/>
              </a:ext>
            </a:extLst>
          </p:cNvPr>
          <p:cNvSpPr>
            <a:spLocks noGrp="1"/>
          </p:cNvSpPr>
          <p:nvPr>
            <p:ph type="title"/>
          </p:nvPr>
        </p:nvSpPr>
        <p:spPr/>
        <p:txBody>
          <a:bodyPr/>
          <a:lstStyle/>
          <a:p>
            <a:r>
              <a:rPr lang="en-US" dirty="0"/>
              <a:t>Galactosemias</a:t>
            </a:r>
          </a:p>
        </p:txBody>
      </p:sp>
      <p:sp>
        <p:nvSpPr>
          <p:cNvPr id="5" name="Content Placeholder 4">
            <a:extLst>
              <a:ext uri="{FF2B5EF4-FFF2-40B4-BE49-F238E27FC236}">
                <a16:creationId xmlns:a16="http://schemas.microsoft.com/office/drawing/2014/main" id="{238B0715-D1F9-792E-2EF0-C555D0767C85}"/>
              </a:ext>
            </a:extLst>
          </p:cNvPr>
          <p:cNvSpPr>
            <a:spLocks noGrp="1"/>
          </p:cNvSpPr>
          <p:nvPr>
            <p:ph idx="1"/>
          </p:nvPr>
        </p:nvSpPr>
        <p:spPr/>
        <p:txBody>
          <a:bodyPr>
            <a:normAutofit/>
          </a:bodyPr>
          <a:lstStyle/>
          <a:p>
            <a:r>
              <a:rPr lang="en-US" sz="3000" b="1" dirty="0"/>
              <a:t>Diagnostics for both types</a:t>
            </a:r>
          </a:p>
          <a:p>
            <a:pPr lvl="1"/>
            <a:r>
              <a:rPr lang="en-US" sz="2600" dirty="0"/>
              <a:t>Newborn screening test: ↑ galactose/galactose-1-phosphate in blood</a:t>
            </a:r>
          </a:p>
          <a:p>
            <a:pPr lvl="1"/>
            <a:r>
              <a:rPr lang="en-US" sz="2600" dirty="0"/>
              <a:t>Urine galactose levels: </a:t>
            </a:r>
            <a:r>
              <a:rPr lang="en-US" sz="2600" dirty="0" err="1"/>
              <a:t>galactosuria</a:t>
            </a:r>
            <a:endParaRPr lang="en-US" sz="2600" dirty="0"/>
          </a:p>
          <a:p>
            <a:pPr lvl="1"/>
            <a:r>
              <a:rPr lang="en-US" sz="2600" dirty="0"/>
              <a:t>Total serum bilirubin: hyperbilirubinemia</a:t>
            </a:r>
          </a:p>
          <a:p>
            <a:r>
              <a:rPr lang="en-US" sz="3000" b="1" dirty="0"/>
              <a:t>Treatment for both types</a:t>
            </a:r>
          </a:p>
          <a:p>
            <a:pPr lvl="1"/>
            <a:r>
              <a:rPr lang="en-US" sz="2600" dirty="0"/>
              <a:t>Complete cessation of lactose-containing feeds and lifelong adherence to a galactose-free and lactose-free diet</a:t>
            </a:r>
          </a:p>
          <a:p>
            <a:pPr lvl="1"/>
            <a:endParaRPr lang="en-US" sz="2800" dirty="0"/>
          </a:p>
        </p:txBody>
      </p:sp>
    </p:spTree>
    <p:extLst>
      <p:ext uri="{BB962C8B-B14F-4D97-AF65-F5344CB8AC3E}">
        <p14:creationId xmlns:p14="http://schemas.microsoft.com/office/powerpoint/2010/main" val="2583494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440F3-CCA0-48AA-BB45-294C6AE725E8}"/>
              </a:ext>
            </a:extLst>
          </p:cNvPr>
          <p:cNvSpPr>
            <a:spLocks noGrp="1"/>
          </p:cNvSpPr>
          <p:nvPr>
            <p:ph type="title"/>
          </p:nvPr>
        </p:nvSpPr>
        <p:spPr/>
        <p:txBody>
          <a:bodyPr/>
          <a:lstStyle/>
          <a:p>
            <a:r>
              <a:rPr lang="en-US" dirty="0"/>
              <a:t>Disorders of fructose metabolism</a:t>
            </a:r>
          </a:p>
        </p:txBody>
      </p:sp>
      <p:pic>
        <p:nvPicPr>
          <p:cNvPr id="1026" name="Picture 2" descr="Mechanisms of fructose intolerance">
            <a:extLst>
              <a:ext uri="{FF2B5EF4-FFF2-40B4-BE49-F238E27FC236}">
                <a16:creationId xmlns:a16="http://schemas.microsoft.com/office/drawing/2014/main" id="{001601EC-2DAA-EED0-9B28-B718544D21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114312"/>
            <a:ext cx="10515600" cy="3253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34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583BCE2-34EE-38F7-85A8-EB102D79B2F7}"/>
              </a:ext>
            </a:extLst>
          </p:cNvPr>
          <p:cNvGraphicFramePr>
            <a:graphicFrameLocks noGrp="1"/>
          </p:cNvGraphicFramePr>
          <p:nvPr>
            <p:ph idx="4294967295"/>
          </p:nvPr>
        </p:nvGraphicFramePr>
        <p:xfrm>
          <a:off x="0" y="426720"/>
          <a:ext cx="12192001" cy="6456680"/>
        </p:xfrm>
        <a:graphic>
          <a:graphicData uri="http://schemas.openxmlformats.org/drawingml/2006/table">
            <a:tbl>
              <a:tblPr firstRow="1" bandRow="1">
                <a:tableStyleId>{5C22544A-7EE6-4342-B048-85BDC9FD1C3A}</a:tableStyleId>
              </a:tblPr>
              <a:tblGrid>
                <a:gridCol w="1848255">
                  <a:extLst>
                    <a:ext uri="{9D8B030D-6E8A-4147-A177-3AD203B41FA5}">
                      <a16:colId xmlns:a16="http://schemas.microsoft.com/office/drawing/2014/main" val="868836874"/>
                    </a:ext>
                  </a:extLst>
                </a:gridCol>
                <a:gridCol w="5171873">
                  <a:extLst>
                    <a:ext uri="{9D8B030D-6E8A-4147-A177-3AD203B41FA5}">
                      <a16:colId xmlns:a16="http://schemas.microsoft.com/office/drawing/2014/main" val="1549042862"/>
                    </a:ext>
                  </a:extLst>
                </a:gridCol>
                <a:gridCol w="5171873">
                  <a:extLst>
                    <a:ext uri="{9D8B030D-6E8A-4147-A177-3AD203B41FA5}">
                      <a16:colId xmlns:a16="http://schemas.microsoft.com/office/drawing/2014/main" val="4076808728"/>
                    </a:ext>
                  </a:extLst>
                </a:gridCol>
              </a:tblGrid>
              <a:tr h="370840">
                <a:tc>
                  <a:txBody>
                    <a:bodyPr/>
                    <a:lstStyle/>
                    <a:p>
                      <a:pPr algn="ctr"/>
                      <a:endParaRPr lang="en-US" sz="2000" dirty="0"/>
                    </a:p>
                  </a:txBody>
                  <a:tcPr anchor="ctr"/>
                </a:tc>
                <a:tc>
                  <a:txBody>
                    <a:bodyPr/>
                    <a:lstStyle/>
                    <a:p>
                      <a:pPr algn="ctr"/>
                      <a:r>
                        <a:rPr lang="en-US" sz="2000" dirty="0"/>
                        <a:t>Hereditary fructose intolerance</a:t>
                      </a:r>
                    </a:p>
                  </a:txBody>
                  <a:tcPr anchor="ctr"/>
                </a:tc>
                <a:tc>
                  <a:txBody>
                    <a:bodyPr/>
                    <a:lstStyle/>
                    <a:p>
                      <a:pPr algn="ctr"/>
                      <a:r>
                        <a:rPr lang="en-US" sz="2000" dirty="0"/>
                        <a:t>Essential </a:t>
                      </a:r>
                      <a:r>
                        <a:rPr lang="en-US" sz="2000" dirty="0" err="1"/>
                        <a:t>fructosuria</a:t>
                      </a:r>
                      <a:endParaRPr lang="en-US" sz="2000" dirty="0"/>
                    </a:p>
                  </a:txBody>
                  <a:tcPr anchor="ctr"/>
                </a:tc>
                <a:extLst>
                  <a:ext uri="{0D108BD9-81ED-4DB2-BD59-A6C34878D82A}">
                    <a16:rowId xmlns:a16="http://schemas.microsoft.com/office/drawing/2014/main" val="2272037312"/>
                  </a:ext>
                </a:extLst>
              </a:tr>
              <a:tr h="370840">
                <a:tc>
                  <a:txBody>
                    <a:bodyPr/>
                    <a:lstStyle/>
                    <a:p>
                      <a:pPr algn="ctr"/>
                      <a:r>
                        <a:rPr lang="en-US" dirty="0"/>
                        <a:t>inheritance</a:t>
                      </a:r>
                    </a:p>
                  </a:txBody>
                  <a:tcPr anchor="ctr"/>
                </a:tc>
                <a:tc gridSpan="2">
                  <a:txBody>
                    <a:bodyPr/>
                    <a:lstStyle/>
                    <a:p>
                      <a:pPr algn="ctr"/>
                      <a:r>
                        <a:rPr lang="en-US" dirty="0"/>
                        <a:t>Autosomal recessive</a:t>
                      </a:r>
                    </a:p>
                  </a:txBody>
                  <a:tcPr anchor="ctr"/>
                </a:tc>
                <a:tc hMerge="1">
                  <a:txBody>
                    <a:bodyPr/>
                    <a:lstStyle/>
                    <a:p>
                      <a:pPr algn="ctr"/>
                      <a:endParaRPr lang="en-US" dirty="0"/>
                    </a:p>
                  </a:txBody>
                  <a:tcPr anchor="ctr"/>
                </a:tc>
                <a:extLst>
                  <a:ext uri="{0D108BD9-81ED-4DB2-BD59-A6C34878D82A}">
                    <a16:rowId xmlns:a16="http://schemas.microsoft.com/office/drawing/2014/main" val="62417702"/>
                  </a:ext>
                </a:extLst>
              </a:tr>
              <a:tr h="370840">
                <a:tc>
                  <a:txBody>
                    <a:bodyPr/>
                    <a:lstStyle/>
                    <a:p>
                      <a:pPr algn="ctr"/>
                      <a:r>
                        <a:rPr lang="en-US" dirty="0"/>
                        <a:t>Deficient enzyme</a:t>
                      </a:r>
                    </a:p>
                  </a:txBody>
                  <a:tcPr anchor="ctr"/>
                </a:tc>
                <a:tc>
                  <a:txBody>
                    <a:bodyPr/>
                    <a:lstStyle/>
                    <a:p>
                      <a:pPr algn="ctr"/>
                      <a:r>
                        <a:rPr lang="en-US" dirty="0"/>
                        <a:t>Aldolase B</a:t>
                      </a:r>
                    </a:p>
                  </a:txBody>
                  <a:tcPr anchor="ctr"/>
                </a:tc>
                <a:tc>
                  <a:txBody>
                    <a:bodyPr/>
                    <a:lstStyle/>
                    <a:p>
                      <a:pPr algn="ctr"/>
                      <a:r>
                        <a:rPr lang="en-US" dirty="0"/>
                        <a:t>Fructokinase</a:t>
                      </a:r>
                    </a:p>
                  </a:txBody>
                  <a:tcPr anchor="ctr"/>
                </a:tc>
                <a:extLst>
                  <a:ext uri="{0D108BD9-81ED-4DB2-BD59-A6C34878D82A}">
                    <a16:rowId xmlns:a16="http://schemas.microsoft.com/office/drawing/2014/main" val="2525987950"/>
                  </a:ext>
                </a:extLst>
              </a:tr>
              <a:tr h="370840">
                <a:tc>
                  <a:txBody>
                    <a:bodyPr/>
                    <a:lstStyle/>
                    <a:p>
                      <a:pPr algn="ctr"/>
                      <a:r>
                        <a:rPr lang="en-US" dirty="0"/>
                        <a:t>Effect of enzyme deficiency</a:t>
                      </a:r>
                    </a:p>
                  </a:txBody>
                  <a:tcPr anchor="ctr"/>
                </a:tc>
                <a:tc>
                  <a:txBody>
                    <a:bodyPr/>
                    <a:lstStyle/>
                    <a:p>
                      <a:pPr algn="ctr"/>
                      <a:r>
                        <a:rPr lang="en-US" sz="1600" dirty="0"/>
                        <a:t>Accumulation of fructose-1-phosphate → decrease in available phosphates → inhibition of glycogenolysis and gluconeogenesis  → hypoglycemia</a:t>
                      </a:r>
                    </a:p>
                  </a:txBody>
                  <a:tcPr anchor="ctr"/>
                </a:tc>
                <a:tc>
                  <a:txBody>
                    <a:bodyPr/>
                    <a:lstStyle/>
                    <a:p>
                      <a:pPr marL="285750" indent="-285750" algn="l">
                        <a:buFont typeface="Arial" panose="020B0604020202020204" pitchFamily="34" charset="0"/>
                        <a:buChar char="•"/>
                      </a:pPr>
                      <a:r>
                        <a:rPr lang="en-US" sz="1600" dirty="0"/>
                        <a:t>Increased conversion of fructose to fructose-6-phosphate by hexokinase (hexokinase becomes the main pathway for turning fructose to fructose-6-phosphate)</a:t>
                      </a:r>
                    </a:p>
                    <a:p>
                      <a:pPr marL="285750" indent="-285750" algn="l">
                        <a:buFont typeface="Arial" panose="020B0604020202020204" pitchFamily="34" charset="0"/>
                        <a:buChar char="•"/>
                      </a:pPr>
                      <a:r>
                        <a:rPr lang="en-US" sz="1600" dirty="0"/>
                        <a:t>Unphosphorylated fructose does not get trapped in cells → remaining excess fructose → excretion of fructose in urine </a:t>
                      </a:r>
                    </a:p>
                  </a:txBody>
                  <a:tcPr anchor="ctr"/>
                </a:tc>
                <a:extLst>
                  <a:ext uri="{0D108BD9-81ED-4DB2-BD59-A6C34878D82A}">
                    <a16:rowId xmlns:a16="http://schemas.microsoft.com/office/drawing/2014/main" val="3579837016"/>
                  </a:ext>
                </a:extLst>
              </a:tr>
              <a:tr h="370840">
                <a:tc>
                  <a:txBody>
                    <a:bodyPr/>
                    <a:lstStyle/>
                    <a:p>
                      <a:pPr algn="ctr"/>
                      <a:r>
                        <a:rPr lang="en-US" dirty="0"/>
                        <a:t>Age of onset</a:t>
                      </a:r>
                    </a:p>
                  </a:txBody>
                  <a:tcPr anchor="ctr"/>
                </a:tc>
                <a:tc>
                  <a:txBody>
                    <a:bodyPr/>
                    <a:lstStyle/>
                    <a:p>
                      <a:pPr algn="ctr"/>
                      <a:r>
                        <a:rPr lang="en-US" sz="1600" dirty="0"/>
                        <a:t>Symptoms begin when the child is weaned off breast milk and starts consuming food that contains sucrose</a:t>
                      </a:r>
                    </a:p>
                  </a:txBody>
                  <a:tcPr anchor="ctr"/>
                </a:tc>
                <a:tc>
                  <a:txBody>
                    <a:bodyPr/>
                    <a:lstStyle/>
                    <a:p>
                      <a:pPr algn="ctr"/>
                      <a:r>
                        <a:rPr lang="en-US" dirty="0"/>
                        <a:t>-</a:t>
                      </a:r>
                    </a:p>
                  </a:txBody>
                  <a:tcPr anchor="ctr"/>
                </a:tc>
                <a:extLst>
                  <a:ext uri="{0D108BD9-81ED-4DB2-BD59-A6C34878D82A}">
                    <a16:rowId xmlns:a16="http://schemas.microsoft.com/office/drawing/2014/main" val="86136654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Clinical features</a:t>
                      </a:r>
                    </a:p>
                  </a:txBody>
                  <a:tcPr anchor="ctr"/>
                </a:tc>
                <a:tc>
                  <a:txBody>
                    <a:bodyPr/>
                    <a:lstStyle/>
                    <a:p>
                      <a:pPr marL="285750" indent="-285750" algn="l">
                        <a:buFont typeface="Arial" panose="020B0604020202020204" pitchFamily="34" charset="0"/>
                        <a:buChar char="•"/>
                      </a:pPr>
                      <a:r>
                        <a:rPr lang="en-US" sz="1700" dirty="0"/>
                        <a:t>Bloating, sweating, vomiting</a:t>
                      </a:r>
                    </a:p>
                    <a:p>
                      <a:pPr marL="285750" indent="-285750" algn="l">
                        <a:buFont typeface="Arial" panose="020B0604020202020204" pitchFamily="34" charset="0"/>
                        <a:buChar char="•"/>
                      </a:pPr>
                      <a:r>
                        <a:rPr lang="en-US" sz="1700" dirty="0"/>
                        <a:t>Failure to thrive</a:t>
                      </a:r>
                    </a:p>
                    <a:p>
                      <a:pPr marL="285750" indent="-285750" algn="l">
                        <a:buFont typeface="Arial" panose="020B0604020202020204" pitchFamily="34" charset="0"/>
                        <a:buChar char="•"/>
                      </a:pPr>
                      <a:r>
                        <a:rPr lang="en-US" sz="1700" dirty="0"/>
                        <a:t>Jaundice (can progress to cirrhosis)</a:t>
                      </a:r>
                    </a:p>
                    <a:p>
                      <a:pPr marL="285750" indent="-285750" algn="l">
                        <a:buFont typeface="Arial" panose="020B0604020202020204" pitchFamily="34" charset="0"/>
                        <a:buChar char="•"/>
                      </a:pPr>
                      <a:r>
                        <a:rPr lang="en-US" sz="1700" dirty="0"/>
                        <a:t>Bleeding tendency</a:t>
                      </a:r>
                    </a:p>
                    <a:p>
                      <a:pPr marL="285750" indent="-285750" algn="l">
                        <a:buFont typeface="Arial" panose="020B0604020202020204" pitchFamily="34" charset="0"/>
                        <a:buChar char="•"/>
                      </a:pPr>
                      <a:r>
                        <a:rPr lang="en-US" sz="1700" dirty="0"/>
                        <a:t>Severe hypoglycemia: seizures, hypotonia, poor feeding, cyanosis, irritability</a:t>
                      </a:r>
                    </a:p>
                    <a:p>
                      <a:pPr marL="285750" indent="-285750" algn="l">
                        <a:buFont typeface="Arial" panose="020B0604020202020204" pitchFamily="34" charset="0"/>
                        <a:buChar char="•"/>
                      </a:pPr>
                      <a:r>
                        <a:rPr lang="en-US" sz="1700" dirty="0"/>
                        <a:t>Hepatomegaly</a:t>
                      </a:r>
                    </a:p>
                  </a:txBody>
                  <a:tcPr anchor="ctr"/>
                </a:tc>
                <a:tc>
                  <a:txBody>
                    <a:bodyPr/>
                    <a:lstStyle/>
                    <a:p>
                      <a:pPr algn="ctr"/>
                      <a:r>
                        <a:rPr lang="en-US" sz="1700" dirty="0"/>
                        <a:t>Asymptomatic</a:t>
                      </a:r>
                    </a:p>
                  </a:txBody>
                  <a:tcPr anchor="ctr"/>
                </a:tc>
                <a:extLst>
                  <a:ext uri="{0D108BD9-81ED-4DB2-BD59-A6C34878D82A}">
                    <a16:rowId xmlns:a16="http://schemas.microsoft.com/office/drawing/2014/main" val="446878877"/>
                  </a:ext>
                </a:extLst>
              </a:tr>
              <a:tr h="370840">
                <a:tc>
                  <a:txBody>
                    <a:bodyPr/>
                    <a:lstStyle/>
                    <a:p>
                      <a:pPr algn="ctr"/>
                      <a:r>
                        <a:rPr lang="en-US" dirty="0"/>
                        <a:t>Diagnostics</a:t>
                      </a:r>
                    </a:p>
                  </a:txBody>
                  <a:tcPr anchor="ctr"/>
                </a:tc>
                <a:tc>
                  <a:txBody>
                    <a:bodyPr/>
                    <a:lstStyle/>
                    <a:p>
                      <a:pPr algn="ctr"/>
                      <a:r>
                        <a:rPr lang="en-US" dirty="0"/>
                        <a:t>Detection of reducing substances (fructose) in urine</a:t>
                      </a:r>
                    </a:p>
                  </a:txBody>
                  <a:tcPr anchor="ctr"/>
                </a:tc>
                <a:tc>
                  <a:txBody>
                    <a:bodyPr/>
                    <a:lstStyle/>
                    <a:p>
                      <a:pPr algn="ctr"/>
                      <a:r>
                        <a:rPr lang="en-US" dirty="0"/>
                        <a:t>Detection of reducing substances (fructose) in serum and urine</a:t>
                      </a:r>
                    </a:p>
                  </a:txBody>
                  <a:tcPr anchor="ctr"/>
                </a:tc>
                <a:extLst>
                  <a:ext uri="{0D108BD9-81ED-4DB2-BD59-A6C34878D82A}">
                    <a16:rowId xmlns:a16="http://schemas.microsoft.com/office/drawing/2014/main" val="3875077546"/>
                  </a:ext>
                </a:extLst>
              </a:tr>
              <a:tr h="370840">
                <a:tc>
                  <a:txBody>
                    <a:bodyPr/>
                    <a:lstStyle/>
                    <a:p>
                      <a:pPr algn="ctr"/>
                      <a:r>
                        <a:rPr lang="en-US" dirty="0"/>
                        <a:t>Treatment</a:t>
                      </a:r>
                    </a:p>
                  </a:txBody>
                  <a:tcPr anchor="ctr"/>
                </a:tc>
                <a:tc>
                  <a:txBody>
                    <a:bodyPr/>
                    <a:lstStyle/>
                    <a:p>
                      <a:pPr algn="ctr"/>
                      <a:r>
                        <a:rPr lang="en-US" dirty="0"/>
                        <a:t>Lifelong adherence to a fructose-free, sorbitol-free, and sucrose-free diet</a:t>
                      </a:r>
                    </a:p>
                  </a:txBody>
                  <a:tcPr anchor="ctr"/>
                </a:tc>
                <a:tc>
                  <a:txBody>
                    <a:bodyPr/>
                    <a:lstStyle/>
                    <a:p>
                      <a:pPr algn="ctr"/>
                      <a:r>
                        <a:rPr lang="en-US" dirty="0"/>
                        <a:t>No treatment is required</a:t>
                      </a:r>
                    </a:p>
                  </a:txBody>
                  <a:tcPr anchor="ctr"/>
                </a:tc>
                <a:extLst>
                  <a:ext uri="{0D108BD9-81ED-4DB2-BD59-A6C34878D82A}">
                    <a16:rowId xmlns:a16="http://schemas.microsoft.com/office/drawing/2014/main" val="2608248303"/>
                  </a:ext>
                </a:extLst>
              </a:tr>
            </a:tbl>
          </a:graphicData>
        </a:graphic>
      </p:graphicFrame>
      <p:graphicFrame>
        <p:nvGraphicFramePr>
          <p:cNvPr id="7" name="Table 6">
            <a:extLst>
              <a:ext uri="{FF2B5EF4-FFF2-40B4-BE49-F238E27FC236}">
                <a16:creationId xmlns:a16="http://schemas.microsoft.com/office/drawing/2014/main" id="{6850F189-6DE5-489E-69A1-9251FF357DCE}"/>
              </a:ext>
            </a:extLst>
          </p:cNvPr>
          <p:cNvGraphicFramePr>
            <a:graphicFrameLocks noGrp="1"/>
          </p:cNvGraphicFramePr>
          <p:nvPr/>
        </p:nvGraphicFramePr>
        <p:xfrm>
          <a:off x="0" y="0"/>
          <a:ext cx="12192000" cy="42672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858830627"/>
                    </a:ext>
                  </a:extLst>
                </a:gridCol>
              </a:tblGrid>
              <a:tr h="370840">
                <a:tc>
                  <a:txBody>
                    <a:bodyPr/>
                    <a:lstStyle/>
                    <a:p>
                      <a:pPr algn="ctr"/>
                      <a:r>
                        <a:rPr lang="en-US" sz="2200" dirty="0"/>
                        <a:t>Overview of disorders of fructose metabolism</a:t>
                      </a:r>
                    </a:p>
                  </a:txBody>
                  <a:tcPr/>
                </a:tc>
                <a:extLst>
                  <a:ext uri="{0D108BD9-81ED-4DB2-BD59-A6C34878D82A}">
                    <a16:rowId xmlns:a16="http://schemas.microsoft.com/office/drawing/2014/main" val="642243907"/>
                  </a:ext>
                </a:extLst>
              </a:tr>
            </a:tbl>
          </a:graphicData>
        </a:graphic>
      </p:graphicFrame>
    </p:spTree>
    <p:extLst>
      <p:ext uri="{BB962C8B-B14F-4D97-AF65-F5344CB8AC3E}">
        <p14:creationId xmlns:p14="http://schemas.microsoft.com/office/powerpoint/2010/main" val="2428320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F378E-6E3D-B4EE-8425-3994F0DD3707}"/>
              </a:ext>
            </a:extLst>
          </p:cNvPr>
          <p:cNvSpPr>
            <a:spLocks noGrp="1"/>
          </p:cNvSpPr>
          <p:nvPr>
            <p:ph type="title"/>
          </p:nvPr>
        </p:nvSpPr>
        <p:spPr/>
        <p:txBody>
          <a:bodyPr>
            <a:normAutofit/>
          </a:bodyPr>
          <a:lstStyle/>
          <a:p>
            <a:r>
              <a:rPr lang="en-US" dirty="0"/>
              <a:t>Inborn errors of </a:t>
            </a:r>
            <a:r>
              <a:rPr lang="en-US" sz="4400" dirty="0"/>
              <a:t>protein</a:t>
            </a:r>
            <a:r>
              <a:rPr lang="en-US" dirty="0"/>
              <a:t> metabolism</a:t>
            </a:r>
          </a:p>
        </p:txBody>
      </p:sp>
      <p:sp>
        <p:nvSpPr>
          <p:cNvPr id="4" name="Content Placeholder 3">
            <a:extLst>
              <a:ext uri="{FF2B5EF4-FFF2-40B4-BE49-F238E27FC236}">
                <a16:creationId xmlns:a16="http://schemas.microsoft.com/office/drawing/2014/main" id="{F70D6B1C-C579-C6E0-487D-9CD35B99AF90}"/>
              </a:ext>
            </a:extLst>
          </p:cNvPr>
          <p:cNvSpPr>
            <a:spLocks noGrp="1"/>
          </p:cNvSpPr>
          <p:nvPr>
            <p:ph sz="half" idx="1"/>
          </p:nvPr>
        </p:nvSpPr>
        <p:spPr/>
        <p:txBody>
          <a:bodyPr>
            <a:normAutofit lnSpcReduction="10000"/>
          </a:bodyPr>
          <a:lstStyle/>
          <a:p>
            <a:r>
              <a:rPr lang="en-US" dirty="0"/>
              <a:t>Amino acid metabolism disorders</a:t>
            </a:r>
          </a:p>
          <a:p>
            <a:pPr lvl="1"/>
            <a:r>
              <a:rPr lang="en-US" dirty="0" err="1"/>
              <a:t>Hartnup</a:t>
            </a:r>
            <a:r>
              <a:rPr lang="en-US" dirty="0"/>
              <a:t> disease</a:t>
            </a:r>
          </a:p>
          <a:p>
            <a:pPr lvl="1"/>
            <a:r>
              <a:rPr lang="en-US" dirty="0"/>
              <a:t>Maple syrup urine disease</a:t>
            </a:r>
          </a:p>
          <a:p>
            <a:pPr lvl="1"/>
            <a:r>
              <a:rPr lang="en-US" dirty="0"/>
              <a:t>Phenylketonuria</a:t>
            </a:r>
          </a:p>
          <a:p>
            <a:pPr lvl="1"/>
            <a:r>
              <a:rPr lang="en-US" dirty="0"/>
              <a:t>Alkaptonuria</a:t>
            </a:r>
          </a:p>
          <a:p>
            <a:pPr lvl="1"/>
            <a:r>
              <a:rPr lang="en-US" dirty="0"/>
              <a:t>Homocystinuria</a:t>
            </a:r>
          </a:p>
          <a:p>
            <a:pPr lvl="1"/>
            <a:r>
              <a:rPr lang="en-US" dirty="0"/>
              <a:t>Cystinuria</a:t>
            </a:r>
          </a:p>
          <a:p>
            <a:pPr lvl="1"/>
            <a:r>
              <a:rPr lang="en-US" dirty="0"/>
              <a:t>Organic acidemias</a:t>
            </a:r>
          </a:p>
          <a:p>
            <a:pPr lvl="1"/>
            <a:r>
              <a:rPr lang="en-US" dirty="0"/>
              <a:t>Cystinosis</a:t>
            </a:r>
          </a:p>
          <a:p>
            <a:pPr lvl="1"/>
            <a:r>
              <a:rPr lang="en-US" dirty="0" err="1"/>
              <a:t>Histidinemia</a:t>
            </a:r>
            <a:endParaRPr lang="en-US" dirty="0"/>
          </a:p>
          <a:p>
            <a:pPr lvl="1"/>
            <a:r>
              <a:rPr lang="en-US" dirty="0"/>
              <a:t>Aromatic L-amino acid decarboxylase deficiency</a:t>
            </a:r>
          </a:p>
        </p:txBody>
      </p:sp>
      <p:sp>
        <p:nvSpPr>
          <p:cNvPr id="5" name="Content Placeholder 4">
            <a:extLst>
              <a:ext uri="{FF2B5EF4-FFF2-40B4-BE49-F238E27FC236}">
                <a16:creationId xmlns:a16="http://schemas.microsoft.com/office/drawing/2014/main" id="{DC67528F-7A10-65CF-EE7C-34C0DC3E2D35}"/>
              </a:ext>
            </a:extLst>
          </p:cNvPr>
          <p:cNvSpPr>
            <a:spLocks noGrp="1"/>
          </p:cNvSpPr>
          <p:nvPr>
            <p:ph sz="half" idx="2"/>
          </p:nvPr>
        </p:nvSpPr>
        <p:spPr/>
        <p:txBody>
          <a:bodyPr>
            <a:normAutofit lnSpcReduction="10000"/>
          </a:bodyPr>
          <a:lstStyle/>
          <a:p>
            <a:r>
              <a:rPr lang="en-US" dirty="0"/>
              <a:t>Urea cycle disorders</a:t>
            </a:r>
          </a:p>
          <a:p>
            <a:pPr lvl="1"/>
            <a:r>
              <a:rPr lang="en-US" dirty="0"/>
              <a:t>Ornithine </a:t>
            </a:r>
            <a:r>
              <a:rPr lang="en-US" dirty="0" err="1"/>
              <a:t>transcarbamylase</a:t>
            </a:r>
            <a:r>
              <a:rPr lang="en-US" dirty="0"/>
              <a:t> deficiency (OTC deficiency)</a:t>
            </a:r>
          </a:p>
          <a:p>
            <a:pPr lvl="1"/>
            <a:r>
              <a:rPr lang="en-US" dirty="0"/>
              <a:t>Arginase deficiency</a:t>
            </a:r>
          </a:p>
          <a:p>
            <a:pPr lvl="1"/>
            <a:r>
              <a:rPr lang="en-US" dirty="0"/>
              <a:t>Carbamoyl phosphate synthetase 1 (CPS1) deficiency</a:t>
            </a:r>
          </a:p>
          <a:p>
            <a:pPr lvl="1"/>
            <a:r>
              <a:rPr lang="en-US" dirty="0"/>
              <a:t>N-</a:t>
            </a:r>
            <a:r>
              <a:rPr lang="en-US" dirty="0" err="1"/>
              <a:t>acetylglutamate</a:t>
            </a:r>
            <a:r>
              <a:rPr lang="en-US" dirty="0"/>
              <a:t> synthase deficiency</a:t>
            </a:r>
          </a:p>
          <a:p>
            <a:r>
              <a:rPr lang="en-US" dirty="0"/>
              <a:t>Orotic aciduria</a:t>
            </a:r>
          </a:p>
          <a:p>
            <a:endParaRPr lang="en-US" dirty="0"/>
          </a:p>
        </p:txBody>
      </p:sp>
    </p:spTree>
    <p:extLst>
      <p:ext uri="{BB962C8B-B14F-4D97-AF65-F5344CB8AC3E}">
        <p14:creationId xmlns:p14="http://schemas.microsoft.com/office/powerpoint/2010/main" val="3560779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4965A-7458-EABF-F9BF-6733F4FCAC3C}"/>
              </a:ext>
            </a:extLst>
          </p:cNvPr>
          <p:cNvSpPr>
            <a:spLocks noGrp="1"/>
          </p:cNvSpPr>
          <p:nvPr>
            <p:ph type="title"/>
          </p:nvPr>
        </p:nvSpPr>
        <p:spPr/>
        <p:txBody>
          <a:bodyPr/>
          <a:lstStyle/>
          <a:p>
            <a:r>
              <a:rPr lang="en-US" dirty="0"/>
              <a:t>Catecholamine Synthesis</a:t>
            </a:r>
          </a:p>
        </p:txBody>
      </p:sp>
      <p:pic>
        <p:nvPicPr>
          <p:cNvPr id="5" name="Content Placeholder 4">
            <a:extLst>
              <a:ext uri="{FF2B5EF4-FFF2-40B4-BE49-F238E27FC236}">
                <a16:creationId xmlns:a16="http://schemas.microsoft.com/office/drawing/2014/main" id="{8E9C700D-BDAF-959C-12A2-ED1552EAE9CA}"/>
              </a:ext>
            </a:extLst>
          </p:cNvPr>
          <p:cNvPicPr>
            <a:picLocks noGrp="1" noChangeAspect="1"/>
          </p:cNvPicPr>
          <p:nvPr>
            <p:ph idx="1"/>
          </p:nvPr>
        </p:nvPicPr>
        <p:blipFill rotWithShape="1">
          <a:blip r:embed="rId2"/>
          <a:srcRect t="5891"/>
          <a:stretch/>
        </p:blipFill>
        <p:spPr>
          <a:xfrm>
            <a:off x="2240604" y="1232163"/>
            <a:ext cx="7710792" cy="5439058"/>
          </a:xfrm>
        </p:spPr>
      </p:pic>
    </p:spTree>
    <p:extLst>
      <p:ext uri="{BB962C8B-B14F-4D97-AF65-F5344CB8AC3E}">
        <p14:creationId xmlns:p14="http://schemas.microsoft.com/office/powerpoint/2010/main" val="141660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henylketonuria fact sheet">
            <a:extLst>
              <a:ext uri="{FF2B5EF4-FFF2-40B4-BE49-F238E27FC236}">
                <a16:creationId xmlns:a16="http://schemas.microsoft.com/office/drawing/2014/main" id="{C0C97D9E-38E6-F294-2449-ED9649520F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0"/>
            <a:ext cx="11531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39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lassic phenylketonuria vs. tetrahydrobiopterin deficiency (malignant PKU)">
            <a:extLst>
              <a:ext uri="{FF2B5EF4-FFF2-40B4-BE49-F238E27FC236}">
                <a16:creationId xmlns:a16="http://schemas.microsoft.com/office/drawing/2014/main" id="{10EC1C10-2DFA-C67E-5805-F9E5DFAC8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0825"/>
            <a:ext cx="12192000" cy="635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094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3F4C7B-E7C7-4776-24D2-85946D512D35}"/>
              </a:ext>
            </a:extLst>
          </p:cNvPr>
          <p:cNvPicPr>
            <a:picLocks noChangeAspect="1"/>
          </p:cNvPicPr>
          <p:nvPr/>
        </p:nvPicPr>
        <p:blipFill>
          <a:blip r:embed="rId2"/>
          <a:stretch>
            <a:fillRect/>
          </a:stretch>
        </p:blipFill>
        <p:spPr>
          <a:xfrm>
            <a:off x="753029" y="0"/>
            <a:ext cx="10685942" cy="6858000"/>
          </a:xfrm>
          <a:prstGeom prst="rect">
            <a:avLst/>
          </a:prstGeom>
        </p:spPr>
      </p:pic>
    </p:spTree>
    <p:extLst>
      <p:ext uri="{BB962C8B-B14F-4D97-AF65-F5344CB8AC3E}">
        <p14:creationId xmlns:p14="http://schemas.microsoft.com/office/powerpoint/2010/main" val="4219154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lkaptonuria factsheet">
            <a:extLst>
              <a:ext uri="{FF2B5EF4-FFF2-40B4-BE49-F238E27FC236}">
                <a16:creationId xmlns:a16="http://schemas.microsoft.com/office/drawing/2014/main" id="{D7BC5518-BB6A-D05F-2809-2C85CBC89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88" y="0"/>
            <a:ext cx="109950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388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omocystinuria">
            <a:extLst>
              <a:ext uri="{FF2B5EF4-FFF2-40B4-BE49-F238E27FC236}">
                <a16:creationId xmlns:a16="http://schemas.microsoft.com/office/drawing/2014/main" id="{7E45D833-E4DB-DBFF-5EAA-6AAACAC607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0"/>
            <a:ext cx="9779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938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288DB-675E-729A-4F4C-647998AE2A04}"/>
              </a:ext>
            </a:extLst>
          </p:cNvPr>
          <p:cNvSpPr>
            <a:spLocks noGrp="1"/>
          </p:cNvSpPr>
          <p:nvPr>
            <p:ph type="title"/>
          </p:nvPr>
        </p:nvSpPr>
        <p:spPr/>
        <p:txBody>
          <a:bodyPr>
            <a:normAutofit fontScale="90000"/>
          </a:bodyPr>
          <a:lstStyle/>
          <a:p>
            <a:r>
              <a:rPr lang="en-US" sz="3300" b="1" u="sng" dirty="0"/>
              <a:t>IEM COULD BE PRESENTED AS :</a:t>
            </a:r>
            <a:br>
              <a:rPr lang="en-US" sz="3300" b="1" u="sng" dirty="0"/>
            </a:br>
            <a:r>
              <a:rPr lang="en-US" sz="2400" b="1" u="sng" dirty="0"/>
              <a:t>mostly nonspecific symptoms </a:t>
            </a:r>
            <a:endParaRPr lang="en-JO" sz="3300" b="1" u="sng" dirty="0"/>
          </a:p>
        </p:txBody>
      </p:sp>
      <p:sp>
        <p:nvSpPr>
          <p:cNvPr id="3" name="Content Placeholder 2">
            <a:extLst>
              <a:ext uri="{FF2B5EF4-FFF2-40B4-BE49-F238E27FC236}">
                <a16:creationId xmlns:a16="http://schemas.microsoft.com/office/drawing/2014/main" id="{AD43B1F2-F898-5CFC-5552-B7BEA05CE8A0}"/>
              </a:ext>
            </a:extLst>
          </p:cNvPr>
          <p:cNvSpPr>
            <a:spLocks noGrp="1"/>
          </p:cNvSpPr>
          <p:nvPr>
            <p:ph sz="half" idx="1"/>
          </p:nvPr>
        </p:nvSpPr>
        <p:spPr/>
        <p:txBody>
          <a:bodyPr>
            <a:normAutofit/>
          </a:bodyPr>
          <a:lstStyle/>
          <a:p>
            <a:r>
              <a:rPr lang="en-US" b="1" dirty="0">
                <a:solidFill>
                  <a:srgbClr val="CC0000"/>
                </a:solidFill>
              </a:rPr>
              <a:t>Toxic presentation :</a:t>
            </a:r>
          </a:p>
          <a:p>
            <a:r>
              <a:rPr lang="en-US" sz="2400" b="0" i="0" dirty="0">
                <a:effectLst/>
              </a:rPr>
              <a:t>The toxic presentation often presents as an encephalopathy.</a:t>
            </a:r>
            <a:endParaRPr lang="en-US" sz="2400" dirty="0">
              <a:effectLst/>
            </a:endParaRPr>
          </a:p>
          <a:p>
            <a:r>
              <a:rPr lang="en-US" sz="2400" b="0" i="0" dirty="0">
                <a:effectLst/>
              </a:rPr>
              <a:t>Fever, infection, fasting, or other catabolic stresses may precipitate the symptom complex. Metabolic acidosis, vomiting, lethargy, and other neurologic findings may be present.</a:t>
            </a:r>
            <a:endParaRPr lang="en-US" sz="2400" dirty="0">
              <a:effectLst/>
            </a:endParaRPr>
          </a:p>
          <a:p>
            <a:r>
              <a:rPr lang="en-US" sz="2400" b="0" i="0" dirty="0">
                <a:effectLst/>
              </a:rPr>
              <a:t>Diagnostic testing is most effective when metabolites are present in highest concentration in blood and urine at presentation.</a:t>
            </a:r>
            <a:endParaRPr lang="en-US" sz="2400" dirty="0">
              <a:effectLst/>
            </a:endParaRPr>
          </a:p>
        </p:txBody>
      </p:sp>
      <p:sp>
        <p:nvSpPr>
          <p:cNvPr id="4" name="Content Placeholder 3">
            <a:extLst>
              <a:ext uri="{FF2B5EF4-FFF2-40B4-BE49-F238E27FC236}">
                <a16:creationId xmlns:a16="http://schemas.microsoft.com/office/drawing/2014/main" id="{ADD80D72-3081-1682-492F-D9FE62555C85}"/>
              </a:ext>
            </a:extLst>
          </p:cNvPr>
          <p:cNvSpPr>
            <a:spLocks noGrp="1"/>
          </p:cNvSpPr>
          <p:nvPr>
            <p:ph sz="half" idx="2"/>
          </p:nvPr>
        </p:nvSpPr>
        <p:spPr/>
        <p:txBody>
          <a:bodyPr>
            <a:normAutofit/>
          </a:bodyPr>
          <a:lstStyle/>
          <a:p>
            <a:r>
              <a:rPr lang="en-US" sz="2400" b="1" i="0" dirty="0">
                <a:solidFill>
                  <a:srgbClr val="CC0000"/>
                </a:solidFill>
                <a:effectLst/>
              </a:rPr>
              <a:t>Moderate Neonatal Hyperammonemia</a:t>
            </a:r>
            <a:endParaRPr lang="en-US" sz="2400" b="1" dirty="0">
              <a:solidFill>
                <a:srgbClr val="CC0000"/>
              </a:solidFill>
              <a:effectLst/>
            </a:endParaRPr>
          </a:p>
          <a:p>
            <a:r>
              <a:rPr lang="en-US" sz="2400" b="1" i="0" dirty="0">
                <a:solidFill>
                  <a:srgbClr val="CC0000"/>
                </a:solidFill>
                <a:effectLst/>
              </a:rPr>
              <a:t>Clinical Hyperammonemia in Later Infancy and Childhood</a:t>
            </a:r>
            <a:endParaRPr lang="en-US" sz="2400" b="1" dirty="0">
              <a:solidFill>
                <a:srgbClr val="CC0000"/>
              </a:solidFill>
              <a:effectLst/>
            </a:endParaRPr>
          </a:p>
          <a:p>
            <a:r>
              <a:rPr lang="en-US" sz="2400" b="1" i="0" dirty="0">
                <a:solidFill>
                  <a:srgbClr val="CC0000"/>
                </a:solidFill>
                <a:effectLst/>
              </a:rPr>
              <a:t>Specific Organ Presentation</a:t>
            </a:r>
            <a:r>
              <a:rPr lang="en-US" sz="2400" b="0" i="0" dirty="0">
                <a:effectLst/>
              </a:rPr>
              <a:t>:Any organ or system can be injured by toxic accumulation of any of the metabolites involved in inborn errors.</a:t>
            </a:r>
            <a:endParaRPr lang="en-US" sz="2400" dirty="0">
              <a:effectLst/>
            </a:endParaRPr>
          </a:p>
          <a:p>
            <a:r>
              <a:rPr lang="en-US" sz="2400" b="1" i="0" dirty="0">
                <a:solidFill>
                  <a:srgbClr val="CC0000"/>
                </a:solidFill>
                <a:effectLst/>
              </a:rPr>
              <a:t>Energy Deficiency</a:t>
            </a:r>
            <a:endParaRPr lang="en-US" sz="2400" b="1" dirty="0">
              <a:solidFill>
                <a:srgbClr val="CC0000"/>
              </a:solidFill>
              <a:effectLst/>
            </a:endParaRPr>
          </a:p>
          <a:p>
            <a:r>
              <a:rPr lang="en-US" sz="2400" b="1" i="0" dirty="0">
                <a:solidFill>
                  <a:srgbClr val="CC0000"/>
                </a:solidFill>
                <a:effectLst/>
              </a:rPr>
              <a:t>Severe Neonatal Hyperammonemia</a:t>
            </a:r>
            <a:endParaRPr lang="en-US" sz="2400" b="1" dirty="0">
              <a:solidFill>
                <a:srgbClr val="CC0000"/>
              </a:solidFill>
              <a:effectLst/>
            </a:endParaRPr>
          </a:p>
          <a:p>
            <a:r>
              <a:rPr lang="en-US" sz="2400" b="1" i="0" dirty="0">
                <a:solidFill>
                  <a:srgbClr val="CC0000"/>
                </a:solidFill>
                <a:effectLst/>
              </a:rPr>
              <a:t>Ketosis and Ketotic Hypoglycemia</a:t>
            </a:r>
            <a:endParaRPr lang="en-US" sz="2400" b="1" dirty="0">
              <a:solidFill>
                <a:srgbClr val="CC0000"/>
              </a:solidFill>
              <a:effectLst/>
            </a:endParaRPr>
          </a:p>
          <a:p>
            <a:endParaRPr lang="en-US" dirty="0">
              <a:effectLst/>
              <a:latin typeface="Helvetica" pitchFamily="2" charset="0"/>
            </a:endParaRPr>
          </a:p>
        </p:txBody>
      </p:sp>
    </p:spTree>
    <p:extLst>
      <p:ext uri="{BB962C8B-B14F-4D97-AF65-F5344CB8AC3E}">
        <p14:creationId xmlns:p14="http://schemas.microsoft.com/office/powerpoint/2010/main" val="4927132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3A591-0113-873A-9B84-D95943999D42}"/>
              </a:ext>
            </a:extLst>
          </p:cNvPr>
          <p:cNvSpPr>
            <a:spLocks noGrp="1"/>
          </p:cNvSpPr>
          <p:nvPr>
            <p:ph type="title"/>
          </p:nvPr>
        </p:nvSpPr>
        <p:spPr/>
        <p:txBody>
          <a:bodyPr/>
          <a:lstStyle/>
          <a:p>
            <a:r>
              <a:rPr lang="en-US" dirty="0"/>
              <a:t>Pathophysiology of homocystinuria</a:t>
            </a:r>
          </a:p>
        </p:txBody>
      </p:sp>
      <p:sp>
        <p:nvSpPr>
          <p:cNvPr id="5" name="Content Placeholder 4">
            <a:extLst>
              <a:ext uri="{FF2B5EF4-FFF2-40B4-BE49-F238E27FC236}">
                <a16:creationId xmlns:a16="http://schemas.microsoft.com/office/drawing/2014/main" id="{0CE294EB-4388-7D45-6F3D-FD21DBA7804A}"/>
              </a:ext>
            </a:extLst>
          </p:cNvPr>
          <p:cNvSpPr>
            <a:spLocks noGrp="1"/>
          </p:cNvSpPr>
          <p:nvPr>
            <p:ph sz="half" idx="1"/>
          </p:nvPr>
        </p:nvSpPr>
        <p:spPr>
          <a:xfrm>
            <a:off x="838200" y="1306851"/>
            <a:ext cx="4443919" cy="4870112"/>
          </a:xfrm>
        </p:spPr>
        <p:txBody>
          <a:bodyPr>
            <a:normAutofit/>
          </a:bodyPr>
          <a:lstStyle/>
          <a:p>
            <a:r>
              <a:rPr lang="en-US" sz="2400" dirty="0"/>
              <a:t>Methionine synthase deficiency or MTHFR deficiency: impaired conversion of homocysteine to methionine</a:t>
            </a:r>
          </a:p>
          <a:p>
            <a:r>
              <a:rPr lang="en-US" sz="2400" dirty="0"/>
              <a:t>Cystathionine synthase deficiency or reduced affinity of cystathionine synthase for pyridoxal phosphate: impaired conversion of homocysteine to cystathionine</a:t>
            </a:r>
          </a:p>
          <a:p>
            <a:r>
              <a:rPr lang="en-US" sz="2400" dirty="0"/>
              <a:t>Both result in accumulation of homocysteine.</a:t>
            </a:r>
          </a:p>
        </p:txBody>
      </p:sp>
      <p:pic>
        <p:nvPicPr>
          <p:cNvPr id="6" name="Picture 2" descr="Pathophysiology of homocystinuria">
            <a:extLst>
              <a:ext uri="{FF2B5EF4-FFF2-40B4-BE49-F238E27FC236}">
                <a16:creationId xmlns:a16="http://schemas.microsoft.com/office/drawing/2014/main" id="{B2643A12-BC66-47E0-B674-AC7C79E2B99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450677" y="1306851"/>
            <a:ext cx="5903124" cy="4339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266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9052B-7CCB-BD66-AD36-138FDD5317AA}"/>
              </a:ext>
            </a:extLst>
          </p:cNvPr>
          <p:cNvSpPr>
            <a:spLocks noGrp="1"/>
          </p:cNvSpPr>
          <p:nvPr>
            <p:ph type="title"/>
          </p:nvPr>
        </p:nvSpPr>
        <p:spPr/>
        <p:txBody>
          <a:bodyPr/>
          <a:lstStyle/>
          <a:p>
            <a:r>
              <a:rPr lang="en-US" dirty="0"/>
              <a:t>Cystinuria</a:t>
            </a:r>
          </a:p>
        </p:txBody>
      </p:sp>
      <p:sp>
        <p:nvSpPr>
          <p:cNvPr id="3" name="Content Placeholder 2">
            <a:extLst>
              <a:ext uri="{FF2B5EF4-FFF2-40B4-BE49-F238E27FC236}">
                <a16:creationId xmlns:a16="http://schemas.microsoft.com/office/drawing/2014/main" id="{F4B546BB-6BB9-2A77-6EEA-E1B704E3BD8D}"/>
              </a:ext>
            </a:extLst>
          </p:cNvPr>
          <p:cNvSpPr>
            <a:spLocks noGrp="1"/>
          </p:cNvSpPr>
          <p:nvPr>
            <p:ph idx="1"/>
          </p:nvPr>
        </p:nvSpPr>
        <p:spPr>
          <a:xfrm>
            <a:off x="838200" y="1305025"/>
            <a:ext cx="10515600" cy="4959587"/>
          </a:xfrm>
        </p:spPr>
        <p:txBody>
          <a:bodyPr>
            <a:normAutofit fontScale="92500"/>
          </a:bodyPr>
          <a:lstStyle/>
          <a:p>
            <a:r>
              <a:rPr lang="en-US" b="1" dirty="0"/>
              <a:t>Pathophysiology</a:t>
            </a:r>
            <a:r>
              <a:rPr lang="en-US" dirty="0"/>
              <a:t>: impaired renal reabsorption of dibasic amino acids (cystine, ornithine, arginine, lysine) → accumulation of cystine in the urine → frequent formation of hexagonal cystine stones</a:t>
            </a:r>
          </a:p>
          <a:p>
            <a:r>
              <a:rPr lang="en-US" b="1" dirty="0"/>
              <a:t>Inheritance</a:t>
            </a:r>
            <a:r>
              <a:rPr lang="en-US" dirty="0"/>
              <a:t>: autosomal recessive</a:t>
            </a:r>
          </a:p>
          <a:p>
            <a:r>
              <a:rPr lang="en-US" b="1" dirty="0"/>
              <a:t>Clinical features</a:t>
            </a:r>
            <a:r>
              <a:rPr lang="en-US" dirty="0"/>
              <a:t>: recurrent nephrolithiasis, starting as early as childhood</a:t>
            </a:r>
          </a:p>
          <a:p>
            <a:r>
              <a:rPr lang="en-US" b="1" dirty="0"/>
              <a:t>Diagnostics</a:t>
            </a:r>
          </a:p>
          <a:p>
            <a:pPr lvl="1"/>
            <a:r>
              <a:rPr lang="en-US" dirty="0"/>
              <a:t>Urine microscopy: hexagonal cystine stones</a:t>
            </a:r>
          </a:p>
          <a:p>
            <a:pPr lvl="1"/>
            <a:r>
              <a:rPr lang="en-US" dirty="0"/>
              <a:t>Urinary cyanide nitroprusside test: positive</a:t>
            </a:r>
          </a:p>
          <a:p>
            <a:r>
              <a:rPr lang="en-US" b="1" dirty="0"/>
              <a:t>Treatment</a:t>
            </a:r>
          </a:p>
          <a:p>
            <a:pPr lvl="1"/>
            <a:r>
              <a:rPr lang="en-US" dirty="0"/>
              <a:t>Adequate hydration</a:t>
            </a:r>
          </a:p>
          <a:p>
            <a:pPr lvl="1"/>
            <a:r>
              <a:rPr lang="en-US" dirty="0"/>
              <a:t>Urinary alkalinization: acetazolamide, potassium citrate</a:t>
            </a:r>
          </a:p>
          <a:p>
            <a:pPr lvl="1"/>
            <a:r>
              <a:rPr lang="en-US" dirty="0"/>
              <a:t>Chelating agents: penicillamine</a:t>
            </a:r>
          </a:p>
        </p:txBody>
      </p:sp>
      <p:pic>
        <p:nvPicPr>
          <p:cNvPr id="10242" name="Picture 2" descr="Cystine crystals">
            <a:extLst>
              <a:ext uri="{FF2B5EF4-FFF2-40B4-BE49-F238E27FC236}">
                <a16:creationId xmlns:a16="http://schemas.microsoft.com/office/drawing/2014/main" id="{291425D7-E1F3-C00E-D9C3-B17A0755A9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3260" y="4091318"/>
            <a:ext cx="2540540" cy="2173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58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A28E2-0868-FF45-1055-8541106A341A}"/>
              </a:ext>
            </a:extLst>
          </p:cNvPr>
          <p:cNvSpPr>
            <a:spLocks noGrp="1"/>
          </p:cNvSpPr>
          <p:nvPr>
            <p:ph type="title"/>
          </p:nvPr>
        </p:nvSpPr>
        <p:spPr/>
        <p:txBody>
          <a:bodyPr>
            <a:normAutofit/>
          </a:bodyPr>
          <a:lstStyle/>
          <a:p>
            <a:r>
              <a:rPr lang="en-US" dirty="0" err="1"/>
              <a:t>Hartnup</a:t>
            </a:r>
            <a:r>
              <a:rPr lang="en-US" dirty="0"/>
              <a:t> disease</a:t>
            </a:r>
          </a:p>
        </p:txBody>
      </p:sp>
      <p:sp>
        <p:nvSpPr>
          <p:cNvPr id="3" name="Content Placeholder 2">
            <a:extLst>
              <a:ext uri="{FF2B5EF4-FFF2-40B4-BE49-F238E27FC236}">
                <a16:creationId xmlns:a16="http://schemas.microsoft.com/office/drawing/2014/main" id="{703FA4A1-4186-B5CF-3562-7210D9E7D336}"/>
              </a:ext>
            </a:extLst>
          </p:cNvPr>
          <p:cNvSpPr>
            <a:spLocks noGrp="1"/>
          </p:cNvSpPr>
          <p:nvPr>
            <p:ph idx="1"/>
          </p:nvPr>
        </p:nvSpPr>
        <p:spPr>
          <a:xfrm>
            <a:off x="838200" y="1305025"/>
            <a:ext cx="10515600" cy="4872039"/>
          </a:xfrm>
        </p:spPr>
        <p:txBody>
          <a:bodyPr>
            <a:normAutofit lnSpcReduction="10000"/>
          </a:bodyPr>
          <a:lstStyle/>
          <a:p>
            <a:r>
              <a:rPr lang="en-US" b="1" dirty="0"/>
              <a:t>Pathophysiology</a:t>
            </a:r>
            <a:r>
              <a:rPr lang="en-US" dirty="0"/>
              <a:t>: </a:t>
            </a:r>
            <a:r>
              <a:rPr lang="en-US" sz="2600" dirty="0"/>
              <a:t>impaired Na</a:t>
            </a:r>
            <a:r>
              <a:rPr lang="en-US" sz="2600" baseline="30000" dirty="0"/>
              <a:t>+</a:t>
            </a:r>
            <a:r>
              <a:rPr lang="en-US" sz="2600" dirty="0"/>
              <a:t>-dependent neutral amino acid transporter on enterocytes and proximal renal tubular cells → decreased renal and intestinal absorption of tryptophan → inability to synthesize vitamin B</a:t>
            </a:r>
            <a:r>
              <a:rPr lang="en-US" sz="2600" baseline="-25000" dirty="0"/>
              <a:t>3</a:t>
            </a:r>
            <a:r>
              <a:rPr lang="en-US" sz="2600" dirty="0"/>
              <a:t> (niacin)</a:t>
            </a:r>
          </a:p>
          <a:p>
            <a:r>
              <a:rPr lang="en-US" b="1" dirty="0"/>
              <a:t>Inheritance</a:t>
            </a:r>
            <a:r>
              <a:rPr lang="en-US" dirty="0"/>
              <a:t>: autosomal recessive</a:t>
            </a:r>
          </a:p>
          <a:p>
            <a:r>
              <a:rPr lang="en-US" b="1" dirty="0"/>
              <a:t>Clinical features</a:t>
            </a:r>
            <a:r>
              <a:rPr lang="en-US" dirty="0"/>
              <a:t>: symptoms of vitamin B3 deficiency</a:t>
            </a:r>
          </a:p>
          <a:p>
            <a:pPr lvl="1"/>
            <a:r>
              <a:rPr lang="en-US" dirty="0"/>
              <a:t>Pellagra: dermatitis, glossitis, diarrhea, dementia</a:t>
            </a:r>
          </a:p>
          <a:p>
            <a:pPr lvl="1"/>
            <a:r>
              <a:rPr lang="en-US" dirty="0"/>
              <a:t>Cerebellar ataxia</a:t>
            </a:r>
          </a:p>
          <a:p>
            <a:r>
              <a:rPr lang="en-US" b="1" dirty="0"/>
              <a:t>Diagnostics</a:t>
            </a:r>
            <a:r>
              <a:rPr lang="en-US" dirty="0"/>
              <a:t>: ↑ neutral amino acids in urine (neutral aminoaciduria)</a:t>
            </a:r>
          </a:p>
          <a:p>
            <a:r>
              <a:rPr lang="en-US" b="1" dirty="0"/>
              <a:t>Treatment</a:t>
            </a:r>
          </a:p>
          <a:p>
            <a:pPr lvl="1"/>
            <a:r>
              <a:rPr lang="en-US" dirty="0"/>
              <a:t>High-protein diet </a:t>
            </a:r>
          </a:p>
          <a:p>
            <a:pPr lvl="1"/>
            <a:r>
              <a:rPr lang="en-US" dirty="0"/>
              <a:t>Niacin supplementation</a:t>
            </a:r>
          </a:p>
        </p:txBody>
      </p:sp>
    </p:spTree>
    <p:extLst>
      <p:ext uri="{BB962C8B-B14F-4D97-AF65-F5344CB8AC3E}">
        <p14:creationId xmlns:p14="http://schemas.microsoft.com/office/powerpoint/2010/main" val="3874701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3BAE7-FACE-678E-C970-339383D323E9}"/>
              </a:ext>
            </a:extLst>
          </p:cNvPr>
          <p:cNvSpPr>
            <a:spLocks noGrp="1"/>
          </p:cNvSpPr>
          <p:nvPr>
            <p:ph type="title"/>
          </p:nvPr>
        </p:nvSpPr>
        <p:spPr>
          <a:xfrm>
            <a:off x="838200" y="365125"/>
            <a:ext cx="10515600" cy="762339"/>
          </a:xfrm>
        </p:spPr>
        <p:txBody>
          <a:bodyPr>
            <a:normAutofit/>
          </a:bodyPr>
          <a:lstStyle/>
          <a:p>
            <a:r>
              <a:rPr lang="en-US" dirty="0"/>
              <a:t>Maple syrup urine disease</a:t>
            </a:r>
          </a:p>
        </p:txBody>
      </p:sp>
      <p:sp>
        <p:nvSpPr>
          <p:cNvPr id="3" name="Content Placeholder 2">
            <a:extLst>
              <a:ext uri="{FF2B5EF4-FFF2-40B4-BE49-F238E27FC236}">
                <a16:creationId xmlns:a16="http://schemas.microsoft.com/office/drawing/2014/main" id="{28224E6F-A319-15AB-64C2-078C5CE26736}"/>
              </a:ext>
            </a:extLst>
          </p:cNvPr>
          <p:cNvSpPr>
            <a:spLocks noGrp="1"/>
          </p:cNvSpPr>
          <p:nvPr>
            <p:ph idx="1"/>
          </p:nvPr>
        </p:nvSpPr>
        <p:spPr>
          <a:xfrm>
            <a:off x="838200" y="1304924"/>
            <a:ext cx="10515600" cy="5187951"/>
          </a:xfrm>
        </p:spPr>
        <p:txBody>
          <a:bodyPr>
            <a:normAutofit lnSpcReduction="10000"/>
          </a:bodyPr>
          <a:lstStyle/>
          <a:p>
            <a:r>
              <a:rPr lang="en-US" b="1" dirty="0"/>
              <a:t>Pathophysiology</a:t>
            </a:r>
            <a:r>
              <a:rPr lang="en-US" dirty="0"/>
              <a:t>: </a:t>
            </a:r>
            <a:r>
              <a:rPr lang="en-US" sz="2600" dirty="0"/>
              <a:t>absent or deficient branched-chain alpha-ketoacid dehydrogenase → impaired degradation of BCAA (valine, leucine, isoleucine) → elevated </a:t>
            </a:r>
            <a:r>
              <a:rPr lang="el-GR" sz="2600" dirty="0"/>
              <a:t>α-</a:t>
            </a:r>
            <a:r>
              <a:rPr lang="en-US" sz="2600" dirty="0"/>
              <a:t>ketoacid formation</a:t>
            </a:r>
          </a:p>
          <a:p>
            <a:r>
              <a:rPr lang="en-US" b="1" dirty="0"/>
              <a:t>Inheritance</a:t>
            </a:r>
            <a:r>
              <a:rPr lang="en-US" dirty="0"/>
              <a:t>: autosomal recessive</a:t>
            </a:r>
          </a:p>
          <a:p>
            <a:r>
              <a:rPr lang="en-US" b="1" dirty="0"/>
              <a:t>Clinical features</a:t>
            </a:r>
            <a:r>
              <a:rPr lang="en-US" dirty="0"/>
              <a:t>: Symptom onset: early neonatal period</a:t>
            </a:r>
          </a:p>
          <a:p>
            <a:pPr lvl="1"/>
            <a:r>
              <a:rPr lang="en-US" dirty="0"/>
              <a:t>Sweet-smelling urine (maple syrup or burnt sugar odor)</a:t>
            </a:r>
          </a:p>
          <a:p>
            <a:pPr lvl="1"/>
            <a:r>
              <a:rPr lang="en-US" dirty="0"/>
              <a:t>Intellectual disability</a:t>
            </a:r>
          </a:p>
          <a:p>
            <a:pPr lvl="1"/>
            <a:r>
              <a:rPr lang="en-US" dirty="0"/>
              <a:t>Poor feeding, vomiting, and lethargy</a:t>
            </a:r>
          </a:p>
          <a:p>
            <a:r>
              <a:rPr lang="en-US" b="1" dirty="0"/>
              <a:t>Diagnostics</a:t>
            </a:r>
            <a:r>
              <a:rPr lang="en-US" dirty="0"/>
              <a:t>: (Part of newborn screening)</a:t>
            </a:r>
          </a:p>
          <a:p>
            <a:pPr lvl="1"/>
            <a:r>
              <a:rPr lang="en-US" dirty="0"/>
              <a:t>Increased serum levels of alpha-ketoacids (especially leucine alpha-ketoacids)</a:t>
            </a:r>
          </a:p>
          <a:p>
            <a:pPr lvl="1"/>
            <a:r>
              <a:rPr lang="en-US" dirty="0"/>
              <a:t>Increased serum levels of leucine, isoleucine, and valine</a:t>
            </a:r>
          </a:p>
          <a:p>
            <a:pPr lvl="1"/>
            <a:r>
              <a:rPr lang="en-US" dirty="0"/>
              <a:t>Hypoglycemia</a:t>
            </a:r>
          </a:p>
          <a:p>
            <a:r>
              <a:rPr lang="en-US" b="1" dirty="0"/>
              <a:t>Treatment</a:t>
            </a:r>
            <a:r>
              <a:rPr lang="en-US" dirty="0"/>
              <a:t>: Avoid foods containing BCAA</a:t>
            </a:r>
          </a:p>
        </p:txBody>
      </p:sp>
    </p:spTree>
    <p:extLst>
      <p:ext uri="{BB962C8B-B14F-4D97-AF65-F5344CB8AC3E}">
        <p14:creationId xmlns:p14="http://schemas.microsoft.com/office/powerpoint/2010/main" val="2806796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1F97A-B18A-B353-25C9-4F133DCC9D83}"/>
              </a:ext>
            </a:extLst>
          </p:cNvPr>
          <p:cNvSpPr>
            <a:spLocks noGrp="1"/>
          </p:cNvSpPr>
          <p:nvPr>
            <p:ph type="title"/>
          </p:nvPr>
        </p:nvSpPr>
        <p:spPr/>
        <p:txBody>
          <a:bodyPr>
            <a:normAutofit/>
          </a:bodyPr>
          <a:lstStyle/>
          <a:p>
            <a:r>
              <a:rPr lang="en-US" dirty="0"/>
              <a:t>Organic acidemias Pathophysiology</a:t>
            </a:r>
          </a:p>
        </p:txBody>
      </p:sp>
      <p:sp>
        <p:nvSpPr>
          <p:cNvPr id="3" name="Content Placeholder 2">
            <a:extLst>
              <a:ext uri="{FF2B5EF4-FFF2-40B4-BE49-F238E27FC236}">
                <a16:creationId xmlns:a16="http://schemas.microsoft.com/office/drawing/2014/main" id="{5B9CAA00-A21E-5BE3-E041-7E449FCCADC4}"/>
              </a:ext>
            </a:extLst>
          </p:cNvPr>
          <p:cNvSpPr>
            <a:spLocks noGrp="1"/>
          </p:cNvSpPr>
          <p:nvPr>
            <p:ph sz="half" idx="1"/>
          </p:nvPr>
        </p:nvSpPr>
        <p:spPr>
          <a:xfrm>
            <a:off x="838200" y="1306851"/>
            <a:ext cx="7119026" cy="4870112"/>
          </a:xfrm>
        </p:spPr>
        <p:txBody>
          <a:bodyPr>
            <a:normAutofit fontScale="92500" lnSpcReduction="10000"/>
          </a:bodyPr>
          <a:lstStyle/>
          <a:p>
            <a:r>
              <a:rPr lang="en-US" dirty="0"/>
              <a:t>Propionic acidemia: propionyl-CoA carboxylase deficiency → impaired conversion of propionyl-CoA to </a:t>
            </a:r>
            <a:r>
              <a:rPr lang="en-US" dirty="0" err="1"/>
              <a:t>methylmalonyl</a:t>
            </a:r>
            <a:r>
              <a:rPr lang="en-US" dirty="0"/>
              <a:t>-CoA → ↑ propionyl-CoA and ↓ methylmalonate → conversion into propionic acid, which accumulates in serum and urine</a:t>
            </a:r>
          </a:p>
          <a:p>
            <a:r>
              <a:rPr lang="en-US" dirty="0"/>
              <a:t>Methylmalonic acidemia: </a:t>
            </a:r>
            <a:r>
              <a:rPr lang="en-US" dirty="0" err="1"/>
              <a:t>methylmalonyl</a:t>
            </a:r>
            <a:r>
              <a:rPr lang="en-US" dirty="0"/>
              <a:t>-CoA mutase deficiency or vitamin B12 deficiency → accumulation of methylmalonic acid</a:t>
            </a:r>
          </a:p>
          <a:p>
            <a:r>
              <a:rPr lang="en-US" dirty="0"/>
              <a:t>Accumulation of organic acids leads to</a:t>
            </a:r>
          </a:p>
          <a:p>
            <a:pPr lvl="1"/>
            <a:r>
              <a:rPr lang="en-US" dirty="0"/>
              <a:t>Urea cycle inhibition → hyperammonemia</a:t>
            </a:r>
          </a:p>
          <a:p>
            <a:pPr lvl="1"/>
            <a:r>
              <a:rPr lang="en-US" dirty="0"/>
              <a:t>Gluconeogenesis inhibition → hypoglycemia during fasting periods and increased risk of ketoacidosis (high anion gap metabolic acidosis)</a:t>
            </a:r>
          </a:p>
          <a:p>
            <a:endParaRPr lang="en-US" dirty="0"/>
          </a:p>
        </p:txBody>
      </p:sp>
      <p:pic>
        <p:nvPicPr>
          <p:cNvPr id="5" name="Content Placeholder 4" descr="Search in sidebar query">
            <a:extLst>
              <a:ext uri="{FF2B5EF4-FFF2-40B4-BE49-F238E27FC236}">
                <a16:creationId xmlns:a16="http://schemas.microsoft.com/office/drawing/2014/main" id="{4CD5B5E8-4B06-D59B-9AED-7FBEFF99E4A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112375" y="1306513"/>
            <a:ext cx="3241425" cy="487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4473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1F97A-B18A-B353-25C9-4F133DCC9D83}"/>
              </a:ext>
            </a:extLst>
          </p:cNvPr>
          <p:cNvSpPr>
            <a:spLocks noGrp="1"/>
          </p:cNvSpPr>
          <p:nvPr>
            <p:ph type="title"/>
          </p:nvPr>
        </p:nvSpPr>
        <p:spPr/>
        <p:txBody>
          <a:bodyPr>
            <a:normAutofit/>
          </a:bodyPr>
          <a:lstStyle/>
          <a:p>
            <a:r>
              <a:rPr lang="en-US" dirty="0"/>
              <a:t>Organic acidemias</a:t>
            </a:r>
          </a:p>
        </p:txBody>
      </p:sp>
      <p:sp>
        <p:nvSpPr>
          <p:cNvPr id="3" name="Content Placeholder 2">
            <a:extLst>
              <a:ext uri="{FF2B5EF4-FFF2-40B4-BE49-F238E27FC236}">
                <a16:creationId xmlns:a16="http://schemas.microsoft.com/office/drawing/2014/main" id="{5B9CAA00-A21E-5BE3-E041-7E449FCCADC4}"/>
              </a:ext>
            </a:extLst>
          </p:cNvPr>
          <p:cNvSpPr>
            <a:spLocks noGrp="1"/>
          </p:cNvSpPr>
          <p:nvPr>
            <p:ph idx="1"/>
          </p:nvPr>
        </p:nvSpPr>
        <p:spPr/>
        <p:txBody>
          <a:bodyPr>
            <a:normAutofit fontScale="92500"/>
          </a:bodyPr>
          <a:lstStyle/>
          <a:p>
            <a:r>
              <a:rPr lang="en-US" b="1" dirty="0"/>
              <a:t>Inheritance</a:t>
            </a:r>
            <a:r>
              <a:rPr lang="en-US" dirty="0"/>
              <a:t>: autosomal recessive</a:t>
            </a:r>
          </a:p>
          <a:p>
            <a:r>
              <a:rPr lang="en-US" b="1" dirty="0"/>
              <a:t>Clinical features</a:t>
            </a:r>
            <a:r>
              <a:rPr lang="en-US" dirty="0"/>
              <a:t>: Manifests in the neonatal period</a:t>
            </a:r>
          </a:p>
          <a:p>
            <a:pPr lvl="1"/>
            <a:r>
              <a:rPr lang="en-US" dirty="0"/>
              <a:t>Vomiting, poor feeding, Lethargy, Hepatomegaly</a:t>
            </a:r>
          </a:p>
          <a:p>
            <a:pPr lvl="1"/>
            <a:r>
              <a:rPr lang="en-US" dirty="0"/>
              <a:t>Intellectual disability, developmental delay, Growth faltering</a:t>
            </a:r>
          </a:p>
          <a:p>
            <a:pPr lvl="1"/>
            <a:r>
              <a:rPr lang="en-US" dirty="0"/>
              <a:t>Seizures, Hypotonia, Coma</a:t>
            </a:r>
          </a:p>
          <a:p>
            <a:r>
              <a:rPr lang="en-US" b="1" dirty="0"/>
              <a:t>Diagnostics</a:t>
            </a:r>
          </a:p>
          <a:p>
            <a:pPr lvl="1"/>
            <a:r>
              <a:rPr lang="en-US" dirty="0"/>
              <a:t>↑ Propionic acid or ↑ methylmalonic acid in urine and serum </a:t>
            </a:r>
          </a:p>
          <a:p>
            <a:pPr lvl="1"/>
            <a:r>
              <a:rPr lang="en-US" dirty="0"/>
              <a:t>High anion gap metabolic acidosis, Hyperammonemia, Ketonuria</a:t>
            </a:r>
          </a:p>
          <a:p>
            <a:r>
              <a:rPr lang="en-US" b="1" dirty="0"/>
              <a:t>Treatment</a:t>
            </a:r>
            <a:r>
              <a:rPr lang="en-US" dirty="0"/>
              <a:t>: follow a diet that is low in</a:t>
            </a:r>
          </a:p>
          <a:p>
            <a:pPr lvl="1"/>
            <a:r>
              <a:rPr lang="en-US" dirty="0"/>
              <a:t>Protein, especially low in amino acids isoleucine, valine, threonine, and methionine</a:t>
            </a:r>
          </a:p>
          <a:p>
            <a:pPr lvl="1"/>
            <a:r>
              <a:rPr lang="en-US" dirty="0"/>
              <a:t>Pyrimidines (thymine and uracil)</a:t>
            </a:r>
          </a:p>
          <a:p>
            <a:pPr lvl="1"/>
            <a:r>
              <a:rPr lang="en-US" dirty="0"/>
              <a:t>Odd-chain fatty acids, cholesterol</a:t>
            </a:r>
          </a:p>
        </p:txBody>
      </p:sp>
    </p:spTree>
    <p:extLst>
      <p:ext uri="{BB962C8B-B14F-4D97-AF65-F5344CB8AC3E}">
        <p14:creationId xmlns:p14="http://schemas.microsoft.com/office/powerpoint/2010/main" val="159424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B8F365-048B-5129-FDAE-9F5F9DD41457}"/>
              </a:ext>
            </a:extLst>
          </p:cNvPr>
          <p:cNvSpPr>
            <a:spLocks noGrp="1"/>
          </p:cNvSpPr>
          <p:nvPr>
            <p:ph type="title"/>
          </p:nvPr>
        </p:nvSpPr>
        <p:spPr/>
        <p:txBody>
          <a:bodyPr/>
          <a:lstStyle/>
          <a:p>
            <a:r>
              <a:rPr lang="en-US" dirty="0"/>
              <a:t>Urea cycle</a:t>
            </a:r>
          </a:p>
        </p:txBody>
      </p:sp>
      <p:pic>
        <p:nvPicPr>
          <p:cNvPr id="11266" name="Picture 2" descr="Urea cycle">
            <a:extLst>
              <a:ext uri="{FF2B5EF4-FFF2-40B4-BE49-F238E27FC236}">
                <a16:creationId xmlns:a16="http://schemas.microsoft.com/office/drawing/2014/main" id="{CD705AFC-A62B-3607-196D-858C483BDA3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0559" y="1304925"/>
            <a:ext cx="7810882" cy="487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371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DBB0F-CA4C-F7FE-B56E-AB361610ABE9}"/>
              </a:ext>
            </a:extLst>
          </p:cNvPr>
          <p:cNvSpPr>
            <a:spLocks noGrp="1"/>
          </p:cNvSpPr>
          <p:nvPr>
            <p:ph type="title"/>
          </p:nvPr>
        </p:nvSpPr>
        <p:spPr/>
        <p:txBody>
          <a:bodyPr>
            <a:noAutofit/>
          </a:bodyPr>
          <a:lstStyle/>
          <a:p>
            <a:r>
              <a:rPr lang="en-US" sz="3600" dirty="0"/>
              <a:t>Ornithine </a:t>
            </a:r>
            <a:r>
              <a:rPr lang="en-US" sz="3600" dirty="0" err="1"/>
              <a:t>transcarbamylase</a:t>
            </a:r>
            <a:r>
              <a:rPr lang="en-US" sz="3600" dirty="0"/>
              <a:t> deficiency (OTC deficiency)</a:t>
            </a:r>
          </a:p>
        </p:txBody>
      </p:sp>
      <p:sp>
        <p:nvSpPr>
          <p:cNvPr id="3" name="Content Placeholder 2">
            <a:extLst>
              <a:ext uri="{FF2B5EF4-FFF2-40B4-BE49-F238E27FC236}">
                <a16:creationId xmlns:a16="http://schemas.microsoft.com/office/drawing/2014/main" id="{A9B8736E-7EEE-B6AE-9DBD-EDA1A7C0A8A9}"/>
              </a:ext>
            </a:extLst>
          </p:cNvPr>
          <p:cNvSpPr>
            <a:spLocks noGrp="1"/>
          </p:cNvSpPr>
          <p:nvPr>
            <p:ph idx="1"/>
          </p:nvPr>
        </p:nvSpPr>
        <p:spPr/>
        <p:txBody>
          <a:bodyPr>
            <a:normAutofit fontScale="92500"/>
          </a:bodyPr>
          <a:lstStyle/>
          <a:p>
            <a:r>
              <a:rPr lang="en-US" dirty="0"/>
              <a:t>Most common urea cycle defect</a:t>
            </a:r>
          </a:p>
          <a:p>
            <a:r>
              <a:rPr lang="en-US" b="1" dirty="0"/>
              <a:t>Inheritance</a:t>
            </a:r>
            <a:r>
              <a:rPr lang="en-US" dirty="0"/>
              <a:t>: X-linked recessive</a:t>
            </a:r>
          </a:p>
          <a:p>
            <a:r>
              <a:rPr lang="en-US" b="1" dirty="0"/>
              <a:t>Pathophysiology</a:t>
            </a:r>
            <a:r>
              <a:rPr lang="en-US" dirty="0"/>
              <a:t>: Defect in the enzyme ornithine </a:t>
            </a:r>
            <a:r>
              <a:rPr lang="en-US" dirty="0" err="1"/>
              <a:t>transcarbamylase</a:t>
            </a:r>
            <a:r>
              <a:rPr lang="en-US" dirty="0"/>
              <a:t> → impaired conversion of carbamoyl phosphate and ornithine to citrulline (and phosphate) → ammonia cannot be eliminated and accumulates</a:t>
            </a:r>
          </a:p>
          <a:p>
            <a:r>
              <a:rPr lang="en-US" b="1" dirty="0"/>
              <a:t>Clinical features</a:t>
            </a:r>
          </a:p>
          <a:p>
            <a:pPr lvl="1"/>
            <a:r>
              <a:rPr lang="en-US" dirty="0"/>
              <a:t>Symptoms commonly manifest in the first days of life but can develop at any age.</a:t>
            </a:r>
          </a:p>
          <a:p>
            <a:pPr lvl="1"/>
            <a:r>
              <a:rPr lang="en-US" dirty="0"/>
              <a:t>Nausea, vomiting, irritability, poor feeding</a:t>
            </a:r>
          </a:p>
          <a:p>
            <a:pPr lvl="1"/>
            <a:r>
              <a:rPr lang="en-US" dirty="0"/>
              <a:t>Delayed growth and cognitive impairment</a:t>
            </a:r>
          </a:p>
          <a:p>
            <a:pPr lvl="1"/>
            <a:r>
              <a:rPr lang="en-US" dirty="0"/>
              <a:t>In severe cases, metabolic encephalopathy with coma and death</a:t>
            </a:r>
          </a:p>
          <a:p>
            <a:pPr lvl="1"/>
            <a:r>
              <a:rPr lang="en-US" dirty="0"/>
              <a:t>Does not cause megaloblastic anemia (as opposed to orotic aciduria)</a:t>
            </a:r>
          </a:p>
        </p:txBody>
      </p:sp>
    </p:spTree>
    <p:extLst>
      <p:ext uri="{BB962C8B-B14F-4D97-AF65-F5344CB8AC3E}">
        <p14:creationId xmlns:p14="http://schemas.microsoft.com/office/powerpoint/2010/main" val="28511492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DBB0F-CA4C-F7FE-B56E-AB361610ABE9}"/>
              </a:ext>
            </a:extLst>
          </p:cNvPr>
          <p:cNvSpPr>
            <a:spLocks noGrp="1"/>
          </p:cNvSpPr>
          <p:nvPr>
            <p:ph type="title"/>
          </p:nvPr>
        </p:nvSpPr>
        <p:spPr/>
        <p:txBody>
          <a:bodyPr>
            <a:noAutofit/>
          </a:bodyPr>
          <a:lstStyle/>
          <a:p>
            <a:r>
              <a:rPr lang="en-US" sz="3600" dirty="0"/>
              <a:t>Ornithine </a:t>
            </a:r>
            <a:r>
              <a:rPr lang="en-US" sz="3600" dirty="0" err="1"/>
              <a:t>transcarbamylase</a:t>
            </a:r>
            <a:r>
              <a:rPr lang="en-US" sz="3600" dirty="0"/>
              <a:t> deficiency (OTC deficiency)</a:t>
            </a:r>
          </a:p>
        </p:txBody>
      </p:sp>
      <p:sp>
        <p:nvSpPr>
          <p:cNvPr id="3" name="Content Placeholder 2">
            <a:extLst>
              <a:ext uri="{FF2B5EF4-FFF2-40B4-BE49-F238E27FC236}">
                <a16:creationId xmlns:a16="http://schemas.microsoft.com/office/drawing/2014/main" id="{A9B8736E-7EEE-B6AE-9DBD-EDA1A7C0A8A9}"/>
              </a:ext>
            </a:extLst>
          </p:cNvPr>
          <p:cNvSpPr>
            <a:spLocks noGrp="1"/>
          </p:cNvSpPr>
          <p:nvPr>
            <p:ph sz="half" idx="1"/>
          </p:nvPr>
        </p:nvSpPr>
        <p:spPr/>
        <p:txBody>
          <a:bodyPr numCol="1">
            <a:normAutofit/>
          </a:bodyPr>
          <a:lstStyle/>
          <a:p>
            <a:r>
              <a:rPr lang="en-US" dirty="0"/>
              <a:t>Diagnostics</a:t>
            </a:r>
          </a:p>
          <a:p>
            <a:pPr lvl="1"/>
            <a:r>
              <a:rPr lang="en-US" dirty="0"/>
              <a:t>Hyperammonemia (usually &gt; 100 </a:t>
            </a:r>
            <a:r>
              <a:rPr lang="el-GR" dirty="0"/>
              <a:t>μ</a:t>
            </a:r>
            <a:r>
              <a:rPr lang="en-US" dirty="0"/>
              <a:t>mol/L)</a:t>
            </a:r>
          </a:p>
          <a:p>
            <a:pPr lvl="1"/>
            <a:r>
              <a:rPr lang="en-US" dirty="0"/>
              <a:t>↑ Orotic acid in urine and blood</a:t>
            </a:r>
          </a:p>
          <a:p>
            <a:pPr lvl="1"/>
            <a:r>
              <a:rPr lang="en-US" dirty="0"/>
              <a:t>↓ BUN</a:t>
            </a:r>
          </a:p>
          <a:p>
            <a:pPr lvl="1"/>
            <a:r>
              <a:rPr lang="en-US" dirty="0"/>
              <a:t>↑ Carbamoyl phosphate and ↓ citrulline in the serum</a:t>
            </a:r>
          </a:p>
          <a:p>
            <a:pPr lvl="1"/>
            <a:r>
              <a:rPr lang="en-US" dirty="0"/>
              <a:t>Normal ketone and glucose levels</a:t>
            </a:r>
          </a:p>
          <a:p>
            <a:pPr lvl="1"/>
            <a:r>
              <a:rPr lang="en-US" dirty="0"/>
              <a:t>Enzyme analysis of OTC activity</a:t>
            </a:r>
          </a:p>
        </p:txBody>
      </p:sp>
      <p:sp>
        <p:nvSpPr>
          <p:cNvPr id="4" name="Content Placeholder 3">
            <a:extLst>
              <a:ext uri="{FF2B5EF4-FFF2-40B4-BE49-F238E27FC236}">
                <a16:creationId xmlns:a16="http://schemas.microsoft.com/office/drawing/2014/main" id="{38753DD8-1D47-7664-1C07-47D01A47C654}"/>
              </a:ext>
            </a:extLst>
          </p:cNvPr>
          <p:cNvSpPr>
            <a:spLocks noGrp="1"/>
          </p:cNvSpPr>
          <p:nvPr>
            <p:ph sz="half" idx="2"/>
          </p:nvPr>
        </p:nvSpPr>
        <p:spPr/>
        <p:txBody>
          <a:bodyPr/>
          <a:lstStyle/>
          <a:p>
            <a:r>
              <a:rPr lang="en-US" dirty="0"/>
              <a:t>Treatment</a:t>
            </a:r>
          </a:p>
          <a:p>
            <a:pPr lvl="1"/>
            <a:r>
              <a:rPr lang="en-US" dirty="0"/>
              <a:t>Strict low-protein diet</a:t>
            </a:r>
          </a:p>
          <a:p>
            <a:pPr lvl="2"/>
            <a:r>
              <a:rPr lang="en-US" dirty="0"/>
              <a:t>Reduce serum ammonia</a:t>
            </a:r>
          </a:p>
          <a:p>
            <a:pPr lvl="2"/>
            <a:r>
              <a:rPr lang="en-US" dirty="0"/>
              <a:t>Nitrogen scavengers such as sodium benzoate</a:t>
            </a:r>
          </a:p>
          <a:p>
            <a:pPr lvl="2"/>
            <a:r>
              <a:rPr lang="en-US" dirty="0"/>
              <a:t>Fluid management</a:t>
            </a:r>
          </a:p>
          <a:p>
            <a:pPr lvl="2"/>
            <a:r>
              <a:rPr lang="en-US" dirty="0"/>
              <a:t>Dialysis (in severe cases)</a:t>
            </a:r>
          </a:p>
          <a:p>
            <a:pPr lvl="1"/>
            <a:r>
              <a:rPr lang="en-US" dirty="0"/>
              <a:t>Arginine supplementation: to promote urea formation</a:t>
            </a:r>
          </a:p>
          <a:p>
            <a:endParaRPr lang="en-US" dirty="0"/>
          </a:p>
        </p:txBody>
      </p:sp>
    </p:spTree>
    <p:extLst>
      <p:ext uri="{BB962C8B-B14F-4D97-AF65-F5344CB8AC3E}">
        <p14:creationId xmlns:p14="http://schemas.microsoft.com/office/powerpoint/2010/main" val="753773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79881-D8E4-7AE2-1C1A-2AFEFD433135}"/>
              </a:ext>
            </a:extLst>
          </p:cNvPr>
          <p:cNvSpPr>
            <a:spLocks noGrp="1"/>
          </p:cNvSpPr>
          <p:nvPr>
            <p:ph type="title"/>
          </p:nvPr>
        </p:nvSpPr>
        <p:spPr/>
        <p:txBody>
          <a:bodyPr>
            <a:normAutofit/>
          </a:bodyPr>
          <a:lstStyle/>
          <a:p>
            <a:r>
              <a:rPr lang="en-US" dirty="0"/>
              <a:t>Orotic aciduria</a:t>
            </a:r>
          </a:p>
        </p:txBody>
      </p:sp>
      <p:sp>
        <p:nvSpPr>
          <p:cNvPr id="4" name="Content Placeholder 3">
            <a:extLst>
              <a:ext uri="{FF2B5EF4-FFF2-40B4-BE49-F238E27FC236}">
                <a16:creationId xmlns:a16="http://schemas.microsoft.com/office/drawing/2014/main" id="{672C96CC-AE1F-DDBE-7BAA-DEDDDD567013}"/>
              </a:ext>
            </a:extLst>
          </p:cNvPr>
          <p:cNvSpPr>
            <a:spLocks noGrp="1"/>
          </p:cNvSpPr>
          <p:nvPr>
            <p:ph sz="half" idx="1"/>
          </p:nvPr>
        </p:nvSpPr>
        <p:spPr>
          <a:xfrm>
            <a:off x="838198" y="1306851"/>
            <a:ext cx="7033933" cy="4870112"/>
          </a:xfrm>
        </p:spPr>
        <p:txBody>
          <a:bodyPr>
            <a:normAutofit fontScale="92500" lnSpcReduction="20000"/>
          </a:bodyPr>
          <a:lstStyle/>
          <a:p>
            <a:r>
              <a:rPr lang="en-US" b="1" dirty="0"/>
              <a:t>Inheritance</a:t>
            </a:r>
            <a:r>
              <a:rPr lang="en-US" dirty="0"/>
              <a:t>: autosomal recessive</a:t>
            </a:r>
          </a:p>
          <a:p>
            <a:r>
              <a:rPr lang="en-US" b="1" dirty="0"/>
              <a:t>Pathophysiology</a:t>
            </a:r>
          </a:p>
          <a:p>
            <a:pPr lvl="1"/>
            <a:r>
              <a:rPr lang="en-US" dirty="0"/>
              <a:t>UMP synthase normally converts orotic acid into uridine monophosphate. </a:t>
            </a:r>
          </a:p>
          <a:p>
            <a:pPr lvl="1"/>
            <a:r>
              <a:rPr lang="en-US" dirty="0"/>
              <a:t>Deficiency of UMP synthase → accumulation of orotic acid in serum and urine</a:t>
            </a:r>
          </a:p>
          <a:p>
            <a:r>
              <a:rPr lang="en-US" b="1" dirty="0"/>
              <a:t>Clinical features</a:t>
            </a:r>
            <a:r>
              <a:rPr lang="en-US" dirty="0"/>
              <a:t>: Manifests in early childhood</a:t>
            </a:r>
          </a:p>
          <a:p>
            <a:pPr lvl="1"/>
            <a:r>
              <a:rPr lang="en-US" dirty="0"/>
              <a:t>Growth faltering, delayed physical and mental development</a:t>
            </a:r>
          </a:p>
          <a:p>
            <a:pPr lvl="1"/>
            <a:r>
              <a:rPr lang="en-US" dirty="0"/>
              <a:t>Megaloblastic anemia, which does not respond to folate and vitamin B12 supplementation</a:t>
            </a:r>
          </a:p>
          <a:p>
            <a:pPr lvl="1"/>
            <a:r>
              <a:rPr lang="en-US" dirty="0"/>
              <a:t>Orotic acid crystalluria</a:t>
            </a:r>
          </a:p>
          <a:p>
            <a:r>
              <a:rPr lang="en-US" b="1" dirty="0"/>
              <a:t>Diagnostics</a:t>
            </a:r>
            <a:r>
              <a:rPr lang="en-US" dirty="0"/>
              <a:t>: ↑ Orotic acid in serum and urine</a:t>
            </a:r>
          </a:p>
          <a:p>
            <a:r>
              <a:rPr lang="en-US" b="1" dirty="0"/>
              <a:t>Treatment</a:t>
            </a:r>
            <a:r>
              <a:rPr lang="en-US" dirty="0"/>
              <a:t>: Uridine monophosphate substitution</a:t>
            </a:r>
          </a:p>
        </p:txBody>
      </p:sp>
      <p:pic>
        <p:nvPicPr>
          <p:cNvPr id="12290" name="Picture 2" descr="De novo synthesis of pyrimidines">
            <a:extLst>
              <a:ext uri="{FF2B5EF4-FFF2-40B4-BE49-F238E27FC236}">
                <a16:creationId xmlns:a16="http://schemas.microsoft.com/office/drawing/2014/main" id="{0A71A8D4-0F75-AC3C-FC72-B7D2E719205F}"/>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9811"/>
          <a:stretch/>
        </p:blipFill>
        <p:spPr bwMode="auto">
          <a:xfrm>
            <a:off x="7872132" y="1306851"/>
            <a:ext cx="3481668" cy="4646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478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149F833-7394-9BB2-E5E6-193FC690AB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2966" y="1861207"/>
            <a:ext cx="8484913" cy="4280776"/>
          </a:xfrm>
        </p:spPr>
      </p:pic>
    </p:spTree>
    <p:extLst>
      <p:ext uri="{BB962C8B-B14F-4D97-AF65-F5344CB8AC3E}">
        <p14:creationId xmlns:p14="http://schemas.microsoft.com/office/powerpoint/2010/main" val="31392296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D0A4D-EC1F-EA67-85B0-474C2984B15D}"/>
              </a:ext>
            </a:extLst>
          </p:cNvPr>
          <p:cNvSpPr>
            <a:spLocks noGrp="1"/>
          </p:cNvSpPr>
          <p:nvPr>
            <p:ph type="title"/>
          </p:nvPr>
        </p:nvSpPr>
        <p:spPr/>
        <p:txBody>
          <a:bodyPr/>
          <a:lstStyle/>
          <a:p>
            <a:r>
              <a:rPr lang="en-US" dirty="0"/>
              <a:t>Arginase deficiency</a:t>
            </a:r>
          </a:p>
        </p:txBody>
      </p:sp>
      <p:sp>
        <p:nvSpPr>
          <p:cNvPr id="3" name="Content Placeholder 2">
            <a:extLst>
              <a:ext uri="{FF2B5EF4-FFF2-40B4-BE49-F238E27FC236}">
                <a16:creationId xmlns:a16="http://schemas.microsoft.com/office/drawing/2014/main" id="{B573DFED-747C-BD4E-DFBD-EE54EAB286BC}"/>
              </a:ext>
            </a:extLst>
          </p:cNvPr>
          <p:cNvSpPr>
            <a:spLocks noGrp="1"/>
          </p:cNvSpPr>
          <p:nvPr>
            <p:ph idx="1"/>
          </p:nvPr>
        </p:nvSpPr>
        <p:spPr>
          <a:xfrm>
            <a:off x="838200" y="1305025"/>
            <a:ext cx="10515600" cy="5047137"/>
          </a:xfrm>
        </p:spPr>
        <p:txBody>
          <a:bodyPr>
            <a:normAutofit fontScale="92500" lnSpcReduction="10000"/>
          </a:bodyPr>
          <a:lstStyle/>
          <a:p>
            <a:r>
              <a:rPr lang="en-US" dirty="0"/>
              <a:t>Inheritance: autosomal recessive</a:t>
            </a:r>
          </a:p>
          <a:p>
            <a:r>
              <a:rPr lang="en-US" dirty="0"/>
              <a:t>Pathophysiology: absent or nonfunctional arginase enzyme → impaired conversion of arginine to ornithine → accumulation of ammonia and arginine in the serum</a:t>
            </a:r>
          </a:p>
          <a:p>
            <a:r>
              <a:rPr lang="en-US" dirty="0"/>
              <a:t>Clinical features</a:t>
            </a:r>
          </a:p>
          <a:p>
            <a:pPr lvl="1"/>
            <a:r>
              <a:rPr lang="en-US" dirty="0"/>
              <a:t>Acute: episodic hyperammonemia</a:t>
            </a:r>
          </a:p>
          <a:p>
            <a:pPr lvl="2"/>
            <a:r>
              <a:rPr lang="en-US" dirty="0"/>
              <a:t>Often asymptomatic</a:t>
            </a:r>
          </a:p>
          <a:p>
            <a:pPr lvl="2"/>
            <a:r>
              <a:rPr lang="en-US" dirty="0"/>
              <a:t>Triggered by metabolic stress (e.g., infections, trauma, surgery)</a:t>
            </a:r>
          </a:p>
          <a:p>
            <a:pPr lvl="1"/>
            <a:r>
              <a:rPr lang="en-US" dirty="0"/>
              <a:t>Chronic</a:t>
            </a:r>
          </a:p>
          <a:p>
            <a:pPr lvl="2"/>
            <a:r>
              <a:rPr lang="en-US" dirty="0"/>
              <a:t>Delayed growth (usually present by 3 years of age)</a:t>
            </a:r>
          </a:p>
          <a:p>
            <a:pPr lvl="2"/>
            <a:r>
              <a:rPr lang="en-US" dirty="0"/>
              <a:t>Poor cognitive development, missed developmental milestones</a:t>
            </a:r>
          </a:p>
          <a:p>
            <a:pPr lvl="2"/>
            <a:r>
              <a:rPr lang="en-US" dirty="0"/>
              <a:t>Progressive spasticity (especially of lower extremities)</a:t>
            </a:r>
          </a:p>
          <a:p>
            <a:pPr lvl="2"/>
            <a:r>
              <a:rPr lang="en-US" dirty="0"/>
              <a:t>Dystonia</a:t>
            </a:r>
          </a:p>
          <a:p>
            <a:pPr lvl="2"/>
            <a:r>
              <a:rPr lang="en-US" dirty="0"/>
              <a:t>Ataxia</a:t>
            </a:r>
          </a:p>
          <a:p>
            <a:pPr lvl="2"/>
            <a:r>
              <a:rPr lang="en-US" dirty="0"/>
              <a:t>Seizures</a:t>
            </a:r>
          </a:p>
        </p:txBody>
      </p:sp>
    </p:spTree>
    <p:extLst>
      <p:ext uri="{BB962C8B-B14F-4D97-AF65-F5344CB8AC3E}">
        <p14:creationId xmlns:p14="http://schemas.microsoft.com/office/powerpoint/2010/main" val="39669008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F2CBA-A045-0861-0CF7-00E12A79EEDA}"/>
              </a:ext>
            </a:extLst>
          </p:cNvPr>
          <p:cNvSpPr>
            <a:spLocks noGrp="1"/>
          </p:cNvSpPr>
          <p:nvPr>
            <p:ph type="title"/>
          </p:nvPr>
        </p:nvSpPr>
        <p:spPr/>
        <p:txBody>
          <a:bodyPr/>
          <a:lstStyle/>
          <a:p>
            <a:r>
              <a:rPr lang="en-US" dirty="0"/>
              <a:t>Arginase deficiency</a:t>
            </a:r>
          </a:p>
        </p:txBody>
      </p:sp>
      <p:sp>
        <p:nvSpPr>
          <p:cNvPr id="3" name="Content Placeholder 2">
            <a:extLst>
              <a:ext uri="{FF2B5EF4-FFF2-40B4-BE49-F238E27FC236}">
                <a16:creationId xmlns:a16="http://schemas.microsoft.com/office/drawing/2014/main" id="{D02EE3DB-D0EE-9300-DE7F-BA59C64518DE}"/>
              </a:ext>
            </a:extLst>
          </p:cNvPr>
          <p:cNvSpPr>
            <a:spLocks noGrp="1"/>
          </p:cNvSpPr>
          <p:nvPr>
            <p:ph sz="half" idx="1"/>
          </p:nvPr>
        </p:nvSpPr>
        <p:spPr/>
        <p:txBody>
          <a:bodyPr>
            <a:normAutofit/>
          </a:bodyPr>
          <a:lstStyle/>
          <a:p>
            <a:r>
              <a:rPr lang="en-US" dirty="0"/>
              <a:t>Diagnostics</a:t>
            </a:r>
          </a:p>
          <a:p>
            <a:pPr lvl="1"/>
            <a:r>
              <a:rPr lang="en-US" dirty="0"/>
              <a:t>↑ Serum arginine </a:t>
            </a:r>
          </a:p>
          <a:p>
            <a:pPr lvl="1"/>
            <a:r>
              <a:rPr lang="en-US" dirty="0"/>
              <a:t>Hyperammonemia</a:t>
            </a:r>
          </a:p>
          <a:p>
            <a:pPr lvl="1"/>
            <a:r>
              <a:rPr lang="en-US" dirty="0"/>
              <a:t>↑ Orotic acid in urine and blood</a:t>
            </a:r>
          </a:p>
          <a:p>
            <a:pPr lvl="1"/>
            <a:r>
              <a:rPr lang="en-US" dirty="0"/>
              <a:t>↓ BUN </a:t>
            </a:r>
          </a:p>
          <a:p>
            <a:pPr lvl="1"/>
            <a:r>
              <a:rPr lang="en-US" dirty="0"/>
              <a:t>Genetic testing</a:t>
            </a:r>
          </a:p>
          <a:p>
            <a:pPr lvl="1"/>
            <a:r>
              <a:rPr lang="en-US" dirty="0"/>
              <a:t>Arginase activity analysis</a:t>
            </a:r>
          </a:p>
        </p:txBody>
      </p:sp>
      <p:sp>
        <p:nvSpPr>
          <p:cNvPr id="4" name="Content Placeholder 3">
            <a:extLst>
              <a:ext uri="{FF2B5EF4-FFF2-40B4-BE49-F238E27FC236}">
                <a16:creationId xmlns:a16="http://schemas.microsoft.com/office/drawing/2014/main" id="{56F76715-C0DA-92E9-A24D-B84420F81E69}"/>
              </a:ext>
            </a:extLst>
          </p:cNvPr>
          <p:cNvSpPr>
            <a:spLocks noGrp="1"/>
          </p:cNvSpPr>
          <p:nvPr>
            <p:ph sz="half" idx="2"/>
          </p:nvPr>
        </p:nvSpPr>
        <p:spPr/>
        <p:txBody>
          <a:bodyPr/>
          <a:lstStyle/>
          <a:p>
            <a:r>
              <a:rPr lang="en-US" dirty="0"/>
              <a:t>Treatment</a:t>
            </a:r>
          </a:p>
          <a:p>
            <a:pPr lvl="1"/>
            <a:r>
              <a:rPr lang="en-US" dirty="0"/>
              <a:t>Reduce serum ammonia</a:t>
            </a:r>
          </a:p>
          <a:p>
            <a:pPr lvl="2"/>
            <a:r>
              <a:rPr lang="en-US" sz="2400" dirty="0"/>
              <a:t>Nitrogen scavengers such as sodium phenylacetate and sodium benzoate</a:t>
            </a:r>
          </a:p>
          <a:p>
            <a:pPr lvl="2"/>
            <a:r>
              <a:rPr lang="en-US" sz="2400" dirty="0"/>
              <a:t>Fluid management</a:t>
            </a:r>
          </a:p>
          <a:p>
            <a:pPr lvl="2"/>
            <a:r>
              <a:rPr lang="en-US" sz="2400" dirty="0"/>
              <a:t>Dialysis (in severe cases)</a:t>
            </a:r>
          </a:p>
          <a:p>
            <a:pPr lvl="1"/>
            <a:r>
              <a:rPr lang="en-US" dirty="0"/>
              <a:t>Low-protein diet</a:t>
            </a:r>
          </a:p>
          <a:p>
            <a:endParaRPr lang="en-US" dirty="0"/>
          </a:p>
        </p:txBody>
      </p:sp>
    </p:spTree>
    <p:extLst>
      <p:ext uri="{BB962C8B-B14F-4D97-AF65-F5344CB8AC3E}">
        <p14:creationId xmlns:p14="http://schemas.microsoft.com/office/powerpoint/2010/main" val="34562485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294EC-5104-D5FB-534F-E8083CA77357}"/>
              </a:ext>
            </a:extLst>
          </p:cNvPr>
          <p:cNvSpPr>
            <a:spLocks noGrp="1"/>
          </p:cNvSpPr>
          <p:nvPr>
            <p:ph type="title"/>
          </p:nvPr>
        </p:nvSpPr>
        <p:spPr/>
        <p:txBody>
          <a:bodyPr>
            <a:noAutofit/>
          </a:bodyPr>
          <a:lstStyle/>
          <a:p>
            <a:r>
              <a:rPr lang="en-US" sz="3600" dirty="0"/>
              <a:t>Carbamoyl phosphate synthetase 1 (CPS1) deficiency</a:t>
            </a:r>
          </a:p>
        </p:txBody>
      </p:sp>
      <p:sp>
        <p:nvSpPr>
          <p:cNvPr id="5" name="Content Placeholder 4">
            <a:extLst>
              <a:ext uri="{FF2B5EF4-FFF2-40B4-BE49-F238E27FC236}">
                <a16:creationId xmlns:a16="http://schemas.microsoft.com/office/drawing/2014/main" id="{2057142B-4714-F81B-E6D5-C7588A1D5014}"/>
              </a:ext>
            </a:extLst>
          </p:cNvPr>
          <p:cNvSpPr>
            <a:spLocks noGrp="1"/>
          </p:cNvSpPr>
          <p:nvPr>
            <p:ph idx="1"/>
          </p:nvPr>
        </p:nvSpPr>
        <p:spPr/>
        <p:txBody>
          <a:bodyPr/>
          <a:lstStyle/>
          <a:p>
            <a:r>
              <a:rPr lang="en-US" b="1" dirty="0"/>
              <a:t>Inheritance</a:t>
            </a:r>
            <a:r>
              <a:rPr lang="en-US" dirty="0"/>
              <a:t>: autosomal recessive</a:t>
            </a:r>
          </a:p>
          <a:p>
            <a:r>
              <a:rPr lang="en-US" b="1" dirty="0"/>
              <a:t>Etiopathogenesis</a:t>
            </a:r>
            <a:r>
              <a:rPr lang="en-US" dirty="0"/>
              <a:t>: CPS1 gene mutations → disruptions in urea cycle → ↓ conversion of ammonia to carbamoyl phosphate → hyperammonemia</a:t>
            </a:r>
          </a:p>
          <a:p>
            <a:r>
              <a:rPr lang="en-US" b="1" dirty="0"/>
              <a:t>Clinical features</a:t>
            </a:r>
          </a:p>
          <a:p>
            <a:pPr lvl="1"/>
            <a:r>
              <a:rPr lang="en-US" dirty="0"/>
              <a:t>Poor feeding, lethargy</a:t>
            </a:r>
          </a:p>
          <a:p>
            <a:pPr lvl="1"/>
            <a:r>
              <a:rPr lang="en-US" dirty="0"/>
              <a:t>Hypotonia</a:t>
            </a:r>
          </a:p>
          <a:p>
            <a:pPr lvl="1"/>
            <a:r>
              <a:rPr lang="en-US" dirty="0"/>
              <a:t>Seizures</a:t>
            </a:r>
          </a:p>
          <a:p>
            <a:pPr lvl="1"/>
            <a:r>
              <a:rPr lang="en-US" dirty="0"/>
              <a:t>Respiratory distress</a:t>
            </a:r>
          </a:p>
          <a:p>
            <a:endParaRPr lang="en-US" dirty="0"/>
          </a:p>
        </p:txBody>
      </p:sp>
    </p:spTree>
    <p:extLst>
      <p:ext uri="{BB962C8B-B14F-4D97-AF65-F5344CB8AC3E}">
        <p14:creationId xmlns:p14="http://schemas.microsoft.com/office/powerpoint/2010/main" val="33182776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F1FE0A-7B3C-4D7D-31C1-A8F89639099C}"/>
              </a:ext>
            </a:extLst>
          </p:cNvPr>
          <p:cNvSpPr>
            <a:spLocks noGrp="1"/>
          </p:cNvSpPr>
          <p:nvPr>
            <p:ph type="title"/>
          </p:nvPr>
        </p:nvSpPr>
        <p:spPr/>
        <p:txBody>
          <a:bodyPr/>
          <a:lstStyle/>
          <a:p>
            <a:r>
              <a:rPr kumimoji="0" lang="en-US" sz="3600" b="0" i="0" u="none" strike="noStrike" kern="1200" cap="none" spc="0" normalizeH="0" baseline="0" noProof="0" dirty="0">
                <a:ln>
                  <a:noFill/>
                </a:ln>
                <a:solidFill>
                  <a:srgbClr val="45515E"/>
                </a:solidFill>
                <a:effectLst/>
                <a:uLnTx/>
                <a:uFillTx/>
                <a:latin typeface="Calibri Light" panose="020F0302020204030204"/>
                <a:ea typeface="+mj-ea"/>
                <a:cs typeface="+mj-cs"/>
              </a:rPr>
              <a:t>Carbamoyl phosphate synthetase 1 (CPS1) deficiency</a:t>
            </a:r>
            <a:endParaRPr lang="en-US" dirty="0"/>
          </a:p>
        </p:txBody>
      </p:sp>
      <p:sp>
        <p:nvSpPr>
          <p:cNvPr id="5" name="Content Placeholder 4">
            <a:extLst>
              <a:ext uri="{FF2B5EF4-FFF2-40B4-BE49-F238E27FC236}">
                <a16:creationId xmlns:a16="http://schemas.microsoft.com/office/drawing/2014/main" id="{83DD323A-4069-ED55-CA39-4A4F967A216B}"/>
              </a:ext>
            </a:extLst>
          </p:cNvPr>
          <p:cNvSpPr>
            <a:spLocks noGrp="1"/>
          </p:cNvSpPr>
          <p:nvPr>
            <p:ph sz="half" idx="1"/>
          </p:nvPr>
        </p:nvSpPr>
        <p:spPr/>
        <p:txBody>
          <a:bodyPr>
            <a:normAutofit fontScale="92500" lnSpcReduction="10000"/>
          </a:bodyPr>
          <a:lstStyle/>
          <a:p>
            <a:r>
              <a:rPr lang="en-US" dirty="0"/>
              <a:t>Diagnostics</a:t>
            </a:r>
          </a:p>
          <a:p>
            <a:pPr lvl="1"/>
            <a:r>
              <a:rPr lang="en-US" dirty="0"/>
              <a:t>Blood test as part of newborn screening showing low levels of citrulline and arginine, but high levels of glutamine, indicating hyperammonemia</a:t>
            </a:r>
          </a:p>
          <a:p>
            <a:pPr lvl="1"/>
            <a:r>
              <a:rPr lang="en-US" dirty="0"/>
              <a:t>Confirmation via molecular genetic testing for mutated CPS1 gene</a:t>
            </a:r>
          </a:p>
          <a:p>
            <a:pPr lvl="1"/>
            <a:r>
              <a:rPr lang="en-US" dirty="0"/>
              <a:t>Orotic acid levels are not increased</a:t>
            </a:r>
          </a:p>
        </p:txBody>
      </p:sp>
      <p:sp>
        <p:nvSpPr>
          <p:cNvPr id="6" name="Content Placeholder 5">
            <a:extLst>
              <a:ext uri="{FF2B5EF4-FFF2-40B4-BE49-F238E27FC236}">
                <a16:creationId xmlns:a16="http://schemas.microsoft.com/office/drawing/2014/main" id="{FD7B4539-45C7-6BF4-50D6-CD989FB0CD7A}"/>
              </a:ext>
            </a:extLst>
          </p:cNvPr>
          <p:cNvSpPr>
            <a:spLocks noGrp="1"/>
          </p:cNvSpPr>
          <p:nvPr>
            <p:ph sz="half" idx="2"/>
          </p:nvPr>
        </p:nvSpPr>
        <p:spPr/>
        <p:txBody>
          <a:bodyPr>
            <a:normAutofit fontScale="92500" lnSpcReduction="10000"/>
          </a:bodyPr>
          <a:lstStyle/>
          <a:p>
            <a:r>
              <a:rPr lang="en-US" dirty="0"/>
              <a:t>Treatment</a:t>
            </a:r>
          </a:p>
          <a:p>
            <a:pPr lvl="1"/>
            <a:r>
              <a:rPr lang="en-US" dirty="0"/>
              <a:t>Acute management</a:t>
            </a:r>
          </a:p>
          <a:p>
            <a:pPr lvl="2"/>
            <a:r>
              <a:rPr lang="en-US" dirty="0"/>
              <a:t>Lowering of serum ammonia level (e.g., lactulose, </a:t>
            </a:r>
            <a:r>
              <a:rPr lang="en-US" dirty="0" err="1"/>
              <a:t>rifamixin</a:t>
            </a:r>
            <a:r>
              <a:rPr lang="en-US" dirty="0"/>
              <a:t>/neomycin, phenylbutyrate)</a:t>
            </a:r>
          </a:p>
          <a:p>
            <a:pPr lvl="2"/>
            <a:r>
              <a:rPr lang="en-US" dirty="0"/>
              <a:t>Dialysis (in severe cases)</a:t>
            </a:r>
          </a:p>
          <a:p>
            <a:pPr lvl="1"/>
            <a:r>
              <a:rPr lang="en-US" dirty="0"/>
              <a:t>Fluid management</a:t>
            </a:r>
          </a:p>
          <a:p>
            <a:pPr lvl="1"/>
            <a:r>
              <a:rPr lang="en-US" dirty="0"/>
              <a:t>Long-term management</a:t>
            </a:r>
          </a:p>
          <a:p>
            <a:pPr lvl="2"/>
            <a:r>
              <a:rPr lang="en-US" dirty="0"/>
              <a:t>Dietary modifications: reduction of protein intake, amino acid supplementation (e.g., essential amino acids) </a:t>
            </a:r>
          </a:p>
          <a:p>
            <a:pPr lvl="2"/>
            <a:r>
              <a:rPr lang="en-US" dirty="0"/>
              <a:t>Tailored treatment based on symptoms (e.g., antiseizure medications, liver transplantation)</a:t>
            </a:r>
          </a:p>
          <a:p>
            <a:r>
              <a:rPr lang="en-US" dirty="0"/>
              <a:t>Prognosis: fatal if left untreated</a:t>
            </a:r>
          </a:p>
        </p:txBody>
      </p:sp>
    </p:spTree>
    <p:extLst>
      <p:ext uri="{BB962C8B-B14F-4D97-AF65-F5344CB8AC3E}">
        <p14:creationId xmlns:p14="http://schemas.microsoft.com/office/powerpoint/2010/main" val="40701815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CCDC5-AA34-E789-8845-53A743DC1257}"/>
              </a:ext>
            </a:extLst>
          </p:cNvPr>
          <p:cNvSpPr>
            <a:spLocks noGrp="1"/>
          </p:cNvSpPr>
          <p:nvPr>
            <p:ph type="title"/>
          </p:nvPr>
        </p:nvSpPr>
        <p:spPr/>
        <p:txBody>
          <a:bodyPr/>
          <a:lstStyle/>
          <a:p>
            <a:r>
              <a:rPr lang="en-US" dirty="0"/>
              <a:t>N-</a:t>
            </a:r>
            <a:r>
              <a:rPr lang="en-US" dirty="0" err="1"/>
              <a:t>acetylglutamate</a:t>
            </a:r>
            <a:r>
              <a:rPr lang="en-US" dirty="0"/>
              <a:t> synthase deficiency</a:t>
            </a:r>
          </a:p>
        </p:txBody>
      </p:sp>
      <p:sp>
        <p:nvSpPr>
          <p:cNvPr id="3" name="Content Placeholder 2">
            <a:extLst>
              <a:ext uri="{FF2B5EF4-FFF2-40B4-BE49-F238E27FC236}">
                <a16:creationId xmlns:a16="http://schemas.microsoft.com/office/drawing/2014/main" id="{0F5BFD25-329A-C934-DF22-DC1A9E745603}"/>
              </a:ext>
            </a:extLst>
          </p:cNvPr>
          <p:cNvSpPr>
            <a:spLocks noGrp="1"/>
          </p:cNvSpPr>
          <p:nvPr>
            <p:ph idx="1"/>
          </p:nvPr>
        </p:nvSpPr>
        <p:spPr/>
        <p:txBody>
          <a:bodyPr/>
          <a:lstStyle/>
          <a:p>
            <a:r>
              <a:rPr lang="en-US" b="1" dirty="0"/>
              <a:t>Inheritance</a:t>
            </a:r>
            <a:r>
              <a:rPr lang="en-US" dirty="0"/>
              <a:t>: autosomal recessive</a:t>
            </a:r>
          </a:p>
          <a:p>
            <a:r>
              <a:rPr lang="en-US" b="1" dirty="0"/>
              <a:t>Etiopathogenesis</a:t>
            </a:r>
            <a:r>
              <a:rPr lang="en-US" dirty="0"/>
              <a:t>: NAGS gene mutations → ↓ function or complete loss of enzyme → disruptions in urea cycle → hyperammonemia</a:t>
            </a:r>
          </a:p>
          <a:p>
            <a:r>
              <a:rPr lang="en-US" b="1" dirty="0"/>
              <a:t>Clinical features</a:t>
            </a:r>
          </a:p>
          <a:p>
            <a:pPr lvl="1"/>
            <a:r>
              <a:rPr lang="en-US" dirty="0"/>
              <a:t>Poor feeding, lethargy</a:t>
            </a:r>
          </a:p>
          <a:p>
            <a:pPr lvl="1"/>
            <a:r>
              <a:rPr lang="en-US" dirty="0"/>
              <a:t>Hypotonia</a:t>
            </a:r>
          </a:p>
          <a:p>
            <a:pPr lvl="1"/>
            <a:r>
              <a:rPr lang="en-US" dirty="0"/>
              <a:t>Seizures</a:t>
            </a:r>
          </a:p>
          <a:p>
            <a:pPr lvl="1"/>
            <a:r>
              <a:rPr lang="en-US" dirty="0"/>
              <a:t>Respiratory distress</a:t>
            </a:r>
          </a:p>
          <a:p>
            <a:r>
              <a:rPr lang="en-US" b="1" dirty="0"/>
              <a:t>Diagnostics</a:t>
            </a:r>
            <a:r>
              <a:rPr lang="en-US" dirty="0"/>
              <a:t>: usually a clinical diagnosis; confirmation via molecular genetic testing for mutated NAGS gene</a:t>
            </a:r>
          </a:p>
          <a:p>
            <a:endParaRPr lang="en-US" dirty="0"/>
          </a:p>
        </p:txBody>
      </p:sp>
    </p:spTree>
    <p:extLst>
      <p:ext uri="{BB962C8B-B14F-4D97-AF65-F5344CB8AC3E}">
        <p14:creationId xmlns:p14="http://schemas.microsoft.com/office/powerpoint/2010/main" val="4108957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1B719-414E-4267-FEAD-30DF4AEF7ACF}"/>
              </a:ext>
            </a:extLst>
          </p:cNvPr>
          <p:cNvSpPr>
            <a:spLocks noGrp="1"/>
          </p:cNvSpPr>
          <p:nvPr>
            <p:ph type="title"/>
          </p:nvPr>
        </p:nvSpPr>
        <p:spPr/>
        <p:txBody>
          <a:bodyPr/>
          <a:lstStyle/>
          <a:p>
            <a:r>
              <a:rPr lang="en-US" dirty="0"/>
              <a:t>N-</a:t>
            </a:r>
            <a:r>
              <a:rPr lang="en-US" dirty="0" err="1"/>
              <a:t>acetylglutamate</a:t>
            </a:r>
            <a:r>
              <a:rPr lang="en-US" dirty="0"/>
              <a:t> synthase deficiency</a:t>
            </a:r>
          </a:p>
        </p:txBody>
      </p:sp>
      <p:sp>
        <p:nvSpPr>
          <p:cNvPr id="4" name="Content Placeholder 3">
            <a:extLst>
              <a:ext uri="{FF2B5EF4-FFF2-40B4-BE49-F238E27FC236}">
                <a16:creationId xmlns:a16="http://schemas.microsoft.com/office/drawing/2014/main" id="{AEB7731D-E4A0-ACAD-082F-ACE4BD268664}"/>
              </a:ext>
            </a:extLst>
          </p:cNvPr>
          <p:cNvSpPr>
            <a:spLocks noGrp="1"/>
          </p:cNvSpPr>
          <p:nvPr>
            <p:ph idx="1"/>
          </p:nvPr>
        </p:nvSpPr>
        <p:spPr/>
        <p:txBody>
          <a:bodyPr>
            <a:normAutofit/>
          </a:bodyPr>
          <a:lstStyle/>
          <a:p>
            <a:r>
              <a:rPr lang="en-US" b="1" dirty="0"/>
              <a:t>Treatment</a:t>
            </a:r>
          </a:p>
          <a:p>
            <a:pPr lvl="1"/>
            <a:r>
              <a:rPr lang="en-US" dirty="0"/>
              <a:t>Acute management</a:t>
            </a:r>
          </a:p>
          <a:p>
            <a:pPr lvl="2"/>
            <a:r>
              <a:rPr lang="en-US" dirty="0"/>
              <a:t>Lowering of serum ammonia level (especially </a:t>
            </a:r>
            <a:r>
              <a:rPr lang="en-US" dirty="0" err="1"/>
              <a:t>carbamylglutamate</a:t>
            </a:r>
            <a:r>
              <a:rPr lang="en-US" dirty="0"/>
              <a:t>)</a:t>
            </a:r>
          </a:p>
          <a:p>
            <a:pPr lvl="2"/>
            <a:r>
              <a:rPr lang="en-US" dirty="0"/>
              <a:t>Fluid management</a:t>
            </a:r>
          </a:p>
          <a:p>
            <a:pPr lvl="2"/>
            <a:r>
              <a:rPr lang="en-US" dirty="0"/>
              <a:t>Dialysis (in severe cases)</a:t>
            </a:r>
          </a:p>
          <a:p>
            <a:pPr lvl="1"/>
            <a:r>
              <a:rPr lang="en-US" dirty="0"/>
              <a:t>Long-term management: same as CPS1 deficiency</a:t>
            </a:r>
          </a:p>
          <a:p>
            <a:r>
              <a:rPr lang="en-US" b="1" dirty="0"/>
              <a:t>Prognosis</a:t>
            </a:r>
            <a:r>
              <a:rPr lang="en-US" dirty="0"/>
              <a:t>: fatal if left untreated</a:t>
            </a:r>
          </a:p>
        </p:txBody>
      </p:sp>
    </p:spTree>
    <p:extLst>
      <p:ext uri="{BB962C8B-B14F-4D97-AF65-F5344CB8AC3E}">
        <p14:creationId xmlns:p14="http://schemas.microsoft.com/office/powerpoint/2010/main" val="41005009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AB4A38-9F5E-7A6E-BA49-36D1D6A06DD8}"/>
              </a:ext>
            </a:extLst>
          </p:cNvPr>
          <p:cNvSpPr>
            <a:spLocks noGrp="1"/>
          </p:cNvSpPr>
          <p:nvPr>
            <p:ph type="title"/>
          </p:nvPr>
        </p:nvSpPr>
        <p:spPr/>
        <p:txBody>
          <a:bodyPr/>
          <a:lstStyle/>
          <a:p>
            <a:r>
              <a:rPr lang="en-US" dirty="0"/>
              <a:t>Inborn errors of </a:t>
            </a:r>
            <a:r>
              <a:rPr lang="en-US" sz="4400" dirty="0"/>
              <a:t>lipid</a:t>
            </a:r>
            <a:r>
              <a:rPr lang="en-US" dirty="0"/>
              <a:t> metabolism</a:t>
            </a:r>
          </a:p>
        </p:txBody>
      </p:sp>
      <p:sp>
        <p:nvSpPr>
          <p:cNvPr id="6" name="Content Placeholder 5">
            <a:extLst>
              <a:ext uri="{FF2B5EF4-FFF2-40B4-BE49-F238E27FC236}">
                <a16:creationId xmlns:a16="http://schemas.microsoft.com/office/drawing/2014/main" id="{EAD0E853-38B5-6B55-EE96-3DA77A3C5FB5}"/>
              </a:ext>
            </a:extLst>
          </p:cNvPr>
          <p:cNvSpPr>
            <a:spLocks noGrp="1"/>
          </p:cNvSpPr>
          <p:nvPr>
            <p:ph sz="half" idx="1"/>
          </p:nvPr>
        </p:nvSpPr>
        <p:spPr/>
        <p:txBody>
          <a:bodyPr>
            <a:normAutofit/>
          </a:bodyPr>
          <a:lstStyle/>
          <a:p>
            <a:r>
              <a:rPr lang="en-US" sz="2700" dirty="0"/>
              <a:t>Medium-chain acyl-CoA dehydrogenase deficiency </a:t>
            </a:r>
          </a:p>
          <a:p>
            <a:r>
              <a:rPr lang="en-US" sz="2700" dirty="0"/>
              <a:t>Long-chain hydroxyacyl-CoA dehydrogenase deficiency</a:t>
            </a:r>
          </a:p>
          <a:p>
            <a:r>
              <a:rPr lang="en-US" sz="2700" dirty="0"/>
              <a:t>Primary carnitine deficiency</a:t>
            </a:r>
          </a:p>
          <a:p>
            <a:r>
              <a:rPr lang="en-US" sz="2700" dirty="0"/>
              <a:t>Carnitine palmitoyltransferase II deficiency (CPT II deficiency)</a:t>
            </a:r>
          </a:p>
        </p:txBody>
      </p:sp>
      <p:pic>
        <p:nvPicPr>
          <p:cNvPr id="4" name="Content Placeholder 3">
            <a:extLst>
              <a:ext uri="{FF2B5EF4-FFF2-40B4-BE49-F238E27FC236}">
                <a16:creationId xmlns:a16="http://schemas.microsoft.com/office/drawing/2014/main" id="{7BF9DE1A-418B-469C-9A3A-30FB91AC603C}"/>
              </a:ext>
            </a:extLst>
          </p:cNvPr>
          <p:cNvPicPr>
            <a:picLocks noGrp="1" noChangeAspect="1"/>
          </p:cNvPicPr>
          <p:nvPr>
            <p:ph sz="half" idx="2"/>
          </p:nvPr>
        </p:nvPicPr>
        <p:blipFill>
          <a:blip r:embed="rId2"/>
          <a:stretch>
            <a:fillRect/>
          </a:stretch>
        </p:blipFill>
        <p:spPr>
          <a:xfrm>
            <a:off x="6172200" y="1306851"/>
            <a:ext cx="5181600" cy="4131669"/>
          </a:xfrm>
        </p:spPr>
      </p:pic>
    </p:spTree>
    <p:extLst>
      <p:ext uri="{BB962C8B-B14F-4D97-AF65-F5344CB8AC3E}">
        <p14:creationId xmlns:p14="http://schemas.microsoft.com/office/powerpoint/2010/main" val="28300096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D2086-0F21-A8C3-E4DC-80C49C89CAD8}"/>
              </a:ext>
            </a:extLst>
          </p:cNvPr>
          <p:cNvSpPr>
            <a:spLocks noGrp="1"/>
          </p:cNvSpPr>
          <p:nvPr>
            <p:ph type="title"/>
          </p:nvPr>
        </p:nvSpPr>
        <p:spPr/>
        <p:txBody>
          <a:bodyPr>
            <a:normAutofit fontScale="90000"/>
          </a:bodyPr>
          <a:lstStyle/>
          <a:p>
            <a:r>
              <a:rPr lang="en-US" dirty="0"/>
              <a:t>Medium-chain acyl-CoA dehydrogenase deficiency</a:t>
            </a:r>
          </a:p>
        </p:txBody>
      </p:sp>
      <p:sp>
        <p:nvSpPr>
          <p:cNvPr id="3" name="Content Placeholder 2">
            <a:extLst>
              <a:ext uri="{FF2B5EF4-FFF2-40B4-BE49-F238E27FC236}">
                <a16:creationId xmlns:a16="http://schemas.microsoft.com/office/drawing/2014/main" id="{B5F87B2A-EC00-E8AB-F753-DB4DC2F6DA3B}"/>
              </a:ext>
            </a:extLst>
          </p:cNvPr>
          <p:cNvSpPr>
            <a:spLocks noGrp="1"/>
          </p:cNvSpPr>
          <p:nvPr>
            <p:ph sz="half" idx="1"/>
          </p:nvPr>
        </p:nvSpPr>
        <p:spPr/>
        <p:txBody>
          <a:bodyPr>
            <a:normAutofit lnSpcReduction="10000"/>
          </a:bodyPr>
          <a:lstStyle/>
          <a:p>
            <a:r>
              <a:rPr lang="en-US" b="1" dirty="0"/>
              <a:t>Inheritance</a:t>
            </a:r>
            <a:r>
              <a:rPr lang="en-US" dirty="0"/>
              <a:t>: </a:t>
            </a:r>
            <a:r>
              <a:rPr lang="en-US" sz="2600" dirty="0"/>
              <a:t>autosomal recessive</a:t>
            </a:r>
          </a:p>
          <a:p>
            <a:r>
              <a:rPr lang="en-US" b="1" dirty="0"/>
              <a:t>Pathophysiology</a:t>
            </a:r>
          </a:p>
          <a:p>
            <a:pPr lvl="1"/>
            <a:r>
              <a:rPr lang="en-US" dirty="0"/>
              <a:t>Deficiency of medium-chain acyl-CoA dehydrogenase → defective breakdown of medium-chain fatty acids into acetyl-CoA → elevated concentrations of fatty acyl-CoA in the blood → hypoketotic hypoglycemia</a:t>
            </a:r>
          </a:p>
          <a:p>
            <a:pPr lvl="1"/>
            <a:r>
              <a:rPr lang="en-US" dirty="0"/>
              <a:t>Symptoms are usually triggered by the following:</a:t>
            </a:r>
          </a:p>
          <a:p>
            <a:pPr lvl="2"/>
            <a:r>
              <a:rPr lang="en-US" sz="2200" dirty="0"/>
              <a:t>Prolonged fasting</a:t>
            </a:r>
          </a:p>
          <a:p>
            <a:pPr lvl="2"/>
            <a:r>
              <a:rPr lang="en-US" sz="2200" dirty="0"/>
              <a:t>States of increased metabolic demand (e.g., infection, exercise)</a:t>
            </a:r>
          </a:p>
        </p:txBody>
      </p:sp>
      <p:sp>
        <p:nvSpPr>
          <p:cNvPr id="4" name="Content Placeholder 3">
            <a:extLst>
              <a:ext uri="{FF2B5EF4-FFF2-40B4-BE49-F238E27FC236}">
                <a16:creationId xmlns:a16="http://schemas.microsoft.com/office/drawing/2014/main" id="{2A7FB777-D611-E50C-1E1E-06143CBCBF14}"/>
              </a:ext>
            </a:extLst>
          </p:cNvPr>
          <p:cNvSpPr>
            <a:spLocks noGrp="1"/>
          </p:cNvSpPr>
          <p:nvPr>
            <p:ph sz="half" idx="2"/>
          </p:nvPr>
        </p:nvSpPr>
        <p:spPr/>
        <p:txBody>
          <a:bodyPr>
            <a:normAutofit lnSpcReduction="10000"/>
          </a:bodyPr>
          <a:lstStyle/>
          <a:p>
            <a:r>
              <a:rPr lang="en-US" b="1" dirty="0"/>
              <a:t>Clinical features</a:t>
            </a:r>
          </a:p>
          <a:p>
            <a:pPr lvl="1"/>
            <a:r>
              <a:rPr lang="en-US" b="1" dirty="0"/>
              <a:t>Onset</a:t>
            </a:r>
            <a:r>
              <a:rPr lang="en-US" dirty="0"/>
              <a:t>: within the first years of life</a:t>
            </a:r>
          </a:p>
          <a:p>
            <a:pPr lvl="1"/>
            <a:r>
              <a:rPr lang="en-US" dirty="0"/>
              <a:t>Dehydration, poor feeding</a:t>
            </a:r>
          </a:p>
          <a:p>
            <a:pPr lvl="1"/>
            <a:r>
              <a:rPr lang="en-US" dirty="0"/>
              <a:t>Vomiting</a:t>
            </a:r>
          </a:p>
          <a:p>
            <a:pPr lvl="1"/>
            <a:r>
              <a:rPr lang="en-US" dirty="0"/>
              <a:t>CNS</a:t>
            </a:r>
          </a:p>
          <a:p>
            <a:pPr lvl="2"/>
            <a:r>
              <a:rPr lang="en-US" dirty="0"/>
              <a:t>Lethargy</a:t>
            </a:r>
          </a:p>
          <a:p>
            <a:pPr lvl="2"/>
            <a:r>
              <a:rPr lang="en-US" dirty="0"/>
              <a:t>Seizures</a:t>
            </a:r>
          </a:p>
          <a:p>
            <a:pPr lvl="2"/>
            <a:r>
              <a:rPr lang="en-US" dirty="0"/>
              <a:t>Coma</a:t>
            </a:r>
          </a:p>
          <a:p>
            <a:pPr lvl="2"/>
            <a:r>
              <a:rPr lang="en-US" dirty="0"/>
              <a:t>Hypotonia</a:t>
            </a:r>
          </a:p>
          <a:p>
            <a:pPr lvl="1"/>
            <a:r>
              <a:rPr lang="en-US" dirty="0"/>
              <a:t>Cardiopulmonary collapse</a:t>
            </a:r>
          </a:p>
          <a:p>
            <a:endParaRPr lang="en-US" dirty="0"/>
          </a:p>
        </p:txBody>
      </p:sp>
    </p:spTree>
    <p:extLst>
      <p:ext uri="{BB962C8B-B14F-4D97-AF65-F5344CB8AC3E}">
        <p14:creationId xmlns:p14="http://schemas.microsoft.com/office/powerpoint/2010/main" val="24698069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A4ABB-6807-90BC-3B4D-D64A26D17597}"/>
              </a:ext>
            </a:extLst>
          </p:cNvPr>
          <p:cNvSpPr>
            <a:spLocks noGrp="1"/>
          </p:cNvSpPr>
          <p:nvPr>
            <p:ph type="title"/>
          </p:nvPr>
        </p:nvSpPr>
        <p:spPr/>
        <p:txBody>
          <a:bodyPr>
            <a:normAutofit fontScale="90000"/>
          </a:bodyPr>
          <a:lstStyle/>
          <a:p>
            <a:r>
              <a:rPr lang="en-US" dirty="0"/>
              <a:t>Medium-chain acyl-CoA dehydrogenase deficiency</a:t>
            </a:r>
          </a:p>
        </p:txBody>
      </p:sp>
      <p:sp>
        <p:nvSpPr>
          <p:cNvPr id="3" name="Content Placeholder 2">
            <a:extLst>
              <a:ext uri="{FF2B5EF4-FFF2-40B4-BE49-F238E27FC236}">
                <a16:creationId xmlns:a16="http://schemas.microsoft.com/office/drawing/2014/main" id="{7F70CFD5-0DA3-88BF-A933-56E68C99B467}"/>
              </a:ext>
            </a:extLst>
          </p:cNvPr>
          <p:cNvSpPr>
            <a:spLocks noGrp="1"/>
          </p:cNvSpPr>
          <p:nvPr>
            <p:ph sz="half" idx="1"/>
          </p:nvPr>
        </p:nvSpPr>
        <p:spPr/>
        <p:txBody>
          <a:bodyPr>
            <a:normAutofit/>
          </a:bodyPr>
          <a:lstStyle/>
          <a:p>
            <a:r>
              <a:rPr lang="en-US" b="1" dirty="0"/>
              <a:t>Diagnostics</a:t>
            </a:r>
          </a:p>
          <a:p>
            <a:pPr lvl="1"/>
            <a:r>
              <a:rPr lang="en-US" dirty="0"/>
              <a:t>Part of newborn screening</a:t>
            </a:r>
          </a:p>
          <a:p>
            <a:pPr lvl="1"/>
            <a:r>
              <a:rPr lang="en-US" dirty="0"/>
              <a:t>Laboratory findings</a:t>
            </a:r>
          </a:p>
          <a:p>
            <a:pPr lvl="2"/>
            <a:r>
              <a:rPr lang="en-US" dirty="0"/>
              <a:t>Hypoglycemia</a:t>
            </a:r>
          </a:p>
          <a:p>
            <a:pPr lvl="2"/>
            <a:r>
              <a:rPr lang="en-US" dirty="0"/>
              <a:t>↓ Ketones in blood and urine</a:t>
            </a:r>
          </a:p>
          <a:p>
            <a:pPr lvl="2"/>
            <a:r>
              <a:rPr lang="en-US" dirty="0"/>
              <a:t>Hyperammonemia, hyperuricemia</a:t>
            </a:r>
          </a:p>
          <a:p>
            <a:pPr lvl="2"/>
            <a:r>
              <a:rPr lang="en-US" dirty="0"/>
              <a:t>Metabolic acidosis</a:t>
            </a:r>
          </a:p>
          <a:p>
            <a:pPr lvl="2"/>
            <a:r>
              <a:rPr lang="en-US" dirty="0"/>
              <a:t>↑ AST and ALT</a:t>
            </a:r>
          </a:p>
          <a:p>
            <a:pPr lvl="2"/>
            <a:r>
              <a:rPr lang="en-US" dirty="0"/>
              <a:t>Prolonged PT and </a:t>
            </a:r>
            <a:r>
              <a:rPr lang="en-US" dirty="0" err="1"/>
              <a:t>aPTT</a:t>
            </a:r>
            <a:endParaRPr lang="en-US" dirty="0"/>
          </a:p>
          <a:p>
            <a:pPr lvl="1"/>
            <a:r>
              <a:rPr lang="en-US" dirty="0"/>
              <a:t>Genetic testing for the common A985G mutation</a:t>
            </a:r>
          </a:p>
        </p:txBody>
      </p:sp>
      <p:sp>
        <p:nvSpPr>
          <p:cNvPr id="4" name="Content Placeholder 3">
            <a:extLst>
              <a:ext uri="{FF2B5EF4-FFF2-40B4-BE49-F238E27FC236}">
                <a16:creationId xmlns:a16="http://schemas.microsoft.com/office/drawing/2014/main" id="{6EE34119-3DA5-3153-8D10-9B9E94142DD4}"/>
              </a:ext>
            </a:extLst>
          </p:cNvPr>
          <p:cNvSpPr>
            <a:spLocks noGrp="1"/>
          </p:cNvSpPr>
          <p:nvPr>
            <p:ph sz="half" idx="2"/>
          </p:nvPr>
        </p:nvSpPr>
        <p:spPr/>
        <p:txBody>
          <a:bodyPr>
            <a:normAutofit/>
          </a:bodyPr>
          <a:lstStyle/>
          <a:p>
            <a:r>
              <a:rPr lang="en-US" b="1" dirty="0"/>
              <a:t>Treatment</a:t>
            </a:r>
          </a:p>
          <a:p>
            <a:pPr lvl="1"/>
            <a:r>
              <a:rPr lang="en-US" dirty="0"/>
              <a:t>IV administration of 10% dextrose during acute decompensation</a:t>
            </a:r>
          </a:p>
          <a:p>
            <a:pPr lvl="1"/>
            <a:r>
              <a:rPr lang="en-US" dirty="0"/>
              <a:t>Avoid fasting states</a:t>
            </a:r>
          </a:p>
          <a:p>
            <a:pPr lvl="1"/>
            <a:r>
              <a:rPr lang="en-US" dirty="0"/>
              <a:t>Diet high in carbohydrates and low in fat</a:t>
            </a:r>
          </a:p>
          <a:p>
            <a:r>
              <a:rPr lang="en-US" b="1" dirty="0"/>
              <a:t>Complications</a:t>
            </a:r>
          </a:p>
          <a:p>
            <a:pPr lvl="1"/>
            <a:r>
              <a:rPr lang="en-US" dirty="0"/>
              <a:t>Encephalopathy</a:t>
            </a:r>
          </a:p>
          <a:p>
            <a:pPr lvl="1"/>
            <a:r>
              <a:rPr lang="en-US" dirty="0"/>
              <a:t>Fatty liver disease and impaired hepatic function</a:t>
            </a:r>
          </a:p>
          <a:p>
            <a:pPr lvl="1"/>
            <a:r>
              <a:rPr lang="en-US" dirty="0"/>
              <a:t>Sudden death</a:t>
            </a:r>
          </a:p>
        </p:txBody>
      </p:sp>
    </p:spTree>
    <p:extLst>
      <p:ext uri="{BB962C8B-B14F-4D97-AF65-F5344CB8AC3E}">
        <p14:creationId xmlns:p14="http://schemas.microsoft.com/office/powerpoint/2010/main" val="2211725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B0FD3-A770-1E55-EF12-77CD25A53445}"/>
              </a:ext>
            </a:extLst>
          </p:cNvPr>
          <p:cNvSpPr>
            <a:spLocks noGrp="1"/>
          </p:cNvSpPr>
          <p:nvPr>
            <p:ph type="title"/>
          </p:nvPr>
        </p:nvSpPr>
        <p:spPr/>
        <p:txBody>
          <a:bodyPr>
            <a:noAutofit/>
          </a:bodyPr>
          <a:lstStyle/>
          <a:p>
            <a:r>
              <a:rPr lang="en-US" sz="3600" dirty="0"/>
              <a:t>Long-chain hydroxyacyl-CoA dehydrogenase deficiency</a:t>
            </a:r>
          </a:p>
        </p:txBody>
      </p:sp>
      <p:sp>
        <p:nvSpPr>
          <p:cNvPr id="3" name="Content Placeholder 2">
            <a:extLst>
              <a:ext uri="{FF2B5EF4-FFF2-40B4-BE49-F238E27FC236}">
                <a16:creationId xmlns:a16="http://schemas.microsoft.com/office/drawing/2014/main" id="{6F4D95FD-08BD-80DB-0635-6E20BB7CE083}"/>
              </a:ext>
            </a:extLst>
          </p:cNvPr>
          <p:cNvSpPr>
            <a:spLocks noGrp="1"/>
          </p:cNvSpPr>
          <p:nvPr>
            <p:ph sz="half" idx="1"/>
          </p:nvPr>
        </p:nvSpPr>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800" b="1" i="0" u="none" strike="noStrike" kern="1200" cap="none" spc="0" normalizeH="0" baseline="0" noProof="0" dirty="0">
                <a:ln>
                  <a:noFill/>
                </a:ln>
                <a:solidFill>
                  <a:srgbClr val="45515E"/>
                </a:solidFill>
                <a:effectLst/>
                <a:uLnTx/>
                <a:uFillTx/>
                <a:latin typeface="Calibri" panose="020F0502020204030204"/>
                <a:ea typeface="+mn-ea"/>
                <a:cs typeface="+mn-cs"/>
              </a:rPr>
              <a:t>Inheritance</a:t>
            </a:r>
            <a:r>
              <a:rPr kumimoji="0" lang="en-US" sz="2800" b="0" i="0" u="none" strike="noStrike" kern="1200" cap="none" spc="0" normalizeH="0" baseline="0" noProof="0" dirty="0">
                <a:ln>
                  <a:noFill/>
                </a:ln>
                <a:solidFill>
                  <a:srgbClr val="45515E"/>
                </a:solidFill>
                <a:effectLst/>
                <a:uLnTx/>
                <a:uFillTx/>
                <a:latin typeface="Calibri" panose="020F0502020204030204"/>
                <a:ea typeface="+mn-ea"/>
                <a:cs typeface="+mn-cs"/>
              </a:rPr>
              <a:t>: </a:t>
            </a:r>
            <a:r>
              <a:rPr kumimoji="0" lang="en-US" sz="2600" b="0" i="0" u="none" strike="noStrike" kern="1200" cap="none" spc="0" normalizeH="0" baseline="0" noProof="0" dirty="0">
                <a:ln>
                  <a:noFill/>
                </a:ln>
                <a:solidFill>
                  <a:srgbClr val="45515E"/>
                </a:solidFill>
                <a:effectLst/>
                <a:uLnTx/>
                <a:uFillTx/>
                <a:latin typeface="Calibri" panose="020F0502020204030204"/>
                <a:ea typeface="+mn-ea"/>
                <a:cs typeface="+mn-cs"/>
              </a:rPr>
              <a:t>autosomal recessive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800" b="1" i="0" u="none" strike="noStrike" kern="1200" cap="none" spc="0" normalizeH="0" baseline="0" noProof="0" dirty="0">
                <a:ln>
                  <a:noFill/>
                </a:ln>
                <a:solidFill>
                  <a:srgbClr val="45515E"/>
                </a:solidFill>
                <a:effectLst/>
                <a:uLnTx/>
                <a:uFillTx/>
                <a:latin typeface="Calibri" panose="020F0502020204030204"/>
                <a:ea typeface="+mn-ea"/>
                <a:cs typeface="+mn-cs"/>
              </a:rPr>
              <a:t>Pathophysiology</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45515E"/>
                </a:solidFill>
                <a:effectLst/>
                <a:uLnTx/>
                <a:uFillTx/>
                <a:latin typeface="Calibri" panose="020F0502020204030204"/>
                <a:ea typeface="+mn-ea"/>
                <a:cs typeface="+mn-cs"/>
              </a:rPr>
              <a:t>Long-chain hydroxyacyl-CoA dehydrogenase deficiency → defective breakdown of long-chain fatty acids → buildup of toxic fatty acid intermediates → hypoketotic hypoglycemia</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45515E"/>
                </a:solidFill>
                <a:effectLst/>
                <a:uLnTx/>
                <a:uFillTx/>
                <a:latin typeface="Calibri" panose="020F0502020204030204"/>
                <a:ea typeface="+mn-ea"/>
                <a:cs typeface="+mn-cs"/>
              </a:rPr>
              <a:t>Symptoms are usually triggered by the following:</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45515E"/>
                </a:solidFill>
                <a:effectLst/>
                <a:uLnTx/>
                <a:uFillTx/>
                <a:latin typeface="Calibri" panose="020F0502020204030204"/>
                <a:ea typeface="+mn-ea"/>
                <a:cs typeface="+mn-cs"/>
              </a:rPr>
              <a:t>Prolonged fasting</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45515E"/>
                </a:solidFill>
                <a:effectLst/>
                <a:uLnTx/>
                <a:uFillTx/>
                <a:latin typeface="Calibri" panose="020F0502020204030204"/>
                <a:ea typeface="+mn-ea"/>
                <a:cs typeface="+mn-cs"/>
              </a:rPr>
              <a:t>States of increased metabolic demand (e.g., infection, exercise)</a:t>
            </a:r>
            <a:endParaRPr lang="en-US" dirty="0"/>
          </a:p>
        </p:txBody>
      </p:sp>
      <p:sp>
        <p:nvSpPr>
          <p:cNvPr id="4" name="Content Placeholder 3">
            <a:extLst>
              <a:ext uri="{FF2B5EF4-FFF2-40B4-BE49-F238E27FC236}">
                <a16:creationId xmlns:a16="http://schemas.microsoft.com/office/drawing/2014/main" id="{6B2A2439-2A40-1FD4-9FB3-A09F354AD468}"/>
              </a:ext>
            </a:extLst>
          </p:cNvPr>
          <p:cNvSpPr>
            <a:spLocks noGrp="1"/>
          </p:cNvSpPr>
          <p:nvPr>
            <p:ph sz="half" idx="2"/>
          </p:nvPr>
        </p:nvSpPr>
        <p:spPr/>
        <p:txBody>
          <a:bodyPr>
            <a:normAutofit/>
          </a:bodyPr>
          <a:lstStyle/>
          <a:p>
            <a:r>
              <a:rPr lang="en-US" b="1" dirty="0"/>
              <a:t>Clinical features</a:t>
            </a:r>
          </a:p>
          <a:p>
            <a:pPr lvl="1"/>
            <a:r>
              <a:rPr lang="en-US" dirty="0"/>
              <a:t>Onset: within the first few years of life</a:t>
            </a:r>
          </a:p>
          <a:p>
            <a:pPr lvl="1"/>
            <a:r>
              <a:rPr lang="en-US" dirty="0"/>
              <a:t>Poor feeding</a:t>
            </a:r>
          </a:p>
          <a:p>
            <a:pPr lvl="1"/>
            <a:r>
              <a:rPr lang="en-US" dirty="0"/>
              <a:t>Growth faltering</a:t>
            </a:r>
          </a:p>
          <a:p>
            <a:pPr lvl="1"/>
            <a:r>
              <a:rPr lang="en-US" dirty="0"/>
              <a:t>Irritability, lethargy</a:t>
            </a:r>
          </a:p>
          <a:p>
            <a:pPr lvl="1"/>
            <a:r>
              <a:rPr lang="en-US" dirty="0"/>
              <a:t>Hypoglycemia</a:t>
            </a:r>
          </a:p>
          <a:p>
            <a:pPr lvl="1"/>
            <a:r>
              <a:rPr lang="en-US" dirty="0"/>
              <a:t>Skeletal myopathy (hypotonia, myalgia)</a:t>
            </a:r>
          </a:p>
          <a:p>
            <a:pPr lvl="1"/>
            <a:r>
              <a:rPr lang="en-US" dirty="0"/>
              <a:t>Rhabdomyolysis</a:t>
            </a:r>
          </a:p>
          <a:p>
            <a:pPr lvl="1"/>
            <a:r>
              <a:rPr lang="en-US" dirty="0"/>
              <a:t>Hepatomegaly, liver dysfunction</a:t>
            </a:r>
          </a:p>
          <a:p>
            <a:pPr lvl="1"/>
            <a:r>
              <a:rPr lang="en-US" dirty="0"/>
              <a:t>Cardiomyopathy</a:t>
            </a:r>
          </a:p>
        </p:txBody>
      </p:sp>
    </p:spTree>
    <p:extLst>
      <p:ext uri="{BB962C8B-B14F-4D97-AF65-F5344CB8AC3E}">
        <p14:creationId xmlns:p14="http://schemas.microsoft.com/office/powerpoint/2010/main" val="1889124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EAF0A-7FEC-F79B-E024-7C90BD601DBC}"/>
              </a:ext>
            </a:extLst>
          </p:cNvPr>
          <p:cNvSpPr>
            <a:spLocks noGrp="1"/>
          </p:cNvSpPr>
          <p:nvPr>
            <p:ph type="title"/>
          </p:nvPr>
        </p:nvSpPr>
        <p:spPr/>
        <p:txBody>
          <a:bodyPr/>
          <a:lstStyle/>
          <a:p>
            <a:endParaRPr lang="en-JO"/>
          </a:p>
        </p:txBody>
      </p:sp>
      <p:pic>
        <p:nvPicPr>
          <p:cNvPr id="4" name="Content Placeholder 3">
            <a:extLst>
              <a:ext uri="{FF2B5EF4-FFF2-40B4-BE49-F238E27FC236}">
                <a16:creationId xmlns:a16="http://schemas.microsoft.com/office/drawing/2014/main" id="{05A165C1-33B1-356A-FD18-18689EC8D2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0"/>
            <a:ext cx="9382672" cy="6858000"/>
          </a:xfrm>
        </p:spPr>
      </p:pic>
      <mc:AlternateContent xmlns:mc="http://schemas.openxmlformats.org/markup-compatibility/2006" xmlns:p14="http://schemas.microsoft.com/office/powerpoint/2010/main">
        <mc:Choice Requires="p14">
          <p:contentPart p14:bwMode="auto" r:id="rId3">
            <p14:nvContentPartPr>
              <p14:cNvPr id="26" name="Ink 25">
                <a:extLst>
                  <a:ext uri="{FF2B5EF4-FFF2-40B4-BE49-F238E27FC236}">
                    <a16:creationId xmlns:a16="http://schemas.microsoft.com/office/drawing/2014/main" id="{0CD7FF57-FAE1-2746-9DC7-4B5B1C94F818}"/>
                  </a:ext>
                </a:extLst>
              </p14:cNvPr>
              <p14:cNvContentPartPr/>
              <p14:nvPr/>
            </p14:nvContentPartPr>
            <p14:xfrm>
              <a:off x="3709410" y="1654834"/>
              <a:ext cx="5760" cy="19800"/>
            </p14:xfrm>
          </p:contentPart>
        </mc:Choice>
        <mc:Fallback xmlns="">
          <p:pic>
            <p:nvPicPr>
              <p:cNvPr id="26" name="Ink 25">
                <a:extLst>
                  <a:ext uri="{FF2B5EF4-FFF2-40B4-BE49-F238E27FC236}">
                    <a16:creationId xmlns:a16="http://schemas.microsoft.com/office/drawing/2014/main" id="{0CD7FF57-FAE1-2746-9DC7-4B5B1C94F818}"/>
                  </a:ext>
                </a:extLst>
              </p:cNvPr>
              <p:cNvPicPr/>
              <p:nvPr/>
            </p:nvPicPr>
            <p:blipFill>
              <a:blip r:embed="rId4"/>
              <a:stretch>
                <a:fillRect/>
              </a:stretch>
            </p:blipFill>
            <p:spPr>
              <a:xfrm>
                <a:off x="3688890" y="1634314"/>
                <a:ext cx="46440" cy="60480"/>
              </a:xfrm>
              <a:prstGeom prst="rect">
                <a:avLst/>
              </a:prstGeom>
            </p:spPr>
          </p:pic>
        </mc:Fallback>
      </mc:AlternateContent>
    </p:spTree>
    <p:extLst>
      <p:ext uri="{BB962C8B-B14F-4D97-AF65-F5344CB8AC3E}">
        <p14:creationId xmlns:p14="http://schemas.microsoft.com/office/powerpoint/2010/main" val="25661513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B0FD3-A770-1E55-EF12-77CD25A53445}"/>
              </a:ext>
            </a:extLst>
          </p:cNvPr>
          <p:cNvSpPr>
            <a:spLocks noGrp="1"/>
          </p:cNvSpPr>
          <p:nvPr>
            <p:ph type="title"/>
          </p:nvPr>
        </p:nvSpPr>
        <p:spPr/>
        <p:txBody>
          <a:bodyPr>
            <a:noAutofit/>
          </a:bodyPr>
          <a:lstStyle/>
          <a:p>
            <a:r>
              <a:rPr lang="en-US" sz="3600" dirty="0"/>
              <a:t>Long-chain hydroxyacyl-CoA dehydrogenase deficiency</a:t>
            </a:r>
          </a:p>
        </p:txBody>
      </p:sp>
      <p:sp>
        <p:nvSpPr>
          <p:cNvPr id="3" name="Content Placeholder 2">
            <a:extLst>
              <a:ext uri="{FF2B5EF4-FFF2-40B4-BE49-F238E27FC236}">
                <a16:creationId xmlns:a16="http://schemas.microsoft.com/office/drawing/2014/main" id="{6F4D95FD-08BD-80DB-0635-6E20BB7CE083}"/>
              </a:ext>
            </a:extLst>
          </p:cNvPr>
          <p:cNvSpPr>
            <a:spLocks noGrp="1"/>
          </p:cNvSpPr>
          <p:nvPr>
            <p:ph sz="half" idx="1"/>
          </p:nvPr>
        </p:nvSpPr>
        <p:spPr/>
        <p:txBody>
          <a:bodyPr>
            <a:normAutofit fontScale="92500" lnSpcReduction="10000"/>
          </a:bodyPr>
          <a:lstStyle/>
          <a:p>
            <a:r>
              <a:rPr lang="en-US" b="1" dirty="0"/>
              <a:t>Diagnostics</a:t>
            </a:r>
          </a:p>
          <a:p>
            <a:pPr lvl="1"/>
            <a:r>
              <a:rPr lang="en-US" dirty="0"/>
              <a:t>Newborn screening</a:t>
            </a:r>
          </a:p>
          <a:p>
            <a:pPr lvl="1"/>
            <a:r>
              <a:rPr lang="en-US" dirty="0"/>
              <a:t>Laboratory findings</a:t>
            </a:r>
          </a:p>
          <a:p>
            <a:pPr lvl="2"/>
            <a:r>
              <a:rPr lang="en-US" dirty="0"/>
              <a:t>Hypoglycemia</a:t>
            </a:r>
          </a:p>
          <a:p>
            <a:pPr lvl="2"/>
            <a:r>
              <a:rPr lang="en-US" dirty="0"/>
              <a:t>↓ Ketones in blood and urine</a:t>
            </a:r>
          </a:p>
          <a:p>
            <a:pPr lvl="2"/>
            <a:r>
              <a:rPr lang="en-US" dirty="0"/>
              <a:t>Hyperammonemia</a:t>
            </a:r>
          </a:p>
          <a:p>
            <a:pPr lvl="2"/>
            <a:r>
              <a:rPr lang="en-US" dirty="0"/>
              <a:t>Metabolic acidosis</a:t>
            </a:r>
          </a:p>
          <a:p>
            <a:pPr lvl="2"/>
            <a:r>
              <a:rPr lang="en-US" dirty="0"/>
              <a:t>↑ 3-hydroxydicarboxylic acids in urine</a:t>
            </a:r>
          </a:p>
          <a:p>
            <a:pPr lvl="2"/>
            <a:r>
              <a:rPr lang="en-US" dirty="0"/>
              <a:t>↑ Lactic acid in urine</a:t>
            </a:r>
          </a:p>
          <a:p>
            <a:pPr lvl="2"/>
            <a:r>
              <a:rPr lang="en-US" dirty="0"/>
              <a:t>↑ AST and ALT</a:t>
            </a:r>
          </a:p>
          <a:p>
            <a:pPr lvl="2"/>
            <a:r>
              <a:rPr lang="en-US" dirty="0"/>
              <a:t>↑ Creatine kinase</a:t>
            </a:r>
          </a:p>
          <a:p>
            <a:pPr lvl="1"/>
            <a:r>
              <a:rPr lang="en-US" dirty="0"/>
              <a:t>Genetic testing for HADHA gene variant</a:t>
            </a:r>
          </a:p>
        </p:txBody>
      </p:sp>
      <p:sp>
        <p:nvSpPr>
          <p:cNvPr id="4" name="Content Placeholder 3">
            <a:extLst>
              <a:ext uri="{FF2B5EF4-FFF2-40B4-BE49-F238E27FC236}">
                <a16:creationId xmlns:a16="http://schemas.microsoft.com/office/drawing/2014/main" id="{6B2A2439-2A40-1FD4-9FB3-A09F354AD468}"/>
              </a:ext>
            </a:extLst>
          </p:cNvPr>
          <p:cNvSpPr>
            <a:spLocks noGrp="1"/>
          </p:cNvSpPr>
          <p:nvPr>
            <p:ph sz="half" idx="2"/>
          </p:nvPr>
        </p:nvSpPr>
        <p:spPr/>
        <p:txBody>
          <a:bodyPr>
            <a:normAutofit fontScale="92500" lnSpcReduction="10000"/>
          </a:bodyPr>
          <a:lstStyle/>
          <a:p>
            <a:r>
              <a:rPr lang="en-US" b="1" dirty="0"/>
              <a:t>Treatment</a:t>
            </a:r>
          </a:p>
          <a:p>
            <a:pPr lvl="1"/>
            <a:r>
              <a:rPr lang="en-US" dirty="0"/>
              <a:t>IV administration of 10% dextrose during acute decompensation</a:t>
            </a:r>
          </a:p>
          <a:p>
            <a:pPr lvl="1"/>
            <a:r>
              <a:rPr lang="en-US" dirty="0"/>
              <a:t>Frequent feeding intervals</a:t>
            </a:r>
          </a:p>
          <a:p>
            <a:pPr lvl="1"/>
            <a:r>
              <a:rPr lang="en-US" dirty="0"/>
              <a:t>Diet low in fat and high in carbohydrates </a:t>
            </a:r>
          </a:p>
          <a:p>
            <a:pPr lvl="1"/>
            <a:r>
              <a:rPr lang="en-US" dirty="0"/>
              <a:t>Dietary supplementation with medium-chain fatty acids (e.g., </a:t>
            </a:r>
            <a:r>
              <a:rPr lang="en-US" dirty="0" err="1"/>
              <a:t>Triheptanoin</a:t>
            </a:r>
            <a:r>
              <a:rPr lang="en-US" dirty="0"/>
              <a:t>)</a:t>
            </a:r>
          </a:p>
          <a:p>
            <a:pPr lvl="1"/>
            <a:r>
              <a:rPr lang="en-US" dirty="0"/>
              <a:t>Avoid prolonged fasting.</a:t>
            </a:r>
          </a:p>
          <a:p>
            <a:r>
              <a:rPr lang="en-US" b="1" dirty="0"/>
              <a:t>Complications</a:t>
            </a:r>
          </a:p>
          <a:p>
            <a:pPr lvl="1"/>
            <a:r>
              <a:rPr lang="en-US" dirty="0"/>
              <a:t>Encephalopathy</a:t>
            </a:r>
          </a:p>
          <a:p>
            <a:pPr lvl="1"/>
            <a:r>
              <a:rPr lang="en-US" dirty="0"/>
              <a:t>Retinopathy</a:t>
            </a:r>
          </a:p>
          <a:p>
            <a:pPr lvl="1"/>
            <a:r>
              <a:rPr lang="en-US" dirty="0"/>
              <a:t>Peripheral neuropathy</a:t>
            </a:r>
          </a:p>
        </p:txBody>
      </p:sp>
    </p:spTree>
    <p:extLst>
      <p:ext uri="{BB962C8B-B14F-4D97-AF65-F5344CB8AC3E}">
        <p14:creationId xmlns:p14="http://schemas.microsoft.com/office/powerpoint/2010/main" val="25019438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39577-B729-9B2A-06B1-AEC6BE0F5816}"/>
              </a:ext>
            </a:extLst>
          </p:cNvPr>
          <p:cNvSpPr>
            <a:spLocks noGrp="1"/>
          </p:cNvSpPr>
          <p:nvPr>
            <p:ph type="title"/>
          </p:nvPr>
        </p:nvSpPr>
        <p:spPr/>
        <p:txBody>
          <a:bodyPr/>
          <a:lstStyle/>
          <a:p>
            <a:r>
              <a:rPr lang="en-US" dirty="0"/>
              <a:t>Primary carnitine deficiency</a:t>
            </a:r>
          </a:p>
        </p:txBody>
      </p:sp>
      <p:sp>
        <p:nvSpPr>
          <p:cNvPr id="3" name="Content Placeholder 2">
            <a:extLst>
              <a:ext uri="{FF2B5EF4-FFF2-40B4-BE49-F238E27FC236}">
                <a16:creationId xmlns:a16="http://schemas.microsoft.com/office/drawing/2014/main" id="{74B96A89-8FC4-7BA4-2DA8-3ACEC7896357}"/>
              </a:ext>
            </a:extLst>
          </p:cNvPr>
          <p:cNvSpPr>
            <a:spLocks noGrp="1"/>
          </p:cNvSpPr>
          <p:nvPr>
            <p:ph sz="half" idx="1"/>
          </p:nvPr>
        </p:nvSpPr>
        <p:spPr/>
        <p:txBody>
          <a:bodyPr>
            <a:normAutofit fontScale="92500" lnSpcReduction="10000"/>
          </a:bodyPr>
          <a:lstStyle/>
          <a:p>
            <a:r>
              <a:rPr lang="en-US" b="1" dirty="0"/>
              <a:t>Inheritance</a:t>
            </a:r>
            <a:r>
              <a:rPr lang="en-US" dirty="0"/>
              <a:t>: autosomal recessive</a:t>
            </a:r>
          </a:p>
          <a:p>
            <a:r>
              <a:rPr lang="en-US" b="1" dirty="0"/>
              <a:t>Pathophysiology</a:t>
            </a:r>
          </a:p>
          <a:p>
            <a:pPr lvl="1"/>
            <a:r>
              <a:rPr lang="en-US" dirty="0"/>
              <a:t>Defective carnitine transporter → impaired entry of long-chain fatty acids into mitochondria via carnitine-dependent shuttle → impaired fatty acid metabolism via beta-oxidation </a:t>
            </a:r>
          </a:p>
          <a:p>
            <a:pPr lvl="1"/>
            <a:r>
              <a:rPr lang="en-US" dirty="0"/>
              <a:t>↓ Energy production from fatty acids (↓ gluconeogenesis) and ↓ production of ketones → hypoketotic hypoglycemia</a:t>
            </a:r>
          </a:p>
          <a:p>
            <a:pPr lvl="1"/>
            <a:r>
              <a:rPr lang="en-US" dirty="0"/>
              <a:t>Accumulation of fat (long-chain fatty acids) in the cytosol of the liver and cardiac and skeletal muscle cells → toxicity</a:t>
            </a:r>
          </a:p>
        </p:txBody>
      </p:sp>
      <p:sp>
        <p:nvSpPr>
          <p:cNvPr id="4" name="Content Placeholder 3">
            <a:extLst>
              <a:ext uri="{FF2B5EF4-FFF2-40B4-BE49-F238E27FC236}">
                <a16:creationId xmlns:a16="http://schemas.microsoft.com/office/drawing/2014/main" id="{7F960748-EF85-26A8-AE27-F2BE1A11F2E4}"/>
              </a:ext>
            </a:extLst>
          </p:cNvPr>
          <p:cNvSpPr>
            <a:spLocks noGrp="1"/>
          </p:cNvSpPr>
          <p:nvPr>
            <p:ph sz="half" idx="2"/>
          </p:nvPr>
        </p:nvSpPr>
        <p:spPr/>
        <p:txBody>
          <a:bodyPr>
            <a:normAutofit fontScale="92500" lnSpcReduction="10000"/>
          </a:bodyPr>
          <a:lstStyle/>
          <a:p>
            <a:r>
              <a:rPr lang="en-US" b="1" dirty="0"/>
              <a:t>Clinical features</a:t>
            </a:r>
          </a:p>
          <a:p>
            <a:pPr lvl="1"/>
            <a:r>
              <a:rPr lang="en-US" dirty="0"/>
              <a:t>Onset: early childhood</a:t>
            </a:r>
          </a:p>
          <a:p>
            <a:pPr lvl="1"/>
            <a:r>
              <a:rPr lang="en-US" dirty="0"/>
              <a:t>Growth faltering</a:t>
            </a:r>
          </a:p>
          <a:p>
            <a:pPr lvl="1"/>
            <a:r>
              <a:rPr lang="en-US" dirty="0"/>
              <a:t>Weakness, lethargy</a:t>
            </a:r>
          </a:p>
          <a:p>
            <a:pPr lvl="1"/>
            <a:r>
              <a:rPr lang="en-US" dirty="0"/>
              <a:t>Liver dysfunction</a:t>
            </a:r>
          </a:p>
          <a:p>
            <a:pPr lvl="1"/>
            <a:r>
              <a:rPr lang="en-US" dirty="0"/>
              <a:t>Dilated cardiomyopathy, congestive heart failure</a:t>
            </a:r>
          </a:p>
          <a:p>
            <a:pPr lvl="1"/>
            <a:r>
              <a:rPr lang="en-US" dirty="0"/>
              <a:t>Hypotonia</a:t>
            </a:r>
          </a:p>
          <a:p>
            <a:pPr lvl="1"/>
            <a:r>
              <a:rPr lang="en-US" dirty="0"/>
              <a:t>Encephalopathy</a:t>
            </a:r>
          </a:p>
          <a:p>
            <a:pPr lvl="1"/>
            <a:r>
              <a:rPr lang="en-US" dirty="0"/>
              <a:t>Rhabdomyolysis (can cause renal failure)</a:t>
            </a:r>
          </a:p>
        </p:txBody>
      </p:sp>
    </p:spTree>
    <p:extLst>
      <p:ext uri="{BB962C8B-B14F-4D97-AF65-F5344CB8AC3E}">
        <p14:creationId xmlns:p14="http://schemas.microsoft.com/office/powerpoint/2010/main" val="33010843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C57D-F1D0-6C86-DB48-1E9A4FA175AE}"/>
              </a:ext>
            </a:extLst>
          </p:cNvPr>
          <p:cNvSpPr>
            <a:spLocks noGrp="1"/>
          </p:cNvSpPr>
          <p:nvPr>
            <p:ph type="title"/>
          </p:nvPr>
        </p:nvSpPr>
        <p:spPr/>
        <p:txBody>
          <a:bodyPr/>
          <a:lstStyle/>
          <a:p>
            <a:r>
              <a:rPr lang="en-US" dirty="0"/>
              <a:t>Primary carnitine deficiency</a:t>
            </a:r>
          </a:p>
        </p:txBody>
      </p:sp>
      <p:sp>
        <p:nvSpPr>
          <p:cNvPr id="3" name="Content Placeholder 2">
            <a:extLst>
              <a:ext uri="{FF2B5EF4-FFF2-40B4-BE49-F238E27FC236}">
                <a16:creationId xmlns:a16="http://schemas.microsoft.com/office/drawing/2014/main" id="{2A6B4FE7-7EA5-3287-F1D1-C520FD472B2C}"/>
              </a:ext>
            </a:extLst>
          </p:cNvPr>
          <p:cNvSpPr>
            <a:spLocks noGrp="1"/>
          </p:cNvSpPr>
          <p:nvPr>
            <p:ph idx="1"/>
          </p:nvPr>
        </p:nvSpPr>
        <p:spPr/>
        <p:txBody>
          <a:bodyPr/>
          <a:lstStyle/>
          <a:p>
            <a:r>
              <a:rPr lang="en-US" b="1" dirty="0"/>
              <a:t>Diagnostics</a:t>
            </a:r>
          </a:p>
          <a:p>
            <a:pPr lvl="1"/>
            <a:r>
              <a:rPr lang="en-US" dirty="0"/>
              <a:t>Part of newborn screening</a:t>
            </a:r>
          </a:p>
          <a:p>
            <a:pPr lvl="1"/>
            <a:r>
              <a:rPr lang="en-US" dirty="0"/>
              <a:t>↓ Glucose and ↓ ketones in serum (hypoketotic hypoglycemia), hyperammonemia, ↑ ALT, ↑ AST</a:t>
            </a:r>
          </a:p>
          <a:p>
            <a:pPr lvl="1"/>
            <a:r>
              <a:rPr lang="en-US" dirty="0"/>
              <a:t>Very low plasma carnitine levels</a:t>
            </a:r>
          </a:p>
          <a:p>
            <a:r>
              <a:rPr lang="en-US" b="1" dirty="0"/>
              <a:t>Treatment</a:t>
            </a:r>
          </a:p>
          <a:p>
            <a:pPr lvl="1"/>
            <a:r>
              <a:rPr lang="en-US" dirty="0"/>
              <a:t>Avoid fasting states</a:t>
            </a:r>
          </a:p>
          <a:p>
            <a:pPr lvl="1"/>
            <a:r>
              <a:rPr lang="en-US" dirty="0"/>
              <a:t>Oral carnitine supplementation</a:t>
            </a:r>
          </a:p>
          <a:p>
            <a:pPr lvl="1"/>
            <a:r>
              <a:rPr lang="en-US" dirty="0"/>
              <a:t>Acute hypoketotic hypoglycemic encephalopathy: administer IV carnitine and 10% dextrose in water</a:t>
            </a:r>
          </a:p>
        </p:txBody>
      </p:sp>
    </p:spTree>
    <p:extLst>
      <p:ext uri="{BB962C8B-B14F-4D97-AF65-F5344CB8AC3E}">
        <p14:creationId xmlns:p14="http://schemas.microsoft.com/office/powerpoint/2010/main" val="18470717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433C-FCED-0F1F-3C9D-521E0DEAD05D}"/>
              </a:ext>
            </a:extLst>
          </p:cNvPr>
          <p:cNvSpPr>
            <a:spLocks noGrp="1"/>
          </p:cNvSpPr>
          <p:nvPr>
            <p:ph type="title"/>
          </p:nvPr>
        </p:nvSpPr>
        <p:spPr/>
        <p:txBody>
          <a:bodyPr/>
          <a:lstStyle/>
          <a:p>
            <a:r>
              <a:rPr lang="en-US" dirty="0"/>
              <a:t>Carnitine palmitoyltransferase II deficiency</a:t>
            </a:r>
          </a:p>
        </p:txBody>
      </p:sp>
      <p:sp>
        <p:nvSpPr>
          <p:cNvPr id="3" name="Content Placeholder 2">
            <a:extLst>
              <a:ext uri="{FF2B5EF4-FFF2-40B4-BE49-F238E27FC236}">
                <a16:creationId xmlns:a16="http://schemas.microsoft.com/office/drawing/2014/main" id="{A9BA13A3-6B08-30EB-5CC6-CB479BCDC4D5}"/>
              </a:ext>
            </a:extLst>
          </p:cNvPr>
          <p:cNvSpPr>
            <a:spLocks noGrp="1"/>
          </p:cNvSpPr>
          <p:nvPr>
            <p:ph sz="half" idx="1"/>
          </p:nvPr>
        </p:nvSpPr>
        <p:spPr/>
        <p:txBody>
          <a:bodyPr>
            <a:normAutofit fontScale="92500" lnSpcReduction="10000"/>
          </a:bodyPr>
          <a:lstStyle/>
          <a:p>
            <a:r>
              <a:rPr lang="en-US" b="1" dirty="0"/>
              <a:t>Inheritance</a:t>
            </a:r>
            <a:r>
              <a:rPr lang="en-US" dirty="0"/>
              <a:t>: autosomal recessive</a:t>
            </a:r>
          </a:p>
          <a:p>
            <a:r>
              <a:rPr lang="en-US" b="1" dirty="0"/>
              <a:t>Pathophysiology</a:t>
            </a:r>
          </a:p>
          <a:p>
            <a:pPr lvl="1"/>
            <a:r>
              <a:rPr lang="en-US" dirty="0"/>
              <a:t>CPT II normally removes carnitine from long-chain fatty acids in the mitochondria, which is necessary for fatty acid oxidation to occur</a:t>
            </a:r>
          </a:p>
          <a:p>
            <a:pPr lvl="1"/>
            <a:r>
              <a:rPr lang="en-US" dirty="0"/>
              <a:t>Defective carnitine palmitoyltransferase II (CPT II) → carnitine cannot be removed from long-chain fatty acids → no fatty acid oxidation → no substrate for gluconeogenesis and ketogenesis → hypoketotic hypoglycemia</a:t>
            </a:r>
          </a:p>
          <a:p>
            <a:pPr lvl="1"/>
            <a:r>
              <a:rPr lang="en-US" dirty="0"/>
              <a:t>Accumulation of fatty acids and long-chain </a:t>
            </a:r>
            <a:r>
              <a:rPr lang="en-US" dirty="0" err="1"/>
              <a:t>acylcarnitines</a:t>
            </a:r>
            <a:r>
              <a:rPr lang="en-US" dirty="0"/>
              <a:t> → damage to liver, heart, and muscles</a:t>
            </a:r>
          </a:p>
        </p:txBody>
      </p:sp>
      <p:sp>
        <p:nvSpPr>
          <p:cNvPr id="4" name="Content Placeholder 3">
            <a:extLst>
              <a:ext uri="{FF2B5EF4-FFF2-40B4-BE49-F238E27FC236}">
                <a16:creationId xmlns:a16="http://schemas.microsoft.com/office/drawing/2014/main" id="{81974A8A-3DCC-DB2D-596A-AA2E2DC97795}"/>
              </a:ext>
            </a:extLst>
          </p:cNvPr>
          <p:cNvSpPr>
            <a:spLocks noGrp="1"/>
          </p:cNvSpPr>
          <p:nvPr>
            <p:ph sz="half" idx="2"/>
          </p:nvPr>
        </p:nvSpPr>
        <p:spPr/>
        <p:txBody>
          <a:bodyPr>
            <a:normAutofit fontScale="92500" lnSpcReduction="10000"/>
          </a:bodyPr>
          <a:lstStyle/>
          <a:p>
            <a:r>
              <a:rPr lang="en-US" b="1" dirty="0"/>
              <a:t>Clinical features</a:t>
            </a:r>
          </a:p>
          <a:p>
            <a:pPr lvl="1"/>
            <a:r>
              <a:rPr lang="en-US" dirty="0"/>
              <a:t>Symptoms may occur as early as the neonatal period.</a:t>
            </a:r>
          </a:p>
          <a:p>
            <a:pPr lvl="1"/>
            <a:r>
              <a:rPr lang="en-US" dirty="0"/>
              <a:t>Presentation is variable</a:t>
            </a:r>
          </a:p>
          <a:p>
            <a:pPr lvl="1"/>
            <a:r>
              <a:rPr lang="en-US" dirty="0"/>
              <a:t>Growth faltering</a:t>
            </a:r>
          </a:p>
          <a:p>
            <a:pPr lvl="1"/>
            <a:r>
              <a:rPr lang="en-US" dirty="0"/>
              <a:t>Myalgia, hypotonia</a:t>
            </a:r>
          </a:p>
          <a:p>
            <a:pPr lvl="1"/>
            <a:r>
              <a:rPr lang="en-US" dirty="0"/>
              <a:t>Hepatomegaly, liver dysfunction, liver failure</a:t>
            </a:r>
          </a:p>
          <a:p>
            <a:pPr lvl="1"/>
            <a:r>
              <a:rPr lang="en-US" dirty="0"/>
              <a:t>Cardiomyopathy, congestive heart failure</a:t>
            </a:r>
          </a:p>
          <a:p>
            <a:pPr lvl="1"/>
            <a:r>
              <a:rPr lang="en-US" dirty="0"/>
              <a:t>Encephalopathy</a:t>
            </a:r>
          </a:p>
          <a:p>
            <a:pPr lvl="1"/>
            <a:r>
              <a:rPr lang="en-US" dirty="0"/>
              <a:t>Seizures</a:t>
            </a:r>
          </a:p>
          <a:p>
            <a:pPr lvl="1"/>
            <a:r>
              <a:rPr lang="en-US" dirty="0"/>
              <a:t>Rhabdomyolysis (can cause renal failure)</a:t>
            </a:r>
          </a:p>
          <a:p>
            <a:pPr lvl="1"/>
            <a:r>
              <a:rPr lang="en-US" dirty="0"/>
              <a:t>Sudden death</a:t>
            </a:r>
          </a:p>
        </p:txBody>
      </p:sp>
    </p:spTree>
    <p:extLst>
      <p:ext uri="{BB962C8B-B14F-4D97-AF65-F5344CB8AC3E}">
        <p14:creationId xmlns:p14="http://schemas.microsoft.com/office/powerpoint/2010/main" val="5616990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82453-5C88-862E-BE3B-B071D21C12D2}"/>
              </a:ext>
            </a:extLst>
          </p:cNvPr>
          <p:cNvSpPr>
            <a:spLocks noGrp="1"/>
          </p:cNvSpPr>
          <p:nvPr>
            <p:ph type="title"/>
          </p:nvPr>
        </p:nvSpPr>
        <p:spPr/>
        <p:txBody>
          <a:bodyPr/>
          <a:lstStyle/>
          <a:p>
            <a:r>
              <a:rPr lang="en-US" dirty="0"/>
              <a:t>Carnitine palmitoyltransferase II deficiency</a:t>
            </a:r>
          </a:p>
        </p:txBody>
      </p:sp>
      <p:sp>
        <p:nvSpPr>
          <p:cNvPr id="5" name="Content Placeholder 4">
            <a:extLst>
              <a:ext uri="{FF2B5EF4-FFF2-40B4-BE49-F238E27FC236}">
                <a16:creationId xmlns:a16="http://schemas.microsoft.com/office/drawing/2014/main" id="{BE30D42A-0245-F147-B95A-1AC37DAE5AA3}"/>
              </a:ext>
            </a:extLst>
          </p:cNvPr>
          <p:cNvSpPr>
            <a:spLocks noGrp="1"/>
          </p:cNvSpPr>
          <p:nvPr>
            <p:ph idx="1"/>
          </p:nvPr>
        </p:nvSpPr>
        <p:spPr/>
        <p:txBody>
          <a:bodyPr>
            <a:normAutofit/>
          </a:bodyPr>
          <a:lstStyle/>
          <a:p>
            <a:r>
              <a:rPr lang="en-US" b="1" dirty="0"/>
              <a:t>Diagnostics</a:t>
            </a:r>
          </a:p>
          <a:p>
            <a:pPr lvl="1"/>
            <a:r>
              <a:rPr lang="en-US" dirty="0"/>
              <a:t>Part of the expanded newborn screening</a:t>
            </a:r>
          </a:p>
          <a:p>
            <a:pPr lvl="1"/>
            <a:r>
              <a:rPr lang="en-US" dirty="0"/>
              <a:t>Hypoglycemia, ↓ serum ketones</a:t>
            </a:r>
          </a:p>
          <a:p>
            <a:pPr lvl="1"/>
            <a:r>
              <a:rPr lang="en-US" dirty="0"/>
              <a:t>↓ Total and free carnitine levels, ↑ </a:t>
            </a:r>
            <a:r>
              <a:rPr lang="en-US" dirty="0" err="1"/>
              <a:t>acylcarnitines</a:t>
            </a:r>
            <a:endParaRPr lang="en-US" dirty="0"/>
          </a:p>
          <a:p>
            <a:pPr lvl="1"/>
            <a:r>
              <a:rPr lang="en-US" dirty="0"/>
              <a:t>Myoglobinuria and ↑ serum creatine kinase</a:t>
            </a:r>
          </a:p>
          <a:p>
            <a:pPr lvl="1"/>
            <a:r>
              <a:rPr lang="en-US" dirty="0"/>
              <a:t>↑ ALT, ↑ AST, hyperammonemia</a:t>
            </a:r>
          </a:p>
          <a:p>
            <a:r>
              <a:rPr lang="en-US" b="1" dirty="0"/>
              <a:t>Treatment</a:t>
            </a:r>
          </a:p>
          <a:p>
            <a:pPr lvl="1"/>
            <a:r>
              <a:rPr lang="en-US" dirty="0"/>
              <a:t>Diet low in long-chain triglyceride, high in medium-chain fatty acids, and high in carbohydrates</a:t>
            </a:r>
          </a:p>
          <a:p>
            <a:pPr lvl="1"/>
            <a:r>
              <a:rPr lang="en-US" dirty="0"/>
              <a:t>Avoid prolonged strenuous activity and fasting</a:t>
            </a:r>
          </a:p>
        </p:txBody>
      </p:sp>
    </p:spTree>
    <p:extLst>
      <p:ext uri="{BB962C8B-B14F-4D97-AF65-F5344CB8AC3E}">
        <p14:creationId xmlns:p14="http://schemas.microsoft.com/office/powerpoint/2010/main" val="6968424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94478-B88E-9779-41DD-63E990A13787}"/>
              </a:ext>
            </a:extLst>
          </p:cNvPr>
          <p:cNvSpPr>
            <a:spLocks noGrp="1"/>
          </p:cNvSpPr>
          <p:nvPr>
            <p:ph type="title"/>
          </p:nvPr>
        </p:nvSpPr>
        <p:spPr/>
        <p:txBody>
          <a:bodyPr/>
          <a:lstStyle/>
          <a:p>
            <a:r>
              <a:rPr lang="en-US" dirty="0"/>
              <a:t>DDx of Hypoglycemia in Children</a:t>
            </a:r>
          </a:p>
        </p:txBody>
      </p:sp>
      <p:sp>
        <p:nvSpPr>
          <p:cNvPr id="3" name="Content Placeholder 2">
            <a:extLst>
              <a:ext uri="{FF2B5EF4-FFF2-40B4-BE49-F238E27FC236}">
                <a16:creationId xmlns:a16="http://schemas.microsoft.com/office/drawing/2014/main" id="{E400DDE4-4C22-803E-9D5A-6FA436FBDE81}"/>
              </a:ext>
            </a:extLst>
          </p:cNvPr>
          <p:cNvSpPr>
            <a:spLocks noGrp="1"/>
          </p:cNvSpPr>
          <p:nvPr>
            <p:ph sz="half" idx="1"/>
          </p:nvPr>
        </p:nvSpPr>
        <p:spPr/>
        <p:txBody>
          <a:bodyPr>
            <a:normAutofit fontScale="92500"/>
          </a:bodyPr>
          <a:lstStyle/>
          <a:p>
            <a:r>
              <a:rPr lang="en-US" dirty="0"/>
              <a:t>Glycogen storage diseases</a:t>
            </a:r>
          </a:p>
          <a:p>
            <a:pPr lvl="1"/>
            <a:r>
              <a:rPr lang="en-US" dirty="0"/>
              <a:t>Hypoglycemia</a:t>
            </a:r>
          </a:p>
          <a:p>
            <a:pPr lvl="1"/>
            <a:r>
              <a:rPr lang="en-US" dirty="0"/>
              <a:t>Ketosis</a:t>
            </a:r>
          </a:p>
          <a:p>
            <a:pPr lvl="1"/>
            <a:r>
              <a:rPr lang="en-US" dirty="0"/>
              <a:t>Usually after overnight fast</a:t>
            </a:r>
          </a:p>
          <a:p>
            <a:r>
              <a:rPr lang="en-US" dirty="0"/>
              <a:t>Hereditary fructose intolerance</a:t>
            </a:r>
          </a:p>
          <a:p>
            <a:pPr lvl="1"/>
            <a:r>
              <a:rPr lang="en-US" dirty="0"/>
              <a:t>Deficiency of aldolase B</a:t>
            </a:r>
          </a:p>
          <a:p>
            <a:pPr lvl="1"/>
            <a:r>
              <a:rPr lang="en-US" dirty="0"/>
              <a:t>Build-up of fructose 1-phosphate</a:t>
            </a:r>
          </a:p>
          <a:p>
            <a:pPr lvl="1"/>
            <a:r>
              <a:rPr lang="en-US" dirty="0"/>
              <a:t>Depletion of ATP</a:t>
            </a:r>
          </a:p>
          <a:p>
            <a:pPr lvl="1"/>
            <a:r>
              <a:rPr lang="en-US" dirty="0"/>
              <a:t>Usually, a baby just weaned from breast milk</a:t>
            </a:r>
          </a:p>
          <a:p>
            <a:endParaRPr lang="en-US" dirty="0"/>
          </a:p>
        </p:txBody>
      </p:sp>
      <p:sp>
        <p:nvSpPr>
          <p:cNvPr id="4" name="Content Placeholder 3">
            <a:extLst>
              <a:ext uri="{FF2B5EF4-FFF2-40B4-BE49-F238E27FC236}">
                <a16:creationId xmlns:a16="http://schemas.microsoft.com/office/drawing/2014/main" id="{3626C378-832B-4B7B-F196-2CA2AFCCC172}"/>
              </a:ext>
            </a:extLst>
          </p:cNvPr>
          <p:cNvSpPr>
            <a:spLocks noGrp="1"/>
          </p:cNvSpPr>
          <p:nvPr>
            <p:ph sz="half" idx="2"/>
          </p:nvPr>
        </p:nvSpPr>
        <p:spPr>
          <a:xfrm>
            <a:off x="6019800" y="1306851"/>
            <a:ext cx="5334000" cy="4870112"/>
          </a:xfrm>
        </p:spPr>
        <p:txBody>
          <a:bodyPr>
            <a:normAutofit fontScale="92500"/>
          </a:bodyPr>
          <a:lstStyle/>
          <a:p>
            <a:r>
              <a:rPr lang="en-US" dirty="0"/>
              <a:t>Hypoketotic Hypoglycemia</a:t>
            </a:r>
          </a:p>
          <a:p>
            <a:pPr lvl="1"/>
            <a:r>
              <a:rPr lang="en-US" dirty="0"/>
              <a:t>Lack of ketones in setting of ↓ glucose during fasting</a:t>
            </a:r>
          </a:p>
          <a:p>
            <a:pPr lvl="1"/>
            <a:r>
              <a:rPr lang="en-US" dirty="0"/>
              <a:t>Occurs in beta oxidation disorders</a:t>
            </a:r>
          </a:p>
          <a:p>
            <a:pPr lvl="2"/>
            <a:r>
              <a:rPr lang="en-US" dirty="0"/>
              <a:t>FFA → beta oxidation → ketones </a:t>
            </a:r>
          </a:p>
          <a:p>
            <a:pPr lvl="2"/>
            <a:r>
              <a:rPr lang="en-US" dirty="0"/>
              <a:t>Tissues overuse glucose → hypoglycemia </a:t>
            </a:r>
          </a:p>
          <a:p>
            <a:pPr lvl="1"/>
            <a:r>
              <a:rPr lang="en-US" dirty="0"/>
              <a:t>Carnitine deficiency</a:t>
            </a:r>
          </a:p>
          <a:p>
            <a:pPr lvl="2"/>
            <a:r>
              <a:rPr lang="en-US" dirty="0"/>
              <a:t>Low serum carnitine and acylcarnitine levels</a:t>
            </a:r>
          </a:p>
          <a:p>
            <a:pPr lvl="1"/>
            <a:r>
              <a:rPr lang="en-US" dirty="0"/>
              <a:t>MCAD deficiency </a:t>
            </a:r>
          </a:p>
          <a:p>
            <a:pPr lvl="2"/>
            <a:r>
              <a:rPr lang="en-US" dirty="0"/>
              <a:t>Medium chain acyl-CoA dehydrogenase</a:t>
            </a:r>
          </a:p>
          <a:p>
            <a:pPr lvl="2"/>
            <a:r>
              <a:rPr lang="en-US" dirty="0"/>
              <a:t>Dicarboxylic acids 6-10 carbons in urine </a:t>
            </a:r>
          </a:p>
          <a:p>
            <a:pPr lvl="2"/>
            <a:r>
              <a:rPr lang="en-US" dirty="0"/>
              <a:t>High acylcarnitine levels </a:t>
            </a:r>
          </a:p>
        </p:txBody>
      </p:sp>
    </p:spTree>
    <p:extLst>
      <p:ext uri="{BB962C8B-B14F-4D97-AF65-F5344CB8AC3E}">
        <p14:creationId xmlns:p14="http://schemas.microsoft.com/office/powerpoint/2010/main" val="9664986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11D3E-A6DB-C75F-05C5-F48E082135F8}"/>
              </a:ext>
            </a:extLst>
          </p:cNvPr>
          <p:cNvSpPr>
            <a:spLocks noGrp="1"/>
          </p:cNvSpPr>
          <p:nvPr>
            <p:ph type="title"/>
          </p:nvPr>
        </p:nvSpPr>
        <p:spPr/>
        <p:txBody>
          <a:bodyPr>
            <a:normAutofit/>
          </a:bodyPr>
          <a:lstStyle/>
          <a:p>
            <a:r>
              <a:rPr lang="en-US" dirty="0"/>
              <a:t>Micro-nutrients disorders</a:t>
            </a:r>
          </a:p>
        </p:txBody>
      </p:sp>
      <p:sp>
        <p:nvSpPr>
          <p:cNvPr id="3" name="Content Placeholder 2">
            <a:extLst>
              <a:ext uri="{FF2B5EF4-FFF2-40B4-BE49-F238E27FC236}">
                <a16:creationId xmlns:a16="http://schemas.microsoft.com/office/drawing/2014/main" id="{F2D350C7-510F-ABE6-B3AC-E13AA15B8BF7}"/>
              </a:ext>
            </a:extLst>
          </p:cNvPr>
          <p:cNvSpPr>
            <a:spLocks noGrp="1"/>
          </p:cNvSpPr>
          <p:nvPr>
            <p:ph sz="half" idx="1"/>
          </p:nvPr>
        </p:nvSpPr>
        <p:spPr/>
        <p:txBody>
          <a:bodyPr numCol="1"/>
          <a:lstStyle/>
          <a:p>
            <a:r>
              <a:rPr lang="en-US" sz="2800" dirty="0"/>
              <a:t>Lysosomal Storage Diseases</a:t>
            </a:r>
          </a:p>
          <a:p>
            <a:pPr lvl="1"/>
            <a:r>
              <a:rPr lang="en-US" dirty="0"/>
              <a:t>Sphingolipidoses</a:t>
            </a:r>
          </a:p>
          <a:p>
            <a:pPr lvl="2"/>
            <a:r>
              <a:rPr lang="en-US" dirty="0"/>
              <a:t>Gaucher disease</a:t>
            </a:r>
          </a:p>
          <a:p>
            <a:pPr lvl="2"/>
            <a:r>
              <a:rPr lang="en-US" dirty="0" err="1"/>
              <a:t>Krabbe</a:t>
            </a:r>
            <a:r>
              <a:rPr lang="en-US" dirty="0"/>
              <a:t> disease</a:t>
            </a:r>
          </a:p>
          <a:p>
            <a:pPr lvl="2"/>
            <a:r>
              <a:rPr lang="en-US" dirty="0"/>
              <a:t>Tay-Sachs disease</a:t>
            </a:r>
          </a:p>
          <a:p>
            <a:pPr lvl="2"/>
            <a:r>
              <a:rPr lang="en-US" dirty="0"/>
              <a:t>Fabry disease</a:t>
            </a:r>
          </a:p>
          <a:p>
            <a:pPr lvl="2"/>
            <a:r>
              <a:rPr lang="en-US" dirty="0"/>
              <a:t>Metachromatic leukodystrophy</a:t>
            </a:r>
          </a:p>
          <a:p>
            <a:pPr lvl="2"/>
            <a:r>
              <a:rPr lang="en-US" dirty="0"/>
              <a:t>Niemann-Pick disease</a:t>
            </a:r>
          </a:p>
          <a:p>
            <a:pPr lvl="1"/>
            <a:r>
              <a:rPr lang="en-US" dirty="0"/>
              <a:t>Mucopolysaccharidoses</a:t>
            </a:r>
          </a:p>
          <a:p>
            <a:pPr lvl="2"/>
            <a:r>
              <a:rPr lang="en-US" dirty="0"/>
              <a:t>Hurler syndrome</a:t>
            </a:r>
          </a:p>
          <a:p>
            <a:pPr lvl="2"/>
            <a:r>
              <a:rPr lang="en-US" dirty="0"/>
              <a:t>Hunter syndrome</a:t>
            </a:r>
          </a:p>
          <a:p>
            <a:pPr lvl="1"/>
            <a:r>
              <a:rPr lang="en-US" dirty="0" err="1"/>
              <a:t>Mucolipidosis</a:t>
            </a:r>
            <a:endParaRPr lang="en-US" dirty="0"/>
          </a:p>
          <a:p>
            <a:pPr lvl="2"/>
            <a:r>
              <a:rPr lang="en-US" dirty="0"/>
              <a:t>I-cell disease (</a:t>
            </a:r>
            <a:r>
              <a:rPr lang="en-US" dirty="0" err="1"/>
              <a:t>mucolipidosis</a:t>
            </a:r>
            <a:r>
              <a:rPr lang="en-US" dirty="0"/>
              <a:t> type II)</a:t>
            </a:r>
          </a:p>
          <a:p>
            <a:endParaRPr lang="en-US" dirty="0"/>
          </a:p>
        </p:txBody>
      </p:sp>
      <p:sp>
        <p:nvSpPr>
          <p:cNvPr id="4" name="Content Placeholder 3">
            <a:extLst>
              <a:ext uri="{FF2B5EF4-FFF2-40B4-BE49-F238E27FC236}">
                <a16:creationId xmlns:a16="http://schemas.microsoft.com/office/drawing/2014/main" id="{8BE9E0D1-9244-5408-D478-CE85529527F4}"/>
              </a:ext>
            </a:extLst>
          </p:cNvPr>
          <p:cNvSpPr>
            <a:spLocks noGrp="1"/>
          </p:cNvSpPr>
          <p:nvPr>
            <p:ph sz="half" idx="2"/>
          </p:nvPr>
        </p:nvSpPr>
        <p:spPr/>
        <p:txBody>
          <a:bodyPr/>
          <a:lstStyle/>
          <a:p>
            <a:r>
              <a:rPr lang="en-US" sz="2800" dirty="0"/>
              <a:t>Peroxisomal disorders</a:t>
            </a:r>
          </a:p>
          <a:p>
            <a:pPr lvl="1"/>
            <a:r>
              <a:rPr lang="en-US" sz="2400" dirty="0"/>
              <a:t>Zellweger Syndrome</a:t>
            </a:r>
          </a:p>
          <a:p>
            <a:pPr lvl="1"/>
            <a:r>
              <a:rPr lang="en-US" sz="2400" dirty="0" err="1"/>
              <a:t>Refsum</a:t>
            </a:r>
            <a:r>
              <a:rPr lang="en-US" sz="2400" dirty="0"/>
              <a:t> Disease</a:t>
            </a:r>
          </a:p>
          <a:p>
            <a:pPr lvl="1"/>
            <a:r>
              <a:rPr lang="en-US" sz="2400" dirty="0"/>
              <a:t>Adrenoleukodystrophy</a:t>
            </a:r>
            <a:endParaRPr lang="en-US" dirty="0"/>
          </a:p>
          <a:p>
            <a:endParaRPr lang="en-US" dirty="0"/>
          </a:p>
        </p:txBody>
      </p:sp>
    </p:spTree>
    <p:extLst>
      <p:ext uri="{BB962C8B-B14F-4D97-AF65-F5344CB8AC3E}">
        <p14:creationId xmlns:p14="http://schemas.microsoft.com/office/powerpoint/2010/main" val="2617520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2D9605-E48E-157B-3B5C-A589D9D4F633}"/>
              </a:ext>
            </a:extLst>
          </p:cNvPr>
          <p:cNvPicPr>
            <a:picLocks noChangeAspect="1"/>
          </p:cNvPicPr>
          <p:nvPr/>
        </p:nvPicPr>
        <p:blipFill>
          <a:blip r:embed="rId2"/>
          <a:stretch>
            <a:fillRect/>
          </a:stretch>
        </p:blipFill>
        <p:spPr>
          <a:xfrm>
            <a:off x="1253244" y="0"/>
            <a:ext cx="9685512" cy="6858000"/>
          </a:xfrm>
          <a:prstGeom prst="rect">
            <a:avLst/>
          </a:prstGeom>
        </p:spPr>
      </p:pic>
    </p:spTree>
    <p:extLst>
      <p:ext uri="{BB962C8B-B14F-4D97-AF65-F5344CB8AC3E}">
        <p14:creationId xmlns:p14="http://schemas.microsoft.com/office/powerpoint/2010/main" val="11757438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706F2-E5C4-46B7-2CED-E65A504EFA24}"/>
              </a:ext>
            </a:extLst>
          </p:cNvPr>
          <p:cNvSpPr>
            <a:spLocks noGrp="1"/>
          </p:cNvSpPr>
          <p:nvPr>
            <p:ph type="title"/>
          </p:nvPr>
        </p:nvSpPr>
        <p:spPr/>
        <p:txBody>
          <a:bodyPr/>
          <a:lstStyle/>
          <a:p>
            <a:r>
              <a:rPr lang="en-US" dirty="0"/>
              <a:t>Gaucher disease</a:t>
            </a:r>
          </a:p>
        </p:txBody>
      </p:sp>
      <p:sp>
        <p:nvSpPr>
          <p:cNvPr id="3" name="Content Placeholder 2">
            <a:extLst>
              <a:ext uri="{FF2B5EF4-FFF2-40B4-BE49-F238E27FC236}">
                <a16:creationId xmlns:a16="http://schemas.microsoft.com/office/drawing/2014/main" id="{B234B2C0-8FC5-C555-DDCD-55197CC32821}"/>
              </a:ext>
            </a:extLst>
          </p:cNvPr>
          <p:cNvSpPr>
            <a:spLocks noGrp="1"/>
          </p:cNvSpPr>
          <p:nvPr>
            <p:ph idx="1"/>
          </p:nvPr>
        </p:nvSpPr>
        <p:spPr/>
        <p:txBody>
          <a:bodyPr>
            <a:normAutofit fontScale="92500" lnSpcReduction="20000"/>
          </a:bodyPr>
          <a:lstStyle/>
          <a:p>
            <a:r>
              <a:rPr lang="en-US" b="1" dirty="0"/>
              <a:t>Inheritance</a:t>
            </a:r>
            <a:r>
              <a:rPr lang="en-US" dirty="0"/>
              <a:t>: </a:t>
            </a:r>
            <a:r>
              <a:rPr lang="en-US" sz="2800" dirty="0"/>
              <a:t>autosomal recessive</a:t>
            </a:r>
          </a:p>
          <a:p>
            <a:r>
              <a:rPr lang="en-US" b="1" dirty="0"/>
              <a:t>Enzyme deficiency</a:t>
            </a:r>
            <a:r>
              <a:rPr lang="en-US" dirty="0"/>
              <a:t>: </a:t>
            </a:r>
            <a:r>
              <a:rPr lang="el-GR" dirty="0"/>
              <a:t>β-</a:t>
            </a:r>
            <a:r>
              <a:rPr lang="en-US" dirty="0"/>
              <a:t>glucocerebrosidase</a:t>
            </a:r>
          </a:p>
          <a:p>
            <a:r>
              <a:rPr lang="en-US" b="1" dirty="0"/>
              <a:t>Accumulation of </a:t>
            </a:r>
            <a:r>
              <a:rPr lang="en-US" dirty="0"/>
              <a:t>glucocerebroside</a:t>
            </a:r>
          </a:p>
          <a:p>
            <a:r>
              <a:rPr lang="en-US" b="1" dirty="0"/>
              <a:t>Clinical features</a:t>
            </a:r>
          </a:p>
          <a:p>
            <a:pPr lvl="1"/>
            <a:r>
              <a:rPr lang="en-US" dirty="0"/>
              <a:t>Hepatosplenomegaly</a:t>
            </a:r>
          </a:p>
          <a:p>
            <a:pPr lvl="1"/>
            <a:r>
              <a:rPr lang="en-US" dirty="0"/>
              <a:t>Bone: bone crises  , osteoporosis, avascular necrosis of the femur</a:t>
            </a:r>
          </a:p>
          <a:p>
            <a:pPr lvl="1"/>
            <a:r>
              <a:rPr lang="en-US" dirty="0"/>
              <a:t>Blood abnormalities: anemia, thrombocytopenia, pancytopenia</a:t>
            </a:r>
          </a:p>
          <a:p>
            <a:pPr lvl="1"/>
            <a:r>
              <a:rPr lang="en-US" dirty="0"/>
              <a:t>Pulmonary manifestations</a:t>
            </a:r>
          </a:p>
          <a:p>
            <a:pPr lvl="1"/>
            <a:r>
              <a:rPr lang="en-US" dirty="0"/>
              <a:t>Growth delays</a:t>
            </a:r>
          </a:p>
          <a:p>
            <a:r>
              <a:rPr lang="en-US" b="1" dirty="0"/>
              <a:t>Diagnostics</a:t>
            </a:r>
            <a:r>
              <a:rPr lang="en-US" dirty="0"/>
              <a:t>: </a:t>
            </a:r>
            <a:r>
              <a:rPr lang="en-US" dirty="0">
                <a:solidFill>
                  <a:srgbClr val="002060"/>
                </a:solidFill>
              </a:rPr>
              <a:t>Gaucher cell</a:t>
            </a:r>
            <a:r>
              <a:rPr lang="en-US" dirty="0"/>
              <a:t>: lipid-rich macrophages with an enlarged cytoplasm with inclusions that resemble crumpled tissue paper on microscopy</a:t>
            </a:r>
          </a:p>
          <a:p>
            <a:r>
              <a:rPr lang="en-US" b="1" dirty="0"/>
              <a:t>Treatment</a:t>
            </a:r>
            <a:r>
              <a:rPr lang="en-US" dirty="0"/>
              <a:t>: enzyme replacement therapy with recombinant glucocerebrosidase</a:t>
            </a:r>
          </a:p>
        </p:txBody>
      </p:sp>
      <p:pic>
        <p:nvPicPr>
          <p:cNvPr id="1026" name="Picture 2" descr="Gaucher cell">
            <a:extLst>
              <a:ext uri="{FF2B5EF4-FFF2-40B4-BE49-F238E27FC236}">
                <a16:creationId xmlns:a16="http://schemas.microsoft.com/office/drawing/2014/main" id="{53268376-A1DD-C666-964D-549F21A905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r="34558" b="27236"/>
          <a:stretch/>
        </p:blipFill>
        <p:spPr bwMode="auto">
          <a:xfrm>
            <a:off x="9194959" y="1305027"/>
            <a:ext cx="2158841" cy="19051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6600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35FA5-978C-DD0E-5246-824B3E5A11BD}"/>
              </a:ext>
            </a:extLst>
          </p:cNvPr>
          <p:cNvSpPr>
            <a:spLocks noGrp="1"/>
          </p:cNvSpPr>
          <p:nvPr>
            <p:ph type="title"/>
          </p:nvPr>
        </p:nvSpPr>
        <p:spPr/>
        <p:txBody>
          <a:bodyPr/>
          <a:lstStyle/>
          <a:p>
            <a:r>
              <a:rPr lang="en-US" dirty="0"/>
              <a:t>Krabbe disease</a:t>
            </a:r>
          </a:p>
        </p:txBody>
      </p:sp>
      <p:sp>
        <p:nvSpPr>
          <p:cNvPr id="3" name="Content Placeholder 2">
            <a:extLst>
              <a:ext uri="{FF2B5EF4-FFF2-40B4-BE49-F238E27FC236}">
                <a16:creationId xmlns:a16="http://schemas.microsoft.com/office/drawing/2014/main" id="{F210305B-4D31-ED67-02B7-B06987385A79}"/>
              </a:ext>
            </a:extLst>
          </p:cNvPr>
          <p:cNvSpPr>
            <a:spLocks noGrp="1"/>
          </p:cNvSpPr>
          <p:nvPr>
            <p:ph idx="1"/>
          </p:nvPr>
        </p:nvSpPr>
        <p:spPr/>
        <p:txBody>
          <a:bodyPr/>
          <a:lstStyle/>
          <a:p>
            <a:r>
              <a:rPr lang="en-US" b="1" dirty="0"/>
              <a:t>Inheritance</a:t>
            </a:r>
            <a:r>
              <a:rPr lang="en-US" dirty="0"/>
              <a:t>: </a:t>
            </a:r>
            <a:r>
              <a:rPr lang="en-US" sz="2800" dirty="0"/>
              <a:t>autosomal recessive</a:t>
            </a:r>
          </a:p>
          <a:p>
            <a:r>
              <a:rPr lang="en-US" b="1" dirty="0"/>
              <a:t>Enzyme deficiency</a:t>
            </a:r>
            <a:r>
              <a:rPr lang="en-US" dirty="0"/>
              <a:t>: Galactocerebrosidase</a:t>
            </a:r>
          </a:p>
          <a:p>
            <a:r>
              <a:rPr lang="en-US" b="1" dirty="0"/>
              <a:t>Accumulation of </a:t>
            </a:r>
            <a:r>
              <a:rPr lang="en-US" dirty="0"/>
              <a:t>galactocerebroside</a:t>
            </a:r>
          </a:p>
          <a:p>
            <a:r>
              <a:rPr lang="en-US" b="1" dirty="0"/>
              <a:t>Clinical features</a:t>
            </a:r>
          </a:p>
          <a:p>
            <a:pPr lvl="1"/>
            <a:r>
              <a:rPr lang="en-US" dirty="0"/>
              <a:t>Loss of vision (atrophy of the optical nerve)</a:t>
            </a:r>
          </a:p>
          <a:p>
            <a:pPr lvl="1"/>
            <a:r>
              <a:rPr lang="en-US" dirty="0"/>
              <a:t>Developmental delay</a:t>
            </a:r>
          </a:p>
          <a:p>
            <a:pPr lvl="1"/>
            <a:r>
              <a:rPr lang="en-US" dirty="0"/>
              <a:t>Peripheral neuropathy</a:t>
            </a:r>
          </a:p>
          <a:p>
            <a:r>
              <a:rPr lang="en-US" b="1" dirty="0"/>
              <a:t>Diagnostics</a:t>
            </a:r>
            <a:r>
              <a:rPr lang="en-US" dirty="0"/>
              <a:t>: Globoid cell (a large multinucleated cell of mesodermal origin that is found clustered in the brain tissue)</a:t>
            </a:r>
          </a:p>
        </p:txBody>
      </p:sp>
      <p:pic>
        <p:nvPicPr>
          <p:cNvPr id="4" name="Picture 2" descr="Globoid cell">
            <a:extLst>
              <a:ext uri="{FF2B5EF4-FFF2-40B4-BE49-F238E27FC236}">
                <a16:creationId xmlns:a16="http://schemas.microsoft.com/office/drawing/2014/main" id="{75809EFA-FC55-EC7A-7CEC-9D7D50EEC5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96" t="5380" r="34932" b="25968"/>
          <a:stretch/>
        </p:blipFill>
        <p:spPr bwMode="auto">
          <a:xfrm>
            <a:off x="9194959" y="1305025"/>
            <a:ext cx="2158841" cy="19051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125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3D6942DB-EF8A-663B-8950-294220136EBD}"/>
              </a:ext>
            </a:extLst>
          </p:cNvPr>
          <p:cNvSpPr>
            <a:spLocks noGrp="1" noRot="1" noChangeArrowheads="1"/>
          </p:cNvSpPr>
          <p:nvPr>
            <p:ph sz="half" idx="1"/>
          </p:nvPr>
        </p:nvSpPr>
        <p:spPr>
          <a:xfrm>
            <a:off x="1373188" y="1209331"/>
            <a:ext cx="9144000" cy="1493837"/>
          </a:xfrm>
        </p:spPr>
        <p:txBody>
          <a:bodyPr>
            <a:normAutofit fontScale="92500" lnSpcReduction="10000"/>
          </a:bodyPr>
          <a:lstStyle/>
          <a:p>
            <a:pPr>
              <a:lnSpc>
                <a:spcPct val="90000"/>
              </a:lnSpc>
            </a:pPr>
            <a:r>
              <a:rPr lang="en-US" altLang="en-US" dirty="0">
                <a:latin typeface="Nunito" pitchFamily="2" charset="0"/>
              </a:rPr>
              <a:t>Can be life threatening event requiring rapid assessment and management.</a:t>
            </a:r>
          </a:p>
          <a:p>
            <a:pPr>
              <a:lnSpc>
                <a:spcPct val="90000"/>
              </a:lnSpc>
            </a:pPr>
            <a:r>
              <a:rPr lang="en-US" altLang="en-US" dirty="0">
                <a:solidFill>
                  <a:srgbClr val="FF0066"/>
                </a:solidFill>
                <a:latin typeface="Nunito" pitchFamily="2" charset="0"/>
              </a:rPr>
              <a:t>ABC’s (glucose , </a:t>
            </a:r>
            <a:r>
              <a:rPr lang="en-US" altLang="en-US" dirty="0" err="1">
                <a:solidFill>
                  <a:srgbClr val="FF0066"/>
                </a:solidFill>
                <a:latin typeface="Nunito" pitchFamily="2" charset="0"/>
              </a:rPr>
              <a:t>cbc</a:t>
            </a:r>
            <a:r>
              <a:rPr lang="en-US" altLang="en-US" dirty="0">
                <a:solidFill>
                  <a:srgbClr val="FF0066"/>
                </a:solidFill>
                <a:latin typeface="Nunito" pitchFamily="2" charset="0"/>
              </a:rPr>
              <a:t> , lumber puncture, blood culture )</a:t>
            </a:r>
          </a:p>
          <a:p>
            <a:pPr>
              <a:lnSpc>
                <a:spcPct val="90000"/>
              </a:lnSpc>
            </a:pPr>
            <a:endParaRPr lang="en-US" altLang="en-US" dirty="0">
              <a:latin typeface="Nunito" pitchFamily="2" charset="0"/>
            </a:endParaRPr>
          </a:p>
        </p:txBody>
      </p:sp>
      <p:sp>
        <p:nvSpPr>
          <p:cNvPr id="12292" name="Rectangle 4">
            <a:extLst>
              <a:ext uri="{FF2B5EF4-FFF2-40B4-BE49-F238E27FC236}">
                <a16:creationId xmlns:a16="http://schemas.microsoft.com/office/drawing/2014/main" id="{135D9248-91B7-8E26-D1DE-A451D7DC63A9}"/>
              </a:ext>
            </a:extLst>
          </p:cNvPr>
          <p:cNvSpPr>
            <a:spLocks noGrp="1" noRot="1" noChangeArrowheads="1"/>
          </p:cNvSpPr>
          <p:nvPr>
            <p:ph sz="half" idx="2"/>
          </p:nvPr>
        </p:nvSpPr>
        <p:spPr>
          <a:xfrm>
            <a:off x="1524001" y="2446317"/>
            <a:ext cx="8842375" cy="4183084"/>
          </a:xfrm>
        </p:spPr>
        <p:txBody>
          <a:bodyPr>
            <a:normAutofit fontScale="92500" lnSpcReduction="10000"/>
          </a:bodyPr>
          <a:lstStyle/>
          <a:p>
            <a:pPr>
              <a:lnSpc>
                <a:spcPct val="80000"/>
              </a:lnSpc>
            </a:pPr>
            <a:r>
              <a:rPr lang="en-US" altLang="en-US" sz="2000" dirty="0">
                <a:solidFill>
                  <a:srgbClr val="FF0000"/>
                </a:solidFill>
                <a:latin typeface="Nunito" pitchFamily="2" charset="0"/>
              </a:rPr>
              <a:t>ABG-acidosis</a:t>
            </a:r>
          </a:p>
          <a:p>
            <a:pPr>
              <a:lnSpc>
                <a:spcPct val="80000"/>
              </a:lnSpc>
            </a:pPr>
            <a:r>
              <a:rPr lang="en-US" altLang="en-US" sz="2000" dirty="0">
                <a:solidFill>
                  <a:srgbClr val="FF0000"/>
                </a:solidFill>
                <a:latin typeface="Nunito" pitchFamily="2" charset="0"/>
              </a:rPr>
              <a:t>BMP, Ca and LFTs</a:t>
            </a:r>
          </a:p>
          <a:p>
            <a:pPr>
              <a:lnSpc>
                <a:spcPct val="80000"/>
              </a:lnSpc>
            </a:pPr>
            <a:r>
              <a:rPr lang="en-US" altLang="en-US" sz="2000" dirty="0">
                <a:solidFill>
                  <a:srgbClr val="FF0000"/>
                </a:solidFill>
                <a:latin typeface="Nunito" pitchFamily="2" charset="0"/>
              </a:rPr>
              <a:t>NH4</a:t>
            </a:r>
          </a:p>
          <a:p>
            <a:pPr>
              <a:lnSpc>
                <a:spcPct val="80000"/>
              </a:lnSpc>
            </a:pPr>
            <a:r>
              <a:rPr lang="en-US" altLang="en-US" sz="2000" dirty="0">
                <a:solidFill>
                  <a:srgbClr val="FF0000"/>
                </a:solidFill>
                <a:latin typeface="Nunito" pitchFamily="2" charset="0"/>
              </a:rPr>
              <a:t>Lactate, Pyruvate</a:t>
            </a:r>
          </a:p>
          <a:p>
            <a:pPr>
              <a:lnSpc>
                <a:spcPct val="80000"/>
              </a:lnSpc>
            </a:pPr>
            <a:r>
              <a:rPr lang="en-US" altLang="en-US" sz="2000" dirty="0">
                <a:solidFill>
                  <a:srgbClr val="FF0000"/>
                </a:solidFill>
                <a:latin typeface="Nunito" pitchFamily="2" charset="0"/>
              </a:rPr>
              <a:t>CBC, Blood </a:t>
            </a:r>
            <a:r>
              <a:rPr lang="en-US" altLang="en-US" sz="2000" dirty="0" err="1">
                <a:solidFill>
                  <a:srgbClr val="FF0000"/>
                </a:solidFill>
                <a:latin typeface="Nunito" pitchFamily="2" charset="0"/>
              </a:rPr>
              <a:t>Cx</a:t>
            </a:r>
            <a:r>
              <a:rPr lang="en-US" altLang="en-US" sz="2000" dirty="0">
                <a:solidFill>
                  <a:srgbClr val="FF0000"/>
                </a:solidFill>
                <a:latin typeface="Nunito" pitchFamily="2" charset="0"/>
              </a:rPr>
              <a:t> if uncertain</a:t>
            </a:r>
          </a:p>
          <a:p>
            <a:pPr>
              <a:lnSpc>
                <a:spcPct val="80000"/>
              </a:lnSpc>
            </a:pPr>
            <a:r>
              <a:rPr lang="en-US" altLang="en-US" sz="2000" dirty="0" err="1">
                <a:solidFill>
                  <a:srgbClr val="FF0000"/>
                </a:solidFill>
                <a:latin typeface="Nunito" pitchFamily="2" charset="0"/>
              </a:rPr>
              <a:t>Coags</a:t>
            </a:r>
            <a:r>
              <a:rPr lang="en-US" altLang="en-US" sz="2000" dirty="0">
                <a:solidFill>
                  <a:srgbClr val="FF0000"/>
                </a:solidFill>
                <a:latin typeface="Nunito" pitchFamily="2" charset="0"/>
              </a:rPr>
              <a:t>- PT/PTT</a:t>
            </a:r>
          </a:p>
          <a:p>
            <a:pPr>
              <a:lnSpc>
                <a:spcPct val="80000"/>
              </a:lnSpc>
            </a:pPr>
            <a:r>
              <a:rPr lang="en-US" altLang="en-US" sz="2000" dirty="0">
                <a:solidFill>
                  <a:srgbClr val="FF0000"/>
                </a:solidFill>
                <a:latin typeface="Nunito" pitchFamily="2" charset="0"/>
              </a:rPr>
              <a:t>UA-ketones, urine reducing substances, hold for OA/AAs</a:t>
            </a:r>
          </a:p>
          <a:p>
            <a:pPr>
              <a:lnSpc>
                <a:spcPct val="80000"/>
              </a:lnSpc>
            </a:pPr>
            <a:r>
              <a:rPr lang="en-US" altLang="en-US" sz="2000" dirty="0">
                <a:solidFill>
                  <a:srgbClr val="FF0000"/>
                </a:solidFill>
                <a:latin typeface="Nunito" pitchFamily="2" charset="0"/>
              </a:rPr>
              <a:t>Newborn </a:t>
            </a:r>
            <a:r>
              <a:rPr lang="en-US" altLang="en-US" sz="2000" dirty="0" err="1">
                <a:solidFill>
                  <a:srgbClr val="FF0000"/>
                </a:solidFill>
                <a:latin typeface="Nunito" pitchFamily="2" charset="0"/>
              </a:rPr>
              <a:t>scrn</a:t>
            </a:r>
            <a:r>
              <a:rPr lang="en-US" altLang="en-US" sz="2000" dirty="0">
                <a:solidFill>
                  <a:srgbClr val="FF0000"/>
                </a:solidFill>
                <a:latin typeface="Nunito" pitchFamily="2" charset="0"/>
              </a:rPr>
              <a:t> results</a:t>
            </a:r>
          </a:p>
          <a:p>
            <a:pPr>
              <a:lnSpc>
                <a:spcPct val="80000"/>
              </a:lnSpc>
            </a:pPr>
            <a:r>
              <a:rPr lang="en-US" altLang="en-US" sz="2000" dirty="0">
                <a:solidFill>
                  <a:srgbClr val="FF0000"/>
                </a:solidFill>
                <a:latin typeface="Nunito" pitchFamily="2" charset="0"/>
              </a:rPr>
              <a:t>LP- r/o Meningitis, but send lactate STAT, AAs, hold tubes for future</a:t>
            </a:r>
          </a:p>
          <a:p>
            <a:pPr>
              <a:lnSpc>
                <a:spcPct val="80000"/>
              </a:lnSpc>
            </a:pPr>
            <a:r>
              <a:rPr lang="en-US" altLang="en-US" sz="2000" dirty="0">
                <a:solidFill>
                  <a:srgbClr val="FF0000"/>
                </a:solidFill>
                <a:latin typeface="Nunito" pitchFamily="2" charset="0"/>
              </a:rPr>
              <a:t>Drug tox screen if indicated.</a:t>
            </a:r>
          </a:p>
          <a:p>
            <a:pPr>
              <a:lnSpc>
                <a:spcPct val="80000"/>
              </a:lnSpc>
            </a:pPr>
            <a:r>
              <a:rPr lang="en-US" altLang="en-US" sz="2000" dirty="0">
                <a:solidFill>
                  <a:srgbClr val="FF0000"/>
                </a:solidFill>
                <a:latin typeface="Nunito" pitchFamily="2" charset="0"/>
              </a:rPr>
              <a:t>**Hold spun blood or urine sample in fridge for later if </a:t>
            </a:r>
            <a:r>
              <a:rPr lang="en-US" altLang="en-US" sz="2000" dirty="0" err="1">
                <a:solidFill>
                  <a:srgbClr val="FF0000"/>
                </a:solidFill>
                <a:latin typeface="Nunito" pitchFamily="2" charset="0"/>
              </a:rPr>
              <a:t>possbile</a:t>
            </a:r>
            <a:r>
              <a:rPr lang="en-US" altLang="en-US" sz="2000" dirty="0">
                <a:solidFill>
                  <a:srgbClr val="FF0000"/>
                </a:solidFill>
                <a:latin typeface="Nunito" pitchFamily="2" charset="0"/>
              </a:rPr>
              <a:t>.</a:t>
            </a:r>
          </a:p>
          <a:p>
            <a:pPr lvl="1">
              <a:lnSpc>
                <a:spcPct val="80000"/>
              </a:lnSpc>
            </a:pPr>
            <a:r>
              <a:rPr lang="en-US" altLang="en-US" sz="1900" dirty="0">
                <a:solidFill>
                  <a:srgbClr val="FF0000"/>
                </a:solidFill>
                <a:latin typeface="Nunito" pitchFamily="2" charset="0"/>
              </a:rPr>
              <a:t>**ABG, Lactate are iced STAT samples</a:t>
            </a:r>
          </a:p>
          <a:p>
            <a:pPr lvl="1">
              <a:lnSpc>
                <a:spcPct val="80000"/>
              </a:lnSpc>
            </a:pPr>
            <a:r>
              <a:rPr lang="en-US" altLang="en-US" sz="1900" dirty="0">
                <a:solidFill>
                  <a:srgbClr val="FF0000"/>
                </a:solidFill>
                <a:latin typeface="Nunito" pitchFamily="2" charset="0"/>
              </a:rPr>
              <a:t>** NH4 should be free flowing, arterial sample</a:t>
            </a:r>
            <a:endParaRPr lang="en-US" altLang="en-US" sz="1700" dirty="0">
              <a:solidFill>
                <a:srgbClr val="FF0000"/>
              </a:solidFill>
              <a:latin typeface="Nunito" pitchFamily="2" charset="0"/>
            </a:endParaRPr>
          </a:p>
          <a:p>
            <a:pPr>
              <a:lnSpc>
                <a:spcPct val="80000"/>
              </a:lnSpc>
            </a:pPr>
            <a:endParaRPr lang="en-US" altLang="en-US" sz="2000" dirty="0">
              <a:solidFill>
                <a:srgbClr val="FF0000"/>
              </a:solidFill>
              <a:latin typeface="Nunito" pitchFamily="2" charset="0"/>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BD7E6051-9A77-CBBE-F2EC-262F32F80B00}"/>
                  </a:ext>
                </a:extLst>
              </p14:cNvPr>
              <p14:cNvContentPartPr/>
              <p14:nvPr/>
            </p14:nvContentPartPr>
            <p14:xfrm>
              <a:off x="3022878" y="2723302"/>
              <a:ext cx="360" cy="360"/>
            </p14:xfrm>
          </p:contentPart>
        </mc:Choice>
        <mc:Fallback xmlns="">
          <p:pic>
            <p:nvPicPr>
              <p:cNvPr id="6" name="Ink 5">
                <a:extLst>
                  <a:ext uri="{FF2B5EF4-FFF2-40B4-BE49-F238E27FC236}">
                    <a16:creationId xmlns:a16="http://schemas.microsoft.com/office/drawing/2014/main" id="{BD7E6051-9A77-CBBE-F2EC-262F32F80B00}"/>
                  </a:ext>
                </a:extLst>
              </p:cNvPr>
              <p:cNvPicPr/>
              <p:nvPr/>
            </p:nvPicPr>
            <p:blipFill>
              <a:blip r:embed="rId4"/>
              <a:stretch>
                <a:fillRect/>
              </a:stretch>
            </p:blipFill>
            <p:spPr>
              <a:xfrm>
                <a:off x="3013878" y="271430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1" name="Ink 20">
                <a:extLst>
                  <a:ext uri="{FF2B5EF4-FFF2-40B4-BE49-F238E27FC236}">
                    <a16:creationId xmlns:a16="http://schemas.microsoft.com/office/drawing/2014/main" id="{26F555FF-F4E2-2AC4-7979-D3CCB1B5DE74}"/>
                  </a:ext>
                </a:extLst>
              </p14:cNvPr>
              <p14:cNvContentPartPr/>
              <p14:nvPr/>
            </p14:nvContentPartPr>
            <p14:xfrm>
              <a:off x="3632149" y="2574622"/>
              <a:ext cx="360" cy="360"/>
            </p14:xfrm>
          </p:contentPart>
        </mc:Choice>
        <mc:Fallback xmlns="">
          <p:pic>
            <p:nvPicPr>
              <p:cNvPr id="21" name="Ink 20">
                <a:extLst>
                  <a:ext uri="{FF2B5EF4-FFF2-40B4-BE49-F238E27FC236}">
                    <a16:creationId xmlns:a16="http://schemas.microsoft.com/office/drawing/2014/main" id="{26F555FF-F4E2-2AC4-7979-D3CCB1B5DE74}"/>
                  </a:ext>
                </a:extLst>
              </p:cNvPr>
              <p:cNvPicPr/>
              <p:nvPr/>
            </p:nvPicPr>
            <p:blipFill>
              <a:blip r:embed="rId4"/>
              <a:stretch>
                <a:fillRect/>
              </a:stretch>
            </p:blipFill>
            <p:spPr>
              <a:xfrm>
                <a:off x="3623149" y="256562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 name="Ink 31">
                <a:extLst>
                  <a:ext uri="{FF2B5EF4-FFF2-40B4-BE49-F238E27FC236}">
                    <a16:creationId xmlns:a16="http://schemas.microsoft.com/office/drawing/2014/main" id="{513F4680-ED74-9826-33E4-6E0E54BCCF5C}"/>
                  </a:ext>
                </a:extLst>
              </p14:cNvPr>
              <p14:cNvContentPartPr/>
              <p14:nvPr/>
            </p14:nvContentPartPr>
            <p14:xfrm>
              <a:off x="2939320" y="4574073"/>
              <a:ext cx="360" cy="360"/>
            </p14:xfrm>
          </p:contentPart>
        </mc:Choice>
        <mc:Fallback xmlns="">
          <p:pic>
            <p:nvPicPr>
              <p:cNvPr id="32" name="Ink 31">
                <a:extLst>
                  <a:ext uri="{FF2B5EF4-FFF2-40B4-BE49-F238E27FC236}">
                    <a16:creationId xmlns:a16="http://schemas.microsoft.com/office/drawing/2014/main" id="{513F4680-ED74-9826-33E4-6E0E54BCCF5C}"/>
                  </a:ext>
                </a:extLst>
              </p:cNvPr>
              <p:cNvPicPr/>
              <p:nvPr/>
            </p:nvPicPr>
            <p:blipFill>
              <a:blip r:embed="rId4"/>
              <a:stretch>
                <a:fillRect/>
              </a:stretch>
            </p:blipFill>
            <p:spPr>
              <a:xfrm>
                <a:off x="2930320" y="4565073"/>
                <a:ext cx="18000" cy="18000"/>
              </a:xfrm>
              <a:prstGeom prst="rect">
                <a:avLst/>
              </a:prstGeom>
            </p:spPr>
          </p:pic>
        </mc:Fallback>
      </mc:AlternateContent>
      <p:sp>
        <p:nvSpPr>
          <p:cNvPr id="5" name="Rectangle 2">
            <a:extLst>
              <a:ext uri="{FF2B5EF4-FFF2-40B4-BE49-F238E27FC236}">
                <a16:creationId xmlns:a16="http://schemas.microsoft.com/office/drawing/2014/main" id="{0285E280-4077-DED6-C765-766907D55D2A}"/>
              </a:ext>
            </a:extLst>
          </p:cNvPr>
          <p:cNvSpPr>
            <a:spLocks noGrp="1" noRot="1" noChangeArrowheads="1"/>
          </p:cNvSpPr>
          <p:nvPr>
            <p:ph type="title"/>
          </p:nvPr>
        </p:nvSpPr>
        <p:spPr>
          <a:xfrm>
            <a:off x="838200" y="365125"/>
            <a:ext cx="10515600" cy="762000"/>
          </a:xfrm>
        </p:spPr>
        <p:txBody>
          <a:bodyPr/>
          <a:lstStyle/>
          <a:p>
            <a:r>
              <a:rPr lang="en-US" altLang="en-US" u="sng" dirty="0">
                <a:solidFill>
                  <a:srgbClr val="000000"/>
                </a:solidFill>
                <a:effectLst>
                  <a:outerShdw blurRad="38100" dist="38100" dir="2700000" algn="tl">
                    <a:srgbClr val="FFFFFF"/>
                  </a:outerShdw>
                </a:effectLst>
                <a:latin typeface="Raleway ExtraBold" pitchFamily="2" charset="0"/>
              </a:rPr>
              <a:t>Emergency Management:</a:t>
            </a:r>
          </a:p>
        </p:txBody>
      </p:sp>
    </p:spTree>
    <p:extLst>
      <p:ext uri="{BB962C8B-B14F-4D97-AF65-F5344CB8AC3E}">
        <p14:creationId xmlns:p14="http://schemas.microsoft.com/office/powerpoint/2010/main" val="1829402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02F62-CCFA-0246-9612-22739C0B2FC2}"/>
              </a:ext>
            </a:extLst>
          </p:cNvPr>
          <p:cNvSpPr>
            <a:spLocks noGrp="1"/>
          </p:cNvSpPr>
          <p:nvPr>
            <p:ph type="title"/>
          </p:nvPr>
        </p:nvSpPr>
        <p:spPr/>
        <p:txBody>
          <a:bodyPr/>
          <a:lstStyle/>
          <a:p>
            <a:r>
              <a:rPr lang="en-US" dirty="0"/>
              <a:t>Tay-Sachs disease</a:t>
            </a:r>
          </a:p>
        </p:txBody>
      </p:sp>
      <p:sp>
        <p:nvSpPr>
          <p:cNvPr id="3" name="Content Placeholder 2">
            <a:extLst>
              <a:ext uri="{FF2B5EF4-FFF2-40B4-BE49-F238E27FC236}">
                <a16:creationId xmlns:a16="http://schemas.microsoft.com/office/drawing/2014/main" id="{37CEE47A-A81D-39F1-E8A6-D62E96309C12}"/>
              </a:ext>
            </a:extLst>
          </p:cNvPr>
          <p:cNvSpPr>
            <a:spLocks noGrp="1"/>
          </p:cNvSpPr>
          <p:nvPr>
            <p:ph idx="1"/>
          </p:nvPr>
        </p:nvSpPr>
        <p:spPr/>
        <p:txBody>
          <a:bodyPr>
            <a:normAutofit/>
          </a:bodyPr>
          <a:lstStyle/>
          <a:p>
            <a:r>
              <a:rPr lang="en-US" b="1" dirty="0"/>
              <a:t>Inheritance</a:t>
            </a:r>
            <a:r>
              <a:rPr lang="en-US" dirty="0"/>
              <a:t>: </a:t>
            </a:r>
            <a:r>
              <a:rPr lang="en-US" sz="2800" dirty="0"/>
              <a:t>autosomal recessive; more common in </a:t>
            </a:r>
            <a:r>
              <a:rPr lang="en-US" sz="2800" dirty="0">
                <a:solidFill>
                  <a:srgbClr val="C00000"/>
                </a:solidFill>
              </a:rPr>
              <a:t>Ashkenazi Jewish</a:t>
            </a:r>
          </a:p>
          <a:p>
            <a:r>
              <a:rPr lang="en-US" b="1" dirty="0"/>
              <a:t>Enzyme deficiency</a:t>
            </a:r>
            <a:r>
              <a:rPr lang="en-US" dirty="0"/>
              <a:t>: Hexosaminidase A</a:t>
            </a:r>
          </a:p>
          <a:p>
            <a:r>
              <a:rPr lang="en-US" b="1" dirty="0"/>
              <a:t>Accumulation of </a:t>
            </a:r>
            <a:r>
              <a:rPr lang="en-US" dirty="0">
                <a:solidFill>
                  <a:srgbClr val="C00000"/>
                </a:solidFill>
              </a:rPr>
              <a:t>GM2 ganglioside</a:t>
            </a:r>
          </a:p>
          <a:p>
            <a:r>
              <a:rPr lang="en-US" b="1" dirty="0"/>
              <a:t>Clinical features</a:t>
            </a:r>
          </a:p>
          <a:p>
            <a:pPr lvl="1"/>
            <a:r>
              <a:rPr lang="en-US" dirty="0"/>
              <a:t>Developmental delay</a:t>
            </a:r>
          </a:p>
          <a:p>
            <a:pPr lvl="1"/>
            <a:r>
              <a:rPr lang="en-US" dirty="0"/>
              <a:t>Macula showing a “</a:t>
            </a:r>
            <a:r>
              <a:rPr lang="en-US" dirty="0">
                <a:solidFill>
                  <a:srgbClr val="C00000"/>
                </a:solidFill>
              </a:rPr>
              <a:t>cherry-red</a:t>
            </a:r>
            <a:r>
              <a:rPr lang="en-US" dirty="0"/>
              <a:t>” spot</a:t>
            </a:r>
          </a:p>
          <a:p>
            <a:pPr lvl="1"/>
            <a:r>
              <a:rPr lang="en-US" dirty="0"/>
              <a:t>Hypotonia, seizures, hyperreflexia</a:t>
            </a:r>
          </a:p>
          <a:p>
            <a:pPr lvl="1"/>
            <a:r>
              <a:rPr lang="en-US" dirty="0"/>
              <a:t>Note: </a:t>
            </a:r>
            <a:r>
              <a:rPr lang="en-US" dirty="0">
                <a:solidFill>
                  <a:srgbClr val="C00000"/>
                </a:solidFill>
              </a:rPr>
              <a:t>no hepatomegaly</a:t>
            </a:r>
            <a:r>
              <a:rPr lang="en-US" dirty="0"/>
              <a:t> (unlike in Niemann-Pick disease)</a:t>
            </a:r>
          </a:p>
          <a:p>
            <a:r>
              <a:rPr lang="en-US" b="1" dirty="0"/>
              <a:t>Diagnostics</a:t>
            </a:r>
            <a:r>
              <a:rPr lang="en-US" dirty="0"/>
              <a:t>: lysosomes with onion-skin appearance</a:t>
            </a:r>
          </a:p>
          <a:p>
            <a:r>
              <a:rPr lang="en-US" b="1" dirty="0"/>
              <a:t>Treatment</a:t>
            </a:r>
            <a:r>
              <a:rPr lang="en-US" dirty="0"/>
              <a:t>: supportive</a:t>
            </a:r>
          </a:p>
        </p:txBody>
      </p:sp>
      <p:pic>
        <p:nvPicPr>
          <p:cNvPr id="3074" name="Picture 2" descr="Cherry-red spot of the macula">
            <a:extLst>
              <a:ext uri="{FF2B5EF4-FFF2-40B4-BE49-F238E27FC236}">
                <a16:creationId xmlns:a16="http://schemas.microsoft.com/office/drawing/2014/main" id="{E24F1FF0-36DC-3B61-08CC-D97C44FA9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1989" y="1877439"/>
            <a:ext cx="2981811" cy="2276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4478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4626-92A1-04FF-2F31-21920501A859}"/>
              </a:ext>
            </a:extLst>
          </p:cNvPr>
          <p:cNvSpPr>
            <a:spLocks noGrp="1"/>
          </p:cNvSpPr>
          <p:nvPr>
            <p:ph type="title"/>
          </p:nvPr>
        </p:nvSpPr>
        <p:spPr/>
        <p:txBody>
          <a:bodyPr/>
          <a:lstStyle/>
          <a:p>
            <a:r>
              <a:rPr lang="en-US" dirty="0"/>
              <a:t>Niemann-Pick disease</a:t>
            </a:r>
          </a:p>
        </p:txBody>
      </p:sp>
      <p:sp>
        <p:nvSpPr>
          <p:cNvPr id="3" name="Content Placeholder 2">
            <a:extLst>
              <a:ext uri="{FF2B5EF4-FFF2-40B4-BE49-F238E27FC236}">
                <a16:creationId xmlns:a16="http://schemas.microsoft.com/office/drawing/2014/main" id="{3EA4C2A8-CC0E-F193-69E3-7FE9E3B97C9A}"/>
              </a:ext>
            </a:extLst>
          </p:cNvPr>
          <p:cNvSpPr>
            <a:spLocks noGrp="1"/>
          </p:cNvSpPr>
          <p:nvPr>
            <p:ph idx="1"/>
          </p:nvPr>
        </p:nvSpPr>
        <p:spPr/>
        <p:txBody>
          <a:bodyPr/>
          <a:lstStyle/>
          <a:p>
            <a:r>
              <a:rPr lang="en-US" b="1" dirty="0"/>
              <a:t>Inheritance</a:t>
            </a:r>
            <a:r>
              <a:rPr lang="en-US" dirty="0"/>
              <a:t>: </a:t>
            </a:r>
            <a:r>
              <a:rPr lang="en-US" sz="2800" dirty="0"/>
              <a:t>autosomal recessive; more common in </a:t>
            </a:r>
            <a:r>
              <a:rPr lang="en-US" sz="2800" dirty="0">
                <a:solidFill>
                  <a:srgbClr val="C00000"/>
                </a:solidFill>
              </a:rPr>
              <a:t>Ashkenazi Jewish</a:t>
            </a:r>
          </a:p>
          <a:p>
            <a:r>
              <a:rPr lang="en-US" b="1" dirty="0"/>
              <a:t>Enzyme deficiency</a:t>
            </a:r>
            <a:r>
              <a:rPr lang="en-US" dirty="0"/>
              <a:t>: Sphingomyelinase</a:t>
            </a:r>
          </a:p>
          <a:p>
            <a:r>
              <a:rPr lang="en-US" b="1" dirty="0"/>
              <a:t>Accumulation of </a:t>
            </a:r>
            <a:r>
              <a:rPr lang="en-US" dirty="0">
                <a:solidFill>
                  <a:srgbClr val="C00000"/>
                </a:solidFill>
              </a:rPr>
              <a:t>sphingomyelin</a:t>
            </a:r>
          </a:p>
          <a:p>
            <a:r>
              <a:rPr lang="en-US" b="1" dirty="0"/>
              <a:t>Clinical features</a:t>
            </a:r>
          </a:p>
          <a:p>
            <a:pPr lvl="1"/>
            <a:r>
              <a:rPr lang="en-US" dirty="0"/>
              <a:t>Progressive neurodegeneration</a:t>
            </a:r>
          </a:p>
          <a:p>
            <a:pPr lvl="1"/>
            <a:r>
              <a:rPr lang="en-US" dirty="0"/>
              <a:t>Macula showing a “</a:t>
            </a:r>
            <a:r>
              <a:rPr lang="en-US" dirty="0">
                <a:solidFill>
                  <a:srgbClr val="C00000"/>
                </a:solidFill>
              </a:rPr>
              <a:t>cherry-red</a:t>
            </a:r>
            <a:r>
              <a:rPr lang="en-US" dirty="0"/>
              <a:t>” spot</a:t>
            </a:r>
          </a:p>
          <a:p>
            <a:pPr lvl="1"/>
            <a:r>
              <a:rPr lang="en-US" dirty="0">
                <a:solidFill>
                  <a:srgbClr val="C00000"/>
                </a:solidFill>
              </a:rPr>
              <a:t>Hepatosplenomegaly</a:t>
            </a:r>
          </a:p>
          <a:p>
            <a:r>
              <a:rPr lang="en-US" b="1" dirty="0"/>
              <a:t>Diagnostics</a:t>
            </a:r>
            <a:r>
              <a:rPr lang="en-US" dirty="0"/>
              <a:t>: lipid-laden macrophages (foam cells) in the bone marrow, spleen, and liver</a:t>
            </a:r>
          </a:p>
          <a:p>
            <a:r>
              <a:rPr lang="en-US" b="1" dirty="0"/>
              <a:t>Treatment</a:t>
            </a:r>
            <a:r>
              <a:rPr lang="en-US" dirty="0"/>
              <a:t>: mainly conservative</a:t>
            </a:r>
          </a:p>
        </p:txBody>
      </p:sp>
      <p:pic>
        <p:nvPicPr>
          <p:cNvPr id="4" name="Picture 2" descr="Cherry-red spot of the macula">
            <a:extLst>
              <a:ext uri="{FF2B5EF4-FFF2-40B4-BE49-F238E27FC236}">
                <a16:creationId xmlns:a16="http://schemas.microsoft.com/office/drawing/2014/main" id="{DA9A7492-1B29-1D75-9C1F-693E140239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1989" y="1877439"/>
            <a:ext cx="2981811" cy="2276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0354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7504F-878B-90FB-51A4-8CF4E9EA79B8}"/>
              </a:ext>
            </a:extLst>
          </p:cNvPr>
          <p:cNvSpPr>
            <a:spLocks noGrp="1"/>
          </p:cNvSpPr>
          <p:nvPr>
            <p:ph type="title"/>
          </p:nvPr>
        </p:nvSpPr>
        <p:spPr/>
        <p:txBody>
          <a:bodyPr/>
          <a:lstStyle/>
          <a:p>
            <a:r>
              <a:rPr lang="en-US" dirty="0"/>
              <a:t>Fabry disease</a:t>
            </a:r>
          </a:p>
        </p:txBody>
      </p:sp>
      <p:sp>
        <p:nvSpPr>
          <p:cNvPr id="3" name="Content Placeholder 2">
            <a:extLst>
              <a:ext uri="{FF2B5EF4-FFF2-40B4-BE49-F238E27FC236}">
                <a16:creationId xmlns:a16="http://schemas.microsoft.com/office/drawing/2014/main" id="{6B30B955-0312-9478-023A-2E1C6EF62AC0}"/>
              </a:ext>
            </a:extLst>
          </p:cNvPr>
          <p:cNvSpPr>
            <a:spLocks noGrp="1"/>
          </p:cNvSpPr>
          <p:nvPr>
            <p:ph idx="1"/>
          </p:nvPr>
        </p:nvSpPr>
        <p:spPr/>
        <p:txBody>
          <a:bodyPr/>
          <a:lstStyle/>
          <a:p>
            <a:r>
              <a:rPr lang="en-US" b="1" dirty="0"/>
              <a:t>Inheritance</a:t>
            </a:r>
            <a:r>
              <a:rPr lang="en-US" dirty="0"/>
              <a:t>: </a:t>
            </a:r>
            <a:r>
              <a:rPr lang="en-US" sz="2800" dirty="0"/>
              <a:t>X-linked recessive</a:t>
            </a:r>
          </a:p>
          <a:p>
            <a:r>
              <a:rPr lang="en-US" b="1" dirty="0"/>
              <a:t>Enzyme deficiency</a:t>
            </a:r>
            <a:r>
              <a:rPr lang="en-US" dirty="0"/>
              <a:t>: </a:t>
            </a:r>
            <a:r>
              <a:rPr lang="el-GR" dirty="0"/>
              <a:t>α-</a:t>
            </a:r>
            <a:r>
              <a:rPr lang="en-US" dirty="0"/>
              <a:t>Galactosidase A</a:t>
            </a:r>
          </a:p>
          <a:p>
            <a:r>
              <a:rPr lang="en-US" b="1" dirty="0"/>
              <a:t>Accumulation of </a:t>
            </a:r>
            <a:r>
              <a:rPr lang="en-US" dirty="0"/>
              <a:t>ceramide </a:t>
            </a:r>
            <a:r>
              <a:rPr lang="en-US" dirty="0" err="1"/>
              <a:t>trihexoside</a:t>
            </a:r>
            <a:r>
              <a:rPr lang="en-US" dirty="0"/>
              <a:t> (</a:t>
            </a:r>
            <a:r>
              <a:rPr lang="en-US" dirty="0" err="1"/>
              <a:t>globotriaosylceramide</a:t>
            </a:r>
            <a:r>
              <a:rPr lang="en-US" dirty="0"/>
              <a:t>)</a:t>
            </a:r>
          </a:p>
          <a:p>
            <a:r>
              <a:rPr lang="en-US" b="1" dirty="0"/>
              <a:t>Clinical features</a:t>
            </a:r>
            <a:r>
              <a:rPr lang="en-US" dirty="0"/>
              <a:t>: Early symptoms manifest as a typical triad of</a:t>
            </a:r>
            <a:endParaRPr lang="en-US" b="1" dirty="0"/>
          </a:p>
          <a:p>
            <a:pPr marL="914400" lvl="1" indent="-457200">
              <a:buFont typeface="+mj-lt"/>
              <a:buAutoNum type="arabicPeriod"/>
            </a:pPr>
            <a:r>
              <a:rPr lang="en-US" dirty="0"/>
              <a:t>Periodically occurring dysesthesia in the hands and feet</a:t>
            </a:r>
          </a:p>
          <a:p>
            <a:pPr marL="914400" lvl="1" indent="-457200">
              <a:buFont typeface="+mj-lt"/>
              <a:buAutoNum type="arabicPeriod"/>
            </a:pPr>
            <a:r>
              <a:rPr lang="en-US" dirty="0"/>
              <a:t>Anhidrosis or </a:t>
            </a:r>
            <a:r>
              <a:rPr lang="en-US" dirty="0" err="1"/>
              <a:t>hypohidrosis</a:t>
            </a:r>
            <a:endParaRPr lang="en-US" dirty="0"/>
          </a:p>
          <a:p>
            <a:pPr marL="914400" lvl="1" indent="-457200">
              <a:buFont typeface="+mj-lt"/>
              <a:buAutoNum type="arabicPeriod"/>
            </a:pPr>
            <a:r>
              <a:rPr lang="en-US" dirty="0"/>
              <a:t>Angiokeratomas</a:t>
            </a:r>
          </a:p>
          <a:p>
            <a:pPr lvl="1"/>
            <a:r>
              <a:rPr lang="en-US" dirty="0"/>
              <a:t>Late symptoms: Fabry nephropathy</a:t>
            </a:r>
          </a:p>
          <a:p>
            <a:r>
              <a:rPr lang="en-US" b="1" dirty="0"/>
              <a:t>Treatment</a:t>
            </a:r>
            <a:r>
              <a:rPr lang="en-US" dirty="0"/>
              <a:t>: α-galactosidase A replacement therapy</a:t>
            </a:r>
          </a:p>
        </p:txBody>
      </p:sp>
      <p:pic>
        <p:nvPicPr>
          <p:cNvPr id="4098" name="Picture 2" descr="Angiokeratomas">
            <a:extLst>
              <a:ext uri="{FF2B5EF4-FFF2-40B4-BE49-F238E27FC236}">
                <a16:creationId xmlns:a16="http://schemas.microsoft.com/office/drawing/2014/main" id="{6EDB8C50-6487-B06B-9BBC-17FE8F1E1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3309" y="3531139"/>
            <a:ext cx="2350491" cy="27237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3188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61AC0-D188-07E3-1A2C-E902292CC118}"/>
              </a:ext>
            </a:extLst>
          </p:cNvPr>
          <p:cNvSpPr>
            <a:spLocks noGrp="1"/>
          </p:cNvSpPr>
          <p:nvPr>
            <p:ph type="title"/>
          </p:nvPr>
        </p:nvSpPr>
        <p:spPr/>
        <p:txBody>
          <a:bodyPr/>
          <a:lstStyle/>
          <a:p>
            <a:r>
              <a:rPr lang="en-US" dirty="0"/>
              <a:t>Metachromatic leukodystrophy</a:t>
            </a:r>
          </a:p>
        </p:txBody>
      </p:sp>
      <p:sp>
        <p:nvSpPr>
          <p:cNvPr id="3" name="Content Placeholder 2">
            <a:extLst>
              <a:ext uri="{FF2B5EF4-FFF2-40B4-BE49-F238E27FC236}">
                <a16:creationId xmlns:a16="http://schemas.microsoft.com/office/drawing/2014/main" id="{CB338342-CD1F-74E3-5244-7E758AB02575}"/>
              </a:ext>
            </a:extLst>
          </p:cNvPr>
          <p:cNvSpPr>
            <a:spLocks noGrp="1"/>
          </p:cNvSpPr>
          <p:nvPr>
            <p:ph idx="1"/>
          </p:nvPr>
        </p:nvSpPr>
        <p:spPr/>
        <p:txBody>
          <a:bodyPr/>
          <a:lstStyle/>
          <a:p>
            <a:r>
              <a:rPr lang="en-US" b="1" dirty="0"/>
              <a:t>Inheritance</a:t>
            </a:r>
            <a:r>
              <a:rPr lang="en-US" dirty="0"/>
              <a:t>: </a:t>
            </a:r>
            <a:r>
              <a:rPr lang="en-US" sz="2800" dirty="0"/>
              <a:t>autosomal recessive</a:t>
            </a:r>
          </a:p>
          <a:p>
            <a:r>
              <a:rPr lang="en-US" b="1" dirty="0"/>
              <a:t>Enzyme deficiency</a:t>
            </a:r>
            <a:r>
              <a:rPr lang="en-US" dirty="0"/>
              <a:t>:  Arylsulfatase A</a:t>
            </a:r>
          </a:p>
          <a:p>
            <a:r>
              <a:rPr lang="en-US" b="1" dirty="0"/>
              <a:t>Accumulation of</a:t>
            </a:r>
            <a:r>
              <a:rPr lang="en-US" dirty="0"/>
              <a:t> cerebroside sulfate</a:t>
            </a:r>
          </a:p>
          <a:p>
            <a:r>
              <a:rPr lang="en-US" b="1" dirty="0"/>
              <a:t>Clinical features</a:t>
            </a:r>
          </a:p>
          <a:p>
            <a:pPr lvl="1"/>
            <a:r>
              <a:rPr lang="en-US" dirty="0"/>
              <a:t>Motor regression and developmental delay</a:t>
            </a:r>
          </a:p>
          <a:p>
            <a:pPr lvl="1"/>
            <a:r>
              <a:rPr lang="en-US" dirty="0"/>
              <a:t>Impaired memory</a:t>
            </a:r>
          </a:p>
          <a:p>
            <a:pPr lvl="1"/>
            <a:r>
              <a:rPr lang="en-US" dirty="0"/>
              <a:t>Ataxia</a:t>
            </a:r>
          </a:p>
          <a:p>
            <a:r>
              <a:rPr lang="en-US" b="1" dirty="0"/>
              <a:t>Treatment</a:t>
            </a:r>
            <a:r>
              <a:rPr lang="en-US" dirty="0"/>
              <a:t>: Supportive</a:t>
            </a:r>
          </a:p>
        </p:txBody>
      </p:sp>
    </p:spTree>
    <p:extLst>
      <p:ext uri="{BB962C8B-B14F-4D97-AF65-F5344CB8AC3E}">
        <p14:creationId xmlns:p14="http://schemas.microsoft.com/office/powerpoint/2010/main" val="20466897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34EDEB-A1C6-0523-02BC-007FA113BA9B}"/>
              </a:ext>
            </a:extLst>
          </p:cNvPr>
          <p:cNvPicPr>
            <a:picLocks noChangeAspect="1"/>
          </p:cNvPicPr>
          <p:nvPr/>
        </p:nvPicPr>
        <p:blipFill>
          <a:blip r:embed="rId2"/>
          <a:stretch>
            <a:fillRect/>
          </a:stretch>
        </p:blipFill>
        <p:spPr>
          <a:xfrm>
            <a:off x="303770" y="0"/>
            <a:ext cx="11584459" cy="6858000"/>
          </a:xfrm>
          <a:prstGeom prst="rect">
            <a:avLst/>
          </a:prstGeom>
        </p:spPr>
      </p:pic>
    </p:spTree>
    <p:extLst>
      <p:ext uri="{BB962C8B-B14F-4D97-AF65-F5344CB8AC3E}">
        <p14:creationId xmlns:p14="http://schemas.microsoft.com/office/powerpoint/2010/main" val="27840822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2CB8-B63A-1360-016E-8D29A279E699}"/>
              </a:ext>
            </a:extLst>
          </p:cNvPr>
          <p:cNvSpPr>
            <a:spLocks noGrp="1"/>
          </p:cNvSpPr>
          <p:nvPr>
            <p:ph type="title"/>
          </p:nvPr>
        </p:nvSpPr>
        <p:spPr/>
        <p:txBody>
          <a:bodyPr>
            <a:normAutofit/>
          </a:bodyPr>
          <a:lstStyle/>
          <a:p>
            <a:r>
              <a:rPr lang="en-US" dirty="0"/>
              <a:t>I-cell disease (</a:t>
            </a:r>
            <a:r>
              <a:rPr lang="en-US" dirty="0" err="1"/>
              <a:t>mucolipidosis</a:t>
            </a:r>
            <a:r>
              <a:rPr lang="en-US" dirty="0"/>
              <a:t> type II)</a:t>
            </a:r>
          </a:p>
        </p:txBody>
      </p:sp>
      <p:sp>
        <p:nvSpPr>
          <p:cNvPr id="3" name="Content Placeholder 2">
            <a:extLst>
              <a:ext uri="{FF2B5EF4-FFF2-40B4-BE49-F238E27FC236}">
                <a16:creationId xmlns:a16="http://schemas.microsoft.com/office/drawing/2014/main" id="{A9884589-E0E5-29BE-CD33-4AFEA9C2CA82}"/>
              </a:ext>
            </a:extLst>
          </p:cNvPr>
          <p:cNvSpPr>
            <a:spLocks noGrp="1"/>
          </p:cNvSpPr>
          <p:nvPr>
            <p:ph idx="1"/>
          </p:nvPr>
        </p:nvSpPr>
        <p:spPr/>
        <p:txBody>
          <a:bodyPr>
            <a:normAutofit lnSpcReduction="10000"/>
          </a:bodyPr>
          <a:lstStyle/>
          <a:p>
            <a:r>
              <a:rPr lang="en-US" b="1" dirty="0"/>
              <a:t>Inheritance</a:t>
            </a:r>
            <a:r>
              <a:rPr lang="en-US" dirty="0"/>
              <a:t>: </a:t>
            </a:r>
            <a:r>
              <a:rPr lang="en-US" sz="2800" dirty="0"/>
              <a:t>autosomal recessive</a:t>
            </a:r>
          </a:p>
          <a:p>
            <a:r>
              <a:rPr lang="en-US" b="1" dirty="0"/>
              <a:t>Pathophysiology</a:t>
            </a:r>
            <a:r>
              <a:rPr lang="en-US" dirty="0"/>
              <a:t>: </a:t>
            </a:r>
          </a:p>
          <a:p>
            <a:pPr lvl="1"/>
            <a:r>
              <a:rPr lang="en-US" dirty="0"/>
              <a:t>Defective N-acetylglucosaminyl-1-phosphotransferase → impaired phosphorylation of mannose residues of glycoproteins in the Golgi apparatus that should be transported to lysosomes (glycoproteins do not have mannose-6-phosphate) → extracellular secretion of these glycoproteins instead of delivery to lysosomes → inability to degrade lysosomal content → accumulation of abnormal lysosomal substances in the serum</a:t>
            </a:r>
          </a:p>
          <a:p>
            <a:r>
              <a:rPr lang="en-US" b="1" dirty="0"/>
              <a:t>Clinical features</a:t>
            </a:r>
          </a:p>
          <a:p>
            <a:pPr lvl="1"/>
            <a:r>
              <a:rPr lang="en-US" dirty="0"/>
              <a:t>Coarse facial features</a:t>
            </a:r>
          </a:p>
          <a:p>
            <a:pPr lvl="1"/>
            <a:r>
              <a:rPr lang="en-US" dirty="0"/>
              <a:t>Corneal clouding</a:t>
            </a:r>
          </a:p>
          <a:p>
            <a:pPr lvl="1"/>
            <a:r>
              <a:rPr lang="en-US" dirty="0"/>
              <a:t>Restricted joint movement</a:t>
            </a:r>
          </a:p>
          <a:p>
            <a:pPr lvl="1"/>
            <a:r>
              <a:rPr lang="en-US" dirty="0"/>
              <a:t>Organomegaly</a:t>
            </a:r>
          </a:p>
        </p:txBody>
      </p:sp>
    </p:spTree>
    <p:extLst>
      <p:ext uri="{BB962C8B-B14F-4D97-AF65-F5344CB8AC3E}">
        <p14:creationId xmlns:p14="http://schemas.microsoft.com/office/powerpoint/2010/main" val="20453287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DC1001A-E99E-BDDE-1E32-5A9EA2B0BFBA}"/>
              </a:ext>
            </a:extLst>
          </p:cNvPr>
          <p:cNvGraphicFramePr>
            <a:graphicFrameLocks noGrp="1"/>
          </p:cNvGraphicFramePr>
          <p:nvPr/>
        </p:nvGraphicFramePr>
        <p:xfrm>
          <a:off x="0" y="518160"/>
          <a:ext cx="12192000" cy="6019800"/>
        </p:xfrm>
        <a:graphic>
          <a:graphicData uri="http://schemas.openxmlformats.org/drawingml/2006/table">
            <a:tbl>
              <a:tblPr firstRow="1" bandRow="1">
                <a:tableStyleId>{F5AB1C69-6EDB-4FF4-983F-18BD219EF322}</a:tableStyleId>
              </a:tblPr>
              <a:tblGrid>
                <a:gridCol w="1624519">
                  <a:extLst>
                    <a:ext uri="{9D8B030D-6E8A-4147-A177-3AD203B41FA5}">
                      <a16:colId xmlns:a16="http://schemas.microsoft.com/office/drawing/2014/main" val="2704328173"/>
                    </a:ext>
                  </a:extLst>
                </a:gridCol>
                <a:gridCol w="1760707">
                  <a:extLst>
                    <a:ext uri="{9D8B030D-6E8A-4147-A177-3AD203B41FA5}">
                      <a16:colId xmlns:a16="http://schemas.microsoft.com/office/drawing/2014/main" val="2111390238"/>
                    </a:ext>
                  </a:extLst>
                </a:gridCol>
                <a:gridCol w="1634246">
                  <a:extLst>
                    <a:ext uri="{9D8B030D-6E8A-4147-A177-3AD203B41FA5}">
                      <a16:colId xmlns:a16="http://schemas.microsoft.com/office/drawing/2014/main" val="3176839926"/>
                    </a:ext>
                  </a:extLst>
                </a:gridCol>
                <a:gridCol w="3586264">
                  <a:extLst>
                    <a:ext uri="{9D8B030D-6E8A-4147-A177-3AD203B41FA5}">
                      <a16:colId xmlns:a16="http://schemas.microsoft.com/office/drawing/2014/main" val="644613463"/>
                    </a:ext>
                  </a:extLst>
                </a:gridCol>
                <a:gridCol w="3586264">
                  <a:extLst>
                    <a:ext uri="{9D8B030D-6E8A-4147-A177-3AD203B41FA5}">
                      <a16:colId xmlns:a16="http://schemas.microsoft.com/office/drawing/2014/main" val="3022627894"/>
                    </a:ext>
                  </a:extLst>
                </a:gridCol>
              </a:tblGrid>
              <a:tr h="370840">
                <a:tc>
                  <a:txBody>
                    <a:bodyPr/>
                    <a:lstStyle/>
                    <a:p>
                      <a:pPr algn="ctr"/>
                      <a:r>
                        <a:rPr lang="en-US" sz="2600" dirty="0"/>
                        <a:t>Disease</a:t>
                      </a:r>
                    </a:p>
                  </a:txBody>
                  <a:tcPr anchor="ctr"/>
                </a:tc>
                <a:tc>
                  <a:txBody>
                    <a:bodyPr/>
                    <a:lstStyle/>
                    <a:p>
                      <a:pPr algn="ctr"/>
                      <a:r>
                        <a:rPr lang="en-US" sz="2600" dirty="0"/>
                        <a:t>Inheritance</a:t>
                      </a:r>
                    </a:p>
                  </a:txBody>
                  <a:tcPr anchor="ctr"/>
                </a:tc>
                <a:tc>
                  <a:txBody>
                    <a:bodyPr/>
                    <a:lstStyle/>
                    <a:p>
                      <a:pPr algn="ctr"/>
                      <a:r>
                        <a:rPr lang="en-US" sz="2600" dirty="0"/>
                        <a:t>Mutation</a:t>
                      </a:r>
                    </a:p>
                  </a:txBody>
                  <a:tcPr anchor="ctr"/>
                </a:tc>
                <a:tc>
                  <a:txBody>
                    <a:bodyPr/>
                    <a:lstStyle/>
                    <a:p>
                      <a:pPr algn="ctr"/>
                      <a:r>
                        <a:rPr lang="en-US" sz="2600" dirty="0"/>
                        <a:t>Biochemistry</a:t>
                      </a:r>
                    </a:p>
                  </a:txBody>
                  <a:tcPr anchor="ctr"/>
                </a:tc>
                <a:tc>
                  <a:txBody>
                    <a:bodyPr/>
                    <a:lstStyle/>
                    <a:p>
                      <a:pPr algn="ctr"/>
                      <a:r>
                        <a:rPr lang="en-US" sz="2600" dirty="0"/>
                        <a:t>Symptoms</a:t>
                      </a:r>
                    </a:p>
                  </a:txBody>
                  <a:tcPr anchor="ctr"/>
                </a:tc>
                <a:extLst>
                  <a:ext uri="{0D108BD9-81ED-4DB2-BD59-A6C34878D82A}">
                    <a16:rowId xmlns:a16="http://schemas.microsoft.com/office/drawing/2014/main" val="3349852139"/>
                  </a:ext>
                </a:extLst>
              </a:tr>
              <a:tr h="370840">
                <a:tc>
                  <a:txBody>
                    <a:bodyPr/>
                    <a:lstStyle/>
                    <a:p>
                      <a:pPr algn="ctr"/>
                      <a:r>
                        <a:rPr lang="en-US" sz="2400" dirty="0"/>
                        <a:t>Zellweger Syndrome</a:t>
                      </a:r>
                    </a:p>
                  </a:txBody>
                  <a:tcPr anchor="ctr"/>
                </a:tc>
                <a:tc>
                  <a:txBody>
                    <a:bodyPr/>
                    <a:lstStyle/>
                    <a:p>
                      <a:pPr algn="ctr"/>
                      <a:r>
                        <a:rPr lang="en-US" sz="2400" dirty="0"/>
                        <a:t>Autosomal recessive</a:t>
                      </a:r>
                    </a:p>
                  </a:txBody>
                  <a:tcPr anchor="ctr"/>
                </a:tc>
                <a:tc>
                  <a:txBody>
                    <a:bodyPr/>
                    <a:lstStyle/>
                    <a:p>
                      <a:pPr algn="ctr"/>
                      <a:r>
                        <a:rPr lang="en-US" sz="2400" dirty="0"/>
                        <a:t>In genes coding for peroxisome assembly</a:t>
                      </a:r>
                    </a:p>
                  </a:txBody>
                  <a:tcPr anchor="ctr"/>
                </a:tc>
                <a:tc>
                  <a:txBody>
                    <a:bodyPr/>
                    <a:lstStyle/>
                    <a:p>
                      <a:pPr marL="342900" indent="-342900" algn="l">
                        <a:buFont typeface="Arial" panose="020B0604020202020204" pitchFamily="34" charset="0"/>
                        <a:buChar char="•"/>
                      </a:pPr>
                      <a:r>
                        <a:rPr lang="en-US" sz="2300" dirty="0">
                          <a:solidFill>
                            <a:srgbClr val="C00000"/>
                          </a:solidFill>
                        </a:rPr>
                        <a:t>↑ BCFA, VLCFA (not degraded)</a:t>
                      </a:r>
                    </a:p>
                    <a:p>
                      <a:pPr marL="342900" indent="-342900" algn="l">
                        <a:buFont typeface="Arial" panose="020B0604020202020204" pitchFamily="34" charset="0"/>
                        <a:buChar char="•"/>
                      </a:pPr>
                      <a:r>
                        <a:rPr lang="en-US" sz="2300" dirty="0">
                          <a:solidFill>
                            <a:srgbClr val="002060"/>
                          </a:solidFill>
                        </a:rPr>
                        <a:t>↓ Plasmalogen (not synthesized)</a:t>
                      </a:r>
                    </a:p>
                  </a:txBody>
                  <a:tcPr anchor="ctr"/>
                </a:tc>
                <a:tc>
                  <a:txBody>
                    <a:bodyPr/>
                    <a:lstStyle/>
                    <a:p>
                      <a:pPr marL="342900" indent="-342900" algn="l">
                        <a:buFont typeface="Arial" panose="020B0604020202020204" pitchFamily="34" charset="0"/>
                        <a:buChar char="•"/>
                      </a:pPr>
                      <a:r>
                        <a:rPr lang="en-US" sz="2300" dirty="0">
                          <a:effectLst/>
                        </a:rPr>
                        <a:t>Impaired CNS formation</a:t>
                      </a:r>
                    </a:p>
                    <a:p>
                      <a:pPr marL="342900" indent="-342900" algn="l">
                        <a:buFont typeface="Arial" panose="020B0604020202020204" pitchFamily="34" charset="0"/>
                        <a:buChar char="•"/>
                      </a:pPr>
                      <a:r>
                        <a:rPr lang="en-US" sz="2300" dirty="0">
                          <a:effectLst/>
                        </a:rPr>
                        <a:t>Neonatal seizures</a:t>
                      </a:r>
                    </a:p>
                    <a:p>
                      <a:pPr marL="342900" indent="-342900" algn="l">
                        <a:buFont typeface="Arial" panose="020B0604020202020204" pitchFamily="34" charset="0"/>
                        <a:buChar char="•"/>
                      </a:pPr>
                      <a:r>
                        <a:rPr lang="en-US" sz="2300" dirty="0">
                          <a:effectLst/>
                        </a:rPr>
                        <a:t>Hearing loss</a:t>
                      </a:r>
                    </a:p>
                    <a:p>
                      <a:pPr marL="342900" indent="-342900" algn="l">
                        <a:buFont typeface="Arial" panose="020B0604020202020204" pitchFamily="34" charset="0"/>
                        <a:buChar char="•"/>
                      </a:pPr>
                      <a:r>
                        <a:rPr lang="en-US" sz="2300" dirty="0">
                          <a:effectLst/>
                        </a:rPr>
                        <a:t>Organomegaly</a:t>
                      </a:r>
                    </a:p>
                    <a:p>
                      <a:pPr marL="342900" indent="-342900" algn="l">
                        <a:buFont typeface="Arial" panose="020B0604020202020204" pitchFamily="34" charset="0"/>
                        <a:buChar char="•"/>
                      </a:pPr>
                      <a:r>
                        <a:rPr lang="en-US" sz="2300" dirty="0">
                          <a:effectLst/>
                        </a:rPr>
                        <a:t>PCKD</a:t>
                      </a:r>
                    </a:p>
                    <a:p>
                      <a:pPr marL="342900" indent="-342900" algn="l">
                        <a:buFont typeface="Arial" panose="020B0604020202020204" pitchFamily="34" charset="0"/>
                        <a:buChar char="•"/>
                      </a:pPr>
                      <a:r>
                        <a:rPr lang="en-US" sz="2300" dirty="0">
                          <a:effectLst/>
                        </a:rPr>
                        <a:t>Hypotonia</a:t>
                      </a:r>
                      <a:endParaRPr lang="en-US" sz="2300" dirty="0"/>
                    </a:p>
                  </a:txBody>
                  <a:tcPr anchor="ctr"/>
                </a:tc>
                <a:extLst>
                  <a:ext uri="{0D108BD9-81ED-4DB2-BD59-A6C34878D82A}">
                    <a16:rowId xmlns:a16="http://schemas.microsoft.com/office/drawing/2014/main" val="1918586156"/>
                  </a:ext>
                </a:extLst>
              </a:tr>
              <a:tr h="370840">
                <a:tc>
                  <a:txBody>
                    <a:bodyPr/>
                    <a:lstStyle/>
                    <a:p>
                      <a:pPr algn="ctr"/>
                      <a:r>
                        <a:rPr lang="en-US" sz="2400" dirty="0" err="1"/>
                        <a:t>Refsum</a:t>
                      </a:r>
                      <a:r>
                        <a:rPr lang="en-US" sz="2400" dirty="0"/>
                        <a:t> Disease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Autosomal recessive</a:t>
                      </a:r>
                    </a:p>
                  </a:txBody>
                  <a:tcPr anchor="ctr"/>
                </a:tc>
                <a:tc>
                  <a:txBody>
                    <a:bodyPr/>
                    <a:lstStyle/>
                    <a:p>
                      <a:pPr algn="ctr"/>
                      <a:r>
                        <a:rPr lang="en-US" sz="2400" dirty="0"/>
                        <a:t>Impairing </a:t>
                      </a:r>
                      <a:r>
                        <a:rPr lang="el-GR" sz="2400" dirty="0"/>
                        <a:t>α</a:t>
                      </a:r>
                      <a:r>
                        <a:rPr lang="en-US" sz="2400" dirty="0"/>
                        <a:t>-oxidation of BCFA</a:t>
                      </a:r>
                    </a:p>
                  </a:txBody>
                  <a:tcPr anchor="ctr"/>
                </a:tc>
                <a:tc>
                  <a:txBody>
                    <a:bodyPr/>
                    <a:lstStyle/>
                    <a:p>
                      <a:pPr marL="342900" indent="-342900" algn="l">
                        <a:buFont typeface="Arial" panose="020B0604020202020204" pitchFamily="34" charset="0"/>
                        <a:buChar char="•"/>
                      </a:pPr>
                      <a:r>
                        <a:rPr lang="en-US" sz="2300" dirty="0">
                          <a:solidFill>
                            <a:srgbClr val="C00000"/>
                          </a:solidFill>
                        </a:rPr>
                        <a:t>↑ BCFA, Phytanic acid</a:t>
                      </a:r>
                    </a:p>
                    <a:p>
                      <a:pPr marL="342900" indent="-342900" algn="l">
                        <a:buFont typeface="Arial" panose="020B0604020202020204" pitchFamily="34" charset="0"/>
                        <a:buChar char="•"/>
                      </a:pPr>
                      <a:r>
                        <a:rPr lang="en-US" sz="2300" dirty="0">
                          <a:solidFill>
                            <a:srgbClr val="002060"/>
                          </a:solidFill>
                        </a:rPr>
                        <a:t>↓ Phytanyl CoA-</a:t>
                      </a:r>
                      <a:r>
                        <a:rPr lang="en-US" sz="2300" dirty="0" err="1">
                          <a:solidFill>
                            <a:srgbClr val="002060"/>
                          </a:solidFill>
                        </a:rPr>
                        <a:t>Hydorxylase</a:t>
                      </a:r>
                      <a:r>
                        <a:rPr lang="en-US" sz="2300" dirty="0">
                          <a:solidFill>
                            <a:srgbClr val="002060"/>
                          </a:solidFill>
                        </a:rPr>
                        <a:t> or Peroxin-7</a:t>
                      </a:r>
                    </a:p>
                  </a:txBody>
                  <a:tcPr anchor="ctr"/>
                </a:tc>
                <a:tc>
                  <a:txBody>
                    <a:bodyPr/>
                    <a:lstStyle/>
                    <a:p>
                      <a:pPr marL="285750" indent="-285750" algn="l">
                        <a:buFont typeface="Arial" panose="020B0604020202020204" pitchFamily="34" charset="0"/>
                        <a:buChar char="•"/>
                      </a:pPr>
                      <a:r>
                        <a:rPr lang="en-US" sz="2300" dirty="0"/>
                        <a:t>Sensorineural hearing loss</a:t>
                      </a:r>
                    </a:p>
                    <a:p>
                      <a:pPr marL="285750" indent="-285750" algn="l">
                        <a:buFont typeface="Arial" panose="020B0604020202020204" pitchFamily="34" charset="0"/>
                        <a:buChar char="•"/>
                      </a:pPr>
                      <a:r>
                        <a:rPr lang="en-US" sz="2300" dirty="0"/>
                        <a:t>Ataxia</a:t>
                      </a:r>
                    </a:p>
                    <a:p>
                      <a:pPr marL="285750" indent="-285750" algn="l">
                        <a:buFont typeface="Arial" panose="020B0604020202020204" pitchFamily="34" charset="0"/>
                        <a:buChar char="•"/>
                      </a:pPr>
                      <a:r>
                        <a:rPr lang="en-US" sz="2300" dirty="0"/>
                        <a:t>Cataracts</a:t>
                      </a:r>
                    </a:p>
                    <a:p>
                      <a:pPr marL="285750" indent="-285750" algn="l">
                        <a:buFont typeface="Arial" panose="020B0604020202020204" pitchFamily="34" charset="0"/>
                        <a:buChar char="•"/>
                      </a:pPr>
                      <a:r>
                        <a:rPr lang="en-US" sz="2300" dirty="0"/>
                        <a:t>Short 4th Toe</a:t>
                      </a:r>
                    </a:p>
                    <a:p>
                      <a:pPr marL="285750" indent="-285750" algn="l">
                        <a:buFont typeface="Arial" panose="020B0604020202020204" pitchFamily="34" charset="0"/>
                        <a:buChar char="•"/>
                      </a:pPr>
                      <a:r>
                        <a:rPr lang="en-US" sz="2300" dirty="0"/>
                        <a:t>Blindness</a:t>
                      </a:r>
                    </a:p>
                  </a:txBody>
                  <a:tcPr anchor="ctr"/>
                </a:tc>
                <a:extLst>
                  <a:ext uri="{0D108BD9-81ED-4DB2-BD59-A6C34878D82A}">
                    <a16:rowId xmlns:a16="http://schemas.microsoft.com/office/drawing/2014/main" val="2887404643"/>
                  </a:ext>
                </a:extLst>
              </a:tr>
              <a:tr h="370840">
                <a:tc>
                  <a:txBody>
                    <a:bodyPr/>
                    <a:lstStyle/>
                    <a:p>
                      <a:pPr algn="ctr"/>
                      <a:r>
                        <a:rPr lang="en-US" sz="2400" dirty="0"/>
                        <a:t>Adrenoleukodystrophy</a:t>
                      </a:r>
                    </a:p>
                  </a:txBody>
                  <a:tcPr anchor="ctr"/>
                </a:tc>
                <a:tc>
                  <a:txBody>
                    <a:bodyPr/>
                    <a:lstStyle/>
                    <a:p>
                      <a:pPr algn="ctr"/>
                      <a:r>
                        <a:rPr lang="en-US" sz="2400" dirty="0"/>
                        <a:t>X-linked mutation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Impairing </a:t>
                      </a:r>
                      <a:r>
                        <a:rPr lang="el-GR" sz="2400" dirty="0"/>
                        <a:t>β</a:t>
                      </a:r>
                      <a:r>
                        <a:rPr lang="en-US" sz="2400" dirty="0"/>
                        <a:t>-oxidation of VLCFA</a:t>
                      </a:r>
                    </a:p>
                  </a:txBody>
                  <a:tcPr anchor="ctr"/>
                </a:tc>
                <a:tc>
                  <a:txBody>
                    <a:bodyPr/>
                    <a:lstStyle/>
                    <a:p>
                      <a:pPr marL="342900" indent="-342900" algn="l">
                        <a:buFont typeface="Arial" panose="020B0604020202020204" pitchFamily="34" charset="0"/>
                        <a:buChar char="•"/>
                      </a:pPr>
                      <a:r>
                        <a:rPr lang="en-US" sz="2300" dirty="0">
                          <a:solidFill>
                            <a:srgbClr val="C00000"/>
                          </a:solidFill>
                        </a:rPr>
                        <a:t>↑VLCFA, Cerotic acid</a:t>
                      </a:r>
                    </a:p>
                    <a:p>
                      <a:pPr marL="342900" indent="-342900" algn="l">
                        <a:buFont typeface="Arial" panose="020B0604020202020204" pitchFamily="34" charset="0"/>
                        <a:buChar char="•"/>
                      </a:pPr>
                      <a:r>
                        <a:rPr lang="en-US" sz="2300" dirty="0">
                          <a:solidFill>
                            <a:srgbClr val="002060"/>
                          </a:solidFill>
                        </a:rPr>
                        <a:t>↓ ABCD1 Gene (codes for ALD membrane transporter protein)</a:t>
                      </a:r>
                    </a:p>
                  </a:txBody>
                  <a:tcPr anchor="ctr"/>
                </a:tc>
                <a:tc>
                  <a:txBody>
                    <a:bodyPr/>
                    <a:lstStyle/>
                    <a:p>
                      <a:pPr marL="285750" indent="-285750" algn="l">
                        <a:buFont typeface="Arial" panose="020B0604020202020204" pitchFamily="34" charset="0"/>
                        <a:buChar char="•"/>
                      </a:pPr>
                      <a:r>
                        <a:rPr lang="en-US" sz="2300" dirty="0"/>
                        <a:t>Neuropsychiatric </a:t>
                      </a:r>
                      <a:r>
                        <a:rPr lang="en-US" sz="2300" dirty="0" err="1"/>
                        <a:t>sxs</a:t>
                      </a:r>
                      <a:endParaRPr lang="en-US" sz="2300" dirty="0"/>
                    </a:p>
                    <a:p>
                      <a:pPr marL="285750" indent="-285750" algn="l">
                        <a:buFont typeface="Arial" panose="020B0604020202020204" pitchFamily="34" charset="0"/>
                        <a:buChar char="•"/>
                      </a:pPr>
                      <a:r>
                        <a:rPr lang="en-US" sz="2300" dirty="0"/>
                        <a:t>Adrenal insufficiency</a:t>
                      </a:r>
                    </a:p>
                    <a:p>
                      <a:pPr marL="285750" indent="-285750" algn="l">
                        <a:buFont typeface="Arial" panose="020B0604020202020204" pitchFamily="34" charset="0"/>
                        <a:buChar char="•"/>
                      </a:pPr>
                      <a:r>
                        <a:rPr lang="en-US" sz="2300" dirty="0"/>
                        <a:t>Sexual dysfunction</a:t>
                      </a:r>
                    </a:p>
                  </a:txBody>
                  <a:tcPr anchor="ctr"/>
                </a:tc>
                <a:extLst>
                  <a:ext uri="{0D108BD9-81ED-4DB2-BD59-A6C34878D82A}">
                    <a16:rowId xmlns:a16="http://schemas.microsoft.com/office/drawing/2014/main" val="3878138939"/>
                  </a:ext>
                </a:extLst>
              </a:tr>
            </a:tbl>
          </a:graphicData>
        </a:graphic>
      </p:graphicFrame>
      <p:graphicFrame>
        <p:nvGraphicFramePr>
          <p:cNvPr id="3" name="Table 2">
            <a:extLst>
              <a:ext uri="{FF2B5EF4-FFF2-40B4-BE49-F238E27FC236}">
                <a16:creationId xmlns:a16="http://schemas.microsoft.com/office/drawing/2014/main" id="{3D5E49F9-DE1E-B286-89CA-35C9AB2D8DDC}"/>
              </a:ext>
            </a:extLst>
          </p:cNvPr>
          <p:cNvGraphicFramePr>
            <a:graphicFrameLocks noGrp="1"/>
          </p:cNvGraphicFramePr>
          <p:nvPr/>
        </p:nvGraphicFramePr>
        <p:xfrm>
          <a:off x="0" y="0"/>
          <a:ext cx="12192000" cy="518160"/>
        </p:xfrm>
        <a:graphic>
          <a:graphicData uri="http://schemas.openxmlformats.org/drawingml/2006/table">
            <a:tbl>
              <a:tblPr firstRow="1" bandRow="1">
                <a:tableStyleId>{F5AB1C69-6EDB-4FF4-983F-18BD219EF322}</a:tableStyleId>
              </a:tblPr>
              <a:tblGrid>
                <a:gridCol w="12192000">
                  <a:extLst>
                    <a:ext uri="{9D8B030D-6E8A-4147-A177-3AD203B41FA5}">
                      <a16:colId xmlns:a16="http://schemas.microsoft.com/office/drawing/2014/main" val="4113910466"/>
                    </a:ext>
                  </a:extLst>
                </a:gridCol>
              </a:tblGrid>
              <a:tr h="370840">
                <a:tc>
                  <a:txBody>
                    <a:bodyPr/>
                    <a:lstStyle/>
                    <a:p>
                      <a:pPr algn="ctr"/>
                      <a:r>
                        <a:rPr lang="en-US" sz="2800" dirty="0"/>
                        <a:t>Peroxisomal Disorders</a:t>
                      </a:r>
                    </a:p>
                  </a:txBody>
                  <a:tcPr/>
                </a:tc>
                <a:extLst>
                  <a:ext uri="{0D108BD9-81ED-4DB2-BD59-A6C34878D82A}">
                    <a16:rowId xmlns:a16="http://schemas.microsoft.com/office/drawing/2014/main" val="3355320213"/>
                  </a:ext>
                </a:extLst>
              </a:tr>
            </a:tbl>
          </a:graphicData>
        </a:graphic>
      </p:graphicFrame>
    </p:spTree>
    <p:extLst>
      <p:ext uri="{BB962C8B-B14F-4D97-AF65-F5344CB8AC3E}">
        <p14:creationId xmlns:p14="http://schemas.microsoft.com/office/powerpoint/2010/main" val="3837534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514A196-2CC3-37BA-2FB1-71D53519E0BC}"/>
              </a:ext>
            </a:extLst>
          </p:cNvPr>
          <p:cNvSpPr>
            <a:spLocks noGrp="1" noRot="1" noChangeArrowheads="1"/>
          </p:cNvSpPr>
          <p:nvPr>
            <p:ph type="title"/>
          </p:nvPr>
        </p:nvSpPr>
        <p:spPr/>
        <p:txBody>
          <a:bodyPr/>
          <a:lstStyle/>
          <a:p>
            <a:r>
              <a:rPr lang="en-US" altLang="en-US" u="sng" dirty="0">
                <a:solidFill>
                  <a:srgbClr val="000000"/>
                </a:solidFill>
                <a:effectLst>
                  <a:outerShdw blurRad="38100" dist="38100" dir="2700000" algn="tl">
                    <a:srgbClr val="FFFFFF"/>
                  </a:outerShdw>
                </a:effectLst>
                <a:latin typeface="Raleway ExtraBold" pitchFamily="2" charset="0"/>
              </a:rPr>
              <a:t>Emergency Management:</a:t>
            </a:r>
          </a:p>
        </p:txBody>
      </p:sp>
      <p:sp>
        <p:nvSpPr>
          <p:cNvPr id="14340" name="Rectangle 4">
            <a:extLst>
              <a:ext uri="{FF2B5EF4-FFF2-40B4-BE49-F238E27FC236}">
                <a16:creationId xmlns:a16="http://schemas.microsoft.com/office/drawing/2014/main" id="{A88CA39A-5A7D-17DC-57C5-5E99A34BAA24}"/>
              </a:ext>
            </a:extLst>
          </p:cNvPr>
          <p:cNvSpPr>
            <a:spLocks noGrp="1" noRot="1" noChangeArrowheads="1"/>
          </p:cNvSpPr>
          <p:nvPr>
            <p:ph sz="half" idx="1"/>
          </p:nvPr>
        </p:nvSpPr>
        <p:spPr>
          <a:xfrm>
            <a:off x="838200" y="1498930"/>
            <a:ext cx="4881748" cy="3870456"/>
          </a:xfrm>
        </p:spPr>
        <p:txBody>
          <a:bodyPr>
            <a:normAutofit lnSpcReduction="10000"/>
          </a:bodyPr>
          <a:lstStyle/>
          <a:p>
            <a:pPr>
              <a:lnSpc>
                <a:spcPct val="90000"/>
              </a:lnSpc>
            </a:pPr>
            <a:r>
              <a:rPr lang="en-US" altLang="en-US" dirty="0">
                <a:solidFill>
                  <a:srgbClr val="FF0000"/>
                </a:solidFill>
                <a:latin typeface="Nunito" pitchFamily="2" charset="0"/>
              </a:rPr>
              <a:t>Correct hypotension.</a:t>
            </a:r>
          </a:p>
          <a:p>
            <a:pPr>
              <a:lnSpc>
                <a:spcPct val="90000"/>
              </a:lnSpc>
            </a:pPr>
            <a:r>
              <a:rPr lang="en-US" altLang="en-US" dirty="0">
                <a:solidFill>
                  <a:srgbClr val="FF0000"/>
                </a:solidFill>
                <a:latin typeface="Nunito" pitchFamily="2" charset="0"/>
              </a:rPr>
              <a:t>NPO, reverse catabolism with D5-D10 1-1.5 x </a:t>
            </a:r>
            <a:r>
              <a:rPr lang="en-US" altLang="en-US" dirty="0" err="1">
                <a:solidFill>
                  <a:srgbClr val="FF0000"/>
                </a:solidFill>
                <a:latin typeface="Nunito" pitchFamily="2" charset="0"/>
              </a:rPr>
              <a:t>maint</a:t>
            </a:r>
            <a:r>
              <a:rPr lang="en-US" altLang="en-US" dirty="0">
                <a:solidFill>
                  <a:srgbClr val="FF0000"/>
                </a:solidFill>
                <a:latin typeface="Nunito" pitchFamily="2" charset="0"/>
              </a:rPr>
              <a:t>.</a:t>
            </a:r>
          </a:p>
          <a:p>
            <a:pPr>
              <a:lnSpc>
                <a:spcPct val="90000"/>
              </a:lnSpc>
            </a:pPr>
            <a:r>
              <a:rPr lang="en-US" altLang="en-US" dirty="0">
                <a:solidFill>
                  <a:srgbClr val="FF0000"/>
                </a:solidFill>
                <a:latin typeface="Nunito" pitchFamily="2" charset="0"/>
              </a:rPr>
              <a:t>Correct hypoglycemia.</a:t>
            </a:r>
          </a:p>
          <a:p>
            <a:pPr>
              <a:lnSpc>
                <a:spcPct val="90000"/>
              </a:lnSpc>
            </a:pPr>
            <a:r>
              <a:rPr lang="en-US" altLang="en-US" dirty="0">
                <a:solidFill>
                  <a:srgbClr val="FF0000"/>
                </a:solidFill>
                <a:latin typeface="Nunito" pitchFamily="2" charset="0"/>
              </a:rPr>
              <a:t>Correct metabolic acidosis.</a:t>
            </a:r>
          </a:p>
          <a:p>
            <a:pPr>
              <a:lnSpc>
                <a:spcPct val="90000"/>
              </a:lnSpc>
            </a:pPr>
            <a:r>
              <a:rPr lang="en-US" altLang="en-US" dirty="0">
                <a:solidFill>
                  <a:srgbClr val="FF0000"/>
                </a:solidFill>
                <a:latin typeface="Nunito" pitchFamily="2" charset="0"/>
              </a:rPr>
              <a:t>Dialysis, lactulose if High/toxic NH4 </a:t>
            </a:r>
          </a:p>
          <a:p>
            <a:pPr lvl="1">
              <a:lnSpc>
                <a:spcPct val="90000"/>
              </a:lnSpc>
            </a:pPr>
            <a:r>
              <a:rPr lang="en-US" altLang="en-US" sz="1800" b="1" dirty="0">
                <a:solidFill>
                  <a:srgbClr val="FF0000"/>
                </a:solidFill>
                <a:latin typeface="Nunito" pitchFamily="2" charset="0"/>
              </a:rPr>
              <a:t>(</a:t>
            </a:r>
            <a:r>
              <a:rPr lang="en-US" altLang="en-US" sz="1800" b="1" dirty="0" err="1">
                <a:solidFill>
                  <a:srgbClr val="FF0000"/>
                </a:solidFill>
                <a:latin typeface="Nunito" pitchFamily="2" charset="0"/>
              </a:rPr>
              <a:t>nl</a:t>
            </a:r>
            <a:r>
              <a:rPr lang="en-US" altLang="en-US" sz="1800" b="1" dirty="0">
                <a:solidFill>
                  <a:srgbClr val="FF0000"/>
                </a:solidFill>
                <a:latin typeface="Nunito" pitchFamily="2" charset="0"/>
              </a:rPr>
              <a:t> is &lt;35</a:t>
            </a:r>
            <a:r>
              <a:rPr lang="en-US" altLang="en-US" sz="1800" b="1" dirty="0">
                <a:solidFill>
                  <a:srgbClr val="FF0000"/>
                </a:solidFill>
                <a:latin typeface="Nunito" pitchFamily="2" charset="0"/>
                <a:cs typeface="Arial" panose="020B0604020202020204" pitchFamily="34" charset="0"/>
              </a:rPr>
              <a:t>µmol/L)</a:t>
            </a:r>
            <a:r>
              <a:rPr lang="en-US" altLang="en-US" sz="1800" dirty="0">
                <a:solidFill>
                  <a:srgbClr val="FF0000"/>
                </a:solidFill>
                <a:latin typeface="Nunito" pitchFamily="2" charset="0"/>
              </a:rPr>
              <a:t> </a:t>
            </a:r>
          </a:p>
        </p:txBody>
      </p:sp>
      <p:sp>
        <p:nvSpPr>
          <p:cNvPr id="14341" name="Rectangle 5">
            <a:extLst>
              <a:ext uri="{FF2B5EF4-FFF2-40B4-BE49-F238E27FC236}">
                <a16:creationId xmlns:a16="http://schemas.microsoft.com/office/drawing/2014/main" id="{1457C6A7-2E26-3DFF-DCDA-EF46DA5CA740}"/>
              </a:ext>
            </a:extLst>
          </p:cNvPr>
          <p:cNvSpPr>
            <a:spLocks noGrp="1" noRot="1" noChangeArrowheads="1"/>
          </p:cNvSpPr>
          <p:nvPr>
            <p:ph sz="half" idx="2"/>
          </p:nvPr>
        </p:nvSpPr>
        <p:spPr>
          <a:xfrm>
            <a:off x="6472052" y="1488613"/>
            <a:ext cx="4881748" cy="3880773"/>
          </a:xfrm>
        </p:spPr>
        <p:txBody>
          <a:bodyPr>
            <a:normAutofit lnSpcReduction="10000"/>
          </a:bodyPr>
          <a:lstStyle/>
          <a:p>
            <a:pPr>
              <a:lnSpc>
                <a:spcPct val="90000"/>
              </a:lnSpc>
            </a:pPr>
            <a:r>
              <a:rPr lang="en-US" altLang="en-US" dirty="0">
                <a:solidFill>
                  <a:srgbClr val="FF0000"/>
                </a:solidFill>
                <a:latin typeface="Nunito" pitchFamily="2" charset="0"/>
              </a:rPr>
              <a:t>Search for and treat precipitants; </a:t>
            </a:r>
            <a:r>
              <a:rPr lang="en-US" altLang="en-US" dirty="0" err="1">
                <a:solidFill>
                  <a:srgbClr val="FF0000"/>
                </a:solidFill>
                <a:latin typeface="Nunito" pitchFamily="2" charset="0"/>
              </a:rPr>
              <a:t>ie</a:t>
            </a:r>
            <a:r>
              <a:rPr lang="en-US" altLang="en-US" dirty="0">
                <a:solidFill>
                  <a:srgbClr val="FF0000"/>
                </a:solidFill>
                <a:latin typeface="Nunito" pitchFamily="2" charset="0"/>
              </a:rPr>
              <a:t>: Infection, dehydration. </a:t>
            </a:r>
          </a:p>
          <a:p>
            <a:pPr>
              <a:lnSpc>
                <a:spcPct val="90000"/>
              </a:lnSpc>
            </a:pPr>
            <a:r>
              <a:rPr lang="en-US" altLang="en-US" dirty="0">
                <a:solidFill>
                  <a:srgbClr val="FF0000"/>
                </a:solidFill>
                <a:latin typeface="Nunito" pitchFamily="2" charset="0"/>
              </a:rPr>
              <a:t>Low threshold for Sepsis w/u + </a:t>
            </a:r>
            <a:r>
              <a:rPr lang="en-US" altLang="en-US" dirty="0" err="1">
                <a:solidFill>
                  <a:srgbClr val="FF0000"/>
                </a:solidFill>
                <a:latin typeface="Nunito" pitchFamily="2" charset="0"/>
              </a:rPr>
              <a:t>ABx</a:t>
            </a:r>
            <a:r>
              <a:rPr lang="en-US" altLang="en-US" dirty="0">
                <a:solidFill>
                  <a:srgbClr val="FF0000"/>
                </a:solidFill>
                <a:latin typeface="Nunito" pitchFamily="2" charset="0"/>
              </a:rPr>
              <a:t> if  uncertain. </a:t>
            </a:r>
          </a:p>
          <a:p>
            <a:pPr>
              <a:lnSpc>
                <a:spcPct val="90000"/>
              </a:lnSpc>
            </a:pPr>
            <a:r>
              <a:rPr lang="en-US" altLang="en-US" dirty="0">
                <a:solidFill>
                  <a:srgbClr val="FF0000"/>
                </a:solidFill>
                <a:latin typeface="Nunito" pitchFamily="2" charset="0"/>
              </a:rPr>
              <a:t>Pyridoxine for neonatal </a:t>
            </a:r>
            <a:r>
              <a:rPr lang="en-US" altLang="en-US" dirty="0" err="1">
                <a:solidFill>
                  <a:srgbClr val="FF0000"/>
                </a:solidFill>
                <a:latin typeface="Nunito" pitchFamily="2" charset="0"/>
              </a:rPr>
              <a:t>sz</a:t>
            </a:r>
            <a:r>
              <a:rPr lang="en-US" altLang="en-US" dirty="0">
                <a:solidFill>
                  <a:srgbClr val="FF0000"/>
                </a:solidFill>
                <a:latin typeface="Nunito" pitchFamily="2" charset="0"/>
              </a:rPr>
              <a:t>. if AED no-response</a:t>
            </a:r>
          </a:p>
          <a:p>
            <a:pPr>
              <a:lnSpc>
                <a:spcPct val="90000"/>
              </a:lnSpc>
            </a:pPr>
            <a:r>
              <a:rPr lang="en-US" altLang="en-US" dirty="0">
                <a:solidFill>
                  <a:srgbClr val="FF0000"/>
                </a:solidFill>
                <a:latin typeface="Nunito" pitchFamily="2" charset="0"/>
              </a:rPr>
              <a:t>Ativan, Versed, AEDs for status epilepticus.</a:t>
            </a:r>
          </a:p>
        </p:txBody>
      </p:sp>
    </p:spTree>
    <p:extLst>
      <p:ext uri="{BB962C8B-B14F-4D97-AF65-F5344CB8AC3E}">
        <p14:creationId xmlns:p14="http://schemas.microsoft.com/office/powerpoint/2010/main" val="719788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4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4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40">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4341">
                                            <p:txEl>
                                              <p:pRg st="0" end="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4341">
                                            <p:txEl>
                                              <p:pRg st="1" end="1"/>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4341">
                                            <p:txEl>
                                              <p:pRg st="2" end="2"/>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434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P spid="143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1548EE-76AD-7E75-6852-E600297EF0A1}"/>
              </a:ext>
            </a:extLst>
          </p:cNvPr>
          <p:cNvSpPr>
            <a:spLocks noGrp="1"/>
          </p:cNvSpPr>
          <p:nvPr>
            <p:ph sz="half" idx="1"/>
          </p:nvPr>
        </p:nvSpPr>
        <p:spPr>
          <a:xfrm>
            <a:off x="938878" y="1195754"/>
            <a:ext cx="9922901" cy="5128961"/>
          </a:xfrm>
        </p:spPr>
        <p:txBody>
          <a:bodyPr>
            <a:normAutofit fontScale="25000" lnSpcReduction="20000"/>
          </a:bodyPr>
          <a:lstStyle/>
          <a:p>
            <a:r>
              <a:rPr lang="en-US" sz="8000" dirty="0">
                <a:solidFill>
                  <a:srgbClr val="CC0000"/>
                </a:solidFill>
              </a:rPr>
              <a:t>1.Dietary</a:t>
            </a:r>
            <a:r>
              <a:rPr lang="en-US" sz="8000" dirty="0"/>
              <a:t> changes should be tailored to the pathophysiology of the</a:t>
            </a:r>
          </a:p>
          <a:p>
            <a:r>
              <a:rPr lang="en-US" sz="8000" dirty="0"/>
              <a:t>condition and vary greatly among disorders.</a:t>
            </a:r>
          </a:p>
          <a:p>
            <a:r>
              <a:rPr lang="en-US" sz="8000" dirty="0">
                <a:solidFill>
                  <a:srgbClr val="CC0000"/>
                </a:solidFill>
              </a:rPr>
              <a:t>2. Hemodialysis</a:t>
            </a:r>
            <a:r>
              <a:rPr lang="en-US" sz="8000" dirty="0"/>
              <a:t> for expeditious removal of accumulated noxious</a:t>
            </a:r>
          </a:p>
          <a:p>
            <a:r>
              <a:rPr lang="en-US" sz="8000" dirty="0"/>
              <a:t>compounds. This is a very effective modality for treatment of the acute</a:t>
            </a:r>
          </a:p>
          <a:p>
            <a:r>
              <a:rPr lang="en-US" sz="8000" dirty="0"/>
              <a:t>phase of the condition.</a:t>
            </a:r>
          </a:p>
          <a:p>
            <a:r>
              <a:rPr lang="en-US" sz="8000" dirty="0"/>
              <a:t>3. Catabolic states in patients at risk for metabolic crisis can be treated wit </a:t>
            </a:r>
            <a:r>
              <a:rPr lang="en-US" sz="8000" dirty="0">
                <a:solidFill>
                  <a:srgbClr val="CC0000"/>
                </a:solidFill>
              </a:rPr>
              <a:t>fluids containing dextrose and electrolytes.</a:t>
            </a:r>
          </a:p>
          <a:p>
            <a:r>
              <a:rPr lang="en-US" sz="8000" dirty="0"/>
              <a:t>4. Administration of the </a:t>
            </a:r>
            <a:r>
              <a:rPr lang="en-US" sz="8000" dirty="0">
                <a:solidFill>
                  <a:srgbClr val="CC0000"/>
                </a:solidFill>
              </a:rPr>
              <a:t>deficient metabolite.</a:t>
            </a:r>
          </a:p>
          <a:p>
            <a:r>
              <a:rPr lang="en-US" sz="8000" dirty="0"/>
              <a:t>5. Administration of the </a:t>
            </a:r>
            <a:r>
              <a:rPr lang="en-US" sz="8000" dirty="0">
                <a:solidFill>
                  <a:srgbClr val="CC0000"/>
                </a:solidFill>
              </a:rPr>
              <a:t>cofactor or coenzyme </a:t>
            </a:r>
            <a:r>
              <a:rPr lang="en-US" sz="8000" dirty="0"/>
              <a:t>to maximize the residual</a:t>
            </a:r>
          </a:p>
          <a:p>
            <a:r>
              <a:rPr lang="en-US" sz="8000" dirty="0"/>
              <a:t>enzyme activity.</a:t>
            </a:r>
          </a:p>
          <a:p>
            <a:r>
              <a:rPr lang="en-US" sz="8000" dirty="0"/>
              <a:t>6. Activation of alternate pathways to </a:t>
            </a:r>
            <a:r>
              <a:rPr lang="en-US" sz="8000" dirty="0">
                <a:solidFill>
                  <a:srgbClr val="CC0000"/>
                </a:solidFill>
              </a:rPr>
              <a:t>reduce the noxious compounds</a:t>
            </a:r>
          </a:p>
          <a:p>
            <a:r>
              <a:rPr lang="en-US" sz="8000" dirty="0"/>
              <a:t>accumulated because of the genetic mutation.</a:t>
            </a:r>
          </a:p>
          <a:p>
            <a:r>
              <a:rPr lang="en-US" sz="8000" dirty="0"/>
              <a:t>7. Administration of the deficient enzyme.</a:t>
            </a:r>
          </a:p>
          <a:p>
            <a:r>
              <a:rPr lang="en-US" sz="8000" dirty="0"/>
              <a:t>8. Bone marrow transplantation.</a:t>
            </a:r>
          </a:p>
          <a:p>
            <a:r>
              <a:rPr lang="en-US" sz="8000" dirty="0"/>
              <a:t>9. Liver and kidney transplantation.</a:t>
            </a:r>
          </a:p>
          <a:p>
            <a:r>
              <a:rPr lang="en-US" sz="8000" dirty="0"/>
              <a:t>The organ transplantation modalities may offer the best treatment modality to</a:t>
            </a:r>
          </a:p>
          <a:p>
            <a:r>
              <a:rPr lang="en-US" sz="8000" dirty="0"/>
              <a:t>stabilize a metabolic patient and improve quality of life. </a:t>
            </a:r>
          </a:p>
        </p:txBody>
      </p:sp>
    </p:spTree>
    <p:extLst>
      <p:ext uri="{BB962C8B-B14F-4D97-AF65-F5344CB8AC3E}">
        <p14:creationId xmlns:p14="http://schemas.microsoft.com/office/powerpoint/2010/main" val="2528545440"/>
      </p:ext>
    </p:extLst>
  </p:cSld>
  <p:clrMapOvr>
    <a:masterClrMapping/>
  </p:clrMapOvr>
</p:sld>
</file>

<file path=ppt/theme/theme1.xml><?xml version="1.0" encoding="utf-8"?>
<a:theme xmlns:a="http://schemas.openxmlformats.org/drawingml/2006/main" name="MB - 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B - Default" id="{7EAED0ED-CAC2-49CB-8394-31D41EF6C6C6}" vid="{FEFCECE1-91CB-4AEF-AFD5-1AECA1917C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MB - Default</Template>
  <TotalTime>328</TotalTime>
  <Words>4363</Words>
  <Application>Microsoft Office PowerPoint</Application>
  <PresentationFormat>Widescreen</PresentationFormat>
  <Paragraphs>711</Paragraphs>
  <Slides>76</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76</vt:i4>
      </vt:variant>
    </vt:vector>
  </HeadingPairs>
  <TitlesOfParts>
    <vt:vector size="88" baseType="lpstr">
      <vt:lpstr>Aptos</vt:lpstr>
      <vt:lpstr>Arial</vt:lpstr>
      <vt:lpstr>Arial Black</vt:lpstr>
      <vt:lpstr>Arial Nova</vt:lpstr>
      <vt:lpstr>Calibri</vt:lpstr>
      <vt:lpstr>Calibri Light</vt:lpstr>
      <vt:lpstr>Courier New</vt:lpstr>
      <vt:lpstr>Helvetica</vt:lpstr>
      <vt:lpstr>Nunito</vt:lpstr>
      <vt:lpstr>Raleway ExtraBold</vt:lpstr>
      <vt:lpstr>Wingdings</vt:lpstr>
      <vt:lpstr>MB - Default</vt:lpstr>
      <vt:lpstr>Inborn errors of metabolism</vt:lpstr>
      <vt:lpstr>PowerPoint Presentation</vt:lpstr>
      <vt:lpstr>PowerPoint Presentation</vt:lpstr>
      <vt:lpstr>IEM COULD BE PRESENTED AS : mostly nonspecific symptoms </vt:lpstr>
      <vt:lpstr>PowerPoint Presentation</vt:lpstr>
      <vt:lpstr>PowerPoint Presentation</vt:lpstr>
      <vt:lpstr>Emergency Management:</vt:lpstr>
      <vt:lpstr>Emergency Management:</vt:lpstr>
      <vt:lpstr>PowerPoint Presentation</vt:lpstr>
      <vt:lpstr>All these tests to distinguish between the differentials like .often non specific feature  failure to thrive ,hypotonia rule out other differential diagnosis   infections , trauma , CNS anomalies .</vt:lpstr>
      <vt:lpstr>PowerPoint Presentation</vt:lpstr>
      <vt:lpstr>Stable Patient, Now what?</vt:lpstr>
      <vt:lpstr>The Daunting Differential List:</vt:lpstr>
      <vt:lpstr>Transient Hyperammonemia of Newborn:</vt:lpstr>
      <vt:lpstr>Classification</vt:lpstr>
      <vt:lpstr>Inborn errors of carbohydrate metabolism</vt:lpstr>
      <vt:lpstr>Glycogenesis and Glycogenolysis</vt:lpstr>
      <vt:lpstr>PowerPoint Presentation</vt:lpstr>
      <vt:lpstr>PowerPoint Presentation</vt:lpstr>
      <vt:lpstr>PowerPoint Presentation</vt:lpstr>
      <vt:lpstr>PowerPoint Presentation</vt:lpstr>
      <vt:lpstr>PowerPoint Presentation</vt:lpstr>
      <vt:lpstr>Her’s disease</vt:lpstr>
      <vt:lpstr>Glycogen storage disorders</vt:lpstr>
      <vt:lpstr>Glycogen storage disorders</vt:lpstr>
      <vt:lpstr>Galactose Metabolism</vt:lpstr>
      <vt:lpstr>Lactose intolerance</vt:lpstr>
      <vt:lpstr>Galactokinase deficiency</vt:lpstr>
      <vt:lpstr>Classic Galactosemia</vt:lpstr>
      <vt:lpstr>Galactosemias</vt:lpstr>
      <vt:lpstr>Disorders of fructose metabolism</vt:lpstr>
      <vt:lpstr>PowerPoint Presentation</vt:lpstr>
      <vt:lpstr>Inborn errors of protein metabolism</vt:lpstr>
      <vt:lpstr>Catecholamine Synthesis</vt:lpstr>
      <vt:lpstr>PowerPoint Presentation</vt:lpstr>
      <vt:lpstr>PowerPoint Presentation</vt:lpstr>
      <vt:lpstr>PowerPoint Presentation</vt:lpstr>
      <vt:lpstr>PowerPoint Presentation</vt:lpstr>
      <vt:lpstr>PowerPoint Presentation</vt:lpstr>
      <vt:lpstr>Pathophysiology of homocystinuria</vt:lpstr>
      <vt:lpstr>Cystinuria</vt:lpstr>
      <vt:lpstr>Hartnup disease</vt:lpstr>
      <vt:lpstr>Maple syrup urine disease</vt:lpstr>
      <vt:lpstr>Organic acidemias Pathophysiology</vt:lpstr>
      <vt:lpstr>Organic acidemias</vt:lpstr>
      <vt:lpstr>Urea cycle</vt:lpstr>
      <vt:lpstr>Ornithine transcarbamylase deficiency (OTC deficiency)</vt:lpstr>
      <vt:lpstr>Ornithine transcarbamylase deficiency (OTC deficiency)</vt:lpstr>
      <vt:lpstr>Orotic aciduria</vt:lpstr>
      <vt:lpstr>Arginase deficiency</vt:lpstr>
      <vt:lpstr>Arginase deficiency</vt:lpstr>
      <vt:lpstr>Carbamoyl phosphate synthetase 1 (CPS1) deficiency</vt:lpstr>
      <vt:lpstr>Carbamoyl phosphate synthetase 1 (CPS1) deficiency</vt:lpstr>
      <vt:lpstr>N-acetylglutamate synthase deficiency</vt:lpstr>
      <vt:lpstr>N-acetylglutamate synthase deficiency</vt:lpstr>
      <vt:lpstr>Inborn errors of lipid metabolism</vt:lpstr>
      <vt:lpstr>Medium-chain acyl-CoA dehydrogenase deficiency</vt:lpstr>
      <vt:lpstr>Medium-chain acyl-CoA dehydrogenase deficiency</vt:lpstr>
      <vt:lpstr>Long-chain hydroxyacyl-CoA dehydrogenase deficiency</vt:lpstr>
      <vt:lpstr>Long-chain hydroxyacyl-CoA dehydrogenase deficiency</vt:lpstr>
      <vt:lpstr>Primary carnitine deficiency</vt:lpstr>
      <vt:lpstr>Primary carnitine deficiency</vt:lpstr>
      <vt:lpstr>Carnitine palmitoyltransferase II deficiency</vt:lpstr>
      <vt:lpstr>Carnitine palmitoyltransferase II deficiency</vt:lpstr>
      <vt:lpstr>DDx of Hypoglycemia in Children</vt:lpstr>
      <vt:lpstr>Micro-nutrients disorders</vt:lpstr>
      <vt:lpstr>PowerPoint Presentation</vt:lpstr>
      <vt:lpstr>Gaucher disease</vt:lpstr>
      <vt:lpstr>Krabbe disease</vt:lpstr>
      <vt:lpstr>Tay-Sachs disease</vt:lpstr>
      <vt:lpstr>Niemann-Pick disease</vt:lpstr>
      <vt:lpstr>Fabry disease</vt:lpstr>
      <vt:lpstr>Metachromatic leukodystrophy</vt:lpstr>
      <vt:lpstr>PowerPoint Presentation</vt:lpstr>
      <vt:lpstr>I-cell disease (mucolipidosis type II)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Inborn errors of metabolism</dc:title>
  <dc:creator>mahmoud barakat</dc:creator>
  <cp:lastModifiedBy>Monther Qatawneh</cp:lastModifiedBy>
  <cp:revision>30</cp:revision>
  <dcterms:created xsi:type="dcterms:W3CDTF">2024-03-17T18:37:33Z</dcterms:created>
  <dcterms:modified xsi:type="dcterms:W3CDTF">2024-04-15T21:13:15Z</dcterms:modified>
</cp:coreProperties>
</file>