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3"/>
  </p:sldMasterIdLst>
  <p:notesMasterIdLst>
    <p:notesMasterId r:id="rId42"/>
  </p:notesMasterIdLst>
  <p:sldIdLst>
    <p:sldId id="472" r:id="rId4"/>
    <p:sldId id="474" r:id="rId5"/>
    <p:sldId id="480" r:id="rId6"/>
    <p:sldId id="409" r:id="rId7"/>
    <p:sldId id="443" r:id="rId8"/>
    <p:sldId id="433" r:id="rId9"/>
    <p:sldId id="485" r:id="rId10"/>
    <p:sldId id="445" r:id="rId11"/>
    <p:sldId id="446" r:id="rId12"/>
    <p:sldId id="447" r:id="rId13"/>
    <p:sldId id="448" r:id="rId14"/>
    <p:sldId id="449" r:id="rId15"/>
    <p:sldId id="450" r:id="rId16"/>
    <p:sldId id="451" r:id="rId17"/>
    <p:sldId id="453" r:id="rId18"/>
    <p:sldId id="454" r:id="rId19"/>
    <p:sldId id="455" r:id="rId20"/>
    <p:sldId id="456" r:id="rId21"/>
    <p:sldId id="457" r:id="rId22"/>
    <p:sldId id="458" r:id="rId23"/>
    <p:sldId id="481" r:id="rId24"/>
    <p:sldId id="459" r:id="rId25"/>
    <p:sldId id="461" r:id="rId26"/>
    <p:sldId id="462" r:id="rId27"/>
    <p:sldId id="463" r:id="rId28"/>
    <p:sldId id="464" r:id="rId29"/>
    <p:sldId id="465" r:id="rId30"/>
    <p:sldId id="466" r:id="rId31"/>
    <p:sldId id="486" r:id="rId32"/>
    <p:sldId id="435" r:id="rId33"/>
    <p:sldId id="436" r:id="rId34"/>
    <p:sldId id="437" r:id="rId35"/>
    <p:sldId id="438" r:id="rId36"/>
    <p:sldId id="439" r:id="rId37"/>
    <p:sldId id="440" r:id="rId38"/>
    <p:sldId id="484" r:id="rId39"/>
    <p:sldId id="482" r:id="rId40"/>
    <p:sldId id="483"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6226" autoAdjust="0"/>
  </p:normalViewPr>
  <p:slideViewPr>
    <p:cSldViewPr>
      <p:cViewPr varScale="1">
        <p:scale>
          <a:sx n="69" d="100"/>
          <a:sy n="69" d="100"/>
        </p:scale>
        <p:origin x="133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9" Type="http://schemas.openxmlformats.org/officeDocument/2006/relationships/slide" Target="slides/slide36.xml" /><Relationship Id="rId3" Type="http://schemas.openxmlformats.org/officeDocument/2006/relationships/slideMaster" Target="slideMasters/slideMaster1.xml" /><Relationship Id="rId21" Type="http://schemas.openxmlformats.org/officeDocument/2006/relationships/slide" Target="slides/slide18.xml" /><Relationship Id="rId34" Type="http://schemas.openxmlformats.org/officeDocument/2006/relationships/slide" Target="slides/slide31.xml" /><Relationship Id="rId42" Type="http://schemas.openxmlformats.org/officeDocument/2006/relationships/notesMaster" Target="notesMasters/notesMaster1.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slide" Target="slides/slide35.xml" /><Relationship Id="rId46" Type="http://schemas.openxmlformats.org/officeDocument/2006/relationships/tableStyles" Target="tableStyles.xml" /><Relationship Id="rId2" Type="http://schemas.openxmlformats.org/officeDocument/2006/relationships/customXml" Target="../customXml/item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slide" Target="slides/slide26.xml" /><Relationship Id="rId41" Type="http://schemas.openxmlformats.org/officeDocument/2006/relationships/slide" Target="slides/slide38.xml" /><Relationship Id="rId1" Type="http://schemas.openxmlformats.org/officeDocument/2006/relationships/customXml" Target="../customXml/item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slide" Target="slides/slide34.xml" /><Relationship Id="rId40" Type="http://schemas.openxmlformats.org/officeDocument/2006/relationships/slide" Target="slides/slide37.xml" /><Relationship Id="rId45" Type="http://schemas.openxmlformats.org/officeDocument/2006/relationships/theme" Target="theme/theme1.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slide" Target="slides/slide33.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slide" Target="slides/slide28.xml" /><Relationship Id="rId44" Type="http://schemas.openxmlformats.org/officeDocument/2006/relationships/viewProps" Target="viewProps.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 Id="rId43"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4BD058-8B82-40E6-990D-F97AFEF6808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C69EFDE7-42F9-4417-A4BD-593998333DE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13AB20B-091E-4E44-BBE6-44DF82D35A2A}" type="datetimeFigureOut">
              <a:rPr lang="en-US"/>
              <a:pPr>
                <a:defRPr/>
              </a:pPr>
              <a:t>3/2/2021</a:t>
            </a:fld>
            <a:endParaRPr lang="en-US"/>
          </a:p>
        </p:txBody>
      </p:sp>
      <p:sp>
        <p:nvSpPr>
          <p:cNvPr id="4" name="Slide Image Placeholder 3">
            <a:extLst>
              <a:ext uri="{FF2B5EF4-FFF2-40B4-BE49-F238E27FC236}">
                <a16:creationId xmlns:a16="http://schemas.microsoft.com/office/drawing/2014/main" id="{C71133B6-17CA-4054-82C0-7EBB3CD907D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D8A9A8E-0F90-4D24-960E-DD05292781C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B42ED9B-7215-4379-B220-ADF906EF13B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8C2B2364-3D52-4870-8966-466CBFC399E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B509FB5-9EAB-4125-84A3-9F8F6BFF0C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Stratum_granulosum" TargetMode="External" /><Relationship Id="rId2" Type="http://schemas.openxmlformats.org/officeDocument/2006/relationships/slide" Target="../slides/slide30.xml" /><Relationship Id="rId1" Type="http://schemas.openxmlformats.org/officeDocument/2006/relationships/notesMaster" Target="../notesMasters/notesMaster1.xml" /><Relationship Id="rId5" Type="http://schemas.openxmlformats.org/officeDocument/2006/relationships/hyperlink" Target="http://en.wikipedia.org/wiki/Exotoxin" TargetMode="External" /><Relationship Id="rId4" Type="http://schemas.openxmlformats.org/officeDocument/2006/relationships/hyperlink" Target="http://en.wikipedia.org/wiki/Stratum_spinosum" TargetMode="Externa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en.wikipedia.org/wiki/Toxic_shock_syndrome_toxin" TargetMode="External" /><Relationship Id="rId3" Type="http://schemas.openxmlformats.org/officeDocument/2006/relationships/hyperlink" Target="http://en.wikipedia.org/wiki/Superantigen" TargetMode="External" /><Relationship Id="rId7" Type="http://schemas.openxmlformats.org/officeDocument/2006/relationships/hyperlink" Target="http://en.wikipedia.org/wiki/Cytokine_storm" TargetMode="External" /><Relationship Id="rId2" Type="http://schemas.openxmlformats.org/officeDocument/2006/relationships/slide" Target="../slides/slide33.xml" /><Relationship Id="rId1" Type="http://schemas.openxmlformats.org/officeDocument/2006/relationships/notesMaster" Target="../notesMasters/notesMaster1.xml" /><Relationship Id="rId6" Type="http://schemas.openxmlformats.org/officeDocument/2006/relationships/hyperlink" Target="http://en.wikipedia.org/wiki/Wikipedia:Citation_needed" TargetMode="External" /><Relationship Id="rId5" Type="http://schemas.openxmlformats.org/officeDocument/2006/relationships/hyperlink" Target="http://en.wikipedia.org/wiki/T_cell_receptor" TargetMode="External" /><Relationship Id="rId10" Type="http://schemas.openxmlformats.org/officeDocument/2006/relationships/hyperlink" Target="http://en.wikipedia.org/wiki/Toxic_shock_syndrome" TargetMode="External" /><Relationship Id="rId4" Type="http://schemas.openxmlformats.org/officeDocument/2006/relationships/hyperlink" Target="http://en.wikipedia.org/wiki/MHC_II" TargetMode="External" /><Relationship Id="rId9" Type="http://schemas.openxmlformats.org/officeDocument/2006/relationships/hyperlink" Target="http://en.wikipedia.org/wiki/Pathogenicity_island" TargetMode="External" /></Relationships>
</file>

<file path=ppt/notesSlides/_rels/notesSlide13.xml.rels><?xml version="1.0" encoding="UTF-8" standalone="yes"?>
<Relationships xmlns="http://schemas.openxmlformats.org/package/2006/relationships"><Relationship Id="rId13" Type="http://schemas.openxmlformats.org/officeDocument/2006/relationships/hyperlink" Target="http://en.wikipedia.org/wiki/Coma" TargetMode="External" /><Relationship Id="rId18" Type="http://schemas.openxmlformats.org/officeDocument/2006/relationships/hyperlink" Target="http://en.wikipedia.org/wiki/Rash" TargetMode="External" /><Relationship Id="rId26" Type="http://schemas.openxmlformats.org/officeDocument/2006/relationships/hyperlink" Target="http://en.wikipedia.org/wiki/Mucous_membrane" TargetMode="External" /><Relationship Id="rId39" Type="http://schemas.openxmlformats.org/officeDocument/2006/relationships/hyperlink" Target="http://en.wikipedia.org/wiki/Cytokine_storm" TargetMode="External" /><Relationship Id="rId21" Type="http://schemas.openxmlformats.org/officeDocument/2006/relationships/hyperlink" Target="http://en.wikipedia.org/wiki/Desquamation" TargetMode="External" /><Relationship Id="rId34" Type="http://schemas.openxmlformats.org/officeDocument/2006/relationships/hyperlink" Target="http://en.wikipedia.org/wiki/Leptospirosis" TargetMode="External" /><Relationship Id="rId42" Type="http://schemas.openxmlformats.org/officeDocument/2006/relationships/hyperlink" Target="http://en.wikipedia.org/wiki/Toxic_shock_syndrome" TargetMode="External" /><Relationship Id="rId47" Type="http://schemas.openxmlformats.org/officeDocument/2006/relationships/hyperlink" Target="http://en.wikipedia.org/wiki/Penicillin" TargetMode="External" /><Relationship Id="rId50" Type="http://schemas.openxmlformats.org/officeDocument/2006/relationships/hyperlink" Target="http://en.wikipedia.org/wiki/Gentamicin" TargetMode="External" /><Relationship Id="rId55" Type="http://schemas.openxmlformats.org/officeDocument/2006/relationships/hyperlink" Target="http://en.wikipedia.org/wiki/United_States" TargetMode="External" /><Relationship Id="rId7" Type="http://schemas.openxmlformats.org/officeDocument/2006/relationships/hyperlink" Target="http://en.wikipedia.org/wiki/Staphylococcus_aureus" TargetMode="External" /><Relationship Id="rId12" Type="http://schemas.openxmlformats.org/officeDocument/2006/relationships/hyperlink" Target="http://en.wikipedia.org/wiki/Malaise" TargetMode="External" /><Relationship Id="rId17" Type="http://schemas.openxmlformats.org/officeDocument/2006/relationships/hyperlink" Target="http://en.wikipedia.org/wiki/Body_temperature" TargetMode="External" /><Relationship Id="rId25" Type="http://schemas.openxmlformats.org/officeDocument/2006/relationships/hyperlink" Target="http://en.wikipedia.org/wiki/Creatine_phosphokinase" TargetMode="External" /><Relationship Id="rId33" Type="http://schemas.openxmlformats.org/officeDocument/2006/relationships/hyperlink" Target="http://en.wikipedia.org/wiki/Rickettsia" TargetMode="External" /><Relationship Id="rId38" Type="http://schemas.openxmlformats.org/officeDocument/2006/relationships/hyperlink" Target="http://en.wikipedia.org/wiki/T_cell_receptor" TargetMode="External" /><Relationship Id="rId46" Type="http://schemas.openxmlformats.org/officeDocument/2006/relationships/hyperlink" Target="http://en.wikipedia.org/wiki/Cephalosporin" TargetMode="External" /><Relationship Id="rId59" Type="http://schemas.openxmlformats.org/officeDocument/2006/relationships/hyperlink" Target="http://en.wikipedia.org/wiki/Minnesota" TargetMode="External" /><Relationship Id="rId2" Type="http://schemas.openxmlformats.org/officeDocument/2006/relationships/slide" Target="../slides/slide34.xml" /><Relationship Id="rId16" Type="http://schemas.openxmlformats.org/officeDocument/2006/relationships/hyperlink" Target="http://en.wikipedia.org/wiki/Wikipedia:Citation_needed" TargetMode="External" /><Relationship Id="rId20" Type="http://schemas.openxmlformats.org/officeDocument/2006/relationships/hyperlink" Target="http://en.wikipedia.org/wiki/Blanch_(medical)" TargetMode="External" /><Relationship Id="rId29" Type="http://schemas.openxmlformats.org/officeDocument/2006/relationships/hyperlink" Target="http://en.wikipedia.org/wiki/Serum_creatinine" TargetMode="External" /><Relationship Id="rId41" Type="http://schemas.openxmlformats.org/officeDocument/2006/relationships/hyperlink" Target="http://en.wikipedia.org/wiki/Pathogenicity_island" TargetMode="External" /><Relationship Id="rId54" Type="http://schemas.openxmlformats.org/officeDocument/2006/relationships/hyperlink" Target="http://en.wikipedia.org/wiki/Rely_(brand)" TargetMode="External" /><Relationship Id="rId1" Type="http://schemas.openxmlformats.org/officeDocument/2006/relationships/notesMaster" Target="../notesMasters/notesMaster1.xml" /><Relationship Id="rId6" Type="http://schemas.openxmlformats.org/officeDocument/2006/relationships/hyperlink" Target="http://en.wikipedia.org/wiki/Disease_causative_agent" TargetMode="External" /><Relationship Id="rId11" Type="http://schemas.openxmlformats.org/officeDocument/2006/relationships/hyperlink" Target="http://en.wikipedia.org/wiki/Blood_pressure" TargetMode="External" /><Relationship Id="rId24" Type="http://schemas.openxmlformats.org/officeDocument/2006/relationships/hyperlink" Target="http://en.wikipedia.org/wiki/Myalgia" TargetMode="External" /><Relationship Id="rId32" Type="http://schemas.openxmlformats.org/officeDocument/2006/relationships/hyperlink" Target="http://en.wikipedia.org/wiki/Central_nervous_system" TargetMode="External" /><Relationship Id="rId37" Type="http://schemas.openxmlformats.org/officeDocument/2006/relationships/hyperlink" Target="http://en.wikipedia.org/wiki/MHC_II" TargetMode="External" /><Relationship Id="rId40" Type="http://schemas.openxmlformats.org/officeDocument/2006/relationships/hyperlink" Target="http://en.wikipedia.org/wiki/Toxic_shock_syndrome_toxin" TargetMode="External" /><Relationship Id="rId45" Type="http://schemas.openxmlformats.org/officeDocument/2006/relationships/hyperlink" Target="http://en.wikipedia.org/wiki/Multiple_organ_failure" TargetMode="External" /><Relationship Id="rId53" Type="http://schemas.openxmlformats.org/officeDocument/2006/relationships/hyperlink" Target="http://en.wikipedia.org/wiki/Procter_and_Gamble" TargetMode="External" /><Relationship Id="rId58" Type="http://schemas.openxmlformats.org/officeDocument/2006/relationships/hyperlink" Target="http://en.wikipedia.org/wiki/Wisconsin" TargetMode="External" /><Relationship Id="rId5" Type="http://schemas.openxmlformats.org/officeDocument/2006/relationships/hyperlink" Target="http://en.wikipedia.org/wiki/Toxins" TargetMode="External" /><Relationship Id="rId15" Type="http://schemas.openxmlformats.org/officeDocument/2006/relationships/hyperlink" Target="http://en.wikipedia.org/wiki/Tampon" TargetMode="External" /><Relationship Id="rId23" Type="http://schemas.openxmlformats.org/officeDocument/2006/relationships/hyperlink" Target="http://en.wikipedia.org/wiki/Diarrhea" TargetMode="External" /><Relationship Id="rId28" Type="http://schemas.openxmlformats.org/officeDocument/2006/relationships/hyperlink" Target="http://en.wikipedia.org/wiki/Renal_failure" TargetMode="External" /><Relationship Id="rId36" Type="http://schemas.openxmlformats.org/officeDocument/2006/relationships/hyperlink" Target="http://en.wikipedia.org/wiki/Superantigen" TargetMode="External" /><Relationship Id="rId49" Type="http://schemas.openxmlformats.org/officeDocument/2006/relationships/hyperlink" Target="http://en.wikipedia.org/wiki/Clindamycin" TargetMode="External" /><Relationship Id="rId57" Type="http://schemas.openxmlformats.org/officeDocument/2006/relationships/hyperlink" Target="http://en.wikipedia.org/wiki/Polyester" TargetMode="External" /><Relationship Id="rId10" Type="http://schemas.openxmlformats.org/officeDocument/2006/relationships/hyperlink" Target="http://en.wikipedia.org/wiki/Fever" TargetMode="External" /><Relationship Id="rId19" Type="http://schemas.openxmlformats.org/officeDocument/2006/relationships/hyperlink" Target="http://en.wikipedia.org/wiki/Erythroderma" TargetMode="External" /><Relationship Id="rId31" Type="http://schemas.openxmlformats.org/officeDocument/2006/relationships/hyperlink" Target="http://en.wikipedia.org/wiki/Thrombocytopenia" TargetMode="External" /><Relationship Id="rId44" Type="http://schemas.openxmlformats.org/officeDocument/2006/relationships/hyperlink" Target="http://en.wikipedia.org/wiki/Inotropic" TargetMode="External" /><Relationship Id="rId52" Type="http://schemas.openxmlformats.org/officeDocument/2006/relationships/hyperlink" Target="http://en.wikipedia.org/wiki/Fort_Wayne,_Indiana" TargetMode="External" /><Relationship Id="rId4" Type="http://schemas.openxmlformats.org/officeDocument/2006/relationships/hyperlink" Target="http://en.wikipedia.org/wiki/Bacteria" TargetMode="External" /><Relationship Id="rId9" Type="http://schemas.openxmlformats.org/officeDocument/2006/relationships/hyperlink" Target="http://en.wikipedia.org/wiki/Streptococcus_pyogenes" TargetMode="External" /><Relationship Id="rId14" Type="http://schemas.openxmlformats.org/officeDocument/2006/relationships/hyperlink" Target="http://en.wikipedia.org/wiki/Centers_for_Disease_Control_and_Prevention" TargetMode="External" /><Relationship Id="rId22" Type="http://schemas.openxmlformats.org/officeDocument/2006/relationships/hyperlink" Target="http://en.wikipedia.org/wiki/Vomiting" TargetMode="External" /><Relationship Id="rId27" Type="http://schemas.openxmlformats.org/officeDocument/2006/relationships/hyperlink" Target="http://en.wikipedia.org/wiki/Hyperemia" TargetMode="External" /><Relationship Id="rId30" Type="http://schemas.openxmlformats.org/officeDocument/2006/relationships/hyperlink" Target="http://en.wikipedia.org/wiki/Liver" TargetMode="External" /><Relationship Id="rId35" Type="http://schemas.openxmlformats.org/officeDocument/2006/relationships/hyperlink" Target="http://en.wikipedia.org/wiki/Measles" TargetMode="External" /><Relationship Id="rId43" Type="http://schemas.openxmlformats.org/officeDocument/2006/relationships/hyperlink" Target="http://en.wikipedia.org/wiki/Intensive_care_unit" TargetMode="External" /><Relationship Id="rId48" Type="http://schemas.openxmlformats.org/officeDocument/2006/relationships/hyperlink" Target="http://en.wikipedia.org/wiki/Vancomycin" TargetMode="External" /><Relationship Id="rId56" Type="http://schemas.openxmlformats.org/officeDocument/2006/relationships/hyperlink" Target="http://en.wikipedia.org/wiki/Carboxymethyl_cellulose" TargetMode="External" /><Relationship Id="rId8" Type="http://schemas.openxmlformats.org/officeDocument/2006/relationships/hyperlink" Target="http://en.wikipedia.org/wiki/Enterotoxin_type_B" TargetMode="External" /><Relationship Id="rId51" Type="http://schemas.openxmlformats.org/officeDocument/2006/relationships/hyperlink" Target="http://en.wikipedia.org/wiki/Rochester,_New_York" TargetMode="External" /><Relationship Id="rId3" Type="http://schemas.openxmlformats.org/officeDocument/2006/relationships/hyperlink" Target="http://en.wikipedia.org/wiki/Exotoxin" TargetMode="External" /></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Cephalosporin" TargetMode="External" /><Relationship Id="rId3" Type="http://schemas.openxmlformats.org/officeDocument/2006/relationships/hyperlink" Target="http://en.wikipedia.org/wiki/Intensive_care_unit" TargetMode="External" /><Relationship Id="rId7" Type="http://schemas.openxmlformats.org/officeDocument/2006/relationships/hyperlink" Target="http://en.wikipedia.org/wiki/Tampon" TargetMode="External" /><Relationship Id="rId12" Type="http://schemas.openxmlformats.org/officeDocument/2006/relationships/hyperlink" Target="http://en.wikipedia.org/wiki/Gentamicin" TargetMode="External" /><Relationship Id="rId2" Type="http://schemas.openxmlformats.org/officeDocument/2006/relationships/slide" Target="../slides/slide35.xml" /><Relationship Id="rId1" Type="http://schemas.openxmlformats.org/officeDocument/2006/relationships/notesMaster" Target="../notesMasters/notesMaster1.xml" /><Relationship Id="rId6" Type="http://schemas.openxmlformats.org/officeDocument/2006/relationships/hyperlink" Target="http://en.wikipedia.org/wiki/Toxic_shock_syndrome" TargetMode="External" /><Relationship Id="rId11" Type="http://schemas.openxmlformats.org/officeDocument/2006/relationships/hyperlink" Target="http://en.wikipedia.org/wiki/Clindamycin" TargetMode="External" /><Relationship Id="rId5" Type="http://schemas.openxmlformats.org/officeDocument/2006/relationships/hyperlink" Target="http://en.wikipedia.org/wiki/Multiple_organ_failure" TargetMode="External" /><Relationship Id="rId10" Type="http://schemas.openxmlformats.org/officeDocument/2006/relationships/hyperlink" Target="http://en.wikipedia.org/wiki/Vancomycin" TargetMode="External" /><Relationship Id="rId4" Type="http://schemas.openxmlformats.org/officeDocument/2006/relationships/hyperlink" Target="http://en.wikipedia.org/wiki/Inotropic" TargetMode="External" /><Relationship Id="rId9" Type="http://schemas.openxmlformats.org/officeDocument/2006/relationships/hyperlink" Target="http://en.wikipedia.org/wiki/Penicillin" TargetMode="Externa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edicinenet.com/blisters/symptoms.htm" TargetMode="External" /><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3EB1D74-8268-463C-AF0E-91FF37A2CF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39FA81A8-AA01-409F-9353-5916C56AC4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a:extLst>
              <a:ext uri="{FF2B5EF4-FFF2-40B4-BE49-F238E27FC236}">
                <a16:creationId xmlns:a16="http://schemas.microsoft.com/office/drawing/2014/main" id="{24381DE6-0068-4B8D-9B28-50A2B4619A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F66248-8D72-431B-8F0B-EB0F3DD7E110}"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E1FFD17-9CBF-4C17-B704-DA8B8C60FF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FDEA9B46-C911-40E7-A85A-10E02A30B4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syndrome in infants called ritters syndrome and in adults called Lyell's syndrome, not all strain of S.aureus can produce this toxin and only 5% are toxigenic therefore this disease has a low frequency</a:t>
            </a:r>
          </a:p>
          <a:p>
            <a:endParaRPr lang="en-US" altLang="en-US"/>
          </a:p>
          <a:p>
            <a:endParaRPr lang="en-US" altLang="en-US"/>
          </a:p>
          <a:p>
            <a:endParaRPr lang="en-US" altLang="en-US"/>
          </a:p>
          <a:p>
            <a:endParaRPr lang="en-US" altLang="en-US"/>
          </a:p>
          <a:p>
            <a:endParaRPr lang="en-US" altLang="en-US"/>
          </a:p>
          <a:p>
            <a:r>
              <a:rPr lang="en-US" altLang="en-US"/>
              <a:t>which normally holds the </a:t>
            </a:r>
            <a:r>
              <a:rPr lang="en-US" altLang="en-US" u="sng">
                <a:hlinkClick r:id="rId3" tooltip="Stratum granulosum"/>
              </a:rPr>
              <a:t>granulosum</a:t>
            </a:r>
            <a:r>
              <a:rPr lang="en-US" altLang="en-US"/>
              <a:t> and </a:t>
            </a:r>
            <a:r>
              <a:rPr lang="en-US" altLang="en-US" u="sng">
                <a:hlinkClick r:id="rId4" tooltip="Stratum spinosum"/>
              </a:rPr>
              <a:t>spinosum</a:t>
            </a:r>
            <a:r>
              <a:rPr lang="en-US" altLang="en-US"/>
              <a:t> layers together</a:t>
            </a:r>
          </a:p>
          <a:p>
            <a:r>
              <a:rPr lang="en-US" altLang="en-US"/>
              <a:t>=</a:t>
            </a:r>
            <a:r>
              <a:rPr lang="en-US" altLang="en-US" b="1" i="1"/>
              <a:t>Treatment</a:t>
            </a:r>
          </a:p>
          <a:p>
            <a:r>
              <a:rPr lang="en-US" altLang="en-US"/>
              <a:t>The mainstay of treatment for SSSS is supportive care along with eradication of the primary infection. Conservative measures include rehydration, antipyretics, management of thermal burns, and stabilization. Parenteral antibiotics to cover </a:t>
            </a:r>
            <a:r>
              <a:rPr lang="en-US" altLang="en-US" i="1"/>
              <a:t>S. aureus</a:t>
            </a:r>
            <a:r>
              <a:rPr lang="en-US" altLang="en-US"/>
              <a:t> should be administered. Most strains of </a:t>
            </a:r>
            <a:r>
              <a:rPr lang="en-US" altLang="en-US" i="1"/>
              <a:t>S. aureus</a:t>
            </a:r>
            <a:r>
              <a:rPr lang="en-US" altLang="en-US"/>
              <a:t> implicated in SSSS have penicillinases, and are therefore penicillin resistant. Therefore, treatment with Nafcillin, oxacillin, or vancomycin is typically indicated. Clindamycin is sometimes also used because of its inhibition of </a:t>
            </a:r>
            <a:r>
              <a:rPr lang="en-US" altLang="en-US" u="sng">
                <a:hlinkClick r:id="rId5" tooltip="Exotoxin"/>
              </a:rPr>
              <a:t>exotoxins</a:t>
            </a:r>
            <a:endParaRPr lang="en-US" altLang="en-US"/>
          </a:p>
        </p:txBody>
      </p:sp>
      <p:sp>
        <p:nvSpPr>
          <p:cNvPr id="49156" name="Slide Number Placeholder 3">
            <a:extLst>
              <a:ext uri="{FF2B5EF4-FFF2-40B4-BE49-F238E27FC236}">
                <a16:creationId xmlns:a16="http://schemas.microsoft.com/office/drawing/2014/main" id="{793205E3-2A49-40A5-BB04-2104832021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D7F7E5-8B19-4694-AF36-FE20E0AFC411}" type="slidenum">
              <a:rPr lang="en-US" altLang="en-US"/>
              <a:pPr>
                <a:spcBef>
                  <a:spcPct val="0"/>
                </a:spcBef>
              </a:pPr>
              <a:t>30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1BFEAE52-526E-4C99-A6C0-1BC029F567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BA5ADD0D-25A8-46DD-ACC2-3DCC0062F1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newborn baby is sufferem=nig from SSSS with generalized desquamation </a:t>
            </a:r>
          </a:p>
        </p:txBody>
      </p:sp>
      <p:sp>
        <p:nvSpPr>
          <p:cNvPr id="52228" name="Slide Number Placeholder 3">
            <a:extLst>
              <a:ext uri="{FF2B5EF4-FFF2-40B4-BE49-F238E27FC236}">
                <a16:creationId xmlns:a16="http://schemas.microsoft.com/office/drawing/2014/main" id="{83C08431-955E-42E9-9A14-717C95702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B38EB0-4C46-4233-8ABE-8256C9EC6D82}" type="slidenum">
              <a:rPr lang="en-US" altLang="en-US"/>
              <a:pPr>
                <a:spcBef>
                  <a:spcPct val="0"/>
                </a:spcBef>
              </a:pPr>
              <a:t>32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7ACAE8E-134E-492A-BEEC-E461E3B119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4171DBE8-947C-4BAB-BF3C-6FED6E3945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15% of women carrying S.aureus as a vagainal normal flora, 10% of these are TSST-1 producing strains– during mensesb high proetein production and pH activates bacterial growth and jhigh toxin production </a:t>
            </a:r>
          </a:p>
          <a:p>
            <a:endParaRPr lang="en-US" altLang="en-US"/>
          </a:p>
          <a:p>
            <a:endParaRPr lang="en-US" altLang="en-US"/>
          </a:p>
          <a:p>
            <a:r>
              <a:rPr lang="en-US" altLang="en-US"/>
              <a:t>In both TSS (caused by </a:t>
            </a:r>
            <a:r>
              <a:rPr lang="en-US" altLang="en-US" i="1"/>
              <a:t>S. aureus</a:t>
            </a:r>
            <a:r>
              <a:rPr lang="en-US" altLang="en-US"/>
              <a:t>) and TSLS (caused by </a:t>
            </a:r>
            <a:r>
              <a:rPr lang="en-US" altLang="en-US" i="1"/>
              <a:t>S. pyogenes</a:t>
            </a:r>
            <a:r>
              <a:rPr lang="en-US" altLang="en-US"/>
              <a:t>), disease progression stems from a </a:t>
            </a:r>
            <a:r>
              <a:rPr lang="en-US" altLang="en-US" u="sng">
                <a:hlinkClick r:id="rId3" tooltip="Superantigen"/>
              </a:rPr>
              <a:t>superantigen</a:t>
            </a:r>
            <a:r>
              <a:rPr lang="en-US" altLang="en-US"/>
              <a:t> toxin that allows the nonspecific binding of </a:t>
            </a:r>
            <a:r>
              <a:rPr lang="en-US" altLang="en-US" u="sng">
                <a:hlinkClick r:id="rId4" tooltip="MHC II"/>
              </a:rPr>
              <a:t>MHC II</a:t>
            </a:r>
            <a:r>
              <a:rPr lang="en-US" altLang="en-US"/>
              <a:t> with </a:t>
            </a:r>
            <a:r>
              <a:rPr lang="en-US" altLang="en-US" u="sng">
                <a:hlinkClick r:id="rId5" tooltip="T cell receptor"/>
              </a:rPr>
              <a:t>T cell receptors</a:t>
            </a:r>
            <a:r>
              <a:rPr lang="en-US" altLang="en-US"/>
              <a:t>, resulting in polyclonal T cell activation. In typical T cell recognition, an antigen is taken up by an antigen-presenting cell, processed, expressed on the cell surface in complex with class II major histocompatibility complex (MHC) in a groove formed by the alpha and beta chains of class II MHC, and recognized by an antigen-specific T cell receptor.</a:t>
            </a:r>
          </a:p>
          <a:p>
            <a:r>
              <a:rPr lang="en-US" altLang="en-US"/>
              <a:t>By contrast, superantigens do not require processing by antigen-presenting cells but instead interact directly with the invariant region</a:t>
            </a:r>
            <a:r>
              <a:rPr lang="en-US" altLang="en-US" baseline="30000"/>
              <a:t>[</a:t>
            </a:r>
            <a:r>
              <a:rPr lang="en-US" altLang="en-US" i="1" u="sng" baseline="30000">
                <a:hlinkClick r:id="rId6" tooltip="Wikipedia:Citation needed"/>
              </a:rPr>
              <a:t>citation needed</a:t>
            </a:r>
            <a:r>
              <a:rPr lang="en-US" altLang="en-US" baseline="30000"/>
              <a:t>]</a:t>
            </a:r>
            <a:r>
              <a:rPr lang="en-US" altLang="en-US"/>
              <a:t> of the class II MHC molecule. In patients with TSS, up to 20% of the body's T cells can be activated at one time. This polyclonal T-cell population causes a </a:t>
            </a:r>
            <a:r>
              <a:rPr lang="en-US" altLang="en-US" u="sng">
                <a:hlinkClick r:id="rId7" tooltip="Cytokine storm"/>
              </a:rPr>
              <a:t>cytokine storm</a:t>
            </a:r>
            <a:r>
              <a:rPr lang="en-US" altLang="en-US"/>
              <a:t>, followed by a multisystem disease. The toxin in </a:t>
            </a:r>
            <a:r>
              <a:rPr lang="en-US" altLang="en-US" i="1"/>
              <a:t>S. aureus</a:t>
            </a:r>
            <a:r>
              <a:rPr lang="en-US" altLang="en-US"/>
              <a:t> infections is TSS Toxin-1, or </a:t>
            </a:r>
            <a:r>
              <a:rPr lang="en-US" altLang="en-US" u="sng">
                <a:hlinkClick r:id="rId8" tooltip="Toxic shock syndrome toxin"/>
              </a:rPr>
              <a:t>TSST</a:t>
            </a:r>
            <a:r>
              <a:rPr lang="en-US" altLang="en-US"/>
              <a:t>-1. The TSST-1 is secreted as a single polypeptide chain.</a:t>
            </a:r>
          </a:p>
          <a:p>
            <a:r>
              <a:rPr lang="en-US" altLang="en-US"/>
              <a:t>The gene encoding toxic shock syndrome toxin is carried by a mobile genetic element of </a:t>
            </a:r>
            <a:r>
              <a:rPr lang="en-US" altLang="en-US" i="1"/>
              <a:t>S. aureus</a:t>
            </a:r>
            <a:r>
              <a:rPr lang="en-US" altLang="en-US"/>
              <a:t> in the SaPI family of </a:t>
            </a:r>
            <a:r>
              <a:rPr lang="en-US" altLang="en-US" u="sng">
                <a:hlinkClick r:id="rId9" tooltip="Pathogenicity island"/>
              </a:rPr>
              <a:t>pathogenicity islands</a:t>
            </a:r>
            <a:r>
              <a:rPr lang="en-US" altLang="en-US"/>
              <a:t>.</a:t>
            </a:r>
            <a:r>
              <a:rPr lang="en-US" altLang="en-US" u="sng" baseline="30000">
                <a:hlinkClick r:id="rId10"/>
              </a:rPr>
              <a:t>[1]</a:t>
            </a:r>
            <a:endParaRPr lang="en-US" altLang="en-US"/>
          </a:p>
          <a:p>
            <a:endParaRPr lang="en-US" altLang="en-US"/>
          </a:p>
        </p:txBody>
      </p:sp>
      <p:sp>
        <p:nvSpPr>
          <p:cNvPr id="54276" name="Slide Number Placeholder 3">
            <a:extLst>
              <a:ext uri="{FF2B5EF4-FFF2-40B4-BE49-F238E27FC236}">
                <a16:creationId xmlns:a16="http://schemas.microsoft.com/office/drawing/2014/main" id="{F2305BD4-A4D9-4DD5-89D2-35D370AD9D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0E789E-33F1-456D-8E1C-E4DF5A362CBE}" type="slidenum">
              <a:rPr lang="en-US" altLang="en-US"/>
              <a:pPr>
                <a:spcBef>
                  <a:spcPct val="0"/>
                </a:spcBef>
              </a:pPr>
              <a:t>33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F45FF5D-BDAB-46CD-B400-3527EA924E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00869D9-6DD5-4DCF-B30B-5043AD4F87E7}"/>
              </a:ext>
            </a:extLst>
          </p:cNvPr>
          <p:cNvSpPr>
            <a:spLocks noGrp="1"/>
          </p:cNvSpPr>
          <p:nvPr>
            <p:ph type="body" idx="1"/>
          </p:nvPr>
        </p:nvSpPr>
        <p:spPr/>
        <p:txBody>
          <a:bodyPr>
            <a:normAutofit fontScale="32500" lnSpcReduction="20000"/>
          </a:bodyPr>
          <a:lstStyle/>
          <a:p>
            <a:pPr>
              <a:defRPr/>
            </a:pPr>
            <a:r>
              <a:rPr lang="en-US" b="1" dirty="0" err="1"/>
              <a:t>oxic</a:t>
            </a:r>
            <a:r>
              <a:rPr lang="en-US" b="1" dirty="0"/>
              <a:t> shock syndrome</a:t>
            </a:r>
            <a:r>
              <a:rPr lang="en-US" dirty="0"/>
              <a:t> (</a:t>
            </a:r>
            <a:r>
              <a:rPr lang="en-US" b="1" dirty="0"/>
              <a:t>TSS</a:t>
            </a:r>
            <a:r>
              <a:rPr lang="en-US" dirty="0"/>
              <a:t>) is a potentially fatal illness caused by a </a:t>
            </a:r>
            <a:r>
              <a:rPr lang="en-US" dirty="0">
                <a:hlinkClick r:id="rId3" tooltip="Exotoxin"/>
              </a:rPr>
              <a:t>bacterial toxin</a:t>
            </a:r>
            <a:r>
              <a:rPr lang="en-US" dirty="0"/>
              <a:t>. Different </a:t>
            </a:r>
            <a:r>
              <a:rPr lang="en-US" dirty="0">
                <a:hlinkClick r:id="rId4" tooltip="Bacteria"/>
              </a:rPr>
              <a:t>bacterial</a:t>
            </a:r>
            <a:r>
              <a:rPr lang="en-US" dirty="0"/>
              <a:t> </a:t>
            </a:r>
            <a:r>
              <a:rPr lang="en-US" dirty="0">
                <a:hlinkClick r:id="rId5" tooltip="Toxins"/>
              </a:rPr>
              <a:t>toxins</a:t>
            </a:r>
            <a:r>
              <a:rPr lang="en-US" dirty="0"/>
              <a:t> may cause toxic shock syndrome, depending on the situation. The </a:t>
            </a:r>
            <a:r>
              <a:rPr lang="en-US" dirty="0">
                <a:hlinkClick r:id="rId6" tooltip="Disease causative agent"/>
              </a:rPr>
              <a:t>causative</a:t>
            </a:r>
            <a:r>
              <a:rPr lang="en-US" dirty="0"/>
              <a:t> bacteria include </a:t>
            </a:r>
            <a:r>
              <a:rPr lang="en-US" i="1" dirty="0">
                <a:hlinkClick r:id="rId7" tooltip="Staphylococcus aureus"/>
              </a:rPr>
              <a:t>Staphylococcus aureus</a:t>
            </a:r>
            <a:r>
              <a:rPr lang="en-US" dirty="0"/>
              <a:t>, where TSS is caused by </a:t>
            </a:r>
            <a:r>
              <a:rPr lang="en-US" dirty="0" err="1">
                <a:hlinkClick r:id="rId8" tooltip="Enterotoxin type B"/>
              </a:rPr>
              <a:t>enterotoxin</a:t>
            </a:r>
            <a:r>
              <a:rPr lang="en-US" dirty="0">
                <a:hlinkClick r:id="rId8" tooltip="Enterotoxin type B"/>
              </a:rPr>
              <a:t> type B</a:t>
            </a:r>
            <a:r>
              <a:rPr lang="en-US" dirty="0"/>
              <a:t>, and </a:t>
            </a:r>
            <a:r>
              <a:rPr lang="en-US" i="1" dirty="0">
                <a:hlinkClick r:id="rId9" tooltip="Streptococcus pyogenes"/>
              </a:rPr>
              <a:t>Streptococcus </a:t>
            </a:r>
            <a:r>
              <a:rPr lang="en-US" i="1" dirty="0" err="1">
                <a:hlinkClick r:id="rId9" tooltip="Streptococcus pyogenes"/>
              </a:rPr>
              <a:t>pyogenes</a:t>
            </a:r>
            <a:r>
              <a:rPr lang="en-US" dirty="0"/>
              <a:t>. Streptococcal TSS is sometimes referred to as </a:t>
            </a:r>
            <a:r>
              <a:rPr lang="en-US" b="1" dirty="0"/>
              <a:t>toxic shock-like syndrome</a:t>
            </a:r>
            <a:r>
              <a:rPr lang="en-US" dirty="0"/>
              <a:t> (</a:t>
            </a:r>
            <a:r>
              <a:rPr lang="en-US" b="1" dirty="0"/>
              <a:t>TSLS</a:t>
            </a:r>
            <a:r>
              <a:rPr lang="en-US" dirty="0"/>
              <a:t>) or </a:t>
            </a:r>
            <a:r>
              <a:rPr lang="en-US" b="1" dirty="0"/>
              <a:t>streptococcal toxic shock syndrome</a:t>
            </a:r>
            <a:r>
              <a:rPr lang="en-US" dirty="0"/>
              <a:t> (</a:t>
            </a:r>
            <a:r>
              <a:rPr lang="en-US" b="1" dirty="0"/>
              <a:t>STSS</a:t>
            </a:r>
            <a:endParaRPr lang="en-US" dirty="0"/>
          </a:p>
          <a:p>
            <a:pPr>
              <a:defRPr/>
            </a:pPr>
            <a:r>
              <a:rPr lang="en-US" b="1" dirty="0"/>
              <a:t>Signs and symptoms</a:t>
            </a:r>
          </a:p>
          <a:p>
            <a:pPr>
              <a:defRPr/>
            </a:pPr>
            <a:r>
              <a:rPr lang="en-US" dirty="0"/>
              <a:t>Symptoms of toxic shock syndrome vary depending on the underlying cause. TSS resulting from infection with the bacterium </a:t>
            </a:r>
            <a:r>
              <a:rPr lang="en-US" i="1" dirty="0"/>
              <a:t>Staphylococcus aureus</a:t>
            </a:r>
            <a:r>
              <a:rPr lang="en-US" dirty="0"/>
              <a:t> typically manifests in otherwise healthy individuals with high </a:t>
            </a:r>
            <a:r>
              <a:rPr lang="en-US" dirty="0">
                <a:hlinkClick r:id="rId10" tooltip="Fever"/>
              </a:rPr>
              <a:t>fever</a:t>
            </a:r>
            <a:r>
              <a:rPr lang="en-US" dirty="0"/>
              <a:t>, accompanied by low </a:t>
            </a:r>
            <a:r>
              <a:rPr lang="en-US" dirty="0">
                <a:hlinkClick r:id="rId11" tooltip="Blood pressure"/>
              </a:rPr>
              <a:t>blood pressure</a:t>
            </a:r>
            <a:r>
              <a:rPr lang="en-US" dirty="0"/>
              <a:t>, </a:t>
            </a:r>
            <a:r>
              <a:rPr lang="en-US" dirty="0">
                <a:hlinkClick r:id="rId12" tooltip="Malaise"/>
              </a:rPr>
              <a:t>malaise</a:t>
            </a:r>
            <a:r>
              <a:rPr lang="en-US" dirty="0"/>
              <a:t> and confusion, which can rapidly progress to stupor, </a:t>
            </a:r>
            <a:r>
              <a:rPr lang="en-US" dirty="0">
                <a:hlinkClick r:id="rId13" tooltip="Coma"/>
              </a:rPr>
              <a:t>coma</a:t>
            </a:r>
            <a:r>
              <a:rPr lang="en-US" dirty="0"/>
              <a:t>, and multiple organ failure. The characteristic rash, often seen early in the course of illness, resembles a sunburn, and can involve any region of the body, including the lips, mouth, eyes, palms and soles. In patients who survive the initial phase of the infection, the rash </a:t>
            </a:r>
            <a:r>
              <a:rPr lang="en-US" i="1" dirty="0"/>
              <a:t>desquamates</a:t>
            </a:r>
            <a:r>
              <a:rPr lang="en-US" dirty="0"/>
              <a:t>, or peels off, after 10–14 days.</a:t>
            </a:r>
          </a:p>
          <a:p>
            <a:pPr>
              <a:defRPr/>
            </a:pPr>
            <a:r>
              <a:rPr lang="en-US" dirty="0"/>
              <a:t>In contrast, TSS caused by the bacterium </a:t>
            </a:r>
            <a:r>
              <a:rPr lang="en-US" i="1" dirty="0">
                <a:hlinkClick r:id="rId9" tooltip="Streptococcus pyogenes"/>
              </a:rPr>
              <a:t>Streptococcus </a:t>
            </a:r>
            <a:r>
              <a:rPr lang="en-US" i="1" dirty="0" err="1">
                <a:hlinkClick r:id="rId9" tooltip="Streptococcus pyogenes"/>
              </a:rPr>
              <a:t>pyogenes</a:t>
            </a:r>
            <a:r>
              <a:rPr lang="en-US" dirty="0"/>
              <a:t>, or TSLS, typically presents in people with pre-existing skin infections with the bacteria. These individuals often experience severe pain at the site of the skin infection, followed by rapid progression of symptoms as described above for TSS. In contrast to TSS caused by </a:t>
            </a:r>
            <a:r>
              <a:rPr lang="en-US" i="1" dirty="0"/>
              <a:t>Staphylococcus</a:t>
            </a:r>
            <a:r>
              <a:rPr lang="en-US" dirty="0"/>
              <a:t>, streptococcal TSS less often involves a sunburn-like rash.</a:t>
            </a:r>
          </a:p>
          <a:p>
            <a:pPr>
              <a:defRPr/>
            </a:pPr>
            <a:r>
              <a:rPr lang="en-US" dirty="0"/>
              <a:t>For Staphylococcal toxic shock syndrome, the diagnosis is based strictly upon </a:t>
            </a:r>
            <a:r>
              <a:rPr lang="en-US" dirty="0">
                <a:hlinkClick r:id="rId14" tooltip="Centers for Disease Control and Prevention"/>
              </a:rPr>
              <a:t>CDC</a:t>
            </a:r>
            <a:r>
              <a:rPr lang="en-US" dirty="0"/>
              <a:t> criteria modified in 1997 after the initial surge in </a:t>
            </a:r>
            <a:r>
              <a:rPr lang="en-US" dirty="0">
                <a:hlinkClick r:id="rId15" tooltip="Tampon"/>
              </a:rPr>
              <a:t>tampon</a:t>
            </a:r>
            <a:r>
              <a:rPr lang="en-US" dirty="0"/>
              <a:t>-associated infections.:</a:t>
            </a:r>
            <a:r>
              <a:rPr lang="en-US" baseline="30000" dirty="0"/>
              <a:t>[</a:t>
            </a:r>
            <a:r>
              <a:rPr lang="en-US" i="1" baseline="30000" dirty="0">
                <a:hlinkClick r:id="rId16" tooltip="Wikipedia:Citation needed"/>
              </a:rPr>
              <a:t>citation needed</a:t>
            </a:r>
            <a:r>
              <a:rPr lang="en-US" baseline="30000" dirty="0"/>
              <a:t>]</a:t>
            </a:r>
            <a:endParaRPr lang="en-US" dirty="0"/>
          </a:p>
          <a:p>
            <a:pPr>
              <a:defRPr/>
            </a:pPr>
            <a:r>
              <a:rPr lang="en-US" dirty="0">
                <a:hlinkClick r:id="rId17" tooltip="Body temperature"/>
              </a:rPr>
              <a:t>Body temperature</a:t>
            </a:r>
            <a:r>
              <a:rPr lang="en-US" dirty="0"/>
              <a:t> &gt; 38.9 °C (102.02 °F)</a:t>
            </a:r>
          </a:p>
          <a:p>
            <a:pPr>
              <a:defRPr/>
            </a:pPr>
            <a:r>
              <a:rPr lang="en-US" dirty="0"/>
              <a:t>Systolic </a:t>
            </a:r>
            <a:r>
              <a:rPr lang="en-US" dirty="0">
                <a:hlinkClick r:id="rId11" tooltip="Blood pressure"/>
              </a:rPr>
              <a:t>blood pressure</a:t>
            </a:r>
            <a:r>
              <a:rPr lang="en-US" dirty="0"/>
              <a:t> &lt; 90 mmHg</a:t>
            </a:r>
          </a:p>
          <a:p>
            <a:pPr>
              <a:defRPr/>
            </a:pPr>
            <a:r>
              <a:rPr lang="en-US" dirty="0"/>
              <a:t>Diffuse </a:t>
            </a:r>
            <a:r>
              <a:rPr lang="en-US" dirty="0">
                <a:hlinkClick r:id="rId18" tooltip="Rash"/>
              </a:rPr>
              <a:t>rash</a:t>
            </a:r>
            <a:r>
              <a:rPr lang="en-US" dirty="0"/>
              <a:t>, intense </a:t>
            </a:r>
            <a:r>
              <a:rPr lang="en-US" dirty="0" err="1">
                <a:hlinkClick r:id="rId19" tooltip="Erythroderma"/>
              </a:rPr>
              <a:t>erythroderma</a:t>
            </a:r>
            <a:r>
              <a:rPr lang="en-US" dirty="0"/>
              <a:t>, </a:t>
            </a:r>
            <a:r>
              <a:rPr lang="en-US" dirty="0">
                <a:hlinkClick r:id="rId20" tooltip="Blanch (medical)"/>
              </a:rPr>
              <a:t>blanching</a:t>
            </a:r>
            <a:endParaRPr lang="en-US" dirty="0"/>
          </a:p>
          <a:p>
            <a:pPr>
              <a:defRPr/>
            </a:pPr>
            <a:r>
              <a:rPr lang="en-US" dirty="0">
                <a:hlinkClick r:id="rId21" tooltip="Desquamation"/>
              </a:rPr>
              <a:t>Desquamation</a:t>
            </a:r>
            <a:r>
              <a:rPr lang="en-US" dirty="0"/>
              <a:t> (especially of the palms and soles) 1 – 2 weeks after onset.</a:t>
            </a:r>
          </a:p>
          <a:p>
            <a:pPr>
              <a:defRPr/>
            </a:pPr>
            <a:r>
              <a:rPr lang="en-US" dirty="0"/>
              <a:t>Involvement of three or more organ systems: </a:t>
            </a:r>
          </a:p>
          <a:p>
            <a:pPr lvl="1">
              <a:defRPr/>
            </a:pPr>
            <a:r>
              <a:rPr lang="en-US" dirty="0"/>
              <a:t>Gastrointestinal (</a:t>
            </a:r>
            <a:r>
              <a:rPr lang="en-US" dirty="0">
                <a:hlinkClick r:id="rId22" tooltip="Vomiting"/>
              </a:rPr>
              <a:t>vomiting</a:t>
            </a:r>
            <a:r>
              <a:rPr lang="en-US" dirty="0"/>
              <a:t>, </a:t>
            </a:r>
            <a:r>
              <a:rPr lang="en-US" dirty="0">
                <a:hlinkClick r:id="rId23" tooltip="Diarrhea"/>
              </a:rPr>
              <a:t>diarrhea</a:t>
            </a:r>
            <a:r>
              <a:rPr lang="en-US" dirty="0"/>
              <a:t>)</a:t>
            </a:r>
          </a:p>
          <a:p>
            <a:pPr lvl="1">
              <a:defRPr/>
            </a:pPr>
            <a:r>
              <a:rPr lang="en-US" dirty="0"/>
              <a:t>Muscular: severe </a:t>
            </a:r>
            <a:r>
              <a:rPr lang="en-US" dirty="0" err="1">
                <a:hlinkClick r:id="rId24" tooltip="Myalgia"/>
              </a:rPr>
              <a:t>myalgia</a:t>
            </a:r>
            <a:r>
              <a:rPr lang="en-US" dirty="0"/>
              <a:t> or </a:t>
            </a:r>
            <a:r>
              <a:rPr lang="en-US" dirty="0" err="1">
                <a:hlinkClick r:id="rId25" tooltip="Creatine phosphokinase"/>
              </a:rPr>
              <a:t>creatine</a:t>
            </a:r>
            <a:r>
              <a:rPr lang="en-US" dirty="0">
                <a:hlinkClick r:id="rId25" tooltip="Creatine phosphokinase"/>
              </a:rPr>
              <a:t> </a:t>
            </a:r>
            <a:r>
              <a:rPr lang="en-US" dirty="0" err="1">
                <a:hlinkClick r:id="rId25" tooltip="Creatine phosphokinase"/>
              </a:rPr>
              <a:t>phosphokinase</a:t>
            </a:r>
            <a:r>
              <a:rPr lang="en-US" dirty="0"/>
              <a:t> level at least twice the upper limit of normal for laboratory</a:t>
            </a:r>
          </a:p>
          <a:p>
            <a:pPr lvl="1">
              <a:defRPr/>
            </a:pPr>
            <a:r>
              <a:rPr lang="en-US" dirty="0">
                <a:hlinkClick r:id="rId26" tooltip="Mucous membrane"/>
              </a:rPr>
              <a:t>Mucous membrane</a:t>
            </a:r>
            <a:r>
              <a:rPr lang="en-US" dirty="0"/>
              <a:t> </a:t>
            </a:r>
            <a:r>
              <a:rPr lang="en-US" dirty="0">
                <a:hlinkClick r:id="rId27" tooltip="Hyperemia"/>
              </a:rPr>
              <a:t>hyperemia</a:t>
            </a:r>
            <a:r>
              <a:rPr lang="en-US" dirty="0"/>
              <a:t> (vaginal, oral, </a:t>
            </a:r>
            <a:r>
              <a:rPr lang="en-US" dirty="0" err="1"/>
              <a:t>conjunctival</a:t>
            </a:r>
            <a:r>
              <a:rPr lang="en-US" dirty="0"/>
              <a:t>)</a:t>
            </a:r>
          </a:p>
          <a:p>
            <a:pPr lvl="1">
              <a:defRPr/>
            </a:pPr>
            <a:r>
              <a:rPr lang="en-US" dirty="0">
                <a:hlinkClick r:id="rId28" tooltip="Renal failure"/>
              </a:rPr>
              <a:t>Renal failure</a:t>
            </a:r>
            <a:r>
              <a:rPr lang="en-US" dirty="0"/>
              <a:t> (</a:t>
            </a:r>
            <a:r>
              <a:rPr lang="en-US" dirty="0">
                <a:hlinkClick r:id="rId29" tooltip="Serum creatinine"/>
              </a:rPr>
              <a:t>serum </a:t>
            </a:r>
            <a:r>
              <a:rPr lang="en-US" dirty="0" err="1">
                <a:hlinkClick r:id="rId29" tooltip="Serum creatinine"/>
              </a:rPr>
              <a:t>creatinine</a:t>
            </a:r>
            <a:r>
              <a:rPr lang="en-US" dirty="0"/>
              <a:t> &gt; 2 times normal)</a:t>
            </a:r>
          </a:p>
          <a:p>
            <a:pPr lvl="1">
              <a:defRPr/>
            </a:pPr>
            <a:r>
              <a:rPr lang="en-US" dirty="0">
                <a:hlinkClick r:id="rId30" tooltip="Liver"/>
              </a:rPr>
              <a:t>Hepatic</a:t>
            </a:r>
            <a:r>
              <a:rPr lang="en-US" dirty="0"/>
              <a:t> inflammation (AST, ALT &gt; 2 times normal)</a:t>
            </a:r>
          </a:p>
          <a:p>
            <a:pPr lvl="1">
              <a:defRPr/>
            </a:pPr>
            <a:r>
              <a:rPr lang="en-US" dirty="0">
                <a:hlinkClick r:id="rId31" tooltip="Thrombocytopenia"/>
              </a:rPr>
              <a:t>Thrombocytopenia</a:t>
            </a:r>
            <a:r>
              <a:rPr lang="en-US" dirty="0"/>
              <a:t> (platelet count &lt; 100,000 / mm³</a:t>
            </a:r>
          </a:p>
          <a:p>
            <a:pPr lvl="1">
              <a:defRPr/>
            </a:pPr>
            <a:r>
              <a:rPr lang="en-US" dirty="0">
                <a:hlinkClick r:id="rId32" tooltip="Central nervous system"/>
              </a:rPr>
              <a:t>CNS</a:t>
            </a:r>
            <a:r>
              <a:rPr lang="en-US" dirty="0"/>
              <a:t> involvement (confusion without any focal neurological findings)</a:t>
            </a:r>
          </a:p>
          <a:p>
            <a:pPr>
              <a:defRPr/>
            </a:pPr>
            <a:r>
              <a:rPr lang="en-US" dirty="0"/>
              <a:t>Negative results of: </a:t>
            </a:r>
          </a:p>
          <a:p>
            <a:pPr lvl="1">
              <a:defRPr/>
            </a:pPr>
            <a:r>
              <a:rPr lang="en-US" dirty="0"/>
              <a:t>blood, throat, and CSF cultures for other bacteria</a:t>
            </a:r>
          </a:p>
          <a:p>
            <a:pPr lvl="1">
              <a:defRPr/>
            </a:pPr>
            <a:r>
              <a:rPr lang="en-US" dirty="0"/>
              <a:t>negative serology for </a:t>
            </a:r>
            <a:r>
              <a:rPr lang="en-US" dirty="0" err="1">
                <a:hlinkClick r:id="rId33" tooltip="Rickettsia"/>
              </a:rPr>
              <a:t>Rickettsia</a:t>
            </a:r>
            <a:r>
              <a:rPr lang="en-US" dirty="0"/>
              <a:t> infection, </a:t>
            </a:r>
            <a:r>
              <a:rPr lang="en-US" dirty="0" err="1">
                <a:hlinkClick r:id="rId34" tooltip="Leptospirosis"/>
              </a:rPr>
              <a:t>Leptospirosis</a:t>
            </a:r>
            <a:r>
              <a:rPr lang="en-US" dirty="0"/>
              <a:t>, and </a:t>
            </a:r>
            <a:r>
              <a:rPr lang="en-US" dirty="0">
                <a:hlinkClick r:id="rId35" tooltip="Measles"/>
              </a:rPr>
              <a:t>Measles</a:t>
            </a:r>
            <a:r>
              <a:rPr lang="en-US" dirty="0"/>
              <a:t>.</a:t>
            </a:r>
          </a:p>
          <a:p>
            <a:pPr>
              <a:defRPr/>
            </a:pPr>
            <a:r>
              <a:rPr lang="en-US" dirty="0"/>
              <a:t>Cases are classified as confirmed or probable based on the following:</a:t>
            </a:r>
          </a:p>
          <a:p>
            <a:pPr>
              <a:defRPr/>
            </a:pPr>
            <a:r>
              <a:rPr lang="en-US" dirty="0"/>
              <a:t>Confirmed: All six of the criteria above are met (unless the patient dies before desquamation can occur)</a:t>
            </a:r>
          </a:p>
          <a:p>
            <a:pPr>
              <a:defRPr/>
            </a:pPr>
            <a:r>
              <a:rPr lang="en-US" dirty="0"/>
              <a:t>Probable: Five of the six criteria above are met.</a:t>
            </a:r>
          </a:p>
          <a:p>
            <a:pPr>
              <a:defRPr/>
            </a:pPr>
            <a:r>
              <a:rPr lang="en-US" b="1" dirty="0" err="1"/>
              <a:t>Pathophysiology</a:t>
            </a:r>
            <a:endParaRPr lang="en-US" b="1" dirty="0"/>
          </a:p>
          <a:p>
            <a:pPr>
              <a:defRPr/>
            </a:pPr>
            <a:r>
              <a:rPr lang="en-US" dirty="0"/>
              <a:t>In both TSS (caused by </a:t>
            </a:r>
            <a:r>
              <a:rPr lang="en-US" i="1" dirty="0"/>
              <a:t>S. aureus</a:t>
            </a:r>
            <a:r>
              <a:rPr lang="en-US" dirty="0"/>
              <a:t>) and TSLS (caused by </a:t>
            </a:r>
            <a:r>
              <a:rPr lang="en-US" i="1" dirty="0"/>
              <a:t>S. </a:t>
            </a:r>
            <a:r>
              <a:rPr lang="en-US" i="1" dirty="0" err="1"/>
              <a:t>pyogenes</a:t>
            </a:r>
            <a:r>
              <a:rPr lang="en-US" dirty="0"/>
              <a:t>), disease progression stems from a </a:t>
            </a:r>
            <a:r>
              <a:rPr lang="en-US" dirty="0">
                <a:hlinkClick r:id="rId36" tooltip="Superantigen"/>
              </a:rPr>
              <a:t>superantigen</a:t>
            </a:r>
            <a:r>
              <a:rPr lang="en-US" dirty="0"/>
              <a:t> toxin that allows the nonspecific binding of </a:t>
            </a:r>
            <a:r>
              <a:rPr lang="en-US" dirty="0">
                <a:hlinkClick r:id="rId37" tooltip="MHC II"/>
              </a:rPr>
              <a:t>MHC II</a:t>
            </a:r>
            <a:r>
              <a:rPr lang="en-US" dirty="0"/>
              <a:t> with </a:t>
            </a:r>
            <a:r>
              <a:rPr lang="en-US" dirty="0">
                <a:hlinkClick r:id="rId38" tooltip="T cell receptor"/>
              </a:rPr>
              <a:t>T cell receptors</a:t>
            </a:r>
            <a:r>
              <a:rPr lang="en-US" dirty="0"/>
              <a:t>, resulting in polyclonal T cell activation. In typical T cell recognition, an antigen is taken up by an antigen-presenting cell, processed, expressed on the cell surface in complex with class II major </a:t>
            </a:r>
            <a:r>
              <a:rPr lang="en-US" dirty="0" err="1"/>
              <a:t>histocompatibility</a:t>
            </a:r>
            <a:r>
              <a:rPr lang="en-US" dirty="0"/>
              <a:t> complex (MHC) in a groove formed by the alpha and beta chains of class II MHC, and recognized by an antigen-specific T cell receptor.</a:t>
            </a:r>
          </a:p>
          <a:p>
            <a:pPr>
              <a:defRPr/>
            </a:pPr>
            <a:r>
              <a:rPr lang="en-US" dirty="0"/>
              <a:t>By contrast, </a:t>
            </a:r>
            <a:r>
              <a:rPr lang="en-US" dirty="0" err="1"/>
              <a:t>superantigens</a:t>
            </a:r>
            <a:r>
              <a:rPr lang="en-US" dirty="0"/>
              <a:t> do not require processing by antigen-presenting cells but instead interact directly with the invariant region</a:t>
            </a:r>
            <a:r>
              <a:rPr lang="en-US" baseline="30000" dirty="0"/>
              <a:t>[</a:t>
            </a:r>
            <a:r>
              <a:rPr lang="en-US" i="1" baseline="30000" dirty="0">
                <a:hlinkClick r:id="rId16" tooltip="Wikipedia:Citation needed"/>
              </a:rPr>
              <a:t>citation needed</a:t>
            </a:r>
            <a:r>
              <a:rPr lang="en-US" baseline="30000" dirty="0"/>
              <a:t>]</a:t>
            </a:r>
            <a:r>
              <a:rPr lang="en-US" dirty="0"/>
              <a:t> of the class II MHC molecule. In patients with TSS, up to 20% of the body's T cells can be activated at one time. This polyclonal T-cell population causes a </a:t>
            </a:r>
            <a:r>
              <a:rPr lang="en-US" dirty="0">
                <a:hlinkClick r:id="rId39" tooltip="Cytokine storm"/>
              </a:rPr>
              <a:t>cytokine storm</a:t>
            </a:r>
            <a:r>
              <a:rPr lang="en-US" dirty="0"/>
              <a:t>, followed by a multisystem disease. The toxin in </a:t>
            </a:r>
            <a:r>
              <a:rPr lang="en-US" i="1" dirty="0"/>
              <a:t>S. aureus</a:t>
            </a:r>
            <a:r>
              <a:rPr lang="en-US" dirty="0"/>
              <a:t> infections is TSS Toxin-1, or </a:t>
            </a:r>
            <a:r>
              <a:rPr lang="en-US" dirty="0">
                <a:hlinkClick r:id="rId40" tooltip="Toxic shock syndrome toxin"/>
              </a:rPr>
              <a:t>TSST</a:t>
            </a:r>
            <a:r>
              <a:rPr lang="en-US" dirty="0"/>
              <a:t>-1. The TSST-1 is secreted as a single polypeptide chain.</a:t>
            </a:r>
          </a:p>
          <a:p>
            <a:pPr>
              <a:defRPr/>
            </a:pPr>
            <a:r>
              <a:rPr lang="en-US" dirty="0"/>
              <a:t>The gene encoding toxic shock syndrome toxin is carried by a mobile genetic element of </a:t>
            </a:r>
            <a:r>
              <a:rPr lang="en-US" i="1" dirty="0"/>
              <a:t>S. aureus</a:t>
            </a:r>
            <a:r>
              <a:rPr lang="en-US" dirty="0"/>
              <a:t> in the </a:t>
            </a:r>
            <a:r>
              <a:rPr lang="en-US" dirty="0" err="1"/>
              <a:t>SaPI</a:t>
            </a:r>
            <a:r>
              <a:rPr lang="en-US" dirty="0"/>
              <a:t> family of </a:t>
            </a:r>
            <a:r>
              <a:rPr lang="en-US" dirty="0" err="1">
                <a:hlinkClick r:id="rId41" tooltip="Pathogenicity island"/>
              </a:rPr>
              <a:t>pathogenicity</a:t>
            </a:r>
            <a:r>
              <a:rPr lang="en-US" dirty="0">
                <a:hlinkClick r:id="rId41" tooltip="Pathogenicity island"/>
              </a:rPr>
              <a:t> islands</a:t>
            </a:r>
            <a:r>
              <a:rPr lang="en-US" dirty="0"/>
              <a:t>.</a:t>
            </a:r>
            <a:r>
              <a:rPr lang="en-US" baseline="30000" dirty="0">
                <a:hlinkClick r:id="rId42"/>
              </a:rPr>
              <a:t>[1]</a:t>
            </a:r>
            <a:endParaRPr lang="en-US" dirty="0"/>
          </a:p>
          <a:p>
            <a:pPr>
              <a:defRPr/>
            </a:pPr>
            <a:r>
              <a:rPr lang="en-US" b="1" dirty="0"/>
              <a:t>Treatment</a:t>
            </a:r>
          </a:p>
          <a:p>
            <a:pPr>
              <a:defRPr/>
            </a:pPr>
            <a:r>
              <a:rPr lang="en-US" dirty="0"/>
              <a:t>The severity of this disease frequently warrants hospitalization. Admission to the </a:t>
            </a:r>
            <a:r>
              <a:rPr lang="en-US" dirty="0">
                <a:hlinkClick r:id="rId43" tooltip="Intensive care unit"/>
              </a:rPr>
              <a:t>intensive care unit</a:t>
            </a:r>
            <a:r>
              <a:rPr lang="en-US" dirty="0"/>
              <a:t> is often necessary for supportive care (for aggressive fluid management, ventilation, renal replacement therapy and </a:t>
            </a:r>
            <a:r>
              <a:rPr lang="en-US" dirty="0" err="1">
                <a:hlinkClick r:id="rId44" tooltip="Inotropic"/>
              </a:rPr>
              <a:t>inotropic</a:t>
            </a:r>
            <a:r>
              <a:rPr lang="en-US" dirty="0"/>
              <a:t> support), particularly in the case of </a:t>
            </a:r>
            <a:r>
              <a:rPr lang="en-US" dirty="0">
                <a:hlinkClick r:id="rId45" tooltip="Multiple organ failure"/>
              </a:rPr>
              <a:t>multiple organ failure</a:t>
            </a:r>
            <a:r>
              <a:rPr lang="en-US" dirty="0"/>
              <a:t>.</a:t>
            </a:r>
            <a:r>
              <a:rPr lang="en-US" baseline="30000" dirty="0">
                <a:hlinkClick r:id="rId42"/>
              </a:rPr>
              <a:t>[2]</a:t>
            </a:r>
            <a:r>
              <a:rPr lang="en-US" dirty="0"/>
              <a:t> The source of infection should be removed or drained if possible: abscesses and collections should be drained. Anyone wearing a </a:t>
            </a:r>
            <a:r>
              <a:rPr lang="en-US" dirty="0">
                <a:hlinkClick r:id="rId15" tooltip="Tampon"/>
              </a:rPr>
              <a:t>tampon</a:t>
            </a:r>
            <a:r>
              <a:rPr lang="en-US" dirty="0"/>
              <a:t> at the onset of symptoms should remove it immediately. Outcomes are poorer in patients who do not have the source of infection removed.</a:t>
            </a:r>
            <a:r>
              <a:rPr lang="en-US" baseline="30000" dirty="0">
                <a:hlinkClick r:id="rId42"/>
              </a:rPr>
              <a:t>[2]</a:t>
            </a:r>
            <a:endParaRPr lang="en-US" dirty="0"/>
          </a:p>
          <a:p>
            <a:pPr>
              <a:defRPr/>
            </a:pPr>
            <a:r>
              <a:rPr lang="en-US" dirty="0"/>
              <a:t>Antibiotic treatment should cover both </a:t>
            </a:r>
            <a:r>
              <a:rPr lang="en-US" i="1" dirty="0"/>
              <a:t>S. </a:t>
            </a:r>
            <a:r>
              <a:rPr lang="en-US" i="1" dirty="0" err="1"/>
              <a:t>pyogenes</a:t>
            </a:r>
            <a:r>
              <a:rPr lang="en-US" dirty="0"/>
              <a:t> and </a:t>
            </a:r>
            <a:r>
              <a:rPr lang="en-US" i="1" dirty="0"/>
              <a:t>S. aureus</a:t>
            </a:r>
            <a:r>
              <a:rPr lang="en-US" dirty="0"/>
              <a:t>. This may include a combination of </a:t>
            </a:r>
            <a:r>
              <a:rPr lang="en-US" dirty="0" err="1">
                <a:hlinkClick r:id="rId46" tooltip="Cephalosporin"/>
              </a:rPr>
              <a:t>cephalosporins</a:t>
            </a:r>
            <a:r>
              <a:rPr lang="en-US" dirty="0"/>
              <a:t>, </a:t>
            </a:r>
            <a:r>
              <a:rPr lang="en-US" dirty="0" err="1">
                <a:hlinkClick r:id="rId47" tooltip="Penicillin"/>
              </a:rPr>
              <a:t>penicillins</a:t>
            </a:r>
            <a:r>
              <a:rPr lang="en-US" dirty="0"/>
              <a:t> or </a:t>
            </a:r>
            <a:r>
              <a:rPr lang="en-US" dirty="0" err="1">
                <a:hlinkClick r:id="rId48" tooltip="Vancomycin"/>
              </a:rPr>
              <a:t>vancomycin</a:t>
            </a:r>
            <a:r>
              <a:rPr lang="en-US" dirty="0"/>
              <a:t>. The addition of </a:t>
            </a:r>
            <a:r>
              <a:rPr lang="en-US" dirty="0" err="1">
                <a:hlinkClick r:id="rId49" tooltip="Clindamycin"/>
              </a:rPr>
              <a:t>clindamycin</a:t>
            </a:r>
            <a:r>
              <a:rPr lang="en-US" baseline="30000" dirty="0">
                <a:hlinkClick r:id="rId42"/>
              </a:rPr>
              <a:t>[3]</a:t>
            </a:r>
            <a:r>
              <a:rPr lang="en-US" dirty="0"/>
              <a:t> or </a:t>
            </a:r>
            <a:r>
              <a:rPr lang="en-US" dirty="0" err="1">
                <a:hlinkClick r:id="rId50" tooltip="Gentamicin"/>
              </a:rPr>
              <a:t>gentamicin</a:t>
            </a:r>
            <a:r>
              <a:rPr lang="en-US" baseline="30000" dirty="0">
                <a:hlinkClick r:id="rId42"/>
              </a:rPr>
              <a:t>[4]</a:t>
            </a:r>
            <a:r>
              <a:rPr lang="en-US" dirty="0"/>
              <a:t> reduces toxin production and mortality.</a:t>
            </a:r>
          </a:p>
          <a:p>
            <a:pPr>
              <a:defRPr/>
            </a:pPr>
            <a:r>
              <a:rPr lang="en-US" b="1" dirty="0"/>
              <a:t>Prognosis</a:t>
            </a:r>
          </a:p>
          <a:p>
            <a:pPr>
              <a:defRPr/>
            </a:pPr>
            <a:r>
              <a:rPr lang="en-US" dirty="0"/>
              <a:t>With proper treatment, patients usually recover in two to three weeks</a:t>
            </a:r>
            <a:r>
              <a:rPr lang="en-US" baseline="30000" dirty="0"/>
              <a:t>[</a:t>
            </a:r>
            <a:r>
              <a:rPr lang="en-US" i="1" baseline="30000" dirty="0">
                <a:hlinkClick r:id="rId16" tooltip="Wikipedia:Citation needed"/>
              </a:rPr>
              <a:t>citation needed</a:t>
            </a:r>
            <a:r>
              <a:rPr lang="en-US" baseline="30000" dirty="0"/>
              <a:t>]</a:t>
            </a:r>
            <a:r>
              <a:rPr lang="en-US" dirty="0"/>
              <a:t>. The condition can, however, be fatal within hours.</a:t>
            </a:r>
          </a:p>
          <a:p>
            <a:pPr>
              <a:defRPr/>
            </a:pPr>
            <a:r>
              <a:rPr lang="en-US" b="1" dirty="0"/>
              <a:t>Epidemiology</a:t>
            </a:r>
          </a:p>
          <a:p>
            <a:pPr>
              <a:defRPr/>
            </a:pPr>
            <a:r>
              <a:rPr lang="en-US" dirty="0"/>
              <a:t>Staphylococcal toxic shock syndrome is rare and the number of reported cases has declined significantly since the 1980s. Patrick </a:t>
            </a:r>
            <a:r>
              <a:rPr lang="en-US" dirty="0" err="1"/>
              <a:t>Schlievert</a:t>
            </a:r>
            <a:r>
              <a:rPr lang="en-US" dirty="0"/>
              <a:t>, who published a study on it in 2004, determined incidence at 3 to 4 out of 100,000 tampon users per year; the information supplied by manufacturers of sanitary products such as </a:t>
            </a:r>
            <a:r>
              <a:rPr lang="en-US" dirty="0" err="1"/>
              <a:t>Tampax</a:t>
            </a:r>
            <a:r>
              <a:rPr lang="en-US" dirty="0"/>
              <a:t> and Stayfree puts it at 1 to 17 of every 100,000 menstruating people per year.</a:t>
            </a:r>
            <a:r>
              <a:rPr lang="en-US" baseline="30000" dirty="0">
                <a:hlinkClick r:id="rId42"/>
              </a:rPr>
              <a:t>[5][6]</a:t>
            </a:r>
            <a:endParaRPr lang="en-US" dirty="0"/>
          </a:p>
          <a:p>
            <a:pPr>
              <a:defRPr/>
            </a:pPr>
            <a:r>
              <a:rPr lang="en-US" dirty="0"/>
              <a:t>The CDC has stopped tracking TSS. However, there was a rise in reported cases in the early 2000s: eight deaths from the syndrome in California in 2002 after three successive years of four deaths per year, and </a:t>
            </a:r>
            <a:r>
              <a:rPr lang="en-US" dirty="0" err="1"/>
              <a:t>Schlievert's</a:t>
            </a:r>
            <a:r>
              <a:rPr lang="en-US" dirty="0"/>
              <a:t> study found cases in part of Minnesota more than tripled from 2000 to 2003.</a:t>
            </a:r>
            <a:r>
              <a:rPr lang="en-US" baseline="30000" dirty="0">
                <a:hlinkClick r:id="rId42"/>
              </a:rPr>
              <a:t>[5]</a:t>
            </a:r>
            <a:r>
              <a:rPr lang="en-US" dirty="0"/>
              <a:t> </a:t>
            </a:r>
            <a:r>
              <a:rPr lang="en-US" dirty="0" err="1"/>
              <a:t>Schlievert</a:t>
            </a:r>
            <a:r>
              <a:rPr lang="en-US" dirty="0"/>
              <a:t> considers earlier onset of menstruation to be a cause of the rise; others, such as Philip M. </a:t>
            </a:r>
            <a:r>
              <a:rPr lang="en-US" dirty="0" err="1"/>
              <a:t>Tierno</a:t>
            </a:r>
            <a:r>
              <a:rPr lang="en-US" dirty="0"/>
              <a:t> and Bruce A. Hanna, blame new high-absorbency tampons introduced in 1999 and manufacturers discontinuing warnings not to leave tampons in overnight.</a:t>
            </a:r>
            <a:r>
              <a:rPr lang="en-US" baseline="30000" dirty="0">
                <a:hlinkClick r:id="rId42"/>
              </a:rPr>
              <a:t>[5]</a:t>
            </a:r>
            <a:endParaRPr lang="en-US" dirty="0"/>
          </a:p>
          <a:p>
            <a:pPr>
              <a:defRPr/>
            </a:pPr>
            <a:r>
              <a:rPr lang="en-US" b="1" dirty="0"/>
              <a:t>History</a:t>
            </a:r>
          </a:p>
          <a:p>
            <a:pPr>
              <a:defRPr/>
            </a:pPr>
            <a:r>
              <a:rPr lang="en-US" b="1" dirty="0"/>
              <a:t>Initial description</a:t>
            </a:r>
          </a:p>
          <a:p>
            <a:pPr>
              <a:defRPr/>
            </a:pPr>
            <a:r>
              <a:rPr lang="en-US" dirty="0"/>
              <a:t>The term </a:t>
            </a:r>
            <a:r>
              <a:rPr lang="en-US" i="1" dirty="0"/>
              <a:t>toxic shock syndrome</a:t>
            </a:r>
            <a:r>
              <a:rPr lang="en-US" dirty="0"/>
              <a:t> was first used in 1978 by a Denver pediatrician, Dr. James K. Todd, to describe the staphylococcal illness in three boys and four girls aged 8–17 years.</a:t>
            </a:r>
            <a:r>
              <a:rPr lang="en-US" baseline="30000" dirty="0">
                <a:hlinkClick r:id="rId42"/>
              </a:rPr>
              <a:t>[7]</a:t>
            </a:r>
            <a:r>
              <a:rPr lang="en-US" dirty="0"/>
              <a:t> Even though </a:t>
            </a:r>
            <a:r>
              <a:rPr lang="en-US" i="1" dirty="0"/>
              <a:t>S. aureus</a:t>
            </a:r>
            <a:r>
              <a:rPr lang="en-US" dirty="0"/>
              <a:t> was isolated from mucosal sites in the patients, bacteria could not be isolated from the blood, cerebrospinal fluid, or urine, raising suspicion that a toxin was involved. The authors of the study noted reports of similar staphylococcal illnesses had appeared occasionally as far back as 1927, but the authors at the time failed to consider the possibility of a connection between toxic shock syndrome and tampon use, as three of the girls who were menstruating when the illness developed were using tampons. Many cases of TSS occurred after tampons were left in the person using them.</a:t>
            </a:r>
            <a:r>
              <a:rPr lang="en-US" baseline="30000" dirty="0">
                <a:hlinkClick r:id="rId42"/>
              </a:rPr>
              <a:t>[8]</a:t>
            </a:r>
            <a:endParaRPr lang="en-US" dirty="0"/>
          </a:p>
          <a:p>
            <a:pPr>
              <a:defRPr/>
            </a:pPr>
            <a:r>
              <a:rPr lang="en-US" b="1" dirty="0"/>
              <a:t>Rely tampons</a:t>
            </a:r>
          </a:p>
          <a:p>
            <a:pPr>
              <a:defRPr/>
            </a:pPr>
            <a:r>
              <a:rPr lang="en-US" dirty="0"/>
              <a:t>Following controversial test marketing in </a:t>
            </a:r>
            <a:r>
              <a:rPr lang="en-US" dirty="0">
                <a:hlinkClick r:id="rId51" tooltip="Rochester, New York"/>
              </a:rPr>
              <a:t>Rochester, New York</a:t>
            </a:r>
            <a:r>
              <a:rPr lang="en-US" dirty="0"/>
              <a:t> and </a:t>
            </a:r>
            <a:r>
              <a:rPr lang="en-US" dirty="0">
                <a:hlinkClick r:id="rId52" tooltip="Fort Wayne, Indiana"/>
              </a:rPr>
              <a:t>Fort Wayne, Indiana</a:t>
            </a:r>
            <a:r>
              <a:rPr lang="en-US" dirty="0"/>
              <a:t>,</a:t>
            </a:r>
            <a:r>
              <a:rPr lang="en-US" baseline="30000" dirty="0">
                <a:hlinkClick r:id="rId42"/>
              </a:rPr>
              <a:t>[9]</a:t>
            </a:r>
            <a:r>
              <a:rPr lang="en-US" dirty="0"/>
              <a:t> in August 1978, </a:t>
            </a:r>
            <a:r>
              <a:rPr lang="en-US" dirty="0">
                <a:hlinkClick r:id="rId53" tooltip="Procter and Gamble"/>
              </a:rPr>
              <a:t>Procter and Gamble</a:t>
            </a:r>
            <a:r>
              <a:rPr lang="en-US" dirty="0"/>
              <a:t> introduced superabsorbent </a:t>
            </a:r>
            <a:r>
              <a:rPr lang="en-US" dirty="0">
                <a:hlinkClick r:id="rId54" tooltip="Rely (brand)"/>
              </a:rPr>
              <a:t>Rely</a:t>
            </a:r>
            <a:r>
              <a:rPr lang="en-US" dirty="0"/>
              <a:t> tampons to the </a:t>
            </a:r>
            <a:r>
              <a:rPr lang="en-US" dirty="0">
                <a:hlinkClick r:id="rId55" tooltip="United States"/>
              </a:rPr>
              <a:t>United States</a:t>
            </a:r>
            <a:r>
              <a:rPr lang="en-US" dirty="0"/>
              <a:t> market</a:t>
            </a:r>
            <a:r>
              <a:rPr lang="en-US" baseline="30000" dirty="0">
                <a:hlinkClick r:id="rId42"/>
              </a:rPr>
              <a:t>[10]</a:t>
            </a:r>
            <a:r>
              <a:rPr lang="en-US" dirty="0"/>
              <a:t> in response to women's demands for tampons that could contain an entire menstrual flow without leaking or replacement.</a:t>
            </a:r>
            <a:r>
              <a:rPr lang="en-US" baseline="30000" dirty="0">
                <a:hlinkClick r:id="rId42"/>
              </a:rPr>
              <a:t>[11]</a:t>
            </a:r>
            <a:r>
              <a:rPr lang="en-US" dirty="0"/>
              <a:t> Rely used </a:t>
            </a:r>
            <a:r>
              <a:rPr lang="en-US" dirty="0" err="1">
                <a:hlinkClick r:id="rId56" tooltip="Carboxymethyl cellulose"/>
              </a:rPr>
              <a:t>carboxymethylcellulose</a:t>
            </a:r>
            <a:r>
              <a:rPr lang="en-US" dirty="0"/>
              <a:t> (CMC) and compressed beads of </a:t>
            </a:r>
            <a:r>
              <a:rPr lang="en-US" dirty="0">
                <a:hlinkClick r:id="rId57" tooltip="Polyester"/>
              </a:rPr>
              <a:t>polyester</a:t>
            </a:r>
            <a:r>
              <a:rPr lang="en-US" dirty="0"/>
              <a:t> for absorption. This tampon design could absorb nearly 20 times its own weight in fluid.</a:t>
            </a:r>
            <a:r>
              <a:rPr lang="en-US" baseline="30000" dirty="0">
                <a:hlinkClick r:id="rId42"/>
              </a:rPr>
              <a:t>[12]</a:t>
            </a:r>
            <a:r>
              <a:rPr lang="en-US" dirty="0"/>
              <a:t> Further, the tampon would "blossom" into a cup shape in the vagina to hold menstrual fluids without leakage.</a:t>
            </a:r>
          </a:p>
          <a:p>
            <a:pPr>
              <a:defRPr/>
            </a:pPr>
            <a:r>
              <a:rPr lang="en-US" dirty="0"/>
              <a:t>In January 1980, epidemiologists in </a:t>
            </a:r>
            <a:r>
              <a:rPr lang="en-US" dirty="0">
                <a:hlinkClick r:id="rId58" tooltip="Wisconsin"/>
              </a:rPr>
              <a:t>Wisconsin</a:t>
            </a:r>
            <a:r>
              <a:rPr lang="en-US" dirty="0"/>
              <a:t> and </a:t>
            </a:r>
            <a:r>
              <a:rPr lang="en-US" dirty="0">
                <a:hlinkClick r:id="rId59" tooltip="Minnesota"/>
              </a:rPr>
              <a:t>Minnesota</a:t>
            </a:r>
            <a:r>
              <a:rPr lang="en-US" dirty="0"/>
              <a:t> reported the appearance of TSS, mostly in those menstruating, to the </a:t>
            </a:r>
            <a:r>
              <a:rPr lang="en-US" dirty="0">
                <a:hlinkClick r:id="rId14" tooltip="Centers for Disease Control and Prevention"/>
              </a:rPr>
              <a:t>CDC</a:t>
            </a:r>
            <a:r>
              <a:rPr lang="en-US" dirty="0"/>
              <a:t>.</a:t>
            </a:r>
            <a:r>
              <a:rPr lang="en-US" baseline="30000" dirty="0">
                <a:hlinkClick r:id="rId42"/>
              </a:rPr>
              <a:t>[13]</a:t>
            </a:r>
            <a:r>
              <a:rPr lang="en-US" dirty="0"/>
              <a:t> </a:t>
            </a:r>
            <a:r>
              <a:rPr lang="en-US" i="1" dirty="0"/>
              <a:t>S. aureus</a:t>
            </a:r>
            <a:r>
              <a:rPr lang="en-US" dirty="0"/>
              <a:t> was successfully cultured from most of the subjects. The Toxic Shock Syndrome Task Force was created and investigated the epidemic as the number of reported cases rose throughout the summer of 1980.</a:t>
            </a:r>
            <a:r>
              <a:rPr lang="en-US" baseline="30000" dirty="0">
                <a:hlinkClick r:id="rId42"/>
              </a:rPr>
              <a:t>[14]</a:t>
            </a:r>
            <a:r>
              <a:rPr lang="en-US" dirty="0"/>
              <a:t> In September 1980, CDC reported users of Rely were at increased risk for developing TSS.</a:t>
            </a:r>
            <a:r>
              <a:rPr lang="en-US" baseline="30000" dirty="0">
                <a:hlinkClick r:id="rId42"/>
              </a:rPr>
              <a:t>[15]</a:t>
            </a:r>
            <a:endParaRPr lang="en-US" dirty="0"/>
          </a:p>
          <a:p>
            <a:pPr>
              <a:defRPr/>
            </a:pPr>
            <a:r>
              <a:rPr lang="en-US" dirty="0"/>
              <a:t>On 22 September 1980, Procter and Gamble recalled Rely</a:t>
            </a:r>
            <a:r>
              <a:rPr lang="en-US" baseline="30000" dirty="0">
                <a:hlinkClick r:id="rId42"/>
              </a:rPr>
              <a:t>[16]</a:t>
            </a:r>
            <a:r>
              <a:rPr lang="en-US" dirty="0"/>
              <a:t> following release of the CDC report. As part of the voluntary recall, Procter and Gamble entered into a consent agreement with the FDA "providing for a program for notification to consumers and retrieval of the product from the market."</a:t>
            </a:r>
            <a:r>
              <a:rPr lang="en-US" baseline="30000" dirty="0">
                <a:hlinkClick r:id="rId42"/>
              </a:rPr>
              <a:t>[17]</a:t>
            </a:r>
            <a:r>
              <a:rPr lang="en-US" dirty="0"/>
              <a:t> However, it was clear to other investigators that Rely was not the only culprit. Other regions of the United States saw increases in menstrual TSS before Rely was introduced.</a:t>
            </a:r>
            <a:r>
              <a:rPr lang="en-US" baseline="30000" dirty="0">
                <a:hlinkClick r:id="rId42"/>
              </a:rPr>
              <a:t>[18]</a:t>
            </a:r>
            <a:endParaRPr lang="en-US" dirty="0"/>
          </a:p>
          <a:p>
            <a:pPr>
              <a:defRPr/>
            </a:pPr>
            <a:r>
              <a:rPr lang="en-US" dirty="0"/>
              <a:t>It was shown later that higher absorbency of tampons was associated with an increased risk for TSS, regardless of the chemical composition or the brand of the tampon. The sole exception was Rely, for which the risk for TSS was still higher when corrected for its absorbency.</a:t>
            </a:r>
            <a:r>
              <a:rPr lang="en-US" baseline="30000" dirty="0">
                <a:hlinkClick r:id="rId42"/>
              </a:rPr>
              <a:t>[19]</a:t>
            </a:r>
            <a:r>
              <a:rPr lang="en-US" dirty="0"/>
              <a:t> The ability of </a:t>
            </a:r>
            <a:r>
              <a:rPr lang="en-US" dirty="0" err="1"/>
              <a:t>carboxymethylcellulose</a:t>
            </a:r>
            <a:r>
              <a:rPr lang="en-US" dirty="0"/>
              <a:t> to filter the </a:t>
            </a:r>
            <a:r>
              <a:rPr lang="en-US" i="1" dirty="0"/>
              <a:t>S. aureus</a:t>
            </a:r>
            <a:r>
              <a:rPr lang="en-US" dirty="0"/>
              <a:t> toxin that causes TSS may account for the increased risk associated with Rely.</a:t>
            </a:r>
            <a:r>
              <a:rPr lang="en-US" baseline="30000" dirty="0">
                <a:hlinkClick r:id="rId42"/>
              </a:rPr>
              <a:t>[12]</a:t>
            </a:r>
            <a:endParaRPr lang="en-US" dirty="0"/>
          </a:p>
          <a:p>
            <a:pPr>
              <a:defRPr/>
            </a:pPr>
            <a:r>
              <a:rPr lang="en-US" b="1" dirty="0"/>
              <a:t>Notable cases</a:t>
            </a:r>
          </a:p>
          <a:p>
            <a:pPr>
              <a:defRPr/>
            </a:pPr>
            <a:endParaRPr lang="en-US" dirty="0"/>
          </a:p>
        </p:txBody>
      </p:sp>
      <p:sp>
        <p:nvSpPr>
          <p:cNvPr id="56324" name="Slide Number Placeholder 3">
            <a:extLst>
              <a:ext uri="{FF2B5EF4-FFF2-40B4-BE49-F238E27FC236}">
                <a16:creationId xmlns:a16="http://schemas.microsoft.com/office/drawing/2014/main" id="{DE016509-C515-48DC-A939-7998FCAEA8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C01959-10EC-44E2-AFD3-4BC616F178A9}" type="slidenum">
              <a:rPr lang="en-US" altLang="en-US"/>
              <a:pPr>
                <a:spcBef>
                  <a:spcPct val="0"/>
                </a:spcBef>
              </a:pPr>
              <a:t>34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AFB0EB76-8280-48AB-9DF6-6703D83FCB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55E8234F-0EAA-4394-9AF8-2F81B61606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severity of this disease frequently warrants hospitalization. </a:t>
            </a:r>
          </a:p>
          <a:p>
            <a:endParaRPr lang="en-US" altLang="en-US"/>
          </a:p>
          <a:p>
            <a:r>
              <a:rPr lang="en-US" altLang="en-US"/>
              <a:t>Admission to the </a:t>
            </a:r>
            <a:r>
              <a:rPr lang="en-US" altLang="en-US">
                <a:hlinkClick r:id="rId3" tooltip="Intensive care unit"/>
              </a:rPr>
              <a:t>intensive care unit</a:t>
            </a:r>
            <a:r>
              <a:rPr lang="en-US" altLang="en-US"/>
              <a:t> is often necessary for supportive care (for aggressive fluid management, ventilation, renal replacement therapy and </a:t>
            </a:r>
            <a:r>
              <a:rPr lang="en-US" altLang="en-US">
                <a:hlinkClick r:id="rId4" tooltip="Inotropic"/>
              </a:rPr>
              <a:t>inotropic</a:t>
            </a:r>
            <a:r>
              <a:rPr lang="en-US" altLang="en-US"/>
              <a:t> support), particularly in the case of </a:t>
            </a:r>
            <a:r>
              <a:rPr lang="en-US" altLang="en-US">
                <a:hlinkClick r:id="rId5" tooltip="Multiple organ failure"/>
              </a:rPr>
              <a:t>multiple organ failure</a:t>
            </a:r>
            <a:r>
              <a:rPr lang="en-US" altLang="en-US"/>
              <a:t>.</a:t>
            </a:r>
            <a:r>
              <a:rPr lang="en-US" altLang="en-US" baseline="30000">
                <a:hlinkClick r:id="rId6"/>
              </a:rPr>
              <a:t>[2]</a:t>
            </a:r>
            <a:r>
              <a:rPr lang="en-US" altLang="en-US"/>
              <a:t> The source of infection should be removed or drained if possible: abscesses and collections should be drained. Anyone wearing a </a:t>
            </a:r>
            <a:r>
              <a:rPr lang="en-US" altLang="en-US">
                <a:hlinkClick r:id="rId7" tooltip="Tampon"/>
              </a:rPr>
              <a:t>tampon</a:t>
            </a:r>
            <a:r>
              <a:rPr lang="en-US" altLang="en-US"/>
              <a:t> at the onset of symptoms should remove it immediately. Outcomes are poorer in patients who do not have the source of infection removed.</a:t>
            </a:r>
            <a:r>
              <a:rPr lang="en-US" altLang="en-US" baseline="30000">
                <a:hlinkClick r:id="rId6"/>
              </a:rPr>
              <a:t>[2]</a:t>
            </a:r>
            <a:endParaRPr lang="en-US" altLang="en-US"/>
          </a:p>
          <a:p>
            <a:r>
              <a:rPr lang="en-US" altLang="en-US"/>
              <a:t>Antibiotic treatment should cover both </a:t>
            </a:r>
            <a:r>
              <a:rPr lang="en-US" altLang="en-US" i="1"/>
              <a:t>S. pyogenes</a:t>
            </a:r>
            <a:r>
              <a:rPr lang="en-US" altLang="en-US"/>
              <a:t> and </a:t>
            </a:r>
            <a:r>
              <a:rPr lang="en-US" altLang="en-US" i="1"/>
              <a:t>S. aureus</a:t>
            </a:r>
            <a:r>
              <a:rPr lang="en-US" altLang="en-US"/>
              <a:t>. This may include a combination of </a:t>
            </a:r>
            <a:r>
              <a:rPr lang="en-US" altLang="en-US">
                <a:hlinkClick r:id="rId8" tooltip="Cephalosporin"/>
              </a:rPr>
              <a:t>cephalosporins</a:t>
            </a:r>
            <a:r>
              <a:rPr lang="en-US" altLang="en-US"/>
              <a:t>, </a:t>
            </a:r>
            <a:r>
              <a:rPr lang="en-US" altLang="en-US">
                <a:hlinkClick r:id="rId9" tooltip="Penicillin"/>
              </a:rPr>
              <a:t>penicillins</a:t>
            </a:r>
            <a:r>
              <a:rPr lang="en-US" altLang="en-US"/>
              <a:t> or </a:t>
            </a:r>
            <a:r>
              <a:rPr lang="en-US" altLang="en-US">
                <a:hlinkClick r:id="rId10" tooltip="Vancomycin"/>
              </a:rPr>
              <a:t>vancomycin</a:t>
            </a:r>
            <a:r>
              <a:rPr lang="en-US" altLang="en-US"/>
              <a:t>. The addition of </a:t>
            </a:r>
            <a:r>
              <a:rPr lang="en-US" altLang="en-US">
                <a:hlinkClick r:id="rId11" tooltip="Clindamycin"/>
              </a:rPr>
              <a:t>clindamycin</a:t>
            </a:r>
            <a:r>
              <a:rPr lang="en-US" altLang="en-US" baseline="30000">
                <a:hlinkClick r:id="rId6"/>
              </a:rPr>
              <a:t>[3]</a:t>
            </a:r>
            <a:r>
              <a:rPr lang="en-US" altLang="en-US"/>
              <a:t> or </a:t>
            </a:r>
            <a:r>
              <a:rPr lang="en-US" altLang="en-US">
                <a:hlinkClick r:id="rId12" tooltip="Gentamicin"/>
              </a:rPr>
              <a:t>gentamicin</a:t>
            </a:r>
            <a:r>
              <a:rPr lang="en-US" altLang="en-US" baseline="30000">
                <a:hlinkClick r:id="rId6"/>
              </a:rPr>
              <a:t>[4]</a:t>
            </a:r>
            <a:r>
              <a:rPr lang="en-US" altLang="en-US"/>
              <a:t> reduces toxin production and mortality.</a:t>
            </a:r>
          </a:p>
          <a:p>
            <a:r>
              <a:rPr lang="en-US" altLang="en-US" b="1"/>
              <a:t>Prognosis</a:t>
            </a:r>
          </a:p>
          <a:p>
            <a:endParaRPr lang="en-US" altLang="en-US"/>
          </a:p>
        </p:txBody>
      </p:sp>
      <p:sp>
        <p:nvSpPr>
          <p:cNvPr id="58372" name="Slide Number Placeholder 3">
            <a:extLst>
              <a:ext uri="{FF2B5EF4-FFF2-40B4-BE49-F238E27FC236}">
                <a16:creationId xmlns:a16="http://schemas.microsoft.com/office/drawing/2014/main" id="{209EFE97-12C5-41EB-8BC1-D9B9713FC8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0FC5D1-D608-41B5-A650-5A824DCC7985}" type="slidenum">
              <a:rPr lang="en-US" altLang="en-US"/>
              <a:pPr>
                <a:spcBef>
                  <a:spcPct val="0"/>
                </a:spcBef>
              </a:pPr>
              <a:t>35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506EBCD5-66BE-428A-B28D-C914281847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673E2C94-D884-44E1-B0E6-554075D35A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JO" altLang="en-US"/>
          </a:p>
        </p:txBody>
      </p:sp>
      <p:sp>
        <p:nvSpPr>
          <p:cNvPr id="61444" name="Slide Number Placeholder 3">
            <a:extLst>
              <a:ext uri="{FF2B5EF4-FFF2-40B4-BE49-F238E27FC236}">
                <a16:creationId xmlns:a16="http://schemas.microsoft.com/office/drawing/2014/main" id="{8AA41B64-3017-4828-8FA6-BFACB4DBD4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1D9423-18A3-4192-98C4-3347980035F3}" type="slidenum">
              <a:rPr lang="en-US" altLang="en-US"/>
              <a:pPr>
                <a:spcBef>
                  <a:spcPct val="0"/>
                </a:spcBef>
              </a:pPr>
              <a:t>37</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A734319B-C15A-47A0-ADB7-CE2EA53614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F6994563-90C5-422A-9B55-317511F9FF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JO" altLang="en-US"/>
          </a:p>
        </p:txBody>
      </p:sp>
      <p:sp>
        <p:nvSpPr>
          <p:cNvPr id="63492" name="Slide Number Placeholder 3">
            <a:extLst>
              <a:ext uri="{FF2B5EF4-FFF2-40B4-BE49-F238E27FC236}">
                <a16:creationId xmlns:a16="http://schemas.microsoft.com/office/drawing/2014/main" id="{32BF078D-71FD-4287-9521-237F574417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EF2B61-07DC-446D-A0D2-6FD0F18E75E9}" type="slidenum">
              <a:rPr lang="en-US" altLang="en-US"/>
              <a:pPr>
                <a:spcBef>
                  <a:spcPct val="0"/>
                </a:spcBef>
              </a:pPr>
              <a:t>38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BB5E499-E4BE-45BE-9FD9-8916F472AC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4733DF1-0D5B-42E9-AB97-36DEA84E32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endParaRPr lang="en-US" altLang="en-US"/>
          </a:p>
          <a:p>
            <a:endParaRPr lang="en-US" altLang="en-US"/>
          </a:p>
          <a:p>
            <a:r>
              <a:rPr lang="en-US" altLang="en-US"/>
              <a:t>M protein is strongly anti-phagocytic and is a major virulence factor. It binds to serum factor H, destroying C3-convertase and preventing opsonization by C3b. However plasma B cells can generate antibodies against M protein which will help in opsonization and further the destruction of the microorganism by the macrophages and neutrophilis. Cross-reactivity of anti-M protein antibodies with heart muscle is the basis for rheumatic fever</a:t>
            </a:r>
          </a:p>
          <a:p>
            <a:r>
              <a:rPr lang="en-US" altLang="en-US"/>
              <a:t>It was originally identified by Rebecca Lancefield,who also formulated the Lancefield classification system for streptococcal bacteria. Bacteria like </a:t>
            </a:r>
            <a:r>
              <a:rPr lang="en-US" altLang="en-US" i="1"/>
              <a:t>S. pyogenes,</a:t>
            </a:r>
            <a:r>
              <a:rPr lang="en-US" altLang="en-US"/>
              <a:t> which possess M protein are classified in group A of the Lancefield system.</a:t>
            </a:r>
          </a:p>
          <a:p>
            <a:endParaRPr lang="en-US" altLang="en-US"/>
          </a:p>
          <a:p>
            <a:r>
              <a:rPr lang="en-US" altLang="en-US"/>
              <a:t>Both the M1 protein and SFbI are</a:t>
            </a:r>
          </a:p>
          <a:p>
            <a:r>
              <a:rPr lang="en-US" altLang="en-US"/>
              <a:t>considered invasins because latex beads coated with either</a:t>
            </a:r>
          </a:p>
          <a:p>
            <a:r>
              <a:rPr lang="en-US" altLang="en-US"/>
              <a:t>protein are efficiently internalized by epithelial cells. </a:t>
            </a:r>
          </a:p>
          <a:p>
            <a:endParaRPr lang="en-US" altLang="en-US"/>
          </a:p>
          <a:p>
            <a:r>
              <a:rPr lang="en-US" altLang="en-US" b="1"/>
              <a:t>References</a:t>
            </a:r>
          </a:p>
          <a:p>
            <a:pPr eaLnBrk="1" hangingPunct="1"/>
            <a:endParaRPr lang="en-US" altLang="en-US"/>
          </a:p>
        </p:txBody>
      </p:sp>
      <p:sp>
        <p:nvSpPr>
          <p:cNvPr id="15364" name="Slide Number Placeholder 3">
            <a:extLst>
              <a:ext uri="{FF2B5EF4-FFF2-40B4-BE49-F238E27FC236}">
                <a16:creationId xmlns:a16="http://schemas.microsoft.com/office/drawing/2014/main" id="{82B78E2B-BBBB-4FFA-B0C9-354A330B5F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46CBAE-CC32-4C42-B6E7-CFF4CF3BE1DC}" type="slidenum">
              <a:rPr lang="en-US" altLang="en-US"/>
              <a:pPr>
                <a:spcBef>
                  <a:spcPct val="0"/>
                </a:spcBef>
              </a:pPr>
              <a:t>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5FBF4AB-455C-4D3B-BC8F-CD67500318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09B9BC6-FC1E-48D7-A49F-7C92E807CC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 protein inhibits the opsonization b ythe complement proteins</a:t>
            </a:r>
            <a:endParaRPr lang="ar-SA" altLang="en-US"/>
          </a:p>
        </p:txBody>
      </p:sp>
      <p:sp>
        <p:nvSpPr>
          <p:cNvPr id="17412" name="Slide Number Placeholder 3">
            <a:extLst>
              <a:ext uri="{FF2B5EF4-FFF2-40B4-BE49-F238E27FC236}">
                <a16:creationId xmlns:a16="http://schemas.microsoft.com/office/drawing/2014/main" id="{090C5E90-CF74-4F67-8756-4E312F9C3F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B3F953-97C1-472B-AF08-A4CC26C0A5AB}" type="slidenum">
              <a:rPr lang="en-US" altLang="en-US"/>
              <a:pPr>
                <a:spcBef>
                  <a:spcPct val="0"/>
                </a:spcBef>
              </a:pPr>
              <a:t>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4EEE197-02EA-450C-919D-CCFCAEC1C1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AB3643F-A340-4A6B-91F0-F52429A8A4F2}"/>
              </a:ext>
            </a:extLst>
          </p:cNvPr>
          <p:cNvSpPr>
            <a:spLocks noGrp="1"/>
          </p:cNvSpPr>
          <p:nvPr>
            <p:ph type="body" idx="1"/>
          </p:nvPr>
        </p:nvSpPr>
        <p:spPr/>
        <p:txBody>
          <a:bodyPr>
            <a:normAutofit fontScale="55000" lnSpcReduction="20000"/>
          </a:bodyPr>
          <a:lstStyle/>
          <a:p>
            <a:pPr>
              <a:defRPr/>
            </a:pPr>
            <a:r>
              <a:rPr lang="en-US" b="1" dirty="0"/>
              <a:t>Non-</a:t>
            </a:r>
            <a:r>
              <a:rPr lang="en-US" b="1" dirty="0" err="1"/>
              <a:t>bullous</a:t>
            </a:r>
            <a:r>
              <a:rPr lang="en-US" b="1" dirty="0"/>
              <a:t> impetigo</a:t>
            </a:r>
            <a:r>
              <a:rPr lang="en-US" dirty="0"/>
              <a:t>: This is the more common form, caused by both staph and strep bacteria. This form initially presents as small red papules similar to insect bites. These lesions rapidly evolve to small </a:t>
            </a:r>
            <a:r>
              <a:rPr lang="en-US" dirty="0">
                <a:hlinkClick r:id="rId3"/>
              </a:rPr>
              <a:t>blisters</a:t>
            </a:r>
            <a:r>
              <a:rPr lang="en-US" dirty="0"/>
              <a:t> and then to pustules that finally scab over with a characteristic honey-colored crust. This entire process takes about one week. These lesions often start around the nose and on the face, but less frequently they may also affect the arms and legs. At times, there may be swollen but non-tender lymph nodes (glands) nearby.</a:t>
            </a:r>
          </a:p>
          <a:p>
            <a:pPr>
              <a:defRPr/>
            </a:pPr>
            <a:r>
              <a:rPr lang="en-US" b="1" dirty="0" err="1"/>
              <a:t>Bullous</a:t>
            </a:r>
            <a:r>
              <a:rPr lang="en-US" b="1" dirty="0"/>
              <a:t> impetigo</a:t>
            </a:r>
            <a:r>
              <a:rPr lang="en-US" dirty="0"/>
              <a:t>: This form of impetigo is caused only by staph bacteria. These bacteria produce a toxin that reduces cell-to-cell stickiness (adhesion) causing separation between the top skin layer (epidermis) and the lower layer (dermis). This leads to the formation of a blister. (The medical term for blister is </a:t>
            </a:r>
            <a:r>
              <a:rPr lang="en-US" i="1" dirty="0"/>
              <a:t>bulla</a:t>
            </a:r>
            <a:r>
              <a:rPr lang="en-US" dirty="0"/>
              <a:t>.) </a:t>
            </a:r>
            <a:r>
              <a:rPr lang="en-US" dirty="0" err="1"/>
              <a:t>Bullae</a:t>
            </a:r>
            <a:r>
              <a:rPr lang="en-US" dirty="0"/>
              <a:t> can appear in various skin areas, especially the buttocks and trunk. These blisters are fragile and contain a clear yellow-colored fluid. The </a:t>
            </a:r>
            <a:r>
              <a:rPr lang="en-US" dirty="0" err="1"/>
              <a:t>bullae</a:t>
            </a:r>
            <a:r>
              <a:rPr lang="en-US" dirty="0"/>
              <a:t> are delicate and often break and leave red, raw skin with a ragged edge. A dark crust will commonly develop during the final stages of development. With healing, this crust will resolve.</a:t>
            </a:r>
          </a:p>
          <a:p>
            <a:pPr>
              <a:defRPr/>
            </a:pPr>
            <a:endParaRPr lang="en-US" dirty="0"/>
          </a:p>
          <a:p>
            <a:pPr>
              <a:defRPr/>
            </a:pPr>
            <a:endParaRPr lang="en-US" dirty="0"/>
          </a:p>
          <a:p>
            <a:pPr>
              <a:defRPr/>
            </a:pPr>
            <a:r>
              <a:rPr lang="en-US" dirty="0" err="1"/>
              <a:t>onbullous</a:t>
            </a:r>
            <a:r>
              <a:rPr lang="en-US" dirty="0"/>
              <a:t> impetigo begins with a single </a:t>
            </a:r>
            <a:r>
              <a:rPr lang="en-US" dirty="0" err="1"/>
              <a:t>erythematous</a:t>
            </a:r>
            <a:r>
              <a:rPr lang="en-US" dirty="0"/>
              <a:t> </a:t>
            </a:r>
            <a:r>
              <a:rPr lang="en-US" dirty="0" err="1"/>
              <a:t>macule</a:t>
            </a:r>
            <a:r>
              <a:rPr lang="en-US" dirty="0"/>
              <a:t> that rapidly evolves into a vesicle or pustule and ruptures; the released serous contents then dry, leaving a crusted, honey-colored </a:t>
            </a:r>
            <a:r>
              <a:rPr lang="en-US" dirty="0" err="1"/>
              <a:t>exudate</a:t>
            </a:r>
            <a:r>
              <a:rPr lang="en-US" dirty="0"/>
              <a:t> over the erosion. Rapid spread follows by contiguous extension or to distal areas through inoculation of other wounds from scratching. </a:t>
            </a:r>
          </a:p>
          <a:p>
            <a:pPr>
              <a:defRPr/>
            </a:pPr>
            <a:r>
              <a:rPr lang="en-US" dirty="0"/>
              <a:t>Skin on any part of the body can be involved, but the face and extremities are affected most commonly. Lesions are usually asymptomatic, with occasional </a:t>
            </a:r>
            <a:r>
              <a:rPr lang="en-US" dirty="0" err="1"/>
              <a:t>pruritus</a:t>
            </a:r>
            <a:r>
              <a:rPr lang="en-US" dirty="0"/>
              <a:t>. Little or no surrounding </a:t>
            </a:r>
            <a:r>
              <a:rPr lang="en-US" dirty="0" err="1"/>
              <a:t>erythema</a:t>
            </a:r>
            <a:r>
              <a:rPr lang="en-US" dirty="0"/>
              <a:t> or edema is present. Regional </a:t>
            </a:r>
            <a:r>
              <a:rPr lang="en-US" dirty="0" err="1"/>
              <a:t>adenopathy</a:t>
            </a:r>
            <a:r>
              <a:rPr lang="en-US" dirty="0"/>
              <a:t> is common. </a:t>
            </a:r>
          </a:p>
          <a:p>
            <a:pPr>
              <a:defRPr/>
            </a:pPr>
            <a:r>
              <a:rPr lang="en-US" dirty="0"/>
              <a:t>Patients with impetigo may report a history of minor trauma, insect bites, scabies, herpes simplex, </a:t>
            </a:r>
            <a:r>
              <a:rPr lang="en-US" dirty="0" err="1"/>
              <a:t>varicella</a:t>
            </a:r>
            <a:r>
              <a:rPr lang="en-US" dirty="0"/>
              <a:t>, or eczema at the site of infection. Any history of preexisting skin disease should raise the clinician's index of suspicion. </a:t>
            </a:r>
          </a:p>
          <a:p>
            <a:pPr>
              <a:defRPr/>
            </a:pPr>
            <a:r>
              <a:rPr lang="en-US" dirty="0" err="1"/>
              <a:t>Bullous</a:t>
            </a:r>
            <a:r>
              <a:rPr lang="en-US" dirty="0"/>
              <a:t> impetigo usually consists of small or large, superficial, fragile </a:t>
            </a:r>
            <a:r>
              <a:rPr lang="en-US" dirty="0" err="1"/>
              <a:t>bullae</a:t>
            </a:r>
            <a:r>
              <a:rPr lang="en-US" dirty="0"/>
              <a:t>. Often, these quickly appear, spontaneously rupture, and drain so that only the remnants, or </a:t>
            </a:r>
            <a:r>
              <a:rPr lang="en-US" dirty="0" err="1"/>
              <a:t>collarettes</a:t>
            </a:r>
            <a:r>
              <a:rPr lang="en-US" dirty="0"/>
              <a:t>, are seen at the time of presentation. The lesions usually spread locally in the face, trunk, extremities, buttocks, or </a:t>
            </a:r>
            <a:r>
              <a:rPr lang="en-US" dirty="0" err="1"/>
              <a:t>perineal</a:t>
            </a:r>
            <a:r>
              <a:rPr lang="en-US" dirty="0"/>
              <a:t> regions and may reach distal areas through direct autoinoculation. </a:t>
            </a:r>
          </a:p>
          <a:p>
            <a:pPr>
              <a:defRPr/>
            </a:pPr>
            <a:r>
              <a:rPr lang="en-US" dirty="0"/>
              <a:t>Lesions typically appear on intact skin but may secondarily invade preexisting lesions (</a:t>
            </a:r>
            <a:r>
              <a:rPr lang="en-US" dirty="0" err="1"/>
              <a:t>eg</a:t>
            </a:r>
            <a:r>
              <a:rPr lang="en-US" dirty="0"/>
              <a:t>, eczema) to cause generalized lesions. There is minimal or no surrounding </a:t>
            </a:r>
            <a:r>
              <a:rPr lang="en-US" dirty="0" err="1"/>
              <a:t>erythema</a:t>
            </a:r>
            <a:r>
              <a:rPr lang="en-US" dirty="0"/>
              <a:t> and no regional </a:t>
            </a:r>
            <a:r>
              <a:rPr lang="en-US" dirty="0" err="1"/>
              <a:t>lymphadenopathy</a:t>
            </a:r>
            <a:r>
              <a:rPr lang="en-US" dirty="0"/>
              <a:t>. </a:t>
            </a:r>
          </a:p>
          <a:p>
            <a:pPr>
              <a:defRPr/>
            </a:pPr>
            <a:r>
              <a:rPr lang="en-US" dirty="0"/>
              <a:t>Individuals with impetigo frequently recall exposure to a person who is a known carrier of </a:t>
            </a:r>
            <a:r>
              <a:rPr lang="en-US" i="1" dirty="0"/>
              <a:t>S aureus</a:t>
            </a:r>
            <a:r>
              <a:rPr lang="en-US" dirty="0"/>
              <a:t> or streptococcal organisms, has a </a:t>
            </a:r>
            <a:r>
              <a:rPr lang="en-US" dirty="0" err="1"/>
              <a:t>pyoderma</a:t>
            </a:r>
            <a:r>
              <a:rPr lang="en-US" dirty="0"/>
              <a:t>, or has a skin condition (</a:t>
            </a:r>
            <a:r>
              <a:rPr lang="en-US" dirty="0" err="1"/>
              <a:t>eg</a:t>
            </a:r>
            <a:r>
              <a:rPr lang="en-US" dirty="0"/>
              <a:t>, atopic dermatitis) that predisposes that individual to be an </a:t>
            </a:r>
            <a:r>
              <a:rPr lang="en-US" i="1" dirty="0"/>
              <a:t>S aureus</a:t>
            </a:r>
            <a:r>
              <a:rPr lang="en-US" dirty="0"/>
              <a:t> or streptococcal carrier. Clusters in families and outbreaks in institutions are occasionally reported. </a:t>
            </a:r>
          </a:p>
          <a:p>
            <a:pPr>
              <a:defRPr/>
            </a:pPr>
            <a:r>
              <a:rPr lang="en-US" dirty="0"/>
              <a:t>Hot humid weather, participation in contact sports,</a:t>
            </a:r>
            <a:r>
              <a:rPr lang="en-US" baseline="30000" dirty="0"/>
              <a:t>[26] </a:t>
            </a:r>
            <a:r>
              <a:rPr lang="en-US" dirty="0"/>
              <a:t>crowded living conditions, poor personal hygiene, or an unhygienic work environment encourages contamination of the skin by pathogenic bacteria that can cause impetigo. </a:t>
            </a:r>
          </a:p>
          <a:p>
            <a:pPr>
              <a:defRPr/>
            </a:pPr>
            <a:r>
              <a:rPr lang="en-US" dirty="0"/>
              <a:t>Conditions such as HIV infection, </a:t>
            </a:r>
            <a:r>
              <a:rPr lang="en-US" dirty="0" err="1"/>
              <a:t>posttransplantation</a:t>
            </a:r>
            <a:r>
              <a:rPr lang="en-US" dirty="0"/>
              <a:t>, diabetes mellitus, </a:t>
            </a:r>
            <a:r>
              <a:rPr lang="en-US" dirty="0" err="1"/>
              <a:t>hemodialysis</a:t>
            </a:r>
            <a:r>
              <a:rPr lang="en-US" dirty="0"/>
              <a:t>, chemotherapy, radiation therapy, or systemic corticosteroid treatment increase susceptibility. </a:t>
            </a:r>
          </a:p>
          <a:p>
            <a:pPr>
              <a:defRPr/>
            </a:pPr>
            <a:r>
              <a:rPr lang="en-US" dirty="0"/>
              <a:t>Primary selective immunoglobulin M (</a:t>
            </a:r>
            <a:r>
              <a:rPr lang="en-US" dirty="0" err="1"/>
              <a:t>IgM</a:t>
            </a:r>
            <a:r>
              <a:rPr lang="en-US" dirty="0"/>
              <a:t>) deficiency has been linked to recurrent impetigo in patients with negative </a:t>
            </a:r>
            <a:r>
              <a:rPr lang="en-US" i="1" dirty="0"/>
              <a:t>S aureus</a:t>
            </a:r>
            <a:r>
              <a:rPr lang="en-US" dirty="0"/>
              <a:t> carrier status and no predisposing factors, such as a preexisting </a:t>
            </a:r>
            <a:r>
              <a:rPr lang="en-US" dirty="0" err="1"/>
              <a:t>dermatosis</a:t>
            </a:r>
            <a:r>
              <a:rPr lang="en-US" dirty="0"/>
              <a:t>.</a:t>
            </a:r>
            <a:r>
              <a:rPr lang="en-US" baseline="30000" dirty="0"/>
              <a:t>[27] </a:t>
            </a:r>
            <a:r>
              <a:rPr lang="en-US" dirty="0"/>
              <a:t>Frequent associations of immunoglobulin A (</a:t>
            </a:r>
            <a:r>
              <a:rPr lang="en-US" dirty="0" err="1"/>
              <a:t>IgA</a:t>
            </a:r>
            <a:r>
              <a:rPr lang="en-US" dirty="0"/>
              <a:t>), </a:t>
            </a:r>
            <a:r>
              <a:rPr lang="en-US" dirty="0" err="1"/>
              <a:t>IgM</a:t>
            </a:r>
            <a:r>
              <a:rPr lang="en-US" dirty="0"/>
              <a:t>, and immunoglobulin G (</a:t>
            </a:r>
            <a:r>
              <a:rPr lang="en-US" dirty="0" err="1"/>
              <a:t>IgG</a:t>
            </a:r>
            <a:r>
              <a:rPr lang="en-US" dirty="0"/>
              <a:t>) deficiencies have also been reported. </a:t>
            </a:r>
          </a:p>
          <a:p>
            <a:pPr>
              <a:defRPr/>
            </a:pPr>
            <a:r>
              <a:rPr lang="en-US" dirty="0"/>
              <a:t>The following symptoms usually are absent in impetigo </a:t>
            </a:r>
            <a:r>
              <a:rPr lang="en-US" dirty="0" err="1"/>
              <a:t>contagiosa</a:t>
            </a:r>
            <a:r>
              <a:rPr lang="en-US" dirty="0"/>
              <a:t> but may be present in </a:t>
            </a:r>
            <a:r>
              <a:rPr lang="en-US" dirty="0" err="1"/>
              <a:t>bullous</a:t>
            </a:r>
            <a:r>
              <a:rPr lang="en-US" dirty="0"/>
              <a:t> impetigo:</a:t>
            </a:r>
          </a:p>
          <a:p>
            <a:pPr>
              <a:defRPr/>
            </a:pPr>
            <a:r>
              <a:rPr lang="en-US" dirty="0"/>
              <a:t>Fever</a:t>
            </a:r>
          </a:p>
          <a:p>
            <a:pPr>
              <a:defRPr/>
            </a:pPr>
            <a:r>
              <a:rPr lang="en-US" dirty="0"/>
              <a:t>Diarrhea</a:t>
            </a:r>
          </a:p>
          <a:p>
            <a:pPr>
              <a:defRPr/>
            </a:pPr>
            <a:r>
              <a:rPr lang="en-US" dirty="0"/>
              <a:t>Generalized weakness</a:t>
            </a:r>
          </a:p>
          <a:p>
            <a:pPr>
              <a:defRPr/>
            </a:pPr>
            <a:endParaRPr lang="en-US" dirty="0"/>
          </a:p>
        </p:txBody>
      </p:sp>
      <p:sp>
        <p:nvSpPr>
          <p:cNvPr id="22532" name="Slide Number Placeholder 3">
            <a:extLst>
              <a:ext uri="{FF2B5EF4-FFF2-40B4-BE49-F238E27FC236}">
                <a16:creationId xmlns:a16="http://schemas.microsoft.com/office/drawing/2014/main" id="{68E127BD-EAF9-4D5D-BCC1-F3587370AF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DE51E1-5ED5-46CD-9B45-64CAE393A6F1}" type="slidenum">
              <a:rPr lang="en-US" altLang="en-US"/>
              <a:pPr>
                <a:spcBef>
                  <a:spcPct val="0"/>
                </a:spcBef>
              </a:pPr>
              <a:t>10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328E2C1-9296-46A1-96F5-5622682538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EDD3A95-5398-4EA2-AFC9-9D220CB4FB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Is atype of impetigo but it is more deep reaching the dermis it is differentiated from imetigo by the darker crust thickes with ucler is developed underneath</a:t>
            </a:r>
          </a:p>
          <a:p>
            <a:endParaRPr lang="en-US" altLang="en-US"/>
          </a:p>
        </p:txBody>
      </p:sp>
      <p:sp>
        <p:nvSpPr>
          <p:cNvPr id="26628" name="Slide Number Placeholder 3">
            <a:extLst>
              <a:ext uri="{FF2B5EF4-FFF2-40B4-BE49-F238E27FC236}">
                <a16:creationId xmlns:a16="http://schemas.microsoft.com/office/drawing/2014/main" id="{DE79CBB2-B03D-4762-B8CE-18093DE391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47A923-46E3-4432-99D2-DDE566CA632E}" type="slidenum">
              <a:rPr lang="en-US" altLang="en-US"/>
              <a:pPr>
                <a:spcBef>
                  <a:spcPct val="0"/>
                </a:spcBef>
              </a:pPr>
              <a:t>13</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32B60DC-85E1-4F7A-9A24-A2521F628C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9EC451DA-90E0-4677-B08E-2D09B6EFEB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Superficial cellulitis with</a:t>
            </a:r>
          </a:p>
          <a:p>
            <a:r>
              <a:rPr lang="en-US" altLang="en-US"/>
              <a:t>extensive lympathic</a:t>
            </a:r>
          </a:p>
          <a:p>
            <a:r>
              <a:rPr lang="en-US" altLang="en-US"/>
              <a:t>involvement</a:t>
            </a:r>
          </a:p>
          <a:p>
            <a:pPr eaLnBrk="1" hangingPunct="1">
              <a:spcBef>
                <a:spcPct val="0"/>
              </a:spcBef>
              <a:buFont typeface="Courier New" panose="02070309020205020404" pitchFamily="49" charset="0"/>
              <a:buChar char="o"/>
            </a:pPr>
            <a:endParaRPr lang="en-US" altLang="en-US"/>
          </a:p>
          <a:p>
            <a:pPr eaLnBrk="1" hangingPunct="1">
              <a:spcBef>
                <a:spcPct val="0"/>
              </a:spcBef>
              <a:buFont typeface="Courier New" panose="02070309020205020404" pitchFamily="49" charset="0"/>
              <a:buChar char="o"/>
            </a:pPr>
            <a:endParaRPr lang="en-US" altLang="en-US"/>
          </a:p>
          <a:p>
            <a:pPr eaLnBrk="1" hangingPunct="1">
              <a:spcBef>
                <a:spcPct val="0"/>
              </a:spcBef>
              <a:buFont typeface="Courier New" panose="02070309020205020404" pitchFamily="49" charset="0"/>
              <a:buChar char="o"/>
            </a:pPr>
            <a:r>
              <a:rPr lang="en-US" altLang="en-US"/>
              <a:t>Caused by group A beta haemolytic streptococci (</a:t>
            </a:r>
            <a:r>
              <a:rPr lang="en-US" altLang="en-US" i="1"/>
              <a:t>Streptococcus pyogenes</a:t>
            </a:r>
            <a:r>
              <a:rPr lang="en-US" altLang="en-US"/>
              <a:t>) </a:t>
            </a:r>
          </a:p>
          <a:p>
            <a:pPr>
              <a:buFont typeface="Courier New" panose="02070309020205020404" pitchFamily="49" charset="0"/>
              <a:buChar char="o"/>
            </a:pPr>
            <a:r>
              <a:rPr lang="en-US" altLang="en-US"/>
              <a:t>pathogen enters through a break in the skin and eventually spreads to the dermis and  the superficial subcutaneous tissues; can remain superficial or become systemic</a:t>
            </a:r>
          </a:p>
          <a:p>
            <a:pPr>
              <a:buFont typeface="Courier New" panose="02070309020205020404" pitchFamily="49" charset="0"/>
              <a:buChar char="o"/>
            </a:pPr>
            <a:endParaRPr lang="en-US" altLang="en-US"/>
          </a:p>
          <a:p>
            <a:r>
              <a:rPr lang="en-US" altLang="en-US"/>
              <a:t> 30% of pts. have had a</a:t>
            </a:r>
          </a:p>
          <a:p>
            <a:r>
              <a:rPr lang="en-US" altLang="en-US"/>
              <a:t>streptococcal respiratory</a:t>
            </a:r>
          </a:p>
          <a:p>
            <a:r>
              <a:rPr lang="en-US" altLang="en-US"/>
              <a:t>infection.</a:t>
            </a:r>
          </a:p>
          <a:p>
            <a:endParaRPr lang="en-US" altLang="en-US"/>
          </a:p>
          <a:p>
            <a:endParaRPr lang="en-US" altLang="en-US"/>
          </a:p>
          <a:p>
            <a:pPr>
              <a:buFont typeface="Courier New" panose="02070309020205020404" pitchFamily="49" charset="0"/>
              <a:buChar char="o"/>
            </a:pPr>
            <a:endParaRPr lang="en-US" altLang="en-US"/>
          </a:p>
          <a:p>
            <a:pPr>
              <a:buFont typeface="Courier New" panose="02070309020205020404" pitchFamily="49" charset="0"/>
              <a:buChar char="o"/>
            </a:pPr>
            <a:endParaRPr lang="en-US" altLang="en-US"/>
          </a:p>
          <a:p>
            <a:pPr eaLnBrk="1" hangingPunct="1">
              <a:spcBef>
                <a:spcPct val="0"/>
              </a:spcBef>
              <a:buFont typeface="Courier New" panose="02070309020205020404" pitchFamily="49" charset="0"/>
              <a:buChar char="o"/>
            </a:pPr>
            <a:r>
              <a:rPr lang="en-US" altLang="en-US" b="1"/>
              <a:t>Definition:</a:t>
            </a:r>
            <a:r>
              <a:rPr lang="en-US" altLang="en-US"/>
              <a:t> A specific, acute, superficial cutaneous cellulitis caused by β-hemolytic streptococci and characterized by hot, red, edematous, brawny, and sharply defined eruptions; usually accompanied by severe constitutional symptoms.</a:t>
            </a:r>
          </a:p>
          <a:p>
            <a:pPr>
              <a:buFont typeface="Courier New" panose="02070309020205020404" pitchFamily="49" charset="0"/>
              <a:buChar char="o"/>
            </a:pPr>
            <a:endParaRPr lang="en-US" altLang="en-US"/>
          </a:p>
          <a:p>
            <a:endParaRPr lang="en-US" altLang="en-US"/>
          </a:p>
          <a:p>
            <a:endParaRPr lang="en-US" altLang="en-US"/>
          </a:p>
        </p:txBody>
      </p:sp>
      <p:sp>
        <p:nvSpPr>
          <p:cNvPr id="29700" name="Slide Number Placeholder 3">
            <a:extLst>
              <a:ext uri="{FF2B5EF4-FFF2-40B4-BE49-F238E27FC236}">
                <a16:creationId xmlns:a16="http://schemas.microsoft.com/office/drawing/2014/main" id="{580FC7A9-0C3B-42C0-B012-6199F27851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EE592C-E678-48EF-84CE-F289E08AB60D}" type="slidenum">
              <a:rPr lang="en-US" altLang="en-US"/>
              <a:pPr>
                <a:spcBef>
                  <a:spcPct val="0"/>
                </a:spcBef>
              </a:pPr>
              <a:t>15</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281D0FB-6752-484B-8664-C52B37EDF4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8C49556-AA5B-4547-A644-C18F761FCE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Pyrogenic exotoxin B is an extracel-lular cysteine protease which has been shown to cleave fibro-nectin and vitronectin, extracellular matrix proteins</a:t>
            </a:r>
          </a:p>
          <a:p>
            <a:endParaRPr lang="ar-JO" altLang="en-US"/>
          </a:p>
        </p:txBody>
      </p:sp>
      <p:sp>
        <p:nvSpPr>
          <p:cNvPr id="32772" name="Slide Number Placeholder 3">
            <a:extLst>
              <a:ext uri="{FF2B5EF4-FFF2-40B4-BE49-F238E27FC236}">
                <a16:creationId xmlns:a16="http://schemas.microsoft.com/office/drawing/2014/main" id="{FC243D88-BC46-4434-A6CF-97B31D27C9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840664-1024-4E94-9D68-BB87EBCFE641}" type="slidenum">
              <a:rPr lang="en-US" altLang="en-US"/>
              <a:pPr>
                <a:spcBef>
                  <a:spcPct val="0"/>
                </a:spcBef>
              </a:pPr>
              <a:t>17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073B20D2-5966-4BBD-A71F-8AA31672D7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DFF195-0DA7-434A-ACC3-1303F4E69269}" type="slidenum">
              <a:rPr lang="ar-SA" altLang="en-US">
                <a:latin typeface="Arial" panose="020B0604020202020204" pitchFamily="34" charset="0"/>
              </a:rPr>
              <a:pPr>
                <a:spcBef>
                  <a:spcPct val="0"/>
                </a:spcBef>
              </a:pPr>
              <a:t>26</a:t>
            </a:fld>
            <a:endParaRPr lang="en-US" altLang="en-US">
              <a:latin typeface="Arial" panose="020B0604020202020204" pitchFamily="34" charset="0"/>
            </a:endParaRPr>
          </a:p>
        </p:txBody>
      </p:sp>
      <p:sp>
        <p:nvSpPr>
          <p:cNvPr id="43011" name="Rectangle 2">
            <a:extLst>
              <a:ext uri="{FF2B5EF4-FFF2-40B4-BE49-F238E27FC236}">
                <a16:creationId xmlns:a16="http://schemas.microsoft.com/office/drawing/2014/main" id="{EFCF7970-D4E3-45F7-9253-1CFB0A91CA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a:extLst>
              <a:ext uri="{FF2B5EF4-FFF2-40B4-BE49-F238E27FC236}">
                <a16:creationId xmlns:a16="http://schemas.microsoft.com/office/drawing/2014/main" id="{2802D5B5-847F-4A9A-8617-83E078ED06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cs typeface="Arial" panose="020B0604020202020204" pitchFamily="34" charset="0"/>
              </a:rPr>
              <a:t>Abscess on the back with S. aureus , with surrounding cellulitis.  The line drawn around it is done to see if the redness is expanding.  Users can do this as well, and if the area of redness is expanding more that a half inch an hour it needs medical attention.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8C226D8-4F36-419C-B53B-D42E7FD2B4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3F1681A8-1135-4C52-9A93-C9D82DF549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a:extLst>
              <a:ext uri="{FF2B5EF4-FFF2-40B4-BE49-F238E27FC236}">
                <a16:creationId xmlns:a16="http://schemas.microsoft.com/office/drawing/2014/main" id="{4344C2CD-7869-4608-BE2E-EEE6EFD4F4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31F684-13E1-471D-AF41-D80F0A0AE2DE}" type="slidenum">
              <a:rPr lang="en-US" altLang="en-US">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 /><Relationship Id="rId1" Type="http://schemas.openxmlformats.org/officeDocument/2006/relationships/themeOverride" Target="../theme/themeOverride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E11B45-8C6D-4F5C-B75D-A0E3A89CD25B}"/>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0CDD8D22-BB2F-46CE-B6B0-C1C521D94AE6}"/>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620EAC7B-A8E4-4EFA-B22B-F1A9135EF063}"/>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B325E64F-3891-4F10-BD52-6D59F5F1497C}"/>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9">
            <a:extLst>
              <a:ext uri="{FF2B5EF4-FFF2-40B4-BE49-F238E27FC236}">
                <a16:creationId xmlns:a16="http://schemas.microsoft.com/office/drawing/2014/main" id="{98B055F4-8767-4357-A203-2C43AA24AC17}"/>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EB6997D1-B2BE-4777-BEEE-88C599B794F0}"/>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E6048644-E972-4427-AAE5-A8E871DAF4E8}"/>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BDB38098-311D-47B0-A78C-A47EE39C69F6}"/>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Straight Connector 13">
            <a:extLst>
              <a:ext uri="{FF2B5EF4-FFF2-40B4-BE49-F238E27FC236}">
                <a16:creationId xmlns:a16="http://schemas.microsoft.com/office/drawing/2014/main" id="{97613217-D710-45A5-85B0-D02D5A5BCA26}"/>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5" name="Straight Connector 14">
            <a:extLst>
              <a:ext uri="{FF2B5EF4-FFF2-40B4-BE49-F238E27FC236}">
                <a16:creationId xmlns:a16="http://schemas.microsoft.com/office/drawing/2014/main" id="{D60E7495-0C86-4C4A-A2A1-C3E133BACA68}"/>
              </a:ext>
            </a:extLst>
          </p:cNvPr>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6" name="Rectangle 15">
            <a:extLst>
              <a:ext uri="{FF2B5EF4-FFF2-40B4-BE49-F238E27FC236}">
                <a16:creationId xmlns:a16="http://schemas.microsoft.com/office/drawing/2014/main" id="{DE260996-9B3F-4A68-8AF1-D513B7DD496A}"/>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AAA2475D-BA0F-495F-9C46-DF447EEC9052}"/>
              </a:ext>
            </a:extLst>
          </p:cNvPr>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48C72444-291D-4631-BDE2-C258A3A767DE}"/>
              </a:ext>
            </a:extLst>
          </p:cNvPr>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17266852-0917-4AD3-BA08-A7C98A4B180A}"/>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19">
            <a:extLst>
              <a:ext uri="{FF2B5EF4-FFF2-40B4-BE49-F238E27FC236}">
                <a16:creationId xmlns:a16="http://schemas.microsoft.com/office/drawing/2014/main" id="{B5AA0A9A-A817-4805-9CF0-54DFD27341AE}"/>
              </a:ext>
            </a:extLst>
          </p:cNvPr>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20">
            <a:extLst>
              <a:ext uri="{FF2B5EF4-FFF2-40B4-BE49-F238E27FC236}">
                <a16:creationId xmlns:a16="http://schemas.microsoft.com/office/drawing/2014/main" id="{9240D3A5-9DF2-41E6-8F17-CDEDC2479475}"/>
              </a:ext>
            </a:extLst>
          </p:cNvPr>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BEF19D02-183B-4A17-AAE9-88EEDC46F5AC}"/>
              </a:ext>
            </a:extLst>
          </p:cNvPr>
          <p:cNvSpPr>
            <a:spLocks noGrp="1"/>
          </p:cNvSpPr>
          <p:nvPr>
            <p:ph type="dt" sz="half" idx="10"/>
          </p:nvPr>
        </p:nvSpPr>
        <p:spPr bwMode="auto">
          <a:xfrm rot="5400000">
            <a:off x="7764463" y="1174750"/>
            <a:ext cx="2286000" cy="381000"/>
          </a:xfrm>
        </p:spPr>
        <p:txBody>
          <a:bodyPr/>
          <a:lstStyle>
            <a:lvl1pPr>
              <a:defRPr/>
            </a:lvl1pPr>
          </a:lstStyle>
          <a:p>
            <a:pPr>
              <a:defRPr/>
            </a:pPr>
            <a:fld id="{2884411E-D4AD-4B23-8FD7-D221F60B2DA7}" type="datetimeFigureOut">
              <a:rPr lang="en-US"/>
              <a:pPr>
                <a:defRPr/>
              </a:pPr>
              <a:t>3/2/2021</a:t>
            </a:fld>
            <a:endParaRPr lang="en-US"/>
          </a:p>
        </p:txBody>
      </p:sp>
      <p:sp>
        <p:nvSpPr>
          <p:cNvPr id="23" name="Footer Placeholder 16">
            <a:extLst>
              <a:ext uri="{FF2B5EF4-FFF2-40B4-BE49-F238E27FC236}">
                <a16:creationId xmlns:a16="http://schemas.microsoft.com/office/drawing/2014/main" id="{0C285115-45DD-49CC-BBE8-A9D2B2033D4A}"/>
              </a:ext>
            </a:extLst>
          </p:cNvPr>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a:extLst>
              <a:ext uri="{FF2B5EF4-FFF2-40B4-BE49-F238E27FC236}">
                <a16:creationId xmlns:a16="http://schemas.microsoft.com/office/drawing/2014/main" id="{128DD800-2A31-47AC-B9D9-F93154CBC1AA}"/>
              </a:ext>
            </a:extLst>
          </p:cNvPr>
          <p:cNvSpPr>
            <a:spLocks noGrp="1"/>
          </p:cNvSpPr>
          <p:nvPr>
            <p:ph type="sldNum" sz="quarter" idx="12"/>
          </p:nvPr>
        </p:nvSpPr>
        <p:spPr bwMode="auto">
          <a:xfrm>
            <a:off x="1325563" y="4929188"/>
            <a:ext cx="609600" cy="517525"/>
          </a:xfrm>
        </p:spPr>
        <p:txBody>
          <a:bodyPr/>
          <a:lstStyle>
            <a:lvl1pPr>
              <a:defRPr smtClean="0"/>
            </a:lvl1pPr>
          </a:lstStyle>
          <a:p>
            <a:pPr>
              <a:defRPr/>
            </a:pPr>
            <a:fld id="{F19E7970-79C3-41F4-AB04-81BC10A794DA}" type="slidenum">
              <a:rPr lang="en-US" altLang="en-US"/>
              <a:pPr>
                <a:defRPr/>
              </a:pPr>
              <a:t>‹#›</a:t>
            </a:fld>
            <a:endParaRPr lang="en-US" altLang="en-US"/>
          </a:p>
        </p:txBody>
      </p:sp>
    </p:spTree>
    <p:extLst>
      <p:ext uri="{BB962C8B-B14F-4D97-AF65-F5344CB8AC3E}">
        <p14:creationId xmlns:p14="http://schemas.microsoft.com/office/powerpoint/2010/main" val="161415509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02A74EF0-7E6D-434A-954A-25BE6AE34E26}"/>
              </a:ext>
            </a:extLst>
          </p:cNvPr>
          <p:cNvSpPr>
            <a:spLocks noGrp="1"/>
          </p:cNvSpPr>
          <p:nvPr>
            <p:ph type="dt" sz="half" idx="10"/>
          </p:nvPr>
        </p:nvSpPr>
        <p:spPr/>
        <p:txBody>
          <a:bodyPr/>
          <a:lstStyle>
            <a:lvl1pPr>
              <a:defRPr/>
            </a:lvl1pPr>
          </a:lstStyle>
          <a:p>
            <a:pPr>
              <a:defRPr/>
            </a:pPr>
            <a:fld id="{219D8880-7B86-486D-B3C7-C49A20A81ADA}" type="datetimeFigureOut">
              <a:rPr lang="en-US"/>
              <a:pPr>
                <a:defRPr/>
              </a:pPr>
              <a:t>3/2/2021</a:t>
            </a:fld>
            <a:endParaRPr lang="en-US"/>
          </a:p>
        </p:txBody>
      </p:sp>
      <p:sp>
        <p:nvSpPr>
          <p:cNvPr id="5" name="Footer Placeholder 2">
            <a:extLst>
              <a:ext uri="{FF2B5EF4-FFF2-40B4-BE49-F238E27FC236}">
                <a16:creationId xmlns:a16="http://schemas.microsoft.com/office/drawing/2014/main" id="{71A9FEEB-DD48-4FB4-8D76-23443F1F84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1C484AB3-A0C6-4DF9-BE2B-7917E9C34C48}"/>
              </a:ext>
            </a:extLst>
          </p:cNvPr>
          <p:cNvSpPr>
            <a:spLocks noGrp="1"/>
          </p:cNvSpPr>
          <p:nvPr>
            <p:ph type="sldNum" sz="quarter" idx="12"/>
          </p:nvPr>
        </p:nvSpPr>
        <p:spPr/>
        <p:txBody>
          <a:bodyPr/>
          <a:lstStyle>
            <a:lvl1pPr>
              <a:defRPr/>
            </a:lvl1pPr>
          </a:lstStyle>
          <a:p>
            <a:pPr>
              <a:defRPr/>
            </a:pPr>
            <a:fld id="{F5A26699-CF44-4C06-B97D-195C44FEC244}" type="slidenum">
              <a:rPr lang="en-US" altLang="en-US"/>
              <a:pPr>
                <a:defRPr/>
              </a:pPr>
              <a:t>‹#›</a:t>
            </a:fld>
            <a:endParaRPr lang="en-US" altLang="en-US"/>
          </a:p>
        </p:txBody>
      </p:sp>
    </p:spTree>
    <p:extLst>
      <p:ext uri="{BB962C8B-B14F-4D97-AF65-F5344CB8AC3E}">
        <p14:creationId xmlns:p14="http://schemas.microsoft.com/office/powerpoint/2010/main" val="290850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B748D7BC-7FB5-4F18-AFA6-4C66FC231164}"/>
              </a:ext>
            </a:extLst>
          </p:cNvPr>
          <p:cNvSpPr>
            <a:spLocks noGrp="1"/>
          </p:cNvSpPr>
          <p:nvPr>
            <p:ph type="dt" sz="half" idx="10"/>
          </p:nvPr>
        </p:nvSpPr>
        <p:spPr/>
        <p:txBody>
          <a:bodyPr/>
          <a:lstStyle>
            <a:lvl1pPr>
              <a:defRPr/>
            </a:lvl1pPr>
          </a:lstStyle>
          <a:p>
            <a:pPr>
              <a:defRPr/>
            </a:pPr>
            <a:fld id="{8B5AB0FD-EC4B-470A-8338-67FB43E42365}" type="datetimeFigureOut">
              <a:rPr lang="en-US"/>
              <a:pPr>
                <a:defRPr/>
              </a:pPr>
              <a:t>3/2/2021</a:t>
            </a:fld>
            <a:endParaRPr lang="en-US"/>
          </a:p>
        </p:txBody>
      </p:sp>
      <p:sp>
        <p:nvSpPr>
          <p:cNvPr id="5" name="Footer Placeholder 2">
            <a:extLst>
              <a:ext uri="{FF2B5EF4-FFF2-40B4-BE49-F238E27FC236}">
                <a16:creationId xmlns:a16="http://schemas.microsoft.com/office/drawing/2014/main" id="{9EC9DA76-FCF5-417D-AD40-CF7B02880A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068BDFF0-327F-4F67-ABDB-D866EB6FFAAB}"/>
              </a:ext>
            </a:extLst>
          </p:cNvPr>
          <p:cNvSpPr>
            <a:spLocks noGrp="1"/>
          </p:cNvSpPr>
          <p:nvPr>
            <p:ph type="sldNum" sz="quarter" idx="12"/>
          </p:nvPr>
        </p:nvSpPr>
        <p:spPr/>
        <p:txBody>
          <a:bodyPr/>
          <a:lstStyle>
            <a:lvl1pPr>
              <a:defRPr/>
            </a:lvl1pPr>
          </a:lstStyle>
          <a:p>
            <a:pPr>
              <a:defRPr/>
            </a:pPr>
            <a:fld id="{A642D588-AF8A-472A-87CF-D44AF6351346}" type="slidenum">
              <a:rPr lang="en-US" altLang="en-US"/>
              <a:pPr>
                <a:defRPr/>
              </a:pPr>
              <a:t>‹#›</a:t>
            </a:fld>
            <a:endParaRPr lang="en-US" altLang="en-US"/>
          </a:p>
        </p:txBody>
      </p:sp>
    </p:spTree>
    <p:extLst>
      <p:ext uri="{BB962C8B-B14F-4D97-AF65-F5344CB8AC3E}">
        <p14:creationId xmlns:p14="http://schemas.microsoft.com/office/powerpoint/2010/main" val="100240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E75B5735-575A-47D3-B7B2-21D47209E6FD}"/>
              </a:ext>
            </a:extLst>
          </p:cNvPr>
          <p:cNvSpPr>
            <a:spLocks noGrp="1"/>
          </p:cNvSpPr>
          <p:nvPr>
            <p:ph type="dt" sz="half" idx="10"/>
          </p:nvPr>
        </p:nvSpPr>
        <p:spPr/>
        <p:txBody>
          <a:bodyPr rtlCol="0"/>
          <a:lstStyle>
            <a:lvl1pPr>
              <a:defRPr/>
            </a:lvl1pPr>
          </a:lstStyle>
          <a:p>
            <a:pPr>
              <a:defRPr/>
            </a:pPr>
            <a:fld id="{31534511-3785-45D3-8846-3F8EF5E1EDF9}" type="datetimeFigureOut">
              <a:rPr lang="en-US"/>
              <a:pPr>
                <a:defRPr/>
              </a:pPr>
              <a:t>3/2/2021</a:t>
            </a:fld>
            <a:endParaRPr lang="en-US"/>
          </a:p>
        </p:txBody>
      </p:sp>
      <p:sp>
        <p:nvSpPr>
          <p:cNvPr id="5" name="Slide Number Placeholder 8">
            <a:extLst>
              <a:ext uri="{FF2B5EF4-FFF2-40B4-BE49-F238E27FC236}">
                <a16:creationId xmlns:a16="http://schemas.microsoft.com/office/drawing/2014/main" id="{E31EE990-CF1B-4AFF-AF35-DC2DAEBE09D4}"/>
              </a:ext>
            </a:extLst>
          </p:cNvPr>
          <p:cNvSpPr>
            <a:spLocks noGrp="1"/>
          </p:cNvSpPr>
          <p:nvPr>
            <p:ph type="sldNum" sz="quarter" idx="11"/>
          </p:nvPr>
        </p:nvSpPr>
        <p:spPr/>
        <p:txBody>
          <a:bodyPr/>
          <a:lstStyle>
            <a:lvl1pPr>
              <a:defRPr smtClean="0"/>
            </a:lvl1pPr>
          </a:lstStyle>
          <a:p>
            <a:pPr>
              <a:defRPr/>
            </a:pPr>
            <a:fld id="{E7C3795A-9BB7-49C2-A5BF-251D43CBB5BF}" type="slidenum">
              <a:rPr lang="en-US" altLang="en-US"/>
              <a:pPr>
                <a:defRPr/>
              </a:pPr>
              <a:t>‹#›</a:t>
            </a:fld>
            <a:endParaRPr lang="en-US" altLang="en-US"/>
          </a:p>
        </p:txBody>
      </p:sp>
      <p:sp>
        <p:nvSpPr>
          <p:cNvPr id="6" name="Footer Placeholder 9">
            <a:extLst>
              <a:ext uri="{FF2B5EF4-FFF2-40B4-BE49-F238E27FC236}">
                <a16:creationId xmlns:a16="http://schemas.microsoft.com/office/drawing/2014/main" id="{5AF7AB5D-27AD-4B06-8949-AFA4F716638B}"/>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50292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0A45D9-595E-4911-B8F2-57C9A834A194}"/>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DF5CBFCD-9912-4C4E-A2D3-9923DB50FAC5}"/>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0753A542-38AD-44BC-84E6-082BB37D7E37}"/>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E8CA4F4E-6649-484E-9642-DB49AF552505}"/>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7A1A294C-51E8-4A42-9E2E-E77C52E6C534}"/>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F9BF7C64-A6CE-48B2-9D3B-9C72A663163A}"/>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806D0C0A-0265-4617-9D79-B638019FB3E5}"/>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A16C0419-71E8-42B9-B31F-A1B240BACA3B}"/>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ADF026FB-F1B8-4AA6-9EE8-28D5E93E48CB}"/>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6B75703F-A465-411B-B8D4-9004EAC51AAB}"/>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EBB508BF-1F34-43E6-9ECB-A5B9B932B7D9}"/>
              </a:ext>
            </a:extLst>
          </p:cNvPr>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E85D8461-5C67-4F0A-836D-66645E197C69}"/>
              </a:ext>
            </a:extLst>
          </p:cNvPr>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B2B050FD-DBC3-45F6-8DA9-10052D32E4BA}"/>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D4843E11-2F8C-414A-B3F2-3A86768E416C}"/>
              </a:ext>
            </a:extLst>
          </p:cNvPr>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D62FD56D-1985-4693-9827-02D02FB3C2FF}"/>
              </a:ext>
            </a:extLst>
          </p:cNvPr>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BFBA701A-CFFC-4F00-BD99-F0602A9970F8}"/>
              </a:ext>
            </a:extLst>
          </p:cNvPr>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FED8C89B-475B-403E-AD58-96D6042EE172}"/>
              </a:ext>
            </a:extLst>
          </p:cNvPr>
          <p:cNvSpPr>
            <a:spLocks noGrp="1"/>
          </p:cNvSpPr>
          <p:nvPr>
            <p:ph type="dt" sz="half" idx="10"/>
          </p:nvPr>
        </p:nvSpPr>
        <p:spPr bwMode="auto">
          <a:xfrm rot="5400000">
            <a:off x="7762875" y="1169988"/>
            <a:ext cx="2286000" cy="381000"/>
          </a:xfrm>
        </p:spPr>
        <p:txBody>
          <a:bodyPr/>
          <a:lstStyle>
            <a:lvl1pPr>
              <a:defRPr/>
            </a:lvl1pPr>
          </a:lstStyle>
          <a:p>
            <a:pPr>
              <a:defRPr/>
            </a:pPr>
            <a:fld id="{09832DF4-0D62-46C1-BAC3-51C4F729097F}" type="datetimeFigureOut">
              <a:rPr lang="en-US"/>
              <a:pPr>
                <a:defRPr/>
              </a:pPr>
              <a:t>3/2/2021</a:t>
            </a:fld>
            <a:endParaRPr lang="en-US"/>
          </a:p>
        </p:txBody>
      </p:sp>
      <p:sp>
        <p:nvSpPr>
          <p:cNvPr id="21" name="Footer Placeholder 4">
            <a:extLst>
              <a:ext uri="{FF2B5EF4-FFF2-40B4-BE49-F238E27FC236}">
                <a16:creationId xmlns:a16="http://schemas.microsoft.com/office/drawing/2014/main" id="{21BB99D7-74B5-4F8F-8C6B-5F587C4C466C}"/>
              </a:ext>
            </a:extLst>
          </p:cNvPr>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a:extLst>
              <a:ext uri="{FF2B5EF4-FFF2-40B4-BE49-F238E27FC236}">
                <a16:creationId xmlns:a16="http://schemas.microsoft.com/office/drawing/2014/main" id="{018473F8-6CEE-46A8-91F0-C6E9929F5A8B}"/>
              </a:ext>
            </a:extLst>
          </p:cNvPr>
          <p:cNvSpPr>
            <a:spLocks noGrp="1"/>
          </p:cNvSpPr>
          <p:nvPr>
            <p:ph type="sldNum" sz="quarter" idx="12"/>
          </p:nvPr>
        </p:nvSpPr>
        <p:spPr bwMode="auto">
          <a:xfrm>
            <a:off x="1339850" y="4929188"/>
            <a:ext cx="609600" cy="517525"/>
          </a:xfrm>
        </p:spPr>
        <p:txBody>
          <a:bodyPr/>
          <a:lstStyle>
            <a:lvl1pPr>
              <a:defRPr smtClean="0"/>
            </a:lvl1pPr>
          </a:lstStyle>
          <a:p>
            <a:pPr>
              <a:defRPr/>
            </a:pPr>
            <a:fld id="{94317F9A-2CA4-47A5-A7E9-92999B9EEFAE}" type="slidenum">
              <a:rPr lang="en-US" altLang="en-US"/>
              <a:pPr>
                <a:defRPr/>
              </a:pPr>
              <a:t>‹#›</a:t>
            </a:fld>
            <a:endParaRPr lang="en-US" altLang="en-US"/>
          </a:p>
        </p:txBody>
      </p:sp>
    </p:spTree>
    <p:extLst>
      <p:ext uri="{BB962C8B-B14F-4D97-AF65-F5344CB8AC3E}">
        <p14:creationId xmlns:p14="http://schemas.microsoft.com/office/powerpoint/2010/main" val="406197843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F8A470D7-E6AB-4103-BC41-79A3C796CDF4}"/>
              </a:ext>
            </a:extLst>
          </p:cNvPr>
          <p:cNvSpPr>
            <a:spLocks noGrp="1"/>
          </p:cNvSpPr>
          <p:nvPr>
            <p:ph type="dt" sz="half" idx="10"/>
          </p:nvPr>
        </p:nvSpPr>
        <p:spPr/>
        <p:txBody>
          <a:bodyPr/>
          <a:lstStyle>
            <a:lvl1pPr>
              <a:defRPr/>
            </a:lvl1pPr>
          </a:lstStyle>
          <a:p>
            <a:pPr>
              <a:defRPr/>
            </a:pPr>
            <a:fld id="{6EA24CE8-FC46-476B-9399-06F30846B8AD}" type="datetimeFigureOut">
              <a:rPr lang="en-US"/>
              <a:pPr>
                <a:defRPr/>
              </a:pPr>
              <a:t>3/2/2021</a:t>
            </a:fld>
            <a:endParaRPr lang="en-US"/>
          </a:p>
        </p:txBody>
      </p:sp>
      <p:sp>
        <p:nvSpPr>
          <p:cNvPr id="6" name="Footer Placeholder 2">
            <a:extLst>
              <a:ext uri="{FF2B5EF4-FFF2-40B4-BE49-F238E27FC236}">
                <a16:creationId xmlns:a16="http://schemas.microsoft.com/office/drawing/2014/main" id="{97B2CDA7-C3CC-423A-9CDD-64C4B5F1FF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9CA6F4F1-FBEF-493A-8681-FECFF04EA853}"/>
              </a:ext>
            </a:extLst>
          </p:cNvPr>
          <p:cNvSpPr>
            <a:spLocks noGrp="1"/>
          </p:cNvSpPr>
          <p:nvPr>
            <p:ph type="sldNum" sz="quarter" idx="12"/>
          </p:nvPr>
        </p:nvSpPr>
        <p:spPr/>
        <p:txBody>
          <a:bodyPr/>
          <a:lstStyle>
            <a:lvl1pPr>
              <a:defRPr/>
            </a:lvl1pPr>
          </a:lstStyle>
          <a:p>
            <a:pPr>
              <a:defRPr/>
            </a:pPr>
            <a:fld id="{5A766EEB-0A90-4728-987D-EC2438F9A9F1}" type="slidenum">
              <a:rPr lang="en-US" altLang="en-US"/>
              <a:pPr>
                <a:defRPr/>
              </a:pPr>
              <a:t>‹#›</a:t>
            </a:fld>
            <a:endParaRPr lang="en-US" altLang="en-US"/>
          </a:p>
        </p:txBody>
      </p:sp>
    </p:spTree>
    <p:extLst>
      <p:ext uri="{BB962C8B-B14F-4D97-AF65-F5344CB8AC3E}">
        <p14:creationId xmlns:p14="http://schemas.microsoft.com/office/powerpoint/2010/main" val="1358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a:extLst>
              <a:ext uri="{FF2B5EF4-FFF2-40B4-BE49-F238E27FC236}">
                <a16:creationId xmlns:a16="http://schemas.microsoft.com/office/drawing/2014/main" id="{A6CE67C7-5E47-4682-B3BB-152577317704}"/>
              </a:ext>
            </a:extLst>
          </p:cNvPr>
          <p:cNvSpPr>
            <a:spLocks noGrp="1"/>
          </p:cNvSpPr>
          <p:nvPr>
            <p:ph type="dt" sz="half" idx="10"/>
          </p:nvPr>
        </p:nvSpPr>
        <p:spPr/>
        <p:txBody>
          <a:bodyPr/>
          <a:lstStyle>
            <a:lvl1pPr>
              <a:defRPr/>
            </a:lvl1pPr>
          </a:lstStyle>
          <a:p>
            <a:pPr>
              <a:defRPr/>
            </a:pPr>
            <a:fld id="{DB2B6D9D-7449-445B-9DA4-723240E1D95F}" type="datetimeFigureOut">
              <a:rPr lang="en-US"/>
              <a:pPr>
                <a:defRPr/>
              </a:pPr>
              <a:t>3/2/2021</a:t>
            </a:fld>
            <a:endParaRPr lang="en-US"/>
          </a:p>
        </p:txBody>
      </p:sp>
      <p:sp>
        <p:nvSpPr>
          <p:cNvPr id="8" name="Footer Placeholder 2">
            <a:extLst>
              <a:ext uri="{FF2B5EF4-FFF2-40B4-BE49-F238E27FC236}">
                <a16:creationId xmlns:a16="http://schemas.microsoft.com/office/drawing/2014/main" id="{108F3989-E693-4F66-8F6B-BB28EB22D01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8B64958B-2FD0-4160-8108-DC35D2E1C44E}"/>
              </a:ext>
            </a:extLst>
          </p:cNvPr>
          <p:cNvSpPr>
            <a:spLocks noGrp="1"/>
          </p:cNvSpPr>
          <p:nvPr>
            <p:ph type="sldNum" sz="quarter" idx="12"/>
          </p:nvPr>
        </p:nvSpPr>
        <p:spPr/>
        <p:txBody>
          <a:bodyPr/>
          <a:lstStyle>
            <a:lvl1pPr>
              <a:defRPr/>
            </a:lvl1pPr>
          </a:lstStyle>
          <a:p>
            <a:pPr>
              <a:defRPr/>
            </a:pPr>
            <a:fld id="{D7B7D584-E745-4ED2-B68C-0C0E26C659AD}" type="slidenum">
              <a:rPr lang="en-US" altLang="en-US"/>
              <a:pPr>
                <a:defRPr/>
              </a:pPr>
              <a:t>‹#›</a:t>
            </a:fld>
            <a:endParaRPr lang="en-US" altLang="en-US"/>
          </a:p>
        </p:txBody>
      </p:sp>
    </p:spTree>
    <p:extLst>
      <p:ext uri="{BB962C8B-B14F-4D97-AF65-F5344CB8AC3E}">
        <p14:creationId xmlns:p14="http://schemas.microsoft.com/office/powerpoint/2010/main" val="280216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59C9D7A8-F58E-490F-9C95-01595A007AAD}"/>
              </a:ext>
            </a:extLst>
          </p:cNvPr>
          <p:cNvSpPr>
            <a:spLocks noGrp="1"/>
          </p:cNvSpPr>
          <p:nvPr>
            <p:ph type="dt" sz="half" idx="10"/>
          </p:nvPr>
        </p:nvSpPr>
        <p:spPr/>
        <p:txBody>
          <a:bodyPr rtlCol="0"/>
          <a:lstStyle>
            <a:lvl1pPr>
              <a:defRPr/>
            </a:lvl1pPr>
          </a:lstStyle>
          <a:p>
            <a:pPr>
              <a:defRPr/>
            </a:pPr>
            <a:fld id="{C0B92757-733A-4EC9-9D7D-E01EA0082CAB}" type="datetimeFigureOut">
              <a:rPr lang="en-US"/>
              <a:pPr>
                <a:defRPr/>
              </a:pPr>
              <a:t>3/2/2021</a:t>
            </a:fld>
            <a:endParaRPr lang="en-US"/>
          </a:p>
        </p:txBody>
      </p:sp>
      <p:sp>
        <p:nvSpPr>
          <p:cNvPr id="4" name="Slide Number Placeholder 6">
            <a:extLst>
              <a:ext uri="{FF2B5EF4-FFF2-40B4-BE49-F238E27FC236}">
                <a16:creationId xmlns:a16="http://schemas.microsoft.com/office/drawing/2014/main" id="{CD97900E-7F2B-4BFE-8903-7760E2E749B4}"/>
              </a:ext>
            </a:extLst>
          </p:cNvPr>
          <p:cNvSpPr>
            <a:spLocks noGrp="1"/>
          </p:cNvSpPr>
          <p:nvPr>
            <p:ph type="sldNum" sz="quarter" idx="11"/>
          </p:nvPr>
        </p:nvSpPr>
        <p:spPr/>
        <p:txBody>
          <a:bodyPr/>
          <a:lstStyle>
            <a:lvl1pPr>
              <a:defRPr smtClean="0"/>
            </a:lvl1pPr>
          </a:lstStyle>
          <a:p>
            <a:pPr>
              <a:defRPr/>
            </a:pPr>
            <a:fld id="{B44130B8-8263-47BE-B380-C6DC966FD4E9}" type="slidenum">
              <a:rPr lang="en-US" altLang="en-US"/>
              <a:pPr>
                <a:defRPr/>
              </a:pPr>
              <a:t>‹#›</a:t>
            </a:fld>
            <a:endParaRPr lang="en-US" altLang="en-US"/>
          </a:p>
        </p:txBody>
      </p:sp>
      <p:sp>
        <p:nvSpPr>
          <p:cNvPr id="5" name="Footer Placeholder 7">
            <a:extLst>
              <a:ext uri="{FF2B5EF4-FFF2-40B4-BE49-F238E27FC236}">
                <a16:creationId xmlns:a16="http://schemas.microsoft.com/office/drawing/2014/main" id="{2FA678F1-412A-4096-9674-A70D8473592E}"/>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368535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C623D32B-8683-4494-BA90-06026A506D38}"/>
              </a:ext>
            </a:extLst>
          </p:cNvPr>
          <p:cNvSpPr>
            <a:spLocks noGrp="1"/>
          </p:cNvSpPr>
          <p:nvPr>
            <p:ph type="dt" sz="half" idx="10"/>
          </p:nvPr>
        </p:nvSpPr>
        <p:spPr/>
        <p:txBody>
          <a:bodyPr/>
          <a:lstStyle>
            <a:lvl1pPr>
              <a:defRPr/>
            </a:lvl1pPr>
          </a:lstStyle>
          <a:p>
            <a:pPr>
              <a:defRPr/>
            </a:pPr>
            <a:fld id="{16F202F3-81B9-482D-8C5A-F7E85C947495}" type="datetimeFigureOut">
              <a:rPr lang="en-US"/>
              <a:pPr>
                <a:defRPr/>
              </a:pPr>
              <a:t>3/2/2021</a:t>
            </a:fld>
            <a:endParaRPr lang="en-US"/>
          </a:p>
        </p:txBody>
      </p:sp>
      <p:sp>
        <p:nvSpPr>
          <p:cNvPr id="3" name="Footer Placeholder 2">
            <a:extLst>
              <a:ext uri="{FF2B5EF4-FFF2-40B4-BE49-F238E27FC236}">
                <a16:creationId xmlns:a16="http://schemas.microsoft.com/office/drawing/2014/main" id="{67E5559F-2674-4818-9D9B-EAF28416D48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CECD7FDD-622F-4010-9FB9-B5485DD3FFF9}"/>
              </a:ext>
            </a:extLst>
          </p:cNvPr>
          <p:cNvSpPr>
            <a:spLocks noGrp="1"/>
          </p:cNvSpPr>
          <p:nvPr>
            <p:ph type="sldNum" sz="quarter" idx="12"/>
          </p:nvPr>
        </p:nvSpPr>
        <p:spPr/>
        <p:txBody>
          <a:bodyPr/>
          <a:lstStyle>
            <a:lvl1pPr>
              <a:defRPr/>
            </a:lvl1pPr>
          </a:lstStyle>
          <a:p>
            <a:pPr>
              <a:defRPr/>
            </a:pPr>
            <a:fld id="{B86FC8C7-E213-445B-A801-9DE3EA23E203}" type="slidenum">
              <a:rPr lang="en-US" altLang="en-US"/>
              <a:pPr>
                <a:defRPr/>
              </a:pPr>
              <a:t>‹#›</a:t>
            </a:fld>
            <a:endParaRPr lang="en-US" altLang="en-US"/>
          </a:p>
        </p:txBody>
      </p:sp>
    </p:spTree>
    <p:extLst>
      <p:ext uri="{BB962C8B-B14F-4D97-AF65-F5344CB8AC3E}">
        <p14:creationId xmlns:p14="http://schemas.microsoft.com/office/powerpoint/2010/main" val="302264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8539E05D-1F5D-4929-81E4-F23DE5E49339}"/>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5">
            <a:extLst>
              <a:ext uri="{FF2B5EF4-FFF2-40B4-BE49-F238E27FC236}">
                <a16:creationId xmlns:a16="http://schemas.microsoft.com/office/drawing/2014/main" id="{97952B28-1115-4777-98FE-697FB2E1AB06}"/>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Straight Connector 16">
            <a:extLst>
              <a:ext uri="{FF2B5EF4-FFF2-40B4-BE49-F238E27FC236}">
                <a16:creationId xmlns:a16="http://schemas.microsoft.com/office/drawing/2014/main" id="{11015303-F42E-4F82-8F37-98B67E63BF58}"/>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a:extLst>
              <a:ext uri="{FF2B5EF4-FFF2-40B4-BE49-F238E27FC236}">
                <a16:creationId xmlns:a16="http://schemas.microsoft.com/office/drawing/2014/main" id="{F7DEED1E-9A8D-43D3-8719-4F6BC7F625FB}"/>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a:extLst>
              <a:ext uri="{FF2B5EF4-FFF2-40B4-BE49-F238E27FC236}">
                <a16:creationId xmlns:a16="http://schemas.microsoft.com/office/drawing/2014/main" id="{C4B40769-3C67-4A7B-AA58-76E179CBD92E}"/>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Straight Connector 19">
            <a:extLst>
              <a:ext uri="{FF2B5EF4-FFF2-40B4-BE49-F238E27FC236}">
                <a16:creationId xmlns:a16="http://schemas.microsoft.com/office/drawing/2014/main" id="{289B03C8-DC0D-4982-B4CF-9F1C345D107C}"/>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a:extLst>
              <a:ext uri="{FF2B5EF4-FFF2-40B4-BE49-F238E27FC236}">
                <a16:creationId xmlns:a16="http://schemas.microsoft.com/office/drawing/2014/main" id="{20E341C8-A8C3-466C-BBFA-F862C840C8E2}"/>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8A9B0E7E-0A1E-4D3E-AAC2-C8BF2540302E}"/>
              </a:ext>
            </a:extLst>
          </p:cNvPr>
          <p:cNvSpPr>
            <a:spLocks noGrp="1"/>
          </p:cNvSpPr>
          <p:nvPr>
            <p:ph type="dt" sz="half" idx="10"/>
          </p:nvPr>
        </p:nvSpPr>
        <p:spPr/>
        <p:txBody>
          <a:bodyPr rtlCol="0"/>
          <a:lstStyle>
            <a:lvl1pPr>
              <a:defRPr/>
            </a:lvl1pPr>
          </a:lstStyle>
          <a:p>
            <a:pPr>
              <a:defRPr/>
            </a:pPr>
            <a:fld id="{A713F691-6092-4EF1-8D37-06EB0633E522}" type="datetimeFigureOut">
              <a:rPr lang="en-US"/>
              <a:pPr>
                <a:defRPr/>
              </a:pPr>
              <a:t>3/2/2021</a:t>
            </a:fld>
            <a:endParaRPr lang="en-US"/>
          </a:p>
        </p:txBody>
      </p:sp>
      <p:sp>
        <p:nvSpPr>
          <p:cNvPr id="13" name="Slide Number Placeholder 21">
            <a:extLst>
              <a:ext uri="{FF2B5EF4-FFF2-40B4-BE49-F238E27FC236}">
                <a16:creationId xmlns:a16="http://schemas.microsoft.com/office/drawing/2014/main" id="{969BB7A7-F749-4D41-BD55-514391216183}"/>
              </a:ext>
            </a:extLst>
          </p:cNvPr>
          <p:cNvSpPr>
            <a:spLocks noGrp="1"/>
          </p:cNvSpPr>
          <p:nvPr>
            <p:ph type="sldNum" sz="quarter" idx="11"/>
          </p:nvPr>
        </p:nvSpPr>
        <p:spPr/>
        <p:txBody>
          <a:bodyPr/>
          <a:lstStyle>
            <a:lvl1pPr>
              <a:defRPr smtClean="0"/>
            </a:lvl1pPr>
          </a:lstStyle>
          <a:p>
            <a:pPr>
              <a:defRPr/>
            </a:pPr>
            <a:fld id="{14D633BE-CF43-4C3C-835B-D9FF66026B1E}" type="slidenum">
              <a:rPr lang="en-US" altLang="en-US"/>
              <a:pPr>
                <a:defRPr/>
              </a:pPr>
              <a:t>‹#›</a:t>
            </a:fld>
            <a:endParaRPr lang="en-US" altLang="en-US"/>
          </a:p>
        </p:txBody>
      </p:sp>
      <p:sp>
        <p:nvSpPr>
          <p:cNvPr id="14" name="Footer Placeholder 22">
            <a:extLst>
              <a:ext uri="{FF2B5EF4-FFF2-40B4-BE49-F238E27FC236}">
                <a16:creationId xmlns:a16="http://schemas.microsoft.com/office/drawing/2014/main" id="{55886FB0-C5BE-4A47-AFB0-C25F2E870BB1}"/>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19510927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FD142AFC-B372-4B3C-B6D5-67CFA203E3E3}"/>
              </a:ext>
            </a:extLst>
          </p:cNvPr>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96E3B170-656D-4DFB-8B4A-D2E1D7EADF00}"/>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2BAFECEE-601B-469E-9120-1C5A624C6D59}"/>
              </a:ext>
            </a:extLst>
          </p:cNvPr>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0AF78A3E-238E-413A-9BA7-CB8ABF45DF9D}"/>
              </a:ext>
            </a:extLst>
          </p:cNvPr>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a:extLst>
              <a:ext uri="{FF2B5EF4-FFF2-40B4-BE49-F238E27FC236}">
                <a16:creationId xmlns:a16="http://schemas.microsoft.com/office/drawing/2014/main" id="{2222467E-71A7-4B66-947A-F84304C85145}"/>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16507F79-FB67-4573-B908-FA7E49987F85}"/>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43B613D6-063E-4B0B-89A2-257F2D401817}"/>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5C597A90-4576-41ED-856F-10EFFCE812EA}"/>
              </a:ext>
            </a:extLst>
          </p:cNvPr>
          <p:cNvSpPr>
            <a:spLocks noGrp="1"/>
          </p:cNvSpPr>
          <p:nvPr>
            <p:ph type="dt" sz="half" idx="10"/>
          </p:nvPr>
        </p:nvSpPr>
        <p:spPr/>
        <p:txBody>
          <a:bodyPr rtlCol="0"/>
          <a:lstStyle>
            <a:lvl1pPr>
              <a:defRPr/>
            </a:lvl1pPr>
          </a:lstStyle>
          <a:p>
            <a:pPr>
              <a:defRPr/>
            </a:pPr>
            <a:fld id="{70F64718-BAD4-462D-A95B-051E82826203}" type="datetimeFigureOut">
              <a:rPr lang="en-US"/>
              <a:pPr>
                <a:defRPr/>
              </a:pPr>
              <a:t>3/2/2021</a:t>
            </a:fld>
            <a:endParaRPr lang="en-US"/>
          </a:p>
        </p:txBody>
      </p:sp>
      <p:sp>
        <p:nvSpPr>
          <p:cNvPr id="13" name="Slide Number Placeholder 17">
            <a:extLst>
              <a:ext uri="{FF2B5EF4-FFF2-40B4-BE49-F238E27FC236}">
                <a16:creationId xmlns:a16="http://schemas.microsoft.com/office/drawing/2014/main" id="{E81A0E81-E412-4648-965B-0AC86800A777}"/>
              </a:ext>
            </a:extLst>
          </p:cNvPr>
          <p:cNvSpPr>
            <a:spLocks noGrp="1"/>
          </p:cNvSpPr>
          <p:nvPr>
            <p:ph type="sldNum" sz="quarter" idx="11"/>
          </p:nvPr>
        </p:nvSpPr>
        <p:spPr/>
        <p:txBody>
          <a:bodyPr/>
          <a:lstStyle>
            <a:lvl1pPr>
              <a:defRPr smtClean="0"/>
            </a:lvl1pPr>
          </a:lstStyle>
          <a:p>
            <a:pPr>
              <a:defRPr/>
            </a:pPr>
            <a:fld id="{56C70B4A-84A4-4680-8E7D-6430426C34AE}" type="slidenum">
              <a:rPr lang="en-US" altLang="en-US"/>
              <a:pPr>
                <a:defRPr/>
              </a:pPr>
              <a:t>‹#›</a:t>
            </a:fld>
            <a:endParaRPr lang="en-US" altLang="en-US"/>
          </a:p>
        </p:txBody>
      </p:sp>
      <p:sp>
        <p:nvSpPr>
          <p:cNvPr id="14" name="Footer Placeholder 20">
            <a:extLst>
              <a:ext uri="{FF2B5EF4-FFF2-40B4-BE49-F238E27FC236}">
                <a16:creationId xmlns:a16="http://schemas.microsoft.com/office/drawing/2014/main" id="{77D09AB0-EDE4-489E-984E-C14A1DC24290}"/>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19776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912864E7-60D0-4565-92AA-4308F9A2E9FA}"/>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A69927C6-0AD5-454D-A8DF-7580A32B7477}"/>
              </a:ext>
            </a:extLst>
          </p:cNvPr>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9F3E7B1A-A98E-4E7E-B36E-40BD5C6E7F9F}"/>
              </a:ext>
            </a:extLst>
          </p:cNvPr>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3CCA4A37-EA50-47AC-AE79-A03045128F2D}"/>
              </a:ext>
            </a:extLst>
          </p:cNvPr>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BA40AA80-FDFA-47AB-BD66-79893B944C95}" type="datetimeFigureOut">
              <a:rPr lang="en-US"/>
              <a:pPr>
                <a:defRPr/>
              </a:pPr>
              <a:t>3/2/2021</a:t>
            </a:fld>
            <a:endParaRPr lang="en-US"/>
          </a:p>
        </p:txBody>
      </p:sp>
      <p:sp>
        <p:nvSpPr>
          <p:cNvPr id="3" name="Footer Placeholder 2">
            <a:extLst>
              <a:ext uri="{FF2B5EF4-FFF2-40B4-BE49-F238E27FC236}">
                <a16:creationId xmlns:a16="http://schemas.microsoft.com/office/drawing/2014/main" id="{916AE136-D3E7-447D-82D6-4AA863ABE57C}"/>
              </a:ext>
            </a:extLst>
          </p:cNvPr>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7" name="Straight Connector 6">
            <a:extLst>
              <a:ext uri="{FF2B5EF4-FFF2-40B4-BE49-F238E27FC236}">
                <a16:creationId xmlns:a16="http://schemas.microsoft.com/office/drawing/2014/main" id="{08D47FE9-AB2E-4ED1-8FEB-68075CD9187E}"/>
              </a:ext>
            </a:extLst>
          </p:cNvPr>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C7024DA4-9818-4FE6-85F2-83FF3B94D179}"/>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C3D032D5-2514-4037-8248-D4CD62BF3F54}"/>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F5878F48-1D15-4A82-8FBA-AB981A04165C}"/>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72C2D148-51A5-4D6F-B2D0-ED3D7683C871}"/>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A98B878F-5CC3-46A5-902F-1E61892B57B6}"/>
              </a:ext>
            </a:extLst>
          </p:cNvPr>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smtClean="0">
                <a:solidFill>
                  <a:srgbClr val="FFFFFF"/>
                </a:solidFill>
                <a:latin typeface="Century Schoolbook" panose="02040604050505020304" pitchFamily="18" charset="0"/>
              </a:defRPr>
            </a:lvl1pPr>
          </a:lstStyle>
          <a:p>
            <a:pPr>
              <a:defRPr/>
            </a:pPr>
            <a:fld id="{1F491D17-AEFB-42DD-9CBC-42DC770514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56" r:id="rId4"/>
    <p:sldLayoutId id="2147484357" r:id="rId5"/>
    <p:sldLayoutId id="2147484364" r:id="rId6"/>
    <p:sldLayoutId id="2147484358" r:id="rId7"/>
    <p:sldLayoutId id="2147484365" r:id="rId8"/>
    <p:sldLayoutId id="2147484366" r:id="rId9"/>
    <p:sldLayoutId id="2147484359" r:id="rId10"/>
    <p:sldLayoutId id="2147484360"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notesSlide" Target="../notesSlides/notesSlide4.xml" /><Relationship Id="rId1" Type="http://schemas.openxmlformats.org/officeDocument/2006/relationships/slideLayout" Target="../slideLayouts/slideLayout2.xml" /><Relationship Id="rId5" Type="http://schemas.openxmlformats.org/officeDocument/2006/relationships/image" Target="../media/image23.jpeg" /><Relationship Id="rId4" Type="http://schemas.openxmlformats.org/officeDocument/2006/relationships/image" Target="../media/image22.jpeg" /></Relationships>
</file>

<file path=ppt/slides/_rels/slide11.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image" Target="../media/image24.jpeg" /><Relationship Id="rId1" Type="http://schemas.openxmlformats.org/officeDocument/2006/relationships/slideLayout" Target="../slideLayouts/slideLayout2.xml" /><Relationship Id="rId4" Type="http://schemas.openxmlformats.org/officeDocument/2006/relationships/image" Target="../media/image26.jpe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notesSlide" Target="../notesSlides/notesSlide5.xml" /><Relationship Id="rId1" Type="http://schemas.openxmlformats.org/officeDocument/2006/relationships/slideLayout" Target="../slideLayouts/slideLayout2.xml" /><Relationship Id="rId4" Type="http://schemas.openxmlformats.org/officeDocument/2006/relationships/image" Target="../media/image28.jpeg" /></Relationships>
</file>

<file path=ppt/slides/_rels/slide14.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image" Target="../media/image29.jpeg" /><Relationship Id="rId1" Type="http://schemas.openxmlformats.org/officeDocument/2006/relationships/slideLayout" Target="../slideLayouts/slideLayout2.xml" /><Relationship Id="rId4" Type="http://schemas.openxmlformats.org/officeDocument/2006/relationships/image" Target="../media/image30.png"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notesSlide" Target="../notesSlides/notesSlide7.xml" /><Relationship Id="rId1" Type="http://schemas.openxmlformats.org/officeDocument/2006/relationships/slideLayout" Target="../slideLayouts/slideLayout2.xml" /><Relationship Id="rId4" Type="http://schemas.openxmlformats.org/officeDocument/2006/relationships/image" Target="../media/image32.jpeg" /></Relationships>
</file>

<file path=ppt/slides/_rels/slide18.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image" Target="../media/image33.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image" Target="../media/image35.jpeg" /><Relationship Id="rId1" Type="http://schemas.openxmlformats.org/officeDocument/2006/relationships/slideLayout" Target="../slideLayouts/slideLayout2.xml" /><Relationship Id="rId4" Type="http://schemas.openxmlformats.org/officeDocument/2006/relationships/image" Target="../media/image37.jpeg" /></Relationships>
</file>

<file path=ppt/slides/_rels/slide21.xml.rels><?xml version="1.0" encoding="UTF-8" standalone="yes"?>
<Relationships xmlns="http://schemas.openxmlformats.org/package/2006/relationships"><Relationship Id="rId2" Type="http://schemas.openxmlformats.org/officeDocument/2006/relationships/image" Target="../media/image38.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40.jpeg" /><Relationship Id="rId2" Type="http://schemas.openxmlformats.org/officeDocument/2006/relationships/image" Target="../media/image39.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41.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42.jpeg" /><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3" Type="http://schemas.openxmlformats.org/officeDocument/2006/relationships/image" Target="../media/image44.jpeg" /><Relationship Id="rId2" Type="http://schemas.openxmlformats.org/officeDocument/2006/relationships/image" Target="../media/image43.jpeg" /><Relationship Id="rId1" Type="http://schemas.openxmlformats.org/officeDocument/2006/relationships/slideLayout" Target="../slideLayouts/slideLayout7.xml" /><Relationship Id="rId4" Type="http://schemas.openxmlformats.org/officeDocument/2006/relationships/image" Target="../media/image45.jpeg"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3" Type="http://schemas.openxmlformats.org/officeDocument/2006/relationships/image" Target="../media/image47.png" /><Relationship Id="rId2" Type="http://schemas.openxmlformats.org/officeDocument/2006/relationships/image" Target="../media/image46.png" /><Relationship Id="rId1" Type="http://schemas.openxmlformats.org/officeDocument/2006/relationships/slideLayout" Target="../slideLayouts/slideLayout7.xml" /><Relationship Id="rId5" Type="http://schemas.openxmlformats.org/officeDocument/2006/relationships/image" Target="../media/image49.png" /><Relationship Id="rId4" Type="http://schemas.openxmlformats.org/officeDocument/2006/relationships/image" Target="../media/image48.jpeg" /></Relationships>
</file>

<file path=ppt/slides/_rels/slide32.xml.rels><?xml version="1.0" encoding="UTF-8" standalone="yes"?>
<Relationships xmlns="http://schemas.openxmlformats.org/package/2006/relationships"><Relationship Id="rId3" Type="http://schemas.openxmlformats.org/officeDocument/2006/relationships/image" Target="../media/image50.jpeg" /><Relationship Id="rId2" Type="http://schemas.openxmlformats.org/officeDocument/2006/relationships/notesSlide" Target="../notesSlides/notesSlide11.xml" /><Relationship Id="rId1" Type="http://schemas.openxmlformats.org/officeDocument/2006/relationships/slideLayout" Target="../slideLayouts/slideLayout7.xml" /><Relationship Id="rId5" Type="http://schemas.openxmlformats.org/officeDocument/2006/relationships/image" Target="../media/image52.jpeg" /><Relationship Id="rId4" Type="http://schemas.openxmlformats.org/officeDocument/2006/relationships/image" Target="../media/image51.png"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3" Type="http://schemas.openxmlformats.org/officeDocument/2006/relationships/image" Target="../media/image53.png" /><Relationship Id="rId2" Type="http://schemas.openxmlformats.org/officeDocument/2006/relationships/notesSlide" Target="../notesSlides/notesSlide13.xml" /><Relationship Id="rId1" Type="http://schemas.openxmlformats.org/officeDocument/2006/relationships/slideLayout" Target="../slideLayouts/slideLayout7.xml" /><Relationship Id="rId4" Type="http://schemas.openxmlformats.org/officeDocument/2006/relationships/image" Target="../media/image54.png"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3" Type="http://schemas.openxmlformats.org/officeDocument/2006/relationships/image" Target="../media/image55.png" /><Relationship Id="rId7" Type="http://schemas.openxmlformats.org/officeDocument/2006/relationships/image" Target="../media/image59.png" /><Relationship Id="rId2" Type="http://schemas.openxmlformats.org/officeDocument/2006/relationships/notesSlide" Target="../notesSlides/notesSlide15.xml" /><Relationship Id="rId1" Type="http://schemas.openxmlformats.org/officeDocument/2006/relationships/slideLayout" Target="../slideLayouts/slideLayout7.xml" /><Relationship Id="rId6" Type="http://schemas.openxmlformats.org/officeDocument/2006/relationships/image" Target="../media/image58.jpeg" /><Relationship Id="rId5" Type="http://schemas.openxmlformats.org/officeDocument/2006/relationships/image" Target="../media/image57.png" /><Relationship Id="rId4" Type="http://schemas.openxmlformats.org/officeDocument/2006/relationships/image" Target="../media/image56.png" /></Relationships>
</file>

<file path=ppt/slides/_rels/slide38.xml.rels><?xml version="1.0" encoding="UTF-8" standalone="yes"?>
<Relationships xmlns="http://schemas.openxmlformats.org/package/2006/relationships"><Relationship Id="rId3" Type="http://schemas.openxmlformats.org/officeDocument/2006/relationships/image" Target="../media/image60.png" /><Relationship Id="rId7" Type="http://schemas.openxmlformats.org/officeDocument/2006/relationships/image" Target="../media/image64.png" /><Relationship Id="rId2" Type="http://schemas.openxmlformats.org/officeDocument/2006/relationships/notesSlide" Target="../notesSlides/notesSlide16.xml" /><Relationship Id="rId1" Type="http://schemas.openxmlformats.org/officeDocument/2006/relationships/slideLayout" Target="../slideLayouts/slideLayout7.xml" /><Relationship Id="rId6" Type="http://schemas.openxmlformats.org/officeDocument/2006/relationships/image" Target="../media/image63.png" /><Relationship Id="rId5" Type="http://schemas.openxmlformats.org/officeDocument/2006/relationships/image" Target="../media/image62.png" /><Relationship Id="rId4" Type="http://schemas.openxmlformats.org/officeDocument/2006/relationships/image" Target="../media/image61.pn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8" Type="http://schemas.openxmlformats.org/officeDocument/2006/relationships/image" Target="../media/image8.png" /><Relationship Id="rId13" Type="http://schemas.openxmlformats.org/officeDocument/2006/relationships/image" Target="../media/image13.png" /><Relationship Id="rId3" Type="http://schemas.openxmlformats.org/officeDocument/2006/relationships/image" Target="../media/image3.jpeg" /><Relationship Id="rId7" Type="http://schemas.openxmlformats.org/officeDocument/2006/relationships/image" Target="../media/image7.png" /><Relationship Id="rId12" Type="http://schemas.openxmlformats.org/officeDocument/2006/relationships/image" Target="../media/image12.png"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image" Target="../media/image6.jpeg" /><Relationship Id="rId11" Type="http://schemas.openxmlformats.org/officeDocument/2006/relationships/image" Target="../media/image11.png" /><Relationship Id="rId5" Type="http://schemas.openxmlformats.org/officeDocument/2006/relationships/image" Target="../media/image5.png" /><Relationship Id="rId10" Type="http://schemas.openxmlformats.org/officeDocument/2006/relationships/image" Target="../media/image10.png" /><Relationship Id="rId4" Type="http://schemas.openxmlformats.org/officeDocument/2006/relationships/image" Target="../media/image4.png" /><Relationship Id="rId9" Type="http://schemas.openxmlformats.org/officeDocument/2006/relationships/image" Target="../media/image9.png" /></Relationships>
</file>

<file path=ppt/slides/_rels/slide6.xml.rels><?xml version="1.0" encoding="UTF-8" standalone="yes"?>
<Relationships xmlns="http://schemas.openxmlformats.org/package/2006/relationships"><Relationship Id="rId8" Type="http://schemas.openxmlformats.org/officeDocument/2006/relationships/image" Target="../media/image19.png" /><Relationship Id="rId3" Type="http://schemas.openxmlformats.org/officeDocument/2006/relationships/image" Target="../media/image14.png" /><Relationship Id="rId7" Type="http://schemas.openxmlformats.org/officeDocument/2006/relationships/image" Target="../media/image18.png" /><Relationship Id="rId2" Type="http://schemas.openxmlformats.org/officeDocument/2006/relationships/notesSlide" Target="../notesSlides/notesSlide3.xml" /><Relationship Id="rId1" Type="http://schemas.openxmlformats.org/officeDocument/2006/relationships/slideLayout" Target="../slideLayouts/slideLayout7.xml" /><Relationship Id="rId6" Type="http://schemas.openxmlformats.org/officeDocument/2006/relationships/image" Target="../media/image17.png" /><Relationship Id="rId5" Type="http://schemas.openxmlformats.org/officeDocument/2006/relationships/image" Target="../media/image16.png" /><Relationship Id="rId4" Type="http://schemas.openxmlformats.org/officeDocument/2006/relationships/image" Target="../media/image15.png" /><Relationship Id="rId9" Type="http://schemas.openxmlformats.org/officeDocument/2006/relationships/image" Target="../media/image20.pn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6221A6-20B2-4BD3-B8AD-6EE37BC1A39F}"/>
              </a:ext>
            </a:extLst>
          </p:cNvPr>
          <p:cNvSpPr/>
          <p:nvPr/>
        </p:nvSpPr>
        <p:spPr>
          <a:xfrm>
            <a:off x="1042988" y="981075"/>
            <a:ext cx="6121400" cy="1076325"/>
          </a:xfrm>
          <a:prstGeom prst="rect">
            <a:avLst/>
          </a:prstGeom>
        </p:spPr>
        <p:txBody>
          <a:bodyPr>
            <a:spAutoFit/>
          </a:bodyPr>
          <a:lstStyle/>
          <a:p>
            <a:pPr algn="ctr" rtl="1" eaLnBrk="1" hangingPunct="1">
              <a:defRPr/>
            </a:pPr>
            <a:r>
              <a:rPr lang="en-US" sz="3200" b="1" dirty="0">
                <a:effectLst>
                  <a:outerShdw blurRad="38100" dist="38100" dir="2700000" algn="tl">
                    <a:srgbClr val="000000">
                      <a:alpha val="43137"/>
                    </a:srgbClr>
                  </a:outerShdw>
                </a:effectLst>
                <a:latin typeface="Calibri" pitchFamily="34" charset="0"/>
              </a:rPr>
              <a:t>Bacterial Infections of the Skin</a:t>
            </a:r>
          </a:p>
          <a:p>
            <a:pPr algn="ctr" rtl="1" eaLnBrk="1" hangingPunct="1">
              <a:defRPr/>
            </a:pPr>
            <a:r>
              <a:rPr lang="en-US" sz="3200" b="1" dirty="0">
                <a:effectLst>
                  <a:outerShdw blurRad="38100" dist="38100" dir="2700000" algn="tl">
                    <a:srgbClr val="000000">
                      <a:alpha val="43137"/>
                    </a:srgbClr>
                  </a:outerShdw>
                </a:effectLst>
                <a:latin typeface="Calibri" pitchFamily="34" charset="0"/>
              </a:rPr>
              <a:t>Lecture 2</a:t>
            </a:r>
          </a:p>
        </p:txBody>
      </p:sp>
      <p:sp>
        <p:nvSpPr>
          <p:cNvPr id="4" name="TextBox 3">
            <a:extLst>
              <a:ext uri="{FF2B5EF4-FFF2-40B4-BE49-F238E27FC236}">
                <a16:creationId xmlns:a16="http://schemas.microsoft.com/office/drawing/2014/main" id="{5FBFA5FF-BDB5-4622-9C0D-5E337C0FDB86}"/>
              </a:ext>
            </a:extLst>
          </p:cNvPr>
          <p:cNvSpPr txBox="1"/>
          <p:nvPr/>
        </p:nvSpPr>
        <p:spPr>
          <a:xfrm>
            <a:off x="1065606" y="2494637"/>
            <a:ext cx="6649193" cy="2246769"/>
          </a:xfrm>
          <a:prstGeom prst="rect">
            <a:avLst/>
          </a:prstGeom>
          <a:noFill/>
        </p:spPr>
        <p:txBody>
          <a:bodyPr wrap="none">
            <a:spAutoFit/>
          </a:bodyPr>
          <a:lstStyle/>
          <a:p>
            <a:pPr algn="ctr" rtl="1" eaLnBrk="1" hangingPunct="1">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Dr. Mohammad Odibate</a:t>
            </a:r>
          </a:p>
          <a:p>
            <a:pPr algn="ctr" rtl="1" eaLnBrk="1" hangingPunct="1">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Department of Microbiology and Pathology</a:t>
            </a:r>
          </a:p>
          <a:p>
            <a:pPr algn="ctr" rtl="1" eaLnBrk="1" hangingPunct="1">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Faculty of Medicine,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Mu’tah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rPr>
              <a:t> University </a:t>
            </a:r>
          </a:p>
          <a:p>
            <a:pPr algn="ctr" rtl="1" eaLnBrk="1" hangingPunct="1">
              <a:defRPr/>
            </a:pP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ndParaRPr>
          </a:p>
          <a:p>
            <a:pPr algn="ctr" rtl="1" eaLnBrk="1" hangingPunct="1">
              <a:defRPr/>
            </a:pP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ndParaRPr>
          </a:p>
        </p:txBody>
      </p:sp>
      <p:pic>
        <p:nvPicPr>
          <p:cNvPr id="9220" name="Picture 2">
            <a:extLst>
              <a:ext uri="{FF2B5EF4-FFF2-40B4-BE49-F238E27FC236}">
                <a16:creationId xmlns:a16="http://schemas.microsoft.com/office/drawing/2014/main" id="{DBD43819-86A0-4EE7-A9F6-E74A0E103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221163"/>
            <a:ext cx="25336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778CE17D-5976-420E-9154-93DB51BB24DE}"/>
              </a:ext>
            </a:extLst>
          </p:cNvPr>
          <p:cNvSpPr txBox="1">
            <a:spLocks noChangeArrowheads="1"/>
          </p:cNvSpPr>
          <p:nvPr/>
        </p:nvSpPr>
        <p:spPr bwMode="auto">
          <a:xfrm>
            <a:off x="4787900" y="4478338"/>
            <a:ext cx="3744913" cy="6477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 eaLnBrk="1" hangingPunct="1">
              <a:defRPr/>
            </a:pPr>
            <a:r>
              <a:rPr lang="en-US" b="1" dirty="0">
                <a:latin typeface="Calibri" pitchFamily="34" charset="0"/>
              </a:rPr>
              <a:t>Similar to </a:t>
            </a:r>
            <a:r>
              <a:rPr lang="en-US" b="1" dirty="0" err="1">
                <a:latin typeface="Calibri" pitchFamily="34" charset="0"/>
              </a:rPr>
              <a:t>bullous</a:t>
            </a:r>
            <a:r>
              <a:rPr lang="en-US" b="1" dirty="0">
                <a:latin typeface="Calibri" pitchFamily="34" charset="0"/>
              </a:rPr>
              <a:t> except that blisters are slight and transient </a:t>
            </a:r>
            <a:endParaRPr lang="en-US" b="1" dirty="0">
              <a:solidFill>
                <a:srgbClr val="FC1604"/>
              </a:solidFill>
              <a:latin typeface="Calibri" pitchFamily="34" charset="0"/>
            </a:endParaRPr>
          </a:p>
        </p:txBody>
      </p:sp>
      <p:sp>
        <p:nvSpPr>
          <p:cNvPr id="9" name="Text Box 7">
            <a:extLst>
              <a:ext uri="{FF2B5EF4-FFF2-40B4-BE49-F238E27FC236}">
                <a16:creationId xmlns:a16="http://schemas.microsoft.com/office/drawing/2014/main" id="{908BCD16-DAEF-449A-B618-3C9E2B3188F6}"/>
              </a:ext>
            </a:extLst>
          </p:cNvPr>
          <p:cNvSpPr txBox="1">
            <a:spLocks noChangeArrowheads="1"/>
          </p:cNvSpPr>
          <p:nvPr/>
        </p:nvSpPr>
        <p:spPr bwMode="auto">
          <a:xfrm>
            <a:off x="4932363" y="644525"/>
            <a:ext cx="3441700" cy="646113"/>
          </a:xfrm>
          <a:prstGeom prst="rect">
            <a:avLst/>
          </a:prstGeom>
          <a:noFill/>
          <a:ln w="9525">
            <a:noFill/>
            <a:miter lim="800000"/>
            <a:headEnd/>
            <a:tailEnd/>
          </a:ln>
        </p:spPr>
        <p:txBody>
          <a:bodyPr wrap="none">
            <a:spAutoFit/>
          </a:bodyPr>
          <a:lstStyle/>
          <a:p>
            <a:pPr algn="ctr" eaLnBrk="1" hangingPunct="1">
              <a:defRPr/>
            </a:pPr>
            <a:endParaRPr lang="en-US" b="1" dirty="0">
              <a:latin typeface="Calibri" pitchFamily="34" charset="0"/>
              <a:cs typeface="Arial" charset="0"/>
            </a:endParaRPr>
          </a:p>
          <a:p>
            <a:pPr algn="ctr" eaLnBrk="1" hangingPunct="1">
              <a:defRPr/>
            </a:pPr>
            <a:r>
              <a:rPr lang="en-US" b="1" dirty="0">
                <a:latin typeface="Calibri" pitchFamily="34" charset="0"/>
                <a:cs typeface="Arial" charset="0"/>
              </a:rPr>
              <a:t>Non-</a:t>
            </a:r>
            <a:r>
              <a:rPr lang="en-US" b="1" dirty="0" err="1">
                <a:latin typeface="Calibri" pitchFamily="34" charset="0"/>
                <a:cs typeface="Arial" charset="0"/>
              </a:rPr>
              <a:t>BullousImpetigo</a:t>
            </a:r>
            <a:r>
              <a:rPr lang="en-US" b="1" dirty="0">
                <a:latin typeface="Calibri" pitchFamily="34" charset="0"/>
                <a:cs typeface="Arial" charset="0"/>
              </a:rPr>
              <a:t>  (</a:t>
            </a:r>
            <a:r>
              <a:rPr lang="en-US" b="1" i="1" spc="-100" dirty="0">
                <a:latin typeface="Calibri" pitchFamily="34" charset="0"/>
                <a:cs typeface="Arial" charset="0"/>
              </a:rPr>
              <a:t>S. </a:t>
            </a:r>
            <a:r>
              <a:rPr lang="en-US" b="1" i="1" spc="-100" dirty="0" err="1">
                <a:latin typeface="Calibri" pitchFamily="34" charset="0"/>
                <a:cs typeface="Arial" charset="0"/>
              </a:rPr>
              <a:t>pyogenes</a:t>
            </a:r>
            <a:r>
              <a:rPr lang="en-US" b="1" i="1" spc="-100" dirty="0">
                <a:latin typeface="Calibri" pitchFamily="34" charset="0"/>
                <a:cs typeface="Arial" charset="0"/>
              </a:rPr>
              <a:t>)</a:t>
            </a:r>
            <a:endParaRPr lang="en-US" b="1" dirty="0">
              <a:latin typeface="Calibri" pitchFamily="34" charset="0"/>
              <a:cs typeface="Arial" charset="0"/>
            </a:endParaRPr>
          </a:p>
        </p:txBody>
      </p:sp>
      <p:cxnSp>
        <p:nvCxnSpPr>
          <p:cNvPr id="15" name="Straight Connector 14">
            <a:extLst>
              <a:ext uri="{FF2B5EF4-FFF2-40B4-BE49-F238E27FC236}">
                <a16:creationId xmlns:a16="http://schemas.microsoft.com/office/drawing/2014/main" id="{8677CB25-78AE-43BD-873C-E0A798071D62}"/>
              </a:ext>
            </a:extLst>
          </p:cNvPr>
          <p:cNvCxnSpPr/>
          <p:nvPr/>
        </p:nvCxnSpPr>
        <p:spPr>
          <a:xfrm>
            <a:off x="684213" y="404813"/>
            <a:ext cx="8064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2535" name="Picture 4" descr="http://users.telenet.be/bloemen-online/impetigo-school-sores/nonbullous-impetigo-children.png">
            <a:extLst>
              <a:ext uri="{FF2B5EF4-FFF2-40B4-BE49-F238E27FC236}">
                <a16:creationId xmlns:a16="http://schemas.microsoft.com/office/drawing/2014/main" id="{F20CCE6B-D898-4A84-8B56-571FF4DD4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375" y="1371600"/>
            <a:ext cx="3744913"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a:extLst>
              <a:ext uri="{FF2B5EF4-FFF2-40B4-BE49-F238E27FC236}">
                <a16:creationId xmlns:a16="http://schemas.microsoft.com/office/drawing/2014/main" id="{F4CE689E-9D28-42C1-A17B-CEBB0A353CBD}"/>
              </a:ext>
            </a:extLst>
          </p:cNvPr>
          <p:cNvSpPr txBox="1">
            <a:spLocks noChangeArrowheads="1"/>
          </p:cNvSpPr>
          <p:nvPr/>
        </p:nvSpPr>
        <p:spPr bwMode="auto">
          <a:xfrm>
            <a:off x="71438" y="4371975"/>
            <a:ext cx="4300537" cy="2032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eaLnBrk="1" hangingPunct="1">
              <a:defRPr/>
            </a:pPr>
            <a:r>
              <a:rPr lang="en-US" b="1" dirty="0" err="1">
                <a:latin typeface="Calibri" pitchFamily="34" charset="0"/>
              </a:rPr>
              <a:t>Bullous</a:t>
            </a:r>
            <a:r>
              <a:rPr lang="en-US" b="1" dirty="0">
                <a:latin typeface="Calibri" pitchFamily="34" charset="0"/>
              </a:rPr>
              <a:t> impetigo is a superficial skin infection that manifests as clusters of blisters that enlarge rapidly to form </a:t>
            </a:r>
            <a:r>
              <a:rPr lang="en-US" b="1" dirty="0" err="1">
                <a:latin typeface="Calibri" pitchFamily="34" charset="0"/>
              </a:rPr>
              <a:t>bullae</a:t>
            </a:r>
            <a:r>
              <a:rPr lang="en-US" b="1" dirty="0">
                <a:latin typeface="Calibri" pitchFamily="34" charset="0"/>
              </a:rPr>
              <a:t>. The </a:t>
            </a:r>
            <a:r>
              <a:rPr lang="en-US" b="1" dirty="0" err="1">
                <a:latin typeface="Calibri" pitchFamily="34" charset="0"/>
              </a:rPr>
              <a:t>bullae</a:t>
            </a:r>
            <a:r>
              <a:rPr lang="en-US" b="1" dirty="0">
                <a:latin typeface="Calibri" pitchFamily="34" charset="0"/>
              </a:rPr>
              <a:t> burst and expose larger </a:t>
            </a:r>
          </a:p>
          <a:p>
            <a:pPr algn="just" eaLnBrk="1" hangingPunct="1">
              <a:defRPr/>
            </a:pPr>
            <a:r>
              <a:rPr lang="en-US" b="1" dirty="0">
                <a:latin typeface="Calibri" pitchFamily="34" charset="0"/>
              </a:rPr>
              <a:t>bases, which become covered with</a:t>
            </a:r>
          </a:p>
          <a:p>
            <a:pPr algn="just" eaLnBrk="1" hangingPunct="1">
              <a:defRPr/>
            </a:pPr>
            <a:r>
              <a:rPr lang="en-US" b="1" dirty="0">
                <a:latin typeface="Calibri" pitchFamily="34" charset="0"/>
              </a:rPr>
              <a:t> </a:t>
            </a:r>
            <a:r>
              <a:rPr lang="en-US" b="1" dirty="0">
                <a:solidFill>
                  <a:srgbClr val="FC1604"/>
                </a:solidFill>
                <a:latin typeface="Calibri" pitchFamily="34" charset="0"/>
              </a:rPr>
              <a:t>honey-colored crust. </a:t>
            </a:r>
          </a:p>
          <a:p>
            <a:pPr algn="just" eaLnBrk="1" hangingPunct="1">
              <a:defRPr/>
            </a:pPr>
            <a:r>
              <a:rPr lang="en-US" dirty="0">
                <a:latin typeface="Calibri" pitchFamily="34" charset="0"/>
              </a:rPr>
              <a:t>(Localized scalded skin syndrome)</a:t>
            </a:r>
            <a:endParaRPr lang="en-US" b="1" dirty="0">
              <a:solidFill>
                <a:srgbClr val="FC1604"/>
              </a:solidFill>
              <a:latin typeface="Calibri" pitchFamily="34" charset="0"/>
            </a:endParaRPr>
          </a:p>
        </p:txBody>
      </p:sp>
      <p:sp>
        <p:nvSpPr>
          <p:cNvPr id="22537" name="Text Box 6">
            <a:extLst>
              <a:ext uri="{FF2B5EF4-FFF2-40B4-BE49-F238E27FC236}">
                <a16:creationId xmlns:a16="http://schemas.microsoft.com/office/drawing/2014/main" id="{842AC647-EA2B-4A2B-9FB0-F79E73D250EF}"/>
              </a:ext>
            </a:extLst>
          </p:cNvPr>
          <p:cNvSpPr txBox="1">
            <a:spLocks noChangeArrowheads="1"/>
          </p:cNvSpPr>
          <p:nvPr/>
        </p:nvSpPr>
        <p:spPr bwMode="auto">
          <a:xfrm>
            <a:off x="487363" y="642938"/>
            <a:ext cx="2860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endParaRPr lang="en-US" altLang="en-US" sz="1800" b="1">
              <a:latin typeface="Calibri" panose="020F0502020204030204" pitchFamily="34" charset="0"/>
            </a:endParaRPr>
          </a:p>
          <a:p>
            <a:pPr algn="ctr" eaLnBrk="1" hangingPunct="1">
              <a:spcBef>
                <a:spcPct val="0"/>
              </a:spcBef>
              <a:buClrTx/>
              <a:buSzTx/>
              <a:buFontTx/>
              <a:buNone/>
            </a:pPr>
            <a:r>
              <a:rPr lang="en-US" altLang="en-US" sz="1800" b="1">
                <a:latin typeface="Calibri" panose="020F0502020204030204" pitchFamily="34" charset="0"/>
              </a:rPr>
              <a:t>Bullous Impetigo (S.aureus) </a:t>
            </a:r>
          </a:p>
        </p:txBody>
      </p:sp>
      <p:pic>
        <p:nvPicPr>
          <p:cNvPr id="22538" name="Picture 2">
            <a:extLst>
              <a:ext uri="{FF2B5EF4-FFF2-40B4-BE49-F238E27FC236}">
                <a16:creationId xmlns:a16="http://schemas.microsoft.com/office/drawing/2014/main" id="{D6230C67-CF3A-4951-97F9-6B53C173F0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1382713"/>
            <a:ext cx="3887788"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2539" name="Picture 2" descr="http://ts2.mm.bing.net/th?id=H.4652958377774157&amp;pid=15.1">
            <a:extLst>
              <a:ext uri="{FF2B5EF4-FFF2-40B4-BE49-F238E27FC236}">
                <a16:creationId xmlns:a16="http://schemas.microsoft.com/office/drawing/2014/main" id="{BC1D5550-191D-4298-B110-A0086FB2D1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5408613"/>
            <a:ext cx="2428875"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a:extLst>
              <a:ext uri="{FF2B5EF4-FFF2-40B4-BE49-F238E27FC236}">
                <a16:creationId xmlns:a16="http://schemas.microsoft.com/office/drawing/2014/main" id="{1514A996-B91D-4947-8C87-26FD0729CB81}"/>
              </a:ext>
            </a:extLst>
          </p:cNvPr>
          <p:cNvSpPr txBox="1">
            <a:spLocks noChangeArrowheads="1"/>
          </p:cNvSpPr>
          <p:nvPr/>
        </p:nvSpPr>
        <p:spPr>
          <a:xfrm>
            <a:off x="2411413" y="-100013"/>
            <a:ext cx="4679950" cy="576263"/>
          </a:xfrm>
          <a:prstGeom prst="rect">
            <a:avLst/>
          </a:prstGeom>
        </p:spPr>
        <p:txBody>
          <a:bodyPr/>
          <a:lstStyle/>
          <a:p>
            <a:pPr eaLnBrk="1" fontAlgn="auto" hangingPunct="1">
              <a:spcAft>
                <a:spcPts val="0"/>
              </a:spcAft>
              <a:defRPr/>
            </a:pPr>
            <a:r>
              <a:rPr lang="en-US" sz="3200" b="1" spc="-100" dirty="0">
                <a:latin typeface="Calibri" pitchFamily="34" charset="0"/>
                <a:ea typeface="+mj-ea"/>
                <a:cs typeface="+mj-cs"/>
              </a:rPr>
              <a:t>Spreading skin infections</a:t>
            </a:r>
            <a:endParaRPr lang="en-US" sz="3200" b="1" i="1" spc="-100" dirty="0">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5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6" grpId="0" animBg="1"/>
      <p:bldP spid="225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a:extLst>
              <a:ext uri="{FF2B5EF4-FFF2-40B4-BE49-F238E27FC236}">
                <a16:creationId xmlns:a16="http://schemas.microsoft.com/office/drawing/2014/main" id="{DB1C6574-A885-4B0C-B818-77527169F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1700213"/>
            <a:ext cx="5208587"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555" name="Text Box 7">
            <a:extLst>
              <a:ext uri="{FF2B5EF4-FFF2-40B4-BE49-F238E27FC236}">
                <a16:creationId xmlns:a16="http://schemas.microsoft.com/office/drawing/2014/main" id="{7C61FCCB-B206-4C8D-B308-B010B8CB7C3F}"/>
              </a:ext>
            </a:extLst>
          </p:cNvPr>
          <p:cNvSpPr txBox="1">
            <a:spLocks noChangeArrowheads="1"/>
          </p:cNvSpPr>
          <p:nvPr/>
        </p:nvSpPr>
        <p:spPr bwMode="auto">
          <a:xfrm>
            <a:off x="533400" y="908050"/>
            <a:ext cx="17986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3200" b="1">
                <a:latin typeface="Calibri" panose="020F0502020204030204" pitchFamily="34" charset="0"/>
              </a:rPr>
              <a:t>Impetigo </a:t>
            </a:r>
          </a:p>
        </p:txBody>
      </p:sp>
      <p:cxnSp>
        <p:nvCxnSpPr>
          <p:cNvPr id="6" name="Straight Connector 5">
            <a:extLst>
              <a:ext uri="{FF2B5EF4-FFF2-40B4-BE49-F238E27FC236}">
                <a16:creationId xmlns:a16="http://schemas.microsoft.com/office/drawing/2014/main" id="{2000FA87-6254-4EA7-B516-C7248674E6B1}"/>
              </a:ext>
            </a:extLst>
          </p:cNvPr>
          <p:cNvCxnSpPr/>
          <p:nvPr/>
        </p:nvCxnSpPr>
        <p:spPr>
          <a:xfrm>
            <a:off x="684213" y="404813"/>
            <a:ext cx="8064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3557" name="Picture 1">
            <a:extLst>
              <a:ext uri="{FF2B5EF4-FFF2-40B4-BE49-F238E27FC236}">
                <a16:creationId xmlns:a16="http://schemas.microsoft.com/office/drawing/2014/main" id="{93A11289-B0F7-483D-8743-A4654B823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465263"/>
            <a:ext cx="3132137"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3558" name="Picture 4">
            <a:extLst>
              <a:ext uri="{FF2B5EF4-FFF2-40B4-BE49-F238E27FC236}">
                <a16:creationId xmlns:a16="http://schemas.microsoft.com/office/drawing/2014/main" id="{9E3E7624-818A-4B3D-8853-FE0AFD5E94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4125913"/>
            <a:ext cx="3128962"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Rectangle 2">
            <a:extLst>
              <a:ext uri="{FF2B5EF4-FFF2-40B4-BE49-F238E27FC236}">
                <a16:creationId xmlns:a16="http://schemas.microsoft.com/office/drawing/2014/main" id="{CD46394C-973D-435F-A3CE-F0A7B159C263}"/>
              </a:ext>
            </a:extLst>
          </p:cNvPr>
          <p:cNvSpPr txBox="1">
            <a:spLocks noChangeArrowheads="1"/>
          </p:cNvSpPr>
          <p:nvPr/>
        </p:nvSpPr>
        <p:spPr>
          <a:xfrm>
            <a:off x="2411413" y="-100013"/>
            <a:ext cx="4679950" cy="576263"/>
          </a:xfrm>
          <a:prstGeom prst="rect">
            <a:avLst/>
          </a:prstGeom>
        </p:spPr>
        <p:txBody>
          <a:bodyPr/>
          <a:lstStyle/>
          <a:p>
            <a:pPr eaLnBrk="1" fontAlgn="auto" hangingPunct="1">
              <a:spcAft>
                <a:spcPts val="0"/>
              </a:spcAft>
              <a:defRPr/>
            </a:pPr>
            <a:r>
              <a:rPr lang="en-US" sz="3200" b="1" spc="-100" dirty="0">
                <a:latin typeface="Calibri" pitchFamily="34" charset="0"/>
                <a:ea typeface="+mj-ea"/>
                <a:cs typeface="+mj-cs"/>
              </a:rPr>
              <a:t>Spreading skin infections</a:t>
            </a:r>
            <a:endParaRPr lang="en-US" sz="3200" b="1" i="1" spc="-100" dirty="0">
              <a:latin typeface="Calibri" pitchFamily="34" charset="0"/>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316DF-FE2A-4332-B397-3D7CB38A2493}"/>
              </a:ext>
            </a:extLst>
          </p:cNvPr>
          <p:cNvSpPr>
            <a:spLocks noGrp="1"/>
          </p:cNvSpPr>
          <p:nvPr>
            <p:ph sz="quarter" idx="1"/>
          </p:nvPr>
        </p:nvSpPr>
        <p:spPr>
          <a:xfrm>
            <a:off x="457200" y="1125538"/>
            <a:ext cx="7467600" cy="4873625"/>
          </a:xfrm>
        </p:spPr>
        <p:txBody>
          <a:bodyPr/>
          <a:lstStyle/>
          <a:p>
            <a:pPr algn="just">
              <a:buFont typeface="Wingdings" panose="05000000000000000000" pitchFamily="2" charset="2"/>
              <a:buNone/>
            </a:pPr>
            <a:r>
              <a:rPr lang="en-US" altLang="en-US" b="1" u="sng">
                <a:solidFill>
                  <a:srgbClr val="FF0000"/>
                </a:solidFill>
                <a:latin typeface="Calibri" panose="020F0502020204030204" pitchFamily="34" charset="0"/>
              </a:rPr>
              <a:t>Diagnosis</a:t>
            </a:r>
          </a:p>
          <a:p>
            <a:pPr algn="just">
              <a:buFont typeface="Wingdings" panose="05000000000000000000" pitchFamily="2" charset="2"/>
              <a:buNone/>
            </a:pPr>
            <a:r>
              <a:rPr lang="en-US" altLang="en-US">
                <a:latin typeface="Calibri" panose="020F0502020204030204" pitchFamily="34" charset="0"/>
              </a:rPr>
              <a:t>    Diagnosing impetigo is generally straightforward and based on the clinical appearance</a:t>
            </a:r>
            <a:endParaRPr lang="en-US" altLang="en-US" b="1" u="sng">
              <a:solidFill>
                <a:srgbClr val="FF0000"/>
              </a:solidFill>
              <a:latin typeface="Calibri" panose="020F0502020204030204" pitchFamily="34" charset="0"/>
            </a:endParaRPr>
          </a:p>
          <a:p>
            <a:pPr algn="just">
              <a:buFont typeface="Wingdings" panose="05000000000000000000" pitchFamily="2" charset="2"/>
              <a:buNone/>
            </a:pPr>
            <a:endParaRPr lang="en-US" altLang="en-US" b="1" u="sng">
              <a:solidFill>
                <a:srgbClr val="FF0000"/>
              </a:solidFill>
              <a:latin typeface="Calibri" panose="020F0502020204030204" pitchFamily="34" charset="0"/>
            </a:endParaRPr>
          </a:p>
          <a:p>
            <a:pPr algn="just">
              <a:buFont typeface="Wingdings" panose="05000000000000000000" pitchFamily="2" charset="2"/>
              <a:buNone/>
            </a:pPr>
            <a:r>
              <a:rPr lang="en-US" altLang="en-US" b="1" u="sng">
                <a:solidFill>
                  <a:srgbClr val="FF0000"/>
                </a:solidFill>
                <a:latin typeface="Calibri" panose="020F0502020204030204" pitchFamily="34" charset="0"/>
              </a:rPr>
              <a:t>Treatment</a:t>
            </a:r>
          </a:p>
          <a:p>
            <a:pPr algn="just">
              <a:buFont typeface="Wingdings" panose="05000000000000000000" pitchFamily="2" charset="2"/>
              <a:buNone/>
            </a:pPr>
            <a:r>
              <a:rPr lang="en-US" altLang="en-US">
                <a:latin typeface="Calibri" panose="020F0502020204030204" pitchFamily="34" charset="0"/>
              </a:rPr>
              <a:t>-  Local antibiotics in mild and localized infection</a:t>
            </a:r>
          </a:p>
          <a:p>
            <a:pPr algn="just">
              <a:buFont typeface="Wingdings" panose="05000000000000000000" pitchFamily="2" charset="2"/>
              <a:buNone/>
            </a:pPr>
            <a:endParaRPr lang="en-US" altLang="en-US">
              <a:latin typeface="Calibri" panose="020F0502020204030204" pitchFamily="34" charset="0"/>
            </a:endParaRPr>
          </a:p>
          <a:p>
            <a:pPr algn="just">
              <a:buFont typeface="Wingdings" panose="05000000000000000000" pitchFamily="2" charset="2"/>
              <a:buNone/>
            </a:pPr>
            <a:r>
              <a:rPr lang="en-US" altLang="en-US">
                <a:latin typeface="Calibri" panose="020F0502020204030204" pitchFamily="34" charset="0"/>
              </a:rPr>
              <a:t>-  Removal of infected crusts and washing with soap and water help in treatment</a:t>
            </a:r>
          </a:p>
          <a:p>
            <a:pPr algn="just">
              <a:buFont typeface="Wingdings" panose="05000000000000000000" pitchFamily="2" charset="2"/>
              <a:buNone/>
            </a:pPr>
            <a:endParaRPr lang="en-US" altLang="en-US">
              <a:latin typeface="Calibri" panose="020F0502020204030204" pitchFamily="34" charset="0"/>
            </a:endParaRPr>
          </a:p>
          <a:p>
            <a:pPr algn="just">
              <a:buFontTx/>
              <a:buChar char="-"/>
            </a:pPr>
            <a:r>
              <a:rPr lang="en-US" altLang="en-US">
                <a:latin typeface="Calibri" panose="020F0502020204030204" pitchFamily="34" charset="0"/>
              </a:rPr>
              <a:t>In widespread sever infection or when accompanied by lymphadenopathy an oral antibiotic is recommended </a:t>
            </a:r>
          </a:p>
          <a:p>
            <a:pPr algn="just">
              <a:buFontTx/>
              <a:buChar char="-"/>
            </a:pPr>
            <a:endParaRPr lang="en-US" altLang="en-US">
              <a:latin typeface="Calibri" panose="020F0502020204030204" pitchFamily="34" charset="0"/>
            </a:endParaRPr>
          </a:p>
          <a:p>
            <a:pPr algn="just">
              <a:buFont typeface="Wingdings" panose="05000000000000000000" pitchFamily="2" charset="2"/>
              <a:buNone/>
            </a:pPr>
            <a:endParaRPr lang="en-US" altLang="en-US">
              <a:latin typeface="Calibri" panose="020F0502020204030204" pitchFamily="34" charset="0"/>
            </a:endParaRPr>
          </a:p>
          <a:p>
            <a:pPr algn="just">
              <a:buFont typeface="Wingdings" panose="05000000000000000000" pitchFamily="2" charset="2"/>
              <a:buNone/>
            </a:pPr>
            <a:endParaRPr lang="en-US" altLang="en-US">
              <a:latin typeface="Calibri" panose="020F0502020204030204" pitchFamily="34" charset="0"/>
            </a:endParaRPr>
          </a:p>
        </p:txBody>
      </p:sp>
      <p:cxnSp>
        <p:nvCxnSpPr>
          <p:cNvPr id="5" name="Straight Connector 4">
            <a:extLst>
              <a:ext uri="{FF2B5EF4-FFF2-40B4-BE49-F238E27FC236}">
                <a16:creationId xmlns:a16="http://schemas.microsoft.com/office/drawing/2014/main" id="{8A0BD750-8831-4C94-A7EE-466CB53C3A42}"/>
              </a:ext>
            </a:extLst>
          </p:cNvPr>
          <p:cNvCxnSpPr/>
          <p:nvPr/>
        </p:nvCxnSpPr>
        <p:spPr>
          <a:xfrm>
            <a:off x="684213" y="404813"/>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24580" name="Text Box 7">
            <a:extLst>
              <a:ext uri="{FF2B5EF4-FFF2-40B4-BE49-F238E27FC236}">
                <a16:creationId xmlns:a16="http://schemas.microsoft.com/office/drawing/2014/main" id="{36F3BF4F-6D9A-46AE-BE7D-705323E8A3CE}"/>
              </a:ext>
            </a:extLst>
          </p:cNvPr>
          <p:cNvSpPr txBox="1">
            <a:spLocks noChangeArrowheads="1"/>
          </p:cNvSpPr>
          <p:nvPr/>
        </p:nvSpPr>
        <p:spPr bwMode="auto">
          <a:xfrm>
            <a:off x="468313" y="692150"/>
            <a:ext cx="1393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b="1" u="sng">
                <a:latin typeface="Calibri" panose="020F0502020204030204" pitchFamily="34" charset="0"/>
              </a:rPr>
              <a:t>Impetigo </a:t>
            </a:r>
          </a:p>
        </p:txBody>
      </p:sp>
      <p:sp>
        <p:nvSpPr>
          <p:cNvPr id="7" name="Rectangle 2">
            <a:extLst>
              <a:ext uri="{FF2B5EF4-FFF2-40B4-BE49-F238E27FC236}">
                <a16:creationId xmlns:a16="http://schemas.microsoft.com/office/drawing/2014/main" id="{9E992880-CB2A-42B8-B917-EDB230BED86E}"/>
              </a:ext>
            </a:extLst>
          </p:cNvPr>
          <p:cNvSpPr txBox="1">
            <a:spLocks noChangeArrowheads="1"/>
          </p:cNvSpPr>
          <p:nvPr/>
        </p:nvSpPr>
        <p:spPr>
          <a:xfrm>
            <a:off x="2411413" y="-100013"/>
            <a:ext cx="4679950" cy="576263"/>
          </a:xfrm>
          <a:prstGeom prst="rect">
            <a:avLst/>
          </a:prstGeom>
        </p:spPr>
        <p:txBody>
          <a:bodyPr/>
          <a:lstStyle/>
          <a:p>
            <a:pPr eaLnBrk="1" fontAlgn="auto" hangingPunct="1">
              <a:spcAft>
                <a:spcPts val="0"/>
              </a:spcAft>
              <a:defRPr/>
            </a:pPr>
            <a:r>
              <a:rPr lang="en-US" sz="3200" b="1" spc="-100" dirty="0">
                <a:latin typeface="Calibri" pitchFamily="34" charset="0"/>
                <a:ea typeface="+mj-ea"/>
                <a:cs typeface="+mj-cs"/>
              </a:rPr>
              <a:t>Spreading skin infections</a:t>
            </a:r>
            <a:endParaRPr lang="en-US" sz="3200" b="1" i="1" spc="-100" dirty="0">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Ecthyma">
            <a:extLst>
              <a:ext uri="{FF2B5EF4-FFF2-40B4-BE49-F238E27FC236}">
                <a16:creationId xmlns:a16="http://schemas.microsoft.com/office/drawing/2014/main" id="{B580C2FC-26B0-48E8-B5AF-785BAEDC4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908050"/>
            <a:ext cx="3240088"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19391DD-5F92-4815-8391-781F075A3A0F}"/>
              </a:ext>
            </a:extLst>
          </p:cNvPr>
          <p:cNvSpPr txBox="1">
            <a:spLocks noChangeArrowheads="1"/>
          </p:cNvSpPr>
          <p:nvPr/>
        </p:nvSpPr>
        <p:spPr bwMode="auto">
          <a:xfrm>
            <a:off x="393700" y="1735138"/>
            <a:ext cx="4754563"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eaLnBrk="1" hangingPunct="1">
              <a:spcBef>
                <a:spcPct val="0"/>
              </a:spcBef>
              <a:buClrTx/>
              <a:buSzTx/>
              <a:buFont typeface="Courier New" panose="02070309020205020404" pitchFamily="49" charset="0"/>
              <a:buChar char="o"/>
            </a:pPr>
            <a:r>
              <a:rPr lang="en-US" altLang="en-US" sz="2000">
                <a:latin typeface="Calibri" panose="020F0502020204030204" pitchFamily="34" charset="0"/>
              </a:rPr>
              <a:t> Ecthyma is a skin infection similar to impetigo, but more deeply invasive  to the deeper layer (dermis)</a:t>
            </a:r>
          </a:p>
          <a:p>
            <a:pPr algn="just" eaLnBrk="1" hangingPunct="1">
              <a:spcBef>
                <a:spcPct val="0"/>
              </a:spcBef>
              <a:buClrTx/>
              <a:buSzTx/>
              <a:buFont typeface="Courier New" panose="02070309020205020404" pitchFamily="49" charset="0"/>
              <a:buChar char="o"/>
            </a:pPr>
            <a:endParaRPr lang="en-US" altLang="en-US" sz="2000">
              <a:latin typeface="Calibri" panose="020F0502020204030204" pitchFamily="34" charset="0"/>
            </a:endParaRPr>
          </a:p>
          <a:p>
            <a:pPr algn="just" eaLnBrk="1" hangingPunct="1">
              <a:spcBef>
                <a:spcPct val="0"/>
              </a:spcBef>
              <a:buClrTx/>
              <a:buSzTx/>
              <a:buFont typeface="Courier New" panose="02070309020205020404" pitchFamily="49" charset="0"/>
              <a:buChar char="o"/>
            </a:pPr>
            <a:r>
              <a:rPr lang="en-US" altLang="en-US" sz="2000">
                <a:latin typeface="Calibri" panose="020F0502020204030204" pitchFamily="34" charset="0"/>
              </a:rPr>
              <a:t>The crust is much darker, thicker than of impetigo  beneath which ulceration occurs</a:t>
            </a:r>
          </a:p>
          <a:p>
            <a:pPr algn="just" eaLnBrk="1" hangingPunct="1">
              <a:spcBef>
                <a:spcPct val="0"/>
              </a:spcBef>
              <a:buClrTx/>
              <a:buSzTx/>
              <a:buFontTx/>
              <a:buNone/>
            </a:pPr>
            <a:endParaRPr lang="en-US" altLang="en-US" sz="2000">
              <a:latin typeface="Calibri" panose="020F0502020204030204" pitchFamily="34" charset="0"/>
            </a:endParaRPr>
          </a:p>
          <a:p>
            <a:pPr algn="just" eaLnBrk="1" hangingPunct="1">
              <a:spcBef>
                <a:spcPct val="0"/>
              </a:spcBef>
              <a:buClrTx/>
              <a:buSzTx/>
              <a:buFont typeface="Courier New" panose="02070309020205020404" pitchFamily="49" charset="0"/>
              <a:buChar char="o"/>
            </a:pPr>
            <a:r>
              <a:rPr lang="en-US" altLang="en-US" sz="2000">
                <a:latin typeface="Calibri" panose="020F0502020204030204" pitchFamily="34" charset="0"/>
              </a:rPr>
              <a:t>  Healing occurs after a few weeks with  scars</a:t>
            </a:r>
          </a:p>
          <a:p>
            <a:pPr algn="just" eaLnBrk="1" hangingPunct="1">
              <a:spcBef>
                <a:spcPct val="0"/>
              </a:spcBef>
              <a:buClrTx/>
              <a:buSzTx/>
              <a:buFont typeface="Courier New" panose="02070309020205020404" pitchFamily="49" charset="0"/>
              <a:buChar char="o"/>
            </a:pPr>
            <a:endParaRPr lang="en-US" altLang="en-US" sz="2000">
              <a:latin typeface="Calibri" panose="020F0502020204030204" pitchFamily="34" charset="0"/>
            </a:endParaRPr>
          </a:p>
          <a:p>
            <a:pPr algn="just" eaLnBrk="1" hangingPunct="1">
              <a:spcBef>
                <a:spcPct val="0"/>
              </a:spcBef>
              <a:buClrTx/>
              <a:buSzTx/>
              <a:buFont typeface="Courier New" panose="02070309020205020404" pitchFamily="49" charset="0"/>
              <a:buChar char="o"/>
            </a:pPr>
            <a:r>
              <a:rPr lang="en-US" altLang="en-US" sz="2000">
                <a:latin typeface="Calibri" panose="020F0502020204030204" pitchFamily="34" charset="0"/>
              </a:rPr>
              <a:t>Treated by improved hygiene and antibiotics covering staphylococci  and streptococci</a:t>
            </a:r>
            <a:endParaRPr lang="en-US" altLang="en-US" sz="1600">
              <a:latin typeface="Calibri" panose="020F0502020204030204" pitchFamily="34" charset="0"/>
            </a:endParaRPr>
          </a:p>
          <a:p>
            <a:pPr algn="just" eaLnBrk="1" hangingPunct="1">
              <a:spcBef>
                <a:spcPct val="0"/>
              </a:spcBef>
              <a:buClrTx/>
              <a:buSzTx/>
              <a:buFontTx/>
              <a:buNone/>
            </a:pPr>
            <a:endParaRPr lang="en-US" altLang="en-US" sz="1600">
              <a:latin typeface="Calibri" panose="020F0502020204030204" pitchFamily="34" charset="0"/>
            </a:endParaRPr>
          </a:p>
          <a:p>
            <a:pPr algn="just" eaLnBrk="1" hangingPunct="1">
              <a:spcBef>
                <a:spcPct val="0"/>
              </a:spcBef>
              <a:buClrTx/>
              <a:buSzTx/>
              <a:buFontTx/>
              <a:buNone/>
            </a:pPr>
            <a:endParaRPr lang="en-US" altLang="en-US" sz="1600">
              <a:latin typeface="Calibri" panose="020F0502020204030204" pitchFamily="34" charset="0"/>
            </a:endParaRPr>
          </a:p>
          <a:p>
            <a:pPr algn="just" eaLnBrk="1" hangingPunct="1">
              <a:spcBef>
                <a:spcPct val="0"/>
              </a:spcBef>
              <a:buClrTx/>
              <a:buSzTx/>
              <a:buFontTx/>
              <a:buNone/>
            </a:pPr>
            <a:endParaRPr lang="en-US" altLang="en-US" sz="1800">
              <a:latin typeface="Calibri" panose="020F0502020204030204" pitchFamily="34" charset="0"/>
            </a:endParaRPr>
          </a:p>
        </p:txBody>
      </p:sp>
      <p:sp>
        <p:nvSpPr>
          <p:cNvPr id="9" name="Rectangle 8">
            <a:extLst>
              <a:ext uri="{FF2B5EF4-FFF2-40B4-BE49-F238E27FC236}">
                <a16:creationId xmlns:a16="http://schemas.microsoft.com/office/drawing/2014/main" id="{1747632B-B386-436B-B727-E2F463FA91FA}"/>
              </a:ext>
            </a:extLst>
          </p:cNvPr>
          <p:cNvSpPr>
            <a:spLocks noChangeArrowheads="1"/>
          </p:cNvSpPr>
          <p:nvPr/>
        </p:nvSpPr>
        <p:spPr bwMode="auto">
          <a:xfrm>
            <a:off x="514350" y="962025"/>
            <a:ext cx="1536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2800" b="1" u="sng">
                <a:solidFill>
                  <a:srgbClr val="FF0000"/>
                </a:solidFill>
                <a:latin typeface="Calibri" panose="020F0502020204030204" pitchFamily="34" charset="0"/>
              </a:rPr>
              <a:t>Ecthyma </a:t>
            </a:r>
          </a:p>
        </p:txBody>
      </p:sp>
      <p:sp>
        <p:nvSpPr>
          <p:cNvPr id="11" name="Rectangle 2">
            <a:extLst>
              <a:ext uri="{FF2B5EF4-FFF2-40B4-BE49-F238E27FC236}">
                <a16:creationId xmlns:a16="http://schemas.microsoft.com/office/drawing/2014/main" id="{210328A7-CDF8-4C69-85D3-0E404BD5EBD8}"/>
              </a:ext>
            </a:extLst>
          </p:cNvPr>
          <p:cNvSpPr txBox="1">
            <a:spLocks noChangeArrowheads="1"/>
          </p:cNvSpPr>
          <p:nvPr/>
        </p:nvSpPr>
        <p:spPr>
          <a:xfrm>
            <a:off x="2700338" y="368300"/>
            <a:ext cx="3095625" cy="574675"/>
          </a:xfrm>
          <a:prstGeom prst="rect">
            <a:avLst/>
          </a:prstGeom>
        </p:spPr>
        <p:txBody>
          <a:bodyPr/>
          <a:lstStyle/>
          <a:p>
            <a:pPr eaLnBrk="1" fontAlgn="auto" hangingPunct="1">
              <a:spcAft>
                <a:spcPts val="0"/>
              </a:spcAft>
              <a:defRPr/>
            </a:pPr>
            <a:r>
              <a:rPr lang="en-US" sz="2400" b="1" spc="-100" dirty="0">
                <a:latin typeface="Calibri" pitchFamily="34" charset="0"/>
                <a:ea typeface="+mj-ea"/>
                <a:cs typeface="+mj-cs"/>
              </a:rPr>
              <a:t>Spreading skin infections</a:t>
            </a:r>
            <a:endParaRPr lang="en-US" sz="2400" b="1" i="1" spc="-100" dirty="0">
              <a:latin typeface="Calibri" pitchFamily="34" charset="0"/>
              <a:ea typeface="+mj-ea"/>
              <a:cs typeface="+mj-cs"/>
            </a:endParaRPr>
          </a:p>
        </p:txBody>
      </p:sp>
      <p:sp>
        <p:nvSpPr>
          <p:cNvPr id="12" name="Rectangle 2">
            <a:extLst>
              <a:ext uri="{FF2B5EF4-FFF2-40B4-BE49-F238E27FC236}">
                <a16:creationId xmlns:a16="http://schemas.microsoft.com/office/drawing/2014/main" id="{6A02CB12-5C97-480A-8F35-40757ED98B0D}"/>
              </a:ext>
            </a:extLst>
          </p:cNvPr>
          <p:cNvSpPr txBox="1">
            <a:spLocks noChangeArrowheads="1"/>
          </p:cNvSpPr>
          <p:nvPr/>
        </p:nvSpPr>
        <p:spPr>
          <a:xfrm>
            <a:off x="3186113" y="-100013"/>
            <a:ext cx="2195512" cy="1066801"/>
          </a:xfrm>
          <a:prstGeom prst="rect">
            <a:avLst/>
          </a:prstGeom>
        </p:spPr>
        <p:txBody>
          <a:bodyPr/>
          <a:lstStyle/>
          <a:p>
            <a:pPr eaLnBrk="1" fontAlgn="auto" hangingPunct="1">
              <a:spcAft>
                <a:spcPts val="0"/>
              </a:spcAft>
              <a:defRPr/>
            </a:pPr>
            <a:r>
              <a:rPr lang="en-US" sz="2800" b="1" spc="-100" dirty="0">
                <a:latin typeface="Calibri" pitchFamily="34" charset="0"/>
                <a:ea typeface="+mj-ea"/>
                <a:cs typeface="+mj-cs"/>
              </a:rPr>
              <a:t> </a:t>
            </a:r>
            <a:r>
              <a:rPr lang="en-US" sz="2800" b="1" i="1" spc="-100" dirty="0">
                <a:latin typeface="Calibri" pitchFamily="34" charset="0"/>
                <a:ea typeface="+mj-ea"/>
                <a:cs typeface="+mj-cs"/>
              </a:rPr>
              <a:t>S. </a:t>
            </a:r>
            <a:r>
              <a:rPr lang="en-US" sz="2800" b="1" i="1" spc="-100" dirty="0" err="1">
                <a:latin typeface="Calibri" pitchFamily="34" charset="0"/>
                <a:ea typeface="+mj-ea"/>
                <a:cs typeface="+mj-cs"/>
              </a:rPr>
              <a:t>pyogenes</a:t>
            </a:r>
            <a:endParaRPr lang="en-US" sz="2800" b="1" i="1" spc="-100" dirty="0">
              <a:latin typeface="Calibri" pitchFamily="34" charset="0"/>
              <a:ea typeface="+mj-ea"/>
              <a:cs typeface="+mj-cs"/>
            </a:endParaRPr>
          </a:p>
        </p:txBody>
      </p:sp>
      <p:cxnSp>
        <p:nvCxnSpPr>
          <p:cNvPr id="13" name="Straight Connector 12">
            <a:extLst>
              <a:ext uri="{FF2B5EF4-FFF2-40B4-BE49-F238E27FC236}">
                <a16:creationId xmlns:a16="http://schemas.microsoft.com/office/drawing/2014/main" id="{B5A21547-1755-43CA-A13C-6981C6C65D1D}"/>
              </a:ext>
            </a:extLst>
          </p:cNvPr>
          <p:cNvCxnSpPr/>
          <p:nvPr/>
        </p:nvCxnSpPr>
        <p:spPr>
          <a:xfrm>
            <a:off x="684213" y="404813"/>
            <a:ext cx="8064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6" descr="http://www.hxbenefit.com/wp-content/uploads/2012/12/Ecthyma-Gangrenosum-Image.jpg">
            <a:extLst>
              <a:ext uri="{FF2B5EF4-FFF2-40B4-BE49-F238E27FC236}">
                <a16:creationId xmlns:a16="http://schemas.microsoft.com/office/drawing/2014/main" id="{F96F0BEF-7C44-4671-9367-F51668241F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076700"/>
            <a:ext cx="25209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descr="data:image/jpeg;base64,/9j/4AAQSkZJRgABAQAAAQABAAD/2wCEAAkGBxQTEhUUEhQWFBUVFBcVGBgXFxcVFRUYFBQXFhUYGBQYHCggGBwlHBQUITEhJSkrLi4uFx8zODMsNygtLisBCgoKDg0OGhAQGywcHCQsLCwsLCwsLCwsLCwsLCwsLCwsLCwsLCwsLCwsLCwsLCwsLCwsLCwsLCwsLCwsNywsK//AABEIAPIA0AMBIgACEQEDEQH/xAAbAAADAAMBAQAAAAAAAAAAAAADBAUBAgYAB//EAEUQAAEDAgIECQgJAwQCAwAAAAEAAgMRIQQxBUFRYRJxc4GRsbLR8BMiIyRTkqHBBhUyM1Jjk+HxFEJyVGKz0oOiQ0SC/8QAGQEAAwEBAQAAAAAAAAAAAAAAAAECAwQF/8QAIREBAQACAwEBAAMBAQAAAAAAAAECEQMhMRJBE1FhIgT/2gAMAwEAAhEDEQA/AOq+j2iMOcNATBCawsJJiYSSWNvUi6qjQmG14eGlfZR9yV+jp9Vw5OqCKm/zAq0b657DQbFx212a6LfUuG14aDL2UfctTobDDPDwc0TP+qeadmY8ZLIZatc8/AU20SROboXDH/68FN0UdT/6rztCYY3OHh5oWdyocA5X6VlklDkp7VpNOgsN/p4D/wCJmz/Fa/UuG/08H6TOb+1UyVrv+CXY1E12hMOM8ND+nH3IMmh8N/p4f0o/+qrPA4ku5tT3ZZbEraqSJL9EYf2EP6TO5BfoeD2EP6bO5Vnt8ca0cxRuq1EZ+iINUEX6bO5Jy6Jh9jF+mzuV6RqTkCm2jpzuL0RFT7qP3G9yU0Rg4Wzhrooy2QcC7Gmjv7aVG2yvzssoePj1ixBqOMXFFpx53HLac8Zljpa+qoK08jF+mzuWkmjIfYxfps7k9FKHhrxk5oPf8arzwF6ceZ4nfVkHsYv02dyw7RcHsYv02dydyWCEwROjIPYxfpt7kR2i4PYxfps7kwRVYvRAJ/VkPsYv02dyw7RcNPuYv02dyeLbLRIJ50bD7GP3GdyW0ro6EQSkRRgiN5qGNBHmncqrgk9LfcTck/slMOr+jg9Wg5GP/jCqg82VtY8bVK+jx9Vw/Ix/8bVRDue/UuKvQ/DLXcfz/dbn5Di32QGu39OS3DsuLL91NPQnC10WC6g1c6xU688vHMtC2+6myptuUiMl2qld16L3B29XyWolvnUDm+C8XA5nnrlzKap5t7X8bitKim+qI4bHVrtBBHehnxS4S0A5AgSZozxuQnqaovIM0vKE4TuS8iWgQlYFIx8GZ2K7I3NT8W0pAt9Hp/tRnUeE3iOY6etWJWUcNhXNwv4EjH5AGh4jY9/MumNxxL0eDLeLg58dZFpWZobEeYWCCCt2LU7V5i2KxGgNCsvFlsUOqA85IaW+4m5J/ZKouySGmR6Cbkn9koDo/o8fVYOQj7DVR4SkfR91MNByMfYCptdzrir0Z4YYdqO3pvz23peM8fz6UfX+1TzqQ3rWnTxV27lkOoM+L+VpU6+IcSy5xNGpGJhwANpz7qrMlNxvz/ysEk66/stfK2v/ABt50i/1ho31KFJSv7InCBzockN1PFacSVigjzdSEXLaSTZ3/CiBLOAp0emXIMi0fiQhmcKT1WJRtSWICO6TNBeapUaSMdDnsVHQmJ4UZH9zPNO8U809CDimVCV0TMI5hX7MnmHd+E9Nudb8GesmPNh9YrkjatqhOGRR3ClQgOFV6Dga8FYIXgvOGtAeC0kYiUusFIBVsldMD1eXkn9gpyiQ0wfQTck/sFAWNAP9Wg5KPsBVWP6s1B0BJ6vDyUfYCrMkXHfXo/h1h8eMwi8O2zu10STJOjf36l5k1b/z+6kaOmQakSIa86i3PuSrXc2qvPrRWuohRoP17NXVfNYc+nHnt51rG+t6+N6XlkplfX+yQgr5bA6tWRScmJp4z3oE03j90nLP4Hek1xwHmxZOv+NaSlxexDfJvpX486Wc3aqmLTUjEmNJql/69ExOFByqgPw1Aq/jif5Z/RtmLBRmzArn5HFvSi4fGLLLCxfzL4tP41NxkYIPjn40zHJULWVtQonTHLFT0PivKR+d9pvmu5sjzhbkUKi6MxXkpfO+w+jXHYf7Sr8rKGm1ehx5fWLzeXD5yAcstC3eyo4kJpWjJgii2IWCKrYZIAbhdIabb6CY/lP7BVGlUhpn7ibkn9goDfQEnq8I/LZ2AnzLRQ9DSegh5JnZCddMTlxLir05D/8AU8LvHcnYslKwzaJ6OSvjxRIX/DzX+OdE4Vzx+KJISeN6N5Tx8wkDPlKBJTzVWs829JSSIa4YiSPqg8Dx8F5gTLGq40t0WMVv561o+E5+KD4Kg2I03de5YfDTV069avTP6TZX2yqpuOeSKUVl0OfjoScsSKMZijWoARmdaE6MX/i6pYiDch2LaEInZ3/nuA4WWllQY4EKSCABXNM4d5WOeOl2fU2LjI6ilFU0djfKR8F33kdASc3N1O+SRNwlHuLHB7M29B3EbE+LP5rk5uP6n+uljkqhubQrOHlD2tkbYOGWsEZg76rabNd0efY0aaLIC9KF4GyCa1SOmx6Cbkn9gp+iS0uPV5uSk7BQEXQ81YYh+WzshVIXU41yWiMVwWR/4N7IXQ4eet1x77eprUV4nVR2nWp0MvjiTkT1NSZa7eveWQHPogGTrUrxmzEsqCx90CSULWKVON54pRFGjfnrHUk4pPG1NcNrRU85zVzpllVTCsrrvzH+F7GODGjJ1a2rlTM9KSdjwGgkgDK9v5UySMzS04YBIqGUFbWFc6HvWly/r1lJu9+NocYS4AtsAa7S7UKagjzkZVaTutx2WYNEmxa4VFyOGecGuZutXHgEtmYQ4H7TakEHKoGSUl/T3PxNnF9aE9gKryQh4BBqDetqU5lMxmHpzVVaV97IYmGt9i9AjwUIoVoW0PyUZRrx5daEbKBYlCmFQaX+HxRmBbujXN5RlCmAxnkjR1SxxFaH7J/EF0fB6/hqXMYygB4lU0Hjg5gYbPZSoN+E3Ud2xdfDnvqvP/8ARx6/6irSqGAisWr10uVh1wkdLn1ebkpOwU62xSWmh6vNyUnYKRvnkA9Gz/BvZCo6Mxt6HNTYJAY2A28xvZCWMha6oXG9aedu4gm2Knh3rkNHY8HWujw01QFLPKKL3WSZci8PX07kCcqclYUDEPI2IflDxLWUrVpSxdMvS5hHWqEdvnXpkNaR0ZXg020VOAXrStKk81/ktNOXK6rWeaNpaXAF1Msqc+SkYrSMj3FuGjY4gipNrneLnPmQ8TihI54NsiDxnah6LHAhcHxl5Ly7hC1bWFeIfBVjlLdLmGpv9NaK0u4ksmaGuuCGgjrsfgruFxALam4JpUmuWVdvEVHxMZ4QcaUdwT5vN5tTrFLKjgoqEOFSyVzw0OAFQ00rY532JzLtGeM1sOfBUqWWvqyO08HUl58qeP4VaRgA6RzKZLTxmtGW9p9LlayDJG4K1ezJTl424r29G1MFq0YMkRy5K2vZGeEVyok4XeSeHgVp9obQbEFUphVLSQ7LomWrtlnNzVW2PAAdHdrgDTVTdsKZc2yg6NxnAIY77BNj+An5LoNy9HDOZTceZnhcbqghJabHq8x/Kk7BVABJaaHq84/Kk7BVIfORgT5JhB/sad/2Qp0pIzuuw0cGiKI0/wDjZmK34ISGl8KHXAv0Lk/XpzLpz2Fn4Ls6LrtG4yoC4nEMuqOhsdQgbEZY7m4P8rvo5KjxfatJL2/kJDC4iqdasqJ0HMKdKXjde/NzJx4rW/Hs6NyTOZSnVbY5KWBfvViFnDBbYktcBXbQkDpFFzuDfcq5hX5cy1Y59VKxcL2uaXNoaC5bwakU1Zc6zhyWOIfF5QSWrwixwJNQeEM9lCr+Mw/lWihdwgbXtfcciVGxEMjCA1wdUCo4NgTqvs2rPVmW41wzmU1T4xLacFxoQLE2tzZ31LOBxBc4MbQgPaTsByqK5VBuFz0jX14NDVpORrU1oN1OLaum0ThTG2rqhxGWsbSVrLbRyYTHHezWJkzpStbXyuokr7kmop0qvI0KViXAEZ1vvVueBtrnktODU/DiWwkpvJ+C3a1RnXRx46bMasPGxMsjrq/ZYdFZYVpuFaLXyab8ghObStVFRkn4iEI2i9J8EiJ5t/Y7WP8AaULFkn7KmzYY3qT3LTiz+aw5OP6jsn7Uhp53q83JSdgrXR+lmvAY/wA1+QNbPpv1HcttPD1eY/lP7BXoTKWbjz7jcbquPwU4EMd/7G9kIOJxNbNudyqaF+jgMUbnuJrGw0yzaLK7h9GsYLNA2WFecrl+a9HeMj5pjsC8Xc0hTRVjqjML6ppbDNLKUXzvSmG4LiFUuuhO4raJxvCAK6GKStF8+wOI4Dtxz712OjsRULPPHVHqtTfTxZKTphr7IUzepQeOWg8K+6uYaWy5ouLSquj56qp3Dzn66PDTkUINKXRzRwFqn91JZKmopetXGOjQgA+yw12k2ps2LJdS571gYiyG99dasd/oc8hKnSi903I7mS0u7YhphjtpGKmvN0J6CM856Fph4d2rLPZ0KgyOgqdtKdaxy7b266asYKLD2JngV8ZZ/shuCmxOypFEviYqp52SC9TokXERO4TeCaAfaWkjKqhMAkpxszU3o/UzFRd6o/1hkwcwddzIng7xwDQ/JJzNOy6TdiOAJa5PhkYfcJHxW/DnrJz8+G46XQ0gGHh5KPsBFlxGxStGS+gi5JnZC8+VVcmmOHQmLlquR05CCaroZZVPxuEc9taUG1Le1SariZGqtoTG080lK46DglKxWIIWln1EZT5rvIpqhHbIoOjMaHBVGvXPYHsZGh4afgplxqEjNHQ7kTpph3NVfixNq11hNRzm3SufwmJIsnopL3Wko/jV3TZBeZMddyko315+pGjG/ens5gK6W6Nhoa3PwWkUOs+Kp+GKmfRr3JWq6kGw8fMB0Z0502Y7DXn1rSNlMs7VGrPJEGzwLpM6wR0oD3Izz8/HwQn0z/eimiBFqDKjEobmKaCczSUtJHRPTHUk5WkqaadjRRQNLv8ARyf4O6iuixEBOai6Vw1Ipbf2O7JTx9LKdH9FBzoYgAT6NnZCdj0cTdzuD1o+hnEYeGlB6Jmf+AW0spOrnW9k2MbddAOwsbN98yp+KlJzy1JnEE7EsMO524Jb/pWv2uY0rHdRHnYuyxuj7VpUda5bGQ0KvGoy7geBxBY7OxXS4bE1XLNCp4Z9B4qnnhvuMplrqulhfVbzR16lLwmJqqsMllgvwnwOCVRw5qPGtDliqtYHUNN4Sl06MctxUj6gmo26klFJWnGjsl61WzU4D39CZixFMs614uZToHVVCJtN9/5CW0U6xpIudddg6ESlCeenGaUHxKDGbeOKnxROFuy+OoHjqqZvPHz+G7jQiEXbbYOj5k1Wrm589jfXRIwnN/lDcEwdfQgPPjiRoAys2paRqYmSktdSmw5A5KKJp1voZeTf2SrD2qRpsehl5N/ZKU9gs6V9Ex1w8J/KZ2Amn0cKAIOhW+rw8lH2AjSihqFvU4zos+CmaXfsTj3140nIVO1aBnYCKLlNMYa5XUvKjaUbUFGy1pyQZdPEUCXkFCty4ldOHji5b2Jh5CDVWcJOorQjQSUssuTj/Y24uT66vrqGSArEjK5KdhMRqTn9QPksLG83KKyWiYhkSjRU8aeibRS2lV8LltT8brVzOVzns4lGgcn45cqGm/rVRNii13jbRbB3TSo6agJeN+zVznpRM7eN6aNCxvpuuO9E4Q6+IoNOahWzQfG1MrGXOtzVvlx1QZR46lu5+3WOZaOaRQ3G/MG10z01cKj5pWVlNSbz1c4uLayENyCIPCk6bHoJeTf2SrMrFL0yPQS8k/sFTrs74b0O71eHkY+wEVz0top3q8PJM7ARSVV9PHxq8ILgjSBLyyJACYqTjtaozlTcWgq5zEt85ZaLLZ/2yhl1114+ODk7yEa5YJWrAj8FV6jer00ZOQbqhhJKqZK9bYaYtNCufk49Ozi5frq+ungeqGHfZc9BirKrhJFg3V2IrXm1LbeLYlIpfHyR2uSVKoxPTjH2vx+CpUUqajl+fOqTYdJrX59aK3XW1N90qJbbejXlRbsk1V15HcnC0OTx0zuNbRZY8kNW7KuZubLVzrUOdjmtj1AdV+a+aYBLa3rnX/aeNAcnJG9FraxXIb0u4dSAWkqpem2+gm5J/ZKrlTdNj0E3JSdgo/St6B0SfQRclH2AmCEDQzfV4uSj7ATLkX1UvQL5Es8o0gqgvCnQLSKZjzZUpFJ0k6gKciMkUjzjeqDS6LGc1kN1rsk6cGV7bNWvCrVYdJsWIhdNLACK5oIuhzi63bkj05dMQSkOAO1dDh5FAdHbqTuBxK5eTHVd3FyfUdJDImmPUqCTx8SnYHrJseifxIzJD80o09yO03v4omezcb+/n1I7JKa/5KQD+/oyCMyTv7kwob8riuxFrY1ysbZWtnqU9knjmR2yV2ZDUB0pxNhpxua1zFa3GVlq4V11JPVnZYbLWptUlt+I7EWtxV1Cak2+zfiVaQVez4k89Nil6bHq83JPP/qVZLNeQ4QF/wDcbVrqUnTbPV5h+VJ2SjRW9FNEO9Xi5JnYCLIUnot3oIeSZ2QmHnxRTVzyMOKBIUQlDckZV5UjSjbGpVOUqVpLLfkqx9ZZ+JOEjqqWJwJayu5PfR/RtTUq7pDAebzLrefa+eBt0ywJrH4PgnJLxNQYcoXogtKmqKxAZmfSi0G0c61mNSjQtU5Y/UVhlcbtQweJt41qpBL46lzLX8E2yVXC4j5Lks09DHKWbXYpEwx/jjUiOZORSJKUmu8cQW3C+QSrH/Nb8LrQo35TrK3Y/fqHWkGv6utGa+o5lQURiM8j+yYbLvpnxCqlNeiMlTTcVbygIP8A+cwchrU7T9sPPujkOyxYchzreOffqprS2mJfV5uSkBsfwHaqjPLHp8qw2kZgxoEsgAaB9t3et/rOb20nvu715eW2nJutfrKb2snvu71r9Yze1k993evLyNDdaOx8vtZPfd3pWbGSV+8f7x715eRIVtUsDpKYZSyDie4fNMzaWnp99L+o/vXl5WySsXjpTnI88bnd6SOKf+N3vFZXkAP+pf8Ajd7xWwxT/wAbveK8vIDU4l/43dJWzcU/8bveKyvIDH9S+n23e8VvHi5Pxu94968vKa0xt0ZbjpfaP953ejM0hL7WT33d68vKdRW6INIze1k993etvrKb2snvu715eT1DlrX6ym9rJ77u9bN0nN7WT33d6yvI0rdZGk5vbSe+7vW40pP7aX33d68vI0W6yNKT0++l993etcVpScscDNKQWmxe4jLZVYXk9J3dP//Z">
            <a:extLst>
              <a:ext uri="{FF2B5EF4-FFF2-40B4-BE49-F238E27FC236}">
                <a16:creationId xmlns:a16="http://schemas.microsoft.com/office/drawing/2014/main" id="{CC316E7E-D132-4027-8B47-172221B7B882}"/>
              </a:ext>
            </a:extLst>
          </p:cNvPr>
          <p:cNvSpPr>
            <a:spLocks noChangeAspect="1" noChangeArrowheads="1"/>
          </p:cNvSpPr>
          <p:nvPr/>
        </p:nvSpPr>
        <p:spPr bwMode="auto">
          <a:xfrm>
            <a:off x="155575" y="-1462088"/>
            <a:ext cx="2619375" cy="30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ar-SA" altLang="en-US" sz="1800">
              <a:latin typeface="Arial" panose="020B0604020202020204" pitchFamily="34" charset="0"/>
            </a:endParaRPr>
          </a:p>
        </p:txBody>
      </p:sp>
      <p:sp>
        <p:nvSpPr>
          <p:cNvPr id="27651" name="AutoShape 4" descr="data:image/jpeg;base64,/9j/4AAQSkZJRgABAQAAAQABAAD/2wCEAAkGBxQTEhUUEhQWFBUVFBcVGBgXFxcVFRUYFBQXFhUYGBQYHCggGBwlHBQUITEhJSkrLi4uFx8zODMsNygtLisBCgoKDg0OGhAQGywcHCQsLCwsLCwsLCwsLCwsLCwsLCwsLCwsLCwsLCwsLCwsLCwsLCwsLCwsLCwsLCwsNywsK//AABEIAPIA0AMBIgACEQEDEQH/xAAbAAADAAMBAQAAAAAAAAAAAAADBAUBAgYAB//EAEUQAAEDAgIECQgJAwQCAwAAAAEAAgMRIQQxBUFRYRJxc4GRsbLR8BMiIyRTkqHBBhUyM1Jjk+HxFEJyVGKz0oOiQ0SC/8QAGQEAAwEBAQAAAAAAAAAAAAAAAAECAwQF/8QAIREBAQACAwEBAAMBAQAAAAAAAAECEQMhMRJBE1FhIgT/2gAMAwEAAhEDEQA/AOq+j2iMOcNATBCawsJJiYSSWNvUi6qjQmG14eGlfZR9yV+jp9Vw5OqCKm/zAq0b657DQbFx212a6LfUuG14aDL2UfctTobDDPDwc0TP+qeadmY8ZLIZatc8/AU20SROboXDH/68FN0UdT/6rztCYY3OHh5oWdyocA5X6VlklDkp7VpNOgsN/p4D/wCJmz/Fa/UuG/08H6TOb+1UyVrv+CXY1E12hMOM8ND+nH3IMmh8N/p4f0o/+qrPA4ku5tT3ZZbEraqSJL9EYf2EP6TO5BfoeD2EP6bO5Vnt8ca0cxRuq1EZ+iINUEX6bO5Jy6Jh9jF+mzuV6RqTkCm2jpzuL0RFT7qP3G9yU0Rg4Wzhrooy2QcC7Gmjv7aVG2yvzssoePj1ixBqOMXFFpx53HLac8Zljpa+qoK08jF+mzuWkmjIfYxfps7k9FKHhrxk5oPf8arzwF6ceZ4nfVkHsYv02dyw7RcHsYv02dydyWCEwROjIPYxfpt7kR2i4PYxfps7kwRVYvRAJ/VkPsYv02dyw7RcNPuYv02dyeLbLRIJ50bD7GP3GdyW0ro6EQSkRRgiN5qGNBHmncqrgk9LfcTck/slMOr+jg9Wg5GP/jCqg82VtY8bVK+jx9Vw/Ix/8bVRDue/UuKvQ/DLXcfz/dbn5Di32QGu39OS3DsuLL91NPQnC10WC6g1c6xU688vHMtC2+6myptuUiMl2qld16L3B29XyWolvnUDm+C8XA5nnrlzKap5t7X8bitKim+qI4bHVrtBBHehnxS4S0A5AgSZozxuQnqaovIM0vKE4TuS8iWgQlYFIx8GZ2K7I3NT8W0pAt9Hp/tRnUeE3iOY6etWJWUcNhXNwv4EjH5AGh4jY9/MumNxxL0eDLeLg58dZFpWZobEeYWCCCt2LU7V5i2KxGgNCsvFlsUOqA85IaW+4m5J/ZKouySGmR6Cbkn9koDo/o8fVYOQj7DVR4SkfR91MNByMfYCptdzrir0Z4YYdqO3pvz23peM8fz6UfX+1TzqQ3rWnTxV27lkOoM+L+VpU6+IcSy5xNGpGJhwANpz7qrMlNxvz/ysEk66/stfK2v/ABt50i/1ho31KFJSv7InCBzockN1PFacSVigjzdSEXLaSTZ3/CiBLOAp0emXIMi0fiQhmcKT1WJRtSWICO6TNBeapUaSMdDnsVHQmJ4UZH9zPNO8U809CDimVCV0TMI5hX7MnmHd+E9Nudb8GesmPNh9YrkjatqhOGRR3ClQgOFV6Dga8FYIXgvOGtAeC0kYiUusFIBVsldMD1eXkn9gpyiQ0wfQTck/sFAWNAP9Wg5KPsBVWP6s1B0BJ6vDyUfYCrMkXHfXo/h1h8eMwi8O2zu10STJOjf36l5k1b/z+6kaOmQakSIa86i3PuSrXc2qvPrRWuohRoP17NXVfNYc+nHnt51rG+t6+N6XlkplfX+yQgr5bA6tWRScmJp4z3oE03j90nLP4Hek1xwHmxZOv+NaSlxexDfJvpX486Wc3aqmLTUjEmNJql/69ExOFByqgPw1Aq/jif5Z/RtmLBRmzArn5HFvSi4fGLLLCxfzL4tP41NxkYIPjn40zHJULWVtQonTHLFT0PivKR+d9pvmu5sjzhbkUKi6MxXkpfO+w+jXHYf7Sr8rKGm1ehx5fWLzeXD5yAcstC3eyo4kJpWjJgii2IWCKrYZIAbhdIabb6CY/lP7BVGlUhpn7ibkn9goDfQEnq8I/LZ2AnzLRQ9DSegh5JnZCddMTlxLir05D/8AU8LvHcnYslKwzaJ6OSvjxRIX/DzX+OdE4Vzx+KJISeN6N5Tx8wkDPlKBJTzVWs829JSSIa4YiSPqg8Dx8F5gTLGq40t0WMVv561o+E5+KD4Kg2I03de5YfDTV069avTP6TZX2yqpuOeSKUVl0OfjoScsSKMZijWoARmdaE6MX/i6pYiDch2LaEInZ3/nuA4WWllQY4EKSCABXNM4d5WOeOl2fU2LjI6ilFU0djfKR8F33kdASc3N1O+SRNwlHuLHB7M29B3EbE+LP5rk5uP6n+uljkqhubQrOHlD2tkbYOGWsEZg76rabNd0efY0aaLIC9KF4GyCa1SOmx6Cbkn9gp+iS0uPV5uSk7BQEXQ81YYh+WzshVIXU41yWiMVwWR/4N7IXQ4eet1x77eprUV4nVR2nWp0MvjiTkT1NSZa7eveWQHPogGTrUrxmzEsqCx90CSULWKVON54pRFGjfnrHUk4pPG1NcNrRU85zVzpllVTCsrrvzH+F7GODGjJ1a2rlTM9KSdjwGgkgDK9v5UySMzS04YBIqGUFbWFc6HvWly/r1lJu9+NocYS4AtsAa7S7UKagjzkZVaTutx2WYNEmxa4VFyOGecGuZutXHgEtmYQ4H7TakEHKoGSUl/T3PxNnF9aE9gKryQh4BBqDetqU5lMxmHpzVVaV97IYmGt9i9AjwUIoVoW0PyUZRrx5daEbKBYlCmFQaX+HxRmBbujXN5RlCmAxnkjR1SxxFaH7J/EF0fB6/hqXMYygB4lU0Hjg5gYbPZSoN+E3Ud2xdfDnvqvP/8ARx6/6irSqGAisWr10uVh1wkdLn1ebkpOwU62xSWmh6vNyUnYKRvnkA9Gz/BvZCo6Mxt6HNTYJAY2A28xvZCWMha6oXG9aedu4gm2Knh3rkNHY8HWujw01QFLPKKL3WSZci8PX07kCcqclYUDEPI2IflDxLWUrVpSxdMvS5hHWqEdvnXpkNaR0ZXg020VOAXrStKk81/ktNOXK6rWeaNpaXAF1Msqc+SkYrSMj3FuGjY4gipNrneLnPmQ8TihI54NsiDxnah6LHAhcHxl5Ly7hC1bWFeIfBVjlLdLmGpv9NaK0u4ksmaGuuCGgjrsfgruFxALam4JpUmuWVdvEVHxMZ4QcaUdwT5vN5tTrFLKjgoqEOFSyVzw0OAFQ00rY532JzLtGeM1sOfBUqWWvqyO08HUl58qeP4VaRgA6RzKZLTxmtGW9p9LlayDJG4K1ezJTl424r29G1MFq0YMkRy5K2vZGeEVyok4XeSeHgVp9obQbEFUphVLSQ7LomWrtlnNzVW2PAAdHdrgDTVTdsKZc2yg6NxnAIY77BNj+An5LoNy9HDOZTceZnhcbqghJabHq8x/Kk7BVABJaaHq84/Kk7BVIfORgT5JhB/sad/2Qp0pIzuuw0cGiKI0/wDjZmK34ISGl8KHXAv0Lk/XpzLpz2Fn4Ls6LrtG4yoC4nEMuqOhsdQgbEZY7m4P8rvo5KjxfatJL2/kJDC4iqdasqJ0HMKdKXjde/NzJx4rW/Hs6NyTOZSnVbY5KWBfvViFnDBbYktcBXbQkDpFFzuDfcq5hX5cy1Y59VKxcL2uaXNoaC5bwakU1Zc6zhyWOIfF5QSWrwixwJNQeEM9lCr+Mw/lWihdwgbXtfcciVGxEMjCA1wdUCo4NgTqvs2rPVmW41wzmU1T4xLacFxoQLE2tzZ31LOBxBc4MbQgPaTsByqK5VBuFz0jX14NDVpORrU1oN1OLaum0ThTG2rqhxGWsbSVrLbRyYTHHezWJkzpStbXyuokr7kmop0qvI0KViXAEZ1vvVueBtrnktODU/DiWwkpvJ+C3a1RnXRx46bMasPGxMsjrq/ZYdFZYVpuFaLXyab8ghObStVFRkn4iEI2i9J8EiJ5t/Y7WP8AaULFkn7KmzYY3qT3LTiz+aw5OP6jsn7Uhp53q83JSdgrXR+lmvAY/wA1+QNbPpv1HcttPD1eY/lP7BXoTKWbjz7jcbquPwU4EMd/7G9kIOJxNbNudyqaF+jgMUbnuJrGw0yzaLK7h9GsYLNA2WFecrl+a9HeMj5pjsC8Xc0hTRVjqjML6ppbDNLKUXzvSmG4LiFUuuhO4raJxvCAK6GKStF8+wOI4Dtxz712OjsRULPPHVHqtTfTxZKTphr7IUzepQeOWg8K+6uYaWy5ouLSquj56qp3Dzn66PDTkUINKXRzRwFqn91JZKmopetXGOjQgA+yw12k2ps2LJdS571gYiyG99dasd/oc8hKnSi903I7mS0u7YhphjtpGKmvN0J6CM856Fph4d2rLPZ0KgyOgqdtKdaxy7b266asYKLD2JngV8ZZ/shuCmxOypFEviYqp52SC9TokXERO4TeCaAfaWkjKqhMAkpxszU3o/UzFRd6o/1hkwcwddzIng7xwDQ/JJzNOy6TdiOAJa5PhkYfcJHxW/DnrJz8+G46XQ0gGHh5KPsBFlxGxStGS+gi5JnZC8+VVcmmOHQmLlquR05CCaroZZVPxuEc9taUG1Le1SariZGqtoTG080lK46DglKxWIIWln1EZT5rvIpqhHbIoOjMaHBVGvXPYHsZGh4afgplxqEjNHQ7kTpph3NVfixNq11hNRzm3SufwmJIsnopL3Wko/jV3TZBeZMddyko315+pGjG/ens5gK6W6Nhoa3PwWkUOs+Kp+GKmfRr3JWq6kGw8fMB0Z0502Y7DXn1rSNlMs7VGrPJEGzwLpM6wR0oD3Izz8/HwQn0z/eimiBFqDKjEobmKaCczSUtJHRPTHUk5WkqaadjRRQNLv8ARyf4O6iuixEBOai6Vw1Ipbf2O7JTx9LKdH9FBzoYgAT6NnZCdj0cTdzuD1o+hnEYeGlB6Jmf+AW0spOrnW9k2MbddAOwsbN98yp+KlJzy1JnEE7EsMO524Jb/pWv2uY0rHdRHnYuyxuj7VpUda5bGQ0KvGoy7geBxBY7OxXS4bE1XLNCp4Z9B4qnnhvuMplrqulhfVbzR16lLwmJqqsMllgvwnwOCVRw5qPGtDliqtYHUNN4Sl06MctxUj6gmo26klFJWnGjsl61WzU4D39CZixFMs614uZToHVVCJtN9/5CW0U6xpIudddg6ESlCeenGaUHxKDGbeOKnxROFuy+OoHjqqZvPHz+G7jQiEXbbYOj5k1Wrm589jfXRIwnN/lDcEwdfQgPPjiRoAys2paRqYmSktdSmw5A5KKJp1voZeTf2SrD2qRpsehl5N/ZKU9gs6V9Ex1w8J/KZ2Amn0cKAIOhW+rw8lH2AjSihqFvU4zos+CmaXfsTj3140nIVO1aBnYCKLlNMYa5XUvKjaUbUFGy1pyQZdPEUCXkFCty4ldOHji5b2Jh5CDVWcJOorQjQSUssuTj/Y24uT66vrqGSArEjK5KdhMRqTn9QPksLG83KKyWiYhkSjRU8aeibRS2lV8LltT8brVzOVzns4lGgcn45cqGm/rVRNii13jbRbB3TSo6agJeN+zVznpRM7eN6aNCxvpuuO9E4Q6+IoNOahWzQfG1MrGXOtzVvlx1QZR46lu5+3WOZaOaRQ3G/MG10z01cKj5pWVlNSbz1c4uLayENyCIPCk6bHoJeTf2SrMrFL0yPQS8k/sFTrs74b0O71eHkY+wEVz0top3q8PJM7ARSVV9PHxq8ILgjSBLyyJACYqTjtaozlTcWgq5zEt85ZaLLZ/2yhl1114+ODk7yEa5YJWrAj8FV6jer00ZOQbqhhJKqZK9bYaYtNCufk49Ozi5frq+ungeqGHfZc9BirKrhJFg3V2IrXm1LbeLYlIpfHyR2uSVKoxPTjH2vx+CpUUqajl+fOqTYdJrX59aK3XW1N90qJbbejXlRbsk1V15HcnC0OTx0zuNbRZY8kNW7KuZubLVzrUOdjmtj1AdV+a+aYBLa3rnX/aeNAcnJG9FraxXIb0u4dSAWkqpem2+gm5J/ZKrlTdNj0E3JSdgo/St6B0SfQRclH2AmCEDQzfV4uSj7ATLkX1UvQL5Es8o0gqgvCnQLSKZjzZUpFJ0k6gKciMkUjzjeqDS6LGc1kN1rsk6cGV7bNWvCrVYdJsWIhdNLACK5oIuhzi63bkj05dMQSkOAO1dDh5FAdHbqTuBxK5eTHVd3FyfUdJDImmPUqCTx8SnYHrJseifxIzJD80o09yO03v4omezcb+/n1I7JKa/5KQD+/oyCMyTv7kwob8riuxFrY1ysbZWtnqU9knjmR2yV2ZDUB0pxNhpxua1zFa3GVlq4V11JPVnZYbLWptUlt+I7EWtxV1Cak2+zfiVaQVez4k89Nil6bHq83JPP/qVZLNeQ4QF/wDcbVrqUnTbPV5h+VJ2SjRW9FNEO9Xi5JnYCLIUnot3oIeSZ2QmHnxRTVzyMOKBIUQlDckZV5UjSjbGpVOUqVpLLfkqx9ZZ+JOEjqqWJwJayu5PfR/RtTUq7pDAebzLrefa+eBt0ywJrH4PgnJLxNQYcoXogtKmqKxAZmfSi0G0c61mNSjQtU5Y/UVhlcbtQweJt41qpBL46lzLX8E2yVXC4j5Lks09DHKWbXYpEwx/jjUiOZORSJKUmu8cQW3C+QSrH/Nb8LrQo35TrK3Y/fqHWkGv6utGa+o5lQURiM8j+yYbLvpnxCqlNeiMlTTcVbygIP8A+cwchrU7T9sPPujkOyxYchzreOffqprS2mJfV5uSkBsfwHaqjPLHp8qw2kZgxoEsgAaB9t3et/rOb20nvu715eW2nJutfrKb2snvu71r9Yze1k993evLyNDdaOx8vtZPfd3pWbGSV+8f7x715eRIVtUsDpKYZSyDie4fNMzaWnp99L+o/vXl5WySsXjpTnI88bnd6SOKf+N3vFZXkAP+pf8Ajd7xWwxT/wAbveK8vIDU4l/43dJWzcU/8bveKyvIDH9S+n23e8VvHi5Pxu94968vKa0xt0ZbjpfaP953ejM0hL7WT33d68vKdRW6INIze1k993etvrKb2snvu715eT1DlrX6ym9rJ77u9bN0nN7WT33d6yvI0rdZGk5vbSe+7vW40pP7aX33d68vI0W6yNKT0++l993etcVpScscDNKQWmxe4jLZVYXk9J3dP//Z">
            <a:extLst>
              <a:ext uri="{FF2B5EF4-FFF2-40B4-BE49-F238E27FC236}">
                <a16:creationId xmlns:a16="http://schemas.microsoft.com/office/drawing/2014/main" id="{44CA1D75-D9F4-451F-B297-DF5BB650ECDD}"/>
              </a:ext>
            </a:extLst>
          </p:cNvPr>
          <p:cNvSpPr>
            <a:spLocks noChangeAspect="1" noChangeArrowheads="1"/>
          </p:cNvSpPr>
          <p:nvPr/>
        </p:nvSpPr>
        <p:spPr bwMode="auto">
          <a:xfrm>
            <a:off x="155575" y="-1462088"/>
            <a:ext cx="2619375" cy="30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endParaRPr lang="ar-SA" altLang="en-US" sz="1800">
              <a:latin typeface="Arial" panose="020B0604020202020204" pitchFamily="34" charset="0"/>
            </a:endParaRPr>
          </a:p>
        </p:txBody>
      </p:sp>
      <p:pic>
        <p:nvPicPr>
          <p:cNvPr id="7" name="Picture 2" descr="Ecthyma gangrenosum">
            <a:extLst>
              <a:ext uri="{FF2B5EF4-FFF2-40B4-BE49-F238E27FC236}">
                <a16:creationId xmlns:a16="http://schemas.microsoft.com/office/drawing/2014/main" id="{ACAA508C-0A7F-40B7-ADE0-ABF8B0F4F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341438"/>
            <a:ext cx="2398712"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7">
            <a:extLst>
              <a:ext uri="{FF2B5EF4-FFF2-40B4-BE49-F238E27FC236}">
                <a16:creationId xmlns:a16="http://schemas.microsoft.com/office/drawing/2014/main" id="{66A73E75-E809-4AD1-947C-AC8634A74B81}"/>
              </a:ext>
            </a:extLst>
          </p:cNvPr>
          <p:cNvSpPr>
            <a:spLocks noChangeArrowheads="1"/>
          </p:cNvSpPr>
          <p:nvPr/>
        </p:nvSpPr>
        <p:spPr bwMode="auto">
          <a:xfrm>
            <a:off x="514350" y="692150"/>
            <a:ext cx="3522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2800" b="1" u="sng">
                <a:solidFill>
                  <a:srgbClr val="FF0000"/>
                </a:solidFill>
                <a:latin typeface="Calibri" panose="020F0502020204030204" pitchFamily="34" charset="0"/>
              </a:rPr>
              <a:t>Ecthyma  vs. Impetigo </a:t>
            </a:r>
          </a:p>
        </p:txBody>
      </p:sp>
      <p:cxnSp>
        <p:nvCxnSpPr>
          <p:cNvPr id="11" name="Straight Connector 10">
            <a:extLst>
              <a:ext uri="{FF2B5EF4-FFF2-40B4-BE49-F238E27FC236}">
                <a16:creationId xmlns:a16="http://schemas.microsoft.com/office/drawing/2014/main" id="{B346F31F-CDAF-49C4-871F-10382D0CF471}"/>
              </a:ext>
            </a:extLst>
          </p:cNvPr>
          <p:cNvCxnSpPr/>
          <p:nvPr/>
        </p:nvCxnSpPr>
        <p:spPr>
          <a:xfrm>
            <a:off x="684213" y="404813"/>
            <a:ext cx="8064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
            <a:extLst>
              <a:ext uri="{FF2B5EF4-FFF2-40B4-BE49-F238E27FC236}">
                <a16:creationId xmlns:a16="http://schemas.microsoft.com/office/drawing/2014/main" id="{57B4C318-976C-45DA-9A75-C04C00D6D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213" y="1341438"/>
            <a:ext cx="23082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730" name="Picture 10">
            <a:extLst>
              <a:ext uri="{FF2B5EF4-FFF2-40B4-BE49-F238E27FC236}">
                <a16:creationId xmlns:a16="http://schemas.microsoft.com/office/drawing/2014/main" id="{47BEB5EF-E449-4CA8-BEED-C3176E875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3246438"/>
            <a:ext cx="4764088"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a:extLst>
              <a:ext uri="{FF2B5EF4-FFF2-40B4-BE49-F238E27FC236}">
                <a16:creationId xmlns:a16="http://schemas.microsoft.com/office/drawing/2014/main" id="{E64F5DF0-0F86-4175-97A2-66E12A90536B}"/>
              </a:ext>
            </a:extLst>
          </p:cNvPr>
          <p:cNvSpPr txBox="1">
            <a:spLocks noChangeArrowheads="1"/>
          </p:cNvSpPr>
          <p:nvPr/>
        </p:nvSpPr>
        <p:spPr>
          <a:xfrm>
            <a:off x="2411413" y="-100013"/>
            <a:ext cx="4679950" cy="576263"/>
          </a:xfrm>
          <a:prstGeom prst="rect">
            <a:avLst/>
          </a:prstGeom>
        </p:spPr>
        <p:txBody>
          <a:bodyPr/>
          <a:lstStyle/>
          <a:p>
            <a:pPr eaLnBrk="1" fontAlgn="auto" hangingPunct="1">
              <a:spcAft>
                <a:spcPts val="0"/>
              </a:spcAft>
              <a:defRPr/>
            </a:pPr>
            <a:r>
              <a:rPr lang="en-US" sz="3200" b="1" spc="-100" dirty="0">
                <a:latin typeface="Calibri" pitchFamily="34" charset="0"/>
                <a:ea typeface="+mj-ea"/>
                <a:cs typeface="+mj-cs"/>
              </a:rPr>
              <a:t>Spreading skin infections</a:t>
            </a:r>
            <a:endParaRPr lang="en-US" sz="3200" b="1" i="1" spc="-100" dirty="0">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strips(downLeft)">
                                      <p:cBhvr>
                                        <p:cTn id="7" dur="500"/>
                                        <p:tgtEl>
                                          <p:spTgt spid="307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par>
                                <p:cTn id="13" presetID="18" presetClass="entr" presetSubtype="1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0730"/>
                                        </p:tgtEl>
                                        <p:attrNameLst>
                                          <p:attrName>style.visibility</p:attrName>
                                        </p:attrNameLst>
                                      </p:cBhvr>
                                      <p:to>
                                        <p:strVal val="visible"/>
                                      </p:to>
                                    </p:set>
                                    <p:anim calcmode="lin" valueType="num">
                                      <p:cBhvr additive="base">
                                        <p:cTn id="20" dur="500" fill="hold"/>
                                        <p:tgtEl>
                                          <p:spTgt spid="30730"/>
                                        </p:tgtEl>
                                        <p:attrNameLst>
                                          <p:attrName>ppt_x</p:attrName>
                                        </p:attrNameLst>
                                      </p:cBhvr>
                                      <p:tavLst>
                                        <p:tav tm="0">
                                          <p:val>
                                            <p:strVal val="#ppt_x"/>
                                          </p:val>
                                        </p:tav>
                                        <p:tav tm="100000">
                                          <p:val>
                                            <p:strVal val="#ppt_x"/>
                                          </p:val>
                                        </p:tav>
                                      </p:tavLst>
                                    </p:anim>
                                    <p:anim calcmode="lin" valueType="num">
                                      <p:cBhvr additive="base">
                                        <p:cTn id="21" dur="500" fill="hold"/>
                                        <p:tgtEl>
                                          <p:spTgt spid="307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D0BF5E-94EB-489B-A996-B61FA5BEB998}"/>
              </a:ext>
            </a:extLst>
          </p:cNvPr>
          <p:cNvSpPr/>
          <p:nvPr/>
        </p:nvSpPr>
        <p:spPr>
          <a:xfrm>
            <a:off x="323850" y="642938"/>
            <a:ext cx="3171825" cy="830262"/>
          </a:xfrm>
          <a:prstGeom prst="rect">
            <a:avLst/>
          </a:prstGeom>
        </p:spPr>
        <p:txBody>
          <a:bodyPr wrap="none">
            <a:spAutoFit/>
          </a:bodyPr>
          <a:lstStyle/>
          <a:p>
            <a:pPr eaLnBrk="1" hangingPunct="1">
              <a:defRPr/>
            </a:pPr>
            <a:r>
              <a:rPr lang="en-US" sz="2400" b="1" u="sng" dirty="0">
                <a:solidFill>
                  <a:srgbClr val="FF0000"/>
                </a:solidFill>
                <a:latin typeface="Calibri" pitchFamily="34" charset="0"/>
                <a:cs typeface="Arial" charset="0"/>
              </a:rPr>
              <a:t>Cellulitis and Erysipelas</a:t>
            </a:r>
          </a:p>
          <a:p>
            <a:pPr eaLnBrk="1" hangingPunct="1">
              <a:defRPr/>
            </a:pPr>
            <a:r>
              <a:rPr lang="en-US" sz="2400" b="1" u="sng" dirty="0">
                <a:solidFill>
                  <a:schemeClr val="accent3">
                    <a:lumMod val="75000"/>
                  </a:schemeClr>
                </a:solidFill>
                <a:latin typeface="Calibri" pitchFamily="34" charset="0"/>
                <a:cs typeface="Arial" charset="0"/>
              </a:rPr>
              <a:t>Definition</a:t>
            </a:r>
          </a:p>
        </p:txBody>
      </p:sp>
      <p:sp>
        <p:nvSpPr>
          <p:cNvPr id="13" name="Content Placeholder 12">
            <a:extLst>
              <a:ext uri="{FF2B5EF4-FFF2-40B4-BE49-F238E27FC236}">
                <a16:creationId xmlns:a16="http://schemas.microsoft.com/office/drawing/2014/main" id="{484BBD74-6734-48E9-857B-982FE7F08F87}"/>
              </a:ext>
            </a:extLst>
          </p:cNvPr>
          <p:cNvSpPr>
            <a:spLocks noGrp="1"/>
          </p:cNvSpPr>
          <p:nvPr>
            <p:ph sz="quarter" idx="1"/>
          </p:nvPr>
        </p:nvSpPr>
        <p:spPr>
          <a:xfrm>
            <a:off x="71438" y="981075"/>
            <a:ext cx="8604250" cy="5133975"/>
          </a:xfrm>
        </p:spPr>
        <p:txBody>
          <a:bodyPr>
            <a:noAutofit/>
          </a:bodyPr>
          <a:lstStyle/>
          <a:p>
            <a:pPr algn="just">
              <a:defRPr/>
            </a:pPr>
            <a:endParaRPr lang="en-US" dirty="0">
              <a:latin typeface="Calibri" pitchFamily="34" charset="0"/>
            </a:endParaRPr>
          </a:p>
          <a:p>
            <a:pPr algn="just">
              <a:buFont typeface="Wingdings" panose="05000000000000000000" pitchFamily="2" charset="2"/>
              <a:buNone/>
              <a:defRPr/>
            </a:pPr>
            <a:r>
              <a:rPr lang="en-US" b="1" dirty="0">
                <a:solidFill>
                  <a:schemeClr val="accent3">
                    <a:lumMod val="75000"/>
                  </a:schemeClr>
                </a:solidFill>
                <a:latin typeface="Calibri" pitchFamily="34" charset="0"/>
              </a:rPr>
              <a:t>    </a:t>
            </a:r>
            <a:r>
              <a:rPr lang="en-US" b="1" u="sng" dirty="0">
                <a:solidFill>
                  <a:schemeClr val="accent3">
                    <a:lumMod val="75000"/>
                  </a:schemeClr>
                </a:solidFill>
                <a:latin typeface="Calibri" pitchFamily="34" charset="0"/>
              </a:rPr>
              <a:t>Erysipelas (Red skin, Holy fire): </a:t>
            </a:r>
          </a:p>
          <a:p>
            <a:pPr marL="623888" lvl="1" indent="-257175" algn="just">
              <a:buFont typeface="Courier New" pitchFamily="49" charset="0"/>
              <a:buChar char="o"/>
              <a:defRPr/>
            </a:pPr>
            <a:r>
              <a:rPr lang="en-US" sz="2300" dirty="0">
                <a:latin typeface="Calibri" pitchFamily="34" charset="0"/>
              </a:rPr>
              <a:t>Rapidly spreading painful bacterial infection of the dermis</a:t>
            </a:r>
          </a:p>
          <a:p>
            <a:pPr lvl="1" algn="just">
              <a:buFont typeface="Courier New" pitchFamily="49" charset="0"/>
              <a:buChar char="o"/>
              <a:defRPr/>
            </a:pPr>
            <a:r>
              <a:rPr lang="en-US" sz="2300" dirty="0">
                <a:latin typeface="Calibri" pitchFamily="34" charset="0"/>
              </a:rPr>
              <a:t>Blocking of dermal lymphatics and presents as well–defined spreading,     edematous erythematous inflammation</a:t>
            </a:r>
          </a:p>
          <a:p>
            <a:pPr lvl="1" algn="just">
              <a:buFont typeface="Courier New" pitchFamily="49" charset="0"/>
              <a:buChar char="o"/>
              <a:defRPr/>
            </a:pPr>
            <a:r>
              <a:rPr lang="en-US" sz="2300" dirty="0">
                <a:latin typeface="Calibri" pitchFamily="34" charset="0"/>
              </a:rPr>
              <a:t>Erysipelas are caused by </a:t>
            </a:r>
            <a:r>
              <a:rPr lang="en-US" sz="2300" i="1" dirty="0">
                <a:latin typeface="Calibri" pitchFamily="34" charset="0"/>
              </a:rPr>
              <a:t>S. pyogenes.</a:t>
            </a:r>
          </a:p>
          <a:p>
            <a:pPr lvl="1" algn="just">
              <a:buFont typeface="Courier New" pitchFamily="49" charset="0"/>
              <a:buChar char="o"/>
              <a:defRPr/>
            </a:pPr>
            <a:r>
              <a:rPr lang="en-US" sz="2300" dirty="0">
                <a:latin typeface="Calibri" pitchFamily="34" charset="0"/>
              </a:rPr>
              <a:t>Symptoms including  high fevers, shaking , chills, headaches, vomating, and general illness within 48 h of the initial infection.</a:t>
            </a:r>
            <a:endParaRPr lang="en-US" sz="2400" dirty="0"/>
          </a:p>
          <a:p>
            <a:pPr algn="just">
              <a:buFont typeface="Wingdings" panose="05000000000000000000" pitchFamily="2" charset="2"/>
              <a:buNone/>
              <a:defRPr/>
            </a:pPr>
            <a:r>
              <a:rPr lang="en-US" b="1" dirty="0">
                <a:solidFill>
                  <a:srgbClr val="FF0000"/>
                </a:solidFill>
                <a:latin typeface="Calibri" pitchFamily="34" charset="0"/>
              </a:rPr>
              <a:t>    </a:t>
            </a:r>
            <a:r>
              <a:rPr lang="en-US" b="1" u="sng" dirty="0">
                <a:solidFill>
                  <a:schemeClr val="accent3">
                    <a:lumMod val="75000"/>
                  </a:schemeClr>
                </a:solidFill>
                <a:latin typeface="Calibri" pitchFamily="34" charset="0"/>
              </a:rPr>
              <a:t>Cellulitis</a:t>
            </a:r>
            <a:r>
              <a:rPr lang="en-US" u="sng" dirty="0">
                <a:solidFill>
                  <a:srgbClr val="FF0000"/>
                </a:solidFill>
                <a:latin typeface="Calibri" pitchFamily="34" charset="0"/>
              </a:rPr>
              <a:t>:</a:t>
            </a:r>
            <a:endParaRPr lang="en-US" dirty="0">
              <a:latin typeface="Calibri" pitchFamily="34" charset="0"/>
            </a:endParaRPr>
          </a:p>
          <a:p>
            <a:pPr lvl="1" algn="just">
              <a:buFont typeface="Courier New" pitchFamily="49" charset="0"/>
              <a:buChar char="o"/>
              <a:defRPr/>
            </a:pPr>
            <a:r>
              <a:rPr lang="en-US" sz="2300" dirty="0">
                <a:latin typeface="Calibri" pitchFamily="34" charset="0"/>
              </a:rPr>
              <a:t>Cellulitis and erysipelas are similar. The main difference is that cellulitis affects the dermis  and the layer of fat just underneath it. Doctors can't always distinguish between them and they are both treated in the same way</a:t>
            </a:r>
          </a:p>
          <a:p>
            <a:pPr lvl="1" algn="just">
              <a:buFont typeface="Courier New" pitchFamily="49" charset="0"/>
              <a:buChar char="o"/>
              <a:defRPr/>
            </a:pPr>
            <a:r>
              <a:rPr lang="en-US" sz="2300" dirty="0">
                <a:latin typeface="Calibri" pitchFamily="34" charset="0"/>
              </a:rPr>
              <a:t>Cellulitis is caused by </a:t>
            </a:r>
            <a:r>
              <a:rPr lang="en-US" sz="2300" i="1" dirty="0">
                <a:latin typeface="Calibri" pitchFamily="34" charset="0"/>
              </a:rPr>
              <a:t>S. </a:t>
            </a:r>
            <a:r>
              <a:rPr lang="en-US" sz="2300" i="1" dirty="0" err="1">
                <a:latin typeface="Calibri" pitchFamily="34" charset="0"/>
              </a:rPr>
              <a:t>pyogenes</a:t>
            </a:r>
            <a:r>
              <a:rPr lang="en-US" sz="2300" i="1" dirty="0">
                <a:latin typeface="Calibri" pitchFamily="34" charset="0"/>
              </a:rPr>
              <a:t> </a:t>
            </a:r>
            <a:r>
              <a:rPr lang="en-US" sz="2300" dirty="0">
                <a:latin typeface="Calibri" pitchFamily="34" charset="0"/>
              </a:rPr>
              <a:t>and less commonly  </a:t>
            </a:r>
            <a:r>
              <a:rPr lang="en-US" sz="2300" i="1" dirty="0">
                <a:latin typeface="Calibri" pitchFamily="34" charset="0"/>
              </a:rPr>
              <a:t>S. aureus</a:t>
            </a:r>
          </a:p>
          <a:p>
            <a:pPr algn="just">
              <a:buFont typeface="Wingdings" panose="05000000000000000000" pitchFamily="2" charset="2"/>
              <a:buNone/>
              <a:defRPr/>
            </a:pPr>
            <a:endParaRPr lang="en-US" dirty="0">
              <a:latin typeface="Calibri" pitchFamily="34" charset="0"/>
            </a:endParaRPr>
          </a:p>
          <a:p>
            <a:pPr algn="just">
              <a:buFont typeface="Wingdings" panose="05000000000000000000" pitchFamily="2" charset="2"/>
              <a:buNone/>
              <a:defRPr/>
            </a:pPr>
            <a:endParaRPr lang="en-US" dirty="0">
              <a:latin typeface="Calibri" pitchFamily="34" charset="0"/>
            </a:endParaRPr>
          </a:p>
          <a:p>
            <a:pPr algn="just">
              <a:buFont typeface="Wingdings" panose="05000000000000000000" pitchFamily="2" charset="2"/>
              <a:buNone/>
              <a:defRPr/>
            </a:pPr>
            <a:endParaRPr lang="en-US" dirty="0">
              <a:latin typeface="Calibri" pitchFamily="34" charset="0"/>
            </a:endParaRPr>
          </a:p>
        </p:txBody>
      </p:sp>
      <p:cxnSp>
        <p:nvCxnSpPr>
          <p:cNvPr id="16" name="Straight Connector 15">
            <a:extLst>
              <a:ext uri="{FF2B5EF4-FFF2-40B4-BE49-F238E27FC236}">
                <a16:creationId xmlns:a16="http://schemas.microsoft.com/office/drawing/2014/main" id="{9D296A63-F4F1-46A9-A344-5B35B413E81D}"/>
              </a:ext>
            </a:extLst>
          </p:cNvPr>
          <p:cNvCxnSpPr/>
          <p:nvPr/>
        </p:nvCxnSpPr>
        <p:spPr>
          <a:xfrm>
            <a:off x="684213" y="476250"/>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2">
            <a:extLst>
              <a:ext uri="{FF2B5EF4-FFF2-40B4-BE49-F238E27FC236}">
                <a16:creationId xmlns:a16="http://schemas.microsoft.com/office/drawing/2014/main" id="{1672803A-C685-4252-ACB7-7E1A2D269123}"/>
              </a:ext>
            </a:extLst>
          </p:cNvPr>
          <p:cNvSpPr txBox="1">
            <a:spLocks noChangeArrowheads="1"/>
          </p:cNvSpPr>
          <p:nvPr/>
        </p:nvSpPr>
        <p:spPr>
          <a:xfrm>
            <a:off x="2411413" y="-26988"/>
            <a:ext cx="4679950" cy="576263"/>
          </a:xfrm>
          <a:prstGeom prst="rect">
            <a:avLst/>
          </a:prstGeom>
        </p:spPr>
        <p:txBody>
          <a:bodyPr/>
          <a:lstStyle/>
          <a:p>
            <a:pPr eaLnBrk="1" fontAlgn="auto" hangingPunct="1">
              <a:spcAft>
                <a:spcPts val="0"/>
              </a:spcAft>
              <a:defRPr/>
            </a:pPr>
            <a:r>
              <a:rPr lang="en-US" sz="3200" b="1" spc="-100" dirty="0">
                <a:latin typeface="Calibri" pitchFamily="34" charset="0"/>
                <a:ea typeface="+mj-ea"/>
                <a:cs typeface="+mj-cs"/>
              </a:rPr>
              <a:t>Spreading skin infections</a:t>
            </a:r>
            <a:endParaRPr lang="en-US" sz="3200" b="1" i="1" spc="-100" dirty="0">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linds(horizontal)">
                                      <p:cBhvr>
                                        <p:cTn id="7" dur="500"/>
                                        <p:tgtEl>
                                          <p:spTgt spid="1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blinds(horizontal)">
                                      <p:cBhvr>
                                        <p:cTn id="12" dur="500"/>
                                        <p:tgtEl>
                                          <p:spTgt spid="1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blinds(horizontal)">
                                      <p:cBhvr>
                                        <p:cTn id="15" dur="500"/>
                                        <p:tgtEl>
                                          <p:spTgt spid="1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xEl>
                                              <p:pRg st="4" end="4"/>
                                            </p:txEl>
                                          </p:spTgt>
                                        </p:tgtEl>
                                        <p:attrNameLst>
                                          <p:attrName>style.visibility</p:attrName>
                                        </p:attrNameLst>
                                      </p:cBhvr>
                                      <p:to>
                                        <p:strVal val="visible"/>
                                      </p:to>
                                    </p:set>
                                    <p:animEffect transition="in" filter="blinds(horizontal)">
                                      <p:cBhvr>
                                        <p:cTn id="18" dur="500"/>
                                        <p:tgtEl>
                                          <p:spTgt spid="1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animEffect transition="in" filter="blinds(horizontal)">
                                      <p:cBhvr>
                                        <p:cTn id="21" dur="500"/>
                                        <p:tgtEl>
                                          <p:spTgt spid="13">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3">
                                            <p:txEl>
                                              <p:pRg st="6" end="6"/>
                                            </p:txEl>
                                          </p:spTgt>
                                        </p:tgtEl>
                                        <p:attrNameLst>
                                          <p:attrName>style.visibility</p:attrName>
                                        </p:attrNameLst>
                                      </p:cBhvr>
                                      <p:to>
                                        <p:strVal val="visible"/>
                                      </p:to>
                                    </p:set>
                                    <p:animEffect transition="in" filter="blinds(horizontal)">
                                      <p:cBhvr>
                                        <p:cTn id="26" dur="500"/>
                                        <p:tgtEl>
                                          <p:spTgt spid="13">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13">
                                            <p:txEl>
                                              <p:pRg st="7" end="7"/>
                                            </p:txEl>
                                          </p:spTgt>
                                        </p:tgtEl>
                                        <p:attrNameLst>
                                          <p:attrName>style.visibility</p:attrName>
                                        </p:attrNameLst>
                                      </p:cBhvr>
                                      <p:to>
                                        <p:strVal val="visible"/>
                                      </p:to>
                                    </p:set>
                                    <p:animEffect transition="in" filter="box(in)">
                                      <p:cBhvr>
                                        <p:cTn id="31" dur="500"/>
                                        <p:tgtEl>
                                          <p:spTgt spid="13">
                                            <p:txEl>
                                              <p:pRg st="7" end="7"/>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3">
                                            <p:txEl>
                                              <p:pRg st="8" end="8"/>
                                            </p:txEl>
                                          </p:spTgt>
                                        </p:tgtEl>
                                        <p:attrNameLst>
                                          <p:attrName>style.visibility</p:attrName>
                                        </p:attrNameLst>
                                      </p:cBhvr>
                                      <p:to>
                                        <p:strVal val="visible"/>
                                      </p:to>
                                    </p:set>
                                    <p:animEffect transition="in" filter="blinds(horizontal)">
                                      <p:cBhvr>
                                        <p:cTn id="36"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53396AB-736B-4ED0-948A-3A731FADF2A5}"/>
              </a:ext>
            </a:extLst>
          </p:cNvPr>
          <p:cNvCxnSpPr/>
          <p:nvPr/>
        </p:nvCxnSpPr>
        <p:spPr>
          <a:xfrm>
            <a:off x="684213" y="404813"/>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30723" name="Content Placeholder 2">
            <a:extLst>
              <a:ext uri="{FF2B5EF4-FFF2-40B4-BE49-F238E27FC236}">
                <a16:creationId xmlns:a16="http://schemas.microsoft.com/office/drawing/2014/main" id="{F72FDE95-E23A-4D61-846F-12906282400A}"/>
              </a:ext>
            </a:extLst>
          </p:cNvPr>
          <p:cNvSpPr txBox="1">
            <a:spLocks/>
          </p:cNvSpPr>
          <p:nvPr/>
        </p:nvSpPr>
        <p:spPr bwMode="auto">
          <a:xfrm>
            <a:off x="250825" y="477838"/>
            <a:ext cx="86074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buFont typeface="Wingdings" panose="05000000000000000000" pitchFamily="2" charset="2"/>
              <a:buNone/>
            </a:pPr>
            <a:r>
              <a:rPr lang="en-US" altLang="en-US" b="1">
                <a:solidFill>
                  <a:srgbClr val="FF0000"/>
                </a:solidFill>
                <a:latin typeface="Calibri" panose="020F0502020204030204" pitchFamily="34" charset="0"/>
              </a:rPr>
              <a:t>   </a:t>
            </a:r>
            <a:endParaRPr lang="en-US" altLang="en-US">
              <a:latin typeface="Calibri" panose="020F0502020204030204" pitchFamily="34" charset="0"/>
            </a:endParaRPr>
          </a:p>
          <a:p>
            <a:pPr eaLnBrk="1" hangingPunct="1">
              <a:buFontTx/>
              <a:buNone/>
            </a:pPr>
            <a:r>
              <a:rPr lang="en-US" altLang="en-US" sz="3200" b="1" u="sng">
                <a:solidFill>
                  <a:srgbClr val="FF0000"/>
                </a:solidFill>
                <a:latin typeface="Calibri" panose="020F0502020204030204" pitchFamily="34" charset="0"/>
              </a:rPr>
              <a:t>Both Cellulitis and Erysipelas</a:t>
            </a:r>
          </a:p>
          <a:p>
            <a:pPr eaLnBrk="1" hangingPunct="1"/>
            <a:r>
              <a:rPr lang="en-US" altLang="en-US" sz="2800">
                <a:latin typeface="Calibri" panose="020F0502020204030204" pitchFamily="34" charset="0"/>
              </a:rPr>
              <a:t>Infections can enter the skin through minor trauma,  insect bites, dog bites, eczema, athlete's foot, surgical incisions and ulcer</a:t>
            </a:r>
          </a:p>
          <a:p>
            <a:pPr eaLnBrk="1" hangingPunct="1"/>
            <a:endParaRPr lang="en-US" altLang="en-US" sz="2800">
              <a:latin typeface="Calibri" panose="020F0502020204030204" pitchFamily="34" charset="0"/>
            </a:endParaRPr>
          </a:p>
          <a:p>
            <a:pPr eaLnBrk="1" hangingPunct="1"/>
            <a:r>
              <a:rPr lang="en-US" altLang="en-US" sz="2800">
                <a:latin typeface="Calibri" panose="020F0502020204030204" pitchFamily="34" charset="0"/>
              </a:rPr>
              <a:t>The leg is commonest site because it is exposed to skin injuries</a:t>
            </a:r>
          </a:p>
          <a:p>
            <a:pPr eaLnBrk="1" hangingPunct="1"/>
            <a:endParaRPr lang="en-US" altLang="en-US" sz="2800">
              <a:latin typeface="Calibri" panose="020F0502020204030204" pitchFamily="34" charset="0"/>
            </a:endParaRPr>
          </a:p>
          <a:p>
            <a:pPr eaLnBrk="1" hangingPunct="1"/>
            <a:r>
              <a:rPr lang="en-US" altLang="en-US" sz="2800">
                <a:latin typeface="Calibri" panose="020F0502020204030204" pitchFamily="34" charset="0"/>
              </a:rPr>
              <a:t>The face is  the second most frequent site  (butterfly distribution on the cheeks and bridge of the nose)</a:t>
            </a:r>
          </a:p>
        </p:txBody>
      </p:sp>
      <p:sp>
        <p:nvSpPr>
          <p:cNvPr id="7" name="Rectangle 2">
            <a:extLst>
              <a:ext uri="{FF2B5EF4-FFF2-40B4-BE49-F238E27FC236}">
                <a16:creationId xmlns:a16="http://schemas.microsoft.com/office/drawing/2014/main" id="{47D313D1-D5D1-4D7A-AE2C-C0BDAA830024}"/>
              </a:ext>
            </a:extLst>
          </p:cNvPr>
          <p:cNvSpPr txBox="1">
            <a:spLocks noChangeArrowheads="1"/>
          </p:cNvSpPr>
          <p:nvPr/>
        </p:nvSpPr>
        <p:spPr>
          <a:xfrm>
            <a:off x="2411413" y="-100013"/>
            <a:ext cx="4679950" cy="576263"/>
          </a:xfrm>
          <a:prstGeom prst="rect">
            <a:avLst/>
          </a:prstGeom>
        </p:spPr>
        <p:txBody>
          <a:bodyPr/>
          <a:lstStyle/>
          <a:p>
            <a:pPr eaLnBrk="1" fontAlgn="auto" hangingPunct="1">
              <a:spcAft>
                <a:spcPts val="0"/>
              </a:spcAft>
              <a:defRPr/>
            </a:pPr>
            <a:r>
              <a:rPr lang="en-US" sz="3200" b="1" spc="-100" dirty="0">
                <a:latin typeface="Calibri" pitchFamily="34" charset="0"/>
                <a:ea typeface="+mj-ea"/>
                <a:cs typeface="+mj-cs"/>
              </a:rPr>
              <a:t>Spreading skin infections</a:t>
            </a:r>
            <a:endParaRPr lang="en-US" sz="3200" b="1" i="1" spc="-100" dirty="0">
              <a:latin typeface="Calibri" pitchFamily="34" charset="0"/>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id="{37F857AB-AAD0-4605-BB90-747A02EA4413}"/>
              </a:ext>
            </a:extLst>
          </p:cNvPr>
          <p:cNvSpPr>
            <a:spLocks noGrp="1"/>
          </p:cNvSpPr>
          <p:nvPr>
            <p:ph sz="quarter" idx="1"/>
          </p:nvPr>
        </p:nvSpPr>
        <p:spPr>
          <a:xfrm>
            <a:off x="200025" y="1108075"/>
            <a:ext cx="2427288" cy="409575"/>
          </a:xfrm>
        </p:spPr>
        <p:txBody>
          <a:bodyPr/>
          <a:lstStyle/>
          <a:p>
            <a:pPr>
              <a:buFont typeface="Wingdings" panose="05000000000000000000" pitchFamily="2" charset="2"/>
              <a:buNone/>
            </a:pPr>
            <a:r>
              <a:rPr lang="en-US" altLang="en-US" sz="2000" b="1">
                <a:solidFill>
                  <a:srgbClr val="FF0000"/>
                </a:solidFill>
                <a:latin typeface="Calibri" panose="020F0502020204030204" pitchFamily="34" charset="0"/>
              </a:rPr>
              <a:t>   </a:t>
            </a:r>
            <a:endParaRPr lang="en-US" altLang="en-US" sz="2000">
              <a:latin typeface="Calibri" panose="020F0502020204030204" pitchFamily="34" charset="0"/>
            </a:endParaRPr>
          </a:p>
          <a:p>
            <a:endParaRPr lang="en-US" altLang="en-US" sz="2000">
              <a:latin typeface="Calibri" panose="020F0502020204030204" pitchFamily="34" charset="0"/>
            </a:endParaRPr>
          </a:p>
          <a:p>
            <a:endParaRPr lang="en-US" altLang="en-US" sz="2000">
              <a:latin typeface="Calibri" panose="020F0502020204030204" pitchFamily="34" charset="0"/>
            </a:endParaRPr>
          </a:p>
          <a:p>
            <a:endParaRPr lang="en-US" altLang="en-US" sz="2000">
              <a:latin typeface="Calibri" panose="020F0502020204030204" pitchFamily="34" charset="0"/>
            </a:endParaRPr>
          </a:p>
          <a:p>
            <a:endParaRPr lang="en-US" altLang="en-US" sz="2000">
              <a:latin typeface="Calibri" panose="020F0502020204030204" pitchFamily="34" charset="0"/>
            </a:endParaRPr>
          </a:p>
        </p:txBody>
      </p:sp>
      <p:cxnSp>
        <p:nvCxnSpPr>
          <p:cNvPr id="6" name="Straight Connector 5">
            <a:extLst>
              <a:ext uri="{FF2B5EF4-FFF2-40B4-BE49-F238E27FC236}">
                <a16:creationId xmlns:a16="http://schemas.microsoft.com/office/drawing/2014/main" id="{3092A24C-668F-4E89-926A-083570742DE9}"/>
              </a:ext>
            </a:extLst>
          </p:cNvPr>
          <p:cNvCxnSpPr/>
          <p:nvPr/>
        </p:nvCxnSpPr>
        <p:spPr>
          <a:xfrm>
            <a:off x="684213" y="549275"/>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6FB2135-763A-440C-BE8E-01D740CE4A57}"/>
              </a:ext>
            </a:extLst>
          </p:cNvPr>
          <p:cNvSpPr/>
          <p:nvPr/>
        </p:nvSpPr>
        <p:spPr>
          <a:xfrm>
            <a:off x="323850" y="715963"/>
            <a:ext cx="3171825" cy="1200150"/>
          </a:xfrm>
          <a:prstGeom prst="rect">
            <a:avLst/>
          </a:prstGeom>
        </p:spPr>
        <p:txBody>
          <a:bodyPr wrap="none">
            <a:spAutoFit/>
          </a:bodyPr>
          <a:lstStyle/>
          <a:p>
            <a:pPr eaLnBrk="1" hangingPunct="1">
              <a:defRPr/>
            </a:pPr>
            <a:r>
              <a:rPr lang="en-US" sz="2400" b="1" u="sng" dirty="0">
                <a:solidFill>
                  <a:srgbClr val="FF0000"/>
                </a:solidFill>
                <a:latin typeface="Calibri" pitchFamily="34" charset="0"/>
                <a:cs typeface="Arial" charset="0"/>
              </a:rPr>
              <a:t>Cellulitis and Erysipelas</a:t>
            </a:r>
          </a:p>
          <a:p>
            <a:pPr eaLnBrk="1" hangingPunct="1">
              <a:defRPr/>
            </a:pPr>
            <a:r>
              <a:rPr lang="en-US" sz="2400" b="1" u="sng" dirty="0">
                <a:solidFill>
                  <a:schemeClr val="accent3">
                    <a:lumMod val="75000"/>
                  </a:schemeClr>
                </a:solidFill>
                <a:latin typeface="Calibri" pitchFamily="34" charset="0"/>
                <a:cs typeface="Arial" charset="0"/>
              </a:rPr>
              <a:t>Clinical features</a:t>
            </a:r>
          </a:p>
          <a:p>
            <a:pPr eaLnBrk="1" hangingPunct="1">
              <a:defRPr/>
            </a:pPr>
            <a:endParaRPr lang="en-US" sz="2400" b="1" u="sng" dirty="0">
              <a:solidFill>
                <a:srgbClr val="FF0000"/>
              </a:solidFill>
              <a:latin typeface="Calibri" pitchFamily="34" charset="0"/>
              <a:cs typeface="Arial" charset="0"/>
            </a:endParaRPr>
          </a:p>
        </p:txBody>
      </p:sp>
      <p:sp>
        <p:nvSpPr>
          <p:cNvPr id="32775" name="Rectangle 7">
            <a:extLst>
              <a:ext uri="{FF2B5EF4-FFF2-40B4-BE49-F238E27FC236}">
                <a16:creationId xmlns:a16="http://schemas.microsoft.com/office/drawing/2014/main" id="{6DE4A7E7-499A-425A-B7C5-C7F46CCAA7AE}"/>
              </a:ext>
            </a:extLst>
          </p:cNvPr>
          <p:cNvSpPr>
            <a:spLocks noChangeArrowheads="1"/>
          </p:cNvSpPr>
          <p:nvPr/>
        </p:nvSpPr>
        <p:spPr bwMode="auto">
          <a:xfrm>
            <a:off x="6516688" y="1484313"/>
            <a:ext cx="1293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b="1">
                <a:latin typeface="Calibri" panose="020F0502020204030204" pitchFamily="34" charset="0"/>
              </a:rPr>
              <a:t>cellulitis</a:t>
            </a:r>
            <a:r>
              <a:rPr lang="en-US" altLang="en-US" sz="1800">
                <a:latin typeface="Calibri" panose="020F0502020204030204" pitchFamily="34" charset="0"/>
              </a:rPr>
              <a:t> </a:t>
            </a:r>
            <a:endParaRPr lang="en-US" altLang="en-US" sz="1800">
              <a:latin typeface="Arial" panose="020B0604020202020204" pitchFamily="34" charset="0"/>
            </a:endParaRPr>
          </a:p>
        </p:txBody>
      </p:sp>
      <p:sp>
        <p:nvSpPr>
          <p:cNvPr id="32776" name="Rectangle 8">
            <a:extLst>
              <a:ext uri="{FF2B5EF4-FFF2-40B4-BE49-F238E27FC236}">
                <a16:creationId xmlns:a16="http://schemas.microsoft.com/office/drawing/2014/main" id="{513D7C6C-5C60-47DF-AD5C-C4076450EF45}"/>
              </a:ext>
            </a:extLst>
          </p:cNvPr>
          <p:cNvSpPr>
            <a:spLocks noChangeArrowheads="1"/>
          </p:cNvSpPr>
          <p:nvPr/>
        </p:nvSpPr>
        <p:spPr bwMode="auto">
          <a:xfrm>
            <a:off x="1098550" y="1557338"/>
            <a:ext cx="1528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b="1">
                <a:latin typeface="Calibri" panose="020F0502020204030204" pitchFamily="34" charset="0"/>
              </a:rPr>
              <a:t>Erysipelas </a:t>
            </a:r>
            <a:endParaRPr lang="en-US" altLang="en-US">
              <a:latin typeface="Arial" panose="020B0604020202020204" pitchFamily="34" charset="0"/>
            </a:endParaRPr>
          </a:p>
        </p:txBody>
      </p:sp>
      <p:pic>
        <p:nvPicPr>
          <p:cNvPr id="11" name="Picture 4" descr="http://ts3.mm.bing.net/th?id=H.4954301857991874&amp;pid=15.1">
            <a:extLst>
              <a:ext uri="{FF2B5EF4-FFF2-40B4-BE49-F238E27FC236}">
                <a16:creationId xmlns:a16="http://schemas.microsoft.com/office/drawing/2014/main" id="{2BAA759A-FF36-45B4-8032-58C751C63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1928813"/>
            <a:ext cx="385286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ts4.explicit.bing.net/th?id=H.4934411859002947&amp;pid=15.1">
            <a:extLst>
              <a:ext uri="{FF2B5EF4-FFF2-40B4-BE49-F238E27FC236}">
                <a16:creationId xmlns:a16="http://schemas.microsoft.com/office/drawing/2014/main" id="{4438A8D8-2B81-4117-8807-9CB663204D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016125"/>
            <a:ext cx="3455987"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12">
            <a:extLst>
              <a:ext uri="{FF2B5EF4-FFF2-40B4-BE49-F238E27FC236}">
                <a16:creationId xmlns:a16="http://schemas.microsoft.com/office/drawing/2014/main" id="{4FD269CD-917E-4A13-9965-2C3110BAAE4A}"/>
              </a:ext>
            </a:extLst>
          </p:cNvPr>
          <p:cNvSpPr/>
          <p:nvPr/>
        </p:nvSpPr>
        <p:spPr>
          <a:xfrm>
            <a:off x="754063" y="2305050"/>
            <a:ext cx="2713037" cy="1898650"/>
          </a:xfrm>
          <a:custGeom>
            <a:avLst/>
            <a:gdLst>
              <a:gd name="connsiteX0" fmla="*/ 0 w 2521565"/>
              <a:gd name="connsiteY0" fmla="*/ 416330 h 2067709"/>
              <a:gd name="connsiteX1" fmla="*/ 40943 w 2521565"/>
              <a:gd name="connsiteY1" fmla="*/ 443626 h 2067709"/>
              <a:gd name="connsiteX2" fmla="*/ 68239 w 2521565"/>
              <a:gd name="connsiteY2" fmla="*/ 484569 h 2067709"/>
              <a:gd name="connsiteX3" fmla="*/ 109182 w 2521565"/>
              <a:gd name="connsiteY3" fmla="*/ 498217 h 2067709"/>
              <a:gd name="connsiteX4" fmla="*/ 191069 w 2521565"/>
              <a:gd name="connsiteY4" fmla="*/ 566456 h 2067709"/>
              <a:gd name="connsiteX5" fmla="*/ 272955 w 2521565"/>
              <a:gd name="connsiteY5" fmla="*/ 621047 h 2067709"/>
              <a:gd name="connsiteX6" fmla="*/ 313899 w 2521565"/>
              <a:gd name="connsiteY6" fmla="*/ 661990 h 2067709"/>
              <a:gd name="connsiteX7" fmla="*/ 395785 w 2521565"/>
              <a:gd name="connsiteY7" fmla="*/ 716581 h 2067709"/>
              <a:gd name="connsiteX8" fmla="*/ 409433 w 2521565"/>
              <a:gd name="connsiteY8" fmla="*/ 757524 h 2067709"/>
              <a:gd name="connsiteX9" fmla="*/ 491320 w 2521565"/>
              <a:gd name="connsiteY9" fmla="*/ 825763 h 2067709"/>
              <a:gd name="connsiteX10" fmla="*/ 586854 w 2521565"/>
              <a:gd name="connsiteY10" fmla="*/ 934945 h 2067709"/>
              <a:gd name="connsiteX11" fmla="*/ 641445 w 2521565"/>
              <a:gd name="connsiteY11" fmla="*/ 1030480 h 2067709"/>
              <a:gd name="connsiteX12" fmla="*/ 668740 w 2521565"/>
              <a:gd name="connsiteY12" fmla="*/ 1071423 h 2067709"/>
              <a:gd name="connsiteX13" fmla="*/ 682388 w 2521565"/>
              <a:gd name="connsiteY13" fmla="*/ 1112366 h 2067709"/>
              <a:gd name="connsiteX14" fmla="*/ 709684 w 2521565"/>
              <a:gd name="connsiteY14" fmla="*/ 1166957 h 2067709"/>
              <a:gd name="connsiteX15" fmla="*/ 736979 w 2521565"/>
              <a:gd name="connsiteY15" fmla="*/ 1207900 h 2067709"/>
              <a:gd name="connsiteX16" fmla="*/ 764275 w 2521565"/>
              <a:gd name="connsiteY16" fmla="*/ 1289787 h 2067709"/>
              <a:gd name="connsiteX17" fmla="*/ 777923 w 2521565"/>
              <a:gd name="connsiteY17" fmla="*/ 1385321 h 2067709"/>
              <a:gd name="connsiteX18" fmla="*/ 791570 w 2521565"/>
              <a:gd name="connsiteY18" fmla="*/ 1521799 h 2067709"/>
              <a:gd name="connsiteX19" fmla="*/ 818866 w 2521565"/>
              <a:gd name="connsiteY19" fmla="*/ 1603686 h 2067709"/>
              <a:gd name="connsiteX20" fmla="*/ 846161 w 2521565"/>
              <a:gd name="connsiteY20" fmla="*/ 1726515 h 2067709"/>
              <a:gd name="connsiteX21" fmla="*/ 859809 w 2521565"/>
              <a:gd name="connsiteY21" fmla="*/ 1794754 h 2067709"/>
              <a:gd name="connsiteX22" fmla="*/ 887105 w 2521565"/>
              <a:gd name="connsiteY22" fmla="*/ 1835697 h 2067709"/>
              <a:gd name="connsiteX23" fmla="*/ 900752 w 2521565"/>
              <a:gd name="connsiteY23" fmla="*/ 1876641 h 2067709"/>
              <a:gd name="connsiteX24" fmla="*/ 928048 w 2521565"/>
              <a:gd name="connsiteY24" fmla="*/ 1917584 h 2067709"/>
              <a:gd name="connsiteX25" fmla="*/ 941696 w 2521565"/>
              <a:gd name="connsiteY25" fmla="*/ 1972175 h 2067709"/>
              <a:gd name="connsiteX26" fmla="*/ 982639 w 2521565"/>
              <a:gd name="connsiteY26" fmla="*/ 2013118 h 2067709"/>
              <a:gd name="connsiteX27" fmla="*/ 1023582 w 2521565"/>
              <a:gd name="connsiteY27" fmla="*/ 2040414 h 2067709"/>
              <a:gd name="connsiteX28" fmla="*/ 1119117 w 2521565"/>
              <a:gd name="connsiteY28" fmla="*/ 2067709 h 2067709"/>
              <a:gd name="connsiteX29" fmla="*/ 1364776 w 2521565"/>
              <a:gd name="connsiteY29" fmla="*/ 2054062 h 2067709"/>
              <a:gd name="connsiteX30" fmla="*/ 2169994 w 2521565"/>
              <a:gd name="connsiteY30" fmla="*/ 2026766 h 2067709"/>
              <a:gd name="connsiteX31" fmla="*/ 2224585 w 2521565"/>
              <a:gd name="connsiteY31" fmla="*/ 2013118 h 2067709"/>
              <a:gd name="connsiteX32" fmla="*/ 2279176 w 2521565"/>
              <a:gd name="connsiteY32" fmla="*/ 1985823 h 2067709"/>
              <a:gd name="connsiteX33" fmla="*/ 2320120 w 2521565"/>
              <a:gd name="connsiteY33" fmla="*/ 1972175 h 2067709"/>
              <a:gd name="connsiteX34" fmla="*/ 2374711 w 2521565"/>
              <a:gd name="connsiteY34" fmla="*/ 1944880 h 2067709"/>
              <a:gd name="connsiteX35" fmla="*/ 2415654 w 2521565"/>
              <a:gd name="connsiteY35" fmla="*/ 1931232 h 2067709"/>
              <a:gd name="connsiteX36" fmla="*/ 2497540 w 2521565"/>
              <a:gd name="connsiteY36" fmla="*/ 1890289 h 2067709"/>
              <a:gd name="connsiteX37" fmla="*/ 2511188 w 2521565"/>
              <a:gd name="connsiteY37" fmla="*/ 1835697 h 2067709"/>
              <a:gd name="connsiteX38" fmla="*/ 2483893 w 2521565"/>
              <a:gd name="connsiteY38" fmla="*/ 1453560 h 2067709"/>
              <a:gd name="connsiteX39" fmla="*/ 2470245 w 2521565"/>
              <a:gd name="connsiteY39" fmla="*/ 1330730 h 2067709"/>
              <a:gd name="connsiteX40" fmla="*/ 2456597 w 2521565"/>
              <a:gd name="connsiteY40" fmla="*/ 1289787 h 2067709"/>
              <a:gd name="connsiteX41" fmla="*/ 2442949 w 2521565"/>
              <a:gd name="connsiteY41" fmla="*/ 1166957 h 2067709"/>
              <a:gd name="connsiteX42" fmla="*/ 2429302 w 2521565"/>
              <a:gd name="connsiteY42" fmla="*/ 429978 h 2067709"/>
              <a:gd name="connsiteX43" fmla="*/ 2415654 w 2521565"/>
              <a:gd name="connsiteY43" fmla="*/ 375387 h 206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21565" h="2067709">
                <a:moveTo>
                  <a:pt x="0" y="416330"/>
                </a:moveTo>
                <a:cubicBezTo>
                  <a:pt x="13648" y="425429"/>
                  <a:pt x="29345" y="432028"/>
                  <a:pt x="40943" y="443626"/>
                </a:cubicBezTo>
                <a:cubicBezTo>
                  <a:pt x="52541" y="455224"/>
                  <a:pt x="55431" y="474322"/>
                  <a:pt x="68239" y="484569"/>
                </a:cubicBezTo>
                <a:cubicBezTo>
                  <a:pt x="79473" y="493556"/>
                  <a:pt x="96315" y="491783"/>
                  <a:pt x="109182" y="498217"/>
                </a:cubicBezTo>
                <a:cubicBezTo>
                  <a:pt x="167711" y="527481"/>
                  <a:pt x="136733" y="524194"/>
                  <a:pt x="191069" y="566456"/>
                </a:cubicBezTo>
                <a:cubicBezTo>
                  <a:pt x="216964" y="586596"/>
                  <a:pt x="249758" y="597851"/>
                  <a:pt x="272955" y="621047"/>
                </a:cubicBezTo>
                <a:cubicBezTo>
                  <a:pt x="286603" y="634695"/>
                  <a:pt x="298664" y="650140"/>
                  <a:pt x="313899" y="661990"/>
                </a:cubicBezTo>
                <a:cubicBezTo>
                  <a:pt x="339794" y="682130"/>
                  <a:pt x="395785" y="716581"/>
                  <a:pt x="395785" y="716581"/>
                </a:cubicBezTo>
                <a:cubicBezTo>
                  <a:pt x="400334" y="730229"/>
                  <a:pt x="401453" y="745554"/>
                  <a:pt x="409433" y="757524"/>
                </a:cubicBezTo>
                <a:cubicBezTo>
                  <a:pt x="430452" y="789052"/>
                  <a:pt x="461105" y="805621"/>
                  <a:pt x="491320" y="825763"/>
                </a:cubicBezTo>
                <a:cubicBezTo>
                  <a:pt x="555009" y="921298"/>
                  <a:pt x="518615" y="889453"/>
                  <a:pt x="586854" y="934945"/>
                </a:cubicBezTo>
                <a:cubicBezTo>
                  <a:pt x="685854" y="1066946"/>
                  <a:pt x="589344" y="926277"/>
                  <a:pt x="641445" y="1030480"/>
                </a:cubicBezTo>
                <a:cubicBezTo>
                  <a:pt x="648780" y="1045151"/>
                  <a:pt x="661405" y="1056752"/>
                  <a:pt x="668740" y="1071423"/>
                </a:cubicBezTo>
                <a:cubicBezTo>
                  <a:pt x="675174" y="1084290"/>
                  <a:pt x="676721" y="1099143"/>
                  <a:pt x="682388" y="1112366"/>
                </a:cubicBezTo>
                <a:cubicBezTo>
                  <a:pt x="690402" y="1131066"/>
                  <a:pt x="699590" y="1149293"/>
                  <a:pt x="709684" y="1166957"/>
                </a:cubicBezTo>
                <a:cubicBezTo>
                  <a:pt x="717822" y="1181198"/>
                  <a:pt x="730317" y="1192911"/>
                  <a:pt x="736979" y="1207900"/>
                </a:cubicBezTo>
                <a:cubicBezTo>
                  <a:pt x="748664" y="1234192"/>
                  <a:pt x="764275" y="1289787"/>
                  <a:pt x="764275" y="1289787"/>
                </a:cubicBezTo>
                <a:cubicBezTo>
                  <a:pt x="768824" y="1321632"/>
                  <a:pt x="774165" y="1353373"/>
                  <a:pt x="777923" y="1385321"/>
                </a:cubicBezTo>
                <a:cubicBezTo>
                  <a:pt x="783265" y="1430727"/>
                  <a:pt x="783145" y="1476863"/>
                  <a:pt x="791570" y="1521799"/>
                </a:cubicBezTo>
                <a:cubicBezTo>
                  <a:pt x="796872" y="1550078"/>
                  <a:pt x="814136" y="1575305"/>
                  <a:pt x="818866" y="1603686"/>
                </a:cubicBezTo>
                <a:cubicBezTo>
                  <a:pt x="856421" y="1829010"/>
                  <a:pt x="812565" y="1592128"/>
                  <a:pt x="846161" y="1726515"/>
                </a:cubicBezTo>
                <a:cubicBezTo>
                  <a:pt x="851787" y="1749019"/>
                  <a:pt x="851664" y="1773034"/>
                  <a:pt x="859809" y="1794754"/>
                </a:cubicBezTo>
                <a:cubicBezTo>
                  <a:pt x="865568" y="1810112"/>
                  <a:pt x="878006" y="1822049"/>
                  <a:pt x="887105" y="1835697"/>
                </a:cubicBezTo>
                <a:cubicBezTo>
                  <a:pt x="891654" y="1849345"/>
                  <a:pt x="894318" y="1863774"/>
                  <a:pt x="900752" y="1876641"/>
                </a:cubicBezTo>
                <a:cubicBezTo>
                  <a:pt x="908087" y="1891312"/>
                  <a:pt x="921587" y="1902508"/>
                  <a:pt x="928048" y="1917584"/>
                </a:cubicBezTo>
                <a:cubicBezTo>
                  <a:pt x="935437" y="1934824"/>
                  <a:pt x="932390" y="1955889"/>
                  <a:pt x="941696" y="1972175"/>
                </a:cubicBezTo>
                <a:cubicBezTo>
                  <a:pt x="951272" y="1988933"/>
                  <a:pt x="967812" y="2000762"/>
                  <a:pt x="982639" y="2013118"/>
                </a:cubicBezTo>
                <a:cubicBezTo>
                  <a:pt x="995240" y="2023619"/>
                  <a:pt x="1008911" y="2033078"/>
                  <a:pt x="1023582" y="2040414"/>
                </a:cubicBezTo>
                <a:cubicBezTo>
                  <a:pt x="1043163" y="2050205"/>
                  <a:pt x="1101623" y="2063336"/>
                  <a:pt x="1119117" y="2067709"/>
                </a:cubicBezTo>
                <a:cubicBezTo>
                  <a:pt x="1201003" y="2063160"/>
                  <a:pt x="1282803" y="2056624"/>
                  <a:pt x="1364776" y="2054062"/>
                </a:cubicBezTo>
                <a:cubicBezTo>
                  <a:pt x="2194934" y="2028120"/>
                  <a:pt x="1743335" y="2059587"/>
                  <a:pt x="2169994" y="2026766"/>
                </a:cubicBezTo>
                <a:cubicBezTo>
                  <a:pt x="2188191" y="2022217"/>
                  <a:pt x="2207022" y="2019704"/>
                  <a:pt x="2224585" y="2013118"/>
                </a:cubicBezTo>
                <a:cubicBezTo>
                  <a:pt x="2243634" y="2005975"/>
                  <a:pt x="2260476" y="1993837"/>
                  <a:pt x="2279176" y="1985823"/>
                </a:cubicBezTo>
                <a:cubicBezTo>
                  <a:pt x="2292399" y="1980156"/>
                  <a:pt x="2306897" y="1977842"/>
                  <a:pt x="2320120" y="1972175"/>
                </a:cubicBezTo>
                <a:cubicBezTo>
                  <a:pt x="2338820" y="1964161"/>
                  <a:pt x="2356011" y="1952894"/>
                  <a:pt x="2374711" y="1944880"/>
                </a:cubicBezTo>
                <a:cubicBezTo>
                  <a:pt x="2387934" y="1939213"/>
                  <a:pt x="2402787" y="1937666"/>
                  <a:pt x="2415654" y="1931232"/>
                </a:cubicBezTo>
                <a:cubicBezTo>
                  <a:pt x="2521472" y="1878322"/>
                  <a:pt x="2394636" y="1924589"/>
                  <a:pt x="2497540" y="1890289"/>
                </a:cubicBezTo>
                <a:cubicBezTo>
                  <a:pt x="2502089" y="1872092"/>
                  <a:pt x="2511188" y="1854454"/>
                  <a:pt x="2511188" y="1835697"/>
                </a:cubicBezTo>
                <a:cubicBezTo>
                  <a:pt x="2511188" y="1547129"/>
                  <a:pt x="2521565" y="1604258"/>
                  <a:pt x="2483893" y="1453560"/>
                </a:cubicBezTo>
                <a:cubicBezTo>
                  <a:pt x="2479344" y="1412617"/>
                  <a:pt x="2477018" y="1371365"/>
                  <a:pt x="2470245" y="1330730"/>
                </a:cubicBezTo>
                <a:cubicBezTo>
                  <a:pt x="2467880" y="1316540"/>
                  <a:pt x="2458962" y="1303977"/>
                  <a:pt x="2456597" y="1289787"/>
                </a:cubicBezTo>
                <a:cubicBezTo>
                  <a:pt x="2449824" y="1249152"/>
                  <a:pt x="2447498" y="1207900"/>
                  <a:pt x="2442949" y="1166957"/>
                </a:cubicBezTo>
                <a:cubicBezTo>
                  <a:pt x="2438400" y="921297"/>
                  <a:pt x="2437918" y="675529"/>
                  <a:pt x="2429302" y="429978"/>
                </a:cubicBezTo>
                <a:cubicBezTo>
                  <a:pt x="2414215" y="0"/>
                  <a:pt x="2415654" y="525082"/>
                  <a:pt x="2415654" y="37538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2780" name="Rectangle 13">
            <a:extLst>
              <a:ext uri="{FF2B5EF4-FFF2-40B4-BE49-F238E27FC236}">
                <a16:creationId xmlns:a16="http://schemas.microsoft.com/office/drawing/2014/main" id="{7A15F91E-620D-42B8-8E07-6615A4FE74E3}"/>
              </a:ext>
            </a:extLst>
          </p:cNvPr>
          <p:cNvSpPr>
            <a:spLocks noChangeArrowheads="1"/>
          </p:cNvSpPr>
          <p:nvPr/>
        </p:nvSpPr>
        <p:spPr bwMode="auto">
          <a:xfrm>
            <a:off x="250825" y="4508500"/>
            <a:ext cx="41767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eaLnBrk="1" hangingPunct="1">
              <a:spcBef>
                <a:spcPct val="0"/>
              </a:spcBef>
              <a:buClrTx/>
              <a:buSzTx/>
              <a:buFontTx/>
              <a:buNone/>
            </a:pPr>
            <a:r>
              <a:rPr lang="en-US" altLang="en-US" sz="1800">
                <a:latin typeface="Calibri" panose="020F0502020204030204" pitchFamily="34" charset="0"/>
              </a:rPr>
              <a:t>The main feature is a well defined raised edge (demarcated) reflecting the more superficial (dermal) involvement. </a:t>
            </a:r>
          </a:p>
        </p:txBody>
      </p:sp>
      <p:sp>
        <p:nvSpPr>
          <p:cNvPr id="32781" name="Rectangle 14">
            <a:extLst>
              <a:ext uri="{FF2B5EF4-FFF2-40B4-BE49-F238E27FC236}">
                <a16:creationId xmlns:a16="http://schemas.microsoft.com/office/drawing/2014/main" id="{28837C8B-E3E9-4E49-AE5F-B0E3AC244B70}"/>
              </a:ext>
            </a:extLst>
          </p:cNvPr>
          <p:cNvSpPr>
            <a:spLocks noChangeArrowheads="1"/>
          </p:cNvSpPr>
          <p:nvPr/>
        </p:nvSpPr>
        <p:spPr bwMode="auto">
          <a:xfrm>
            <a:off x="4859338" y="4508500"/>
            <a:ext cx="4140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a:solidFill>
                  <a:srgbClr val="000000"/>
                </a:solidFill>
                <a:latin typeface="Calibri" panose="020F0502020204030204" pitchFamily="34" charset="0"/>
              </a:rPr>
              <a:t>In cellulitis it is diffuse not demarcated edge.</a:t>
            </a:r>
            <a:endParaRPr lang="en-US" altLang="en-US" sz="1800">
              <a:latin typeface="Arial" panose="020B0604020202020204" pitchFamily="34" charset="0"/>
            </a:endParaRPr>
          </a:p>
        </p:txBody>
      </p:sp>
      <p:sp>
        <p:nvSpPr>
          <p:cNvPr id="32782" name="TextBox 15">
            <a:extLst>
              <a:ext uri="{FF2B5EF4-FFF2-40B4-BE49-F238E27FC236}">
                <a16:creationId xmlns:a16="http://schemas.microsoft.com/office/drawing/2014/main" id="{8C1A87BB-2039-4236-8283-42A60D8D8FA2}"/>
              </a:ext>
            </a:extLst>
          </p:cNvPr>
          <p:cNvSpPr txBox="1">
            <a:spLocks noChangeArrowheads="1"/>
          </p:cNvSpPr>
          <p:nvPr/>
        </p:nvSpPr>
        <p:spPr bwMode="auto">
          <a:xfrm>
            <a:off x="1042988" y="5732463"/>
            <a:ext cx="6769100" cy="9239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US" altLang="en-US" sz="1800" b="1">
                <a:solidFill>
                  <a:srgbClr val="FF0000"/>
                </a:solidFill>
                <a:latin typeface="Calibri" panose="020F0502020204030204" pitchFamily="34" charset="0"/>
              </a:rPr>
              <a:t>Bacteria is carried away from the site of infection by the proteolytic enzymes produced  By the bacteria itself in addition to the role of lymphatic vessels in the site of infection</a:t>
            </a:r>
          </a:p>
        </p:txBody>
      </p:sp>
      <p:sp>
        <p:nvSpPr>
          <p:cNvPr id="15" name="Rectangle 2">
            <a:extLst>
              <a:ext uri="{FF2B5EF4-FFF2-40B4-BE49-F238E27FC236}">
                <a16:creationId xmlns:a16="http://schemas.microsoft.com/office/drawing/2014/main" id="{F3FE2E3C-C786-4BBD-B112-88D1D2A2376D}"/>
              </a:ext>
            </a:extLst>
          </p:cNvPr>
          <p:cNvSpPr txBox="1">
            <a:spLocks noChangeArrowheads="1"/>
          </p:cNvSpPr>
          <p:nvPr/>
        </p:nvSpPr>
        <p:spPr>
          <a:xfrm>
            <a:off x="2411413" y="44450"/>
            <a:ext cx="4679950" cy="576263"/>
          </a:xfrm>
          <a:prstGeom prst="rect">
            <a:avLst/>
          </a:prstGeom>
        </p:spPr>
        <p:txBody>
          <a:bodyPr/>
          <a:lstStyle/>
          <a:p>
            <a:pPr eaLnBrk="1" fontAlgn="auto" hangingPunct="1">
              <a:spcAft>
                <a:spcPts val="0"/>
              </a:spcAft>
              <a:defRPr/>
            </a:pPr>
            <a:r>
              <a:rPr lang="en-US" sz="3200" b="1" spc="-100" dirty="0">
                <a:latin typeface="Calibri" pitchFamily="34" charset="0"/>
                <a:ea typeface="+mj-ea"/>
                <a:cs typeface="+mj-cs"/>
              </a:rPr>
              <a:t>Spreading skin infections</a:t>
            </a:r>
            <a:endParaRPr lang="en-US" sz="3200" b="1" i="1" spc="-100" dirty="0">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6"/>
                                        </p:tgtEl>
                                        <p:attrNameLst>
                                          <p:attrName>style.visibility</p:attrName>
                                        </p:attrNameLst>
                                      </p:cBhvr>
                                      <p:to>
                                        <p:strVal val="visible"/>
                                      </p:to>
                                    </p:set>
                                    <p:animEffect transition="in" filter="blinds(horizontal)">
                                      <p:cBhvr>
                                        <p:cTn id="12" dur="500"/>
                                        <p:tgtEl>
                                          <p:spTgt spid="32776"/>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2775"/>
                                        </p:tgtEl>
                                        <p:attrNameLst>
                                          <p:attrName>style.visibility</p:attrName>
                                        </p:attrNameLst>
                                      </p:cBhvr>
                                      <p:to>
                                        <p:strVal val="visible"/>
                                      </p:to>
                                    </p:set>
                                    <p:animEffect transition="in" filter="blinds(horizontal)">
                                      <p:cBhvr>
                                        <p:cTn id="20" dur="500"/>
                                        <p:tgtEl>
                                          <p:spTgt spid="32775"/>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2780"/>
                                        </p:tgtEl>
                                        <p:attrNameLst>
                                          <p:attrName>style.visibility</p:attrName>
                                        </p:attrNameLst>
                                      </p:cBhvr>
                                      <p:to>
                                        <p:strVal val="visible"/>
                                      </p:to>
                                    </p:set>
                                    <p:animEffect transition="in" filter="blinds(horizontal)">
                                      <p:cBhvr>
                                        <p:cTn id="28" dur="500"/>
                                        <p:tgtEl>
                                          <p:spTgt spid="3278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2781"/>
                                        </p:tgtEl>
                                        <p:attrNameLst>
                                          <p:attrName>style.visibility</p:attrName>
                                        </p:attrNameLst>
                                      </p:cBhvr>
                                      <p:to>
                                        <p:strVal val="visible"/>
                                      </p:to>
                                    </p:set>
                                    <p:animEffect transition="in" filter="blinds(horizontal)">
                                      <p:cBhvr>
                                        <p:cTn id="38" dur="500"/>
                                        <p:tgtEl>
                                          <p:spTgt spid="3278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2782"/>
                                        </p:tgtEl>
                                        <p:attrNameLst>
                                          <p:attrName>style.visibility</p:attrName>
                                        </p:attrNameLst>
                                      </p:cBhvr>
                                      <p:to>
                                        <p:strVal val="visible"/>
                                      </p:to>
                                    </p:set>
                                    <p:animEffect transition="in" filter="blinds(horizontal)">
                                      <p:cBhvr>
                                        <p:cTn id="43" dur="500"/>
                                        <p:tgtEl>
                                          <p:spTgt spid="32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p:bldP spid="32776" grpId="0"/>
      <p:bldP spid="32780" grpId="0"/>
      <p:bldP spid="32781" grpId="0"/>
      <p:bldP spid="3278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B3866C-6C8F-4FDA-9020-CDA8E669DCD2}"/>
              </a:ext>
            </a:extLst>
          </p:cNvPr>
          <p:cNvSpPr/>
          <p:nvPr/>
        </p:nvSpPr>
        <p:spPr>
          <a:xfrm>
            <a:off x="323850" y="1116013"/>
            <a:ext cx="3171825" cy="1200150"/>
          </a:xfrm>
          <a:prstGeom prst="rect">
            <a:avLst/>
          </a:prstGeom>
        </p:spPr>
        <p:txBody>
          <a:bodyPr wrap="none">
            <a:spAutoFit/>
          </a:bodyPr>
          <a:lstStyle/>
          <a:p>
            <a:pPr eaLnBrk="1" hangingPunct="1">
              <a:defRPr/>
            </a:pPr>
            <a:r>
              <a:rPr lang="en-US" sz="2400" b="1" u="sng" dirty="0">
                <a:solidFill>
                  <a:srgbClr val="FF0000"/>
                </a:solidFill>
                <a:latin typeface="Calibri" pitchFamily="34" charset="0"/>
                <a:cs typeface="Arial" charset="0"/>
              </a:rPr>
              <a:t>Cellulitis and Erysipelas</a:t>
            </a:r>
          </a:p>
          <a:p>
            <a:pPr eaLnBrk="1" hangingPunct="1">
              <a:defRPr/>
            </a:pPr>
            <a:r>
              <a:rPr lang="en-US" sz="2400" b="1" u="sng" dirty="0">
                <a:solidFill>
                  <a:schemeClr val="accent3">
                    <a:lumMod val="75000"/>
                  </a:schemeClr>
                </a:solidFill>
                <a:latin typeface="Calibri" pitchFamily="34" charset="0"/>
                <a:cs typeface="Arial" charset="0"/>
              </a:rPr>
              <a:t>Clinical features</a:t>
            </a:r>
          </a:p>
          <a:p>
            <a:pPr eaLnBrk="1" hangingPunct="1">
              <a:defRPr/>
            </a:pPr>
            <a:endParaRPr lang="en-US" sz="2400" b="1" u="sng" dirty="0">
              <a:solidFill>
                <a:srgbClr val="FF0000"/>
              </a:solidFill>
              <a:latin typeface="Calibri" pitchFamily="34" charset="0"/>
              <a:cs typeface="Arial" charset="0"/>
            </a:endParaRPr>
          </a:p>
        </p:txBody>
      </p:sp>
      <p:sp>
        <p:nvSpPr>
          <p:cNvPr id="30726" name="Rectangle 7">
            <a:extLst>
              <a:ext uri="{FF2B5EF4-FFF2-40B4-BE49-F238E27FC236}">
                <a16:creationId xmlns:a16="http://schemas.microsoft.com/office/drawing/2014/main" id="{28ED3FCE-089A-4108-BCA0-6943E5A357EA}"/>
              </a:ext>
            </a:extLst>
          </p:cNvPr>
          <p:cNvSpPr>
            <a:spLocks noChangeArrowheads="1"/>
          </p:cNvSpPr>
          <p:nvPr/>
        </p:nvSpPr>
        <p:spPr bwMode="auto">
          <a:xfrm>
            <a:off x="468313" y="4724400"/>
            <a:ext cx="32750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eaLnBrk="1" hangingPunct="1">
              <a:buClr>
                <a:srgbClr val="FE8637"/>
              </a:buClr>
              <a:buFontTx/>
              <a:buNone/>
            </a:pPr>
            <a:r>
              <a:rPr lang="en-US" altLang="en-US" sz="2000">
                <a:solidFill>
                  <a:srgbClr val="000000"/>
                </a:solidFill>
                <a:latin typeface="Calibri" panose="020F0502020204030204" pitchFamily="34" charset="0"/>
              </a:rPr>
              <a:t>     In erysipelas  blistering is common associated with hemorrhage into the blister or in intact skin.</a:t>
            </a:r>
          </a:p>
        </p:txBody>
      </p:sp>
      <p:sp>
        <p:nvSpPr>
          <p:cNvPr id="30727" name="Rectangle 8">
            <a:extLst>
              <a:ext uri="{FF2B5EF4-FFF2-40B4-BE49-F238E27FC236}">
                <a16:creationId xmlns:a16="http://schemas.microsoft.com/office/drawing/2014/main" id="{C23271FE-C1A6-485E-A793-58CDBD6F8C37}"/>
              </a:ext>
            </a:extLst>
          </p:cNvPr>
          <p:cNvSpPr>
            <a:spLocks noChangeArrowheads="1"/>
          </p:cNvSpPr>
          <p:nvPr/>
        </p:nvSpPr>
        <p:spPr bwMode="auto">
          <a:xfrm>
            <a:off x="4211638" y="4652963"/>
            <a:ext cx="41052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eaLnBrk="1" hangingPunct="1">
              <a:buClr>
                <a:srgbClr val="FE8637"/>
              </a:buClr>
              <a:buFontTx/>
              <a:buNone/>
            </a:pPr>
            <a:r>
              <a:rPr lang="en-US" altLang="en-US" sz="2000">
                <a:solidFill>
                  <a:srgbClr val="000000"/>
                </a:solidFill>
                <a:latin typeface="Calibri" panose="020F0502020204030204" pitchFamily="34" charset="0"/>
              </a:rPr>
              <a:t>     Sever cellulitis may show bullae and can progress to dermal necrosis.  Frequent Lymphangitis and lympadenopathy.</a:t>
            </a:r>
          </a:p>
        </p:txBody>
      </p:sp>
      <p:pic>
        <p:nvPicPr>
          <p:cNvPr id="30728" name="Picture 2" descr="Erysipelas on the leg 2">
            <a:extLst>
              <a:ext uri="{FF2B5EF4-FFF2-40B4-BE49-F238E27FC236}">
                <a16:creationId xmlns:a16="http://schemas.microsoft.com/office/drawing/2014/main" id="{7B3DBBC4-7DC8-471F-9392-870DBB020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916113"/>
            <a:ext cx="27178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2" descr="http://ts4.explicit.bing.net/th?id=H.4755221560557739&amp;pid=15.1">
            <a:extLst>
              <a:ext uri="{FF2B5EF4-FFF2-40B4-BE49-F238E27FC236}">
                <a16:creationId xmlns:a16="http://schemas.microsoft.com/office/drawing/2014/main" id="{53133302-3320-4824-87B1-D124AA129F93}"/>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628775"/>
            <a:ext cx="3465512"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145A5E0E-028E-40EF-AC4F-9912CBBD45CF}"/>
              </a:ext>
            </a:extLst>
          </p:cNvPr>
          <p:cNvCxnSpPr/>
          <p:nvPr/>
        </p:nvCxnSpPr>
        <p:spPr>
          <a:xfrm>
            <a:off x="684213" y="549275"/>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2">
            <a:extLst>
              <a:ext uri="{FF2B5EF4-FFF2-40B4-BE49-F238E27FC236}">
                <a16:creationId xmlns:a16="http://schemas.microsoft.com/office/drawing/2014/main" id="{C4D8A844-6E39-472A-B39F-5C442732E00C}"/>
              </a:ext>
            </a:extLst>
          </p:cNvPr>
          <p:cNvSpPr txBox="1">
            <a:spLocks noChangeArrowheads="1"/>
          </p:cNvSpPr>
          <p:nvPr/>
        </p:nvSpPr>
        <p:spPr>
          <a:xfrm>
            <a:off x="2411413" y="44450"/>
            <a:ext cx="4679950" cy="576263"/>
          </a:xfrm>
          <a:prstGeom prst="rect">
            <a:avLst/>
          </a:prstGeom>
        </p:spPr>
        <p:txBody>
          <a:bodyPr/>
          <a:lstStyle/>
          <a:p>
            <a:pPr eaLnBrk="1" fontAlgn="auto" hangingPunct="1">
              <a:spcAft>
                <a:spcPts val="0"/>
              </a:spcAft>
              <a:defRPr/>
            </a:pPr>
            <a:r>
              <a:rPr lang="en-US" sz="3200" b="1" spc="-100" dirty="0">
                <a:latin typeface="Calibri" pitchFamily="34" charset="0"/>
                <a:ea typeface="+mj-ea"/>
                <a:cs typeface="+mj-cs"/>
              </a:rPr>
              <a:t>Spreading skin infections</a:t>
            </a:r>
            <a:endParaRPr lang="en-US" sz="3200" b="1" i="1" spc="-100" dirty="0">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0728"/>
                                        </p:tgtEl>
                                        <p:attrNameLst>
                                          <p:attrName>style.visibility</p:attrName>
                                        </p:attrNameLst>
                                      </p:cBhvr>
                                      <p:to>
                                        <p:strVal val="visible"/>
                                      </p:to>
                                    </p:set>
                                    <p:animEffect transition="in" filter="strips(downLeft)">
                                      <p:cBhvr>
                                        <p:cTn id="12" dur="500"/>
                                        <p:tgtEl>
                                          <p:spTgt spid="307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0726"/>
                                        </p:tgtEl>
                                        <p:attrNameLst>
                                          <p:attrName>style.visibility</p:attrName>
                                        </p:attrNameLst>
                                      </p:cBhvr>
                                      <p:to>
                                        <p:strVal val="visible"/>
                                      </p:to>
                                    </p:set>
                                    <p:animEffect transition="in" filter="strips(downLeft)">
                                      <p:cBhvr>
                                        <p:cTn id="17" dur="500"/>
                                        <p:tgtEl>
                                          <p:spTgt spid="307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30729"/>
                                        </p:tgtEl>
                                        <p:attrNameLst>
                                          <p:attrName>style.visibility</p:attrName>
                                        </p:attrNameLst>
                                      </p:cBhvr>
                                      <p:to>
                                        <p:strVal val="visible"/>
                                      </p:to>
                                    </p:set>
                                    <p:animEffect transition="in" filter="strips(downLeft)">
                                      <p:cBhvr>
                                        <p:cTn id="22" dur="500"/>
                                        <p:tgtEl>
                                          <p:spTgt spid="30729"/>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30727"/>
                                        </p:tgtEl>
                                        <p:attrNameLst>
                                          <p:attrName>style.visibility</p:attrName>
                                        </p:attrNameLst>
                                      </p:cBhvr>
                                      <p:to>
                                        <p:strVal val="visible"/>
                                      </p:to>
                                    </p:set>
                                    <p:animEffect transition="in" filter="strips(downLeft)">
                                      <p:cBhvr>
                                        <p:cTn id="25"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307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357A62-E720-4E8A-B528-306A3D1686F1}"/>
              </a:ext>
            </a:extLst>
          </p:cNvPr>
          <p:cNvSpPr>
            <a:spLocks noGrp="1"/>
          </p:cNvSpPr>
          <p:nvPr>
            <p:ph sz="quarter" idx="1"/>
          </p:nvPr>
        </p:nvSpPr>
        <p:spPr>
          <a:xfrm>
            <a:off x="179388" y="1609725"/>
            <a:ext cx="8321675" cy="4873625"/>
          </a:xfrm>
        </p:spPr>
        <p:txBody>
          <a:bodyPr/>
          <a:lstStyle/>
          <a:p>
            <a:pPr>
              <a:buFont typeface="Wingdings" panose="05000000000000000000" pitchFamily="2" charset="2"/>
              <a:buNone/>
              <a:defRPr/>
            </a:pPr>
            <a:r>
              <a:rPr lang="en-US" dirty="0">
                <a:latin typeface="Calibri" pitchFamily="34" charset="0"/>
              </a:rPr>
              <a:t>    Without treatment = fasciitis, myositis, subcutaneous abscesses, and septicemia.</a:t>
            </a:r>
          </a:p>
          <a:p>
            <a:pPr>
              <a:buFont typeface="Wingdings" panose="05000000000000000000" pitchFamily="2" charset="2"/>
              <a:buNone/>
              <a:defRPr/>
            </a:pPr>
            <a:r>
              <a:rPr lang="en-US" dirty="0">
                <a:latin typeface="Calibri" pitchFamily="34" charset="0"/>
              </a:rPr>
              <a:t>    </a:t>
            </a:r>
          </a:p>
          <a:p>
            <a:pPr>
              <a:buFont typeface="Wingdings" panose="05000000000000000000" pitchFamily="2" charset="2"/>
              <a:buNone/>
              <a:defRPr/>
            </a:pPr>
            <a:r>
              <a:rPr lang="en-US" b="1" dirty="0">
                <a:solidFill>
                  <a:srgbClr val="FF0000"/>
                </a:solidFill>
                <a:latin typeface="Calibri" pitchFamily="34" charset="0"/>
              </a:rPr>
              <a:t>    </a:t>
            </a:r>
            <a:r>
              <a:rPr lang="en-US" b="1" u="sng" dirty="0">
                <a:solidFill>
                  <a:schemeClr val="accent3">
                    <a:lumMod val="75000"/>
                  </a:schemeClr>
                </a:solidFill>
                <a:latin typeface="Calibri" pitchFamily="34" charset="0"/>
              </a:rPr>
              <a:t>Treatment</a:t>
            </a:r>
          </a:p>
          <a:p>
            <a:pPr>
              <a:defRPr/>
            </a:pPr>
            <a:r>
              <a:rPr lang="en-US" dirty="0">
                <a:latin typeface="Calibri" pitchFamily="34" charset="0"/>
              </a:rPr>
              <a:t>Should be treated with antibiotics that cover </a:t>
            </a:r>
            <a:r>
              <a:rPr lang="en-US" i="1" dirty="0">
                <a:latin typeface="Calibri" pitchFamily="34" charset="0"/>
              </a:rPr>
              <a:t>S. </a:t>
            </a:r>
            <a:r>
              <a:rPr lang="en-US" i="1" dirty="0" err="1">
                <a:latin typeface="Calibri" pitchFamily="34" charset="0"/>
              </a:rPr>
              <a:t>pyogenes</a:t>
            </a:r>
            <a:r>
              <a:rPr lang="en-US" i="1" dirty="0">
                <a:latin typeface="Calibri" pitchFamily="34" charset="0"/>
              </a:rPr>
              <a:t> </a:t>
            </a:r>
            <a:r>
              <a:rPr lang="en-US" dirty="0">
                <a:latin typeface="Calibri" pitchFamily="34" charset="0"/>
              </a:rPr>
              <a:t>and </a:t>
            </a:r>
          </a:p>
          <a:p>
            <a:pPr>
              <a:buFont typeface="Wingdings" panose="05000000000000000000" pitchFamily="2" charset="2"/>
              <a:buNone/>
              <a:defRPr/>
            </a:pPr>
            <a:r>
              <a:rPr lang="en-US" dirty="0">
                <a:latin typeface="Calibri" pitchFamily="34" charset="0"/>
              </a:rPr>
              <a:t>    </a:t>
            </a:r>
            <a:r>
              <a:rPr lang="en-US" i="1" dirty="0">
                <a:latin typeface="Calibri" pitchFamily="34" charset="0"/>
              </a:rPr>
              <a:t>S. aureus.</a:t>
            </a:r>
          </a:p>
          <a:p>
            <a:pPr>
              <a:defRPr/>
            </a:pPr>
            <a:r>
              <a:rPr lang="en-US" dirty="0">
                <a:latin typeface="Calibri" pitchFamily="34" charset="0"/>
              </a:rPr>
              <a:t>Oral or intravenous penicillin is the antibiotic of first choice.</a:t>
            </a:r>
          </a:p>
          <a:p>
            <a:pPr>
              <a:defRPr/>
            </a:pPr>
            <a:r>
              <a:rPr lang="en-US" dirty="0">
                <a:latin typeface="Calibri" pitchFamily="34" charset="0"/>
              </a:rPr>
              <a:t>Vancomycin is used for facial erysipelas caused by MRSA.</a:t>
            </a:r>
          </a:p>
          <a:p>
            <a:pPr>
              <a:defRPr/>
            </a:pPr>
            <a:r>
              <a:rPr lang="en-US" dirty="0">
                <a:latin typeface="Calibri" pitchFamily="34" charset="0"/>
              </a:rPr>
              <a:t>Treatment is usually for 10–14 days</a:t>
            </a:r>
          </a:p>
          <a:p>
            <a:pPr algn="just">
              <a:buFont typeface="Wingdings" panose="05000000000000000000" pitchFamily="2" charset="2"/>
              <a:buNone/>
              <a:defRPr/>
            </a:pPr>
            <a:endParaRPr lang="en-US" u="sng" dirty="0">
              <a:latin typeface="Calibri" pitchFamily="34" charset="0"/>
            </a:endParaRPr>
          </a:p>
        </p:txBody>
      </p:sp>
      <p:sp>
        <p:nvSpPr>
          <p:cNvPr id="7" name="Rectangle 6">
            <a:extLst>
              <a:ext uri="{FF2B5EF4-FFF2-40B4-BE49-F238E27FC236}">
                <a16:creationId xmlns:a16="http://schemas.microsoft.com/office/drawing/2014/main" id="{F8020FC2-70BC-464D-BCA8-495C5F0DFD5E}"/>
              </a:ext>
            </a:extLst>
          </p:cNvPr>
          <p:cNvSpPr/>
          <p:nvPr/>
        </p:nvSpPr>
        <p:spPr>
          <a:xfrm>
            <a:off x="323850" y="785813"/>
            <a:ext cx="3171825" cy="1200150"/>
          </a:xfrm>
          <a:prstGeom prst="rect">
            <a:avLst/>
          </a:prstGeom>
        </p:spPr>
        <p:txBody>
          <a:bodyPr wrap="none">
            <a:spAutoFit/>
          </a:bodyPr>
          <a:lstStyle/>
          <a:p>
            <a:pPr eaLnBrk="1" hangingPunct="1">
              <a:defRPr/>
            </a:pPr>
            <a:r>
              <a:rPr lang="en-US" sz="2400" b="1" u="sng" dirty="0">
                <a:solidFill>
                  <a:srgbClr val="FF0000"/>
                </a:solidFill>
                <a:latin typeface="Calibri" pitchFamily="34" charset="0"/>
                <a:cs typeface="Arial" charset="0"/>
              </a:rPr>
              <a:t>Cellulitis and Erysipelas</a:t>
            </a:r>
          </a:p>
          <a:p>
            <a:pPr eaLnBrk="1" hangingPunct="1">
              <a:defRPr/>
            </a:pPr>
            <a:r>
              <a:rPr lang="en-US" sz="2400" b="1" u="sng" dirty="0">
                <a:solidFill>
                  <a:schemeClr val="accent3">
                    <a:lumMod val="75000"/>
                  </a:schemeClr>
                </a:solidFill>
                <a:latin typeface="Calibri" pitchFamily="34" charset="0"/>
                <a:cs typeface="Arial" charset="0"/>
              </a:rPr>
              <a:t>Complications</a:t>
            </a:r>
          </a:p>
          <a:p>
            <a:pPr eaLnBrk="1" hangingPunct="1">
              <a:defRPr/>
            </a:pPr>
            <a:endParaRPr lang="en-US" sz="2400" b="1" u="sng" dirty="0">
              <a:solidFill>
                <a:srgbClr val="FF0000"/>
              </a:solidFill>
              <a:latin typeface="Calibri" pitchFamily="34" charset="0"/>
              <a:cs typeface="Arial" charset="0"/>
            </a:endParaRPr>
          </a:p>
        </p:txBody>
      </p:sp>
      <p:cxnSp>
        <p:nvCxnSpPr>
          <p:cNvPr id="8" name="Straight Connector 7">
            <a:extLst>
              <a:ext uri="{FF2B5EF4-FFF2-40B4-BE49-F238E27FC236}">
                <a16:creationId xmlns:a16="http://schemas.microsoft.com/office/drawing/2014/main" id="{E017C24B-495F-4BDD-9A62-31A00995FB2B}"/>
              </a:ext>
            </a:extLst>
          </p:cNvPr>
          <p:cNvCxnSpPr/>
          <p:nvPr/>
        </p:nvCxnSpPr>
        <p:spPr>
          <a:xfrm>
            <a:off x="684213" y="549275"/>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2">
            <a:extLst>
              <a:ext uri="{FF2B5EF4-FFF2-40B4-BE49-F238E27FC236}">
                <a16:creationId xmlns:a16="http://schemas.microsoft.com/office/drawing/2014/main" id="{AB7EC96B-44ED-41B2-AC1E-77341541B855}"/>
              </a:ext>
            </a:extLst>
          </p:cNvPr>
          <p:cNvSpPr txBox="1">
            <a:spLocks noChangeArrowheads="1"/>
          </p:cNvSpPr>
          <p:nvPr/>
        </p:nvSpPr>
        <p:spPr>
          <a:xfrm>
            <a:off x="2411413" y="44450"/>
            <a:ext cx="4679950" cy="576263"/>
          </a:xfrm>
          <a:prstGeom prst="rect">
            <a:avLst/>
          </a:prstGeom>
        </p:spPr>
        <p:txBody>
          <a:bodyPr/>
          <a:lstStyle/>
          <a:p>
            <a:pPr eaLnBrk="1" fontAlgn="auto" hangingPunct="1">
              <a:spcAft>
                <a:spcPts val="0"/>
              </a:spcAft>
              <a:defRPr/>
            </a:pPr>
            <a:r>
              <a:rPr lang="en-US" sz="3200" b="1" spc="-100" dirty="0">
                <a:latin typeface="Calibri" pitchFamily="34" charset="0"/>
                <a:ea typeface="+mj-ea"/>
                <a:cs typeface="+mj-cs"/>
              </a:rPr>
              <a:t>Spreading skin infections</a:t>
            </a:r>
            <a:endParaRPr lang="en-US" sz="3200" b="1" i="1" spc="-100" dirty="0">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trips(downLeft)">
                                      <p:cBhvr>
                                        <p:cTn id="7" dur="500"/>
                                        <p:tgtEl>
                                          <p:spTgt spid="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مجموعة 21">
            <a:extLst>
              <a:ext uri="{FF2B5EF4-FFF2-40B4-BE49-F238E27FC236}">
                <a16:creationId xmlns:a16="http://schemas.microsoft.com/office/drawing/2014/main" id="{87A00D14-8041-4601-A52B-D2431E872C23}"/>
              </a:ext>
            </a:extLst>
          </p:cNvPr>
          <p:cNvGrpSpPr>
            <a:grpSpLocks/>
          </p:cNvGrpSpPr>
          <p:nvPr/>
        </p:nvGrpSpPr>
        <p:grpSpPr bwMode="auto">
          <a:xfrm>
            <a:off x="3321050" y="5530850"/>
            <a:ext cx="2087563" cy="936625"/>
            <a:chOff x="3131840" y="5661248"/>
            <a:chExt cx="2736304" cy="1152128"/>
          </a:xfrm>
        </p:grpSpPr>
        <p:sp>
          <p:nvSpPr>
            <p:cNvPr id="10261" name="Rectangle 16">
              <a:extLst>
                <a:ext uri="{FF2B5EF4-FFF2-40B4-BE49-F238E27FC236}">
                  <a16:creationId xmlns:a16="http://schemas.microsoft.com/office/drawing/2014/main" id="{7C22B337-3192-4160-B173-08EFFD72829E}"/>
                </a:ext>
              </a:extLst>
            </p:cNvPr>
            <p:cNvSpPr>
              <a:spLocks noChangeArrowheads="1"/>
            </p:cNvSpPr>
            <p:nvPr/>
          </p:nvSpPr>
          <p:spPr bwMode="auto">
            <a:xfrm>
              <a:off x="3160551" y="5990427"/>
              <a:ext cx="2325154" cy="56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latin typeface="Calibri" panose="020F0502020204030204" pitchFamily="34" charset="0"/>
                </a:rPr>
                <a:t>Colonization</a:t>
              </a:r>
            </a:p>
          </p:txBody>
        </p:sp>
        <p:sp>
          <p:nvSpPr>
            <p:cNvPr id="18" name="Oval 17">
              <a:extLst>
                <a:ext uri="{FF2B5EF4-FFF2-40B4-BE49-F238E27FC236}">
                  <a16:creationId xmlns:a16="http://schemas.microsoft.com/office/drawing/2014/main" id="{3958E9E4-DB21-4957-9A34-CC91FB561DD3}"/>
                </a:ext>
              </a:extLst>
            </p:cNvPr>
            <p:cNvSpPr/>
            <p:nvPr/>
          </p:nvSpPr>
          <p:spPr>
            <a:xfrm>
              <a:off x="3131840" y="5661248"/>
              <a:ext cx="2736304"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b="1" dirty="0">
                <a:latin typeface="Calibri" pitchFamily="34" charset="0"/>
              </a:endParaRPr>
            </a:p>
            <a:p>
              <a:pPr algn="ctr" eaLnBrk="1" hangingPunct="1">
                <a:defRPr/>
              </a:pPr>
              <a:endParaRPr lang="en-US" sz="2400" b="1" dirty="0">
                <a:latin typeface="Calibri" pitchFamily="34" charset="0"/>
              </a:endParaRPr>
            </a:p>
            <a:p>
              <a:pPr algn="ctr" eaLnBrk="1" hangingPunct="1">
                <a:defRPr/>
              </a:pPr>
              <a:endParaRPr lang="en-US" sz="2400" b="1" dirty="0">
                <a:latin typeface="Calibri" pitchFamily="34" charset="0"/>
              </a:endParaRPr>
            </a:p>
          </p:txBody>
        </p:sp>
      </p:grpSp>
      <p:grpSp>
        <p:nvGrpSpPr>
          <p:cNvPr id="52" name="مجموعة 51">
            <a:extLst>
              <a:ext uri="{FF2B5EF4-FFF2-40B4-BE49-F238E27FC236}">
                <a16:creationId xmlns:a16="http://schemas.microsoft.com/office/drawing/2014/main" id="{B5D65A47-2066-4DDD-A49F-C96E9D94C1C3}"/>
              </a:ext>
            </a:extLst>
          </p:cNvPr>
          <p:cNvGrpSpPr>
            <a:grpSpLocks/>
          </p:cNvGrpSpPr>
          <p:nvPr/>
        </p:nvGrpSpPr>
        <p:grpSpPr bwMode="auto">
          <a:xfrm>
            <a:off x="5508625" y="1643063"/>
            <a:ext cx="4064000" cy="936625"/>
            <a:chOff x="5868144" y="1628800"/>
            <a:chExt cx="3052740" cy="936104"/>
          </a:xfrm>
        </p:grpSpPr>
        <p:sp>
          <p:nvSpPr>
            <p:cNvPr id="21" name="Oval 20">
              <a:extLst>
                <a:ext uri="{FF2B5EF4-FFF2-40B4-BE49-F238E27FC236}">
                  <a16:creationId xmlns:a16="http://schemas.microsoft.com/office/drawing/2014/main" id="{A9F4CADF-1141-4BD5-9B4A-AB681751B546}"/>
                </a:ext>
              </a:extLst>
            </p:cNvPr>
            <p:cNvSpPr/>
            <p:nvPr/>
          </p:nvSpPr>
          <p:spPr>
            <a:xfrm>
              <a:off x="5868144" y="1628800"/>
              <a:ext cx="2160768"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b="1" dirty="0">
                <a:latin typeface="Calibri" pitchFamily="34" charset="0"/>
              </a:endParaRPr>
            </a:p>
            <a:p>
              <a:pPr algn="ctr" eaLnBrk="1" hangingPunct="1">
                <a:defRPr/>
              </a:pPr>
              <a:endParaRPr lang="en-US" sz="2800" b="1" dirty="0">
                <a:latin typeface="Calibri" pitchFamily="34" charset="0"/>
              </a:endParaRPr>
            </a:p>
            <a:p>
              <a:pPr algn="ctr" eaLnBrk="1" hangingPunct="1">
                <a:defRPr/>
              </a:pPr>
              <a:endParaRPr lang="en-US" sz="2800" b="1" dirty="0">
                <a:latin typeface="Calibri" pitchFamily="34" charset="0"/>
              </a:endParaRPr>
            </a:p>
          </p:txBody>
        </p:sp>
        <p:sp>
          <p:nvSpPr>
            <p:cNvPr id="10260" name="Rectangle 24">
              <a:extLst>
                <a:ext uri="{FF2B5EF4-FFF2-40B4-BE49-F238E27FC236}">
                  <a16:creationId xmlns:a16="http://schemas.microsoft.com/office/drawing/2014/main" id="{BF86EC6C-551E-4956-BA9E-55955E3DCFB8}"/>
                </a:ext>
              </a:extLst>
            </p:cNvPr>
            <p:cNvSpPr>
              <a:spLocks noChangeArrowheads="1"/>
            </p:cNvSpPr>
            <p:nvPr/>
          </p:nvSpPr>
          <p:spPr bwMode="auto">
            <a:xfrm>
              <a:off x="6047460" y="1916832"/>
              <a:ext cx="2873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0000"/>
                  </a:solidFill>
                  <a:latin typeface="Calibri" panose="020F0502020204030204" pitchFamily="34" charset="0"/>
                </a:rPr>
                <a:t>Toxigenic diseases </a:t>
              </a:r>
              <a:endParaRPr lang="en-US" altLang="en-US" sz="2400" b="1">
                <a:latin typeface="Calibri" panose="020F0502020204030204" pitchFamily="34" charset="0"/>
              </a:endParaRPr>
            </a:p>
          </p:txBody>
        </p:sp>
      </p:grpSp>
      <p:cxnSp>
        <p:nvCxnSpPr>
          <p:cNvPr id="33" name="Straight Arrow Connector 32">
            <a:extLst>
              <a:ext uri="{FF2B5EF4-FFF2-40B4-BE49-F238E27FC236}">
                <a16:creationId xmlns:a16="http://schemas.microsoft.com/office/drawing/2014/main" id="{8BF3C348-0F57-4AFB-A2F1-8C1C8DC50420}"/>
              </a:ext>
            </a:extLst>
          </p:cNvPr>
          <p:cNvCxnSpPr/>
          <p:nvPr/>
        </p:nvCxnSpPr>
        <p:spPr>
          <a:xfrm flipV="1">
            <a:off x="5429250" y="2428875"/>
            <a:ext cx="285750" cy="2143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245" name="TextBox 22">
            <a:extLst>
              <a:ext uri="{FF2B5EF4-FFF2-40B4-BE49-F238E27FC236}">
                <a16:creationId xmlns:a16="http://schemas.microsoft.com/office/drawing/2014/main" id="{C3C7226A-C0A8-492C-8C94-10CC0B3EA54E}"/>
              </a:ext>
            </a:extLst>
          </p:cNvPr>
          <p:cNvSpPr txBox="1">
            <a:spLocks noChangeArrowheads="1"/>
          </p:cNvSpPr>
          <p:nvPr/>
        </p:nvSpPr>
        <p:spPr bwMode="auto">
          <a:xfrm>
            <a:off x="1547813" y="188913"/>
            <a:ext cx="5959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b="1">
                <a:solidFill>
                  <a:srgbClr val="FF0000"/>
                </a:solidFill>
                <a:latin typeface="Calibri" panose="020F0502020204030204" pitchFamily="34" charset="0"/>
              </a:rPr>
              <a:t> Levels of skin infections </a:t>
            </a:r>
          </a:p>
        </p:txBody>
      </p:sp>
      <p:grpSp>
        <p:nvGrpSpPr>
          <p:cNvPr id="31" name="مجموعة 30">
            <a:extLst>
              <a:ext uri="{FF2B5EF4-FFF2-40B4-BE49-F238E27FC236}">
                <a16:creationId xmlns:a16="http://schemas.microsoft.com/office/drawing/2014/main" id="{4B10409B-BE36-4073-9ED9-DC32017120E5}"/>
              </a:ext>
            </a:extLst>
          </p:cNvPr>
          <p:cNvGrpSpPr>
            <a:grpSpLocks/>
          </p:cNvGrpSpPr>
          <p:nvPr/>
        </p:nvGrpSpPr>
        <p:grpSpPr bwMode="auto">
          <a:xfrm>
            <a:off x="2484438" y="3789363"/>
            <a:ext cx="3816350" cy="1427162"/>
            <a:chOff x="3059832" y="3573016"/>
            <a:chExt cx="2736304" cy="1152128"/>
          </a:xfrm>
        </p:grpSpPr>
        <p:sp>
          <p:nvSpPr>
            <p:cNvPr id="24" name="Oval 23">
              <a:extLst>
                <a:ext uri="{FF2B5EF4-FFF2-40B4-BE49-F238E27FC236}">
                  <a16:creationId xmlns:a16="http://schemas.microsoft.com/office/drawing/2014/main" id="{32C3191B-9315-4A94-947A-548133BA316A}"/>
                </a:ext>
              </a:extLst>
            </p:cNvPr>
            <p:cNvSpPr/>
            <p:nvPr/>
          </p:nvSpPr>
          <p:spPr>
            <a:xfrm>
              <a:off x="3059832" y="3573016"/>
              <a:ext cx="2736304"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b="1" dirty="0">
                <a:latin typeface="Calibri" pitchFamily="34" charset="0"/>
              </a:endParaRPr>
            </a:p>
            <a:p>
              <a:pPr algn="ctr" eaLnBrk="1" hangingPunct="1">
                <a:defRPr/>
              </a:pPr>
              <a:endParaRPr lang="en-US" sz="2000" b="1" dirty="0">
                <a:latin typeface="Calibri" pitchFamily="34" charset="0"/>
              </a:endParaRPr>
            </a:p>
            <a:p>
              <a:pPr algn="ctr" eaLnBrk="1" hangingPunct="1">
                <a:defRPr/>
              </a:pPr>
              <a:endParaRPr lang="en-US" sz="2000" b="1" dirty="0">
                <a:latin typeface="Calibri" pitchFamily="34" charset="0"/>
              </a:endParaRPr>
            </a:p>
          </p:txBody>
        </p:sp>
        <p:sp>
          <p:nvSpPr>
            <p:cNvPr id="10258" name="Rectangle 18">
              <a:extLst>
                <a:ext uri="{FF2B5EF4-FFF2-40B4-BE49-F238E27FC236}">
                  <a16:creationId xmlns:a16="http://schemas.microsoft.com/office/drawing/2014/main" id="{D69D5E09-2F1F-4282-828F-C0F22F7DDD94}"/>
                </a:ext>
              </a:extLst>
            </p:cNvPr>
            <p:cNvSpPr>
              <a:spLocks noChangeArrowheads="1"/>
            </p:cNvSpPr>
            <p:nvPr/>
          </p:nvSpPr>
          <p:spPr bwMode="auto">
            <a:xfrm>
              <a:off x="3313144" y="3859074"/>
              <a:ext cx="2268303" cy="77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0000"/>
                  </a:solidFill>
                  <a:latin typeface="Calibri" panose="020F0502020204030204" pitchFamily="34" charset="0"/>
                </a:rPr>
                <a:t>Localized infections </a:t>
              </a:r>
            </a:p>
            <a:p>
              <a:pPr algn="ctr" eaLnBrk="1" hangingPunct="1"/>
              <a:endParaRPr lang="en-US" altLang="en-US" sz="2800" b="1">
                <a:latin typeface="Calibri" panose="020F0502020204030204" pitchFamily="34" charset="0"/>
              </a:endParaRPr>
            </a:p>
          </p:txBody>
        </p:sp>
      </p:grpSp>
      <p:grpSp>
        <p:nvGrpSpPr>
          <p:cNvPr id="48" name="مجموعة 47">
            <a:extLst>
              <a:ext uri="{FF2B5EF4-FFF2-40B4-BE49-F238E27FC236}">
                <a16:creationId xmlns:a16="http://schemas.microsoft.com/office/drawing/2014/main" id="{71BE881F-C6A4-4181-BE3D-B2190A7FA7AC}"/>
              </a:ext>
            </a:extLst>
          </p:cNvPr>
          <p:cNvGrpSpPr>
            <a:grpSpLocks/>
          </p:cNvGrpSpPr>
          <p:nvPr/>
        </p:nvGrpSpPr>
        <p:grpSpPr bwMode="auto">
          <a:xfrm>
            <a:off x="0" y="1643063"/>
            <a:ext cx="3057525" cy="995362"/>
            <a:chOff x="3019510" y="1988840"/>
            <a:chExt cx="2629502" cy="994611"/>
          </a:xfrm>
        </p:grpSpPr>
        <p:sp>
          <p:nvSpPr>
            <p:cNvPr id="10255" name="Rectangle 14">
              <a:extLst>
                <a:ext uri="{FF2B5EF4-FFF2-40B4-BE49-F238E27FC236}">
                  <a16:creationId xmlns:a16="http://schemas.microsoft.com/office/drawing/2014/main" id="{71EC15E0-86D5-4988-BF36-1C85F121E268}"/>
                </a:ext>
              </a:extLst>
            </p:cNvPr>
            <p:cNvSpPr>
              <a:spLocks noChangeArrowheads="1"/>
            </p:cNvSpPr>
            <p:nvPr/>
          </p:nvSpPr>
          <p:spPr bwMode="auto">
            <a:xfrm>
              <a:off x="3019510" y="2241164"/>
              <a:ext cx="2629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rgbClr val="000000"/>
                  </a:solidFill>
                  <a:latin typeface="Calibri" panose="020F0502020204030204" pitchFamily="34" charset="0"/>
                </a:rPr>
                <a:t>Systemic Infections</a:t>
              </a:r>
            </a:p>
          </p:txBody>
        </p:sp>
        <p:sp>
          <p:nvSpPr>
            <p:cNvPr id="34" name="Oval 33">
              <a:extLst>
                <a:ext uri="{FF2B5EF4-FFF2-40B4-BE49-F238E27FC236}">
                  <a16:creationId xmlns:a16="http://schemas.microsoft.com/office/drawing/2014/main" id="{1C9D108C-4C92-46AF-AD94-CEB87C2692BC}"/>
                </a:ext>
              </a:extLst>
            </p:cNvPr>
            <p:cNvSpPr/>
            <p:nvPr/>
          </p:nvSpPr>
          <p:spPr>
            <a:xfrm>
              <a:off x="3203821" y="1988840"/>
              <a:ext cx="2274533" cy="994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b="1" dirty="0">
                <a:latin typeface="Calibri" pitchFamily="34" charset="0"/>
              </a:endParaRPr>
            </a:p>
            <a:p>
              <a:pPr algn="ctr" eaLnBrk="1" hangingPunct="1">
                <a:defRPr/>
              </a:pPr>
              <a:endParaRPr lang="en-US" sz="2800" b="1" dirty="0">
                <a:latin typeface="Calibri" pitchFamily="34" charset="0"/>
              </a:endParaRPr>
            </a:p>
            <a:p>
              <a:pPr algn="ctr" eaLnBrk="1" hangingPunct="1">
                <a:defRPr/>
              </a:pPr>
              <a:endParaRPr lang="en-US" sz="2800" b="1" dirty="0">
                <a:latin typeface="Calibri" pitchFamily="34" charset="0"/>
              </a:endParaRPr>
            </a:p>
          </p:txBody>
        </p:sp>
      </p:grpSp>
      <p:cxnSp>
        <p:nvCxnSpPr>
          <p:cNvPr id="37" name="Straight Arrow Connector 36">
            <a:extLst>
              <a:ext uri="{FF2B5EF4-FFF2-40B4-BE49-F238E27FC236}">
                <a16:creationId xmlns:a16="http://schemas.microsoft.com/office/drawing/2014/main" id="{D9C23B6B-4267-49F2-B16D-3F6C60941583}"/>
              </a:ext>
            </a:extLst>
          </p:cNvPr>
          <p:cNvCxnSpPr/>
          <p:nvPr/>
        </p:nvCxnSpPr>
        <p:spPr>
          <a:xfrm rot="10800000">
            <a:off x="2643188" y="2428875"/>
            <a:ext cx="323850" cy="1825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9" name="مجموعة 48">
            <a:extLst>
              <a:ext uri="{FF2B5EF4-FFF2-40B4-BE49-F238E27FC236}">
                <a16:creationId xmlns:a16="http://schemas.microsoft.com/office/drawing/2014/main" id="{FC164A2C-31CB-4170-A59C-DE39515BD646}"/>
              </a:ext>
            </a:extLst>
          </p:cNvPr>
          <p:cNvGrpSpPr>
            <a:grpSpLocks/>
          </p:cNvGrpSpPr>
          <p:nvPr/>
        </p:nvGrpSpPr>
        <p:grpSpPr bwMode="auto">
          <a:xfrm>
            <a:off x="2967038" y="2247900"/>
            <a:ext cx="2589212" cy="995363"/>
            <a:chOff x="-900608" y="1628800"/>
            <a:chExt cx="2385366" cy="994611"/>
          </a:xfrm>
        </p:grpSpPr>
        <p:sp>
          <p:nvSpPr>
            <p:cNvPr id="30" name="Oval 29">
              <a:extLst>
                <a:ext uri="{FF2B5EF4-FFF2-40B4-BE49-F238E27FC236}">
                  <a16:creationId xmlns:a16="http://schemas.microsoft.com/office/drawing/2014/main" id="{806E8184-58CE-41A0-8F70-3E39028000E2}"/>
                </a:ext>
              </a:extLst>
            </p:cNvPr>
            <p:cNvSpPr/>
            <p:nvPr/>
          </p:nvSpPr>
          <p:spPr>
            <a:xfrm>
              <a:off x="-900608" y="1628800"/>
              <a:ext cx="2274215" cy="994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b="1" dirty="0">
                <a:latin typeface="Calibri" pitchFamily="34" charset="0"/>
              </a:endParaRPr>
            </a:p>
            <a:p>
              <a:pPr algn="ctr" eaLnBrk="1" hangingPunct="1">
                <a:defRPr/>
              </a:pPr>
              <a:endParaRPr lang="en-US" sz="2800" b="1" dirty="0">
                <a:latin typeface="Calibri" pitchFamily="34" charset="0"/>
              </a:endParaRPr>
            </a:p>
            <a:p>
              <a:pPr algn="ctr" eaLnBrk="1" hangingPunct="1">
                <a:defRPr/>
              </a:pPr>
              <a:endParaRPr lang="en-US" sz="2800" b="1" dirty="0">
                <a:latin typeface="Calibri" pitchFamily="34" charset="0"/>
              </a:endParaRPr>
            </a:p>
          </p:txBody>
        </p:sp>
        <p:sp>
          <p:nvSpPr>
            <p:cNvPr id="10254" name="Rectangle 40">
              <a:extLst>
                <a:ext uri="{FF2B5EF4-FFF2-40B4-BE49-F238E27FC236}">
                  <a16:creationId xmlns:a16="http://schemas.microsoft.com/office/drawing/2014/main" id="{68B90C84-800C-4624-A838-FF5BC4E6D932}"/>
                </a:ext>
              </a:extLst>
            </p:cNvPr>
            <p:cNvSpPr>
              <a:spLocks noChangeArrowheads="1"/>
            </p:cNvSpPr>
            <p:nvPr/>
          </p:nvSpPr>
          <p:spPr bwMode="auto">
            <a:xfrm>
              <a:off x="-864860" y="1907540"/>
              <a:ext cx="23496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000000"/>
                  </a:solidFill>
                  <a:latin typeface="Calibri" panose="020F0502020204030204" pitchFamily="34" charset="0"/>
                </a:rPr>
                <a:t>Spreading infections</a:t>
              </a:r>
            </a:p>
          </p:txBody>
        </p:sp>
      </p:grpSp>
      <p:cxnSp>
        <p:nvCxnSpPr>
          <p:cNvPr id="60" name="Straight Arrow Connector 41">
            <a:extLst>
              <a:ext uri="{FF2B5EF4-FFF2-40B4-BE49-F238E27FC236}">
                <a16:creationId xmlns:a16="http://schemas.microsoft.com/office/drawing/2014/main" id="{DF37F878-2F23-4240-B879-27CA769C2E12}"/>
              </a:ext>
            </a:extLst>
          </p:cNvPr>
          <p:cNvCxnSpPr/>
          <p:nvPr/>
        </p:nvCxnSpPr>
        <p:spPr>
          <a:xfrm flipH="1" flipV="1">
            <a:off x="4397375" y="5300663"/>
            <a:ext cx="3175" cy="2301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41">
            <a:extLst>
              <a:ext uri="{FF2B5EF4-FFF2-40B4-BE49-F238E27FC236}">
                <a16:creationId xmlns:a16="http://schemas.microsoft.com/office/drawing/2014/main" id="{2F378465-5860-4915-818A-FF70AE21D8BA}"/>
              </a:ext>
            </a:extLst>
          </p:cNvPr>
          <p:cNvCxnSpPr/>
          <p:nvPr/>
        </p:nvCxnSpPr>
        <p:spPr>
          <a:xfrm flipH="1" flipV="1">
            <a:off x="4211638" y="3213100"/>
            <a:ext cx="3175" cy="5175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25EFFB6A-F27A-40C4-89D5-CEC2729CE09A}"/>
              </a:ext>
            </a:extLst>
          </p:cNvPr>
          <p:cNvSpPr/>
          <p:nvPr/>
        </p:nvSpPr>
        <p:spPr>
          <a:xfrm>
            <a:off x="2930525" y="2163763"/>
            <a:ext cx="2578100" cy="1130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trips(downLeft)">
                                      <p:cBhvr>
                                        <p:cTn id="12" dur="500"/>
                                        <p:tgtEl>
                                          <p:spTgt spid="31"/>
                                        </p:tgtEl>
                                      </p:cBhvr>
                                    </p:animEffect>
                                  </p:childTnLst>
                                </p:cTn>
                              </p:par>
                              <p:par>
                                <p:cTn id="13" presetID="18" presetClass="entr" presetSubtype="12"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strips(downLeft)">
                                      <p:cBhvr>
                                        <p:cTn id="15" dur="500"/>
                                        <p:tgtEl>
                                          <p:spTgt spid="6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strips(downLeft)">
                                      <p:cBhvr>
                                        <p:cTn id="20" dur="500"/>
                                        <p:tgtEl>
                                          <p:spTgt spid="63"/>
                                        </p:tgtEl>
                                      </p:cBhvr>
                                    </p:animEffect>
                                  </p:childTnLst>
                                </p:cTn>
                              </p:par>
                              <p:par>
                                <p:cTn id="21" presetID="18" presetClass="entr" presetSubtype="12"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strips(downLeft)">
                                      <p:cBhvr>
                                        <p:cTn id="23" dur="500"/>
                                        <p:tgtEl>
                                          <p:spTgt spid="4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strips(downLeft)">
                                      <p:cBhvr>
                                        <p:cTn id="28" dur="500"/>
                                        <p:tgtEl>
                                          <p:spTgt spid="48"/>
                                        </p:tgtEl>
                                      </p:cBhvr>
                                    </p:animEffect>
                                  </p:childTnLst>
                                </p:cTn>
                              </p:par>
                              <p:par>
                                <p:cTn id="29" presetID="18" presetClass="entr" presetSubtype="1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strips(downLeft)">
                                      <p:cBhvr>
                                        <p:cTn id="31" dur="500"/>
                                        <p:tgtEl>
                                          <p:spTgt spid="3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strips(downLeft)">
                                      <p:cBhvr>
                                        <p:cTn id="36" dur="500"/>
                                        <p:tgtEl>
                                          <p:spTgt spid="52"/>
                                        </p:tgtEl>
                                      </p:cBhvr>
                                    </p:animEffect>
                                  </p:childTnLst>
                                </p:cTn>
                              </p:par>
                              <p:par>
                                <p:cTn id="37" presetID="18" presetClass="entr" presetSubtype="12"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strips(downLeft)">
                                      <p:cBhvr>
                                        <p:cTn id="39" dur="500"/>
                                        <p:tgtEl>
                                          <p:spTgt spid="3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9506AEC-5CB5-46D1-A2DB-2882DD1C1D96}"/>
              </a:ext>
            </a:extLst>
          </p:cNvPr>
          <p:cNvSpPr>
            <a:spLocks noChangeArrowheads="1"/>
          </p:cNvSpPr>
          <p:nvPr/>
        </p:nvSpPr>
        <p:spPr bwMode="auto">
          <a:xfrm>
            <a:off x="468313" y="620713"/>
            <a:ext cx="1951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b="1">
                <a:solidFill>
                  <a:srgbClr val="FF0000"/>
                </a:solidFill>
                <a:latin typeface="Arial" panose="020B0604020202020204" pitchFamily="34" charset="0"/>
              </a:rPr>
              <a:t>Erysipelas</a:t>
            </a:r>
            <a:r>
              <a:rPr lang="en-US" altLang="en-US">
                <a:solidFill>
                  <a:srgbClr val="FF0000"/>
                </a:solidFill>
                <a:latin typeface="Arial" panose="020B0604020202020204" pitchFamily="34" charset="0"/>
              </a:rPr>
              <a:t> </a:t>
            </a:r>
          </a:p>
        </p:txBody>
      </p:sp>
      <p:sp>
        <p:nvSpPr>
          <p:cNvPr id="32771" name="Text Box 3">
            <a:extLst>
              <a:ext uri="{FF2B5EF4-FFF2-40B4-BE49-F238E27FC236}">
                <a16:creationId xmlns:a16="http://schemas.microsoft.com/office/drawing/2014/main" id="{C979967B-4EF6-41B7-BEC2-71C18AC48E82}"/>
              </a:ext>
            </a:extLst>
          </p:cNvPr>
          <p:cNvSpPr txBox="1">
            <a:spLocks noChangeArrowheads="1"/>
          </p:cNvSpPr>
          <p:nvPr/>
        </p:nvSpPr>
        <p:spPr bwMode="auto">
          <a:xfrm>
            <a:off x="323850" y="5664200"/>
            <a:ext cx="32813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eaLnBrk="1" hangingPunct="1">
              <a:spcBef>
                <a:spcPct val="0"/>
              </a:spcBef>
              <a:buClrTx/>
              <a:buSzTx/>
              <a:buFontTx/>
              <a:buNone/>
            </a:pPr>
            <a:r>
              <a:rPr lang="en-US" altLang="en-US" sz="1600">
                <a:latin typeface="Arial" panose="020B0604020202020204" pitchFamily="34" charset="0"/>
              </a:rPr>
              <a:t>Erysipelas is characterized by shiny, raised,  indurated, and tender plaque-like lesions with distinct margins. </a:t>
            </a:r>
          </a:p>
        </p:txBody>
      </p:sp>
      <p:pic>
        <p:nvPicPr>
          <p:cNvPr id="32772" name="Picture 2" descr="http://ts4.explicit.bing.net/th?id=H.4575215177566367&amp;pid=15.1">
            <a:extLst>
              <a:ext uri="{FF2B5EF4-FFF2-40B4-BE49-F238E27FC236}">
                <a16:creationId xmlns:a16="http://schemas.microsoft.com/office/drawing/2014/main" id="{19EBB15C-3F82-4A08-9D85-CE574DBC3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25538"/>
            <a:ext cx="277495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 descr="https://docs.google.com/gview?url=http%3A%2F%2Fwww.fda.gov%2Fohrms%2Fdockets%2Fac%2F04%2Fslides%2F4036S1_05_FDA-Bisno.ppt&amp;docid=3c790edc517d0cf2792ea21ad2e00f89&amp;a=bi&amp;pagenumber=4&amp;w=763">
            <a:extLst>
              <a:ext uri="{FF2B5EF4-FFF2-40B4-BE49-F238E27FC236}">
                <a16:creationId xmlns:a16="http://schemas.microsoft.com/office/drawing/2014/main" id="{D1E8D06A-E130-4953-A36B-028AF55CA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500438"/>
            <a:ext cx="2735262"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6" descr="http://ts1.mm.bing.net/th?id=H.4737337290655448&amp;pid=15.1">
            <a:extLst>
              <a:ext uri="{FF2B5EF4-FFF2-40B4-BE49-F238E27FC236}">
                <a16:creationId xmlns:a16="http://schemas.microsoft.com/office/drawing/2014/main" id="{153E059A-A301-4426-9E65-EFE8A58E0D81}"/>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492375"/>
            <a:ext cx="3468687"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Box 10">
            <a:extLst>
              <a:ext uri="{FF2B5EF4-FFF2-40B4-BE49-F238E27FC236}">
                <a16:creationId xmlns:a16="http://schemas.microsoft.com/office/drawing/2014/main" id="{BC371F4F-2252-4AC5-A391-837FFA5B416E}"/>
              </a:ext>
            </a:extLst>
          </p:cNvPr>
          <p:cNvSpPr txBox="1">
            <a:spLocks noChangeArrowheads="1"/>
          </p:cNvSpPr>
          <p:nvPr/>
        </p:nvSpPr>
        <p:spPr bwMode="auto">
          <a:xfrm>
            <a:off x="5580063" y="1844675"/>
            <a:ext cx="1458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2800" b="1">
                <a:solidFill>
                  <a:srgbClr val="FF0000"/>
                </a:solidFill>
                <a:latin typeface="Calibri" panose="020F0502020204030204" pitchFamily="34" charset="0"/>
              </a:rPr>
              <a:t>Cellulitis</a:t>
            </a:r>
          </a:p>
        </p:txBody>
      </p:sp>
      <p:cxnSp>
        <p:nvCxnSpPr>
          <p:cNvPr id="11" name="Straight Connector 10">
            <a:extLst>
              <a:ext uri="{FF2B5EF4-FFF2-40B4-BE49-F238E27FC236}">
                <a16:creationId xmlns:a16="http://schemas.microsoft.com/office/drawing/2014/main" id="{09308B01-5786-4466-8119-931CB1AF9E86}"/>
              </a:ext>
            </a:extLst>
          </p:cNvPr>
          <p:cNvCxnSpPr/>
          <p:nvPr/>
        </p:nvCxnSpPr>
        <p:spPr>
          <a:xfrm>
            <a:off x="684213" y="549275"/>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2">
            <a:extLst>
              <a:ext uri="{FF2B5EF4-FFF2-40B4-BE49-F238E27FC236}">
                <a16:creationId xmlns:a16="http://schemas.microsoft.com/office/drawing/2014/main" id="{C2D8A386-9DC0-4728-A029-0B0A6B3DC262}"/>
              </a:ext>
            </a:extLst>
          </p:cNvPr>
          <p:cNvSpPr txBox="1">
            <a:spLocks noChangeArrowheads="1"/>
          </p:cNvSpPr>
          <p:nvPr/>
        </p:nvSpPr>
        <p:spPr>
          <a:xfrm>
            <a:off x="2411413" y="44450"/>
            <a:ext cx="4679950" cy="576263"/>
          </a:xfrm>
          <a:prstGeom prst="rect">
            <a:avLst/>
          </a:prstGeom>
        </p:spPr>
        <p:txBody>
          <a:bodyPr/>
          <a:lstStyle/>
          <a:p>
            <a:pPr eaLnBrk="1" fontAlgn="auto" hangingPunct="1">
              <a:spcAft>
                <a:spcPts val="0"/>
              </a:spcAft>
              <a:defRPr/>
            </a:pPr>
            <a:r>
              <a:rPr lang="en-US" sz="3200" b="1" spc="-100" dirty="0">
                <a:latin typeface="Calibri" pitchFamily="34" charset="0"/>
                <a:ea typeface="+mj-ea"/>
                <a:cs typeface="+mj-cs"/>
              </a:rPr>
              <a:t>Spreading skin infections</a:t>
            </a:r>
            <a:endParaRPr lang="en-US" sz="3200" b="1" i="1" spc="-100" dirty="0">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strips(downLeft)">
                                      <p:cBhvr>
                                        <p:cTn id="7" dur="500"/>
                                        <p:tgtEl>
                                          <p:spTgt spid="32770"/>
                                        </p:tgtEl>
                                      </p:cBhvr>
                                    </p:animEffect>
                                  </p:childTnLst>
                                </p:cTn>
                              </p:par>
                              <p:par>
                                <p:cTn id="8" presetID="18" presetClass="entr" presetSubtype="12" fill="hold" nodeType="withEffect">
                                  <p:stCondLst>
                                    <p:cond delay="0"/>
                                  </p:stCondLst>
                                  <p:childTnLst>
                                    <p:set>
                                      <p:cBhvr>
                                        <p:cTn id="9" dur="1" fill="hold">
                                          <p:stCondLst>
                                            <p:cond delay="0"/>
                                          </p:stCondLst>
                                        </p:cTn>
                                        <p:tgtEl>
                                          <p:spTgt spid="32772"/>
                                        </p:tgtEl>
                                        <p:attrNameLst>
                                          <p:attrName>style.visibility</p:attrName>
                                        </p:attrNameLst>
                                      </p:cBhvr>
                                      <p:to>
                                        <p:strVal val="visible"/>
                                      </p:to>
                                    </p:set>
                                    <p:animEffect transition="in" filter="strips(downLeft)">
                                      <p:cBhvr>
                                        <p:cTn id="10" dur="500"/>
                                        <p:tgtEl>
                                          <p:spTgt spid="32772"/>
                                        </p:tgtEl>
                                      </p:cBhvr>
                                    </p:animEffect>
                                  </p:childTnLst>
                                </p:cTn>
                              </p:par>
                              <p:par>
                                <p:cTn id="11" presetID="18" presetClass="entr" presetSubtype="12" fill="hold" nodeType="withEffect">
                                  <p:stCondLst>
                                    <p:cond delay="0"/>
                                  </p:stCondLst>
                                  <p:childTnLst>
                                    <p:set>
                                      <p:cBhvr>
                                        <p:cTn id="12" dur="1" fill="hold">
                                          <p:stCondLst>
                                            <p:cond delay="0"/>
                                          </p:stCondLst>
                                        </p:cTn>
                                        <p:tgtEl>
                                          <p:spTgt spid="32776"/>
                                        </p:tgtEl>
                                        <p:attrNameLst>
                                          <p:attrName>style.visibility</p:attrName>
                                        </p:attrNameLst>
                                      </p:cBhvr>
                                      <p:to>
                                        <p:strVal val="visible"/>
                                      </p:to>
                                    </p:set>
                                    <p:animEffect transition="in" filter="strips(downLeft)">
                                      <p:cBhvr>
                                        <p:cTn id="13" dur="500"/>
                                        <p:tgtEl>
                                          <p:spTgt spid="3277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32771"/>
                                        </p:tgtEl>
                                        <p:attrNameLst>
                                          <p:attrName>style.visibility</p:attrName>
                                        </p:attrNameLst>
                                      </p:cBhvr>
                                      <p:to>
                                        <p:strVal val="visible"/>
                                      </p:to>
                                    </p:set>
                                    <p:animEffect transition="in" filter="strips(downLeft)">
                                      <p:cBhvr>
                                        <p:cTn id="16" dur="500"/>
                                        <p:tgtEl>
                                          <p:spTgt spid="3277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32778"/>
                                        </p:tgtEl>
                                        <p:attrNameLst>
                                          <p:attrName>style.visibility</p:attrName>
                                        </p:attrNameLst>
                                      </p:cBhvr>
                                      <p:to>
                                        <p:strVal val="visible"/>
                                      </p:to>
                                    </p:set>
                                    <p:animEffect transition="in" filter="strips(downLeft)">
                                      <p:cBhvr>
                                        <p:cTn id="21" dur="500"/>
                                        <p:tgtEl>
                                          <p:spTgt spid="32778"/>
                                        </p:tgtEl>
                                      </p:cBhvr>
                                    </p:animEffect>
                                  </p:childTnLst>
                                </p:cTn>
                              </p:par>
                              <p:par>
                                <p:cTn id="22" presetID="18" presetClass="entr" presetSubtype="12" fill="hold" nodeType="withEffect">
                                  <p:stCondLst>
                                    <p:cond delay="0"/>
                                  </p:stCondLst>
                                  <p:childTnLst>
                                    <p:set>
                                      <p:cBhvr>
                                        <p:cTn id="23" dur="1" fill="hold">
                                          <p:stCondLst>
                                            <p:cond delay="0"/>
                                          </p:stCondLst>
                                        </p:cTn>
                                        <p:tgtEl>
                                          <p:spTgt spid="32777"/>
                                        </p:tgtEl>
                                        <p:attrNameLst>
                                          <p:attrName>style.visibility</p:attrName>
                                        </p:attrNameLst>
                                      </p:cBhvr>
                                      <p:to>
                                        <p:strVal val="visible"/>
                                      </p:to>
                                    </p:set>
                                    <p:animEffect transition="in" filter="strips(downLeft)">
                                      <p:cBhvr>
                                        <p:cTn id="24"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p:bldP spid="327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671651-05E1-4764-8FED-28C1F5709F13}"/>
              </a:ext>
            </a:extLst>
          </p:cNvPr>
          <p:cNvSpPr txBox="1">
            <a:spLocks noChangeArrowheads="1"/>
          </p:cNvSpPr>
          <p:nvPr/>
        </p:nvSpPr>
        <p:spPr bwMode="auto">
          <a:xfrm>
            <a:off x="4787900" y="698500"/>
            <a:ext cx="3459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b="1">
                <a:latin typeface="Calibri" panose="020F0502020204030204" pitchFamily="34" charset="0"/>
              </a:rPr>
              <a:t>  Infection site         Etiologic agent </a:t>
            </a:r>
          </a:p>
        </p:txBody>
      </p:sp>
      <p:grpSp>
        <p:nvGrpSpPr>
          <p:cNvPr id="2" name="Group 11">
            <a:extLst>
              <a:ext uri="{FF2B5EF4-FFF2-40B4-BE49-F238E27FC236}">
                <a16:creationId xmlns:a16="http://schemas.microsoft.com/office/drawing/2014/main" id="{9D869503-2D68-42E2-80B0-9A04ED8803F1}"/>
              </a:ext>
            </a:extLst>
          </p:cNvPr>
          <p:cNvGrpSpPr>
            <a:grpSpLocks/>
          </p:cNvGrpSpPr>
          <p:nvPr/>
        </p:nvGrpSpPr>
        <p:grpSpPr bwMode="auto">
          <a:xfrm>
            <a:off x="4284663" y="1284288"/>
            <a:ext cx="215900" cy="431800"/>
            <a:chOff x="4644008" y="1844824"/>
            <a:chExt cx="288032" cy="648072"/>
          </a:xfrm>
        </p:grpSpPr>
        <p:cxnSp>
          <p:nvCxnSpPr>
            <p:cNvPr id="8" name="Straight Connector 7">
              <a:extLst>
                <a:ext uri="{FF2B5EF4-FFF2-40B4-BE49-F238E27FC236}">
                  <a16:creationId xmlns:a16="http://schemas.microsoft.com/office/drawing/2014/main" id="{C3BD0783-6A20-44C4-80FB-9136A9222283}"/>
                </a:ext>
              </a:extLst>
            </p:cNvPr>
            <p:cNvCxnSpPr/>
            <p:nvPr/>
          </p:nvCxnSpPr>
          <p:spPr>
            <a:xfrm>
              <a:off x="4788024" y="1844824"/>
              <a:ext cx="0" cy="648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9D7C37-E963-469E-804D-5C7BEC359B9E}"/>
                </a:ext>
              </a:extLst>
            </p:cNvPr>
            <p:cNvCxnSpPr/>
            <p:nvPr/>
          </p:nvCxnSpPr>
          <p:spPr>
            <a:xfrm>
              <a:off x="4644008" y="2492896"/>
              <a:ext cx="2880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891C66-C6B9-40B5-A94E-6B76E7FFB36E}"/>
                </a:ext>
              </a:extLst>
            </p:cNvPr>
            <p:cNvCxnSpPr/>
            <p:nvPr/>
          </p:nvCxnSpPr>
          <p:spPr>
            <a:xfrm>
              <a:off x="4644008" y="1844824"/>
              <a:ext cx="2880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82082825-0803-43E4-9D62-4D1A9E33B253}"/>
              </a:ext>
            </a:extLst>
          </p:cNvPr>
          <p:cNvSpPr txBox="1">
            <a:spLocks noChangeArrowheads="1"/>
          </p:cNvSpPr>
          <p:nvPr/>
        </p:nvSpPr>
        <p:spPr bwMode="auto">
          <a:xfrm>
            <a:off x="34925" y="1203325"/>
            <a:ext cx="1343025"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b="1">
                <a:latin typeface="Calibri" panose="020F0502020204030204" pitchFamily="34" charset="0"/>
              </a:rPr>
              <a:t>Epidermis</a:t>
            </a:r>
          </a:p>
          <a:p>
            <a:pPr eaLnBrk="1" hangingPunct="1">
              <a:spcBef>
                <a:spcPct val="0"/>
              </a:spcBef>
              <a:buClrTx/>
              <a:buSzTx/>
              <a:buFontTx/>
              <a:buNone/>
            </a:pPr>
            <a:endParaRPr lang="en-US" altLang="en-US" sz="1800" b="1">
              <a:latin typeface="Calibri" panose="020F0502020204030204" pitchFamily="34" charset="0"/>
            </a:endParaRPr>
          </a:p>
          <a:p>
            <a:pPr eaLnBrk="1" hangingPunct="1">
              <a:spcBef>
                <a:spcPct val="0"/>
              </a:spcBef>
              <a:buClrTx/>
              <a:buSzTx/>
              <a:buFontTx/>
              <a:buNone/>
            </a:pPr>
            <a:endParaRPr lang="en-US" altLang="en-US" sz="1800" b="1">
              <a:latin typeface="Calibri" panose="020F0502020204030204" pitchFamily="34" charset="0"/>
            </a:endParaRPr>
          </a:p>
          <a:p>
            <a:pPr eaLnBrk="1" hangingPunct="1">
              <a:spcBef>
                <a:spcPct val="0"/>
              </a:spcBef>
              <a:buClrTx/>
              <a:buSzTx/>
              <a:buFontTx/>
              <a:buNone/>
            </a:pPr>
            <a:r>
              <a:rPr lang="en-US" altLang="en-US" sz="1800" b="1">
                <a:latin typeface="Calibri" panose="020F0502020204030204" pitchFamily="34" charset="0"/>
              </a:rPr>
              <a:t>Dermis</a:t>
            </a:r>
          </a:p>
          <a:p>
            <a:pPr eaLnBrk="1" hangingPunct="1">
              <a:spcBef>
                <a:spcPct val="0"/>
              </a:spcBef>
              <a:buClrTx/>
              <a:buSzTx/>
              <a:buFontTx/>
              <a:buNone/>
            </a:pPr>
            <a:endParaRPr lang="en-US" altLang="en-US" sz="1800" b="1">
              <a:latin typeface="Calibri" panose="020F0502020204030204" pitchFamily="34" charset="0"/>
            </a:endParaRPr>
          </a:p>
          <a:p>
            <a:pPr eaLnBrk="1" hangingPunct="1">
              <a:spcBef>
                <a:spcPct val="0"/>
              </a:spcBef>
              <a:buClrTx/>
              <a:buSzTx/>
              <a:buFontTx/>
              <a:buNone/>
            </a:pPr>
            <a:endParaRPr lang="en-US" altLang="en-US" sz="1800" b="1">
              <a:latin typeface="Calibri" panose="020F0502020204030204" pitchFamily="34" charset="0"/>
            </a:endParaRPr>
          </a:p>
          <a:p>
            <a:pPr eaLnBrk="1" hangingPunct="1">
              <a:spcBef>
                <a:spcPct val="0"/>
              </a:spcBef>
              <a:buClrTx/>
              <a:buSzTx/>
              <a:buFontTx/>
              <a:buNone/>
            </a:pPr>
            <a:endParaRPr lang="en-US" altLang="en-US" sz="1800" b="1">
              <a:latin typeface="Calibri" panose="020F0502020204030204" pitchFamily="34" charset="0"/>
            </a:endParaRPr>
          </a:p>
          <a:p>
            <a:pPr eaLnBrk="1" hangingPunct="1">
              <a:spcBef>
                <a:spcPct val="0"/>
              </a:spcBef>
              <a:buClrTx/>
              <a:buSzTx/>
              <a:buFontTx/>
              <a:buNone/>
            </a:pPr>
            <a:r>
              <a:rPr lang="en-US" altLang="en-US" sz="1800" b="1">
                <a:latin typeface="Calibri" panose="020F0502020204030204" pitchFamily="34" charset="0"/>
              </a:rPr>
              <a:t>Hair follicle</a:t>
            </a:r>
          </a:p>
          <a:p>
            <a:pPr eaLnBrk="1" hangingPunct="1">
              <a:spcBef>
                <a:spcPct val="0"/>
              </a:spcBef>
              <a:buClrTx/>
              <a:buSzTx/>
              <a:buFontTx/>
              <a:buNone/>
            </a:pPr>
            <a:endParaRPr lang="en-US" altLang="en-US" sz="1800" b="1">
              <a:latin typeface="Calibri" panose="020F0502020204030204" pitchFamily="34" charset="0"/>
            </a:endParaRPr>
          </a:p>
          <a:p>
            <a:pPr eaLnBrk="1" hangingPunct="1">
              <a:spcBef>
                <a:spcPct val="0"/>
              </a:spcBef>
              <a:buClrTx/>
              <a:buSzTx/>
              <a:buFontTx/>
              <a:buNone/>
            </a:pPr>
            <a:endParaRPr lang="en-US" altLang="en-US" sz="1800" b="1">
              <a:latin typeface="Calibri" panose="020F0502020204030204" pitchFamily="34" charset="0"/>
            </a:endParaRPr>
          </a:p>
          <a:p>
            <a:pPr eaLnBrk="1" hangingPunct="1">
              <a:spcBef>
                <a:spcPct val="0"/>
              </a:spcBef>
              <a:buClrTx/>
              <a:buSzTx/>
              <a:buFontTx/>
              <a:buNone/>
            </a:pPr>
            <a:endParaRPr lang="en-US" altLang="en-US" sz="1800" b="1">
              <a:latin typeface="Calibri" panose="020F0502020204030204" pitchFamily="34" charset="0"/>
            </a:endParaRPr>
          </a:p>
          <a:p>
            <a:pPr eaLnBrk="1" hangingPunct="1">
              <a:spcBef>
                <a:spcPct val="0"/>
              </a:spcBef>
              <a:buClrTx/>
              <a:buSzTx/>
              <a:buFontTx/>
              <a:buNone/>
            </a:pPr>
            <a:endParaRPr lang="en-US" altLang="en-US" sz="1800" b="1">
              <a:latin typeface="Calibri" panose="020F0502020204030204" pitchFamily="34" charset="0"/>
            </a:endParaRPr>
          </a:p>
          <a:p>
            <a:pPr eaLnBrk="1" hangingPunct="1">
              <a:spcBef>
                <a:spcPct val="0"/>
              </a:spcBef>
              <a:buClrTx/>
              <a:buSzTx/>
              <a:buFontTx/>
              <a:buNone/>
            </a:pPr>
            <a:endParaRPr lang="en-US" altLang="en-US" sz="1800" b="1">
              <a:latin typeface="Calibri" panose="020F0502020204030204" pitchFamily="34" charset="0"/>
            </a:endParaRPr>
          </a:p>
          <a:p>
            <a:pPr eaLnBrk="1" hangingPunct="1">
              <a:spcBef>
                <a:spcPct val="0"/>
              </a:spcBef>
              <a:buClrTx/>
              <a:buSzTx/>
              <a:buFontTx/>
              <a:buNone/>
            </a:pPr>
            <a:r>
              <a:rPr lang="en-US" altLang="en-US" sz="1800" b="1">
                <a:latin typeface="Calibri" panose="020F0502020204030204" pitchFamily="34" charset="0"/>
              </a:rPr>
              <a:t>Hypodermis</a:t>
            </a:r>
          </a:p>
          <a:p>
            <a:pPr eaLnBrk="1" hangingPunct="1">
              <a:spcBef>
                <a:spcPct val="0"/>
              </a:spcBef>
              <a:buClrTx/>
              <a:buSzTx/>
              <a:buFontTx/>
              <a:buNone/>
            </a:pPr>
            <a:endParaRPr lang="en-US" altLang="en-US" sz="1800" b="1">
              <a:latin typeface="Calibri" panose="020F0502020204030204" pitchFamily="34" charset="0"/>
            </a:endParaRPr>
          </a:p>
          <a:p>
            <a:pPr eaLnBrk="1" hangingPunct="1">
              <a:spcBef>
                <a:spcPct val="0"/>
              </a:spcBef>
              <a:buClrTx/>
              <a:buSzTx/>
              <a:buFontTx/>
              <a:buNone/>
            </a:pPr>
            <a:endParaRPr lang="en-US" altLang="en-US" sz="1800" b="1">
              <a:latin typeface="Calibri" panose="020F0502020204030204" pitchFamily="34" charset="0"/>
            </a:endParaRPr>
          </a:p>
          <a:p>
            <a:pPr eaLnBrk="1" hangingPunct="1">
              <a:spcBef>
                <a:spcPct val="0"/>
              </a:spcBef>
              <a:buClrTx/>
              <a:buSzTx/>
              <a:buFontTx/>
              <a:buNone/>
            </a:pPr>
            <a:endParaRPr lang="en-US" altLang="en-US" sz="1800" b="1">
              <a:latin typeface="Calibri" panose="020F0502020204030204" pitchFamily="34" charset="0"/>
            </a:endParaRPr>
          </a:p>
          <a:p>
            <a:pPr eaLnBrk="1" hangingPunct="1">
              <a:spcBef>
                <a:spcPct val="0"/>
              </a:spcBef>
              <a:buClrTx/>
              <a:buSzTx/>
              <a:buFontTx/>
              <a:buNone/>
            </a:pPr>
            <a:r>
              <a:rPr lang="en-US" altLang="en-US" sz="1800" b="1">
                <a:latin typeface="Calibri" panose="020F0502020204030204" pitchFamily="34" charset="0"/>
              </a:rPr>
              <a:t>  Fascia</a:t>
            </a:r>
          </a:p>
          <a:p>
            <a:pPr eaLnBrk="1" hangingPunct="1">
              <a:spcBef>
                <a:spcPct val="0"/>
              </a:spcBef>
              <a:buClrTx/>
              <a:buSzTx/>
              <a:buFontTx/>
              <a:buNone/>
            </a:pPr>
            <a:endParaRPr lang="en-US" altLang="en-US" sz="1800" b="1">
              <a:latin typeface="Calibri" panose="020F0502020204030204" pitchFamily="34" charset="0"/>
            </a:endParaRPr>
          </a:p>
          <a:p>
            <a:pPr eaLnBrk="1" hangingPunct="1">
              <a:spcBef>
                <a:spcPct val="0"/>
              </a:spcBef>
              <a:buClrTx/>
              <a:buSzTx/>
              <a:buFontTx/>
              <a:buNone/>
            </a:pPr>
            <a:r>
              <a:rPr lang="en-US" altLang="en-US" sz="1800" b="1">
                <a:latin typeface="Calibri" panose="020F0502020204030204" pitchFamily="34" charset="0"/>
              </a:rPr>
              <a:t> Muscle</a:t>
            </a:r>
          </a:p>
          <a:p>
            <a:pPr eaLnBrk="1" hangingPunct="1">
              <a:spcBef>
                <a:spcPct val="0"/>
              </a:spcBef>
              <a:buClrTx/>
              <a:buSzTx/>
              <a:buFontTx/>
              <a:buNone/>
            </a:pPr>
            <a:endParaRPr lang="en-US" altLang="en-US" sz="1800" b="1">
              <a:latin typeface="Calibri" panose="020F0502020204030204" pitchFamily="34" charset="0"/>
            </a:endParaRPr>
          </a:p>
          <a:p>
            <a:pPr eaLnBrk="1" hangingPunct="1">
              <a:spcBef>
                <a:spcPct val="0"/>
              </a:spcBef>
              <a:buClrTx/>
              <a:buSzTx/>
              <a:buFontTx/>
              <a:buNone/>
            </a:pPr>
            <a:endParaRPr lang="en-US" altLang="en-US" sz="1800" b="1">
              <a:latin typeface="Calibri" panose="020F0502020204030204" pitchFamily="34" charset="0"/>
            </a:endParaRPr>
          </a:p>
        </p:txBody>
      </p:sp>
      <p:cxnSp>
        <p:nvCxnSpPr>
          <p:cNvPr id="13" name="Straight Arrow Connector 12">
            <a:extLst>
              <a:ext uri="{FF2B5EF4-FFF2-40B4-BE49-F238E27FC236}">
                <a16:creationId xmlns:a16="http://schemas.microsoft.com/office/drawing/2014/main" id="{347BEF78-6D8F-4CB3-A661-353F3521550C}"/>
              </a:ext>
            </a:extLst>
          </p:cNvPr>
          <p:cNvCxnSpPr/>
          <p:nvPr/>
        </p:nvCxnSpPr>
        <p:spPr>
          <a:xfrm flipV="1">
            <a:off x="827088" y="5956300"/>
            <a:ext cx="576262" cy="215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18289CB-CB2B-4421-8187-43ACA6B18902}"/>
              </a:ext>
            </a:extLst>
          </p:cNvPr>
          <p:cNvCxnSpPr/>
          <p:nvPr/>
        </p:nvCxnSpPr>
        <p:spPr>
          <a:xfrm flipV="1">
            <a:off x="900113" y="6315075"/>
            <a:ext cx="431800" cy="3603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214BF3F-35DD-4B0D-A413-CCD001CC3570}"/>
              </a:ext>
            </a:extLst>
          </p:cNvPr>
          <p:cNvSpPr txBox="1">
            <a:spLocks noChangeArrowheads="1"/>
          </p:cNvSpPr>
          <p:nvPr/>
        </p:nvSpPr>
        <p:spPr bwMode="auto">
          <a:xfrm>
            <a:off x="4356100" y="1274763"/>
            <a:ext cx="1036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b="1">
                <a:solidFill>
                  <a:srgbClr val="FF0000"/>
                </a:solidFill>
                <a:latin typeface="Calibri" panose="020F0502020204030204" pitchFamily="34" charset="0"/>
              </a:rPr>
              <a:t>Impetigo</a:t>
            </a:r>
          </a:p>
        </p:txBody>
      </p:sp>
      <p:sp>
        <p:nvSpPr>
          <p:cNvPr id="23" name="TextBox 22">
            <a:extLst>
              <a:ext uri="{FF2B5EF4-FFF2-40B4-BE49-F238E27FC236}">
                <a16:creationId xmlns:a16="http://schemas.microsoft.com/office/drawing/2014/main" id="{D6BAE3A2-8D2D-4F91-B6D5-33AE2795FA3B}"/>
              </a:ext>
            </a:extLst>
          </p:cNvPr>
          <p:cNvSpPr txBox="1">
            <a:spLocks noChangeArrowheads="1"/>
          </p:cNvSpPr>
          <p:nvPr/>
        </p:nvSpPr>
        <p:spPr bwMode="auto">
          <a:xfrm>
            <a:off x="5538788" y="2130425"/>
            <a:ext cx="1000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b="1">
                <a:solidFill>
                  <a:srgbClr val="C00000"/>
                </a:solidFill>
                <a:latin typeface="Calibri" panose="020F0502020204030204" pitchFamily="34" charset="0"/>
              </a:rPr>
              <a:t>Ecthyma</a:t>
            </a:r>
          </a:p>
        </p:txBody>
      </p:sp>
      <p:sp>
        <p:nvSpPr>
          <p:cNvPr id="24" name="TextBox 23">
            <a:extLst>
              <a:ext uri="{FF2B5EF4-FFF2-40B4-BE49-F238E27FC236}">
                <a16:creationId xmlns:a16="http://schemas.microsoft.com/office/drawing/2014/main" id="{8C721D1F-9288-4A95-865F-F0318BF78CC3}"/>
              </a:ext>
            </a:extLst>
          </p:cNvPr>
          <p:cNvSpPr txBox="1">
            <a:spLocks noChangeArrowheads="1"/>
          </p:cNvSpPr>
          <p:nvPr/>
        </p:nvSpPr>
        <p:spPr bwMode="auto">
          <a:xfrm>
            <a:off x="3962400" y="2636838"/>
            <a:ext cx="1135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b="1">
                <a:solidFill>
                  <a:srgbClr val="0070C0"/>
                </a:solidFill>
                <a:latin typeface="Calibri" panose="020F0502020204030204" pitchFamily="34" charset="0"/>
              </a:rPr>
              <a:t>Erysipelas</a:t>
            </a:r>
          </a:p>
        </p:txBody>
      </p:sp>
      <p:cxnSp>
        <p:nvCxnSpPr>
          <p:cNvPr id="28" name="Straight Connector 27">
            <a:extLst>
              <a:ext uri="{FF2B5EF4-FFF2-40B4-BE49-F238E27FC236}">
                <a16:creationId xmlns:a16="http://schemas.microsoft.com/office/drawing/2014/main" id="{563AE58E-20F4-40EE-8BE1-8C3BF1ECF3C5}"/>
              </a:ext>
            </a:extLst>
          </p:cNvPr>
          <p:cNvCxnSpPr/>
          <p:nvPr/>
        </p:nvCxnSpPr>
        <p:spPr>
          <a:xfrm>
            <a:off x="4643438" y="1058863"/>
            <a:ext cx="4032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31">
            <a:extLst>
              <a:ext uri="{FF2B5EF4-FFF2-40B4-BE49-F238E27FC236}">
                <a16:creationId xmlns:a16="http://schemas.microsoft.com/office/drawing/2014/main" id="{F06D7685-6AB3-47D3-8BEE-D1E64975D012}"/>
              </a:ext>
            </a:extLst>
          </p:cNvPr>
          <p:cNvGrpSpPr>
            <a:grpSpLocks/>
          </p:cNvGrpSpPr>
          <p:nvPr/>
        </p:nvGrpSpPr>
        <p:grpSpPr bwMode="auto">
          <a:xfrm>
            <a:off x="5435600" y="1347788"/>
            <a:ext cx="288925" cy="2087562"/>
            <a:chOff x="4644008" y="1844824"/>
            <a:chExt cx="288032" cy="648072"/>
          </a:xfrm>
        </p:grpSpPr>
        <p:cxnSp>
          <p:nvCxnSpPr>
            <p:cNvPr id="33" name="Straight Connector 32">
              <a:extLst>
                <a:ext uri="{FF2B5EF4-FFF2-40B4-BE49-F238E27FC236}">
                  <a16:creationId xmlns:a16="http://schemas.microsoft.com/office/drawing/2014/main" id="{52D57962-020D-4A62-BDDD-822735074DE5}"/>
                </a:ext>
              </a:extLst>
            </p:cNvPr>
            <p:cNvCxnSpPr/>
            <p:nvPr/>
          </p:nvCxnSpPr>
          <p:spPr>
            <a:xfrm>
              <a:off x="4788024" y="1844824"/>
              <a:ext cx="0" cy="648072"/>
            </a:xfrm>
            <a:prstGeom prst="line">
              <a:avLst/>
            </a:pr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E7925AE-A82E-457D-9985-81AF13A45350}"/>
                </a:ext>
              </a:extLst>
            </p:cNvPr>
            <p:cNvCxnSpPr/>
            <p:nvPr/>
          </p:nvCxnSpPr>
          <p:spPr>
            <a:xfrm>
              <a:off x="4644008" y="2492896"/>
              <a:ext cx="288032" cy="0"/>
            </a:xfrm>
            <a:prstGeom prst="line">
              <a:avLst/>
            </a:pr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1BA3D20-F6BB-4744-94A8-7364266E993A}"/>
                </a:ext>
              </a:extLst>
            </p:cNvPr>
            <p:cNvCxnSpPr/>
            <p:nvPr/>
          </p:nvCxnSpPr>
          <p:spPr>
            <a:xfrm>
              <a:off x="4644008" y="1844824"/>
              <a:ext cx="288032" cy="0"/>
            </a:xfrm>
            <a:prstGeom prst="line">
              <a:avLst/>
            </a:pr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35">
            <a:extLst>
              <a:ext uri="{FF2B5EF4-FFF2-40B4-BE49-F238E27FC236}">
                <a16:creationId xmlns:a16="http://schemas.microsoft.com/office/drawing/2014/main" id="{EA863FC4-28B8-4358-AE7D-BECBF7F0B366}"/>
              </a:ext>
            </a:extLst>
          </p:cNvPr>
          <p:cNvGrpSpPr>
            <a:grpSpLocks/>
          </p:cNvGrpSpPr>
          <p:nvPr/>
        </p:nvGrpSpPr>
        <p:grpSpPr bwMode="auto">
          <a:xfrm>
            <a:off x="4427538" y="3579813"/>
            <a:ext cx="215900" cy="2232025"/>
            <a:chOff x="4644008" y="1844824"/>
            <a:chExt cx="288032" cy="648072"/>
          </a:xfrm>
        </p:grpSpPr>
        <p:cxnSp>
          <p:nvCxnSpPr>
            <p:cNvPr id="37" name="Straight Connector 36">
              <a:extLst>
                <a:ext uri="{FF2B5EF4-FFF2-40B4-BE49-F238E27FC236}">
                  <a16:creationId xmlns:a16="http://schemas.microsoft.com/office/drawing/2014/main" id="{ED504181-48F7-4E24-A607-F827947EE54C}"/>
                </a:ext>
              </a:extLst>
            </p:cNvPr>
            <p:cNvCxnSpPr/>
            <p:nvPr/>
          </p:nvCxnSpPr>
          <p:spPr>
            <a:xfrm>
              <a:off x="4788024" y="1844824"/>
              <a:ext cx="0" cy="64807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526792-8D98-40CE-976B-463F9094C5BC}"/>
                </a:ext>
              </a:extLst>
            </p:cNvPr>
            <p:cNvCxnSpPr/>
            <p:nvPr/>
          </p:nvCxnSpPr>
          <p:spPr>
            <a:xfrm>
              <a:off x="4644008" y="2492896"/>
              <a:ext cx="28803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0423AF8-B4BD-4BD5-9FEF-4F0402D37105}"/>
                </a:ext>
              </a:extLst>
            </p:cNvPr>
            <p:cNvCxnSpPr/>
            <p:nvPr/>
          </p:nvCxnSpPr>
          <p:spPr>
            <a:xfrm>
              <a:off x="4644008" y="1844824"/>
              <a:ext cx="28803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 name="Group 39">
            <a:extLst>
              <a:ext uri="{FF2B5EF4-FFF2-40B4-BE49-F238E27FC236}">
                <a16:creationId xmlns:a16="http://schemas.microsoft.com/office/drawing/2014/main" id="{4ECAB004-2989-428C-8CA6-CD0F3F3E5B9E}"/>
              </a:ext>
            </a:extLst>
          </p:cNvPr>
          <p:cNvGrpSpPr>
            <a:grpSpLocks/>
          </p:cNvGrpSpPr>
          <p:nvPr/>
        </p:nvGrpSpPr>
        <p:grpSpPr bwMode="auto">
          <a:xfrm>
            <a:off x="4211638" y="1922463"/>
            <a:ext cx="288925" cy="2592387"/>
            <a:chOff x="4644008" y="1844824"/>
            <a:chExt cx="288032" cy="648072"/>
          </a:xfrm>
        </p:grpSpPr>
        <p:cxnSp>
          <p:nvCxnSpPr>
            <p:cNvPr id="41" name="Straight Connector 40">
              <a:extLst>
                <a:ext uri="{FF2B5EF4-FFF2-40B4-BE49-F238E27FC236}">
                  <a16:creationId xmlns:a16="http://schemas.microsoft.com/office/drawing/2014/main" id="{946FB495-65BA-4965-8EB2-68C7408081C7}"/>
                </a:ext>
              </a:extLst>
            </p:cNvPr>
            <p:cNvCxnSpPr/>
            <p:nvPr/>
          </p:nvCxnSpPr>
          <p:spPr>
            <a:xfrm>
              <a:off x="4788024" y="1844824"/>
              <a:ext cx="0" cy="648072"/>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52DB6AC-6E3B-429A-96FB-44F25C1661E8}"/>
                </a:ext>
              </a:extLst>
            </p:cNvPr>
            <p:cNvCxnSpPr/>
            <p:nvPr/>
          </p:nvCxnSpPr>
          <p:spPr>
            <a:xfrm>
              <a:off x="4644008" y="2492896"/>
              <a:ext cx="288032"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2DAEAFE-42FB-46CD-8549-E1D25F2A44C2}"/>
                </a:ext>
              </a:extLst>
            </p:cNvPr>
            <p:cNvCxnSpPr/>
            <p:nvPr/>
          </p:nvCxnSpPr>
          <p:spPr>
            <a:xfrm>
              <a:off x="4644008" y="1844824"/>
              <a:ext cx="288032"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03AB62A5-C74A-40A4-8F83-EA439F075B65}"/>
              </a:ext>
            </a:extLst>
          </p:cNvPr>
          <p:cNvSpPr txBox="1">
            <a:spLocks noChangeArrowheads="1"/>
          </p:cNvSpPr>
          <p:nvPr/>
        </p:nvSpPr>
        <p:spPr bwMode="auto">
          <a:xfrm>
            <a:off x="6443663" y="1296988"/>
            <a:ext cx="2346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b="1">
                <a:solidFill>
                  <a:srgbClr val="FF0000"/>
                </a:solidFill>
                <a:latin typeface="Calibri" panose="020F0502020204030204" pitchFamily="34" charset="0"/>
              </a:rPr>
              <a:t>S.  aureus, S. pyogenes</a:t>
            </a:r>
          </a:p>
        </p:txBody>
      </p:sp>
      <p:sp>
        <p:nvSpPr>
          <p:cNvPr id="54" name="Rectangle 53">
            <a:extLst>
              <a:ext uri="{FF2B5EF4-FFF2-40B4-BE49-F238E27FC236}">
                <a16:creationId xmlns:a16="http://schemas.microsoft.com/office/drawing/2014/main" id="{88BED69A-A758-41A8-9EF2-82825AFD30BE}"/>
              </a:ext>
            </a:extLst>
          </p:cNvPr>
          <p:cNvSpPr>
            <a:spLocks noChangeArrowheads="1"/>
          </p:cNvSpPr>
          <p:nvPr/>
        </p:nvSpPr>
        <p:spPr bwMode="auto">
          <a:xfrm>
            <a:off x="7118350" y="2160588"/>
            <a:ext cx="1341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b="1" i="1">
                <a:solidFill>
                  <a:srgbClr val="C00000"/>
                </a:solidFill>
                <a:latin typeface="Calibri" panose="020F0502020204030204" pitchFamily="34" charset="0"/>
              </a:rPr>
              <a:t>S. pyogenes</a:t>
            </a:r>
          </a:p>
        </p:txBody>
      </p:sp>
      <p:sp>
        <p:nvSpPr>
          <p:cNvPr id="55" name="Rectangle 54">
            <a:extLst>
              <a:ext uri="{FF2B5EF4-FFF2-40B4-BE49-F238E27FC236}">
                <a16:creationId xmlns:a16="http://schemas.microsoft.com/office/drawing/2014/main" id="{3ACD93ED-ACD2-40B4-9543-15A37426E262}"/>
              </a:ext>
            </a:extLst>
          </p:cNvPr>
          <p:cNvSpPr>
            <a:spLocks noChangeArrowheads="1"/>
          </p:cNvSpPr>
          <p:nvPr/>
        </p:nvSpPr>
        <p:spPr bwMode="auto">
          <a:xfrm>
            <a:off x="6372225" y="2730500"/>
            <a:ext cx="1379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600" b="1" i="1">
                <a:solidFill>
                  <a:srgbClr val="0070C0"/>
                </a:solidFill>
                <a:latin typeface="Arial" panose="020B0604020202020204" pitchFamily="34" charset="0"/>
              </a:rPr>
              <a:t>S. pyogenes</a:t>
            </a:r>
          </a:p>
        </p:txBody>
      </p:sp>
      <p:sp>
        <p:nvSpPr>
          <p:cNvPr id="56" name="TextBox 55">
            <a:extLst>
              <a:ext uri="{FF2B5EF4-FFF2-40B4-BE49-F238E27FC236}">
                <a16:creationId xmlns:a16="http://schemas.microsoft.com/office/drawing/2014/main" id="{CD29A6E0-E4A2-49FF-A0DB-2E9E85E4E5DE}"/>
              </a:ext>
            </a:extLst>
          </p:cNvPr>
          <p:cNvSpPr txBox="1">
            <a:spLocks noChangeArrowheads="1"/>
          </p:cNvSpPr>
          <p:nvPr/>
        </p:nvSpPr>
        <p:spPr bwMode="auto">
          <a:xfrm>
            <a:off x="5899150" y="6156325"/>
            <a:ext cx="26336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600" b="1" i="1">
                <a:solidFill>
                  <a:srgbClr val="00B050"/>
                </a:solidFill>
                <a:latin typeface="Arial" panose="020B0604020202020204" pitchFamily="34" charset="0"/>
              </a:rPr>
              <a:t>S. Pyogenes </a:t>
            </a:r>
            <a:r>
              <a:rPr lang="en-US" altLang="en-US" sz="1600" b="1">
                <a:solidFill>
                  <a:srgbClr val="00B050"/>
                </a:solidFill>
                <a:latin typeface="Arial" panose="020B0604020202020204" pitchFamily="34" charset="0"/>
              </a:rPr>
              <a:t>(common)</a:t>
            </a:r>
          </a:p>
          <a:p>
            <a:pPr eaLnBrk="1" hangingPunct="1">
              <a:spcBef>
                <a:spcPct val="0"/>
              </a:spcBef>
              <a:buClrTx/>
              <a:buSzTx/>
              <a:buFontTx/>
              <a:buNone/>
            </a:pPr>
            <a:r>
              <a:rPr lang="en-US" altLang="en-US" sz="1600" b="1" i="1">
                <a:solidFill>
                  <a:srgbClr val="00B050"/>
                </a:solidFill>
                <a:latin typeface="Arial" panose="020B0604020202020204" pitchFamily="34" charset="0"/>
              </a:rPr>
              <a:t>S.  aureus </a:t>
            </a:r>
            <a:r>
              <a:rPr lang="en-US" altLang="en-US" sz="1600" b="1">
                <a:solidFill>
                  <a:srgbClr val="00B050"/>
                </a:solidFill>
                <a:latin typeface="Arial" panose="020B0604020202020204" pitchFamily="34" charset="0"/>
              </a:rPr>
              <a:t>(uncommon)</a:t>
            </a:r>
          </a:p>
        </p:txBody>
      </p:sp>
      <p:cxnSp>
        <p:nvCxnSpPr>
          <p:cNvPr id="59" name="Straight Arrow Connector 58">
            <a:extLst>
              <a:ext uri="{FF2B5EF4-FFF2-40B4-BE49-F238E27FC236}">
                <a16:creationId xmlns:a16="http://schemas.microsoft.com/office/drawing/2014/main" id="{F7B30000-3576-4A2C-B29E-A068C81D22E0}"/>
              </a:ext>
            </a:extLst>
          </p:cNvPr>
          <p:cNvCxnSpPr/>
          <p:nvPr/>
        </p:nvCxnSpPr>
        <p:spPr>
          <a:xfrm>
            <a:off x="5364163" y="1490663"/>
            <a:ext cx="1079500" cy="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6741DF7-5873-4731-89E5-2BB6D45FF012}"/>
              </a:ext>
            </a:extLst>
          </p:cNvPr>
          <p:cNvCxnSpPr>
            <a:endCxn id="54" idx="1"/>
          </p:cNvCxnSpPr>
          <p:nvPr/>
        </p:nvCxnSpPr>
        <p:spPr>
          <a:xfrm flipV="1">
            <a:off x="6546850" y="2344738"/>
            <a:ext cx="571500" cy="11112"/>
          </a:xfrm>
          <a:prstGeom prst="straightConnector1">
            <a:avLst/>
          </a:prstGeom>
          <a:ln w="31750">
            <a:solidFill>
              <a:schemeClr val="accent3">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D00D34F-3613-4E80-A37D-E1200E1950D5}"/>
              </a:ext>
            </a:extLst>
          </p:cNvPr>
          <p:cNvCxnSpPr>
            <a:stCxn id="24" idx="3"/>
          </p:cNvCxnSpPr>
          <p:nvPr/>
        </p:nvCxnSpPr>
        <p:spPr>
          <a:xfrm>
            <a:off x="5097463" y="2820988"/>
            <a:ext cx="1312862" cy="31750"/>
          </a:xfrm>
          <a:prstGeom prst="straightConnector1">
            <a:avLst/>
          </a:prstGeom>
          <a:ln w="22225">
            <a:solidFill>
              <a:srgbClr val="0070C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20A2E91-573B-45D0-BD4F-7D3159922B4E}"/>
              </a:ext>
            </a:extLst>
          </p:cNvPr>
          <p:cNvCxnSpPr>
            <a:stCxn id="61" idx="3"/>
          </p:cNvCxnSpPr>
          <p:nvPr/>
        </p:nvCxnSpPr>
        <p:spPr>
          <a:xfrm>
            <a:off x="5364163" y="5989638"/>
            <a:ext cx="503237" cy="392112"/>
          </a:xfrm>
          <a:prstGeom prst="straightConnector1">
            <a:avLst/>
          </a:prstGeom>
          <a:ln w="3810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CA247E0-990D-4AA3-9D31-6C616C240571}"/>
              </a:ext>
            </a:extLst>
          </p:cNvPr>
          <p:cNvCxnSpPr/>
          <p:nvPr/>
        </p:nvCxnSpPr>
        <p:spPr>
          <a:xfrm flipV="1">
            <a:off x="6443663" y="222250"/>
            <a:ext cx="1587" cy="846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6887" name="Picture 2">
            <a:extLst>
              <a:ext uri="{FF2B5EF4-FFF2-40B4-BE49-F238E27FC236}">
                <a16:creationId xmlns:a16="http://schemas.microsoft.com/office/drawing/2014/main" id="{32D93EBA-170B-48A1-99BB-BEA0218F0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766763"/>
            <a:ext cx="2657475" cy="576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2">
            <a:extLst>
              <a:ext uri="{FF2B5EF4-FFF2-40B4-BE49-F238E27FC236}">
                <a16:creationId xmlns:a16="http://schemas.microsoft.com/office/drawing/2014/main" id="{6694BDCB-81A6-4800-94BD-2EA1B354C5CF}"/>
              </a:ext>
            </a:extLst>
          </p:cNvPr>
          <p:cNvSpPr txBox="1">
            <a:spLocks noChangeArrowheads="1"/>
          </p:cNvSpPr>
          <p:nvPr/>
        </p:nvSpPr>
        <p:spPr>
          <a:xfrm>
            <a:off x="2411413" y="-26988"/>
            <a:ext cx="3097212" cy="576263"/>
          </a:xfrm>
          <a:prstGeom prst="rect">
            <a:avLst/>
          </a:prstGeom>
        </p:spPr>
        <p:txBody>
          <a:bodyPr/>
          <a:lstStyle/>
          <a:p>
            <a:pPr eaLnBrk="1" fontAlgn="auto" hangingPunct="1">
              <a:spcAft>
                <a:spcPts val="0"/>
              </a:spcAft>
              <a:defRPr/>
            </a:pPr>
            <a:r>
              <a:rPr lang="en-US" sz="2400" b="1" spc="-100" dirty="0">
                <a:solidFill>
                  <a:srgbClr val="FF0000"/>
                </a:solidFill>
                <a:latin typeface="Calibri" pitchFamily="34" charset="0"/>
                <a:ea typeface="+mj-ea"/>
                <a:cs typeface="+mj-cs"/>
              </a:rPr>
              <a:t>Spreading skin infections</a:t>
            </a:r>
            <a:endParaRPr lang="en-US" sz="2400" b="1" i="1" spc="-100" dirty="0">
              <a:solidFill>
                <a:srgbClr val="FF0000"/>
              </a:solidFill>
              <a:latin typeface="Calibri" pitchFamily="34" charset="0"/>
              <a:ea typeface="+mj-ea"/>
              <a:cs typeface="+mj-cs"/>
            </a:endParaRPr>
          </a:p>
        </p:txBody>
      </p:sp>
      <p:grpSp>
        <p:nvGrpSpPr>
          <p:cNvPr id="7" name="Group 35">
            <a:extLst>
              <a:ext uri="{FF2B5EF4-FFF2-40B4-BE49-F238E27FC236}">
                <a16:creationId xmlns:a16="http://schemas.microsoft.com/office/drawing/2014/main" id="{435565D5-D400-48D1-BF6A-05846A912382}"/>
              </a:ext>
            </a:extLst>
          </p:cNvPr>
          <p:cNvGrpSpPr>
            <a:grpSpLocks/>
          </p:cNvGrpSpPr>
          <p:nvPr/>
        </p:nvGrpSpPr>
        <p:grpSpPr bwMode="auto">
          <a:xfrm>
            <a:off x="4859338" y="1916113"/>
            <a:ext cx="433387" cy="3889375"/>
            <a:chOff x="4644008" y="1844824"/>
            <a:chExt cx="288032" cy="648072"/>
          </a:xfrm>
        </p:grpSpPr>
        <p:cxnSp>
          <p:nvCxnSpPr>
            <p:cNvPr id="52" name="Straight Connector 51">
              <a:extLst>
                <a:ext uri="{FF2B5EF4-FFF2-40B4-BE49-F238E27FC236}">
                  <a16:creationId xmlns:a16="http://schemas.microsoft.com/office/drawing/2014/main" id="{493B34F6-3D48-4237-B1B9-940A42061E79}"/>
                </a:ext>
              </a:extLst>
            </p:cNvPr>
            <p:cNvCxnSpPr/>
            <p:nvPr/>
          </p:nvCxnSpPr>
          <p:spPr>
            <a:xfrm>
              <a:off x="4788551" y="1844824"/>
              <a:ext cx="0" cy="64807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2F6B4B0-E407-4C17-B977-A8C878EF55C2}"/>
                </a:ext>
              </a:extLst>
            </p:cNvPr>
            <p:cNvCxnSpPr/>
            <p:nvPr/>
          </p:nvCxnSpPr>
          <p:spPr>
            <a:xfrm>
              <a:off x="4644008" y="2492896"/>
              <a:ext cx="28803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4F6F6D0-98EE-4750-BA74-8BD3156C5B6C}"/>
                </a:ext>
              </a:extLst>
            </p:cNvPr>
            <p:cNvCxnSpPr/>
            <p:nvPr/>
          </p:nvCxnSpPr>
          <p:spPr>
            <a:xfrm>
              <a:off x="4644008" y="1844824"/>
              <a:ext cx="28803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2CD71D4D-76AA-4345-B824-97D3FDAFD107}"/>
              </a:ext>
            </a:extLst>
          </p:cNvPr>
          <p:cNvSpPr txBox="1">
            <a:spLocks noChangeArrowheads="1"/>
          </p:cNvSpPr>
          <p:nvPr/>
        </p:nvSpPr>
        <p:spPr bwMode="auto">
          <a:xfrm>
            <a:off x="4367213" y="5805488"/>
            <a:ext cx="996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b="1">
                <a:solidFill>
                  <a:srgbClr val="00B050"/>
                </a:solidFill>
                <a:latin typeface="Calibri" panose="020F0502020204030204" pitchFamily="34" charset="0"/>
              </a:rPr>
              <a:t>Cellulitis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
                                            <p:txEl>
                                              <p:pRg st="3" end="3"/>
                                            </p:txEl>
                                          </p:spTgt>
                                        </p:tgtEl>
                                        <p:attrNameLst>
                                          <p:attrName>style.visibility</p:attrName>
                                        </p:attrNameLst>
                                      </p:cBhvr>
                                      <p:to>
                                        <p:strVal val="visible"/>
                                      </p:to>
                                    </p:set>
                                    <p:animEffect transition="in" filter="blinds(horizontal)">
                                      <p:cBhvr>
                                        <p:cTn id="10" dur="500"/>
                                        <p:tgtEl>
                                          <p:spTgt spid="14">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xEl>
                                              <p:pRg st="7" end="7"/>
                                            </p:txEl>
                                          </p:spTgt>
                                        </p:tgtEl>
                                        <p:attrNameLst>
                                          <p:attrName>style.visibility</p:attrName>
                                        </p:attrNameLst>
                                      </p:cBhvr>
                                      <p:to>
                                        <p:strVal val="visible"/>
                                      </p:to>
                                    </p:set>
                                    <p:animEffect transition="in" filter="blinds(horizontal)">
                                      <p:cBhvr>
                                        <p:cTn id="13" dur="500"/>
                                        <p:tgtEl>
                                          <p:spTgt spid="14">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xEl>
                                              <p:pRg st="13" end="13"/>
                                            </p:txEl>
                                          </p:spTgt>
                                        </p:tgtEl>
                                        <p:attrNameLst>
                                          <p:attrName>style.visibility</p:attrName>
                                        </p:attrNameLst>
                                      </p:cBhvr>
                                      <p:to>
                                        <p:strVal val="visible"/>
                                      </p:to>
                                    </p:set>
                                    <p:animEffect transition="in" filter="blinds(horizontal)">
                                      <p:cBhvr>
                                        <p:cTn id="16" dur="500"/>
                                        <p:tgtEl>
                                          <p:spTgt spid="14">
                                            <p:txEl>
                                              <p:pRg st="13" end="1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4">
                                            <p:txEl>
                                              <p:pRg st="17" end="17"/>
                                            </p:txEl>
                                          </p:spTgt>
                                        </p:tgtEl>
                                        <p:attrNameLst>
                                          <p:attrName>style.visibility</p:attrName>
                                        </p:attrNameLst>
                                      </p:cBhvr>
                                      <p:to>
                                        <p:strVal val="visible"/>
                                      </p:to>
                                    </p:set>
                                    <p:animEffect transition="in" filter="blinds(horizontal)">
                                      <p:cBhvr>
                                        <p:cTn id="21" dur="500"/>
                                        <p:tgtEl>
                                          <p:spTgt spid="14">
                                            <p:txEl>
                                              <p:pRg st="17" end="17"/>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14">
                                            <p:txEl>
                                              <p:pRg st="19" end="19"/>
                                            </p:txEl>
                                          </p:spTgt>
                                        </p:tgtEl>
                                        <p:attrNameLst>
                                          <p:attrName>style.visibility</p:attrName>
                                        </p:attrNameLst>
                                      </p:cBhvr>
                                      <p:to>
                                        <p:strVal val="visible"/>
                                      </p:to>
                                    </p:set>
                                    <p:animEffect transition="in" filter="blinds(horizontal)">
                                      <p:cBhvr>
                                        <p:cTn id="31" dur="500"/>
                                        <p:tgtEl>
                                          <p:spTgt spid="14">
                                            <p:txEl>
                                              <p:pRg st="19" end="19"/>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strVal val="#ppt_w*0.70"/>
                                          </p:val>
                                        </p:tav>
                                        <p:tav tm="100000">
                                          <p:val>
                                            <p:strVal val="#ppt_w"/>
                                          </p:val>
                                        </p:tav>
                                      </p:tavLst>
                                    </p:anim>
                                    <p:anim calcmode="lin" valueType="num">
                                      <p:cBhvr>
                                        <p:cTn id="42" dur="1000" fill="hold"/>
                                        <p:tgtEl>
                                          <p:spTgt spid="28"/>
                                        </p:tgtEl>
                                        <p:attrNameLst>
                                          <p:attrName>ppt_h</p:attrName>
                                        </p:attrNameLst>
                                      </p:cBhvr>
                                      <p:tavLst>
                                        <p:tav tm="0">
                                          <p:val>
                                            <p:strVal val="#ppt_h"/>
                                          </p:val>
                                        </p:tav>
                                        <p:tav tm="100000">
                                          <p:val>
                                            <p:strVal val="#ppt_h"/>
                                          </p:val>
                                        </p:tav>
                                      </p:tavLst>
                                    </p:anim>
                                    <p:animEffect transition="in" filter="fade">
                                      <p:cBhvr>
                                        <p:cTn id="43" dur="1000"/>
                                        <p:tgtEl>
                                          <p:spTgt spid="28"/>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1000" fill="hold"/>
                                        <p:tgtEl>
                                          <p:spTgt spid="6"/>
                                        </p:tgtEl>
                                        <p:attrNameLst>
                                          <p:attrName>ppt_w</p:attrName>
                                        </p:attrNameLst>
                                      </p:cBhvr>
                                      <p:tavLst>
                                        <p:tav tm="0">
                                          <p:val>
                                            <p:strVal val="#ppt_w*0.70"/>
                                          </p:val>
                                        </p:tav>
                                        <p:tav tm="100000">
                                          <p:val>
                                            <p:strVal val="#ppt_w"/>
                                          </p:val>
                                        </p:tav>
                                      </p:tavLst>
                                    </p:anim>
                                    <p:anim calcmode="lin" valueType="num">
                                      <p:cBhvr>
                                        <p:cTn id="47" dur="1000" fill="hold"/>
                                        <p:tgtEl>
                                          <p:spTgt spid="6"/>
                                        </p:tgtEl>
                                        <p:attrNameLst>
                                          <p:attrName>ppt_h</p:attrName>
                                        </p:attrNameLst>
                                      </p:cBhvr>
                                      <p:tavLst>
                                        <p:tav tm="0">
                                          <p:val>
                                            <p:strVal val="#ppt_h"/>
                                          </p:val>
                                        </p:tav>
                                        <p:tav tm="100000">
                                          <p:val>
                                            <p:strVal val="#ppt_h"/>
                                          </p:val>
                                        </p:tav>
                                      </p:tavLst>
                                    </p:anim>
                                    <p:animEffect transition="in" filter="fade">
                                      <p:cBhvr>
                                        <p:cTn id="48" dur="1000"/>
                                        <p:tgtEl>
                                          <p:spTgt spid="6"/>
                                        </p:tgtEl>
                                      </p:cBhvr>
                                    </p:animEffect>
                                  </p:childTnLst>
                                </p:cTn>
                              </p:par>
                              <p:par>
                                <p:cTn id="49" presetID="55" presetClass="entr" presetSubtype="0"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p:cTn id="51" dur="1000" fill="hold"/>
                                        <p:tgtEl>
                                          <p:spTgt spid="78"/>
                                        </p:tgtEl>
                                        <p:attrNameLst>
                                          <p:attrName>ppt_w</p:attrName>
                                        </p:attrNameLst>
                                      </p:cBhvr>
                                      <p:tavLst>
                                        <p:tav tm="0">
                                          <p:val>
                                            <p:strVal val="#ppt_w*0.70"/>
                                          </p:val>
                                        </p:tav>
                                        <p:tav tm="100000">
                                          <p:val>
                                            <p:strVal val="#ppt_w"/>
                                          </p:val>
                                        </p:tav>
                                      </p:tavLst>
                                    </p:anim>
                                    <p:anim calcmode="lin" valueType="num">
                                      <p:cBhvr>
                                        <p:cTn id="52" dur="1000" fill="hold"/>
                                        <p:tgtEl>
                                          <p:spTgt spid="78"/>
                                        </p:tgtEl>
                                        <p:attrNameLst>
                                          <p:attrName>ppt_h</p:attrName>
                                        </p:attrNameLst>
                                      </p:cBhvr>
                                      <p:tavLst>
                                        <p:tav tm="0">
                                          <p:val>
                                            <p:strVal val="#ppt_h"/>
                                          </p:val>
                                        </p:tav>
                                        <p:tav tm="100000">
                                          <p:val>
                                            <p:strVal val="#ppt_h"/>
                                          </p:val>
                                        </p:tav>
                                      </p:tavLst>
                                    </p:anim>
                                    <p:animEffect transition="in" filter="fade">
                                      <p:cBhvr>
                                        <p:cTn id="53" dur="1000"/>
                                        <p:tgtEl>
                                          <p:spTgt spid="7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linds(horizontal)">
                                      <p:cBhvr>
                                        <p:cTn id="58" dur="500"/>
                                        <p:tgtEl>
                                          <p:spTgt spid="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linds(horizontal)">
                                      <p:cBhvr>
                                        <p:cTn id="63" dur="500"/>
                                        <p:tgtEl>
                                          <p:spTgt spid="2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5" presetClass="entr" presetSubtype="0" fill="hold" nodeType="click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strVal val="#ppt_w*0.70"/>
                                          </p:val>
                                        </p:tav>
                                        <p:tav tm="100000">
                                          <p:val>
                                            <p:strVal val="#ppt_w"/>
                                          </p:val>
                                        </p:tav>
                                      </p:tavLst>
                                    </p:anim>
                                    <p:anim calcmode="lin" valueType="num">
                                      <p:cBhvr>
                                        <p:cTn id="69" dur="1000" fill="hold"/>
                                        <p:tgtEl>
                                          <p:spTgt spid="59"/>
                                        </p:tgtEl>
                                        <p:attrNameLst>
                                          <p:attrName>ppt_h</p:attrName>
                                        </p:attrNameLst>
                                      </p:cBhvr>
                                      <p:tavLst>
                                        <p:tav tm="0">
                                          <p:val>
                                            <p:strVal val="#ppt_h"/>
                                          </p:val>
                                        </p:tav>
                                        <p:tav tm="100000">
                                          <p:val>
                                            <p:strVal val="#ppt_h"/>
                                          </p:val>
                                        </p:tav>
                                      </p:tavLst>
                                    </p:anim>
                                    <p:animEffect transition="in" filter="fade">
                                      <p:cBhvr>
                                        <p:cTn id="70" dur="1000"/>
                                        <p:tgtEl>
                                          <p:spTgt spid="59"/>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 calcmode="lin" valueType="num">
                                      <p:cBhvr>
                                        <p:cTn id="73" dur="1000" fill="hold"/>
                                        <p:tgtEl>
                                          <p:spTgt spid="53"/>
                                        </p:tgtEl>
                                        <p:attrNameLst>
                                          <p:attrName>ppt_w</p:attrName>
                                        </p:attrNameLst>
                                      </p:cBhvr>
                                      <p:tavLst>
                                        <p:tav tm="0">
                                          <p:val>
                                            <p:strVal val="#ppt_w*0.70"/>
                                          </p:val>
                                        </p:tav>
                                        <p:tav tm="100000">
                                          <p:val>
                                            <p:strVal val="#ppt_w"/>
                                          </p:val>
                                        </p:tav>
                                      </p:tavLst>
                                    </p:anim>
                                    <p:anim calcmode="lin" valueType="num">
                                      <p:cBhvr>
                                        <p:cTn id="74" dur="1000" fill="hold"/>
                                        <p:tgtEl>
                                          <p:spTgt spid="53"/>
                                        </p:tgtEl>
                                        <p:attrNameLst>
                                          <p:attrName>ppt_h</p:attrName>
                                        </p:attrNameLst>
                                      </p:cBhvr>
                                      <p:tavLst>
                                        <p:tav tm="0">
                                          <p:val>
                                            <p:strVal val="#ppt_h"/>
                                          </p:val>
                                        </p:tav>
                                        <p:tav tm="100000">
                                          <p:val>
                                            <p:strVal val="#ppt_h"/>
                                          </p:val>
                                        </p:tav>
                                      </p:tavLst>
                                    </p:anim>
                                    <p:animEffect transition="in" filter="fade">
                                      <p:cBhvr>
                                        <p:cTn id="75" dur="1000"/>
                                        <p:tgtEl>
                                          <p:spTgt spid="5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8" presetClass="entr" presetSubtype="16" fill="hold"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diamond(in)">
                                      <p:cBhvr>
                                        <p:cTn id="80" dur="500"/>
                                        <p:tgtEl>
                                          <p:spTgt spid="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blinds(horizontal)">
                                      <p:cBhvr>
                                        <p:cTn id="85" dur="500"/>
                                        <p:tgtEl>
                                          <p:spTgt spid="23"/>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nodeType="click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blinds(horizontal)">
                                      <p:cBhvr>
                                        <p:cTn id="90" dur="500"/>
                                        <p:tgtEl>
                                          <p:spTgt spid="63"/>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blinds(horizontal)">
                                      <p:cBhvr>
                                        <p:cTn id="93" dur="500"/>
                                        <p:tgtEl>
                                          <p:spTgt spid="54"/>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ntr" presetSubtype="10" fill="hold" nodeType="clickEffect">
                                  <p:stCondLst>
                                    <p:cond delay="0"/>
                                  </p:stCondLst>
                                  <p:childTnLst>
                                    <p:set>
                                      <p:cBhvr>
                                        <p:cTn id="97" dur="1" fill="hold">
                                          <p:stCondLst>
                                            <p:cond delay="0"/>
                                          </p:stCondLst>
                                        </p:cTn>
                                        <p:tgtEl>
                                          <p:spTgt spid="5"/>
                                        </p:tgtEl>
                                        <p:attrNameLst>
                                          <p:attrName>style.visibility</p:attrName>
                                        </p:attrNameLst>
                                      </p:cBhvr>
                                      <p:to>
                                        <p:strVal val="visible"/>
                                      </p:to>
                                    </p:set>
                                    <p:animEffect transition="in" filter="blinds(horizontal)">
                                      <p:cBhvr>
                                        <p:cTn id="98" dur="500"/>
                                        <p:tgtEl>
                                          <p:spTgt spid="5"/>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blinds(horizontal)">
                                      <p:cBhvr>
                                        <p:cTn id="103" dur="500"/>
                                        <p:tgtEl>
                                          <p:spTgt spid="24"/>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ntr" presetSubtype="10" fill="hold" nodeType="clickEffect">
                                  <p:stCondLst>
                                    <p:cond delay="0"/>
                                  </p:stCondLst>
                                  <p:childTnLst>
                                    <p:set>
                                      <p:cBhvr>
                                        <p:cTn id="107" dur="1" fill="hold">
                                          <p:stCondLst>
                                            <p:cond delay="0"/>
                                          </p:stCondLst>
                                        </p:cTn>
                                        <p:tgtEl>
                                          <p:spTgt spid="65"/>
                                        </p:tgtEl>
                                        <p:attrNameLst>
                                          <p:attrName>style.visibility</p:attrName>
                                        </p:attrNameLst>
                                      </p:cBhvr>
                                      <p:to>
                                        <p:strVal val="visible"/>
                                      </p:to>
                                    </p:set>
                                    <p:animEffect transition="in" filter="blinds(horizontal)">
                                      <p:cBhvr>
                                        <p:cTn id="108" dur="500"/>
                                        <p:tgtEl>
                                          <p:spTgt spid="65"/>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blinds(horizontal)">
                                      <p:cBhvr>
                                        <p:cTn id="111" dur="500"/>
                                        <p:tgtEl>
                                          <p:spTgt spid="5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nodeType="click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blinds(horizontal)">
                                      <p:cBhvr>
                                        <p:cTn id="116" dur="500"/>
                                        <p:tgtEl>
                                          <p:spTgt spid="4"/>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 presetClass="entr" presetSubtype="10" fill="hold" nodeType="clickEffect">
                                  <p:stCondLst>
                                    <p:cond delay="0"/>
                                  </p:stCondLst>
                                  <p:childTnLst>
                                    <p:set>
                                      <p:cBhvr>
                                        <p:cTn id="120" dur="1" fill="hold">
                                          <p:stCondLst>
                                            <p:cond delay="0"/>
                                          </p:stCondLst>
                                        </p:cTn>
                                        <p:tgtEl>
                                          <p:spTgt spid="7"/>
                                        </p:tgtEl>
                                        <p:attrNameLst>
                                          <p:attrName>style.visibility</p:attrName>
                                        </p:attrNameLst>
                                      </p:cBhvr>
                                      <p:to>
                                        <p:strVal val="visible"/>
                                      </p:to>
                                    </p:set>
                                    <p:animEffect transition="in" filter="blinds(horizontal)">
                                      <p:cBhvr>
                                        <p:cTn id="121" dur="500"/>
                                        <p:tgtEl>
                                          <p:spTgt spid="7"/>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4" presetClass="entr" presetSubtype="16" fill="hold" grpId="0" nodeType="clickEffect">
                                  <p:stCondLst>
                                    <p:cond delay="0"/>
                                  </p:stCondLst>
                                  <p:childTnLst>
                                    <p:set>
                                      <p:cBhvr>
                                        <p:cTn id="125" dur="1" fill="hold">
                                          <p:stCondLst>
                                            <p:cond delay="0"/>
                                          </p:stCondLst>
                                        </p:cTn>
                                        <p:tgtEl>
                                          <p:spTgt spid="61"/>
                                        </p:tgtEl>
                                        <p:attrNameLst>
                                          <p:attrName>style.visibility</p:attrName>
                                        </p:attrNameLst>
                                      </p:cBhvr>
                                      <p:to>
                                        <p:strVal val="visible"/>
                                      </p:to>
                                    </p:set>
                                    <p:animEffect transition="in" filter="box(in)">
                                      <p:cBhvr>
                                        <p:cTn id="126" dur="500"/>
                                        <p:tgtEl>
                                          <p:spTgt spid="61"/>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ntr" presetSubtype="10" fill="hold" nodeType="clickEffect">
                                  <p:stCondLst>
                                    <p:cond delay="0"/>
                                  </p:stCondLst>
                                  <p:childTnLst>
                                    <p:set>
                                      <p:cBhvr>
                                        <p:cTn id="130" dur="1" fill="hold">
                                          <p:stCondLst>
                                            <p:cond delay="0"/>
                                          </p:stCondLst>
                                        </p:cTn>
                                        <p:tgtEl>
                                          <p:spTgt spid="68"/>
                                        </p:tgtEl>
                                        <p:attrNameLst>
                                          <p:attrName>style.visibility</p:attrName>
                                        </p:attrNameLst>
                                      </p:cBhvr>
                                      <p:to>
                                        <p:strVal val="visible"/>
                                      </p:to>
                                    </p:set>
                                    <p:animEffect transition="in" filter="blinds(horizontal)">
                                      <p:cBhvr>
                                        <p:cTn id="131" dur="500"/>
                                        <p:tgtEl>
                                          <p:spTgt spid="68"/>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56"/>
                                        </p:tgtEl>
                                        <p:attrNameLst>
                                          <p:attrName>style.visibility</p:attrName>
                                        </p:attrNameLst>
                                      </p:cBhvr>
                                      <p:to>
                                        <p:strVal val="visible"/>
                                      </p:to>
                                    </p:set>
                                    <p:animEffect transition="in" filter="blinds(horizontal)">
                                      <p:cBhvr>
                                        <p:cTn id="13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23" grpId="0"/>
      <p:bldP spid="24" grpId="0"/>
      <p:bldP spid="53" grpId="0"/>
      <p:bldP spid="54" grpId="0"/>
      <p:bldP spid="55" grpId="0"/>
      <p:bldP spid="56" grpId="0"/>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642C018-70BE-41CA-9392-14FE1DDA46A1}"/>
              </a:ext>
            </a:extLst>
          </p:cNvPr>
          <p:cNvSpPr txBox="1">
            <a:spLocks/>
          </p:cNvSpPr>
          <p:nvPr/>
        </p:nvSpPr>
        <p:spPr>
          <a:xfrm>
            <a:off x="34925" y="3595688"/>
            <a:ext cx="8066088" cy="3362325"/>
          </a:xfrm>
          <a:prstGeom prst="rect">
            <a:avLst/>
          </a:prstGeom>
        </p:spPr>
        <p:txBody>
          <a:bodyPr/>
          <a:lstStyle/>
          <a:p>
            <a:pPr marL="274320" indent="-274320" algn="just" eaLnBrk="1" fontAlgn="auto" hangingPunct="1">
              <a:spcBef>
                <a:spcPts val="600"/>
              </a:spcBef>
              <a:spcAft>
                <a:spcPts val="0"/>
              </a:spcAft>
              <a:buClr>
                <a:schemeClr val="accent1"/>
              </a:buClr>
              <a:buSzPct val="70000"/>
              <a:buFont typeface="Wingdings"/>
              <a:buChar char=""/>
              <a:defRPr/>
            </a:pPr>
            <a:r>
              <a:rPr lang="en-US" sz="2000" b="1" dirty="0">
                <a:solidFill>
                  <a:srgbClr val="FF0000"/>
                </a:solidFill>
                <a:latin typeface="+mn-lt"/>
                <a:cs typeface="+mn-cs"/>
              </a:rPr>
              <a:t>Case  (cellulitis)</a:t>
            </a:r>
          </a:p>
          <a:p>
            <a:pPr marL="274320" indent="-274320" algn="just" eaLnBrk="1" fontAlgn="auto" hangingPunct="1">
              <a:spcBef>
                <a:spcPts val="600"/>
              </a:spcBef>
              <a:spcAft>
                <a:spcPts val="0"/>
              </a:spcAft>
              <a:buClr>
                <a:schemeClr val="accent1"/>
              </a:buClr>
              <a:buSzPct val="70000"/>
              <a:buFont typeface="Wingdings"/>
              <a:buNone/>
              <a:defRPr/>
            </a:pPr>
            <a:r>
              <a:rPr lang="en-US" sz="1600" dirty="0">
                <a:latin typeface="+mn-lt"/>
                <a:cs typeface="+mn-cs"/>
              </a:rPr>
              <a:t>    27 years old man was seen for an infection  around  his toe nail (</a:t>
            </a:r>
            <a:r>
              <a:rPr lang="en-US" sz="1600" dirty="0" err="1">
                <a:latin typeface="+mn-lt"/>
                <a:cs typeface="+mn-cs"/>
              </a:rPr>
              <a:t>paronychia</a:t>
            </a:r>
            <a:r>
              <a:rPr lang="en-US" sz="1600" dirty="0">
                <a:latin typeface="+mn-lt"/>
                <a:cs typeface="+mn-cs"/>
              </a:rPr>
              <a:t>). The lesion was drained and the pus cultured and gave beta-hemolytic </a:t>
            </a:r>
            <a:r>
              <a:rPr lang="en-US" sz="1600" i="1" dirty="0">
                <a:latin typeface="+mn-lt"/>
                <a:cs typeface="+mn-cs"/>
              </a:rPr>
              <a:t>S. </a:t>
            </a:r>
            <a:r>
              <a:rPr lang="en-US" sz="1600" i="1" dirty="0" err="1">
                <a:latin typeface="+mn-lt"/>
                <a:cs typeface="+mn-cs"/>
              </a:rPr>
              <a:t>pyogenes</a:t>
            </a:r>
            <a:r>
              <a:rPr lang="en-US" sz="1600" dirty="0">
                <a:latin typeface="+mn-lt"/>
                <a:cs typeface="+mn-cs"/>
              </a:rPr>
              <a:t>.  The patient was not given antibiotic because the physician believed that the drainage was sufficient. Five days later the patient complained of fever and sever pain in </a:t>
            </a:r>
            <a:r>
              <a:rPr lang="en-US" sz="1600" dirty="0">
                <a:latin typeface="Arial" charset="0"/>
                <a:cs typeface="Arial" charset="0"/>
              </a:rPr>
              <a:t>his foot</a:t>
            </a:r>
            <a:r>
              <a:rPr lang="en-US" sz="1600" dirty="0">
                <a:latin typeface="+mn-lt"/>
                <a:cs typeface="+mn-cs"/>
              </a:rPr>
              <a:t>, which had become </a:t>
            </a:r>
            <a:r>
              <a:rPr lang="en-US" sz="1600" dirty="0" err="1">
                <a:latin typeface="+mn-lt"/>
                <a:cs typeface="+mn-cs"/>
              </a:rPr>
              <a:t>erythymatous</a:t>
            </a:r>
            <a:r>
              <a:rPr lang="en-US" sz="1600" dirty="0">
                <a:latin typeface="+mn-lt"/>
                <a:cs typeface="+mn-cs"/>
              </a:rPr>
              <a:t> and swollen. His temperature was 40.2C, sweaty and hot.     </a:t>
            </a:r>
          </a:p>
          <a:p>
            <a:pPr marL="274320" indent="-274320" algn="just" eaLnBrk="1" fontAlgn="auto" hangingPunct="1">
              <a:spcBef>
                <a:spcPts val="600"/>
              </a:spcBef>
              <a:spcAft>
                <a:spcPts val="0"/>
              </a:spcAft>
              <a:buClr>
                <a:schemeClr val="accent1"/>
              </a:buClr>
              <a:buSzPct val="70000"/>
              <a:buFont typeface="Wingdings"/>
              <a:buNone/>
              <a:defRPr/>
            </a:pPr>
            <a:r>
              <a:rPr lang="en-US" sz="1600" dirty="0">
                <a:latin typeface="+mn-lt"/>
                <a:cs typeface="+mn-cs"/>
              </a:rPr>
              <a:t>   - The patient then was admitted to hospital  and diagnosed of </a:t>
            </a:r>
            <a:r>
              <a:rPr lang="en-US" sz="1600" dirty="0" err="1">
                <a:latin typeface="+mn-lt"/>
                <a:cs typeface="+mn-cs"/>
              </a:rPr>
              <a:t>Strptoccocal</a:t>
            </a:r>
            <a:r>
              <a:rPr lang="en-US" sz="1600" dirty="0">
                <a:latin typeface="+mn-lt"/>
                <a:cs typeface="+mn-cs"/>
              </a:rPr>
              <a:t> cellulitis</a:t>
            </a:r>
          </a:p>
          <a:p>
            <a:pPr marL="274320" indent="-274320" algn="just" eaLnBrk="1" fontAlgn="auto" hangingPunct="1">
              <a:spcBef>
                <a:spcPts val="600"/>
              </a:spcBef>
              <a:spcAft>
                <a:spcPts val="0"/>
              </a:spcAft>
              <a:buClr>
                <a:schemeClr val="accent1"/>
              </a:buClr>
              <a:buSzPct val="70000"/>
              <a:buFont typeface="Wingdings"/>
              <a:buNone/>
              <a:defRPr/>
            </a:pPr>
            <a:r>
              <a:rPr lang="en-US" sz="1600" dirty="0">
                <a:latin typeface="+mn-lt"/>
                <a:cs typeface="+mn-cs"/>
              </a:rPr>
              <a:t>   - He was treated successfully with penicillin. Before starting therapy the blood culture  also yielded </a:t>
            </a:r>
            <a:r>
              <a:rPr lang="en-US" sz="1600" i="1" dirty="0">
                <a:latin typeface="+mn-lt"/>
                <a:cs typeface="+mn-cs"/>
              </a:rPr>
              <a:t>S. </a:t>
            </a:r>
            <a:r>
              <a:rPr lang="en-US" sz="1600" i="1" dirty="0" err="1">
                <a:latin typeface="+mn-lt"/>
                <a:cs typeface="+mn-cs"/>
              </a:rPr>
              <a:t>pyogenes</a:t>
            </a:r>
            <a:endParaRPr lang="en-US" sz="1600" i="1" dirty="0">
              <a:latin typeface="+mn-lt"/>
              <a:cs typeface="+mn-cs"/>
            </a:endParaRPr>
          </a:p>
          <a:p>
            <a:pPr marL="274320" indent="-274320" algn="just" eaLnBrk="1" fontAlgn="auto" hangingPunct="1">
              <a:spcBef>
                <a:spcPts val="600"/>
              </a:spcBef>
              <a:spcAft>
                <a:spcPts val="0"/>
              </a:spcAft>
              <a:buClr>
                <a:schemeClr val="accent1"/>
              </a:buClr>
              <a:buSzPct val="70000"/>
              <a:buFont typeface="Wingdings"/>
              <a:buNone/>
              <a:defRPr/>
            </a:pPr>
            <a:r>
              <a:rPr lang="en-US" sz="1600" dirty="0">
                <a:latin typeface="+mn-lt"/>
                <a:cs typeface="+mn-cs"/>
              </a:rPr>
              <a:t> </a:t>
            </a:r>
          </a:p>
          <a:p>
            <a:pPr marL="274320" indent="-274320" algn="just" eaLnBrk="1" fontAlgn="auto" hangingPunct="1">
              <a:spcBef>
                <a:spcPts val="600"/>
              </a:spcBef>
              <a:spcAft>
                <a:spcPts val="0"/>
              </a:spcAft>
              <a:buClr>
                <a:schemeClr val="accent1"/>
              </a:buClr>
              <a:buSzPct val="70000"/>
              <a:buFont typeface="Wingdings"/>
              <a:buNone/>
              <a:defRPr/>
            </a:pPr>
            <a:endParaRPr lang="en-US" sz="1600" dirty="0">
              <a:latin typeface="+mn-lt"/>
              <a:cs typeface="+mn-cs"/>
            </a:endParaRPr>
          </a:p>
        </p:txBody>
      </p:sp>
      <p:pic>
        <p:nvPicPr>
          <p:cNvPr id="22530" name="Picture 2" descr="http://ts1.explicit.bing.net/th?id=H.4594594070072164&amp;pid=15.1">
            <a:extLst>
              <a:ext uri="{FF2B5EF4-FFF2-40B4-BE49-F238E27FC236}">
                <a16:creationId xmlns:a16="http://schemas.microsoft.com/office/drawing/2014/main" id="{360E4474-DE50-401B-BADC-4CAE7DF03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71438"/>
            <a:ext cx="410527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http://ts4.explicit.bing.net/th?id=H.4804948666155079&amp;pid=15.1">
            <a:extLst>
              <a:ext uri="{FF2B5EF4-FFF2-40B4-BE49-F238E27FC236}">
                <a16:creationId xmlns:a16="http://schemas.microsoft.com/office/drawing/2014/main" id="{66DAEA88-C378-4071-A8F3-F3339B1F6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71438"/>
            <a:ext cx="391001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2AC9331E-6981-4BF9-AF2D-8FE9FC372CA2}"/>
              </a:ext>
            </a:extLst>
          </p:cNvPr>
          <p:cNvCxnSpPr/>
          <p:nvPr/>
        </p:nvCxnSpPr>
        <p:spPr>
          <a:xfrm>
            <a:off x="4140200" y="1916113"/>
            <a:ext cx="503238" cy="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checkerboard(across)">
                                      <p:cBhvr>
                                        <p:cTn id="7" dur="500"/>
                                        <p:tgtEl>
                                          <p:spTgt spid="22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nodeType="withEffect">
                                  <p:stCondLst>
                                    <p:cond delay="0"/>
                                  </p:stCondLst>
                                  <p:childTnLst>
                                    <p:set>
                                      <p:cBhvr>
                                        <p:cTn id="14" dur="1" fill="hold">
                                          <p:stCondLst>
                                            <p:cond delay="0"/>
                                          </p:stCondLst>
                                        </p:cTn>
                                        <p:tgtEl>
                                          <p:spTgt spid="22530"/>
                                        </p:tgtEl>
                                        <p:attrNameLst>
                                          <p:attrName>style.visibility</p:attrName>
                                        </p:attrNameLst>
                                      </p:cBhvr>
                                      <p:to>
                                        <p:strVal val="visible"/>
                                      </p:to>
                                    </p:set>
                                    <p:animEffect transition="in" filter="checkerboard(across)">
                                      <p:cBhvr>
                                        <p:cTn id="15"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EBB6EC37-0300-4622-8CF4-92F86762319A}"/>
              </a:ext>
            </a:extLst>
          </p:cNvPr>
          <p:cNvSpPr>
            <a:spLocks noGrp="1"/>
          </p:cNvSpPr>
          <p:nvPr>
            <p:ph sz="quarter" idx="1"/>
          </p:nvPr>
        </p:nvSpPr>
        <p:spPr>
          <a:xfrm>
            <a:off x="323850" y="1377950"/>
            <a:ext cx="8569325" cy="4572000"/>
          </a:xfrm>
        </p:spPr>
        <p:txBody>
          <a:bodyPr/>
          <a:lstStyle/>
          <a:p>
            <a:r>
              <a:rPr lang="en-US" altLang="en-US" sz="2000">
                <a:latin typeface="Calibri" panose="020F0502020204030204" pitchFamily="34" charset="0"/>
              </a:rPr>
              <a:t>Necrotizing = death of tissue</a:t>
            </a:r>
          </a:p>
          <a:p>
            <a:r>
              <a:rPr lang="en-US" altLang="en-US" sz="2000">
                <a:latin typeface="Calibri" panose="020F0502020204030204" pitchFamily="34" charset="0"/>
              </a:rPr>
              <a:t>Sever Bacterial infection that  spread rapidly through superficial and deep fascia</a:t>
            </a:r>
          </a:p>
          <a:p>
            <a:pPr>
              <a:buFont typeface="Wingdings" panose="05000000000000000000" pitchFamily="2" charset="2"/>
              <a:buNone/>
            </a:pPr>
            <a:endParaRPr lang="en-US" altLang="en-US" sz="2000">
              <a:latin typeface="Calibri" panose="020F0502020204030204" pitchFamily="34" charset="0"/>
            </a:endParaRPr>
          </a:p>
          <a:p>
            <a:endParaRPr lang="en-US" altLang="en-US" sz="2000">
              <a:latin typeface="Calibri" panose="020F0502020204030204" pitchFamily="34" charset="0"/>
            </a:endParaRPr>
          </a:p>
          <a:p>
            <a:endParaRPr lang="en-US" altLang="en-US" sz="2000">
              <a:latin typeface="Calibri" panose="020F0502020204030204" pitchFamily="34" charset="0"/>
            </a:endParaRPr>
          </a:p>
          <a:p>
            <a:endParaRPr lang="en-US" altLang="en-US" sz="2000">
              <a:latin typeface="Calibri" panose="020F0502020204030204" pitchFamily="34" charset="0"/>
            </a:endParaRPr>
          </a:p>
          <a:p>
            <a:pPr>
              <a:buFont typeface="Wingdings" panose="05000000000000000000" pitchFamily="2" charset="2"/>
              <a:buNone/>
            </a:pPr>
            <a:r>
              <a:rPr lang="en-US" altLang="en-US" sz="2000">
                <a:latin typeface="Calibri" panose="020F0502020204030204" pitchFamily="34" charset="0"/>
              </a:rPr>
              <a:t> </a:t>
            </a:r>
          </a:p>
        </p:txBody>
      </p:sp>
      <p:sp>
        <p:nvSpPr>
          <p:cNvPr id="38915" name="Rectangle 6">
            <a:extLst>
              <a:ext uri="{FF2B5EF4-FFF2-40B4-BE49-F238E27FC236}">
                <a16:creationId xmlns:a16="http://schemas.microsoft.com/office/drawing/2014/main" id="{716BAF16-6B22-427F-85D5-F0B572B10045}"/>
              </a:ext>
            </a:extLst>
          </p:cNvPr>
          <p:cNvSpPr>
            <a:spLocks noChangeArrowheads="1"/>
          </p:cNvSpPr>
          <p:nvPr/>
        </p:nvSpPr>
        <p:spPr bwMode="auto">
          <a:xfrm>
            <a:off x="323850" y="90805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2000" b="1" u="sng">
                <a:solidFill>
                  <a:srgbClr val="FF0000"/>
                </a:solidFill>
                <a:latin typeface="Arial" panose="020B0604020202020204" pitchFamily="34" charset="0"/>
              </a:rPr>
              <a:t>Necrotizing fasciitis </a:t>
            </a:r>
            <a:endParaRPr lang="en-US" altLang="en-US" sz="2000" u="sng">
              <a:solidFill>
                <a:srgbClr val="FF0000"/>
              </a:solidFill>
              <a:latin typeface="Arial" panose="020B0604020202020204" pitchFamily="34" charset="0"/>
            </a:endParaRPr>
          </a:p>
        </p:txBody>
      </p:sp>
      <p:sp>
        <p:nvSpPr>
          <p:cNvPr id="8" name="Rectangle 2">
            <a:extLst>
              <a:ext uri="{FF2B5EF4-FFF2-40B4-BE49-F238E27FC236}">
                <a16:creationId xmlns:a16="http://schemas.microsoft.com/office/drawing/2014/main" id="{A80F2B28-F102-4A58-A91E-3FBCAEC019E8}"/>
              </a:ext>
            </a:extLst>
          </p:cNvPr>
          <p:cNvSpPr txBox="1">
            <a:spLocks noChangeArrowheads="1"/>
          </p:cNvSpPr>
          <p:nvPr/>
        </p:nvSpPr>
        <p:spPr>
          <a:xfrm>
            <a:off x="2700338" y="368300"/>
            <a:ext cx="3095625" cy="574675"/>
          </a:xfrm>
          <a:prstGeom prst="rect">
            <a:avLst/>
          </a:prstGeom>
        </p:spPr>
        <p:txBody>
          <a:bodyPr/>
          <a:lstStyle/>
          <a:p>
            <a:pPr eaLnBrk="1" fontAlgn="auto" hangingPunct="1">
              <a:spcAft>
                <a:spcPts val="0"/>
              </a:spcAft>
              <a:defRPr/>
            </a:pPr>
            <a:r>
              <a:rPr lang="en-US" sz="2400" b="1" spc="-100" dirty="0">
                <a:latin typeface="Calibri" pitchFamily="34" charset="0"/>
                <a:ea typeface="+mj-ea"/>
                <a:cs typeface="+mj-cs"/>
              </a:rPr>
              <a:t>Spreading skin infections</a:t>
            </a:r>
            <a:endParaRPr lang="en-US" sz="2400" b="1" i="1" spc="-100" dirty="0">
              <a:latin typeface="Calibri" pitchFamily="34" charset="0"/>
              <a:ea typeface="+mj-ea"/>
              <a:cs typeface="+mj-cs"/>
            </a:endParaRPr>
          </a:p>
        </p:txBody>
      </p:sp>
      <p:sp>
        <p:nvSpPr>
          <p:cNvPr id="9" name="Rectangle 2">
            <a:extLst>
              <a:ext uri="{FF2B5EF4-FFF2-40B4-BE49-F238E27FC236}">
                <a16:creationId xmlns:a16="http://schemas.microsoft.com/office/drawing/2014/main" id="{2DB1DFF7-377A-4F14-80AA-A4B6882DBC1E}"/>
              </a:ext>
            </a:extLst>
          </p:cNvPr>
          <p:cNvSpPr txBox="1">
            <a:spLocks noChangeArrowheads="1"/>
          </p:cNvSpPr>
          <p:nvPr/>
        </p:nvSpPr>
        <p:spPr>
          <a:xfrm>
            <a:off x="3186113" y="-100013"/>
            <a:ext cx="2195512" cy="1066801"/>
          </a:xfrm>
          <a:prstGeom prst="rect">
            <a:avLst/>
          </a:prstGeom>
        </p:spPr>
        <p:txBody>
          <a:bodyPr/>
          <a:lstStyle/>
          <a:p>
            <a:pPr eaLnBrk="1" fontAlgn="auto" hangingPunct="1">
              <a:spcAft>
                <a:spcPts val="0"/>
              </a:spcAft>
              <a:defRPr/>
            </a:pPr>
            <a:r>
              <a:rPr lang="en-US" sz="2800" b="1" spc="-100" dirty="0">
                <a:latin typeface="Calibri" pitchFamily="34" charset="0"/>
                <a:ea typeface="+mj-ea"/>
                <a:cs typeface="+mj-cs"/>
              </a:rPr>
              <a:t> </a:t>
            </a:r>
            <a:r>
              <a:rPr lang="en-US" sz="2800" b="1" i="1" spc="-100" dirty="0">
                <a:latin typeface="Calibri" pitchFamily="34" charset="0"/>
                <a:ea typeface="+mj-ea"/>
                <a:cs typeface="+mj-cs"/>
              </a:rPr>
              <a:t>S. </a:t>
            </a:r>
            <a:r>
              <a:rPr lang="en-US" sz="2800" b="1" i="1" spc="-100" dirty="0" err="1">
                <a:latin typeface="Calibri" pitchFamily="34" charset="0"/>
                <a:ea typeface="+mj-ea"/>
                <a:cs typeface="+mj-cs"/>
              </a:rPr>
              <a:t>pyogenes</a:t>
            </a:r>
            <a:endParaRPr lang="en-US" sz="2800" b="1" i="1" spc="-100" dirty="0">
              <a:latin typeface="Calibri" pitchFamily="34" charset="0"/>
              <a:ea typeface="+mj-ea"/>
              <a:cs typeface="+mj-cs"/>
            </a:endParaRPr>
          </a:p>
        </p:txBody>
      </p:sp>
      <p:cxnSp>
        <p:nvCxnSpPr>
          <p:cNvPr id="10" name="Straight Connector 9">
            <a:extLst>
              <a:ext uri="{FF2B5EF4-FFF2-40B4-BE49-F238E27FC236}">
                <a16:creationId xmlns:a16="http://schemas.microsoft.com/office/drawing/2014/main" id="{C4451A2B-9871-450B-9800-5DFCA2C18495}"/>
              </a:ext>
            </a:extLst>
          </p:cNvPr>
          <p:cNvCxnSpPr/>
          <p:nvPr/>
        </p:nvCxnSpPr>
        <p:spPr>
          <a:xfrm>
            <a:off x="684213" y="404813"/>
            <a:ext cx="8064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8919" name="Picture 4" descr="http://cdn.c.photoshelter.com/img-get/I0000b8Y2IQUimkg/s/600/600/85708DS.jpg">
            <a:extLst>
              <a:ext uri="{FF2B5EF4-FFF2-40B4-BE49-F238E27FC236}">
                <a16:creationId xmlns:a16="http://schemas.microsoft.com/office/drawing/2014/main" id="{C9D11449-5887-42DA-BB28-D004C6569D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420938"/>
            <a:ext cx="646906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id="{0C2BA62A-9B32-4478-8107-40E797CE9134}"/>
              </a:ext>
            </a:extLst>
          </p:cNvPr>
          <p:cNvSpPr>
            <a:spLocks noGrp="1"/>
          </p:cNvSpPr>
          <p:nvPr>
            <p:ph sz="quarter" idx="1"/>
          </p:nvPr>
        </p:nvSpPr>
        <p:spPr>
          <a:xfrm>
            <a:off x="457200" y="1341438"/>
            <a:ext cx="7467600" cy="4873625"/>
          </a:xfrm>
        </p:spPr>
        <p:txBody>
          <a:bodyPr/>
          <a:lstStyle/>
          <a:p>
            <a:r>
              <a:rPr lang="en-US" altLang="en-US" sz="2000">
                <a:latin typeface="Calibri" panose="020F0502020204030204" pitchFamily="34" charset="0"/>
              </a:rPr>
              <a:t>Incidence 1-20/100,000</a:t>
            </a:r>
          </a:p>
          <a:p>
            <a:r>
              <a:rPr lang="en-US" altLang="en-US" sz="2000">
                <a:latin typeface="Calibri" panose="020F0502020204030204" pitchFamily="34" charset="0"/>
              </a:rPr>
              <a:t>30-70% mortality</a:t>
            </a:r>
          </a:p>
          <a:p>
            <a:r>
              <a:rPr lang="en-US" altLang="en-US" sz="2000">
                <a:latin typeface="Calibri" panose="020F0502020204030204" pitchFamily="34" charset="0"/>
              </a:rPr>
              <a:t>Causative agents:</a:t>
            </a:r>
          </a:p>
          <a:p>
            <a:pPr lvl="1">
              <a:buFont typeface="Wingdings" panose="05000000000000000000" pitchFamily="2" charset="2"/>
              <a:buChar char="Ø"/>
            </a:pPr>
            <a:r>
              <a:rPr lang="en-US" altLang="en-US" sz="2000">
                <a:latin typeface="Calibri" panose="020F0502020204030204" pitchFamily="34" charset="0"/>
              </a:rPr>
              <a:t> monobacterial (S. pyogenes)</a:t>
            </a:r>
          </a:p>
          <a:p>
            <a:pPr lvl="1">
              <a:buFont typeface="Wingdings" panose="05000000000000000000" pitchFamily="2" charset="2"/>
              <a:buChar char="Ø"/>
            </a:pPr>
            <a:r>
              <a:rPr lang="en-US" altLang="en-US" sz="2000">
                <a:latin typeface="Calibri" panose="020F0502020204030204" pitchFamily="34" charset="0"/>
              </a:rPr>
              <a:t> polymicrobial ( candida, E. coli, Klebsiella, vibrio vulnificus,….)</a:t>
            </a:r>
          </a:p>
          <a:p>
            <a:pPr lvl="1">
              <a:buFont typeface="Wingdings" panose="05000000000000000000" pitchFamily="2" charset="2"/>
              <a:buChar char="Ø"/>
            </a:pPr>
            <a:r>
              <a:rPr lang="en-US" altLang="en-US" sz="2000">
                <a:latin typeface="Calibri" panose="020F0502020204030204" pitchFamily="34" charset="0"/>
              </a:rPr>
              <a:t>gas gangrene (Clostridium perfrengenes) </a:t>
            </a:r>
          </a:p>
          <a:p>
            <a:pPr>
              <a:buFont typeface="Courier New" panose="02070309020205020404" pitchFamily="49" charset="0"/>
              <a:buChar char="o"/>
            </a:pPr>
            <a:r>
              <a:rPr lang="en-US" altLang="en-US" sz="2000" b="1">
                <a:latin typeface="Calibri" panose="020F0502020204030204" pitchFamily="34" charset="0"/>
              </a:rPr>
              <a:t>Treatment:</a:t>
            </a:r>
          </a:p>
          <a:p>
            <a:pPr lvl="1">
              <a:buFont typeface="Wingdings" panose="05000000000000000000" pitchFamily="2" charset="2"/>
              <a:buChar char="Ø"/>
            </a:pPr>
            <a:r>
              <a:rPr lang="en-US" altLang="en-US" sz="2000">
                <a:latin typeface="Calibri" panose="020F0502020204030204" pitchFamily="34" charset="0"/>
              </a:rPr>
              <a:t> Prompt IV anitibiotic treatemnt</a:t>
            </a:r>
          </a:p>
          <a:p>
            <a:pPr lvl="1">
              <a:buFont typeface="Wingdings" panose="05000000000000000000" pitchFamily="2" charset="2"/>
              <a:buChar char="Ø"/>
            </a:pPr>
            <a:r>
              <a:rPr lang="en-US" altLang="en-US" sz="2000">
                <a:latin typeface="Calibri" panose="020F0502020204030204" pitchFamily="34" charset="0"/>
              </a:rPr>
              <a:t>Depridmrnt or amputation is mandatory</a:t>
            </a:r>
          </a:p>
          <a:p>
            <a:pPr>
              <a:buFont typeface="Courier New" panose="02070309020205020404" pitchFamily="49" charset="0"/>
              <a:buChar char="o"/>
            </a:pPr>
            <a:r>
              <a:rPr lang="en-US" altLang="en-US" sz="2000" b="1">
                <a:latin typeface="Calibri" panose="020F0502020204030204" pitchFamily="34" charset="0"/>
              </a:rPr>
              <a:t>Diagnosis</a:t>
            </a:r>
            <a:r>
              <a:rPr lang="en-US" altLang="en-US" sz="2000">
                <a:latin typeface="Calibri" panose="020F0502020204030204" pitchFamily="34" charset="0"/>
              </a:rPr>
              <a:t>:</a:t>
            </a:r>
          </a:p>
          <a:p>
            <a:pPr lvl="1">
              <a:buFont typeface="Wingdings" panose="05000000000000000000" pitchFamily="2" charset="2"/>
              <a:buChar char="Ø"/>
            </a:pPr>
            <a:r>
              <a:rPr lang="en-US" altLang="en-US" sz="2000">
                <a:latin typeface="Calibri" panose="020F0502020204030204" pitchFamily="34" charset="0"/>
              </a:rPr>
              <a:t>Gram stain fron exudate</a:t>
            </a:r>
          </a:p>
          <a:p>
            <a:pPr lvl="1">
              <a:buFont typeface="Wingdings" panose="05000000000000000000" pitchFamily="2" charset="2"/>
              <a:buChar char="Ø"/>
            </a:pPr>
            <a:r>
              <a:rPr lang="en-US" altLang="en-US" sz="2000">
                <a:latin typeface="Calibri" panose="020F0502020204030204" pitchFamily="34" charset="0"/>
              </a:rPr>
              <a:t>Biopsy</a:t>
            </a:r>
          </a:p>
          <a:p>
            <a:pPr lvl="1">
              <a:buFont typeface="Wingdings" panose="05000000000000000000" pitchFamily="2" charset="2"/>
              <a:buChar char="Ø"/>
            </a:pPr>
            <a:r>
              <a:rPr lang="en-US" altLang="en-US" sz="2000">
                <a:latin typeface="Calibri" panose="020F0502020204030204" pitchFamily="34" charset="0"/>
              </a:rPr>
              <a:t>Culture and antibiotic sensitivty </a:t>
            </a:r>
          </a:p>
          <a:p>
            <a:pPr lvl="1">
              <a:buFont typeface="Wingdings" panose="05000000000000000000" pitchFamily="2" charset="2"/>
              <a:buChar char="Ø"/>
            </a:pPr>
            <a:endParaRPr lang="en-US" altLang="en-US" sz="2000">
              <a:latin typeface="Calibri" panose="020F0502020204030204" pitchFamily="34" charset="0"/>
            </a:endParaRPr>
          </a:p>
          <a:p>
            <a:endParaRPr lang="en-US" altLang="en-US" sz="2000">
              <a:latin typeface="Calibri" panose="020F0502020204030204" pitchFamily="34" charset="0"/>
            </a:endParaRPr>
          </a:p>
          <a:p>
            <a:endParaRPr lang="en-US" altLang="en-US" sz="2000">
              <a:latin typeface="Calibri" panose="020F0502020204030204" pitchFamily="34" charset="0"/>
            </a:endParaRPr>
          </a:p>
        </p:txBody>
      </p:sp>
      <p:sp>
        <p:nvSpPr>
          <p:cNvPr id="39939" name="Rectangle 4">
            <a:extLst>
              <a:ext uri="{FF2B5EF4-FFF2-40B4-BE49-F238E27FC236}">
                <a16:creationId xmlns:a16="http://schemas.microsoft.com/office/drawing/2014/main" id="{9CF0C4F5-3CC8-4183-88E9-8BCA07FF39B4}"/>
              </a:ext>
            </a:extLst>
          </p:cNvPr>
          <p:cNvSpPr>
            <a:spLocks noChangeArrowheads="1"/>
          </p:cNvSpPr>
          <p:nvPr/>
        </p:nvSpPr>
        <p:spPr bwMode="auto">
          <a:xfrm>
            <a:off x="323850" y="90805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2000" b="1" u="sng">
                <a:solidFill>
                  <a:srgbClr val="FF0000"/>
                </a:solidFill>
                <a:latin typeface="Arial" panose="020B0604020202020204" pitchFamily="34" charset="0"/>
              </a:rPr>
              <a:t>Necrotizing fasciitis </a:t>
            </a:r>
            <a:endParaRPr lang="en-US" altLang="en-US" sz="2000" u="sng">
              <a:solidFill>
                <a:srgbClr val="FF0000"/>
              </a:solidFill>
              <a:latin typeface="Arial" panose="020B0604020202020204" pitchFamily="34" charset="0"/>
            </a:endParaRPr>
          </a:p>
        </p:txBody>
      </p:sp>
      <p:sp>
        <p:nvSpPr>
          <p:cNvPr id="6" name="Rectangle 2">
            <a:extLst>
              <a:ext uri="{FF2B5EF4-FFF2-40B4-BE49-F238E27FC236}">
                <a16:creationId xmlns:a16="http://schemas.microsoft.com/office/drawing/2014/main" id="{86CC891E-60E0-40AF-99AD-90777935BB80}"/>
              </a:ext>
            </a:extLst>
          </p:cNvPr>
          <p:cNvSpPr txBox="1">
            <a:spLocks noChangeArrowheads="1"/>
          </p:cNvSpPr>
          <p:nvPr/>
        </p:nvSpPr>
        <p:spPr>
          <a:xfrm>
            <a:off x="2700338" y="368300"/>
            <a:ext cx="3095625" cy="574675"/>
          </a:xfrm>
          <a:prstGeom prst="rect">
            <a:avLst/>
          </a:prstGeom>
        </p:spPr>
        <p:txBody>
          <a:bodyPr/>
          <a:lstStyle/>
          <a:p>
            <a:pPr eaLnBrk="1" fontAlgn="auto" hangingPunct="1">
              <a:spcAft>
                <a:spcPts val="0"/>
              </a:spcAft>
              <a:defRPr/>
            </a:pPr>
            <a:r>
              <a:rPr lang="en-US" sz="2400" b="1" spc="-100" dirty="0">
                <a:latin typeface="Calibri" pitchFamily="34" charset="0"/>
                <a:ea typeface="+mj-ea"/>
                <a:cs typeface="+mj-cs"/>
              </a:rPr>
              <a:t>Spreading skin infections</a:t>
            </a:r>
            <a:endParaRPr lang="en-US" sz="2400" b="1" i="1" spc="-100" dirty="0">
              <a:latin typeface="Calibri" pitchFamily="34" charset="0"/>
              <a:ea typeface="+mj-ea"/>
              <a:cs typeface="+mj-cs"/>
            </a:endParaRPr>
          </a:p>
        </p:txBody>
      </p:sp>
      <p:sp>
        <p:nvSpPr>
          <p:cNvPr id="7" name="Rectangle 2">
            <a:extLst>
              <a:ext uri="{FF2B5EF4-FFF2-40B4-BE49-F238E27FC236}">
                <a16:creationId xmlns:a16="http://schemas.microsoft.com/office/drawing/2014/main" id="{86DB145A-A07C-4EF1-AA11-1EDEFEFCE32C}"/>
              </a:ext>
            </a:extLst>
          </p:cNvPr>
          <p:cNvSpPr txBox="1">
            <a:spLocks noChangeArrowheads="1"/>
          </p:cNvSpPr>
          <p:nvPr/>
        </p:nvSpPr>
        <p:spPr>
          <a:xfrm>
            <a:off x="3186113" y="-100013"/>
            <a:ext cx="2195512" cy="1066801"/>
          </a:xfrm>
          <a:prstGeom prst="rect">
            <a:avLst/>
          </a:prstGeom>
        </p:spPr>
        <p:txBody>
          <a:bodyPr/>
          <a:lstStyle/>
          <a:p>
            <a:pPr eaLnBrk="1" fontAlgn="auto" hangingPunct="1">
              <a:spcAft>
                <a:spcPts val="0"/>
              </a:spcAft>
              <a:defRPr/>
            </a:pPr>
            <a:r>
              <a:rPr lang="en-US" sz="2800" b="1" spc="-100" dirty="0">
                <a:latin typeface="Calibri" pitchFamily="34" charset="0"/>
                <a:ea typeface="+mj-ea"/>
                <a:cs typeface="+mj-cs"/>
              </a:rPr>
              <a:t> </a:t>
            </a:r>
            <a:r>
              <a:rPr lang="en-US" sz="2800" b="1" i="1" spc="-100" dirty="0">
                <a:latin typeface="Calibri" pitchFamily="34" charset="0"/>
                <a:ea typeface="+mj-ea"/>
                <a:cs typeface="+mj-cs"/>
              </a:rPr>
              <a:t>S. </a:t>
            </a:r>
            <a:r>
              <a:rPr lang="en-US" sz="2800" b="1" i="1" spc="-100" dirty="0" err="1">
                <a:latin typeface="Calibri" pitchFamily="34" charset="0"/>
                <a:ea typeface="+mj-ea"/>
                <a:cs typeface="+mj-cs"/>
              </a:rPr>
              <a:t>pyogenes</a:t>
            </a:r>
            <a:endParaRPr lang="en-US" sz="2800" b="1" i="1" spc="-100" dirty="0">
              <a:latin typeface="Calibri" pitchFamily="34" charset="0"/>
              <a:ea typeface="+mj-ea"/>
              <a:cs typeface="+mj-cs"/>
            </a:endParaRPr>
          </a:p>
        </p:txBody>
      </p:sp>
      <p:cxnSp>
        <p:nvCxnSpPr>
          <p:cNvPr id="8" name="Straight Connector 7">
            <a:extLst>
              <a:ext uri="{FF2B5EF4-FFF2-40B4-BE49-F238E27FC236}">
                <a16:creationId xmlns:a16="http://schemas.microsoft.com/office/drawing/2014/main" id="{070099F7-2595-40E7-99C1-FB490838A097}"/>
              </a:ext>
            </a:extLst>
          </p:cNvPr>
          <p:cNvCxnSpPr/>
          <p:nvPr/>
        </p:nvCxnSpPr>
        <p:spPr>
          <a:xfrm>
            <a:off x="684213" y="404813"/>
            <a:ext cx="80645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E3ED6E9D-C35A-4143-9C96-D873FC8A5A35}"/>
              </a:ext>
            </a:extLst>
          </p:cNvPr>
          <p:cNvSpPr txBox="1">
            <a:spLocks noChangeArrowheads="1"/>
          </p:cNvSpPr>
          <p:nvPr/>
        </p:nvSpPr>
        <p:spPr bwMode="auto">
          <a:xfrm>
            <a:off x="179388" y="1412875"/>
            <a:ext cx="77724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lnSpc>
                <a:spcPct val="80000"/>
              </a:lnSpc>
              <a:spcBef>
                <a:spcPts val="700"/>
              </a:spcBef>
              <a:buClr>
                <a:schemeClr val="tx2"/>
              </a:buClr>
              <a:buSzPct val="95000"/>
              <a:buFontTx/>
              <a:buNone/>
            </a:pPr>
            <a:endParaRPr lang="en-US" altLang="en-US" sz="2200">
              <a:latin typeface="Calibri" panose="020F0502020204030204" pitchFamily="34" charset="0"/>
            </a:endParaRPr>
          </a:p>
          <a:p>
            <a:pPr eaLnBrk="1" hangingPunct="1">
              <a:lnSpc>
                <a:spcPct val="80000"/>
              </a:lnSpc>
              <a:spcBef>
                <a:spcPts val="700"/>
              </a:spcBef>
              <a:buClr>
                <a:schemeClr val="tx2"/>
              </a:buClr>
              <a:buSzPct val="95000"/>
              <a:buFont typeface="Courier New" panose="02070309020205020404" pitchFamily="49" charset="0"/>
              <a:buChar char="o"/>
            </a:pPr>
            <a:r>
              <a:rPr lang="en-US" altLang="en-US" sz="2200">
                <a:latin typeface="Calibri" panose="020F0502020204030204" pitchFamily="34" charset="0"/>
              </a:rPr>
              <a:t>Rapid spreading of redness area (≥ ½ inch  per hour) this may be “Necrotizing Fasciitis”</a:t>
            </a:r>
          </a:p>
          <a:p>
            <a:pPr eaLnBrk="1" hangingPunct="1">
              <a:lnSpc>
                <a:spcPct val="80000"/>
              </a:lnSpc>
              <a:spcBef>
                <a:spcPts val="700"/>
              </a:spcBef>
              <a:buClr>
                <a:schemeClr val="tx2"/>
              </a:buClr>
              <a:buSzPct val="95000"/>
              <a:buFont typeface="Courier New" panose="02070309020205020404" pitchFamily="49" charset="0"/>
              <a:buChar char="o"/>
            </a:pPr>
            <a:endParaRPr lang="en-US" altLang="en-US" sz="2200">
              <a:latin typeface="Calibri" panose="020F0502020204030204" pitchFamily="34" charset="0"/>
            </a:endParaRPr>
          </a:p>
          <a:p>
            <a:pPr eaLnBrk="1" hangingPunct="1">
              <a:lnSpc>
                <a:spcPct val="80000"/>
              </a:lnSpc>
              <a:spcBef>
                <a:spcPts val="700"/>
              </a:spcBef>
              <a:buClr>
                <a:schemeClr val="tx2"/>
              </a:buClr>
              <a:buSzPct val="95000"/>
              <a:buFont typeface="Courier New" panose="02070309020205020404" pitchFamily="49" charset="0"/>
              <a:buChar char="o"/>
            </a:pPr>
            <a:r>
              <a:rPr lang="en-US" altLang="en-US" sz="2200">
                <a:latin typeface="Calibri" panose="020F0502020204030204" pitchFamily="34" charset="0"/>
              </a:rPr>
              <a:t>If the area is extremely painful</a:t>
            </a:r>
          </a:p>
          <a:p>
            <a:pPr eaLnBrk="1" hangingPunct="1">
              <a:lnSpc>
                <a:spcPct val="80000"/>
              </a:lnSpc>
              <a:spcBef>
                <a:spcPts val="700"/>
              </a:spcBef>
              <a:buClr>
                <a:schemeClr val="tx2"/>
              </a:buClr>
              <a:buSzPct val="95000"/>
              <a:buFont typeface="Courier New" panose="02070309020205020404" pitchFamily="49" charset="0"/>
              <a:buChar char="o"/>
            </a:pPr>
            <a:endParaRPr lang="en-US" altLang="en-US" sz="2200">
              <a:latin typeface="Calibri" panose="020F0502020204030204" pitchFamily="34" charset="0"/>
            </a:endParaRPr>
          </a:p>
          <a:p>
            <a:pPr eaLnBrk="1" hangingPunct="1">
              <a:lnSpc>
                <a:spcPct val="80000"/>
              </a:lnSpc>
              <a:spcBef>
                <a:spcPts val="700"/>
              </a:spcBef>
              <a:buClr>
                <a:schemeClr val="tx2"/>
              </a:buClr>
              <a:buSzPct val="95000"/>
              <a:buFont typeface="Courier New" panose="02070309020205020404" pitchFamily="49" charset="0"/>
              <a:buChar char="o"/>
            </a:pPr>
            <a:r>
              <a:rPr lang="en-US" altLang="en-US" sz="2200">
                <a:latin typeface="Calibri" panose="020F0502020204030204" pitchFamily="34" charset="0"/>
              </a:rPr>
              <a:t>If the person shows signs of bacteremia (fever, change in mental function such as delirium, profound weakness)</a:t>
            </a:r>
          </a:p>
          <a:p>
            <a:pPr eaLnBrk="1" hangingPunct="1">
              <a:lnSpc>
                <a:spcPct val="80000"/>
              </a:lnSpc>
              <a:spcBef>
                <a:spcPts val="700"/>
              </a:spcBef>
              <a:buClr>
                <a:schemeClr val="tx2"/>
              </a:buClr>
              <a:buSzPct val="95000"/>
              <a:buFont typeface="Courier New" panose="02070309020205020404" pitchFamily="49" charset="0"/>
              <a:buChar char="o"/>
            </a:pPr>
            <a:endParaRPr lang="en-US" altLang="en-US" sz="2200">
              <a:latin typeface="Calibri" panose="020F0502020204030204" pitchFamily="34" charset="0"/>
            </a:endParaRPr>
          </a:p>
          <a:p>
            <a:pPr eaLnBrk="1" hangingPunct="1">
              <a:lnSpc>
                <a:spcPct val="80000"/>
              </a:lnSpc>
              <a:spcBef>
                <a:spcPts val="700"/>
              </a:spcBef>
              <a:buClr>
                <a:schemeClr val="tx2"/>
              </a:buClr>
              <a:buSzPct val="95000"/>
              <a:buFont typeface="Courier New" panose="02070309020205020404" pitchFamily="49" charset="0"/>
              <a:buChar char="o"/>
            </a:pPr>
            <a:r>
              <a:rPr lang="en-US" altLang="en-US" sz="2200">
                <a:latin typeface="Calibri" panose="020F0502020204030204" pitchFamily="34" charset="0"/>
              </a:rPr>
              <a:t>Draw a line around the red area with a pen, then watch for spreading beyond the line</a:t>
            </a:r>
          </a:p>
          <a:p>
            <a:pPr eaLnBrk="1" hangingPunct="1">
              <a:lnSpc>
                <a:spcPct val="80000"/>
              </a:lnSpc>
              <a:spcBef>
                <a:spcPts val="700"/>
              </a:spcBef>
              <a:buClr>
                <a:schemeClr val="tx2"/>
              </a:buClr>
              <a:buSzPct val="95000"/>
              <a:buFontTx/>
              <a:buNone/>
            </a:pPr>
            <a:endParaRPr lang="en-US" altLang="en-US" sz="2200">
              <a:latin typeface="Calibri" panose="020F0502020204030204" pitchFamily="34" charset="0"/>
            </a:endParaRPr>
          </a:p>
        </p:txBody>
      </p:sp>
      <p:sp>
        <p:nvSpPr>
          <p:cNvPr id="40963" name="Rectangle 8">
            <a:extLst>
              <a:ext uri="{FF2B5EF4-FFF2-40B4-BE49-F238E27FC236}">
                <a16:creationId xmlns:a16="http://schemas.microsoft.com/office/drawing/2014/main" id="{C2B3140D-C165-4ADF-B182-A103F50517C7}"/>
              </a:ext>
            </a:extLst>
          </p:cNvPr>
          <p:cNvSpPr>
            <a:spLocks noChangeArrowheads="1"/>
          </p:cNvSpPr>
          <p:nvPr/>
        </p:nvSpPr>
        <p:spPr bwMode="auto">
          <a:xfrm>
            <a:off x="323850" y="908050"/>
            <a:ext cx="5256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2000" b="1" u="sng">
                <a:solidFill>
                  <a:srgbClr val="FF0000"/>
                </a:solidFill>
                <a:latin typeface="Calibri" panose="020F0502020204030204" pitchFamily="34" charset="0"/>
              </a:rPr>
              <a:t>Necrotizing fasciitis</a:t>
            </a:r>
          </a:p>
          <a:p>
            <a:pPr eaLnBrk="1" hangingPunct="1">
              <a:spcBef>
                <a:spcPct val="0"/>
              </a:spcBef>
              <a:buClrTx/>
              <a:buSzTx/>
              <a:buFontTx/>
              <a:buNone/>
            </a:pPr>
            <a:r>
              <a:rPr lang="en-US" altLang="en-US" sz="2000" b="1" u="sng">
                <a:solidFill>
                  <a:srgbClr val="FF0000"/>
                </a:solidFill>
                <a:latin typeface="Calibri" panose="020F0502020204030204" pitchFamily="34" charset="0"/>
              </a:rPr>
              <a:t>Indications of Necrotizing Fasciitis </a:t>
            </a:r>
          </a:p>
        </p:txBody>
      </p:sp>
      <p:sp>
        <p:nvSpPr>
          <p:cNvPr id="10" name="Rectangle 2">
            <a:extLst>
              <a:ext uri="{FF2B5EF4-FFF2-40B4-BE49-F238E27FC236}">
                <a16:creationId xmlns:a16="http://schemas.microsoft.com/office/drawing/2014/main" id="{CEAB5065-71FC-442A-B5B4-494E107FDC6A}"/>
              </a:ext>
            </a:extLst>
          </p:cNvPr>
          <p:cNvSpPr txBox="1">
            <a:spLocks noChangeArrowheads="1"/>
          </p:cNvSpPr>
          <p:nvPr/>
        </p:nvSpPr>
        <p:spPr>
          <a:xfrm>
            <a:off x="2700338" y="368300"/>
            <a:ext cx="3095625" cy="574675"/>
          </a:xfrm>
          <a:prstGeom prst="rect">
            <a:avLst/>
          </a:prstGeom>
        </p:spPr>
        <p:txBody>
          <a:bodyPr/>
          <a:lstStyle/>
          <a:p>
            <a:pPr eaLnBrk="1" fontAlgn="auto" hangingPunct="1">
              <a:spcAft>
                <a:spcPts val="0"/>
              </a:spcAft>
              <a:defRPr/>
            </a:pPr>
            <a:r>
              <a:rPr lang="en-US" sz="2400" b="1" spc="-100" dirty="0">
                <a:latin typeface="Calibri" pitchFamily="34" charset="0"/>
                <a:ea typeface="+mj-ea"/>
                <a:cs typeface="+mj-cs"/>
              </a:rPr>
              <a:t>Spreading skin infections</a:t>
            </a:r>
            <a:endParaRPr lang="en-US" sz="2400" b="1" i="1" spc="-100" dirty="0">
              <a:latin typeface="Calibri" pitchFamily="34" charset="0"/>
              <a:ea typeface="+mj-ea"/>
              <a:cs typeface="+mj-cs"/>
            </a:endParaRPr>
          </a:p>
        </p:txBody>
      </p:sp>
      <p:sp>
        <p:nvSpPr>
          <p:cNvPr id="11" name="Rectangle 2">
            <a:extLst>
              <a:ext uri="{FF2B5EF4-FFF2-40B4-BE49-F238E27FC236}">
                <a16:creationId xmlns:a16="http://schemas.microsoft.com/office/drawing/2014/main" id="{0FA97203-5513-4E64-B566-784580D1CDE9}"/>
              </a:ext>
            </a:extLst>
          </p:cNvPr>
          <p:cNvSpPr txBox="1">
            <a:spLocks noChangeArrowheads="1"/>
          </p:cNvSpPr>
          <p:nvPr/>
        </p:nvSpPr>
        <p:spPr>
          <a:xfrm>
            <a:off x="3186113" y="-100013"/>
            <a:ext cx="2195512" cy="1066801"/>
          </a:xfrm>
          <a:prstGeom prst="rect">
            <a:avLst/>
          </a:prstGeom>
        </p:spPr>
        <p:txBody>
          <a:bodyPr/>
          <a:lstStyle/>
          <a:p>
            <a:pPr eaLnBrk="1" fontAlgn="auto" hangingPunct="1">
              <a:spcAft>
                <a:spcPts val="0"/>
              </a:spcAft>
              <a:defRPr/>
            </a:pPr>
            <a:r>
              <a:rPr lang="en-US" sz="2800" b="1" spc="-100" dirty="0">
                <a:latin typeface="Calibri" pitchFamily="34" charset="0"/>
                <a:ea typeface="+mj-ea"/>
                <a:cs typeface="+mj-cs"/>
              </a:rPr>
              <a:t> </a:t>
            </a:r>
            <a:r>
              <a:rPr lang="en-US" sz="2800" b="1" i="1" spc="-100" dirty="0">
                <a:latin typeface="Calibri" pitchFamily="34" charset="0"/>
                <a:ea typeface="+mj-ea"/>
                <a:cs typeface="+mj-cs"/>
              </a:rPr>
              <a:t>S. </a:t>
            </a:r>
            <a:r>
              <a:rPr lang="en-US" sz="2800" b="1" i="1" spc="-100" dirty="0" err="1">
                <a:latin typeface="Calibri" pitchFamily="34" charset="0"/>
                <a:ea typeface="+mj-ea"/>
                <a:cs typeface="+mj-cs"/>
              </a:rPr>
              <a:t>pyogenes</a:t>
            </a:r>
            <a:endParaRPr lang="en-US" sz="2800" b="1" i="1" spc="-100" dirty="0">
              <a:latin typeface="Calibri" pitchFamily="34" charset="0"/>
              <a:ea typeface="+mj-ea"/>
              <a:cs typeface="+mj-cs"/>
            </a:endParaRPr>
          </a:p>
        </p:txBody>
      </p:sp>
      <p:cxnSp>
        <p:nvCxnSpPr>
          <p:cNvPr id="12" name="Straight Connector 11">
            <a:extLst>
              <a:ext uri="{FF2B5EF4-FFF2-40B4-BE49-F238E27FC236}">
                <a16:creationId xmlns:a16="http://schemas.microsoft.com/office/drawing/2014/main" id="{7CDB1DC2-2D10-4CE3-BE8E-3FD3434E3AF5}"/>
              </a:ext>
            </a:extLst>
          </p:cNvPr>
          <p:cNvCxnSpPr/>
          <p:nvPr/>
        </p:nvCxnSpPr>
        <p:spPr>
          <a:xfrm>
            <a:off x="684213" y="404813"/>
            <a:ext cx="80645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1986" name="Group 5">
            <a:extLst>
              <a:ext uri="{FF2B5EF4-FFF2-40B4-BE49-F238E27FC236}">
                <a16:creationId xmlns:a16="http://schemas.microsoft.com/office/drawing/2014/main" id="{971D8F45-CD4F-4516-82F7-979970BED339}"/>
              </a:ext>
            </a:extLst>
          </p:cNvPr>
          <p:cNvGrpSpPr>
            <a:grpSpLocks/>
          </p:cNvGrpSpPr>
          <p:nvPr/>
        </p:nvGrpSpPr>
        <p:grpSpPr bwMode="auto">
          <a:xfrm>
            <a:off x="827088" y="1773238"/>
            <a:ext cx="6913562" cy="4895850"/>
            <a:chOff x="0" y="0"/>
            <a:chExt cx="9144000" cy="6858000"/>
          </a:xfrm>
        </p:grpSpPr>
        <p:pic>
          <p:nvPicPr>
            <p:cNvPr id="41991" name="Picture 2" descr="Abscess">
              <a:extLst>
                <a:ext uri="{FF2B5EF4-FFF2-40B4-BE49-F238E27FC236}">
                  <a16:creationId xmlns:a16="http://schemas.microsoft.com/office/drawing/2014/main" id="{EBFDBAC5-D8CD-446C-9ED5-C967A9637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 Box 3">
              <a:extLst>
                <a:ext uri="{FF2B5EF4-FFF2-40B4-BE49-F238E27FC236}">
                  <a16:creationId xmlns:a16="http://schemas.microsoft.com/office/drawing/2014/main" id="{A6256124-C6EB-4083-88EB-531BF5F67A47}"/>
                </a:ext>
              </a:extLst>
            </p:cNvPr>
            <p:cNvSpPr txBox="1">
              <a:spLocks noChangeArrowheads="1"/>
            </p:cNvSpPr>
            <p:nvPr/>
          </p:nvSpPr>
          <p:spPr bwMode="auto">
            <a:xfrm>
              <a:off x="1268635" y="2514600"/>
              <a:ext cx="2537271" cy="89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50000"/>
                </a:spcBef>
                <a:buClrTx/>
                <a:buSzTx/>
                <a:buFontTx/>
                <a:buNone/>
              </a:pPr>
              <a:r>
                <a:rPr lang="en-US" altLang="en-US" sz="2000">
                  <a:solidFill>
                    <a:schemeClr val="bg1"/>
                  </a:solidFill>
                  <a:latin typeface="Calibri" panose="020F0502020204030204" pitchFamily="34" charset="0"/>
                </a:rPr>
                <a:t>Cellulitis with abscess</a:t>
              </a:r>
            </a:p>
          </p:txBody>
        </p:sp>
        <p:sp>
          <p:nvSpPr>
            <p:cNvPr id="41993" name="Line 4">
              <a:extLst>
                <a:ext uri="{FF2B5EF4-FFF2-40B4-BE49-F238E27FC236}">
                  <a16:creationId xmlns:a16="http://schemas.microsoft.com/office/drawing/2014/main" id="{EABBA79A-2D6B-4451-8944-8768460A39E6}"/>
                </a:ext>
              </a:extLst>
            </p:cNvPr>
            <p:cNvSpPr>
              <a:spLocks noChangeShapeType="1"/>
            </p:cNvSpPr>
            <p:nvPr/>
          </p:nvSpPr>
          <p:spPr bwMode="auto">
            <a:xfrm flipV="1">
              <a:off x="3505200" y="5029200"/>
              <a:ext cx="457200" cy="1295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4" name="Text Box 5">
              <a:extLst>
                <a:ext uri="{FF2B5EF4-FFF2-40B4-BE49-F238E27FC236}">
                  <a16:creationId xmlns:a16="http://schemas.microsoft.com/office/drawing/2014/main" id="{1D1F6D10-99C1-47CB-A663-82E4DD39AC3F}"/>
                </a:ext>
              </a:extLst>
            </p:cNvPr>
            <p:cNvSpPr txBox="1">
              <a:spLocks noChangeArrowheads="1"/>
            </p:cNvSpPr>
            <p:nvPr/>
          </p:nvSpPr>
          <p:spPr bwMode="auto">
            <a:xfrm>
              <a:off x="5236488" y="118416"/>
              <a:ext cx="3657601" cy="207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50000"/>
                </a:spcBef>
                <a:buClrTx/>
                <a:buSzTx/>
                <a:buFontTx/>
                <a:buNone/>
              </a:pPr>
              <a:r>
                <a:rPr lang="en-US" altLang="en-US" sz="2000">
                  <a:solidFill>
                    <a:schemeClr val="bg1"/>
                  </a:solidFill>
                  <a:latin typeface="Calibri" panose="020F0502020204030204" pitchFamily="34" charset="0"/>
                </a:rPr>
                <a:t>If rapid spreading beyond this line occurs, this may be necrotizing fasciitis, and requires surgery</a:t>
              </a:r>
            </a:p>
          </p:txBody>
        </p:sp>
      </p:grpSp>
      <p:sp>
        <p:nvSpPr>
          <p:cNvPr id="41987" name="Rectangle 6">
            <a:extLst>
              <a:ext uri="{FF2B5EF4-FFF2-40B4-BE49-F238E27FC236}">
                <a16:creationId xmlns:a16="http://schemas.microsoft.com/office/drawing/2014/main" id="{3329DD70-CEAB-4E12-BB55-3620619484CC}"/>
              </a:ext>
            </a:extLst>
          </p:cNvPr>
          <p:cNvSpPr>
            <a:spLocks noChangeArrowheads="1"/>
          </p:cNvSpPr>
          <p:nvPr/>
        </p:nvSpPr>
        <p:spPr bwMode="auto">
          <a:xfrm>
            <a:off x="323850" y="908050"/>
            <a:ext cx="5256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2000" b="1" u="sng">
                <a:solidFill>
                  <a:srgbClr val="FF0000"/>
                </a:solidFill>
                <a:latin typeface="Calibri" panose="020F0502020204030204" pitchFamily="34" charset="0"/>
              </a:rPr>
              <a:t>Necrotizing fasciitis</a:t>
            </a:r>
          </a:p>
          <a:p>
            <a:pPr eaLnBrk="1" hangingPunct="1">
              <a:spcBef>
                <a:spcPct val="0"/>
              </a:spcBef>
              <a:buClrTx/>
              <a:buSzTx/>
              <a:buFontTx/>
              <a:buNone/>
            </a:pPr>
            <a:r>
              <a:rPr lang="en-US" altLang="en-US" sz="2000" b="1" u="sng">
                <a:solidFill>
                  <a:srgbClr val="FF0000"/>
                </a:solidFill>
                <a:latin typeface="Calibri" panose="020F0502020204030204" pitchFamily="34" charset="0"/>
              </a:rPr>
              <a:t>Indications of Necrotizing Fasciitis </a:t>
            </a:r>
          </a:p>
        </p:txBody>
      </p:sp>
      <p:sp>
        <p:nvSpPr>
          <p:cNvPr id="8" name="Rectangle 2">
            <a:extLst>
              <a:ext uri="{FF2B5EF4-FFF2-40B4-BE49-F238E27FC236}">
                <a16:creationId xmlns:a16="http://schemas.microsoft.com/office/drawing/2014/main" id="{1BB1A7E6-0309-4A1F-9E79-560446E8C78F}"/>
              </a:ext>
            </a:extLst>
          </p:cNvPr>
          <p:cNvSpPr txBox="1">
            <a:spLocks noChangeArrowheads="1"/>
          </p:cNvSpPr>
          <p:nvPr/>
        </p:nvSpPr>
        <p:spPr>
          <a:xfrm>
            <a:off x="2700338" y="368300"/>
            <a:ext cx="3095625" cy="574675"/>
          </a:xfrm>
          <a:prstGeom prst="rect">
            <a:avLst/>
          </a:prstGeom>
        </p:spPr>
        <p:txBody>
          <a:bodyPr/>
          <a:lstStyle/>
          <a:p>
            <a:pPr eaLnBrk="1" fontAlgn="auto" hangingPunct="1">
              <a:spcAft>
                <a:spcPts val="0"/>
              </a:spcAft>
              <a:defRPr/>
            </a:pPr>
            <a:r>
              <a:rPr lang="en-US" sz="2400" b="1" spc="-100" dirty="0">
                <a:latin typeface="Calibri" pitchFamily="34" charset="0"/>
                <a:ea typeface="+mj-ea"/>
                <a:cs typeface="+mj-cs"/>
              </a:rPr>
              <a:t>Spreading skin infections</a:t>
            </a:r>
            <a:endParaRPr lang="en-US" sz="2400" b="1" i="1" spc="-100" dirty="0">
              <a:latin typeface="Calibri" pitchFamily="34" charset="0"/>
              <a:ea typeface="+mj-ea"/>
              <a:cs typeface="+mj-cs"/>
            </a:endParaRPr>
          </a:p>
        </p:txBody>
      </p:sp>
      <p:sp>
        <p:nvSpPr>
          <p:cNvPr id="9" name="Rectangle 2">
            <a:extLst>
              <a:ext uri="{FF2B5EF4-FFF2-40B4-BE49-F238E27FC236}">
                <a16:creationId xmlns:a16="http://schemas.microsoft.com/office/drawing/2014/main" id="{A865B02D-9656-4AF7-B2BF-632F97161C7B}"/>
              </a:ext>
            </a:extLst>
          </p:cNvPr>
          <p:cNvSpPr txBox="1">
            <a:spLocks noChangeArrowheads="1"/>
          </p:cNvSpPr>
          <p:nvPr/>
        </p:nvSpPr>
        <p:spPr>
          <a:xfrm>
            <a:off x="3186113" y="-100013"/>
            <a:ext cx="2195512" cy="1066801"/>
          </a:xfrm>
          <a:prstGeom prst="rect">
            <a:avLst/>
          </a:prstGeom>
        </p:spPr>
        <p:txBody>
          <a:bodyPr/>
          <a:lstStyle/>
          <a:p>
            <a:pPr eaLnBrk="1" fontAlgn="auto" hangingPunct="1">
              <a:spcAft>
                <a:spcPts val="0"/>
              </a:spcAft>
              <a:defRPr/>
            </a:pPr>
            <a:r>
              <a:rPr lang="en-US" sz="2800" b="1" spc="-100" dirty="0">
                <a:latin typeface="Calibri" pitchFamily="34" charset="0"/>
                <a:ea typeface="+mj-ea"/>
                <a:cs typeface="+mj-cs"/>
              </a:rPr>
              <a:t> </a:t>
            </a:r>
            <a:r>
              <a:rPr lang="en-US" sz="2800" b="1" i="1" spc="-100" dirty="0">
                <a:latin typeface="Calibri" pitchFamily="34" charset="0"/>
                <a:ea typeface="+mj-ea"/>
                <a:cs typeface="+mj-cs"/>
              </a:rPr>
              <a:t>S. </a:t>
            </a:r>
            <a:r>
              <a:rPr lang="en-US" sz="2800" b="1" i="1" spc="-100" dirty="0" err="1">
                <a:latin typeface="Calibri" pitchFamily="34" charset="0"/>
                <a:ea typeface="+mj-ea"/>
                <a:cs typeface="+mj-cs"/>
              </a:rPr>
              <a:t>pyogenes</a:t>
            </a:r>
            <a:endParaRPr lang="en-US" sz="2800" b="1" i="1" spc="-100" dirty="0">
              <a:latin typeface="Calibri" pitchFamily="34" charset="0"/>
              <a:ea typeface="+mj-ea"/>
              <a:cs typeface="+mj-cs"/>
            </a:endParaRPr>
          </a:p>
        </p:txBody>
      </p:sp>
      <p:cxnSp>
        <p:nvCxnSpPr>
          <p:cNvPr id="10" name="Straight Connector 9">
            <a:extLst>
              <a:ext uri="{FF2B5EF4-FFF2-40B4-BE49-F238E27FC236}">
                <a16:creationId xmlns:a16="http://schemas.microsoft.com/office/drawing/2014/main" id="{CE5CFC9F-8CF7-4F7B-B6D0-2C0D66C107FD}"/>
              </a:ext>
            </a:extLst>
          </p:cNvPr>
          <p:cNvCxnSpPr/>
          <p:nvPr/>
        </p:nvCxnSpPr>
        <p:spPr>
          <a:xfrm>
            <a:off x="684213" y="404813"/>
            <a:ext cx="80645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id="{A5E8CE5F-786E-46BC-9B10-E24820F3F435}"/>
              </a:ext>
            </a:extLst>
          </p:cNvPr>
          <p:cNvSpPr>
            <a:spLocks noChangeArrowheads="1"/>
          </p:cNvSpPr>
          <p:nvPr/>
        </p:nvSpPr>
        <p:spPr bwMode="auto">
          <a:xfrm>
            <a:off x="323850" y="908050"/>
            <a:ext cx="78486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2000" b="1" u="sng">
                <a:solidFill>
                  <a:srgbClr val="FF0000"/>
                </a:solidFill>
                <a:latin typeface="Calibri" panose="020F0502020204030204" pitchFamily="34" charset="0"/>
              </a:rPr>
              <a:t>Necrotizing fasciitis</a:t>
            </a:r>
          </a:p>
          <a:p>
            <a:pPr eaLnBrk="1" hangingPunct="1">
              <a:spcBef>
                <a:spcPct val="0"/>
              </a:spcBef>
              <a:buClrTx/>
              <a:buSzTx/>
              <a:buFontTx/>
              <a:buNone/>
            </a:pPr>
            <a:r>
              <a:rPr lang="en-US" altLang="en-US" sz="2000" b="1" u="sng">
                <a:solidFill>
                  <a:srgbClr val="FF0000"/>
                </a:solidFill>
                <a:latin typeface="Calibri" panose="020F0502020204030204" pitchFamily="34" charset="0"/>
              </a:rPr>
              <a:t>Symptomes</a:t>
            </a:r>
          </a:p>
          <a:p>
            <a:pPr eaLnBrk="1" hangingPunct="1">
              <a:spcBef>
                <a:spcPct val="0"/>
              </a:spcBef>
              <a:buClrTx/>
              <a:buSzTx/>
              <a:buFontTx/>
              <a:buNone/>
            </a:pPr>
            <a:endParaRPr lang="en-US" altLang="en-US" sz="2000" b="1" u="sng">
              <a:solidFill>
                <a:srgbClr val="FF0000"/>
              </a:solidFill>
              <a:latin typeface="Calibri" panose="020F0502020204030204" pitchFamily="34" charset="0"/>
            </a:endParaRPr>
          </a:p>
          <a:p>
            <a:pPr eaLnBrk="1" hangingPunct="1">
              <a:spcBef>
                <a:spcPct val="0"/>
              </a:spcBef>
              <a:buClrTx/>
              <a:buSzTx/>
              <a:buFont typeface="Courier New" panose="02070309020205020404" pitchFamily="49" charset="0"/>
              <a:buChar char="o"/>
            </a:pPr>
            <a:r>
              <a:rPr lang="en-US" altLang="en-US" sz="2000">
                <a:latin typeface="Calibri" panose="020F0502020204030204" pitchFamily="34" charset="0"/>
              </a:rPr>
              <a:t> </a:t>
            </a:r>
            <a:r>
              <a:rPr lang="en-US" altLang="en-US" sz="2200">
                <a:latin typeface="Calibri" panose="020F0502020204030204" pitchFamily="34" charset="0"/>
              </a:rPr>
              <a:t>The patient develops fever, malaise, and myalgias</a:t>
            </a:r>
          </a:p>
          <a:p>
            <a:pPr eaLnBrk="1" hangingPunct="1">
              <a:spcBef>
                <a:spcPct val="0"/>
              </a:spcBef>
              <a:buClrTx/>
              <a:buSzTx/>
              <a:buFont typeface="Courier New" panose="02070309020205020404" pitchFamily="49" charset="0"/>
              <a:buChar char="o"/>
            </a:pPr>
            <a:endParaRPr lang="en-US" altLang="en-US" sz="2200">
              <a:latin typeface="Calibri" panose="020F0502020204030204" pitchFamily="34" charset="0"/>
            </a:endParaRPr>
          </a:p>
          <a:p>
            <a:pPr eaLnBrk="1" hangingPunct="1">
              <a:spcBef>
                <a:spcPct val="0"/>
              </a:spcBef>
              <a:buClrTx/>
              <a:buSzTx/>
              <a:buFont typeface="Courier New" panose="02070309020205020404" pitchFamily="49" charset="0"/>
              <a:buChar char="o"/>
            </a:pPr>
            <a:r>
              <a:rPr lang="en-US" altLang="en-US" sz="2200">
                <a:latin typeface="Calibri" panose="020F0502020204030204" pitchFamily="34" charset="0"/>
              </a:rPr>
              <a:t> Extreme pain and tenderness over the involved skin and underlying muscle which is the hallmark symptom </a:t>
            </a:r>
          </a:p>
          <a:p>
            <a:pPr eaLnBrk="1" hangingPunct="1">
              <a:spcBef>
                <a:spcPct val="0"/>
              </a:spcBef>
              <a:buClrTx/>
              <a:buSzTx/>
              <a:buFont typeface="Courier New" panose="02070309020205020404" pitchFamily="49" charset="0"/>
              <a:buChar char="o"/>
            </a:pPr>
            <a:endParaRPr lang="en-US" altLang="en-US" sz="2200">
              <a:latin typeface="Calibri" panose="020F0502020204030204" pitchFamily="34" charset="0"/>
            </a:endParaRPr>
          </a:p>
          <a:p>
            <a:pPr eaLnBrk="1" hangingPunct="1">
              <a:spcBef>
                <a:spcPct val="0"/>
              </a:spcBef>
              <a:buClrTx/>
              <a:buSzTx/>
              <a:buFont typeface="Courier New" panose="02070309020205020404" pitchFamily="49" charset="0"/>
              <a:buChar char="o"/>
            </a:pPr>
            <a:r>
              <a:rPr lang="en-US" altLang="en-US" sz="2200">
                <a:latin typeface="Calibri" panose="020F0502020204030204" pitchFamily="34" charset="0"/>
              </a:rPr>
              <a:t>The intensity of the pain often causes suspicion of a torn or ruptured muscle</a:t>
            </a:r>
          </a:p>
          <a:p>
            <a:pPr eaLnBrk="1" hangingPunct="1">
              <a:spcBef>
                <a:spcPct val="0"/>
              </a:spcBef>
              <a:buClrTx/>
              <a:buSzTx/>
              <a:buFont typeface="Courier New" panose="02070309020205020404" pitchFamily="49" charset="0"/>
              <a:buChar char="o"/>
            </a:pPr>
            <a:endParaRPr lang="en-US" altLang="en-US" sz="2200">
              <a:latin typeface="Calibri" panose="020F0502020204030204" pitchFamily="34" charset="0"/>
            </a:endParaRPr>
          </a:p>
          <a:p>
            <a:pPr eaLnBrk="1" hangingPunct="1">
              <a:spcBef>
                <a:spcPct val="0"/>
              </a:spcBef>
              <a:buClrTx/>
              <a:buSzTx/>
              <a:buFont typeface="Courier New" panose="02070309020205020404" pitchFamily="49" charset="0"/>
              <a:buChar char="o"/>
            </a:pPr>
            <a:r>
              <a:rPr lang="en-US" altLang="en-US" sz="2200">
                <a:latin typeface="Calibri" panose="020F0502020204030204" pitchFamily="34" charset="0"/>
              </a:rPr>
              <a:t> Over the next several hours  to days, the local pain progresses to anesthesia</a:t>
            </a:r>
            <a:endParaRPr lang="en-US" altLang="en-US" sz="2200" b="1" u="sng">
              <a:solidFill>
                <a:srgbClr val="FF0000"/>
              </a:solidFill>
              <a:latin typeface="Calibri" panose="020F0502020204030204" pitchFamily="34" charset="0"/>
            </a:endParaRPr>
          </a:p>
          <a:p>
            <a:pPr eaLnBrk="1" hangingPunct="1">
              <a:spcBef>
                <a:spcPct val="0"/>
              </a:spcBef>
              <a:buClrTx/>
              <a:buSzTx/>
              <a:buFontTx/>
              <a:buNone/>
            </a:pPr>
            <a:endParaRPr lang="en-US" altLang="en-US" sz="2000" b="1" u="sng">
              <a:solidFill>
                <a:srgbClr val="FF0000"/>
              </a:solidFill>
              <a:latin typeface="Calibri" panose="020F0502020204030204" pitchFamily="34" charset="0"/>
            </a:endParaRPr>
          </a:p>
          <a:p>
            <a:pPr eaLnBrk="1" hangingPunct="1">
              <a:spcBef>
                <a:spcPct val="0"/>
              </a:spcBef>
              <a:buClrTx/>
              <a:buSzTx/>
              <a:buFontTx/>
              <a:buNone/>
            </a:pPr>
            <a:r>
              <a:rPr lang="en-US" altLang="en-US" sz="2000" b="1" u="sng">
                <a:solidFill>
                  <a:srgbClr val="FF0000"/>
                </a:solidFill>
                <a:latin typeface="Calibri" panose="020F0502020204030204" pitchFamily="34" charset="0"/>
              </a:rPr>
              <a:t> </a:t>
            </a:r>
          </a:p>
        </p:txBody>
      </p:sp>
      <p:sp>
        <p:nvSpPr>
          <p:cNvPr id="3" name="Rectangle 2">
            <a:extLst>
              <a:ext uri="{FF2B5EF4-FFF2-40B4-BE49-F238E27FC236}">
                <a16:creationId xmlns:a16="http://schemas.microsoft.com/office/drawing/2014/main" id="{5AB9D5CD-2939-4149-A58E-1AB26D0B92AF}"/>
              </a:ext>
            </a:extLst>
          </p:cNvPr>
          <p:cNvSpPr txBox="1">
            <a:spLocks noChangeArrowheads="1"/>
          </p:cNvSpPr>
          <p:nvPr/>
        </p:nvSpPr>
        <p:spPr>
          <a:xfrm>
            <a:off x="2700338" y="368300"/>
            <a:ext cx="3095625" cy="574675"/>
          </a:xfrm>
          <a:prstGeom prst="rect">
            <a:avLst/>
          </a:prstGeom>
        </p:spPr>
        <p:txBody>
          <a:bodyPr/>
          <a:lstStyle/>
          <a:p>
            <a:pPr eaLnBrk="1" fontAlgn="auto" hangingPunct="1">
              <a:spcAft>
                <a:spcPts val="0"/>
              </a:spcAft>
              <a:defRPr/>
            </a:pPr>
            <a:r>
              <a:rPr lang="en-US" sz="2400" b="1" spc="-100" dirty="0">
                <a:latin typeface="Calibri" pitchFamily="34" charset="0"/>
                <a:ea typeface="+mj-ea"/>
                <a:cs typeface="+mj-cs"/>
              </a:rPr>
              <a:t>Spreading skin infections</a:t>
            </a:r>
            <a:endParaRPr lang="en-US" sz="2400" b="1" i="1" spc="-100" dirty="0">
              <a:latin typeface="Calibri" pitchFamily="34" charset="0"/>
              <a:ea typeface="+mj-ea"/>
              <a:cs typeface="+mj-cs"/>
            </a:endParaRPr>
          </a:p>
        </p:txBody>
      </p:sp>
      <p:sp>
        <p:nvSpPr>
          <p:cNvPr id="4" name="Rectangle 2">
            <a:extLst>
              <a:ext uri="{FF2B5EF4-FFF2-40B4-BE49-F238E27FC236}">
                <a16:creationId xmlns:a16="http://schemas.microsoft.com/office/drawing/2014/main" id="{CCA13152-6AE2-406B-823C-82846C3ACADA}"/>
              </a:ext>
            </a:extLst>
          </p:cNvPr>
          <p:cNvSpPr txBox="1">
            <a:spLocks noChangeArrowheads="1"/>
          </p:cNvSpPr>
          <p:nvPr/>
        </p:nvSpPr>
        <p:spPr>
          <a:xfrm>
            <a:off x="3186113" y="-100013"/>
            <a:ext cx="2195512" cy="1066801"/>
          </a:xfrm>
          <a:prstGeom prst="rect">
            <a:avLst/>
          </a:prstGeom>
        </p:spPr>
        <p:txBody>
          <a:bodyPr/>
          <a:lstStyle/>
          <a:p>
            <a:pPr eaLnBrk="1" fontAlgn="auto" hangingPunct="1">
              <a:spcAft>
                <a:spcPts val="0"/>
              </a:spcAft>
              <a:defRPr/>
            </a:pPr>
            <a:r>
              <a:rPr lang="en-US" sz="2800" b="1" spc="-100" dirty="0">
                <a:latin typeface="Calibri" pitchFamily="34" charset="0"/>
                <a:ea typeface="+mj-ea"/>
                <a:cs typeface="+mj-cs"/>
              </a:rPr>
              <a:t> </a:t>
            </a:r>
            <a:r>
              <a:rPr lang="en-US" sz="2800" b="1" i="1" spc="-100" dirty="0">
                <a:latin typeface="Calibri" pitchFamily="34" charset="0"/>
                <a:ea typeface="+mj-ea"/>
                <a:cs typeface="+mj-cs"/>
              </a:rPr>
              <a:t>S. </a:t>
            </a:r>
            <a:r>
              <a:rPr lang="en-US" sz="2800" b="1" i="1" spc="-100" dirty="0" err="1">
                <a:latin typeface="Calibri" pitchFamily="34" charset="0"/>
                <a:ea typeface="+mj-ea"/>
                <a:cs typeface="+mj-cs"/>
              </a:rPr>
              <a:t>pyogenes</a:t>
            </a:r>
            <a:endParaRPr lang="en-US" sz="2800" b="1" i="1" spc="-100" dirty="0">
              <a:latin typeface="Calibri" pitchFamily="34" charset="0"/>
              <a:ea typeface="+mj-ea"/>
              <a:cs typeface="+mj-cs"/>
            </a:endParaRPr>
          </a:p>
        </p:txBody>
      </p:sp>
      <p:cxnSp>
        <p:nvCxnSpPr>
          <p:cNvPr id="5" name="Straight Connector 4">
            <a:extLst>
              <a:ext uri="{FF2B5EF4-FFF2-40B4-BE49-F238E27FC236}">
                <a16:creationId xmlns:a16="http://schemas.microsoft.com/office/drawing/2014/main" id="{F4AFFDFF-2211-49F9-93F9-D785FD589D0F}"/>
              </a:ext>
            </a:extLst>
          </p:cNvPr>
          <p:cNvCxnSpPr/>
          <p:nvPr/>
        </p:nvCxnSpPr>
        <p:spPr>
          <a:xfrm>
            <a:off x="684213" y="404813"/>
            <a:ext cx="80645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NYC+EMSnecrotizingfasciitis">
            <a:extLst>
              <a:ext uri="{FF2B5EF4-FFF2-40B4-BE49-F238E27FC236}">
                <a16:creationId xmlns:a16="http://schemas.microsoft.com/office/drawing/2014/main" id="{100BA2DB-410D-473A-93C5-753FE2627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57338"/>
            <a:ext cx="3543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fasciitis">
            <a:extLst>
              <a:ext uri="{FF2B5EF4-FFF2-40B4-BE49-F238E27FC236}">
                <a16:creationId xmlns:a16="http://schemas.microsoft.com/office/drawing/2014/main" id="{C1051C3D-B856-46DE-82AA-D1E052164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90805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7">
            <a:extLst>
              <a:ext uri="{FF2B5EF4-FFF2-40B4-BE49-F238E27FC236}">
                <a16:creationId xmlns:a16="http://schemas.microsoft.com/office/drawing/2014/main" id="{C397BE05-B37C-49D8-B709-118ABF5134FF}"/>
              </a:ext>
            </a:extLst>
          </p:cNvPr>
          <p:cNvSpPr>
            <a:spLocks noChangeArrowheads="1"/>
          </p:cNvSpPr>
          <p:nvPr/>
        </p:nvSpPr>
        <p:spPr bwMode="auto">
          <a:xfrm>
            <a:off x="323850" y="908050"/>
            <a:ext cx="7848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2000" b="1" u="sng">
                <a:solidFill>
                  <a:srgbClr val="FF0000"/>
                </a:solidFill>
                <a:latin typeface="Calibri" panose="020F0502020204030204" pitchFamily="34" charset="0"/>
              </a:rPr>
              <a:t>Necrotizing fasciitis</a:t>
            </a:r>
          </a:p>
          <a:p>
            <a:pPr eaLnBrk="1" hangingPunct="1">
              <a:spcBef>
                <a:spcPct val="0"/>
              </a:spcBef>
              <a:buClrTx/>
              <a:buSzTx/>
              <a:buFontTx/>
              <a:buNone/>
            </a:pPr>
            <a:endParaRPr lang="en-US" altLang="en-US" sz="2000" b="1" u="sng">
              <a:solidFill>
                <a:srgbClr val="FF0000"/>
              </a:solidFill>
              <a:latin typeface="Calibri" panose="020F0502020204030204" pitchFamily="34" charset="0"/>
            </a:endParaRPr>
          </a:p>
          <a:p>
            <a:pPr eaLnBrk="1" hangingPunct="1">
              <a:spcBef>
                <a:spcPct val="0"/>
              </a:spcBef>
              <a:buClrTx/>
              <a:buSzTx/>
              <a:buFontTx/>
              <a:buNone/>
            </a:pPr>
            <a:endParaRPr lang="en-US" altLang="en-US" sz="2000" b="1" u="sng">
              <a:solidFill>
                <a:srgbClr val="FF0000"/>
              </a:solidFill>
              <a:latin typeface="Calibri" panose="020F0502020204030204" pitchFamily="34" charset="0"/>
            </a:endParaRPr>
          </a:p>
          <a:p>
            <a:pPr eaLnBrk="1" hangingPunct="1">
              <a:spcBef>
                <a:spcPct val="0"/>
              </a:spcBef>
              <a:buClrTx/>
              <a:buSzTx/>
              <a:buFontTx/>
              <a:buNone/>
            </a:pPr>
            <a:r>
              <a:rPr lang="en-US" altLang="en-US" sz="2000" b="1" u="sng">
                <a:solidFill>
                  <a:srgbClr val="FF0000"/>
                </a:solidFill>
                <a:latin typeface="Calibri" panose="020F0502020204030204" pitchFamily="34" charset="0"/>
              </a:rPr>
              <a:t> </a:t>
            </a:r>
          </a:p>
        </p:txBody>
      </p:sp>
      <p:sp>
        <p:nvSpPr>
          <p:cNvPr id="9" name="Rectangle 2">
            <a:extLst>
              <a:ext uri="{FF2B5EF4-FFF2-40B4-BE49-F238E27FC236}">
                <a16:creationId xmlns:a16="http://schemas.microsoft.com/office/drawing/2014/main" id="{78F31BB7-C791-4FC4-93F4-3C50A8488F42}"/>
              </a:ext>
            </a:extLst>
          </p:cNvPr>
          <p:cNvSpPr txBox="1">
            <a:spLocks noChangeArrowheads="1"/>
          </p:cNvSpPr>
          <p:nvPr/>
        </p:nvSpPr>
        <p:spPr>
          <a:xfrm>
            <a:off x="2700338" y="368300"/>
            <a:ext cx="3095625" cy="574675"/>
          </a:xfrm>
          <a:prstGeom prst="rect">
            <a:avLst/>
          </a:prstGeom>
        </p:spPr>
        <p:txBody>
          <a:bodyPr/>
          <a:lstStyle/>
          <a:p>
            <a:pPr eaLnBrk="1" fontAlgn="auto" hangingPunct="1">
              <a:spcAft>
                <a:spcPts val="0"/>
              </a:spcAft>
              <a:defRPr/>
            </a:pPr>
            <a:r>
              <a:rPr lang="en-US" sz="2400" b="1" spc="-100" dirty="0">
                <a:latin typeface="Calibri" pitchFamily="34" charset="0"/>
                <a:ea typeface="+mj-ea"/>
                <a:cs typeface="+mj-cs"/>
              </a:rPr>
              <a:t>Spreading skin infections</a:t>
            </a:r>
            <a:endParaRPr lang="en-US" sz="2400" b="1" i="1" spc="-100" dirty="0">
              <a:latin typeface="Calibri" pitchFamily="34" charset="0"/>
              <a:ea typeface="+mj-ea"/>
              <a:cs typeface="+mj-cs"/>
            </a:endParaRPr>
          </a:p>
        </p:txBody>
      </p:sp>
      <p:sp>
        <p:nvSpPr>
          <p:cNvPr id="10" name="Rectangle 2">
            <a:extLst>
              <a:ext uri="{FF2B5EF4-FFF2-40B4-BE49-F238E27FC236}">
                <a16:creationId xmlns:a16="http://schemas.microsoft.com/office/drawing/2014/main" id="{81B19E98-038C-4A86-BF18-0C84C1D687BA}"/>
              </a:ext>
            </a:extLst>
          </p:cNvPr>
          <p:cNvSpPr txBox="1">
            <a:spLocks noChangeArrowheads="1"/>
          </p:cNvSpPr>
          <p:nvPr/>
        </p:nvSpPr>
        <p:spPr>
          <a:xfrm>
            <a:off x="3186113" y="-100013"/>
            <a:ext cx="2195512" cy="1066801"/>
          </a:xfrm>
          <a:prstGeom prst="rect">
            <a:avLst/>
          </a:prstGeom>
        </p:spPr>
        <p:txBody>
          <a:bodyPr/>
          <a:lstStyle/>
          <a:p>
            <a:pPr eaLnBrk="1" fontAlgn="auto" hangingPunct="1">
              <a:spcAft>
                <a:spcPts val="0"/>
              </a:spcAft>
              <a:defRPr/>
            </a:pPr>
            <a:r>
              <a:rPr lang="en-US" sz="2800" b="1" spc="-100" dirty="0">
                <a:latin typeface="Calibri" pitchFamily="34" charset="0"/>
                <a:ea typeface="+mj-ea"/>
                <a:cs typeface="+mj-cs"/>
              </a:rPr>
              <a:t> </a:t>
            </a:r>
            <a:r>
              <a:rPr lang="en-US" sz="2800" b="1" i="1" spc="-100" dirty="0">
                <a:latin typeface="Calibri" pitchFamily="34" charset="0"/>
                <a:ea typeface="+mj-ea"/>
                <a:cs typeface="+mj-cs"/>
              </a:rPr>
              <a:t>S. </a:t>
            </a:r>
            <a:r>
              <a:rPr lang="en-US" sz="2800" b="1" i="1" spc="-100" dirty="0" err="1">
                <a:latin typeface="Calibri" pitchFamily="34" charset="0"/>
                <a:ea typeface="+mj-ea"/>
                <a:cs typeface="+mj-cs"/>
              </a:rPr>
              <a:t>pyogenes</a:t>
            </a:r>
            <a:endParaRPr lang="en-US" sz="2800" b="1" i="1" spc="-100" dirty="0">
              <a:latin typeface="Calibri" pitchFamily="34" charset="0"/>
              <a:ea typeface="+mj-ea"/>
              <a:cs typeface="+mj-cs"/>
            </a:endParaRPr>
          </a:p>
        </p:txBody>
      </p:sp>
      <p:cxnSp>
        <p:nvCxnSpPr>
          <p:cNvPr id="11" name="Straight Connector 10">
            <a:extLst>
              <a:ext uri="{FF2B5EF4-FFF2-40B4-BE49-F238E27FC236}">
                <a16:creationId xmlns:a16="http://schemas.microsoft.com/office/drawing/2014/main" id="{A7EFD420-D7E0-4BD5-AAFB-0C761E85D6C8}"/>
              </a:ext>
            </a:extLst>
          </p:cNvPr>
          <p:cNvCxnSpPr/>
          <p:nvPr/>
        </p:nvCxnSpPr>
        <p:spPr>
          <a:xfrm>
            <a:off x="684213" y="404813"/>
            <a:ext cx="8064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5064" name="Picture 2" descr="http://ts3.explicit.bing.net/th?id=H.4779354977930334&amp;pid=15.1">
            <a:extLst>
              <a:ext uri="{FF2B5EF4-FFF2-40B4-BE49-F238E27FC236}">
                <a16:creationId xmlns:a16="http://schemas.microsoft.com/office/drawing/2014/main" id="{388E37C5-F8D9-4F25-99BE-C790BC4BE8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4589463"/>
            <a:ext cx="3527425"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مجموعة 21">
            <a:extLst>
              <a:ext uri="{FF2B5EF4-FFF2-40B4-BE49-F238E27FC236}">
                <a16:creationId xmlns:a16="http://schemas.microsoft.com/office/drawing/2014/main" id="{D4108FD6-1989-46E3-B0A3-752F0F3245E3}"/>
              </a:ext>
            </a:extLst>
          </p:cNvPr>
          <p:cNvGrpSpPr>
            <a:grpSpLocks/>
          </p:cNvGrpSpPr>
          <p:nvPr/>
        </p:nvGrpSpPr>
        <p:grpSpPr bwMode="auto">
          <a:xfrm>
            <a:off x="3321050" y="5530850"/>
            <a:ext cx="2087563" cy="936625"/>
            <a:chOff x="3131840" y="5661248"/>
            <a:chExt cx="2736304" cy="1152128"/>
          </a:xfrm>
        </p:grpSpPr>
        <p:sp>
          <p:nvSpPr>
            <p:cNvPr id="46101" name="Rectangle 16">
              <a:extLst>
                <a:ext uri="{FF2B5EF4-FFF2-40B4-BE49-F238E27FC236}">
                  <a16:creationId xmlns:a16="http://schemas.microsoft.com/office/drawing/2014/main" id="{CF544F89-4329-453A-BA96-2616401888CF}"/>
                </a:ext>
              </a:extLst>
            </p:cNvPr>
            <p:cNvSpPr>
              <a:spLocks noChangeArrowheads="1"/>
            </p:cNvSpPr>
            <p:nvPr/>
          </p:nvSpPr>
          <p:spPr bwMode="auto">
            <a:xfrm>
              <a:off x="3160551" y="5990427"/>
              <a:ext cx="2325154" cy="56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latin typeface="Calibri" panose="020F0502020204030204" pitchFamily="34" charset="0"/>
                </a:rPr>
                <a:t>Colonization</a:t>
              </a:r>
            </a:p>
          </p:txBody>
        </p:sp>
        <p:sp>
          <p:nvSpPr>
            <p:cNvPr id="18" name="Oval 17">
              <a:extLst>
                <a:ext uri="{FF2B5EF4-FFF2-40B4-BE49-F238E27FC236}">
                  <a16:creationId xmlns:a16="http://schemas.microsoft.com/office/drawing/2014/main" id="{3D2FECD0-D931-401D-9DED-07289FBCB000}"/>
                </a:ext>
              </a:extLst>
            </p:cNvPr>
            <p:cNvSpPr/>
            <p:nvPr/>
          </p:nvSpPr>
          <p:spPr>
            <a:xfrm>
              <a:off x="3131840" y="5661248"/>
              <a:ext cx="2736304"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b="1" dirty="0">
                <a:latin typeface="Calibri" pitchFamily="34" charset="0"/>
              </a:endParaRPr>
            </a:p>
            <a:p>
              <a:pPr algn="ctr" eaLnBrk="1" hangingPunct="1">
                <a:defRPr/>
              </a:pPr>
              <a:endParaRPr lang="en-US" sz="2400" b="1" dirty="0">
                <a:latin typeface="Calibri" pitchFamily="34" charset="0"/>
              </a:endParaRPr>
            </a:p>
            <a:p>
              <a:pPr algn="ctr" eaLnBrk="1" hangingPunct="1">
                <a:defRPr/>
              </a:pPr>
              <a:endParaRPr lang="en-US" sz="2400" b="1" dirty="0">
                <a:latin typeface="Calibri" pitchFamily="34" charset="0"/>
              </a:endParaRPr>
            </a:p>
          </p:txBody>
        </p:sp>
      </p:grpSp>
      <p:grpSp>
        <p:nvGrpSpPr>
          <p:cNvPr id="52" name="مجموعة 51">
            <a:extLst>
              <a:ext uri="{FF2B5EF4-FFF2-40B4-BE49-F238E27FC236}">
                <a16:creationId xmlns:a16="http://schemas.microsoft.com/office/drawing/2014/main" id="{9DAC3FB0-1B70-4470-92B9-62995F7C3DE7}"/>
              </a:ext>
            </a:extLst>
          </p:cNvPr>
          <p:cNvGrpSpPr>
            <a:grpSpLocks/>
          </p:cNvGrpSpPr>
          <p:nvPr/>
        </p:nvGrpSpPr>
        <p:grpSpPr bwMode="auto">
          <a:xfrm>
            <a:off x="5508625" y="1643063"/>
            <a:ext cx="4064000" cy="936625"/>
            <a:chOff x="5868144" y="1628800"/>
            <a:chExt cx="3052740" cy="936104"/>
          </a:xfrm>
        </p:grpSpPr>
        <p:sp>
          <p:nvSpPr>
            <p:cNvPr id="21" name="Oval 20">
              <a:extLst>
                <a:ext uri="{FF2B5EF4-FFF2-40B4-BE49-F238E27FC236}">
                  <a16:creationId xmlns:a16="http://schemas.microsoft.com/office/drawing/2014/main" id="{046EEF68-E3B6-49DE-9982-D8AA8C100879}"/>
                </a:ext>
              </a:extLst>
            </p:cNvPr>
            <p:cNvSpPr/>
            <p:nvPr/>
          </p:nvSpPr>
          <p:spPr>
            <a:xfrm>
              <a:off x="5868144" y="1628800"/>
              <a:ext cx="2160768"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b="1" dirty="0">
                <a:latin typeface="Calibri" pitchFamily="34" charset="0"/>
              </a:endParaRPr>
            </a:p>
            <a:p>
              <a:pPr algn="ctr" eaLnBrk="1" hangingPunct="1">
                <a:defRPr/>
              </a:pPr>
              <a:endParaRPr lang="en-US" sz="2800" b="1" dirty="0">
                <a:latin typeface="Calibri" pitchFamily="34" charset="0"/>
              </a:endParaRPr>
            </a:p>
            <a:p>
              <a:pPr algn="ctr" eaLnBrk="1" hangingPunct="1">
                <a:defRPr/>
              </a:pPr>
              <a:endParaRPr lang="en-US" sz="2800" b="1" dirty="0">
                <a:latin typeface="Calibri" pitchFamily="34" charset="0"/>
              </a:endParaRPr>
            </a:p>
          </p:txBody>
        </p:sp>
        <p:sp>
          <p:nvSpPr>
            <p:cNvPr id="46100" name="Rectangle 24">
              <a:extLst>
                <a:ext uri="{FF2B5EF4-FFF2-40B4-BE49-F238E27FC236}">
                  <a16:creationId xmlns:a16="http://schemas.microsoft.com/office/drawing/2014/main" id="{770E2471-F654-4823-A914-211247CBA60C}"/>
                </a:ext>
              </a:extLst>
            </p:cNvPr>
            <p:cNvSpPr>
              <a:spLocks noChangeArrowheads="1"/>
            </p:cNvSpPr>
            <p:nvPr/>
          </p:nvSpPr>
          <p:spPr bwMode="auto">
            <a:xfrm>
              <a:off x="6047460" y="1916832"/>
              <a:ext cx="2873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0000"/>
                  </a:solidFill>
                  <a:latin typeface="Calibri" panose="020F0502020204030204" pitchFamily="34" charset="0"/>
                </a:rPr>
                <a:t>Toxigenic diseases </a:t>
              </a:r>
              <a:endParaRPr lang="en-US" altLang="en-US" sz="2400" b="1">
                <a:latin typeface="Calibri" panose="020F0502020204030204" pitchFamily="34" charset="0"/>
              </a:endParaRPr>
            </a:p>
          </p:txBody>
        </p:sp>
      </p:grpSp>
      <p:cxnSp>
        <p:nvCxnSpPr>
          <p:cNvPr id="33" name="Straight Arrow Connector 32">
            <a:extLst>
              <a:ext uri="{FF2B5EF4-FFF2-40B4-BE49-F238E27FC236}">
                <a16:creationId xmlns:a16="http://schemas.microsoft.com/office/drawing/2014/main" id="{B2975C08-191E-45DD-B682-A797095755E6}"/>
              </a:ext>
            </a:extLst>
          </p:cNvPr>
          <p:cNvCxnSpPr/>
          <p:nvPr/>
        </p:nvCxnSpPr>
        <p:spPr>
          <a:xfrm flipV="1">
            <a:off x="5429250" y="2428875"/>
            <a:ext cx="285750" cy="2143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6085" name="TextBox 22">
            <a:extLst>
              <a:ext uri="{FF2B5EF4-FFF2-40B4-BE49-F238E27FC236}">
                <a16:creationId xmlns:a16="http://schemas.microsoft.com/office/drawing/2014/main" id="{D2E0E654-0996-4017-BC0F-7F5E6B7F56CC}"/>
              </a:ext>
            </a:extLst>
          </p:cNvPr>
          <p:cNvSpPr txBox="1">
            <a:spLocks noChangeArrowheads="1"/>
          </p:cNvSpPr>
          <p:nvPr/>
        </p:nvSpPr>
        <p:spPr bwMode="auto">
          <a:xfrm>
            <a:off x="1547813" y="188913"/>
            <a:ext cx="5959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400" b="1">
                <a:solidFill>
                  <a:srgbClr val="FF0000"/>
                </a:solidFill>
                <a:latin typeface="Calibri" panose="020F0502020204030204" pitchFamily="34" charset="0"/>
              </a:rPr>
              <a:t> Levels of skin infections </a:t>
            </a:r>
          </a:p>
        </p:txBody>
      </p:sp>
      <p:grpSp>
        <p:nvGrpSpPr>
          <p:cNvPr id="46086" name="مجموعة 30">
            <a:extLst>
              <a:ext uri="{FF2B5EF4-FFF2-40B4-BE49-F238E27FC236}">
                <a16:creationId xmlns:a16="http://schemas.microsoft.com/office/drawing/2014/main" id="{0C5CAE5D-6CFD-47CB-B062-263CF9FC27B7}"/>
              </a:ext>
            </a:extLst>
          </p:cNvPr>
          <p:cNvGrpSpPr>
            <a:grpSpLocks/>
          </p:cNvGrpSpPr>
          <p:nvPr/>
        </p:nvGrpSpPr>
        <p:grpSpPr bwMode="auto">
          <a:xfrm>
            <a:off x="2484438" y="3789363"/>
            <a:ext cx="3816350" cy="1427162"/>
            <a:chOff x="3059832" y="3573016"/>
            <a:chExt cx="2736304" cy="1152128"/>
          </a:xfrm>
        </p:grpSpPr>
        <p:sp>
          <p:nvSpPr>
            <p:cNvPr id="24" name="Oval 23">
              <a:extLst>
                <a:ext uri="{FF2B5EF4-FFF2-40B4-BE49-F238E27FC236}">
                  <a16:creationId xmlns:a16="http://schemas.microsoft.com/office/drawing/2014/main" id="{8FDBE996-DCB3-403E-AE72-582EA70D8539}"/>
                </a:ext>
              </a:extLst>
            </p:cNvPr>
            <p:cNvSpPr/>
            <p:nvPr/>
          </p:nvSpPr>
          <p:spPr>
            <a:xfrm>
              <a:off x="3059832" y="3573016"/>
              <a:ext cx="2736304"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b="1" dirty="0">
                <a:latin typeface="Calibri" pitchFamily="34" charset="0"/>
              </a:endParaRPr>
            </a:p>
            <a:p>
              <a:pPr algn="ctr" eaLnBrk="1" hangingPunct="1">
                <a:defRPr/>
              </a:pPr>
              <a:endParaRPr lang="en-US" sz="2000" b="1" dirty="0">
                <a:latin typeface="Calibri" pitchFamily="34" charset="0"/>
              </a:endParaRPr>
            </a:p>
            <a:p>
              <a:pPr algn="ctr" eaLnBrk="1" hangingPunct="1">
                <a:defRPr/>
              </a:pPr>
              <a:endParaRPr lang="en-US" sz="2000" b="1" dirty="0">
                <a:latin typeface="Calibri" pitchFamily="34" charset="0"/>
              </a:endParaRPr>
            </a:p>
          </p:txBody>
        </p:sp>
        <p:sp>
          <p:nvSpPr>
            <p:cNvPr id="46098" name="Rectangle 18">
              <a:extLst>
                <a:ext uri="{FF2B5EF4-FFF2-40B4-BE49-F238E27FC236}">
                  <a16:creationId xmlns:a16="http://schemas.microsoft.com/office/drawing/2014/main" id="{3031DBD6-95A3-4DD5-B184-DE29BDB74B68}"/>
                </a:ext>
              </a:extLst>
            </p:cNvPr>
            <p:cNvSpPr>
              <a:spLocks noChangeArrowheads="1"/>
            </p:cNvSpPr>
            <p:nvPr/>
          </p:nvSpPr>
          <p:spPr bwMode="auto">
            <a:xfrm>
              <a:off x="3313144" y="3859074"/>
              <a:ext cx="2268303" cy="77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0000"/>
                  </a:solidFill>
                  <a:latin typeface="Calibri" panose="020F0502020204030204" pitchFamily="34" charset="0"/>
                </a:rPr>
                <a:t>Localized infections </a:t>
              </a:r>
            </a:p>
            <a:p>
              <a:pPr algn="ctr" eaLnBrk="1" hangingPunct="1"/>
              <a:endParaRPr lang="en-US" altLang="en-US" sz="2800" b="1">
                <a:latin typeface="Calibri" panose="020F0502020204030204" pitchFamily="34" charset="0"/>
              </a:endParaRPr>
            </a:p>
          </p:txBody>
        </p:sp>
      </p:grpSp>
      <p:grpSp>
        <p:nvGrpSpPr>
          <p:cNvPr id="46087" name="مجموعة 47">
            <a:extLst>
              <a:ext uri="{FF2B5EF4-FFF2-40B4-BE49-F238E27FC236}">
                <a16:creationId xmlns:a16="http://schemas.microsoft.com/office/drawing/2014/main" id="{F2409171-7808-4E9F-BD2C-2C4686E61949}"/>
              </a:ext>
            </a:extLst>
          </p:cNvPr>
          <p:cNvGrpSpPr>
            <a:grpSpLocks/>
          </p:cNvGrpSpPr>
          <p:nvPr/>
        </p:nvGrpSpPr>
        <p:grpSpPr bwMode="auto">
          <a:xfrm>
            <a:off x="0" y="1643063"/>
            <a:ext cx="3057525" cy="995362"/>
            <a:chOff x="3019510" y="1988840"/>
            <a:chExt cx="2629502" cy="994611"/>
          </a:xfrm>
        </p:grpSpPr>
        <p:sp>
          <p:nvSpPr>
            <p:cNvPr id="46095" name="Rectangle 14">
              <a:extLst>
                <a:ext uri="{FF2B5EF4-FFF2-40B4-BE49-F238E27FC236}">
                  <a16:creationId xmlns:a16="http://schemas.microsoft.com/office/drawing/2014/main" id="{8EE8E416-F711-435D-B4FD-4D730E71F611}"/>
                </a:ext>
              </a:extLst>
            </p:cNvPr>
            <p:cNvSpPr>
              <a:spLocks noChangeArrowheads="1"/>
            </p:cNvSpPr>
            <p:nvPr/>
          </p:nvSpPr>
          <p:spPr bwMode="auto">
            <a:xfrm>
              <a:off x="3019510" y="2241164"/>
              <a:ext cx="2629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rgbClr val="000000"/>
                  </a:solidFill>
                  <a:latin typeface="Calibri" panose="020F0502020204030204" pitchFamily="34" charset="0"/>
                </a:rPr>
                <a:t>Systemic Infections</a:t>
              </a:r>
            </a:p>
          </p:txBody>
        </p:sp>
        <p:sp>
          <p:nvSpPr>
            <p:cNvPr id="34" name="Oval 33">
              <a:extLst>
                <a:ext uri="{FF2B5EF4-FFF2-40B4-BE49-F238E27FC236}">
                  <a16:creationId xmlns:a16="http://schemas.microsoft.com/office/drawing/2014/main" id="{47F804DB-7CBD-4648-A7F8-0AB4D0FFAFBB}"/>
                </a:ext>
              </a:extLst>
            </p:cNvPr>
            <p:cNvSpPr/>
            <p:nvPr/>
          </p:nvSpPr>
          <p:spPr>
            <a:xfrm>
              <a:off x="3203821" y="1988840"/>
              <a:ext cx="2274533" cy="994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b="1" dirty="0">
                <a:latin typeface="Calibri" pitchFamily="34" charset="0"/>
              </a:endParaRPr>
            </a:p>
            <a:p>
              <a:pPr algn="ctr" eaLnBrk="1" hangingPunct="1">
                <a:defRPr/>
              </a:pPr>
              <a:endParaRPr lang="en-US" sz="2800" b="1" dirty="0">
                <a:latin typeface="Calibri" pitchFamily="34" charset="0"/>
              </a:endParaRPr>
            </a:p>
            <a:p>
              <a:pPr algn="ctr" eaLnBrk="1" hangingPunct="1">
                <a:defRPr/>
              </a:pPr>
              <a:endParaRPr lang="en-US" sz="2800" b="1" dirty="0">
                <a:latin typeface="Calibri" pitchFamily="34" charset="0"/>
              </a:endParaRPr>
            </a:p>
          </p:txBody>
        </p:sp>
      </p:grpSp>
      <p:cxnSp>
        <p:nvCxnSpPr>
          <p:cNvPr id="37" name="Straight Arrow Connector 36">
            <a:extLst>
              <a:ext uri="{FF2B5EF4-FFF2-40B4-BE49-F238E27FC236}">
                <a16:creationId xmlns:a16="http://schemas.microsoft.com/office/drawing/2014/main" id="{AC38DB37-0B86-409A-9DED-284807587D9D}"/>
              </a:ext>
            </a:extLst>
          </p:cNvPr>
          <p:cNvCxnSpPr/>
          <p:nvPr/>
        </p:nvCxnSpPr>
        <p:spPr>
          <a:xfrm rot="10800000">
            <a:off x="2643188" y="2428875"/>
            <a:ext cx="323850" cy="1825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6089" name="مجموعة 48">
            <a:extLst>
              <a:ext uri="{FF2B5EF4-FFF2-40B4-BE49-F238E27FC236}">
                <a16:creationId xmlns:a16="http://schemas.microsoft.com/office/drawing/2014/main" id="{E0BFE28D-AF2E-4488-A137-8A78F4B12244}"/>
              </a:ext>
            </a:extLst>
          </p:cNvPr>
          <p:cNvGrpSpPr>
            <a:grpSpLocks/>
          </p:cNvGrpSpPr>
          <p:nvPr/>
        </p:nvGrpSpPr>
        <p:grpSpPr bwMode="auto">
          <a:xfrm>
            <a:off x="2967038" y="2247900"/>
            <a:ext cx="2589212" cy="995363"/>
            <a:chOff x="-900608" y="1628800"/>
            <a:chExt cx="2385366" cy="994611"/>
          </a:xfrm>
        </p:grpSpPr>
        <p:sp>
          <p:nvSpPr>
            <p:cNvPr id="30" name="Oval 29">
              <a:extLst>
                <a:ext uri="{FF2B5EF4-FFF2-40B4-BE49-F238E27FC236}">
                  <a16:creationId xmlns:a16="http://schemas.microsoft.com/office/drawing/2014/main" id="{3EFAAF3A-F90E-4791-80F8-8B63420282B4}"/>
                </a:ext>
              </a:extLst>
            </p:cNvPr>
            <p:cNvSpPr/>
            <p:nvPr/>
          </p:nvSpPr>
          <p:spPr>
            <a:xfrm>
              <a:off x="-900608" y="1628800"/>
              <a:ext cx="2274215" cy="9946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800" b="1" dirty="0">
                <a:latin typeface="Calibri" pitchFamily="34" charset="0"/>
              </a:endParaRPr>
            </a:p>
            <a:p>
              <a:pPr algn="ctr" eaLnBrk="1" hangingPunct="1">
                <a:defRPr/>
              </a:pPr>
              <a:endParaRPr lang="en-US" sz="2800" b="1" dirty="0">
                <a:latin typeface="Calibri" pitchFamily="34" charset="0"/>
              </a:endParaRPr>
            </a:p>
            <a:p>
              <a:pPr algn="ctr" eaLnBrk="1" hangingPunct="1">
                <a:defRPr/>
              </a:pPr>
              <a:endParaRPr lang="en-US" sz="2800" b="1" dirty="0">
                <a:latin typeface="Calibri" pitchFamily="34" charset="0"/>
              </a:endParaRPr>
            </a:p>
          </p:txBody>
        </p:sp>
        <p:sp>
          <p:nvSpPr>
            <p:cNvPr id="46094" name="Rectangle 40">
              <a:extLst>
                <a:ext uri="{FF2B5EF4-FFF2-40B4-BE49-F238E27FC236}">
                  <a16:creationId xmlns:a16="http://schemas.microsoft.com/office/drawing/2014/main" id="{BF2CEF29-3433-4788-B88C-0A8620B758BB}"/>
                </a:ext>
              </a:extLst>
            </p:cNvPr>
            <p:cNvSpPr>
              <a:spLocks noChangeArrowheads="1"/>
            </p:cNvSpPr>
            <p:nvPr/>
          </p:nvSpPr>
          <p:spPr bwMode="auto">
            <a:xfrm>
              <a:off x="-864860" y="1907540"/>
              <a:ext cx="23496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000000"/>
                  </a:solidFill>
                  <a:latin typeface="Calibri" panose="020F0502020204030204" pitchFamily="34" charset="0"/>
                </a:rPr>
                <a:t>Spreading infections</a:t>
              </a:r>
            </a:p>
          </p:txBody>
        </p:sp>
      </p:grpSp>
      <p:cxnSp>
        <p:nvCxnSpPr>
          <p:cNvPr id="60" name="Straight Arrow Connector 41">
            <a:extLst>
              <a:ext uri="{FF2B5EF4-FFF2-40B4-BE49-F238E27FC236}">
                <a16:creationId xmlns:a16="http://schemas.microsoft.com/office/drawing/2014/main" id="{606708F7-656A-4657-809E-07CD6FFF8342}"/>
              </a:ext>
            </a:extLst>
          </p:cNvPr>
          <p:cNvCxnSpPr/>
          <p:nvPr/>
        </p:nvCxnSpPr>
        <p:spPr>
          <a:xfrm flipH="1" flipV="1">
            <a:off x="4397375" y="5300663"/>
            <a:ext cx="3175" cy="2301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41">
            <a:extLst>
              <a:ext uri="{FF2B5EF4-FFF2-40B4-BE49-F238E27FC236}">
                <a16:creationId xmlns:a16="http://schemas.microsoft.com/office/drawing/2014/main" id="{504E9D26-9561-41D7-A7EA-2D33A54EC3E7}"/>
              </a:ext>
            </a:extLst>
          </p:cNvPr>
          <p:cNvCxnSpPr/>
          <p:nvPr/>
        </p:nvCxnSpPr>
        <p:spPr>
          <a:xfrm flipH="1" flipV="1">
            <a:off x="4211638" y="3213100"/>
            <a:ext cx="3175" cy="5175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4F0DFE50-F217-4B64-95D1-E991DA5DCA82}"/>
              </a:ext>
            </a:extLst>
          </p:cNvPr>
          <p:cNvSpPr/>
          <p:nvPr/>
        </p:nvSpPr>
        <p:spPr>
          <a:xfrm>
            <a:off x="5429250" y="1503363"/>
            <a:ext cx="3057525" cy="11350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strips(downLeft)">
                                      <p:cBhvr>
                                        <p:cTn id="7" dur="500"/>
                                        <p:tgtEl>
                                          <p:spTgt spid="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BC69B3-1CB5-43F6-8427-9EB11B163B6C}"/>
              </a:ext>
            </a:extLst>
          </p:cNvPr>
          <p:cNvSpPr>
            <a:spLocks noGrp="1"/>
          </p:cNvSpPr>
          <p:nvPr>
            <p:ph sz="quarter" idx="1"/>
          </p:nvPr>
        </p:nvSpPr>
        <p:spPr>
          <a:xfrm>
            <a:off x="107950" y="1196975"/>
            <a:ext cx="7772400" cy="3730625"/>
          </a:xfrm>
        </p:spPr>
        <p:txBody>
          <a:bodyPr>
            <a:noAutofit/>
          </a:bodyPr>
          <a:lstStyle/>
          <a:p>
            <a:pPr marL="274320" indent="-274320" eaLnBrk="1" fontAlgn="auto" hangingPunct="1">
              <a:spcAft>
                <a:spcPts val="0"/>
              </a:spcAft>
              <a:buFont typeface="Wingdings"/>
              <a:buNone/>
              <a:defRPr/>
            </a:pPr>
            <a:endParaRPr lang="en-US" dirty="0">
              <a:latin typeface="Calibri" pitchFamily="34" charset="0"/>
            </a:endParaRPr>
          </a:p>
          <a:p>
            <a:pPr marL="342900" indent="-274320" eaLnBrk="1" fontAlgn="auto" hangingPunct="1">
              <a:spcAft>
                <a:spcPts val="0"/>
              </a:spcAft>
              <a:buFont typeface="Courier New" pitchFamily="49" charset="0"/>
              <a:buChar char="o"/>
              <a:defRPr/>
            </a:pPr>
            <a:r>
              <a:rPr lang="en-US" b="1" dirty="0">
                <a:latin typeface="Calibri" pitchFamily="34" charset="0"/>
              </a:rPr>
              <a:t>Spreading infections:   </a:t>
            </a:r>
          </a:p>
          <a:p>
            <a:pPr marL="274320" indent="-274320" eaLnBrk="1" fontAlgn="auto" hangingPunct="1">
              <a:spcAft>
                <a:spcPts val="0"/>
              </a:spcAft>
              <a:buFont typeface="Wingdings"/>
              <a:buNone/>
              <a:defRPr/>
            </a:pPr>
            <a:r>
              <a:rPr lang="en-US" dirty="0">
                <a:latin typeface="Calibri" pitchFamily="34" charset="0"/>
              </a:rPr>
              <a:t>     - Impetigo</a:t>
            </a:r>
          </a:p>
          <a:p>
            <a:pPr marL="274320" indent="-274320" eaLnBrk="1" fontAlgn="auto" hangingPunct="1">
              <a:spcAft>
                <a:spcPts val="0"/>
              </a:spcAft>
              <a:buFont typeface="Wingdings"/>
              <a:buNone/>
              <a:defRPr/>
            </a:pPr>
            <a:r>
              <a:rPr lang="en-US" dirty="0">
                <a:latin typeface="Calibri" pitchFamily="34" charset="0"/>
              </a:rPr>
              <a:t>     - </a:t>
            </a:r>
            <a:r>
              <a:rPr lang="en-US" dirty="0" err="1">
                <a:latin typeface="Calibri" pitchFamily="34" charset="0"/>
              </a:rPr>
              <a:t>Ecthyma</a:t>
            </a:r>
            <a:endParaRPr lang="en-US" dirty="0">
              <a:latin typeface="Calibri" pitchFamily="34" charset="0"/>
            </a:endParaRPr>
          </a:p>
          <a:p>
            <a:pPr marL="274320" indent="-274320" eaLnBrk="1" fontAlgn="auto" hangingPunct="1">
              <a:spcAft>
                <a:spcPts val="0"/>
              </a:spcAft>
              <a:buFont typeface="Wingdings"/>
              <a:buNone/>
              <a:defRPr/>
            </a:pPr>
            <a:r>
              <a:rPr lang="en-US" dirty="0">
                <a:latin typeface="Calibri" pitchFamily="34" charset="0"/>
              </a:rPr>
              <a:t>     - Erysipelas</a:t>
            </a:r>
          </a:p>
          <a:p>
            <a:pPr marL="274320" indent="-274320" eaLnBrk="1" fontAlgn="auto" hangingPunct="1">
              <a:spcAft>
                <a:spcPts val="0"/>
              </a:spcAft>
              <a:buFont typeface="Wingdings"/>
              <a:buNone/>
              <a:defRPr/>
            </a:pPr>
            <a:r>
              <a:rPr lang="en-US" dirty="0">
                <a:latin typeface="Calibri" pitchFamily="34" charset="0"/>
              </a:rPr>
              <a:t>     - </a:t>
            </a:r>
            <a:r>
              <a:rPr lang="en-US" dirty="0" err="1">
                <a:latin typeface="Calibri" pitchFamily="34" charset="0"/>
              </a:rPr>
              <a:t>Cellulitis</a:t>
            </a:r>
            <a:endParaRPr lang="en-US" dirty="0">
              <a:latin typeface="Calibri" pitchFamily="34" charset="0"/>
            </a:endParaRPr>
          </a:p>
          <a:p>
            <a:pPr marL="342900" indent="-274320" eaLnBrk="1" fontAlgn="auto" hangingPunct="1">
              <a:spcAft>
                <a:spcPts val="0"/>
              </a:spcAft>
              <a:buFont typeface="Courier New" pitchFamily="49" charset="0"/>
              <a:buChar char="o"/>
              <a:defRPr/>
            </a:pPr>
            <a:endParaRPr lang="ar-OM" b="1" dirty="0">
              <a:latin typeface="Calibri" pitchFamily="34" charset="0"/>
            </a:endParaRPr>
          </a:p>
          <a:p>
            <a:pPr marL="342900" indent="-274320" eaLnBrk="1" fontAlgn="auto" hangingPunct="1">
              <a:spcAft>
                <a:spcPts val="0"/>
              </a:spcAft>
              <a:buFont typeface="Courier New" pitchFamily="49" charset="0"/>
              <a:buChar char="o"/>
              <a:defRPr/>
            </a:pPr>
            <a:r>
              <a:rPr lang="en-US" b="1" dirty="0">
                <a:latin typeface="Calibri" pitchFamily="34" charset="0"/>
              </a:rPr>
              <a:t>Necrotizing fasciitis</a:t>
            </a:r>
            <a:r>
              <a:rPr lang="en-US" dirty="0">
                <a:latin typeface="Calibri" pitchFamily="34" charset="0"/>
              </a:rPr>
              <a:t> </a:t>
            </a:r>
            <a:endParaRPr lang="en-US" b="1" dirty="0">
              <a:latin typeface="Calibri" pitchFamily="34" charset="0"/>
            </a:endParaRPr>
          </a:p>
        </p:txBody>
      </p:sp>
      <p:sp>
        <p:nvSpPr>
          <p:cNvPr id="12291" name="TextBox 11">
            <a:extLst>
              <a:ext uri="{FF2B5EF4-FFF2-40B4-BE49-F238E27FC236}">
                <a16:creationId xmlns:a16="http://schemas.microsoft.com/office/drawing/2014/main" id="{3EAA68F5-F612-41C0-B4AB-AF4A16F5E10B}"/>
              </a:ext>
            </a:extLst>
          </p:cNvPr>
          <p:cNvSpPr txBox="1">
            <a:spLocks noChangeArrowheads="1"/>
          </p:cNvSpPr>
          <p:nvPr/>
        </p:nvSpPr>
        <p:spPr bwMode="auto">
          <a:xfrm>
            <a:off x="2555875" y="115888"/>
            <a:ext cx="3863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2800" b="1">
                <a:latin typeface="Calibri" panose="020F0502020204030204" pitchFamily="34" charset="0"/>
              </a:rPr>
              <a:t> Levels of skin infections </a:t>
            </a:r>
          </a:p>
        </p:txBody>
      </p:sp>
      <p:cxnSp>
        <p:nvCxnSpPr>
          <p:cNvPr id="14" name="Straight Connector 13">
            <a:extLst>
              <a:ext uri="{FF2B5EF4-FFF2-40B4-BE49-F238E27FC236}">
                <a16:creationId xmlns:a16="http://schemas.microsoft.com/office/drawing/2014/main" id="{2C7BD801-DA64-4E65-8923-7F3CA6E6F0CA}"/>
              </a:ext>
            </a:extLst>
          </p:cNvPr>
          <p:cNvCxnSpPr/>
          <p:nvPr/>
        </p:nvCxnSpPr>
        <p:spPr>
          <a:xfrm>
            <a:off x="684213" y="650875"/>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ight Brace 9">
            <a:extLst>
              <a:ext uri="{FF2B5EF4-FFF2-40B4-BE49-F238E27FC236}">
                <a16:creationId xmlns:a16="http://schemas.microsoft.com/office/drawing/2014/main" id="{C12F6475-3905-47BE-8AF4-02239FFC01F0}"/>
              </a:ext>
            </a:extLst>
          </p:cNvPr>
          <p:cNvSpPr/>
          <p:nvPr/>
        </p:nvSpPr>
        <p:spPr>
          <a:xfrm>
            <a:off x="3552825" y="1773238"/>
            <a:ext cx="503238" cy="2232025"/>
          </a:xfrm>
          <a:prstGeom prst="rightBrace">
            <a:avLst/>
          </a:prstGeom>
          <a:noFill/>
          <a:ln w="3492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2400">
              <a:latin typeface="Calibri" pitchFamily="34" charset="0"/>
            </a:endParaRPr>
          </a:p>
        </p:txBody>
      </p:sp>
      <p:sp>
        <p:nvSpPr>
          <p:cNvPr id="11" name="TextBox 10">
            <a:extLst>
              <a:ext uri="{FF2B5EF4-FFF2-40B4-BE49-F238E27FC236}">
                <a16:creationId xmlns:a16="http://schemas.microsoft.com/office/drawing/2014/main" id="{29190171-B0F2-4F9A-A1AE-E95D8D343C74}"/>
              </a:ext>
            </a:extLst>
          </p:cNvPr>
          <p:cNvSpPr txBox="1"/>
          <p:nvPr/>
        </p:nvSpPr>
        <p:spPr>
          <a:xfrm>
            <a:off x="4124325" y="2665413"/>
            <a:ext cx="4192588" cy="1200150"/>
          </a:xfrm>
          <a:prstGeom prst="rect">
            <a:avLst/>
          </a:prstGeom>
          <a:noFill/>
        </p:spPr>
        <p:txBody>
          <a:bodyPr wrap="none">
            <a:spAutoFit/>
          </a:bodyPr>
          <a:lstStyle/>
          <a:p>
            <a:pPr eaLnBrk="1" fontAlgn="auto" hangingPunct="1">
              <a:spcBef>
                <a:spcPts val="0"/>
              </a:spcBef>
              <a:spcAft>
                <a:spcPts val="0"/>
              </a:spcAft>
              <a:defRPr/>
            </a:pPr>
            <a:r>
              <a:rPr lang="en-US" sz="2400" b="1" i="1" dirty="0">
                <a:solidFill>
                  <a:srgbClr val="FF0000"/>
                </a:solidFill>
                <a:effectLst>
                  <a:outerShdw blurRad="38100" dist="38100" dir="2700000" algn="tl">
                    <a:srgbClr val="000000">
                      <a:alpha val="43137"/>
                    </a:srgbClr>
                  </a:outerShdw>
                </a:effectLst>
                <a:latin typeface="Calibri" pitchFamily="34" charset="0"/>
                <a:cs typeface="+mn-cs"/>
              </a:rPr>
              <a:t>S. Pyogenes</a:t>
            </a:r>
          </a:p>
          <a:p>
            <a:pPr eaLnBrk="1" fontAlgn="auto" hangingPunct="1">
              <a:spcBef>
                <a:spcPts val="0"/>
              </a:spcBef>
              <a:spcAft>
                <a:spcPts val="0"/>
              </a:spcAft>
              <a:defRPr/>
            </a:pPr>
            <a:r>
              <a:rPr lang="en-US" sz="2400" b="1" i="1" dirty="0">
                <a:solidFill>
                  <a:srgbClr val="FF0000"/>
                </a:solidFill>
                <a:effectLst>
                  <a:outerShdw blurRad="38100" dist="38100" dir="2700000" algn="tl">
                    <a:srgbClr val="000000">
                      <a:alpha val="43137"/>
                    </a:srgbClr>
                  </a:outerShdw>
                </a:effectLst>
                <a:latin typeface="Calibri" pitchFamily="34" charset="0"/>
              </a:rPr>
              <a:t>(Some are caused by S. aureus) </a:t>
            </a:r>
          </a:p>
          <a:p>
            <a:pPr eaLnBrk="1" fontAlgn="auto" hangingPunct="1">
              <a:spcBef>
                <a:spcPts val="0"/>
              </a:spcBef>
              <a:spcAft>
                <a:spcPts val="0"/>
              </a:spcAft>
              <a:defRPr/>
            </a:pPr>
            <a:r>
              <a:rPr lang="en-US" sz="2400" b="1" i="1" dirty="0">
                <a:solidFill>
                  <a:srgbClr val="FF0000"/>
                </a:solidFill>
                <a:effectLst>
                  <a:outerShdw blurRad="38100" dist="38100" dir="2700000" algn="tl">
                    <a:srgbClr val="000000">
                      <a:alpha val="43137"/>
                    </a:srgbClr>
                  </a:outerShdw>
                </a:effectLst>
                <a:latin typeface="Calibri" pitchFamily="34" charset="0"/>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03D1C30-149C-4694-812C-0D23DA8C1940}"/>
              </a:ext>
            </a:extLst>
          </p:cNvPr>
          <p:cNvSpPr txBox="1">
            <a:spLocks noChangeArrowheads="1"/>
          </p:cNvSpPr>
          <p:nvPr/>
        </p:nvSpPr>
        <p:spPr bwMode="auto">
          <a:xfrm>
            <a:off x="0" y="1571625"/>
            <a:ext cx="87995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39775"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lvl="1" eaLnBrk="1" hangingPunct="1">
              <a:buClr>
                <a:schemeClr val="accent2"/>
              </a:buClr>
              <a:buSzPct val="90000"/>
              <a:buFontTx/>
              <a:buNone/>
            </a:pPr>
            <a:r>
              <a:rPr lang="en-US" altLang="en-US" sz="2000" b="1">
                <a:latin typeface="Calibri" panose="020F0502020204030204" pitchFamily="34" charset="0"/>
              </a:rPr>
              <a:t>1- Staphylococcal scalded skin syndrome  (SSSS)</a:t>
            </a:r>
          </a:p>
          <a:p>
            <a:pPr eaLnBrk="1" hangingPunct="1">
              <a:spcBef>
                <a:spcPts val="700"/>
              </a:spcBef>
              <a:buClr>
                <a:schemeClr val="tx2"/>
              </a:buClr>
              <a:buSzPct val="95000"/>
              <a:buFont typeface="Courier New" panose="02070309020205020404" pitchFamily="49" charset="0"/>
              <a:buChar char="o"/>
            </a:pPr>
            <a:r>
              <a:rPr lang="en-US" altLang="en-US" sz="2000">
                <a:latin typeface="Calibri" panose="020F0502020204030204" pitchFamily="34" charset="0"/>
              </a:rPr>
              <a:t>Scalding (from the Latin word calidus, meaning </a:t>
            </a:r>
            <a:r>
              <a:rPr lang="en-US" altLang="en-US" sz="2000" b="1">
                <a:solidFill>
                  <a:srgbClr val="FF0000"/>
                </a:solidFill>
                <a:latin typeface="Calibri" panose="020F0502020204030204" pitchFamily="34" charset="0"/>
              </a:rPr>
              <a:t>hot</a:t>
            </a:r>
            <a:r>
              <a:rPr lang="en-US" altLang="en-US" sz="2000">
                <a:latin typeface="Calibri" panose="020F0502020204030204" pitchFamily="34" charset="0"/>
              </a:rPr>
              <a:t>).</a:t>
            </a:r>
          </a:p>
          <a:p>
            <a:pPr eaLnBrk="1" hangingPunct="1">
              <a:spcBef>
                <a:spcPts val="700"/>
              </a:spcBef>
              <a:buClr>
                <a:schemeClr val="tx2"/>
              </a:buClr>
              <a:buSzPct val="95000"/>
              <a:buFont typeface="Courier New" panose="02070309020205020404" pitchFamily="49" charset="0"/>
              <a:buChar char="o"/>
            </a:pPr>
            <a:r>
              <a:rPr lang="en-US" altLang="en-US" sz="2000">
                <a:latin typeface="Calibri" panose="020F0502020204030204" pitchFamily="34" charset="0"/>
              </a:rPr>
              <a:t>In Infants called  Ritter's disease, Leyll’s syndrome in older children.</a:t>
            </a:r>
          </a:p>
          <a:p>
            <a:pPr eaLnBrk="1" hangingPunct="1">
              <a:spcBef>
                <a:spcPts val="700"/>
              </a:spcBef>
              <a:buClr>
                <a:schemeClr val="tx2"/>
              </a:buClr>
              <a:buSzPct val="95000"/>
              <a:buFont typeface="Courier New" panose="02070309020205020404" pitchFamily="49" charset="0"/>
              <a:buChar char="o"/>
            </a:pPr>
            <a:r>
              <a:rPr lang="en-US" altLang="en-US" sz="2000">
                <a:latin typeface="Calibri" panose="020F0502020204030204" pitchFamily="34" charset="0"/>
              </a:rPr>
              <a:t>The disease is most common in neonates and children less than 5 years of age.</a:t>
            </a:r>
          </a:p>
          <a:p>
            <a:pPr eaLnBrk="1" hangingPunct="1">
              <a:spcBef>
                <a:spcPts val="700"/>
              </a:spcBef>
              <a:buClr>
                <a:schemeClr val="tx2"/>
              </a:buClr>
              <a:buSzPct val="95000"/>
              <a:buFont typeface="Courier New" panose="02070309020205020404" pitchFamily="49" charset="0"/>
              <a:buChar char="o"/>
            </a:pPr>
            <a:r>
              <a:rPr lang="en-US" altLang="en-US" sz="2000">
                <a:latin typeface="Calibri" panose="020F0502020204030204" pitchFamily="34" charset="0"/>
              </a:rPr>
              <a:t>Occasionally occurs in adults, particularly those who are immunocompromised.</a:t>
            </a:r>
          </a:p>
          <a:p>
            <a:pPr eaLnBrk="1" hangingPunct="1">
              <a:spcBef>
                <a:spcPts val="700"/>
              </a:spcBef>
              <a:buClr>
                <a:schemeClr val="tx2"/>
              </a:buClr>
              <a:buSzPct val="95000"/>
              <a:buFont typeface="Courier New" panose="02070309020205020404" pitchFamily="49" charset="0"/>
              <a:buChar char="o"/>
            </a:pPr>
            <a:r>
              <a:rPr lang="en-US" altLang="en-US" sz="2000">
                <a:latin typeface="Calibri" panose="020F0502020204030204" pitchFamily="34" charset="0"/>
              </a:rPr>
              <a:t>About 5% of </a:t>
            </a:r>
            <a:r>
              <a:rPr lang="en-US" altLang="en-US" sz="2000" i="1">
                <a:latin typeface="Calibri" panose="020F0502020204030204" pitchFamily="34" charset="0"/>
              </a:rPr>
              <a:t>S. aureus </a:t>
            </a:r>
            <a:r>
              <a:rPr lang="en-US" altLang="en-US" sz="2000">
                <a:latin typeface="Calibri" panose="020F0502020204030204" pitchFamily="34" charset="0"/>
              </a:rPr>
              <a:t>strains produce exfoliatins.</a:t>
            </a:r>
          </a:p>
          <a:p>
            <a:pPr eaLnBrk="1" hangingPunct="1">
              <a:spcBef>
                <a:spcPts val="700"/>
              </a:spcBef>
              <a:buClr>
                <a:schemeClr val="tx2"/>
              </a:buClr>
              <a:buSzPct val="95000"/>
              <a:buFont typeface="Courier New" panose="02070309020205020404" pitchFamily="49" charset="0"/>
              <a:buChar char="o"/>
            </a:pPr>
            <a:r>
              <a:rPr lang="en-US" altLang="ko-KR" sz="2000">
                <a:latin typeface="Calibri" panose="020F0502020204030204" pitchFamily="34" charset="0"/>
                <a:ea typeface="Gulim" panose="020B0600000101010101" pitchFamily="34" charset="-127"/>
              </a:rPr>
              <a:t>Most eventually recover.</a:t>
            </a:r>
          </a:p>
          <a:p>
            <a:pPr eaLnBrk="1" hangingPunct="1">
              <a:spcBef>
                <a:spcPts val="700"/>
              </a:spcBef>
              <a:buClr>
                <a:schemeClr val="tx2"/>
              </a:buClr>
              <a:buSzPct val="95000"/>
              <a:buFont typeface="Courier New" panose="02070309020205020404" pitchFamily="49" charset="0"/>
              <a:buChar char="o"/>
            </a:pPr>
            <a:r>
              <a:rPr lang="en-US" altLang="ko-KR" sz="2000" b="1">
                <a:latin typeface="Calibri" panose="020F0502020204030204" pitchFamily="34" charset="0"/>
                <a:ea typeface="Gulim" panose="020B0600000101010101" pitchFamily="34" charset="-127"/>
              </a:rPr>
              <a:t>Transmission</a:t>
            </a:r>
            <a:r>
              <a:rPr lang="en-US" altLang="ko-KR" sz="2000">
                <a:latin typeface="Calibri" panose="020F0502020204030204" pitchFamily="34" charset="0"/>
                <a:ea typeface="Gulim" panose="020B0600000101010101" pitchFamily="34" charset="-127"/>
              </a:rPr>
              <a:t>:</a:t>
            </a:r>
          </a:p>
          <a:p>
            <a:pPr eaLnBrk="1" hangingPunct="1">
              <a:spcBef>
                <a:spcPts val="700"/>
              </a:spcBef>
              <a:buClr>
                <a:schemeClr val="tx2"/>
              </a:buClr>
              <a:buSzPct val="95000"/>
              <a:buFontTx/>
              <a:buNone/>
            </a:pPr>
            <a:r>
              <a:rPr lang="en-US" altLang="ko-KR" sz="2000">
                <a:latin typeface="Calibri" panose="020F0502020204030204" pitchFamily="34" charset="0"/>
                <a:ea typeface="Gulim" panose="020B0600000101010101" pitchFamily="34" charset="-127"/>
              </a:rPr>
              <a:t>       </a:t>
            </a:r>
            <a:r>
              <a:rPr lang="en-US" altLang="ko-KR" sz="2000" i="1">
                <a:latin typeface="Calibri" panose="020F0502020204030204" pitchFamily="34" charset="0"/>
                <a:ea typeface="Gulim" panose="020B0600000101010101" pitchFamily="34" charset="-127"/>
              </a:rPr>
              <a:t>S. aureus </a:t>
            </a:r>
            <a:r>
              <a:rPr lang="en-US" altLang="ko-KR" sz="2000">
                <a:latin typeface="Calibri" panose="020F0502020204030204" pitchFamily="34" charset="0"/>
                <a:ea typeface="Gulim" panose="020B0600000101010101" pitchFamily="34" charset="-127"/>
              </a:rPr>
              <a:t>from asymptomatic carriers (babies and adults).</a:t>
            </a:r>
          </a:p>
          <a:p>
            <a:pPr eaLnBrk="1" hangingPunct="1">
              <a:spcBef>
                <a:spcPts val="700"/>
              </a:spcBef>
              <a:buClr>
                <a:schemeClr val="tx2"/>
              </a:buClr>
              <a:buSzPct val="95000"/>
              <a:buFont typeface="Courier New" panose="02070309020205020404" pitchFamily="49" charset="0"/>
              <a:buChar char="o"/>
            </a:pPr>
            <a:r>
              <a:rPr lang="en-US" altLang="en-US" sz="2000" b="1">
                <a:latin typeface="Calibri" panose="020F0502020204030204" pitchFamily="34" charset="0"/>
              </a:rPr>
              <a:t>Treatment</a:t>
            </a:r>
          </a:p>
          <a:p>
            <a:pPr eaLnBrk="1" hangingPunct="1">
              <a:spcBef>
                <a:spcPts val="700"/>
              </a:spcBef>
              <a:buClr>
                <a:schemeClr val="tx2"/>
              </a:buClr>
              <a:buSzPct val="95000"/>
              <a:buFontTx/>
              <a:buNone/>
            </a:pPr>
            <a:r>
              <a:rPr lang="en-US" altLang="en-US" sz="2000">
                <a:latin typeface="Calibri" panose="020F0502020204030204" pitchFamily="34" charset="0"/>
              </a:rPr>
              <a:t>      Conservative measures include rehydration, antipyretics, and antibiotics </a:t>
            </a:r>
          </a:p>
          <a:p>
            <a:pPr eaLnBrk="1" hangingPunct="1">
              <a:spcBef>
                <a:spcPts val="700"/>
              </a:spcBef>
              <a:buClr>
                <a:schemeClr val="tx2"/>
              </a:buClr>
              <a:buSzPct val="95000"/>
              <a:buFontTx/>
              <a:buNone/>
            </a:pPr>
            <a:r>
              <a:rPr lang="en-US" altLang="en-US" sz="2000">
                <a:latin typeface="Calibri" panose="020F0502020204030204" pitchFamily="34" charset="0"/>
              </a:rPr>
              <a:t>      that cover </a:t>
            </a:r>
            <a:r>
              <a:rPr lang="en-US" altLang="en-US" sz="2000" i="1">
                <a:latin typeface="Calibri" panose="020F0502020204030204" pitchFamily="34" charset="0"/>
              </a:rPr>
              <a:t>S. aureus.</a:t>
            </a:r>
            <a:endParaRPr lang="en-US" altLang="ko-KR" sz="2000" i="1">
              <a:latin typeface="Calibri" panose="020F0502020204030204" pitchFamily="34" charset="0"/>
              <a:ea typeface="Gulim" panose="020B0600000101010101" pitchFamily="34" charset="-127"/>
            </a:endParaRPr>
          </a:p>
          <a:p>
            <a:pPr eaLnBrk="1" hangingPunct="1">
              <a:spcBef>
                <a:spcPts val="700"/>
              </a:spcBef>
              <a:buClr>
                <a:schemeClr val="tx2"/>
              </a:buClr>
              <a:buSzPct val="95000"/>
              <a:buFont typeface="Courier New" panose="02070309020205020404" pitchFamily="49" charset="0"/>
              <a:buChar char="o"/>
            </a:pPr>
            <a:endParaRPr lang="en-US" altLang="en-US" sz="2000">
              <a:latin typeface="Calibri" panose="020F0502020204030204" pitchFamily="34" charset="0"/>
            </a:endParaRPr>
          </a:p>
          <a:p>
            <a:pPr eaLnBrk="1" hangingPunct="1">
              <a:spcBef>
                <a:spcPts val="700"/>
              </a:spcBef>
              <a:buClr>
                <a:schemeClr val="tx2"/>
              </a:buClr>
              <a:buSzPct val="95000"/>
              <a:buFontTx/>
              <a:buNone/>
            </a:pPr>
            <a:endParaRPr lang="en-US" altLang="en-US" sz="2000">
              <a:latin typeface="Calibri" panose="020F0502020204030204" pitchFamily="34" charset="0"/>
            </a:endParaRPr>
          </a:p>
          <a:p>
            <a:pPr eaLnBrk="1" hangingPunct="1">
              <a:spcBef>
                <a:spcPts val="700"/>
              </a:spcBef>
              <a:buClr>
                <a:schemeClr val="tx2"/>
              </a:buClr>
              <a:buSzPct val="95000"/>
              <a:buFontTx/>
              <a:buNone/>
            </a:pPr>
            <a:endParaRPr lang="en-US" altLang="en-US" sz="2000">
              <a:latin typeface="Calibri" panose="020F0502020204030204" pitchFamily="34" charset="0"/>
            </a:endParaRPr>
          </a:p>
        </p:txBody>
      </p:sp>
      <p:sp>
        <p:nvSpPr>
          <p:cNvPr id="10" name="Rectangle 9">
            <a:extLst>
              <a:ext uri="{FF2B5EF4-FFF2-40B4-BE49-F238E27FC236}">
                <a16:creationId xmlns:a16="http://schemas.microsoft.com/office/drawing/2014/main" id="{1C203603-FD74-4C6C-A6F9-4D326EE29190}"/>
              </a:ext>
            </a:extLst>
          </p:cNvPr>
          <p:cNvSpPr/>
          <p:nvPr/>
        </p:nvSpPr>
        <p:spPr>
          <a:xfrm>
            <a:off x="474663" y="1071563"/>
            <a:ext cx="2371725" cy="1108075"/>
          </a:xfrm>
          <a:prstGeom prst="rect">
            <a:avLst/>
          </a:prstGeom>
        </p:spPr>
        <p:txBody>
          <a:bodyPr wrap="none">
            <a:spAutoFit/>
          </a:bodyPr>
          <a:lstStyle/>
          <a:p>
            <a:pPr eaLnBrk="1" hangingPunct="1">
              <a:defRPr/>
            </a:pPr>
            <a:r>
              <a:rPr lang="en-US" sz="2400" b="1" dirty="0" err="1">
                <a:latin typeface="Calibri" pitchFamily="34" charset="0"/>
                <a:cs typeface="Arial" charset="0"/>
              </a:rPr>
              <a:t>Toxigenic</a:t>
            </a:r>
            <a:r>
              <a:rPr lang="en-US" sz="2400" b="1" dirty="0">
                <a:latin typeface="Calibri" pitchFamily="34" charset="0"/>
                <a:cs typeface="Arial" charset="0"/>
              </a:rPr>
              <a:t> disease</a:t>
            </a:r>
          </a:p>
          <a:p>
            <a:pPr eaLnBrk="1" hangingPunct="1">
              <a:defRPr/>
            </a:pPr>
            <a:r>
              <a:rPr lang="en-US" sz="2400" dirty="0">
                <a:latin typeface="Calibri" pitchFamily="34" charset="0"/>
                <a:cs typeface="Arial" charset="0"/>
              </a:rPr>
              <a:t> </a:t>
            </a:r>
          </a:p>
          <a:p>
            <a:pPr eaLnBrk="1" hangingPunct="1">
              <a:defRPr/>
            </a:pPr>
            <a:endParaRPr lang="en-US" b="1" dirty="0">
              <a:effectLst>
                <a:outerShdw blurRad="38100" dist="38100" dir="2700000" algn="tl">
                  <a:srgbClr val="C0C0C0"/>
                </a:outerShdw>
              </a:effectLst>
              <a:latin typeface="Calibri" pitchFamily="34" charset="0"/>
              <a:cs typeface="Arial" charset="0"/>
            </a:endParaRPr>
          </a:p>
        </p:txBody>
      </p:sp>
      <p:sp>
        <p:nvSpPr>
          <p:cNvPr id="48132" name="TextBox 11">
            <a:extLst>
              <a:ext uri="{FF2B5EF4-FFF2-40B4-BE49-F238E27FC236}">
                <a16:creationId xmlns:a16="http://schemas.microsoft.com/office/drawing/2014/main" id="{BF92BE84-A440-469E-8DA0-8FB4BE9F189C}"/>
              </a:ext>
            </a:extLst>
          </p:cNvPr>
          <p:cNvSpPr txBox="1">
            <a:spLocks noChangeArrowheads="1"/>
          </p:cNvSpPr>
          <p:nvPr/>
        </p:nvSpPr>
        <p:spPr bwMode="auto">
          <a:xfrm>
            <a:off x="2555875" y="719138"/>
            <a:ext cx="3328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a:latin typeface="Calibri" panose="020F0502020204030204" pitchFamily="34" charset="0"/>
              </a:rPr>
              <a:t> Levels of  skin infections </a:t>
            </a:r>
          </a:p>
        </p:txBody>
      </p:sp>
      <p:sp>
        <p:nvSpPr>
          <p:cNvPr id="13" name="Rectangle 2">
            <a:extLst>
              <a:ext uri="{FF2B5EF4-FFF2-40B4-BE49-F238E27FC236}">
                <a16:creationId xmlns:a16="http://schemas.microsoft.com/office/drawing/2014/main" id="{4EFA85B8-2248-4777-95A4-910C7F48ACDE}"/>
              </a:ext>
            </a:extLst>
          </p:cNvPr>
          <p:cNvSpPr txBox="1">
            <a:spLocks noChangeArrowheads="1"/>
          </p:cNvSpPr>
          <p:nvPr/>
        </p:nvSpPr>
        <p:spPr>
          <a:xfrm>
            <a:off x="2411413" y="71438"/>
            <a:ext cx="4681537" cy="609600"/>
          </a:xfrm>
          <a:prstGeom prst="rect">
            <a:avLst/>
          </a:prstGeom>
        </p:spPr>
        <p:txBody>
          <a:bodyPr/>
          <a:lstStyle/>
          <a:p>
            <a:pPr eaLnBrk="1" fontAlgn="auto" hangingPunct="1">
              <a:spcAft>
                <a:spcPts val="0"/>
              </a:spcAft>
              <a:defRPr/>
            </a:pPr>
            <a:r>
              <a:rPr lang="en-US" sz="3200" i="1" spc="-100" dirty="0">
                <a:solidFill>
                  <a:schemeClr val="tx2">
                    <a:satMod val="200000"/>
                  </a:schemeClr>
                </a:solidFill>
                <a:latin typeface="Calibri" pitchFamily="34" charset="0"/>
                <a:ea typeface="+mj-ea"/>
                <a:cs typeface="+mj-cs"/>
              </a:rPr>
              <a:t>Staphylococcus aureus</a:t>
            </a:r>
          </a:p>
        </p:txBody>
      </p:sp>
      <p:cxnSp>
        <p:nvCxnSpPr>
          <p:cNvPr id="17" name="Straight Connector 16">
            <a:extLst>
              <a:ext uri="{FF2B5EF4-FFF2-40B4-BE49-F238E27FC236}">
                <a16:creationId xmlns:a16="http://schemas.microsoft.com/office/drawing/2014/main" id="{248AA221-9F51-45A7-930D-94C8878EA17C}"/>
              </a:ext>
            </a:extLst>
          </p:cNvPr>
          <p:cNvCxnSpPr/>
          <p:nvPr/>
        </p:nvCxnSpPr>
        <p:spPr>
          <a:xfrm>
            <a:off x="684213" y="646113"/>
            <a:ext cx="80645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linds(horizontal)">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linds(horizontal)">
                                      <p:cBhvr>
                                        <p:cTn id="37" dur="500"/>
                                        <p:tgtEl>
                                          <p:spTgt spid="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linds(horizontal)">
                                      <p:cBhvr>
                                        <p:cTn id="42" dur="500"/>
                                        <p:tgtEl>
                                          <p:spTgt spid="2">
                                            <p:txEl>
                                              <p:pRg st="7" end="7"/>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blinds(horizontal)">
                                      <p:cBhvr>
                                        <p:cTn id="45" dur="500"/>
                                        <p:tgtEl>
                                          <p:spTgt spid="2">
                                            <p:txEl>
                                              <p:pRg st="8" end="8"/>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2">
                                            <p:txEl>
                                              <p:pRg st="9" end="9"/>
                                            </p:txEl>
                                          </p:spTgt>
                                        </p:tgtEl>
                                        <p:attrNameLst>
                                          <p:attrName>style.visibility</p:attrName>
                                        </p:attrNameLst>
                                      </p:cBhvr>
                                      <p:to>
                                        <p:strVal val="visible"/>
                                      </p:to>
                                    </p:set>
                                    <p:animEffect transition="in" filter="blinds(horizontal)">
                                      <p:cBhvr>
                                        <p:cTn id="50" dur="500"/>
                                        <p:tgtEl>
                                          <p:spTgt spid="2">
                                            <p:txEl>
                                              <p:pRg st="9" end="9"/>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animEffect transition="in" filter="blinds(horizontal)">
                                      <p:cBhvr>
                                        <p:cTn id="53" dur="500"/>
                                        <p:tgtEl>
                                          <p:spTgt spid="2">
                                            <p:txEl>
                                              <p:pRg st="10" end="10"/>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2">
                                            <p:txEl>
                                              <p:pRg st="11" end="11"/>
                                            </p:txEl>
                                          </p:spTgt>
                                        </p:tgtEl>
                                        <p:attrNameLst>
                                          <p:attrName>style.visibility</p:attrName>
                                        </p:attrNameLst>
                                      </p:cBhvr>
                                      <p:to>
                                        <p:strVal val="visible"/>
                                      </p:to>
                                    </p:set>
                                    <p:animEffect transition="in" filter="blinds(horizontal)">
                                      <p:cBhvr>
                                        <p:cTn id="56"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007279AA-326F-460E-9B8C-0475B0AE57CE}"/>
              </a:ext>
            </a:extLst>
          </p:cNvPr>
          <p:cNvSpPr txBox="1">
            <a:spLocks noChangeArrowheads="1"/>
          </p:cNvSpPr>
          <p:nvPr/>
        </p:nvSpPr>
        <p:spPr bwMode="auto">
          <a:xfrm>
            <a:off x="-252413" y="1401763"/>
            <a:ext cx="85105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ts val="700"/>
              </a:spcBef>
              <a:buClr>
                <a:schemeClr val="tx2"/>
              </a:buClr>
              <a:buSzPct val="95000"/>
              <a:buFontTx/>
              <a:buNone/>
            </a:pPr>
            <a:r>
              <a:rPr lang="en-US" altLang="en-US" sz="2000" b="1">
                <a:latin typeface="Calibri" panose="020F0502020204030204" pitchFamily="34" charset="0"/>
              </a:rPr>
              <a:t>       Pathogenesis  of SSSS</a:t>
            </a:r>
          </a:p>
          <a:p>
            <a:pPr eaLnBrk="1" hangingPunct="1">
              <a:spcBef>
                <a:spcPts val="700"/>
              </a:spcBef>
              <a:buClr>
                <a:schemeClr val="tx2"/>
              </a:buClr>
              <a:buSzPct val="95000"/>
              <a:buFontTx/>
              <a:buNone/>
            </a:pPr>
            <a:endParaRPr lang="en-US" altLang="en-US" sz="2000">
              <a:latin typeface="Calibri" panose="020F0502020204030204" pitchFamily="34" charset="0"/>
            </a:endParaRPr>
          </a:p>
          <a:p>
            <a:pPr eaLnBrk="1" hangingPunct="1">
              <a:spcBef>
                <a:spcPts val="700"/>
              </a:spcBef>
              <a:buClr>
                <a:schemeClr val="tx2"/>
              </a:buClr>
              <a:buSzPct val="95000"/>
              <a:buFontTx/>
              <a:buNone/>
            </a:pPr>
            <a:endParaRPr lang="en-US" altLang="en-US" sz="2000">
              <a:latin typeface="Calibri" panose="020F0502020204030204" pitchFamily="34" charset="0"/>
            </a:endParaRPr>
          </a:p>
        </p:txBody>
      </p:sp>
      <p:sp>
        <p:nvSpPr>
          <p:cNvPr id="50179" name="TextBox 4">
            <a:extLst>
              <a:ext uri="{FF2B5EF4-FFF2-40B4-BE49-F238E27FC236}">
                <a16:creationId xmlns:a16="http://schemas.microsoft.com/office/drawing/2014/main" id="{87896351-2D55-40E2-B642-695A86063E14}"/>
              </a:ext>
            </a:extLst>
          </p:cNvPr>
          <p:cNvSpPr txBox="1">
            <a:spLocks noChangeArrowheads="1"/>
          </p:cNvSpPr>
          <p:nvPr/>
        </p:nvSpPr>
        <p:spPr bwMode="auto">
          <a:xfrm>
            <a:off x="2555875" y="981075"/>
            <a:ext cx="332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a:latin typeface="Calibri" panose="020F0502020204030204" pitchFamily="34" charset="0"/>
              </a:rPr>
              <a:t> Levels of  skin infections </a:t>
            </a:r>
          </a:p>
        </p:txBody>
      </p:sp>
      <p:sp>
        <p:nvSpPr>
          <p:cNvPr id="6" name="Rectangle 2">
            <a:extLst>
              <a:ext uri="{FF2B5EF4-FFF2-40B4-BE49-F238E27FC236}">
                <a16:creationId xmlns:a16="http://schemas.microsoft.com/office/drawing/2014/main" id="{FB2604FA-6F0D-4B4C-BB0A-858BCA20698D}"/>
              </a:ext>
            </a:extLst>
          </p:cNvPr>
          <p:cNvSpPr txBox="1">
            <a:spLocks noChangeArrowheads="1"/>
          </p:cNvSpPr>
          <p:nvPr/>
        </p:nvSpPr>
        <p:spPr>
          <a:xfrm>
            <a:off x="2411413" y="333375"/>
            <a:ext cx="4681537" cy="609600"/>
          </a:xfrm>
          <a:prstGeom prst="rect">
            <a:avLst/>
          </a:prstGeom>
        </p:spPr>
        <p:txBody>
          <a:bodyPr/>
          <a:lstStyle/>
          <a:p>
            <a:pPr eaLnBrk="1" fontAlgn="auto" hangingPunct="1">
              <a:spcAft>
                <a:spcPts val="0"/>
              </a:spcAft>
              <a:defRPr/>
            </a:pPr>
            <a:r>
              <a:rPr lang="en-US" sz="3200" i="1" spc="-100" dirty="0">
                <a:solidFill>
                  <a:schemeClr val="tx2">
                    <a:satMod val="200000"/>
                  </a:schemeClr>
                </a:solidFill>
                <a:latin typeface="Calibri" pitchFamily="34" charset="0"/>
                <a:ea typeface="+mj-ea"/>
                <a:cs typeface="+mj-cs"/>
              </a:rPr>
              <a:t>Staphylococcus aureus</a:t>
            </a:r>
          </a:p>
        </p:txBody>
      </p:sp>
      <p:cxnSp>
        <p:nvCxnSpPr>
          <p:cNvPr id="7" name="Straight Connector 6">
            <a:extLst>
              <a:ext uri="{FF2B5EF4-FFF2-40B4-BE49-F238E27FC236}">
                <a16:creationId xmlns:a16="http://schemas.microsoft.com/office/drawing/2014/main" id="{151B956D-7C0C-43CD-BA9D-3219A0301F2C}"/>
              </a:ext>
            </a:extLst>
          </p:cNvPr>
          <p:cNvCxnSpPr/>
          <p:nvPr/>
        </p:nvCxnSpPr>
        <p:spPr>
          <a:xfrm>
            <a:off x="684213" y="908050"/>
            <a:ext cx="8064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9" name="Picture 5">
            <a:extLst>
              <a:ext uri="{FF2B5EF4-FFF2-40B4-BE49-F238E27FC236}">
                <a16:creationId xmlns:a16="http://schemas.microsoft.com/office/drawing/2014/main" id="{DDEBA047-F00A-4DE8-AD96-FE582E791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997075"/>
            <a:ext cx="3024188"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a:extLst>
              <a:ext uri="{FF2B5EF4-FFF2-40B4-BE49-F238E27FC236}">
                <a16:creationId xmlns:a16="http://schemas.microsoft.com/office/drawing/2014/main" id="{1A362AF6-4714-4F15-8642-CDC0046F6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2060575"/>
            <a:ext cx="2922588"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a:extLst>
              <a:ext uri="{FF2B5EF4-FFF2-40B4-BE49-F238E27FC236}">
                <a16:creationId xmlns:a16="http://schemas.microsoft.com/office/drawing/2014/main" id="{FF1C617B-F803-4BCB-9200-C642D6ADBA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1985963"/>
            <a:ext cx="252412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a:extLst>
              <a:ext uri="{FF2B5EF4-FFF2-40B4-BE49-F238E27FC236}">
                <a16:creationId xmlns:a16="http://schemas.microsoft.com/office/drawing/2014/main" id="{304B7743-D811-4BA9-8B53-45DDB12148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2997200"/>
            <a:ext cx="838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51"/>
                                        </p:tgtEl>
                                        <p:attrNameLst>
                                          <p:attrName>style.visibility</p:attrName>
                                        </p:attrNameLst>
                                      </p:cBhvr>
                                      <p:to>
                                        <p:strVal val="visible"/>
                                      </p:to>
                                    </p:set>
                                    <p:animEffect transition="in" filter="blinds(horizontal)">
                                      <p:cBhvr>
                                        <p:cTn id="12" dur="500"/>
                                        <p:tgtEl>
                                          <p:spTgt spid="61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153"/>
                                        </p:tgtEl>
                                        <p:attrNameLst>
                                          <p:attrName>style.visibility</p:attrName>
                                        </p:attrNameLst>
                                      </p:cBhvr>
                                      <p:to>
                                        <p:strVal val="visible"/>
                                      </p:to>
                                    </p:set>
                                    <p:animEffect transition="in" filter="blinds(horizontal)">
                                      <p:cBhvr>
                                        <p:cTn id="22" dur="500"/>
                                        <p:tgtEl>
                                          <p:spTgt spid="61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149"/>
                                        </p:tgtEl>
                                        <p:attrNameLst>
                                          <p:attrName>style.visibility</p:attrName>
                                        </p:attrNameLst>
                                      </p:cBhvr>
                                      <p:to>
                                        <p:strVal val="visible"/>
                                      </p:to>
                                    </p:set>
                                    <p:animEffect transition="in" filter="blinds(horizontal)">
                                      <p:cBhvr>
                                        <p:cTn id="2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2">
            <a:extLst>
              <a:ext uri="{FF2B5EF4-FFF2-40B4-BE49-F238E27FC236}">
                <a16:creationId xmlns:a16="http://schemas.microsoft.com/office/drawing/2014/main" id="{052DCE26-58E7-4FE2-A4ED-A8B06A8132F1}"/>
              </a:ext>
            </a:extLst>
          </p:cNvPr>
          <p:cNvSpPr txBox="1">
            <a:spLocks noChangeArrowheads="1"/>
          </p:cNvSpPr>
          <p:nvPr/>
        </p:nvSpPr>
        <p:spPr bwMode="auto">
          <a:xfrm>
            <a:off x="2555875" y="981075"/>
            <a:ext cx="332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a:latin typeface="Calibri" panose="020F0502020204030204" pitchFamily="34" charset="0"/>
              </a:rPr>
              <a:t> Levels of  skin infections </a:t>
            </a:r>
          </a:p>
        </p:txBody>
      </p:sp>
      <p:sp>
        <p:nvSpPr>
          <p:cNvPr id="14" name="Rectangle 2">
            <a:extLst>
              <a:ext uri="{FF2B5EF4-FFF2-40B4-BE49-F238E27FC236}">
                <a16:creationId xmlns:a16="http://schemas.microsoft.com/office/drawing/2014/main" id="{2EBFC594-8C31-48D7-9754-9661F12053B7}"/>
              </a:ext>
            </a:extLst>
          </p:cNvPr>
          <p:cNvSpPr txBox="1">
            <a:spLocks noChangeArrowheads="1"/>
          </p:cNvSpPr>
          <p:nvPr/>
        </p:nvSpPr>
        <p:spPr>
          <a:xfrm>
            <a:off x="2411413" y="333375"/>
            <a:ext cx="4681537" cy="609600"/>
          </a:xfrm>
          <a:prstGeom prst="rect">
            <a:avLst/>
          </a:prstGeom>
        </p:spPr>
        <p:txBody>
          <a:bodyPr/>
          <a:lstStyle/>
          <a:p>
            <a:pPr eaLnBrk="1" fontAlgn="auto" hangingPunct="1">
              <a:spcAft>
                <a:spcPts val="0"/>
              </a:spcAft>
              <a:defRPr/>
            </a:pPr>
            <a:r>
              <a:rPr lang="en-US" sz="3200" i="1" spc="-100" dirty="0">
                <a:solidFill>
                  <a:schemeClr val="tx2">
                    <a:satMod val="200000"/>
                  </a:schemeClr>
                </a:solidFill>
                <a:latin typeface="Calibri" pitchFamily="34" charset="0"/>
                <a:ea typeface="+mj-ea"/>
                <a:cs typeface="+mj-cs"/>
              </a:rPr>
              <a:t>Staphylococcus aureus</a:t>
            </a:r>
          </a:p>
        </p:txBody>
      </p:sp>
      <p:cxnSp>
        <p:nvCxnSpPr>
          <p:cNvPr id="15" name="Straight Connector 14">
            <a:extLst>
              <a:ext uri="{FF2B5EF4-FFF2-40B4-BE49-F238E27FC236}">
                <a16:creationId xmlns:a16="http://schemas.microsoft.com/office/drawing/2014/main" id="{8A25680C-4E84-40BC-B5DF-07C933F7D773}"/>
              </a:ext>
            </a:extLst>
          </p:cNvPr>
          <p:cNvCxnSpPr/>
          <p:nvPr/>
        </p:nvCxnSpPr>
        <p:spPr>
          <a:xfrm>
            <a:off x="684213" y="908050"/>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E492C3E-F7B2-42F8-9E91-7FE2E51EB08A}"/>
              </a:ext>
            </a:extLst>
          </p:cNvPr>
          <p:cNvSpPr/>
          <p:nvPr/>
        </p:nvSpPr>
        <p:spPr>
          <a:xfrm>
            <a:off x="250825" y="1268413"/>
            <a:ext cx="4986338" cy="1785937"/>
          </a:xfrm>
          <a:prstGeom prst="rect">
            <a:avLst/>
          </a:prstGeom>
        </p:spPr>
        <p:txBody>
          <a:bodyPr wrap="none">
            <a:spAutoFit/>
          </a:bodyPr>
          <a:lstStyle/>
          <a:p>
            <a:pPr eaLnBrk="1" hangingPunct="1">
              <a:defRPr/>
            </a:pPr>
            <a:r>
              <a:rPr lang="en-US" sz="2400" b="1" dirty="0" err="1">
                <a:latin typeface="Calibri" pitchFamily="34" charset="0"/>
                <a:cs typeface="Arial" charset="0"/>
              </a:rPr>
              <a:t>Toxigenic</a:t>
            </a:r>
            <a:r>
              <a:rPr lang="en-US" sz="2400" b="1" dirty="0">
                <a:latin typeface="Calibri" pitchFamily="34" charset="0"/>
                <a:cs typeface="Arial" charset="0"/>
              </a:rPr>
              <a:t> disease</a:t>
            </a:r>
          </a:p>
          <a:p>
            <a:pPr marL="0" lvl="1" eaLnBrk="1" hangingPunct="1">
              <a:defRPr/>
            </a:pPr>
            <a:r>
              <a:rPr lang="en-US" sz="2000" b="1" dirty="0">
                <a:latin typeface="Calibri" pitchFamily="34" charset="0"/>
                <a:cs typeface="Arial" charset="0"/>
              </a:rPr>
              <a:t>Staphylococcal scalded skin syndrome  (SSSS)</a:t>
            </a:r>
          </a:p>
          <a:p>
            <a:pPr eaLnBrk="1" hangingPunct="1">
              <a:defRPr/>
            </a:pPr>
            <a:endParaRPr lang="en-US" sz="2400" b="1" dirty="0">
              <a:latin typeface="Calibri" pitchFamily="34" charset="0"/>
              <a:cs typeface="Arial" charset="0"/>
            </a:endParaRPr>
          </a:p>
          <a:p>
            <a:pPr eaLnBrk="1" hangingPunct="1">
              <a:defRPr/>
            </a:pPr>
            <a:r>
              <a:rPr lang="en-US" sz="2400" dirty="0">
                <a:latin typeface="Calibri" pitchFamily="34" charset="0"/>
                <a:cs typeface="Arial" charset="0"/>
              </a:rPr>
              <a:t> </a:t>
            </a:r>
          </a:p>
          <a:p>
            <a:pPr eaLnBrk="1" hangingPunct="1">
              <a:defRPr/>
            </a:pPr>
            <a:endParaRPr lang="en-US" b="1" dirty="0">
              <a:effectLst>
                <a:outerShdw blurRad="38100" dist="38100" dir="2700000" algn="tl">
                  <a:srgbClr val="C0C0C0"/>
                </a:outerShdw>
              </a:effectLst>
              <a:latin typeface="Calibri" pitchFamily="34" charset="0"/>
              <a:cs typeface="Arial" charset="0"/>
            </a:endParaRPr>
          </a:p>
        </p:txBody>
      </p:sp>
      <p:pic>
        <p:nvPicPr>
          <p:cNvPr id="12294" name="Picture 2" descr="http://ts2.explicit.bing.net/th?id=H.4766427109721153&amp;pid=15.1">
            <a:extLst>
              <a:ext uri="{FF2B5EF4-FFF2-40B4-BE49-F238E27FC236}">
                <a16:creationId xmlns:a16="http://schemas.microsoft.com/office/drawing/2014/main" id="{093FB273-4BCB-4BA4-9925-6EDDB7C8C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902075"/>
            <a:ext cx="31686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2">
            <a:extLst>
              <a:ext uri="{FF2B5EF4-FFF2-40B4-BE49-F238E27FC236}">
                <a16:creationId xmlns:a16="http://schemas.microsoft.com/office/drawing/2014/main" id="{AD408D0C-A2DC-43DB-A2D5-4D3A59A08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3113" y="2608263"/>
            <a:ext cx="2895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descr="http://ts1.mm.bing.net/th?id=H.4700207332003020&amp;pid=15.1">
            <a:extLst>
              <a:ext uri="{FF2B5EF4-FFF2-40B4-BE49-F238E27FC236}">
                <a16:creationId xmlns:a16="http://schemas.microsoft.com/office/drawing/2014/main" id="{4AEE32F6-06A9-414F-B97B-5FE0AE2BF7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3397250"/>
            <a:ext cx="2474912"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8">
            <a:extLst>
              <a:ext uri="{FF2B5EF4-FFF2-40B4-BE49-F238E27FC236}">
                <a16:creationId xmlns:a16="http://schemas.microsoft.com/office/drawing/2014/main" id="{33C1E302-13B8-4EB0-82FA-78C68A3CE1EC}"/>
              </a:ext>
            </a:extLst>
          </p:cNvPr>
          <p:cNvSpPr>
            <a:spLocks noChangeArrowheads="1"/>
          </p:cNvSpPr>
          <p:nvPr/>
        </p:nvSpPr>
        <p:spPr bwMode="auto">
          <a:xfrm>
            <a:off x="107950" y="2157413"/>
            <a:ext cx="5688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eaLnBrk="1" hangingPunct="1">
              <a:spcBef>
                <a:spcPct val="0"/>
              </a:spcBef>
              <a:buClrTx/>
              <a:buSzTx/>
              <a:buFontTx/>
              <a:buNone/>
            </a:pPr>
            <a:r>
              <a:rPr lang="en-US" altLang="en-US" sz="1800">
                <a:latin typeface="Calibri" panose="020F0502020204030204" pitchFamily="34" charset="0"/>
              </a:rPr>
              <a:t>The face, axilla, and groin tend to be affected first, but the erythema, bullous formation, and subsequent desquamation of epithelial sheets can spread to all parts of the body.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blinds(horizontal)">
                                      <p:cBhvr>
                                        <p:cTn id="7" dur="500"/>
                                        <p:tgtEl>
                                          <p:spTgt spid="1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97">
                                            <p:txEl>
                                              <p:pRg st="0" end="0"/>
                                            </p:txEl>
                                          </p:spTgt>
                                        </p:tgtEl>
                                        <p:attrNameLst>
                                          <p:attrName>style.visibility</p:attrName>
                                        </p:attrNameLst>
                                      </p:cBhvr>
                                      <p:to>
                                        <p:strVal val="visible"/>
                                      </p:to>
                                    </p:set>
                                    <p:animEffect transition="in" filter="blinds(horizontal)">
                                      <p:cBhvr>
                                        <p:cTn id="12" dur="500"/>
                                        <p:tgtEl>
                                          <p:spTgt spid="1229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blinds(horizontal)">
                                      <p:cBhvr>
                                        <p:cTn id="17" dur="500"/>
                                        <p:tgtEl>
                                          <p:spTgt spid="122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2296"/>
                                        </p:tgtEl>
                                        <p:attrNameLst>
                                          <p:attrName>style.visibility</p:attrName>
                                        </p:attrNameLst>
                                      </p:cBhvr>
                                      <p:to>
                                        <p:strVal val="visible"/>
                                      </p:to>
                                    </p:set>
                                    <p:animEffect transition="in" filter="blinds(horizontal)">
                                      <p:cBhvr>
                                        <p:cTn id="22" dur="500"/>
                                        <p:tgtEl>
                                          <p:spTgt spid="12296"/>
                                        </p:tgtEl>
                                      </p:cBhvr>
                                    </p:animEffect>
                                  </p:childTnLst>
                                </p:cTn>
                              </p:par>
                              <p:par>
                                <p:cTn id="23" presetID="3" presetClass="entr" presetSubtype="10" fill="hold" nodeType="withEffect">
                                  <p:stCondLst>
                                    <p:cond delay="0"/>
                                  </p:stCondLst>
                                  <p:childTnLst>
                                    <p:set>
                                      <p:cBhvr>
                                        <p:cTn id="24" dur="1" fill="hold">
                                          <p:stCondLst>
                                            <p:cond delay="0"/>
                                          </p:stCondLst>
                                        </p:cTn>
                                        <p:tgtEl>
                                          <p:spTgt spid="12295"/>
                                        </p:tgtEl>
                                        <p:attrNameLst>
                                          <p:attrName>style.visibility</p:attrName>
                                        </p:attrNameLst>
                                      </p:cBhvr>
                                      <p:to>
                                        <p:strVal val="visible"/>
                                      </p:to>
                                    </p:set>
                                    <p:animEffect transition="in" filter="blinds(horizontal)">
                                      <p:cBhvr>
                                        <p:cTn id="25"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AD2A1694-DCAA-46CE-99FF-2AA67DE0ABAD}"/>
              </a:ext>
            </a:extLst>
          </p:cNvPr>
          <p:cNvSpPr txBox="1">
            <a:spLocks noChangeArrowheads="1"/>
          </p:cNvSpPr>
          <p:nvPr/>
        </p:nvSpPr>
        <p:spPr bwMode="auto">
          <a:xfrm>
            <a:off x="107950" y="1844675"/>
            <a:ext cx="8064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39775"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lvl="1" eaLnBrk="1" hangingPunct="1">
              <a:buClr>
                <a:schemeClr val="accent2"/>
              </a:buClr>
              <a:buSzPct val="90000"/>
              <a:buFontTx/>
              <a:buNone/>
            </a:pPr>
            <a:r>
              <a:rPr lang="en-US" altLang="en-US" sz="2000" b="1" u="sng">
                <a:latin typeface="Calibri" panose="020F0502020204030204" pitchFamily="34" charset="0"/>
              </a:rPr>
              <a:t>2- Toxic shock syndrome (TSS)</a:t>
            </a:r>
          </a:p>
          <a:p>
            <a:pPr lvl="1" eaLnBrk="1" hangingPunct="1">
              <a:buClr>
                <a:schemeClr val="accent2"/>
              </a:buClr>
              <a:buSzPct val="90000"/>
              <a:buFontTx/>
              <a:buNone/>
            </a:pPr>
            <a:endParaRPr lang="en-US" altLang="en-US" sz="1800" b="1">
              <a:latin typeface="Calibri" panose="020F0502020204030204" pitchFamily="34" charset="0"/>
            </a:endParaRPr>
          </a:p>
          <a:p>
            <a:pPr lvl="1" eaLnBrk="1" hangingPunct="1">
              <a:buClrTx/>
              <a:buSzPct val="90000"/>
              <a:buFont typeface="Wingdings" panose="05000000000000000000" pitchFamily="2" charset="2"/>
              <a:buChar char="v"/>
            </a:pPr>
            <a:r>
              <a:rPr lang="en-US" altLang="en-US" sz="2000" i="1">
                <a:latin typeface="Calibri" panose="020F0502020204030204" pitchFamily="34" charset="0"/>
              </a:rPr>
              <a:t>S. aureus</a:t>
            </a:r>
            <a:r>
              <a:rPr lang="en-US" altLang="en-US" sz="2000">
                <a:latin typeface="Calibri" panose="020F0502020204030204" pitchFamily="34" charset="0"/>
              </a:rPr>
              <a:t> and </a:t>
            </a:r>
            <a:r>
              <a:rPr lang="en-US" altLang="en-US" sz="2000" i="1">
                <a:latin typeface="Calibri" panose="020F0502020204030204" pitchFamily="34" charset="0"/>
              </a:rPr>
              <a:t>S. pyogenes</a:t>
            </a:r>
          </a:p>
          <a:p>
            <a:pPr lvl="1" eaLnBrk="1" hangingPunct="1">
              <a:buClrTx/>
              <a:buSzPct val="90000"/>
              <a:buFont typeface="Wingdings" panose="05000000000000000000" pitchFamily="2" charset="2"/>
              <a:buChar char="v"/>
            </a:pPr>
            <a:endParaRPr lang="en-US" altLang="en-US" sz="2000" b="1" i="1">
              <a:latin typeface="Calibri" panose="020F0502020204030204" pitchFamily="34" charset="0"/>
            </a:endParaRPr>
          </a:p>
          <a:p>
            <a:pPr lvl="1" eaLnBrk="1" hangingPunct="1">
              <a:buClrTx/>
              <a:buSzPct val="90000"/>
              <a:buFont typeface="Wingdings" panose="05000000000000000000" pitchFamily="2" charset="2"/>
              <a:buChar char="v"/>
            </a:pPr>
            <a:r>
              <a:rPr lang="en-US" altLang="en-US" sz="2000" b="1">
                <a:latin typeface="Calibri" panose="020F0502020204030204" pitchFamily="34" charset="0"/>
              </a:rPr>
              <a:t>Toxic shock syndrome  toxin-1 (TSST-1): Superantigen </a:t>
            </a:r>
          </a:p>
          <a:p>
            <a:pPr lvl="1" eaLnBrk="1" hangingPunct="1">
              <a:buClrTx/>
              <a:buSzPct val="90000"/>
              <a:buFont typeface="Wingdings" panose="05000000000000000000" pitchFamily="2" charset="2"/>
              <a:buChar char="v"/>
            </a:pPr>
            <a:endParaRPr lang="en-US" altLang="en-US" sz="2000" b="1">
              <a:latin typeface="Calibri" panose="020F0502020204030204" pitchFamily="34" charset="0"/>
            </a:endParaRPr>
          </a:p>
          <a:p>
            <a:pPr lvl="1" eaLnBrk="1" hangingPunct="1">
              <a:buClrTx/>
              <a:buSzPct val="90000"/>
              <a:buFont typeface="Wingdings" panose="05000000000000000000" pitchFamily="2" charset="2"/>
              <a:buChar char="v"/>
            </a:pPr>
            <a:r>
              <a:rPr lang="en-US" altLang="en-US" sz="2000">
                <a:latin typeface="Calibri" panose="020F0502020204030204" pitchFamily="34" charset="0"/>
              </a:rPr>
              <a:t>Produced in the primary infection site </a:t>
            </a:r>
          </a:p>
          <a:p>
            <a:pPr lvl="1" eaLnBrk="1" hangingPunct="1">
              <a:buClr>
                <a:schemeClr val="accent2"/>
              </a:buClr>
              <a:buSzPct val="90000"/>
              <a:buFont typeface="Courier New" panose="02070309020205020404" pitchFamily="49" charset="0"/>
              <a:buChar char="o"/>
            </a:pPr>
            <a:endParaRPr lang="en-US" altLang="en-US" sz="2000" b="1">
              <a:latin typeface="Calibri" panose="020F0502020204030204" pitchFamily="34" charset="0"/>
            </a:endParaRPr>
          </a:p>
          <a:p>
            <a:pPr lvl="1" eaLnBrk="1" hangingPunct="1">
              <a:buClr>
                <a:schemeClr val="accent2"/>
              </a:buClr>
              <a:buSzPct val="90000"/>
              <a:buFontTx/>
              <a:buNone/>
            </a:pPr>
            <a:r>
              <a:rPr lang="en-US" altLang="en-US" sz="2000">
                <a:latin typeface="Calibri" panose="020F0502020204030204" pitchFamily="34" charset="0"/>
              </a:rPr>
              <a:t> </a:t>
            </a:r>
          </a:p>
          <a:p>
            <a:pPr eaLnBrk="1" hangingPunct="1">
              <a:spcBef>
                <a:spcPts val="700"/>
              </a:spcBef>
              <a:buClr>
                <a:schemeClr val="tx2"/>
              </a:buClr>
              <a:buSzPct val="95000"/>
              <a:buFont typeface="Wingdings" panose="05000000000000000000" pitchFamily="2" charset="2"/>
              <a:buChar char=""/>
            </a:pPr>
            <a:endParaRPr lang="en-US" altLang="en-US" sz="1800">
              <a:latin typeface="Calibri" panose="020F0502020204030204" pitchFamily="34" charset="0"/>
            </a:endParaRPr>
          </a:p>
        </p:txBody>
      </p:sp>
      <p:sp>
        <p:nvSpPr>
          <p:cNvPr id="53251" name="TextBox 6">
            <a:extLst>
              <a:ext uri="{FF2B5EF4-FFF2-40B4-BE49-F238E27FC236}">
                <a16:creationId xmlns:a16="http://schemas.microsoft.com/office/drawing/2014/main" id="{F66F7B09-582B-40DD-87BE-CED92CE1119D}"/>
              </a:ext>
            </a:extLst>
          </p:cNvPr>
          <p:cNvSpPr txBox="1">
            <a:spLocks noChangeArrowheads="1"/>
          </p:cNvSpPr>
          <p:nvPr/>
        </p:nvSpPr>
        <p:spPr bwMode="auto">
          <a:xfrm>
            <a:off x="2124075" y="333375"/>
            <a:ext cx="5021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3600" b="1">
                <a:latin typeface="Calibri" panose="020F0502020204030204" pitchFamily="34" charset="0"/>
              </a:rPr>
              <a:t> Levels of  skin infections </a:t>
            </a:r>
          </a:p>
        </p:txBody>
      </p:sp>
      <p:cxnSp>
        <p:nvCxnSpPr>
          <p:cNvPr id="9" name="Straight Connector 8">
            <a:extLst>
              <a:ext uri="{FF2B5EF4-FFF2-40B4-BE49-F238E27FC236}">
                <a16:creationId xmlns:a16="http://schemas.microsoft.com/office/drawing/2014/main" id="{F62AC7B5-F01B-4568-98A1-79FFDDECB310}"/>
              </a:ext>
            </a:extLst>
          </p:cNvPr>
          <p:cNvCxnSpPr/>
          <p:nvPr/>
        </p:nvCxnSpPr>
        <p:spPr>
          <a:xfrm>
            <a:off x="684213" y="908050"/>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FF5D532-4790-4E9E-829F-F43DF81B8498}"/>
              </a:ext>
            </a:extLst>
          </p:cNvPr>
          <p:cNvSpPr/>
          <p:nvPr/>
        </p:nvSpPr>
        <p:spPr>
          <a:xfrm>
            <a:off x="250825" y="1268413"/>
            <a:ext cx="2373313" cy="1477962"/>
          </a:xfrm>
          <a:prstGeom prst="rect">
            <a:avLst/>
          </a:prstGeom>
        </p:spPr>
        <p:txBody>
          <a:bodyPr wrap="none">
            <a:spAutoFit/>
          </a:bodyPr>
          <a:lstStyle/>
          <a:p>
            <a:pPr eaLnBrk="1" hangingPunct="1">
              <a:defRPr/>
            </a:pPr>
            <a:r>
              <a:rPr lang="en-US" sz="2400" b="1" dirty="0" err="1">
                <a:latin typeface="Calibri" pitchFamily="34" charset="0"/>
                <a:cs typeface="Arial" charset="0"/>
              </a:rPr>
              <a:t>Toxigenic</a:t>
            </a:r>
            <a:r>
              <a:rPr lang="en-US" sz="2400" b="1" dirty="0">
                <a:latin typeface="Calibri" pitchFamily="34" charset="0"/>
                <a:cs typeface="Arial" charset="0"/>
              </a:rPr>
              <a:t> disease</a:t>
            </a:r>
          </a:p>
          <a:p>
            <a:pPr eaLnBrk="1" hangingPunct="1">
              <a:defRPr/>
            </a:pPr>
            <a:endParaRPr lang="en-US" sz="2400" b="1" dirty="0">
              <a:latin typeface="Calibri" pitchFamily="34" charset="0"/>
              <a:cs typeface="Arial" charset="0"/>
            </a:endParaRPr>
          </a:p>
          <a:p>
            <a:pPr eaLnBrk="1" hangingPunct="1">
              <a:defRPr/>
            </a:pPr>
            <a:r>
              <a:rPr lang="en-US" sz="2400" dirty="0">
                <a:latin typeface="Calibri" pitchFamily="34" charset="0"/>
                <a:cs typeface="Arial" charset="0"/>
              </a:rPr>
              <a:t> </a:t>
            </a:r>
          </a:p>
          <a:p>
            <a:pPr eaLnBrk="1" hangingPunct="1">
              <a:defRPr/>
            </a:pPr>
            <a:endParaRPr lang="en-US" b="1" dirty="0">
              <a:effectLst>
                <a:outerShdw blurRad="38100" dist="38100" dir="2700000" algn="tl">
                  <a:srgbClr val="C0C0C0"/>
                </a:outerShdw>
              </a:effectLst>
              <a:latin typeface="Calibri" pitchFamily="34" charset="0"/>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32789D7E-EDE4-4286-BD05-AF54467AFF3E}"/>
              </a:ext>
            </a:extLst>
          </p:cNvPr>
          <p:cNvSpPr txBox="1">
            <a:spLocks noChangeArrowheads="1"/>
          </p:cNvSpPr>
          <p:nvPr/>
        </p:nvSpPr>
        <p:spPr>
          <a:xfrm>
            <a:off x="107950" y="1557338"/>
            <a:ext cx="7613650" cy="4114800"/>
          </a:xfrm>
          <a:prstGeom prst="rect">
            <a:avLst/>
          </a:prstGeom>
        </p:spPr>
        <p:txBody>
          <a:bodyPr/>
          <a:lstStyle/>
          <a:p>
            <a:pPr marL="740664" lvl="1" indent="-285750" eaLnBrk="1" fontAlgn="auto" hangingPunct="1">
              <a:spcBef>
                <a:spcPct val="20000"/>
              </a:spcBef>
              <a:spcAft>
                <a:spcPts val="0"/>
              </a:spcAft>
              <a:buClr>
                <a:schemeClr val="accent2"/>
              </a:buClr>
              <a:buSzPct val="90000"/>
              <a:defRPr/>
            </a:pPr>
            <a:r>
              <a:rPr lang="en-US" b="1" dirty="0">
                <a:latin typeface="Calibri" pitchFamily="34" charset="0"/>
                <a:cs typeface="Arial" charset="0"/>
              </a:rPr>
              <a:t>Toxic shock syndrome (TSS)</a:t>
            </a:r>
          </a:p>
          <a:p>
            <a:pPr marL="740664" lvl="1" indent="-285750" eaLnBrk="1" fontAlgn="auto" hangingPunct="1">
              <a:spcBef>
                <a:spcPct val="20000"/>
              </a:spcBef>
              <a:spcAft>
                <a:spcPts val="0"/>
              </a:spcAft>
              <a:buClr>
                <a:schemeClr val="accent2"/>
              </a:buClr>
              <a:buSzPct val="90000"/>
              <a:defRPr/>
            </a:pPr>
            <a:r>
              <a:rPr lang="en-US" b="1" dirty="0">
                <a:latin typeface="Calibri" pitchFamily="34" charset="0"/>
                <a:cs typeface="Arial" charset="0"/>
              </a:rPr>
              <a:t>Mechanism</a:t>
            </a:r>
          </a:p>
          <a:p>
            <a:pPr marL="740664" lvl="1" indent="-285750" eaLnBrk="1" hangingPunct="1">
              <a:spcBef>
                <a:spcPct val="20000"/>
              </a:spcBef>
              <a:buClr>
                <a:schemeClr val="accent2"/>
              </a:buClr>
              <a:buSzPct val="90000"/>
              <a:defRPr/>
            </a:pPr>
            <a:endParaRPr lang="en-US" b="1" dirty="0">
              <a:latin typeface="Calibri" pitchFamily="34" charset="0"/>
              <a:cs typeface="Arial" charset="0"/>
            </a:endParaRPr>
          </a:p>
          <a:p>
            <a:pPr marL="740664" lvl="1" indent="-285750" eaLnBrk="1" fontAlgn="auto" hangingPunct="1">
              <a:spcBef>
                <a:spcPct val="20000"/>
              </a:spcBef>
              <a:spcAft>
                <a:spcPts val="0"/>
              </a:spcAft>
              <a:buClr>
                <a:schemeClr val="accent2"/>
              </a:buClr>
              <a:buSzPct val="90000"/>
              <a:defRPr/>
            </a:pPr>
            <a:r>
              <a:rPr lang="en-US" dirty="0">
                <a:latin typeface="Calibri" pitchFamily="34" charset="0"/>
                <a:cs typeface="Arial" charset="0"/>
              </a:rPr>
              <a:t> </a:t>
            </a:r>
          </a:p>
          <a:p>
            <a:pPr marL="411480" indent="-342900" eaLnBrk="1" hangingPunct="1">
              <a:spcBef>
                <a:spcPts val="700"/>
              </a:spcBef>
              <a:buClr>
                <a:schemeClr val="tx2"/>
              </a:buClr>
              <a:buSzPct val="95000"/>
              <a:defRPr/>
            </a:pPr>
            <a:endParaRPr lang="en-US" b="1" dirty="0">
              <a:solidFill>
                <a:srgbClr val="00B050"/>
              </a:solidFill>
              <a:effectLst>
                <a:outerShdw blurRad="38100" dist="38100" dir="2700000" algn="tl">
                  <a:srgbClr val="000000">
                    <a:alpha val="43137"/>
                  </a:srgbClr>
                </a:outerShdw>
              </a:effectLst>
              <a:latin typeface="Arial" charset="0"/>
              <a:cs typeface="Arial" charset="0"/>
            </a:endParaRPr>
          </a:p>
          <a:p>
            <a:pPr marL="411480" indent="-342900" eaLnBrk="1" fontAlgn="auto" hangingPunct="1">
              <a:spcBef>
                <a:spcPts val="700"/>
              </a:spcBef>
              <a:spcAft>
                <a:spcPts val="0"/>
              </a:spcAft>
              <a:buClr>
                <a:schemeClr val="tx2"/>
              </a:buClr>
              <a:buSzPct val="95000"/>
              <a:buFont typeface="Wingdings"/>
              <a:buChar char=""/>
              <a:defRPr/>
            </a:pPr>
            <a:endParaRPr lang="en-US" dirty="0">
              <a:latin typeface="Calibri" pitchFamily="34" charset="0"/>
              <a:cs typeface="Arial" charset="0"/>
            </a:endParaRPr>
          </a:p>
        </p:txBody>
      </p:sp>
      <p:sp>
        <p:nvSpPr>
          <p:cNvPr id="55299" name="TextBox 12">
            <a:extLst>
              <a:ext uri="{FF2B5EF4-FFF2-40B4-BE49-F238E27FC236}">
                <a16:creationId xmlns:a16="http://schemas.microsoft.com/office/drawing/2014/main" id="{2D3A69D6-2E18-40FB-B5C4-24BE6F31268F}"/>
              </a:ext>
            </a:extLst>
          </p:cNvPr>
          <p:cNvSpPr txBox="1">
            <a:spLocks noChangeArrowheads="1"/>
          </p:cNvSpPr>
          <p:nvPr/>
        </p:nvSpPr>
        <p:spPr bwMode="auto">
          <a:xfrm>
            <a:off x="2555875" y="981075"/>
            <a:ext cx="332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a:latin typeface="Calibri" panose="020F0502020204030204" pitchFamily="34" charset="0"/>
              </a:rPr>
              <a:t> Levels of  skin infections </a:t>
            </a:r>
          </a:p>
        </p:txBody>
      </p:sp>
      <p:sp>
        <p:nvSpPr>
          <p:cNvPr id="14" name="Rectangle 2">
            <a:extLst>
              <a:ext uri="{FF2B5EF4-FFF2-40B4-BE49-F238E27FC236}">
                <a16:creationId xmlns:a16="http://schemas.microsoft.com/office/drawing/2014/main" id="{B866FAA5-A31B-4638-A2AE-033DA0C669D0}"/>
              </a:ext>
            </a:extLst>
          </p:cNvPr>
          <p:cNvSpPr txBox="1">
            <a:spLocks noChangeArrowheads="1"/>
          </p:cNvSpPr>
          <p:nvPr/>
        </p:nvSpPr>
        <p:spPr>
          <a:xfrm>
            <a:off x="2411413" y="333375"/>
            <a:ext cx="4681537" cy="609600"/>
          </a:xfrm>
          <a:prstGeom prst="rect">
            <a:avLst/>
          </a:prstGeom>
        </p:spPr>
        <p:txBody>
          <a:bodyPr/>
          <a:lstStyle/>
          <a:p>
            <a:pPr eaLnBrk="1" fontAlgn="auto" hangingPunct="1">
              <a:spcAft>
                <a:spcPts val="0"/>
              </a:spcAft>
              <a:defRPr/>
            </a:pPr>
            <a:r>
              <a:rPr lang="en-US" sz="3200" i="1" spc="-100" dirty="0">
                <a:solidFill>
                  <a:schemeClr val="tx2">
                    <a:satMod val="200000"/>
                  </a:schemeClr>
                </a:solidFill>
                <a:latin typeface="Calibri" pitchFamily="34" charset="0"/>
                <a:ea typeface="+mj-ea"/>
                <a:cs typeface="+mj-cs"/>
              </a:rPr>
              <a:t>Staphylococcus aureus</a:t>
            </a:r>
          </a:p>
        </p:txBody>
      </p:sp>
      <p:cxnSp>
        <p:nvCxnSpPr>
          <p:cNvPr id="15" name="Straight Connector 14">
            <a:extLst>
              <a:ext uri="{FF2B5EF4-FFF2-40B4-BE49-F238E27FC236}">
                <a16:creationId xmlns:a16="http://schemas.microsoft.com/office/drawing/2014/main" id="{2DAE0B6F-C42B-4A7D-BBA5-9AD216D55AD3}"/>
              </a:ext>
            </a:extLst>
          </p:cNvPr>
          <p:cNvCxnSpPr/>
          <p:nvPr/>
        </p:nvCxnSpPr>
        <p:spPr>
          <a:xfrm>
            <a:off x="684213" y="908050"/>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F7C623D-7121-4D9E-A9C7-220C74A00649}"/>
              </a:ext>
            </a:extLst>
          </p:cNvPr>
          <p:cNvSpPr txBox="1">
            <a:spLocks noChangeArrowheads="1"/>
          </p:cNvSpPr>
          <p:nvPr/>
        </p:nvSpPr>
        <p:spPr bwMode="auto">
          <a:xfrm>
            <a:off x="2195513" y="5157788"/>
            <a:ext cx="1695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US" altLang="en-US" sz="1400">
                <a:latin typeface="Arial" panose="020B0604020202020204" pitchFamily="34" charset="0"/>
              </a:rPr>
              <a:t>Monoclonal T-cell </a:t>
            </a:r>
          </a:p>
          <a:p>
            <a:pPr algn="ctr" eaLnBrk="1" hangingPunct="1">
              <a:spcBef>
                <a:spcPct val="0"/>
              </a:spcBef>
              <a:buClrTx/>
              <a:buSzTx/>
              <a:buFontTx/>
              <a:buNone/>
            </a:pPr>
            <a:r>
              <a:rPr lang="en-US" altLang="en-US" sz="1400">
                <a:latin typeface="Arial" panose="020B0604020202020204" pitchFamily="34" charset="0"/>
              </a:rPr>
              <a:t>activation</a:t>
            </a:r>
          </a:p>
        </p:txBody>
      </p:sp>
      <p:pic>
        <p:nvPicPr>
          <p:cNvPr id="63494" name="Picture 6">
            <a:extLst>
              <a:ext uri="{FF2B5EF4-FFF2-40B4-BE49-F238E27FC236}">
                <a16:creationId xmlns:a16="http://schemas.microsoft.com/office/drawing/2014/main" id="{7577A6E9-8CFF-48E9-8582-C35799D78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49500"/>
            <a:ext cx="209073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AE8342E2-A56D-4899-AA82-2F8A8000B3EA}"/>
              </a:ext>
            </a:extLst>
          </p:cNvPr>
          <p:cNvSpPr txBox="1">
            <a:spLocks noChangeArrowheads="1"/>
          </p:cNvSpPr>
          <p:nvPr/>
        </p:nvSpPr>
        <p:spPr bwMode="auto">
          <a:xfrm>
            <a:off x="3416300" y="5084763"/>
            <a:ext cx="31448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US" altLang="en-US" sz="1400">
                <a:latin typeface="Arial" panose="020B0604020202020204" pitchFamily="34" charset="0"/>
              </a:rPr>
              <a:t>Polyoclonal T-cell </a:t>
            </a:r>
          </a:p>
          <a:p>
            <a:pPr algn="ctr" eaLnBrk="1" hangingPunct="1">
              <a:spcBef>
                <a:spcPct val="0"/>
              </a:spcBef>
              <a:buClrTx/>
              <a:buSzTx/>
              <a:buFontTx/>
              <a:buNone/>
            </a:pPr>
            <a:r>
              <a:rPr lang="en-US" altLang="en-US" sz="1400">
                <a:latin typeface="Arial" panose="020B0604020202020204" pitchFamily="34" charset="0"/>
              </a:rPr>
              <a:t>Activation</a:t>
            </a:r>
          </a:p>
          <a:p>
            <a:pPr algn="ctr" eaLnBrk="1" hangingPunct="1">
              <a:spcBef>
                <a:spcPct val="0"/>
              </a:spcBef>
              <a:buClrTx/>
              <a:buSzTx/>
              <a:buFontTx/>
              <a:buNone/>
            </a:pPr>
            <a:r>
              <a:rPr lang="en-US" altLang="en-US" sz="1400">
                <a:latin typeface="Arial" panose="020B0604020202020204" pitchFamily="34" charset="0"/>
              </a:rPr>
              <a:t>up to 20% of the body's</a:t>
            </a:r>
          </a:p>
          <a:p>
            <a:pPr algn="ctr" eaLnBrk="1" hangingPunct="1">
              <a:spcBef>
                <a:spcPct val="0"/>
              </a:spcBef>
              <a:buClrTx/>
              <a:buSzTx/>
              <a:buFontTx/>
              <a:buNone/>
            </a:pPr>
            <a:r>
              <a:rPr lang="en-US" altLang="en-US" sz="1400">
                <a:latin typeface="Arial" panose="020B0604020202020204" pitchFamily="34" charset="0"/>
              </a:rPr>
              <a:t> T-cells can be activated at one time</a:t>
            </a:r>
          </a:p>
        </p:txBody>
      </p:sp>
      <p:sp>
        <p:nvSpPr>
          <p:cNvPr id="19" name="TextBox 18">
            <a:extLst>
              <a:ext uri="{FF2B5EF4-FFF2-40B4-BE49-F238E27FC236}">
                <a16:creationId xmlns:a16="http://schemas.microsoft.com/office/drawing/2014/main" id="{41F98EDC-E33F-46D6-818B-AD11DEC196F0}"/>
              </a:ext>
            </a:extLst>
          </p:cNvPr>
          <p:cNvSpPr txBox="1"/>
          <p:nvPr/>
        </p:nvSpPr>
        <p:spPr>
          <a:xfrm>
            <a:off x="3703638" y="6372225"/>
            <a:ext cx="2524125" cy="369888"/>
          </a:xfrm>
          <a:prstGeom prst="rect">
            <a:avLst/>
          </a:prstGeom>
          <a:noFill/>
        </p:spPr>
        <p:txBody>
          <a:bodyPr>
            <a:spAutoFit/>
          </a:bodyPr>
          <a:lstStyle/>
          <a:p>
            <a:pPr eaLnBrk="1" hangingPunct="1">
              <a:defRPr/>
            </a:pPr>
            <a:r>
              <a:rPr lang="en-US" dirty="0">
                <a:solidFill>
                  <a:srgbClr val="FF0000"/>
                </a:solidFill>
                <a:effectLst>
                  <a:outerShdw blurRad="38100" dist="38100" dir="2700000" algn="tl">
                    <a:srgbClr val="000000">
                      <a:alpha val="43137"/>
                    </a:srgbClr>
                  </a:outerShdw>
                </a:effectLst>
                <a:latin typeface="Arial" charset="0"/>
                <a:cs typeface="Arial" charset="0"/>
              </a:rPr>
              <a:t>Strom  of  cytokines</a:t>
            </a:r>
          </a:p>
        </p:txBody>
      </p:sp>
      <p:pic>
        <p:nvPicPr>
          <p:cNvPr id="1026" name="Picture 2">
            <a:extLst>
              <a:ext uri="{FF2B5EF4-FFF2-40B4-BE49-F238E27FC236}">
                <a16:creationId xmlns:a16="http://schemas.microsoft.com/office/drawing/2014/main" id="{8D63375D-AD7A-49FD-8174-7385183CC1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438400"/>
            <a:ext cx="1989137"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Arrow Connector 24">
            <a:extLst>
              <a:ext uri="{FF2B5EF4-FFF2-40B4-BE49-F238E27FC236}">
                <a16:creationId xmlns:a16="http://schemas.microsoft.com/office/drawing/2014/main" id="{3FF3FB5F-5F2E-487A-95D2-35D3FD2FD787}"/>
              </a:ext>
            </a:extLst>
          </p:cNvPr>
          <p:cNvCxnSpPr/>
          <p:nvPr/>
        </p:nvCxnSpPr>
        <p:spPr>
          <a:xfrm>
            <a:off x="4932363" y="6021388"/>
            <a:ext cx="0" cy="431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362197A-49E0-4700-97A0-6D29DF286909}"/>
              </a:ext>
            </a:extLst>
          </p:cNvPr>
          <p:cNvSpPr/>
          <p:nvPr/>
        </p:nvSpPr>
        <p:spPr>
          <a:xfrm>
            <a:off x="7834313" y="5467350"/>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TextBox 26">
            <a:extLst>
              <a:ext uri="{FF2B5EF4-FFF2-40B4-BE49-F238E27FC236}">
                <a16:creationId xmlns:a16="http://schemas.microsoft.com/office/drawing/2014/main" id="{36B981D9-CEE3-48C9-8529-9C3B38CF687F}"/>
              </a:ext>
            </a:extLst>
          </p:cNvPr>
          <p:cNvSpPr txBox="1"/>
          <p:nvPr/>
        </p:nvSpPr>
        <p:spPr>
          <a:xfrm>
            <a:off x="2484438" y="2205038"/>
            <a:ext cx="1082675" cy="369887"/>
          </a:xfrm>
          <a:prstGeom prst="rect">
            <a:avLst/>
          </a:prstGeom>
          <a:noFill/>
        </p:spPr>
        <p:txBody>
          <a:bodyPr wrap="none">
            <a:spAutoFit/>
          </a:bodyPr>
          <a:lstStyle/>
          <a:p>
            <a:pPr eaLnBrk="1" hangingPunct="1">
              <a:defRPr/>
            </a:pPr>
            <a:r>
              <a:rPr lang="en-US" b="1" dirty="0">
                <a:solidFill>
                  <a:srgbClr val="00B050"/>
                </a:solidFill>
                <a:effectLst>
                  <a:outerShdw blurRad="38100" dist="38100" dir="2700000" algn="tl">
                    <a:srgbClr val="000000">
                      <a:alpha val="43137"/>
                    </a:srgbClr>
                  </a:outerShdw>
                </a:effectLst>
                <a:latin typeface="Arial" charset="0"/>
                <a:cs typeface="Arial" charset="0"/>
              </a:rPr>
              <a:t>Normal</a:t>
            </a:r>
          </a:p>
        </p:txBody>
      </p:sp>
      <p:sp>
        <p:nvSpPr>
          <p:cNvPr id="30" name="Rectangle 29">
            <a:extLst>
              <a:ext uri="{FF2B5EF4-FFF2-40B4-BE49-F238E27FC236}">
                <a16:creationId xmlns:a16="http://schemas.microsoft.com/office/drawing/2014/main" id="{47CC9E0E-5BDE-4C46-8E3B-77A03D705FB5}"/>
              </a:ext>
            </a:extLst>
          </p:cNvPr>
          <p:cNvSpPr/>
          <p:nvPr/>
        </p:nvSpPr>
        <p:spPr>
          <a:xfrm>
            <a:off x="4643438" y="2195513"/>
            <a:ext cx="585787" cy="369887"/>
          </a:xfrm>
          <a:prstGeom prst="rect">
            <a:avLst/>
          </a:prstGeom>
        </p:spPr>
        <p:txBody>
          <a:bodyPr wrap="none">
            <a:spAutoFit/>
          </a:bodyPr>
          <a:lstStyle/>
          <a:p>
            <a:pPr marL="411480" indent="-342900" eaLnBrk="1" hangingPunct="1">
              <a:spcBef>
                <a:spcPts val="700"/>
              </a:spcBef>
              <a:buClr>
                <a:srgbClr val="575F6D"/>
              </a:buClr>
              <a:buSzPct val="95000"/>
              <a:defRPr/>
            </a:pPr>
            <a:r>
              <a:rPr lang="en-US" b="1" dirty="0">
                <a:solidFill>
                  <a:srgbClr val="FF0000"/>
                </a:solidFill>
                <a:effectLst>
                  <a:outerShdw blurRad="38100" dist="38100" dir="2700000" algn="tl">
                    <a:srgbClr val="000000">
                      <a:alpha val="43137"/>
                    </a:srgbClr>
                  </a:outerShdw>
                </a:effectLst>
                <a:latin typeface="Calibri" pitchFamily="34" charset="0"/>
                <a:cs typeface="Arial" charset="0"/>
              </a:rPr>
              <a:t>TSS</a:t>
            </a:r>
            <a:endParaRPr lang="en-US" b="1" dirty="0">
              <a:solidFill>
                <a:srgbClr val="00B050"/>
              </a:solidFill>
              <a:effectLst>
                <a:outerShdw blurRad="38100" dist="38100" dir="2700000" algn="tl">
                  <a:srgbClr val="000000">
                    <a:alpha val="43137"/>
                  </a:srgbClr>
                </a:outerShdw>
              </a:effectLst>
              <a:latin typeface="Arial" charset="0"/>
              <a:cs typeface="Arial" charset="0"/>
            </a:endParaRPr>
          </a:p>
        </p:txBody>
      </p:sp>
      <p:sp>
        <p:nvSpPr>
          <p:cNvPr id="18" name="TextBox 17">
            <a:extLst>
              <a:ext uri="{FF2B5EF4-FFF2-40B4-BE49-F238E27FC236}">
                <a16:creationId xmlns:a16="http://schemas.microsoft.com/office/drawing/2014/main" id="{C13CF687-2A59-490A-9AE9-861F262FF29E}"/>
              </a:ext>
            </a:extLst>
          </p:cNvPr>
          <p:cNvSpPr txBox="1"/>
          <p:nvPr/>
        </p:nvSpPr>
        <p:spPr>
          <a:xfrm>
            <a:off x="6810375" y="6345238"/>
            <a:ext cx="1874838" cy="369887"/>
          </a:xfrm>
          <a:prstGeom prst="rect">
            <a:avLst/>
          </a:prstGeom>
          <a:noFill/>
        </p:spPr>
        <p:txBody>
          <a:bodyPr wrap="none">
            <a:spAutoFit/>
          </a:bodyPr>
          <a:lstStyle/>
          <a:p>
            <a:pPr eaLnBrk="1" hangingPunct="1">
              <a:defRPr/>
            </a:pPr>
            <a:r>
              <a:rPr lang="en-US" dirty="0" err="1">
                <a:solidFill>
                  <a:srgbClr val="FF0000"/>
                </a:solidFill>
                <a:effectLst>
                  <a:outerShdw blurRad="38100" dist="38100" dir="2700000" algn="tl">
                    <a:srgbClr val="000000">
                      <a:alpha val="43137"/>
                    </a:srgbClr>
                  </a:outerShdw>
                </a:effectLst>
                <a:latin typeface="Arial" charset="0"/>
                <a:cs typeface="Arial" charset="0"/>
              </a:rPr>
              <a:t>Immunotoxicity</a:t>
            </a:r>
            <a:endParaRPr lang="en-US" dirty="0">
              <a:solidFill>
                <a:srgbClr val="FF0000"/>
              </a:solidFill>
              <a:effectLst>
                <a:outerShdw blurRad="38100" dist="38100" dir="2700000" algn="tl">
                  <a:srgbClr val="000000">
                    <a:alpha val="43137"/>
                  </a:srgbClr>
                </a:outerShdw>
              </a:effectLst>
              <a:latin typeface="Arial" charset="0"/>
              <a:cs typeface="Arial" charset="0"/>
            </a:endParaRPr>
          </a:p>
        </p:txBody>
      </p:sp>
      <p:cxnSp>
        <p:nvCxnSpPr>
          <p:cNvPr id="21" name="Straight Arrow Connector 20">
            <a:extLst>
              <a:ext uri="{FF2B5EF4-FFF2-40B4-BE49-F238E27FC236}">
                <a16:creationId xmlns:a16="http://schemas.microsoft.com/office/drawing/2014/main" id="{8C7EC1F6-CC30-4CE8-B4D0-F22D5D7BE69E}"/>
              </a:ext>
            </a:extLst>
          </p:cNvPr>
          <p:cNvCxnSpPr/>
          <p:nvPr/>
        </p:nvCxnSpPr>
        <p:spPr>
          <a:xfrm>
            <a:off x="6072188" y="6572250"/>
            <a:ext cx="714375"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linds(horizontal)">
                                      <p:cBhvr>
                                        <p:cTn id="18" dur="500"/>
                                        <p:tgtEl>
                                          <p:spTgt spid="30"/>
                                        </p:tgtEl>
                                      </p:cBhvr>
                                    </p:animEffect>
                                  </p:childTnLst>
                                </p:cTn>
                              </p:par>
                              <p:par>
                                <p:cTn id="19" presetID="3" presetClass="entr" presetSubtype="10" fill="hold" nodeType="withEffect">
                                  <p:stCondLst>
                                    <p:cond delay="0"/>
                                  </p:stCondLst>
                                  <p:childTnLst>
                                    <p:set>
                                      <p:cBhvr>
                                        <p:cTn id="20" dur="1" fill="hold">
                                          <p:stCondLst>
                                            <p:cond delay="0"/>
                                          </p:stCondLst>
                                        </p:cTn>
                                        <p:tgtEl>
                                          <p:spTgt spid="63494"/>
                                        </p:tgtEl>
                                        <p:attrNameLst>
                                          <p:attrName>style.visibility</p:attrName>
                                        </p:attrNameLst>
                                      </p:cBhvr>
                                      <p:to>
                                        <p:strVal val="visible"/>
                                      </p:to>
                                    </p:set>
                                    <p:animEffect transition="in" filter="blinds(horizontal)">
                                      <p:cBhvr>
                                        <p:cTn id="21" dur="500"/>
                                        <p:tgtEl>
                                          <p:spTgt spid="6349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linds(horizontal)">
                                      <p:cBhvr>
                                        <p:cTn id="29" dur="500"/>
                                        <p:tgtEl>
                                          <p:spTgt spid="25"/>
                                        </p:tgtEl>
                                      </p:cBhvr>
                                    </p:animEffect>
                                  </p:childTnLst>
                                </p:cTn>
                              </p:par>
                              <p:par>
                                <p:cTn id="30" presetID="3" presetClass="entr" presetSubtype="1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7" grpId="0"/>
      <p:bldP spid="30"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31B5AE-CB6B-4F0B-A6B8-64F80D3A019B}"/>
              </a:ext>
            </a:extLst>
          </p:cNvPr>
          <p:cNvSpPr txBox="1">
            <a:spLocks noChangeArrowheads="1"/>
          </p:cNvSpPr>
          <p:nvPr/>
        </p:nvSpPr>
        <p:spPr bwMode="auto">
          <a:xfrm>
            <a:off x="395288" y="2228850"/>
            <a:ext cx="820896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2000" b="1">
                <a:latin typeface="Calibri" panose="020F0502020204030204" pitchFamily="34" charset="0"/>
              </a:rPr>
              <a:t>Symptoms</a:t>
            </a:r>
          </a:p>
          <a:p>
            <a:pPr marL="0" lvl="1" eaLnBrk="1" hangingPunct="1">
              <a:spcBef>
                <a:spcPct val="0"/>
              </a:spcBef>
              <a:buClrTx/>
              <a:buSzTx/>
              <a:buFont typeface="Wingdings" panose="05000000000000000000" pitchFamily="2" charset="2"/>
              <a:buChar char="v"/>
            </a:pPr>
            <a:r>
              <a:rPr lang="en-US" altLang="en-US" sz="2000">
                <a:latin typeface="Calibri" panose="020F0502020204030204" pitchFamily="34" charset="0"/>
              </a:rPr>
              <a:t> TSS has an abrupt onset of fever, vomiting, diarrhea ,  and muscle pain, Hypotension, heart failure and renal failure may occur in severe cases.</a:t>
            </a:r>
          </a:p>
          <a:p>
            <a:pPr marL="0" lvl="1" eaLnBrk="1" hangingPunct="1">
              <a:spcBef>
                <a:spcPct val="0"/>
              </a:spcBef>
              <a:buClrTx/>
              <a:buSzTx/>
              <a:buFont typeface="Wingdings" panose="05000000000000000000" pitchFamily="2" charset="2"/>
              <a:buChar char="v"/>
            </a:pPr>
            <a:endParaRPr lang="en-US" altLang="en-US" sz="2000">
              <a:latin typeface="Calibri" panose="020F0502020204030204" pitchFamily="34" charset="0"/>
            </a:endParaRPr>
          </a:p>
          <a:p>
            <a:pPr marL="0" lvl="1" eaLnBrk="1" hangingPunct="1">
              <a:spcBef>
                <a:spcPct val="0"/>
              </a:spcBef>
              <a:buClrTx/>
              <a:buSzTx/>
              <a:buFont typeface="Wingdings" panose="05000000000000000000" pitchFamily="2" charset="2"/>
              <a:buChar char="v"/>
            </a:pPr>
            <a:r>
              <a:rPr lang="en-US" altLang="en-US" sz="2000">
                <a:latin typeface="Calibri" panose="020F0502020204030204" pitchFamily="34" charset="0"/>
              </a:rPr>
              <a:t> Skin manifestations include a rash followed by desquamation of the skin,  particularly soles and palms</a:t>
            </a:r>
            <a:endParaRPr lang="en-US" altLang="en-US" sz="2000" b="1">
              <a:latin typeface="Calibri" panose="020F0502020204030204" pitchFamily="34" charset="0"/>
            </a:endParaRPr>
          </a:p>
          <a:p>
            <a:pPr marL="0" lvl="1" eaLnBrk="1" hangingPunct="1">
              <a:spcBef>
                <a:spcPct val="0"/>
              </a:spcBef>
              <a:buClrTx/>
              <a:buSzTx/>
              <a:buFontTx/>
              <a:buNone/>
            </a:pPr>
            <a:endParaRPr lang="en-US" altLang="en-US" sz="2000">
              <a:latin typeface="Calibri" panose="020F0502020204030204" pitchFamily="34" charset="0"/>
            </a:endParaRPr>
          </a:p>
          <a:p>
            <a:pPr eaLnBrk="1" hangingPunct="1">
              <a:spcBef>
                <a:spcPct val="0"/>
              </a:spcBef>
              <a:buClrTx/>
              <a:buSzTx/>
              <a:buFontTx/>
              <a:buNone/>
            </a:pPr>
            <a:r>
              <a:rPr lang="en-US" altLang="en-US" sz="2000" b="1">
                <a:latin typeface="Calibri" panose="020F0502020204030204" pitchFamily="34" charset="0"/>
              </a:rPr>
              <a:t>Treatment </a:t>
            </a:r>
          </a:p>
          <a:p>
            <a:pPr eaLnBrk="1" hangingPunct="1">
              <a:spcBef>
                <a:spcPct val="0"/>
              </a:spcBef>
              <a:buClrTx/>
              <a:buSzTx/>
              <a:buFont typeface="Wingdings" panose="05000000000000000000" pitchFamily="2" charset="2"/>
              <a:buChar char="v"/>
            </a:pPr>
            <a:r>
              <a:rPr lang="en-US" altLang="en-US" sz="2000">
                <a:latin typeface="Calibri" panose="020F0502020204030204" pitchFamily="34" charset="0"/>
              </a:rPr>
              <a:t>  Admission to the intensive care unit is often  necessary for supportive care for fluid management, ventilation, renal replacement therapy</a:t>
            </a:r>
          </a:p>
          <a:p>
            <a:pPr eaLnBrk="1" hangingPunct="1">
              <a:spcBef>
                <a:spcPct val="0"/>
              </a:spcBef>
              <a:buClrTx/>
              <a:buSzTx/>
              <a:buFont typeface="Wingdings" panose="05000000000000000000" pitchFamily="2" charset="2"/>
              <a:buChar char="v"/>
            </a:pPr>
            <a:r>
              <a:rPr lang="en-US" altLang="en-US" sz="2000">
                <a:latin typeface="Calibri" panose="020F0502020204030204" pitchFamily="34" charset="0"/>
              </a:rPr>
              <a:t>The source of infection should be removed or drained if possible</a:t>
            </a:r>
          </a:p>
          <a:p>
            <a:pPr eaLnBrk="1" hangingPunct="1">
              <a:spcBef>
                <a:spcPct val="0"/>
              </a:spcBef>
              <a:buClrTx/>
              <a:buSzTx/>
              <a:buFont typeface="Wingdings" panose="05000000000000000000" pitchFamily="2" charset="2"/>
              <a:buChar char="v"/>
            </a:pPr>
            <a:r>
              <a:rPr lang="en-US" altLang="en-US" sz="2000">
                <a:latin typeface="Calibri" panose="020F0502020204030204" pitchFamily="34" charset="0"/>
              </a:rPr>
              <a:t>Antibiotic treatment should cover both </a:t>
            </a:r>
            <a:r>
              <a:rPr lang="en-US" altLang="en-US" sz="2000" i="1">
                <a:latin typeface="Calibri" panose="020F0502020204030204" pitchFamily="34" charset="0"/>
              </a:rPr>
              <a:t>S. pyogenes</a:t>
            </a:r>
            <a:r>
              <a:rPr lang="en-US" altLang="en-US" sz="2000">
                <a:latin typeface="Calibri" panose="020F0502020204030204" pitchFamily="34" charset="0"/>
              </a:rPr>
              <a:t> and </a:t>
            </a:r>
            <a:r>
              <a:rPr lang="en-US" altLang="en-US" sz="2000" i="1">
                <a:latin typeface="Calibri" panose="020F0502020204030204" pitchFamily="34" charset="0"/>
              </a:rPr>
              <a:t>S. aureus</a:t>
            </a:r>
            <a:endParaRPr lang="en-US" altLang="en-US" sz="2000">
              <a:latin typeface="Calibri" panose="020F0502020204030204" pitchFamily="34" charset="0"/>
            </a:endParaRPr>
          </a:p>
          <a:p>
            <a:pPr eaLnBrk="1" hangingPunct="1">
              <a:spcBef>
                <a:spcPct val="0"/>
              </a:spcBef>
              <a:buClrTx/>
              <a:buSzTx/>
              <a:buFontTx/>
              <a:buNone/>
            </a:pPr>
            <a:endParaRPr lang="en-US" altLang="en-US" sz="2000">
              <a:latin typeface="Calibri" panose="020F0502020204030204" pitchFamily="34" charset="0"/>
            </a:endParaRPr>
          </a:p>
          <a:p>
            <a:pPr eaLnBrk="1" hangingPunct="1">
              <a:spcBef>
                <a:spcPct val="0"/>
              </a:spcBef>
              <a:buClrTx/>
              <a:buSzTx/>
              <a:buFontTx/>
              <a:buNone/>
            </a:pPr>
            <a:endParaRPr lang="en-US" altLang="en-US" sz="2000">
              <a:latin typeface="Calibri" panose="020F0502020204030204" pitchFamily="34" charset="0"/>
            </a:endParaRPr>
          </a:p>
          <a:p>
            <a:pPr eaLnBrk="1" hangingPunct="1">
              <a:spcBef>
                <a:spcPct val="0"/>
              </a:spcBef>
              <a:buClrTx/>
              <a:buSzTx/>
              <a:buFontTx/>
              <a:buNone/>
            </a:pPr>
            <a:endParaRPr lang="en-US" altLang="en-US" sz="2000">
              <a:latin typeface="Calibri" panose="020F0502020204030204" pitchFamily="34" charset="0"/>
            </a:endParaRPr>
          </a:p>
        </p:txBody>
      </p:sp>
      <p:sp>
        <p:nvSpPr>
          <p:cNvPr id="57347" name="Rectangle 3">
            <a:extLst>
              <a:ext uri="{FF2B5EF4-FFF2-40B4-BE49-F238E27FC236}">
                <a16:creationId xmlns:a16="http://schemas.microsoft.com/office/drawing/2014/main" id="{036C787E-0D11-46C7-8D87-1BB09CABA7A8}"/>
              </a:ext>
            </a:extLst>
          </p:cNvPr>
          <p:cNvSpPr txBox="1">
            <a:spLocks noChangeArrowheads="1"/>
          </p:cNvSpPr>
          <p:nvPr/>
        </p:nvSpPr>
        <p:spPr bwMode="auto">
          <a:xfrm>
            <a:off x="-107950" y="1484313"/>
            <a:ext cx="76136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39775"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lvl="1" eaLnBrk="1" hangingPunct="1">
              <a:buClr>
                <a:schemeClr val="accent2"/>
              </a:buClr>
              <a:buSzPct val="90000"/>
              <a:buFontTx/>
              <a:buNone/>
            </a:pPr>
            <a:r>
              <a:rPr lang="en-US" altLang="en-US" sz="1800" b="1" u="sng">
                <a:latin typeface="Calibri" panose="020F0502020204030204" pitchFamily="34" charset="0"/>
              </a:rPr>
              <a:t>Toxic shock syndrome (TSS)</a:t>
            </a:r>
          </a:p>
          <a:p>
            <a:pPr lvl="1" eaLnBrk="1" hangingPunct="1">
              <a:buClr>
                <a:schemeClr val="accent2"/>
              </a:buClr>
              <a:buSzPct val="90000"/>
              <a:buFontTx/>
              <a:buNone/>
            </a:pPr>
            <a:r>
              <a:rPr lang="en-US" altLang="en-US" sz="1800" b="1" u="sng">
                <a:latin typeface="Calibri" panose="020F0502020204030204" pitchFamily="34" charset="0"/>
              </a:rPr>
              <a:t>Toxigenic disease </a:t>
            </a:r>
            <a:endParaRPr lang="en-US" altLang="en-US" sz="1800">
              <a:latin typeface="Calibri" panose="020F0502020204030204" pitchFamily="34" charset="0"/>
            </a:endParaRPr>
          </a:p>
        </p:txBody>
      </p:sp>
      <p:sp>
        <p:nvSpPr>
          <p:cNvPr id="57348" name="TextBox 5">
            <a:extLst>
              <a:ext uri="{FF2B5EF4-FFF2-40B4-BE49-F238E27FC236}">
                <a16:creationId xmlns:a16="http://schemas.microsoft.com/office/drawing/2014/main" id="{44D3CB1C-554F-45EF-8AB2-05435147B892}"/>
              </a:ext>
            </a:extLst>
          </p:cNvPr>
          <p:cNvSpPr txBox="1">
            <a:spLocks noChangeArrowheads="1"/>
          </p:cNvSpPr>
          <p:nvPr/>
        </p:nvSpPr>
        <p:spPr bwMode="auto">
          <a:xfrm>
            <a:off x="2555875" y="981075"/>
            <a:ext cx="332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a:latin typeface="Calibri" panose="020F0502020204030204" pitchFamily="34" charset="0"/>
              </a:rPr>
              <a:t> Levels of  skin infections </a:t>
            </a:r>
          </a:p>
        </p:txBody>
      </p:sp>
      <p:sp>
        <p:nvSpPr>
          <p:cNvPr id="7" name="Rectangle 2">
            <a:extLst>
              <a:ext uri="{FF2B5EF4-FFF2-40B4-BE49-F238E27FC236}">
                <a16:creationId xmlns:a16="http://schemas.microsoft.com/office/drawing/2014/main" id="{4ED795F9-EB7A-411E-9161-F706021EAB11}"/>
              </a:ext>
            </a:extLst>
          </p:cNvPr>
          <p:cNvSpPr txBox="1">
            <a:spLocks noChangeArrowheads="1"/>
          </p:cNvSpPr>
          <p:nvPr/>
        </p:nvSpPr>
        <p:spPr>
          <a:xfrm>
            <a:off x="2411413" y="333375"/>
            <a:ext cx="4681537" cy="609600"/>
          </a:xfrm>
          <a:prstGeom prst="rect">
            <a:avLst/>
          </a:prstGeom>
        </p:spPr>
        <p:txBody>
          <a:bodyPr/>
          <a:lstStyle/>
          <a:p>
            <a:pPr eaLnBrk="1" fontAlgn="auto" hangingPunct="1">
              <a:spcAft>
                <a:spcPts val="0"/>
              </a:spcAft>
              <a:defRPr/>
            </a:pPr>
            <a:r>
              <a:rPr lang="en-US" sz="3200" i="1" spc="-100" dirty="0">
                <a:solidFill>
                  <a:schemeClr val="tx2">
                    <a:satMod val="200000"/>
                  </a:schemeClr>
                </a:solidFill>
                <a:latin typeface="Calibri" pitchFamily="34" charset="0"/>
                <a:ea typeface="+mj-ea"/>
                <a:cs typeface="+mj-cs"/>
              </a:rPr>
              <a:t>Staphylococcus aureus</a:t>
            </a:r>
          </a:p>
        </p:txBody>
      </p:sp>
      <p:cxnSp>
        <p:nvCxnSpPr>
          <p:cNvPr id="8" name="Straight Connector 7">
            <a:extLst>
              <a:ext uri="{FF2B5EF4-FFF2-40B4-BE49-F238E27FC236}">
                <a16:creationId xmlns:a16="http://schemas.microsoft.com/office/drawing/2014/main" id="{390C6937-4885-4A43-A7F6-0E5B1E8D4AC7}"/>
              </a:ext>
            </a:extLst>
          </p:cNvPr>
          <p:cNvCxnSpPr/>
          <p:nvPr/>
        </p:nvCxnSpPr>
        <p:spPr>
          <a:xfrm>
            <a:off x="684213" y="908050"/>
            <a:ext cx="80645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1">
            <a:extLst>
              <a:ext uri="{FF2B5EF4-FFF2-40B4-BE49-F238E27FC236}">
                <a16:creationId xmlns:a16="http://schemas.microsoft.com/office/drawing/2014/main" id="{32E1E2B5-C378-4A70-BF8C-B1CDE143DF8C}"/>
              </a:ext>
            </a:extLst>
          </p:cNvPr>
          <p:cNvSpPr txBox="1">
            <a:spLocks noChangeArrowheads="1"/>
          </p:cNvSpPr>
          <p:nvPr/>
        </p:nvSpPr>
        <p:spPr bwMode="auto">
          <a:xfrm>
            <a:off x="3419475" y="2636838"/>
            <a:ext cx="21145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600">
                <a:solidFill>
                  <a:srgbClr val="FF0000"/>
                </a:solidFill>
              </a:rPr>
              <a:t>Acne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B4267FCB-42BA-4486-AC52-73BFCB120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738" y="496888"/>
            <a:ext cx="17335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263BEAE1-EFE5-4B63-A7FF-41DF15F5E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738" y="1770063"/>
            <a:ext cx="173355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2F168D01-D975-47AB-90D4-2EA83B65AD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2708275"/>
            <a:ext cx="173355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DE3AFA4-1C86-4AFF-BAFA-0D8051AA815D}"/>
              </a:ext>
            </a:extLst>
          </p:cNvPr>
          <p:cNvSpPr txBox="1">
            <a:spLocks noChangeArrowheads="1"/>
          </p:cNvSpPr>
          <p:nvPr/>
        </p:nvSpPr>
        <p:spPr bwMode="auto">
          <a:xfrm>
            <a:off x="168275" y="2581275"/>
            <a:ext cx="1627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b="1">
                <a:latin typeface="Calibri" panose="020F0502020204030204" pitchFamily="34" charset="0"/>
              </a:rPr>
              <a:t>Before puberty</a:t>
            </a:r>
          </a:p>
        </p:txBody>
      </p:sp>
      <p:sp>
        <p:nvSpPr>
          <p:cNvPr id="10" name="TextBox 9">
            <a:extLst>
              <a:ext uri="{FF2B5EF4-FFF2-40B4-BE49-F238E27FC236}">
                <a16:creationId xmlns:a16="http://schemas.microsoft.com/office/drawing/2014/main" id="{E496E518-525D-45F6-B470-D0A091A670CD}"/>
              </a:ext>
            </a:extLst>
          </p:cNvPr>
          <p:cNvSpPr txBox="1">
            <a:spLocks noChangeArrowheads="1"/>
          </p:cNvSpPr>
          <p:nvPr/>
        </p:nvSpPr>
        <p:spPr bwMode="auto">
          <a:xfrm>
            <a:off x="4427538" y="3716338"/>
            <a:ext cx="1482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800" b="1">
                <a:latin typeface="Calibri" panose="020F0502020204030204" pitchFamily="34" charset="0"/>
              </a:rPr>
              <a:t>After puberty</a:t>
            </a:r>
          </a:p>
        </p:txBody>
      </p:sp>
      <p:pic>
        <p:nvPicPr>
          <p:cNvPr id="1027" name="Picture 3">
            <a:extLst>
              <a:ext uri="{FF2B5EF4-FFF2-40B4-BE49-F238E27FC236}">
                <a16:creationId xmlns:a16="http://schemas.microsoft.com/office/drawing/2014/main" id="{A097995D-20A3-4A30-A41B-9DFD18EDD8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4963" y="908050"/>
            <a:ext cx="207645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C8F099A7-F71C-487D-94E7-FED98B255F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 y="908050"/>
            <a:ext cx="19335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795C3D42-44B4-4D6F-8EDC-0571591EBD35}"/>
              </a:ext>
            </a:extLst>
          </p:cNvPr>
          <p:cNvSpPr>
            <a:spLocks noChangeArrowheads="1"/>
          </p:cNvSpPr>
          <p:nvPr/>
        </p:nvSpPr>
        <p:spPr bwMode="auto">
          <a:xfrm>
            <a:off x="539750" y="4149725"/>
            <a:ext cx="748823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eaLnBrk="1" hangingPunct="1">
              <a:spcBef>
                <a:spcPct val="0"/>
              </a:spcBef>
              <a:buClrTx/>
              <a:buSzTx/>
              <a:buFontTx/>
              <a:buNone/>
            </a:pPr>
            <a:r>
              <a:rPr lang="en-US" altLang="en-US">
                <a:latin typeface="Calibri" panose="020F0502020204030204" pitchFamily="34" charset="0"/>
              </a:rPr>
              <a:t>The production of sebum is under the control of androgens. During  puberty the androgens stimulate the production of sebum plus increased keratinization and desquamation in pilosebaceous duct. This causing blockage of ducts and this turns the  gland as a sac for the multiplication of </a:t>
            </a:r>
            <a:r>
              <a:rPr lang="en-US" altLang="en-US" i="1">
                <a:latin typeface="Calibri" panose="020F0502020204030204" pitchFamily="34" charset="0"/>
              </a:rPr>
              <a:t>P. acnes</a:t>
            </a:r>
            <a:r>
              <a:rPr lang="en-US" altLang="en-US">
                <a:latin typeface="Calibri" panose="020F0502020204030204" pitchFamily="34" charset="0"/>
              </a:rPr>
              <a:t> and other flora (yeast, staph, micrococcus).</a:t>
            </a:r>
          </a:p>
        </p:txBody>
      </p:sp>
      <p:sp>
        <p:nvSpPr>
          <p:cNvPr id="60426" name="Rectangle 11">
            <a:extLst>
              <a:ext uri="{FF2B5EF4-FFF2-40B4-BE49-F238E27FC236}">
                <a16:creationId xmlns:a16="http://schemas.microsoft.com/office/drawing/2014/main" id="{14F6603B-CE17-4747-BA15-8110F838016A}"/>
              </a:ext>
            </a:extLst>
          </p:cNvPr>
          <p:cNvSpPr>
            <a:spLocks noChangeArrowheads="1"/>
          </p:cNvSpPr>
          <p:nvPr/>
        </p:nvSpPr>
        <p:spPr bwMode="auto">
          <a:xfrm>
            <a:off x="2114550" y="-23813"/>
            <a:ext cx="3814763"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eaLnBrk="1" hangingPunct="1">
              <a:spcBef>
                <a:spcPct val="0"/>
              </a:spcBef>
              <a:buClrTx/>
              <a:buSzTx/>
              <a:buFontTx/>
              <a:buNone/>
            </a:pPr>
            <a:r>
              <a:rPr lang="en-US" altLang="en-US" sz="2800" b="1">
                <a:solidFill>
                  <a:srgbClr val="FF0000"/>
                </a:solidFill>
                <a:latin typeface="Calibri" panose="020F0502020204030204" pitchFamily="34" charset="0"/>
              </a:rPr>
              <a:t>Pathophysiology of acne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blinds(horizontal)">
                                      <p:cBhvr>
                                        <p:cTn id="15" dur="500"/>
                                        <p:tgtEl>
                                          <p:spTgt spid="102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5CACF81-BF95-4209-9B29-5526F66EE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052513"/>
            <a:ext cx="2503488"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60AD9A8B-A99C-49B0-8F50-FCFC9AA82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052513"/>
            <a:ext cx="25463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E594310-EFC0-438A-99D8-AB45B4E842E6}"/>
              </a:ext>
            </a:extLst>
          </p:cNvPr>
          <p:cNvSpPr>
            <a:spLocks noChangeArrowheads="1"/>
          </p:cNvSpPr>
          <p:nvPr/>
        </p:nvSpPr>
        <p:spPr bwMode="auto">
          <a:xfrm>
            <a:off x="3117850" y="568325"/>
            <a:ext cx="3240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eaLnBrk="1" hangingPunct="1">
              <a:spcBef>
                <a:spcPct val="0"/>
              </a:spcBef>
              <a:buClrTx/>
              <a:buSzTx/>
              <a:buFontTx/>
              <a:buNone/>
            </a:pPr>
            <a:r>
              <a:rPr lang="en-US" altLang="en-US" sz="1800" b="1">
                <a:latin typeface="Calibri" panose="020F0502020204030204" pitchFamily="34" charset="0"/>
              </a:rPr>
              <a:t>If the inflammation is deeper, a papule (pimple) is formed</a:t>
            </a:r>
          </a:p>
        </p:txBody>
      </p:sp>
      <p:pic>
        <p:nvPicPr>
          <p:cNvPr id="13" name="Picture 4">
            <a:extLst>
              <a:ext uri="{FF2B5EF4-FFF2-40B4-BE49-F238E27FC236}">
                <a16:creationId xmlns:a16="http://schemas.microsoft.com/office/drawing/2014/main" id="{646D47FF-3E7C-473E-9B79-A08E737092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1916113"/>
            <a:ext cx="4968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0EC401C7-864B-4A71-B46C-96C38074BB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2133600"/>
            <a:ext cx="18732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0B749C00-60A4-43E7-A905-A64046FA13A1}"/>
              </a:ext>
            </a:extLst>
          </p:cNvPr>
          <p:cNvSpPr>
            <a:spLocks noChangeArrowheads="1"/>
          </p:cNvSpPr>
          <p:nvPr/>
        </p:nvSpPr>
        <p:spPr bwMode="auto">
          <a:xfrm>
            <a:off x="6357938" y="1285875"/>
            <a:ext cx="2305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eaLnBrk="1" hangingPunct="1">
              <a:spcBef>
                <a:spcPct val="0"/>
              </a:spcBef>
              <a:buClrTx/>
              <a:buSzTx/>
              <a:buFontTx/>
              <a:buNone/>
            </a:pPr>
            <a:r>
              <a:rPr lang="en-US" altLang="en-US" sz="1800" b="1">
                <a:latin typeface="Calibri" panose="020F0502020204030204" pitchFamily="34" charset="0"/>
              </a:rPr>
              <a:t>If the inflammation is right near the surface, a pustule is formed</a:t>
            </a:r>
          </a:p>
        </p:txBody>
      </p:sp>
      <p:pic>
        <p:nvPicPr>
          <p:cNvPr id="20" name="Picture 4">
            <a:extLst>
              <a:ext uri="{FF2B5EF4-FFF2-40B4-BE49-F238E27FC236}">
                <a16:creationId xmlns:a16="http://schemas.microsoft.com/office/drawing/2014/main" id="{08A0B4E9-F640-463A-A34E-D56F624A08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9643">
            <a:off x="5445125" y="2390775"/>
            <a:ext cx="9747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A90E056B-8B93-4085-9691-A24BE50255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463" y="4292600"/>
            <a:ext cx="20701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a:extLst>
              <a:ext uri="{FF2B5EF4-FFF2-40B4-BE49-F238E27FC236}">
                <a16:creationId xmlns:a16="http://schemas.microsoft.com/office/drawing/2014/main" id="{203422C5-C00D-4767-9C77-BA9543106A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618956">
            <a:off x="5530056" y="3844132"/>
            <a:ext cx="10620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7FA90B76-872E-4A65-AB3B-D058592022A5}"/>
              </a:ext>
            </a:extLst>
          </p:cNvPr>
          <p:cNvSpPr>
            <a:spLocks noChangeArrowheads="1"/>
          </p:cNvSpPr>
          <p:nvPr/>
        </p:nvSpPr>
        <p:spPr bwMode="auto">
          <a:xfrm>
            <a:off x="1928813" y="5000625"/>
            <a:ext cx="28749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just" eaLnBrk="1" hangingPunct="1">
              <a:spcBef>
                <a:spcPct val="0"/>
              </a:spcBef>
              <a:buClrTx/>
              <a:buSzTx/>
              <a:buFontTx/>
              <a:buNone/>
            </a:pPr>
            <a:r>
              <a:rPr lang="en-US" altLang="en-US" sz="1800" b="1">
                <a:latin typeface="Calibri" panose="020F0502020204030204" pitchFamily="34" charset="0"/>
              </a:rPr>
              <a:t>If the inflammation expands deeper it becomes a cyst or nodule</a:t>
            </a:r>
            <a:r>
              <a:rPr lang="en-US" altLang="en-US" sz="1800"/>
              <a:t>. </a:t>
            </a:r>
          </a:p>
        </p:txBody>
      </p:sp>
      <p:sp>
        <p:nvSpPr>
          <p:cNvPr id="62476" name="TextBox 13">
            <a:extLst>
              <a:ext uri="{FF2B5EF4-FFF2-40B4-BE49-F238E27FC236}">
                <a16:creationId xmlns:a16="http://schemas.microsoft.com/office/drawing/2014/main" id="{0E93E8BB-7B49-48FB-9724-06B8D745A74C}"/>
              </a:ext>
            </a:extLst>
          </p:cNvPr>
          <p:cNvSpPr txBox="1">
            <a:spLocks noChangeArrowheads="1"/>
          </p:cNvSpPr>
          <p:nvPr/>
        </p:nvSpPr>
        <p:spPr bwMode="auto">
          <a:xfrm>
            <a:off x="2214563" y="-33338"/>
            <a:ext cx="3778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b="1">
                <a:solidFill>
                  <a:srgbClr val="FF0000"/>
                </a:solidFill>
                <a:latin typeface="Calibri" panose="020F0502020204030204" pitchFamily="34" charset="0"/>
              </a:rPr>
              <a:t>Stages of acne development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blinds(horizontal)">
                                      <p:cBhvr>
                                        <p:cTn id="15" dur="500"/>
                                        <p:tgtEl>
                                          <p:spTgt spid="103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500"/>
                                        <p:tgtEl>
                                          <p:spTgt spid="20"/>
                                        </p:tgtEl>
                                      </p:cBhvr>
                                    </p:animEffect>
                                  </p:childTnLst>
                                </p:cTn>
                              </p:par>
                              <p:par>
                                <p:cTn id="24" presetID="3" presetClass="entr" presetSubtype="1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ox(in)">
                                      <p:cBhvr>
                                        <p:cTn id="34" dur="500"/>
                                        <p:tgtEl>
                                          <p:spTgt spid="22"/>
                                        </p:tgtEl>
                                      </p:cBhvr>
                                    </p:animEffect>
                                  </p:childTnLst>
                                </p:cTn>
                              </p:par>
                              <p:par>
                                <p:cTn id="35" presetID="4" presetClass="entr" presetSubtype="16" fill="hold" nodeType="with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box(in)">
                                      <p:cBhvr>
                                        <p:cTn id="37" dur="500"/>
                                        <p:tgtEl>
                                          <p:spTgt spid="1028"/>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ox(in)">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8A6270-65B4-474E-822A-77672DB6BD38}"/>
              </a:ext>
            </a:extLst>
          </p:cNvPr>
          <p:cNvSpPr txBox="1">
            <a:spLocks noChangeArrowheads="1"/>
          </p:cNvSpPr>
          <p:nvPr/>
        </p:nvSpPr>
        <p:spPr>
          <a:xfrm>
            <a:off x="500063" y="3429000"/>
            <a:ext cx="3887787" cy="1066800"/>
          </a:xfrm>
          <a:prstGeom prst="rect">
            <a:avLst/>
          </a:prstGeom>
        </p:spPr>
        <p:txBody>
          <a:bodyPr/>
          <a:lstStyle/>
          <a:p>
            <a:pPr eaLnBrk="1" fontAlgn="auto" hangingPunct="1">
              <a:spcAft>
                <a:spcPts val="0"/>
              </a:spcAft>
              <a:defRPr/>
            </a:pPr>
            <a:endParaRPr lang="en-US" sz="2400" b="1" i="1" spc="-100" dirty="0">
              <a:latin typeface="Calibri" pitchFamily="34" charset="0"/>
              <a:ea typeface="+mj-ea"/>
              <a:cs typeface="+mj-cs"/>
            </a:endParaRPr>
          </a:p>
        </p:txBody>
      </p:sp>
      <p:sp>
        <p:nvSpPr>
          <p:cNvPr id="3" name="Rectangle 3">
            <a:extLst>
              <a:ext uri="{FF2B5EF4-FFF2-40B4-BE49-F238E27FC236}">
                <a16:creationId xmlns:a16="http://schemas.microsoft.com/office/drawing/2014/main" id="{978D37CE-7BE9-4EBC-93C8-C976606D0E40}"/>
              </a:ext>
            </a:extLst>
          </p:cNvPr>
          <p:cNvSpPr txBox="1">
            <a:spLocks noChangeArrowheads="1"/>
          </p:cNvSpPr>
          <p:nvPr/>
        </p:nvSpPr>
        <p:spPr>
          <a:xfrm>
            <a:off x="400050" y="3814763"/>
            <a:ext cx="7772400" cy="2757487"/>
          </a:xfrm>
          <a:prstGeom prst="rect">
            <a:avLst/>
          </a:prstGeom>
        </p:spPr>
        <p:txBody>
          <a:bodyPr/>
          <a:lstStyle/>
          <a:p>
            <a:pPr marL="411480" indent="-342900" eaLnBrk="1" fontAlgn="auto" hangingPunct="1">
              <a:spcBef>
                <a:spcPts val="700"/>
              </a:spcBef>
              <a:spcAft>
                <a:spcPts val="0"/>
              </a:spcAft>
              <a:buClr>
                <a:schemeClr val="tx2"/>
              </a:buClr>
              <a:buSzPct val="95000"/>
              <a:buFont typeface="Courier New" pitchFamily="49" charset="0"/>
              <a:buChar char="o"/>
              <a:defRPr/>
            </a:pPr>
            <a:endParaRPr lang="en-US" sz="2400" dirty="0">
              <a:latin typeface="Calibri" pitchFamily="34" charset="0"/>
              <a:cs typeface="+mn-cs"/>
            </a:endParaRPr>
          </a:p>
        </p:txBody>
      </p:sp>
      <p:cxnSp>
        <p:nvCxnSpPr>
          <p:cNvPr id="6" name="Straight Connector 5">
            <a:extLst>
              <a:ext uri="{FF2B5EF4-FFF2-40B4-BE49-F238E27FC236}">
                <a16:creationId xmlns:a16="http://schemas.microsoft.com/office/drawing/2014/main" id="{5B20C79C-3030-4894-914D-C7A8DBE706B2}"/>
              </a:ext>
            </a:extLst>
          </p:cNvPr>
          <p:cNvCxnSpPr/>
          <p:nvPr/>
        </p:nvCxnSpPr>
        <p:spPr>
          <a:xfrm>
            <a:off x="684213" y="692150"/>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2">
            <a:extLst>
              <a:ext uri="{FF2B5EF4-FFF2-40B4-BE49-F238E27FC236}">
                <a16:creationId xmlns:a16="http://schemas.microsoft.com/office/drawing/2014/main" id="{DE0F9AC9-9FC1-444A-988B-9184179FBFB8}"/>
              </a:ext>
            </a:extLst>
          </p:cNvPr>
          <p:cNvSpPr txBox="1">
            <a:spLocks noChangeArrowheads="1"/>
          </p:cNvSpPr>
          <p:nvPr/>
        </p:nvSpPr>
        <p:spPr>
          <a:xfrm>
            <a:off x="3132138" y="188913"/>
            <a:ext cx="3019425" cy="611187"/>
          </a:xfrm>
          <a:prstGeom prst="rect">
            <a:avLst/>
          </a:prstGeom>
        </p:spPr>
        <p:txBody>
          <a:bodyPr>
            <a:normAutofit/>
          </a:bodyPr>
          <a:lstStyle/>
          <a:p>
            <a:pPr eaLnBrk="1" fontAlgn="auto" hangingPunct="1">
              <a:spcAft>
                <a:spcPts val="0"/>
              </a:spcAft>
              <a:defRPr/>
            </a:pPr>
            <a:r>
              <a:rPr lang="en-US" sz="2800" b="1" spc="-100" dirty="0">
                <a:latin typeface="Calibri" pitchFamily="34" charset="0"/>
                <a:cs typeface="+mn-cs"/>
              </a:rPr>
              <a:t>Streptococci</a:t>
            </a:r>
            <a:endParaRPr lang="en-US" sz="2800" b="1" spc="-100" dirty="0">
              <a:latin typeface="Calibri" pitchFamily="34" charset="0"/>
              <a:ea typeface="+mj-ea"/>
              <a:cs typeface="+mj-cs"/>
            </a:endParaRPr>
          </a:p>
        </p:txBody>
      </p:sp>
      <p:sp>
        <p:nvSpPr>
          <p:cNvPr id="8" name="Rectangle 7">
            <a:extLst>
              <a:ext uri="{FF2B5EF4-FFF2-40B4-BE49-F238E27FC236}">
                <a16:creationId xmlns:a16="http://schemas.microsoft.com/office/drawing/2014/main" id="{BB830880-AC1C-43A3-8044-AB9A66257DDB}"/>
              </a:ext>
            </a:extLst>
          </p:cNvPr>
          <p:cNvSpPr/>
          <p:nvPr/>
        </p:nvSpPr>
        <p:spPr>
          <a:xfrm>
            <a:off x="571500" y="785813"/>
            <a:ext cx="5500688" cy="5694362"/>
          </a:xfrm>
          <a:prstGeom prst="rect">
            <a:avLst/>
          </a:prstGeom>
        </p:spPr>
        <p:txBody>
          <a:bodyPr>
            <a:spAutoFit/>
          </a:bodyPr>
          <a:lstStyle/>
          <a:p>
            <a:pPr marL="411163" indent="-342900" eaLnBrk="1" hangingPunct="1">
              <a:spcBef>
                <a:spcPts val="700"/>
              </a:spcBef>
              <a:buClr>
                <a:schemeClr val="tx2"/>
              </a:buClr>
              <a:buSzPct val="95000"/>
              <a:defRPr/>
            </a:pPr>
            <a:r>
              <a:rPr lang="en-US" sz="2100" b="1" spc="-100" dirty="0">
                <a:latin typeface="Calibri" pitchFamily="34" charset="0"/>
                <a:cs typeface="Arial" charset="0"/>
              </a:rPr>
              <a:t>Pathogenic  Streptococci</a:t>
            </a:r>
            <a:endParaRPr lang="ar-OM" sz="2100" i="1" dirty="0">
              <a:latin typeface="Calibri" pitchFamily="34" charset="0"/>
              <a:cs typeface="Arial" charset="0"/>
            </a:endParaRPr>
          </a:p>
          <a:p>
            <a:pPr marL="411163" indent="-342900" eaLnBrk="1" hangingPunct="1">
              <a:spcBef>
                <a:spcPts val="700"/>
              </a:spcBef>
              <a:buClr>
                <a:schemeClr val="tx2"/>
              </a:buClr>
              <a:buSzPct val="95000"/>
              <a:buFont typeface="Courier New" pitchFamily="49" charset="0"/>
              <a:buChar char="o"/>
              <a:defRPr/>
            </a:pPr>
            <a:r>
              <a:rPr lang="en-US" sz="2100" i="1" dirty="0">
                <a:latin typeface="Calibri" pitchFamily="34" charset="0"/>
                <a:cs typeface="Arial" charset="0"/>
              </a:rPr>
              <a:t>S. pyogenes (group A)</a:t>
            </a:r>
          </a:p>
          <a:p>
            <a:pPr marL="411163" indent="-342900" eaLnBrk="1" hangingPunct="1">
              <a:spcBef>
                <a:spcPts val="700"/>
              </a:spcBef>
              <a:buClr>
                <a:schemeClr val="tx2"/>
              </a:buClr>
              <a:buSzPct val="95000"/>
              <a:buFont typeface="Courier New" pitchFamily="49" charset="0"/>
              <a:buChar char="o"/>
              <a:defRPr/>
            </a:pPr>
            <a:r>
              <a:rPr lang="en-US" sz="2100" i="1" dirty="0">
                <a:latin typeface="Calibri" pitchFamily="34" charset="0"/>
                <a:cs typeface="Arial" charset="0"/>
              </a:rPr>
              <a:t>S. agalactiae (group B)</a:t>
            </a:r>
          </a:p>
          <a:p>
            <a:pPr marL="411163" indent="-342900" eaLnBrk="1" hangingPunct="1">
              <a:spcBef>
                <a:spcPts val="700"/>
              </a:spcBef>
              <a:buClr>
                <a:schemeClr val="tx2"/>
              </a:buClr>
              <a:buSzPct val="95000"/>
              <a:buFont typeface="Courier New" pitchFamily="49" charset="0"/>
              <a:buChar char="o"/>
              <a:defRPr/>
            </a:pPr>
            <a:r>
              <a:rPr lang="en-US" sz="2100" dirty="0">
                <a:latin typeface="Calibri" pitchFamily="34" charset="0"/>
                <a:cs typeface="Arial" charset="0"/>
              </a:rPr>
              <a:t>Viridans streptococci</a:t>
            </a:r>
          </a:p>
          <a:p>
            <a:pPr marL="411163" indent="-342900" eaLnBrk="1" hangingPunct="1">
              <a:spcBef>
                <a:spcPts val="700"/>
              </a:spcBef>
              <a:buClr>
                <a:schemeClr val="tx2"/>
              </a:buClr>
              <a:buSzPct val="95000"/>
              <a:buFont typeface="Courier New" pitchFamily="49" charset="0"/>
              <a:buChar char="o"/>
              <a:defRPr/>
            </a:pPr>
            <a:r>
              <a:rPr lang="en-US" sz="2100" i="1" dirty="0">
                <a:latin typeface="Calibri" pitchFamily="34" charset="0"/>
                <a:cs typeface="Arial" charset="0"/>
              </a:rPr>
              <a:t>S. pneumoniae</a:t>
            </a:r>
          </a:p>
          <a:p>
            <a:pPr marL="411163" indent="-342900" eaLnBrk="1" hangingPunct="1">
              <a:spcBef>
                <a:spcPts val="700"/>
              </a:spcBef>
              <a:buClr>
                <a:schemeClr val="tx2"/>
              </a:buClr>
              <a:buSzPct val="95000"/>
              <a:buFont typeface="Courier New" pitchFamily="49" charset="0"/>
              <a:buChar char="o"/>
              <a:defRPr/>
            </a:pPr>
            <a:r>
              <a:rPr lang="en-US" sz="2100" i="1" dirty="0">
                <a:latin typeface="Calibri" pitchFamily="34" charset="0"/>
                <a:cs typeface="Arial" charset="0"/>
              </a:rPr>
              <a:t>Enterococcus faecalis</a:t>
            </a:r>
          </a:p>
          <a:p>
            <a:pPr marL="411163" indent="-342900" eaLnBrk="1" hangingPunct="1">
              <a:spcBef>
                <a:spcPts val="700"/>
              </a:spcBef>
              <a:buClr>
                <a:schemeClr val="tx2"/>
              </a:buClr>
              <a:buSzPct val="95000"/>
              <a:buFont typeface="Courier New" pitchFamily="49" charset="0"/>
              <a:buChar char="o"/>
              <a:defRPr/>
            </a:pPr>
            <a:endParaRPr lang="en-US" sz="2100" i="1" dirty="0">
              <a:latin typeface="Calibri" pitchFamily="34" charset="0"/>
              <a:cs typeface="Arial" charset="0"/>
            </a:endParaRPr>
          </a:p>
          <a:p>
            <a:pPr marL="411163" indent="-342900" eaLnBrk="1" hangingPunct="1">
              <a:spcBef>
                <a:spcPts val="700"/>
              </a:spcBef>
              <a:buClr>
                <a:schemeClr val="tx2"/>
              </a:buClr>
              <a:buSzPct val="95000"/>
              <a:defRPr/>
            </a:pPr>
            <a:r>
              <a:rPr lang="en-US" sz="2100" b="1" i="1" spc="-100" dirty="0">
                <a:latin typeface="Calibri" pitchFamily="34" charset="0"/>
                <a:cs typeface="Arial" charset="0"/>
              </a:rPr>
              <a:t>S. Pyogenes</a:t>
            </a:r>
          </a:p>
          <a:p>
            <a:pPr marL="411480" indent="-342900" eaLnBrk="1" fontAlgn="auto" hangingPunct="1">
              <a:spcBef>
                <a:spcPts val="700"/>
              </a:spcBef>
              <a:spcAft>
                <a:spcPts val="0"/>
              </a:spcAft>
              <a:buClr>
                <a:schemeClr val="tx2"/>
              </a:buClr>
              <a:buSzPct val="95000"/>
              <a:buFont typeface="Courier New" pitchFamily="49" charset="0"/>
              <a:buChar char="o"/>
              <a:defRPr/>
            </a:pPr>
            <a:r>
              <a:rPr lang="en-US" sz="2100" spc="-100" dirty="0">
                <a:latin typeface="Calibri" pitchFamily="34" charset="0"/>
                <a:cs typeface="Rod" pitchFamily="49" charset="-79"/>
              </a:rPr>
              <a:t>Group-A streptococci (GAS)</a:t>
            </a:r>
          </a:p>
          <a:p>
            <a:pPr marL="411480" indent="-342900" eaLnBrk="1" fontAlgn="auto" hangingPunct="1">
              <a:spcBef>
                <a:spcPts val="700"/>
              </a:spcBef>
              <a:spcAft>
                <a:spcPts val="0"/>
              </a:spcAft>
              <a:buClr>
                <a:schemeClr val="tx2"/>
              </a:buClr>
              <a:buSzPct val="95000"/>
              <a:buFont typeface="Courier New" pitchFamily="49" charset="0"/>
              <a:buChar char="o"/>
              <a:defRPr/>
            </a:pPr>
            <a:r>
              <a:rPr lang="en-US" sz="2100" spc="-100" dirty="0">
                <a:latin typeface="Symbol" pitchFamily="18" charset="2"/>
                <a:cs typeface="Arial" charset="0"/>
              </a:rPr>
              <a:t>b</a:t>
            </a:r>
            <a:r>
              <a:rPr lang="en-US" sz="2100" spc="-100" dirty="0">
                <a:latin typeface="Calibri" pitchFamily="34" charset="0"/>
                <a:cs typeface="Arial" charset="0"/>
              </a:rPr>
              <a:t>- hemolytic</a:t>
            </a:r>
            <a:endParaRPr lang="en-US" sz="2100" dirty="0">
              <a:latin typeface="Calibri" pitchFamily="34" charset="0"/>
              <a:cs typeface="Arial" charset="0"/>
            </a:endParaRPr>
          </a:p>
          <a:p>
            <a:pPr marL="411480" indent="-342900" eaLnBrk="1" fontAlgn="auto" hangingPunct="1">
              <a:spcBef>
                <a:spcPts val="700"/>
              </a:spcBef>
              <a:spcAft>
                <a:spcPts val="0"/>
              </a:spcAft>
              <a:buClr>
                <a:schemeClr val="tx2"/>
              </a:buClr>
              <a:buSzPct val="95000"/>
              <a:buFont typeface="Courier New" pitchFamily="49" charset="0"/>
              <a:buChar char="o"/>
              <a:defRPr/>
            </a:pPr>
            <a:r>
              <a:rPr lang="en-US" sz="2100" dirty="0">
                <a:latin typeface="Calibri" pitchFamily="34" charset="0"/>
                <a:cs typeface="Arial" charset="0"/>
              </a:rPr>
              <a:t>Most serious streptococcal pathogen</a:t>
            </a:r>
          </a:p>
          <a:p>
            <a:pPr marL="411480" indent="-342900" eaLnBrk="1" fontAlgn="auto" hangingPunct="1">
              <a:spcBef>
                <a:spcPts val="700"/>
              </a:spcBef>
              <a:spcAft>
                <a:spcPts val="0"/>
              </a:spcAft>
              <a:buClr>
                <a:schemeClr val="tx2"/>
              </a:buClr>
              <a:buSzPct val="95000"/>
              <a:buFont typeface="Courier New" pitchFamily="49" charset="0"/>
              <a:buChar char="o"/>
              <a:defRPr/>
            </a:pPr>
            <a:r>
              <a:rPr lang="en-US" sz="2100" dirty="0">
                <a:latin typeface="Calibri" pitchFamily="34" charset="0"/>
                <a:cs typeface="Arial" charset="0"/>
              </a:rPr>
              <a:t>Strict parasite </a:t>
            </a:r>
          </a:p>
          <a:p>
            <a:pPr marL="411480" indent="-342900" eaLnBrk="1" fontAlgn="auto" hangingPunct="1">
              <a:spcBef>
                <a:spcPts val="700"/>
              </a:spcBef>
              <a:spcAft>
                <a:spcPts val="0"/>
              </a:spcAft>
              <a:buClr>
                <a:schemeClr val="tx2"/>
              </a:buClr>
              <a:buSzPct val="95000"/>
              <a:buFont typeface="Courier New" pitchFamily="49" charset="0"/>
              <a:buChar char="o"/>
              <a:defRPr/>
            </a:pPr>
            <a:r>
              <a:rPr lang="en-US" sz="2100" dirty="0">
                <a:latin typeface="Calibri" pitchFamily="34" charset="0"/>
                <a:cs typeface="Arial" charset="0"/>
              </a:rPr>
              <a:t>Inhabits throat, nasopharynx, occasionally skin</a:t>
            </a:r>
            <a:endParaRPr lang="en-US" sz="2100" i="1" dirty="0">
              <a:latin typeface="Calibri"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wipe(down)">
                                      <p:cBhvr>
                                        <p:cTn id="37" dur="500"/>
                                        <p:tgtEl>
                                          <p:spTgt spid="8">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wipe(down)">
                                      <p:cBhvr>
                                        <p:cTn id="42" dur="500"/>
                                        <p:tgtEl>
                                          <p:spTgt spid="8">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wipe(down)">
                                      <p:cBhvr>
                                        <p:cTn id="47" dur="500"/>
                                        <p:tgtEl>
                                          <p:spTgt spid="8">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
                                            <p:txEl>
                                              <p:pRg st="10" end="10"/>
                                            </p:txEl>
                                          </p:spTgt>
                                        </p:tgtEl>
                                        <p:attrNameLst>
                                          <p:attrName>style.visibility</p:attrName>
                                        </p:attrNameLst>
                                      </p:cBhvr>
                                      <p:to>
                                        <p:strVal val="visible"/>
                                      </p:to>
                                    </p:set>
                                    <p:animEffect transition="in" filter="wipe(down)">
                                      <p:cBhvr>
                                        <p:cTn id="52" dur="500"/>
                                        <p:tgtEl>
                                          <p:spTgt spid="8">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8">
                                            <p:txEl>
                                              <p:pRg st="11" end="11"/>
                                            </p:txEl>
                                          </p:spTgt>
                                        </p:tgtEl>
                                        <p:attrNameLst>
                                          <p:attrName>style.visibility</p:attrName>
                                        </p:attrNameLst>
                                      </p:cBhvr>
                                      <p:to>
                                        <p:strVal val="visible"/>
                                      </p:to>
                                    </p:set>
                                    <p:animEffect transition="in" filter="wipe(down)">
                                      <p:cBhvr>
                                        <p:cTn id="57" dur="500"/>
                                        <p:tgtEl>
                                          <p:spTgt spid="8">
                                            <p:txEl>
                                              <p:pRg st="11" end="1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8">
                                            <p:txEl>
                                              <p:pRg st="12" end="12"/>
                                            </p:txEl>
                                          </p:spTgt>
                                        </p:tgtEl>
                                        <p:attrNameLst>
                                          <p:attrName>style.visibility</p:attrName>
                                        </p:attrNameLst>
                                      </p:cBhvr>
                                      <p:to>
                                        <p:strVal val="visible"/>
                                      </p:to>
                                    </p:set>
                                    <p:animEffect transition="in" filter="wipe(down)">
                                      <p:cBhvr>
                                        <p:cTn id="62"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3D28D40-00B1-4F31-9C50-E9C46EBE440F}"/>
              </a:ext>
            </a:extLst>
          </p:cNvPr>
          <p:cNvSpPr txBox="1">
            <a:spLocks noChangeArrowheads="1"/>
          </p:cNvSpPr>
          <p:nvPr/>
        </p:nvSpPr>
        <p:spPr>
          <a:xfrm>
            <a:off x="3186113" y="188913"/>
            <a:ext cx="2195512" cy="1066800"/>
          </a:xfrm>
          <a:prstGeom prst="rect">
            <a:avLst/>
          </a:prstGeom>
        </p:spPr>
        <p:txBody>
          <a:bodyPr/>
          <a:lstStyle/>
          <a:p>
            <a:pPr eaLnBrk="1" fontAlgn="auto" hangingPunct="1">
              <a:spcAft>
                <a:spcPts val="0"/>
              </a:spcAft>
              <a:defRPr/>
            </a:pPr>
            <a:r>
              <a:rPr lang="en-US" sz="2800" b="1" spc="-100" dirty="0">
                <a:latin typeface="Calibri" pitchFamily="34" charset="0"/>
                <a:ea typeface="+mj-ea"/>
                <a:cs typeface="+mj-cs"/>
              </a:rPr>
              <a:t> </a:t>
            </a:r>
            <a:r>
              <a:rPr lang="en-US" sz="2800" b="1" i="1" spc="-100" dirty="0">
                <a:latin typeface="Calibri" pitchFamily="34" charset="0"/>
                <a:ea typeface="+mj-ea"/>
                <a:cs typeface="+mj-cs"/>
              </a:rPr>
              <a:t>S. </a:t>
            </a:r>
            <a:r>
              <a:rPr lang="en-US" sz="2800" b="1" i="1" spc="-100" dirty="0" err="1">
                <a:latin typeface="Calibri" pitchFamily="34" charset="0"/>
                <a:ea typeface="+mj-ea"/>
                <a:cs typeface="+mj-cs"/>
              </a:rPr>
              <a:t>pyogenes</a:t>
            </a:r>
            <a:endParaRPr lang="en-US" sz="2800" b="1" i="1" spc="-100" dirty="0">
              <a:latin typeface="Calibri" pitchFamily="34" charset="0"/>
              <a:ea typeface="+mj-ea"/>
              <a:cs typeface="+mj-cs"/>
            </a:endParaRPr>
          </a:p>
        </p:txBody>
      </p:sp>
      <p:cxnSp>
        <p:nvCxnSpPr>
          <p:cNvPr id="12" name="Straight Connector 11">
            <a:extLst>
              <a:ext uri="{FF2B5EF4-FFF2-40B4-BE49-F238E27FC236}">
                <a16:creationId xmlns:a16="http://schemas.microsoft.com/office/drawing/2014/main" id="{C9E86CDE-01D9-45EF-A399-4472F2D1A998}"/>
              </a:ext>
            </a:extLst>
          </p:cNvPr>
          <p:cNvCxnSpPr/>
          <p:nvPr/>
        </p:nvCxnSpPr>
        <p:spPr>
          <a:xfrm>
            <a:off x="684213" y="692150"/>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14340" name="TextBox 13">
            <a:extLst>
              <a:ext uri="{FF2B5EF4-FFF2-40B4-BE49-F238E27FC236}">
                <a16:creationId xmlns:a16="http://schemas.microsoft.com/office/drawing/2014/main" id="{6CDBB93A-F954-4EE4-AF59-722DD7FF8D34}"/>
              </a:ext>
            </a:extLst>
          </p:cNvPr>
          <p:cNvSpPr txBox="1">
            <a:spLocks noChangeArrowheads="1"/>
          </p:cNvSpPr>
          <p:nvPr/>
        </p:nvSpPr>
        <p:spPr bwMode="auto">
          <a:xfrm>
            <a:off x="3059113" y="765175"/>
            <a:ext cx="2430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b="1">
                <a:latin typeface="Calibri" panose="020F0502020204030204" pitchFamily="34" charset="0"/>
              </a:rPr>
              <a:t>Virulence factors</a:t>
            </a:r>
          </a:p>
        </p:txBody>
      </p:sp>
      <p:pic>
        <p:nvPicPr>
          <p:cNvPr id="55298" name="Picture 2" descr="http://d2.yimg.com/sr/img/4/1d0314ad-231f-3812-85cd-32c76a50255f">
            <a:extLst>
              <a:ext uri="{FF2B5EF4-FFF2-40B4-BE49-F238E27FC236}">
                <a16:creationId xmlns:a16="http://schemas.microsoft.com/office/drawing/2014/main" id="{51CF117F-08D3-4918-AB99-DB574C75E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3933825"/>
            <a:ext cx="7207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244071D9-BF9F-4968-A382-4BB45300436B}"/>
              </a:ext>
            </a:extLst>
          </p:cNvPr>
          <p:cNvCxnSpPr>
            <a:endCxn id="55298" idx="1"/>
          </p:cNvCxnSpPr>
          <p:nvPr/>
        </p:nvCxnSpPr>
        <p:spPr>
          <a:xfrm flipV="1">
            <a:off x="7308850" y="4275138"/>
            <a:ext cx="503238" cy="17462"/>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8131" name="Picture 3">
            <a:extLst>
              <a:ext uri="{FF2B5EF4-FFF2-40B4-BE49-F238E27FC236}">
                <a16:creationId xmlns:a16="http://schemas.microsoft.com/office/drawing/2014/main" id="{61D3FA13-9E83-499B-9289-61F0D25D08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388" y="1412875"/>
            <a:ext cx="4537075"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a:extLst>
              <a:ext uri="{FF2B5EF4-FFF2-40B4-BE49-F238E27FC236}">
                <a16:creationId xmlns:a16="http://schemas.microsoft.com/office/drawing/2014/main" id="{67A31BB7-F69A-492D-A671-90EE4CB7EE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0463" y="1450975"/>
            <a:ext cx="14478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a:extLst>
              <a:ext uri="{FF2B5EF4-FFF2-40B4-BE49-F238E27FC236}">
                <a16:creationId xmlns:a16="http://schemas.microsoft.com/office/drawing/2014/main" id="{0733A279-1D5F-4F31-A108-8671E5BCF5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0663" y="2033588"/>
            <a:ext cx="1333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a:extLst>
              <a:ext uri="{FF2B5EF4-FFF2-40B4-BE49-F238E27FC236}">
                <a16:creationId xmlns:a16="http://schemas.microsoft.com/office/drawing/2014/main" id="{928ED65E-C768-407E-9031-704282982C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3706813"/>
            <a:ext cx="1516062"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a:extLst>
              <a:ext uri="{FF2B5EF4-FFF2-40B4-BE49-F238E27FC236}">
                <a16:creationId xmlns:a16="http://schemas.microsoft.com/office/drawing/2014/main" id="{A917BEC4-0244-4EAA-8D2B-5F99A06DFF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988" y="4627563"/>
            <a:ext cx="37147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a:extLst>
              <a:ext uri="{FF2B5EF4-FFF2-40B4-BE49-F238E27FC236}">
                <a16:creationId xmlns:a16="http://schemas.microsoft.com/office/drawing/2014/main" id="{19555DA2-D3D3-4E2F-B95E-2B0CFE59CC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8263" y="4797425"/>
            <a:ext cx="22288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7">
            <a:extLst>
              <a:ext uri="{FF2B5EF4-FFF2-40B4-BE49-F238E27FC236}">
                <a16:creationId xmlns:a16="http://schemas.microsoft.com/office/drawing/2014/main" id="{8AEB1A48-52EE-4327-ADCF-E37E56398F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5600" y="4149725"/>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8">
            <a:extLst>
              <a:ext uri="{FF2B5EF4-FFF2-40B4-BE49-F238E27FC236}">
                <a16:creationId xmlns:a16="http://schemas.microsoft.com/office/drawing/2014/main" id="{8FCAA22D-D458-4017-94A3-CE2274BB37E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8625" y="3644900"/>
            <a:ext cx="19431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9">
            <a:extLst>
              <a:ext uri="{FF2B5EF4-FFF2-40B4-BE49-F238E27FC236}">
                <a16:creationId xmlns:a16="http://schemas.microsoft.com/office/drawing/2014/main" id="{D146EAC0-6493-4BDA-9FF5-1DD58C77DF6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1863" y="3068638"/>
            <a:ext cx="6572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10">
            <a:extLst>
              <a:ext uri="{FF2B5EF4-FFF2-40B4-BE49-F238E27FC236}">
                <a16:creationId xmlns:a16="http://schemas.microsoft.com/office/drawing/2014/main" id="{78832315-C67A-430E-BFDC-945D1D1FA9E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24525" y="2565400"/>
            <a:ext cx="27527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blinds(horizontal)">
                                      <p:cBhvr>
                                        <p:cTn id="7" dur="500"/>
                                        <p:tgtEl>
                                          <p:spTgt spid="48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8138"/>
                                        </p:tgtEl>
                                        <p:attrNameLst>
                                          <p:attrName>style.visibility</p:attrName>
                                        </p:attrNameLst>
                                      </p:cBhvr>
                                      <p:to>
                                        <p:strVal val="visible"/>
                                      </p:to>
                                    </p:set>
                                    <p:animEffect transition="in" filter="blinds(horizontal)">
                                      <p:cBhvr>
                                        <p:cTn id="22" dur="500"/>
                                        <p:tgtEl>
                                          <p:spTgt spid="48138"/>
                                        </p:tgtEl>
                                      </p:cBhvr>
                                    </p:animEffect>
                                  </p:childTnLst>
                                </p:cTn>
                              </p:par>
                              <p:par>
                                <p:cTn id="23" presetID="3" presetClass="entr" presetSubtype="10" fill="hold" nodeType="withEffect">
                                  <p:stCondLst>
                                    <p:cond delay="0"/>
                                  </p:stCondLst>
                                  <p:childTnLst>
                                    <p:set>
                                      <p:cBhvr>
                                        <p:cTn id="24" dur="1" fill="hold">
                                          <p:stCondLst>
                                            <p:cond delay="0"/>
                                          </p:stCondLst>
                                        </p:cTn>
                                        <p:tgtEl>
                                          <p:spTgt spid="48135"/>
                                        </p:tgtEl>
                                        <p:attrNameLst>
                                          <p:attrName>style.visibility</p:attrName>
                                        </p:attrNameLst>
                                      </p:cBhvr>
                                      <p:to>
                                        <p:strVal val="visible"/>
                                      </p:to>
                                    </p:set>
                                    <p:animEffect transition="in" filter="blinds(horizontal)">
                                      <p:cBhvr>
                                        <p:cTn id="25" dur="500"/>
                                        <p:tgtEl>
                                          <p:spTgt spid="48135"/>
                                        </p:tgtEl>
                                      </p:cBhvr>
                                    </p:animEffect>
                                  </p:childTnLst>
                                </p:cTn>
                              </p:par>
                              <p:par>
                                <p:cTn id="26" presetID="3" presetClass="entr" presetSubtype="10" fill="hold" nodeType="withEffect">
                                  <p:stCondLst>
                                    <p:cond delay="0"/>
                                  </p:stCondLst>
                                  <p:childTnLst>
                                    <p:set>
                                      <p:cBhvr>
                                        <p:cTn id="27" dur="1" fill="hold">
                                          <p:stCondLst>
                                            <p:cond delay="0"/>
                                          </p:stCondLst>
                                        </p:cTn>
                                        <p:tgtEl>
                                          <p:spTgt spid="48133"/>
                                        </p:tgtEl>
                                        <p:attrNameLst>
                                          <p:attrName>style.visibility</p:attrName>
                                        </p:attrNameLst>
                                      </p:cBhvr>
                                      <p:to>
                                        <p:strVal val="visible"/>
                                      </p:to>
                                    </p:set>
                                    <p:animEffect transition="in" filter="blinds(horizontal)">
                                      <p:cBhvr>
                                        <p:cTn id="28" dur="500"/>
                                        <p:tgtEl>
                                          <p:spTgt spid="481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48136"/>
                                        </p:tgtEl>
                                        <p:attrNameLst>
                                          <p:attrName>style.visibility</p:attrName>
                                        </p:attrNameLst>
                                      </p:cBhvr>
                                      <p:to>
                                        <p:strVal val="visible"/>
                                      </p:to>
                                    </p:set>
                                    <p:animEffect transition="in" filter="blinds(horizontal)">
                                      <p:cBhvr>
                                        <p:cTn id="33" dur="500"/>
                                        <p:tgtEl>
                                          <p:spTgt spid="48136"/>
                                        </p:tgtEl>
                                      </p:cBhvr>
                                    </p:animEffect>
                                  </p:childTnLst>
                                </p:cTn>
                              </p:par>
                              <p:par>
                                <p:cTn id="34" presetID="3" presetClass="entr" presetSubtype="10" fill="hold" nodeType="withEffect">
                                  <p:stCondLst>
                                    <p:cond delay="0"/>
                                  </p:stCondLst>
                                  <p:childTnLst>
                                    <p:set>
                                      <p:cBhvr>
                                        <p:cTn id="35" dur="1" fill="hold">
                                          <p:stCondLst>
                                            <p:cond delay="0"/>
                                          </p:stCondLst>
                                        </p:cTn>
                                        <p:tgtEl>
                                          <p:spTgt spid="48137"/>
                                        </p:tgtEl>
                                        <p:attrNameLst>
                                          <p:attrName>style.visibility</p:attrName>
                                        </p:attrNameLst>
                                      </p:cBhvr>
                                      <p:to>
                                        <p:strVal val="visible"/>
                                      </p:to>
                                    </p:set>
                                    <p:animEffect transition="in" filter="blinds(horizontal)">
                                      <p:cBhvr>
                                        <p:cTn id="36" dur="500"/>
                                        <p:tgtEl>
                                          <p:spTgt spid="4813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48134"/>
                                        </p:tgtEl>
                                        <p:attrNameLst>
                                          <p:attrName>style.visibility</p:attrName>
                                        </p:attrNameLst>
                                      </p:cBhvr>
                                      <p:to>
                                        <p:strVal val="visible"/>
                                      </p:to>
                                    </p:set>
                                    <p:animEffect transition="in" filter="blinds(horizontal)">
                                      <p:cBhvr>
                                        <p:cTn id="41" dur="500"/>
                                        <p:tgtEl>
                                          <p:spTgt spid="4813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48132"/>
                                        </p:tgtEl>
                                        <p:attrNameLst>
                                          <p:attrName>style.visibility</p:attrName>
                                        </p:attrNameLst>
                                      </p:cBhvr>
                                      <p:to>
                                        <p:strVal val="visible"/>
                                      </p:to>
                                    </p:set>
                                    <p:animEffect transition="in" filter="blinds(horizontal)">
                                      <p:cBhvr>
                                        <p:cTn id="46" dur="500"/>
                                        <p:tgtEl>
                                          <p:spTgt spid="4813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5298"/>
                                        </p:tgtEl>
                                        <p:attrNameLst>
                                          <p:attrName>style.visibility</p:attrName>
                                        </p:attrNameLst>
                                      </p:cBhvr>
                                      <p:to>
                                        <p:strVal val="visible"/>
                                      </p:to>
                                    </p:set>
                                    <p:anim calcmode="lin" valueType="num">
                                      <p:cBhvr additive="base">
                                        <p:cTn id="55" dur="500" fill="hold"/>
                                        <p:tgtEl>
                                          <p:spTgt spid="55298"/>
                                        </p:tgtEl>
                                        <p:attrNameLst>
                                          <p:attrName>ppt_x</p:attrName>
                                        </p:attrNameLst>
                                      </p:cBhvr>
                                      <p:tavLst>
                                        <p:tav tm="0">
                                          <p:val>
                                            <p:strVal val="#ppt_x"/>
                                          </p:val>
                                        </p:tav>
                                        <p:tav tm="100000">
                                          <p:val>
                                            <p:strVal val="#ppt_x"/>
                                          </p:val>
                                        </p:tav>
                                      </p:tavLst>
                                    </p:anim>
                                    <p:anim calcmode="lin" valueType="num">
                                      <p:cBhvr additive="base">
                                        <p:cTn id="56"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8C081F7-61D5-4735-8E9F-83A757DFF944}"/>
              </a:ext>
            </a:extLst>
          </p:cNvPr>
          <p:cNvSpPr txBox="1">
            <a:spLocks noChangeArrowheads="1"/>
          </p:cNvSpPr>
          <p:nvPr/>
        </p:nvSpPr>
        <p:spPr>
          <a:xfrm>
            <a:off x="3186113" y="-100013"/>
            <a:ext cx="2195512" cy="1066801"/>
          </a:xfrm>
          <a:prstGeom prst="rect">
            <a:avLst/>
          </a:prstGeom>
        </p:spPr>
        <p:txBody>
          <a:bodyPr/>
          <a:lstStyle/>
          <a:p>
            <a:pPr eaLnBrk="1" fontAlgn="auto" hangingPunct="1">
              <a:spcAft>
                <a:spcPts val="0"/>
              </a:spcAft>
              <a:defRPr/>
            </a:pPr>
            <a:r>
              <a:rPr lang="en-US" sz="2800" b="1" spc="-100" dirty="0">
                <a:latin typeface="Calibri" pitchFamily="34" charset="0"/>
                <a:ea typeface="+mj-ea"/>
                <a:cs typeface="+mj-cs"/>
              </a:rPr>
              <a:t> </a:t>
            </a:r>
            <a:r>
              <a:rPr lang="en-US" sz="2800" b="1" i="1" spc="-100" dirty="0">
                <a:latin typeface="Calibri" pitchFamily="34" charset="0"/>
                <a:ea typeface="+mj-ea"/>
                <a:cs typeface="+mj-cs"/>
              </a:rPr>
              <a:t>S. </a:t>
            </a:r>
            <a:r>
              <a:rPr lang="en-US" sz="2800" b="1" i="1" spc="-100" dirty="0" err="1">
                <a:latin typeface="Calibri" pitchFamily="34" charset="0"/>
                <a:ea typeface="+mj-ea"/>
                <a:cs typeface="+mj-cs"/>
              </a:rPr>
              <a:t>pyogenes</a:t>
            </a:r>
            <a:endParaRPr lang="en-US" sz="2800" b="1" i="1" spc="-100" dirty="0">
              <a:latin typeface="Calibri" pitchFamily="34" charset="0"/>
              <a:ea typeface="+mj-ea"/>
              <a:cs typeface="+mj-cs"/>
            </a:endParaRPr>
          </a:p>
        </p:txBody>
      </p:sp>
      <p:cxnSp>
        <p:nvCxnSpPr>
          <p:cNvPr id="5" name="Straight Connector 4">
            <a:extLst>
              <a:ext uri="{FF2B5EF4-FFF2-40B4-BE49-F238E27FC236}">
                <a16:creationId xmlns:a16="http://schemas.microsoft.com/office/drawing/2014/main" id="{BB590EC6-085B-4D76-A3AE-D4E911147CC0}"/>
              </a:ext>
            </a:extLst>
          </p:cNvPr>
          <p:cNvCxnSpPr/>
          <p:nvPr/>
        </p:nvCxnSpPr>
        <p:spPr>
          <a:xfrm>
            <a:off x="684213" y="404813"/>
            <a:ext cx="8064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4582" name="Picture 6">
            <a:extLst>
              <a:ext uri="{FF2B5EF4-FFF2-40B4-BE49-F238E27FC236}">
                <a16:creationId xmlns:a16="http://schemas.microsoft.com/office/drawing/2014/main" id="{CF87CFBA-55EE-4EA8-BAC5-BA25BDFC5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1179513"/>
            <a:ext cx="39639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a:extLst>
              <a:ext uri="{FF2B5EF4-FFF2-40B4-BE49-F238E27FC236}">
                <a16:creationId xmlns:a16="http://schemas.microsoft.com/office/drawing/2014/main" id="{25C30250-050C-443B-90C6-EF2C331200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1651000"/>
            <a:ext cx="283527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a:extLst>
              <a:ext uri="{FF2B5EF4-FFF2-40B4-BE49-F238E27FC236}">
                <a16:creationId xmlns:a16="http://schemas.microsoft.com/office/drawing/2014/main" id="{4084640F-3515-483D-9BEC-7C9E56ECA8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3603625"/>
            <a:ext cx="25050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a:extLst>
              <a:ext uri="{FF2B5EF4-FFF2-40B4-BE49-F238E27FC236}">
                <a16:creationId xmlns:a16="http://schemas.microsoft.com/office/drawing/2014/main" id="{BD88B46B-3105-4206-9C05-AE96F3A862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4460875"/>
            <a:ext cx="20843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a:extLst>
              <a:ext uri="{FF2B5EF4-FFF2-40B4-BE49-F238E27FC236}">
                <a16:creationId xmlns:a16="http://schemas.microsoft.com/office/drawing/2014/main" id="{D7A673D5-6E82-4D2E-ACDD-12218633E1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5" y="3676650"/>
            <a:ext cx="26241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3">
            <a:extLst>
              <a:ext uri="{FF2B5EF4-FFF2-40B4-BE49-F238E27FC236}">
                <a16:creationId xmlns:a16="http://schemas.microsoft.com/office/drawing/2014/main" id="{C22AA6B3-E998-4DD2-B12E-186C047E58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7750" y="4356100"/>
            <a:ext cx="31432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a:extLst>
              <a:ext uri="{FF2B5EF4-FFF2-40B4-BE49-F238E27FC236}">
                <a16:creationId xmlns:a16="http://schemas.microsoft.com/office/drawing/2014/main" id="{2DAD5E8B-4C53-4132-A1A7-B9D3950121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8875" y="2511425"/>
            <a:ext cx="3335338"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blinds(horizontal)">
                                      <p:cBhvr>
                                        <p:cTn id="7" dur="500"/>
                                        <p:tgtEl>
                                          <p:spTgt spid="245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584"/>
                                        </p:tgtEl>
                                        <p:attrNameLst>
                                          <p:attrName>style.visibility</p:attrName>
                                        </p:attrNameLst>
                                      </p:cBhvr>
                                      <p:to>
                                        <p:strVal val="visible"/>
                                      </p:to>
                                    </p:set>
                                    <p:animEffect transition="in" filter="blinds(horizontal)">
                                      <p:cBhvr>
                                        <p:cTn id="12" dur="500"/>
                                        <p:tgtEl>
                                          <p:spTgt spid="245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4586"/>
                                        </p:tgtEl>
                                        <p:attrNameLst>
                                          <p:attrName>style.visibility</p:attrName>
                                        </p:attrNameLst>
                                      </p:cBhvr>
                                      <p:to>
                                        <p:strVal val="visible"/>
                                      </p:to>
                                    </p:set>
                                    <p:animEffect transition="in" filter="blinds(horizontal)">
                                      <p:cBhvr>
                                        <p:cTn id="22" dur="500"/>
                                        <p:tgtEl>
                                          <p:spTgt spid="245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4587"/>
                                        </p:tgtEl>
                                        <p:attrNameLst>
                                          <p:attrName>style.visibility</p:attrName>
                                        </p:attrNameLst>
                                      </p:cBhvr>
                                      <p:to>
                                        <p:strVal val="visible"/>
                                      </p:to>
                                    </p:set>
                                    <p:animEffect transition="in" filter="blinds(horizontal)">
                                      <p:cBhvr>
                                        <p:cTn id="27" dur="500"/>
                                        <p:tgtEl>
                                          <p:spTgt spid="245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4588"/>
                                        </p:tgtEl>
                                        <p:attrNameLst>
                                          <p:attrName>style.visibility</p:attrName>
                                        </p:attrNameLst>
                                      </p:cBhvr>
                                      <p:to>
                                        <p:strVal val="visible"/>
                                      </p:to>
                                    </p:set>
                                    <p:animEffect transition="in" filter="blinds(horizontal)">
                                      <p:cBhvr>
                                        <p:cTn id="32" dur="500"/>
                                        <p:tgtEl>
                                          <p:spTgt spid="2458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4589"/>
                                        </p:tgtEl>
                                        <p:attrNameLst>
                                          <p:attrName>style.visibility</p:attrName>
                                        </p:attrNameLst>
                                      </p:cBhvr>
                                      <p:to>
                                        <p:strVal val="visible"/>
                                      </p:to>
                                    </p:set>
                                    <p:animEffect transition="in" filter="blinds(horizontal)">
                                      <p:cBhvr>
                                        <p:cTn id="37" dur="5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769FB6-77D1-46F7-BD49-1D1614D5F0E1}"/>
              </a:ext>
            </a:extLst>
          </p:cNvPr>
          <p:cNvSpPr>
            <a:spLocks noGrp="1"/>
          </p:cNvSpPr>
          <p:nvPr>
            <p:ph sz="quarter" idx="1"/>
          </p:nvPr>
        </p:nvSpPr>
        <p:spPr>
          <a:xfrm>
            <a:off x="107950" y="1196975"/>
            <a:ext cx="7772400" cy="3730625"/>
          </a:xfrm>
        </p:spPr>
        <p:txBody>
          <a:bodyPr>
            <a:noAutofit/>
          </a:bodyPr>
          <a:lstStyle/>
          <a:p>
            <a:pPr marL="274320" indent="-274320" eaLnBrk="1" fontAlgn="auto" hangingPunct="1">
              <a:spcAft>
                <a:spcPts val="0"/>
              </a:spcAft>
              <a:buFont typeface="Wingdings"/>
              <a:buNone/>
              <a:defRPr/>
            </a:pPr>
            <a:endParaRPr lang="en-US" dirty="0">
              <a:latin typeface="Calibri" pitchFamily="34" charset="0"/>
            </a:endParaRPr>
          </a:p>
          <a:p>
            <a:pPr marL="342900" indent="-274320" eaLnBrk="1" fontAlgn="auto" hangingPunct="1">
              <a:spcAft>
                <a:spcPts val="0"/>
              </a:spcAft>
              <a:buFont typeface="Courier New" pitchFamily="49" charset="0"/>
              <a:buChar char="o"/>
              <a:defRPr/>
            </a:pPr>
            <a:r>
              <a:rPr lang="en-US" b="1" dirty="0">
                <a:latin typeface="Calibri" pitchFamily="34" charset="0"/>
              </a:rPr>
              <a:t>Spreading infections:   </a:t>
            </a:r>
          </a:p>
          <a:p>
            <a:pPr marL="274320" indent="-274320" eaLnBrk="1" fontAlgn="auto" hangingPunct="1">
              <a:spcAft>
                <a:spcPts val="0"/>
              </a:spcAft>
              <a:buFont typeface="Wingdings"/>
              <a:buNone/>
              <a:defRPr/>
            </a:pPr>
            <a:r>
              <a:rPr lang="en-US" dirty="0">
                <a:latin typeface="Calibri" pitchFamily="34" charset="0"/>
              </a:rPr>
              <a:t>     - Impetigo</a:t>
            </a:r>
          </a:p>
          <a:p>
            <a:pPr marL="274320" indent="-274320" eaLnBrk="1" fontAlgn="auto" hangingPunct="1">
              <a:spcAft>
                <a:spcPts val="0"/>
              </a:spcAft>
              <a:buFont typeface="Wingdings"/>
              <a:buNone/>
              <a:defRPr/>
            </a:pPr>
            <a:r>
              <a:rPr lang="en-US" dirty="0">
                <a:latin typeface="Calibri" pitchFamily="34" charset="0"/>
              </a:rPr>
              <a:t>     - </a:t>
            </a:r>
            <a:r>
              <a:rPr lang="en-US" dirty="0" err="1">
                <a:latin typeface="Calibri" pitchFamily="34" charset="0"/>
              </a:rPr>
              <a:t>Ecthyma</a:t>
            </a:r>
            <a:endParaRPr lang="en-US" dirty="0">
              <a:latin typeface="Calibri" pitchFamily="34" charset="0"/>
            </a:endParaRPr>
          </a:p>
          <a:p>
            <a:pPr marL="274320" indent="-274320" eaLnBrk="1" fontAlgn="auto" hangingPunct="1">
              <a:spcAft>
                <a:spcPts val="0"/>
              </a:spcAft>
              <a:buFont typeface="Wingdings"/>
              <a:buNone/>
              <a:defRPr/>
            </a:pPr>
            <a:r>
              <a:rPr lang="en-US" dirty="0">
                <a:latin typeface="Calibri" pitchFamily="34" charset="0"/>
              </a:rPr>
              <a:t>     - Erysipelas</a:t>
            </a:r>
          </a:p>
          <a:p>
            <a:pPr marL="274320" indent="-274320" eaLnBrk="1" fontAlgn="auto" hangingPunct="1">
              <a:spcAft>
                <a:spcPts val="0"/>
              </a:spcAft>
              <a:buFont typeface="Wingdings"/>
              <a:buNone/>
              <a:defRPr/>
            </a:pPr>
            <a:r>
              <a:rPr lang="en-US" dirty="0">
                <a:latin typeface="Calibri" pitchFamily="34" charset="0"/>
              </a:rPr>
              <a:t>     - </a:t>
            </a:r>
            <a:r>
              <a:rPr lang="en-US" dirty="0" err="1">
                <a:latin typeface="Calibri" pitchFamily="34" charset="0"/>
              </a:rPr>
              <a:t>Cellulitis</a:t>
            </a:r>
            <a:endParaRPr lang="en-US" dirty="0">
              <a:latin typeface="Calibri" pitchFamily="34" charset="0"/>
            </a:endParaRPr>
          </a:p>
          <a:p>
            <a:pPr marL="342900" indent="-274320" eaLnBrk="1" fontAlgn="auto" hangingPunct="1">
              <a:spcAft>
                <a:spcPts val="0"/>
              </a:spcAft>
              <a:buFont typeface="Courier New" pitchFamily="49" charset="0"/>
              <a:buChar char="o"/>
              <a:defRPr/>
            </a:pPr>
            <a:endParaRPr lang="ar-OM" b="1" dirty="0">
              <a:latin typeface="Calibri" pitchFamily="34" charset="0"/>
            </a:endParaRPr>
          </a:p>
          <a:p>
            <a:pPr marL="342900" indent="-274320" eaLnBrk="1" fontAlgn="auto" hangingPunct="1">
              <a:spcAft>
                <a:spcPts val="0"/>
              </a:spcAft>
              <a:buFont typeface="Courier New" pitchFamily="49" charset="0"/>
              <a:buChar char="o"/>
              <a:defRPr/>
            </a:pPr>
            <a:r>
              <a:rPr lang="en-US" b="1" dirty="0">
                <a:latin typeface="Calibri" pitchFamily="34" charset="0"/>
              </a:rPr>
              <a:t>Necrotizing fasciitis</a:t>
            </a:r>
            <a:r>
              <a:rPr lang="en-US" dirty="0">
                <a:latin typeface="Calibri" pitchFamily="34" charset="0"/>
              </a:rPr>
              <a:t> </a:t>
            </a:r>
            <a:endParaRPr lang="en-US" b="1" dirty="0">
              <a:latin typeface="Calibri" pitchFamily="34" charset="0"/>
            </a:endParaRPr>
          </a:p>
        </p:txBody>
      </p:sp>
      <p:sp>
        <p:nvSpPr>
          <p:cNvPr id="18435" name="TextBox 11">
            <a:extLst>
              <a:ext uri="{FF2B5EF4-FFF2-40B4-BE49-F238E27FC236}">
                <a16:creationId xmlns:a16="http://schemas.microsoft.com/office/drawing/2014/main" id="{920AD4F7-11CB-4A09-979D-6FC038B0139F}"/>
              </a:ext>
            </a:extLst>
          </p:cNvPr>
          <p:cNvSpPr txBox="1">
            <a:spLocks noChangeArrowheads="1"/>
          </p:cNvSpPr>
          <p:nvPr/>
        </p:nvSpPr>
        <p:spPr bwMode="auto">
          <a:xfrm>
            <a:off x="2555875" y="115888"/>
            <a:ext cx="3863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2800" b="1">
                <a:latin typeface="Calibri" panose="020F0502020204030204" pitchFamily="34" charset="0"/>
              </a:rPr>
              <a:t> Levels of skin infections </a:t>
            </a:r>
          </a:p>
        </p:txBody>
      </p:sp>
      <p:cxnSp>
        <p:nvCxnSpPr>
          <p:cNvPr id="14" name="Straight Connector 13">
            <a:extLst>
              <a:ext uri="{FF2B5EF4-FFF2-40B4-BE49-F238E27FC236}">
                <a16:creationId xmlns:a16="http://schemas.microsoft.com/office/drawing/2014/main" id="{8DC574D1-3D83-42FF-AA8A-0E21AD4700AB}"/>
              </a:ext>
            </a:extLst>
          </p:cNvPr>
          <p:cNvCxnSpPr/>
          <p:nvPr/>
        </p:nvCxnSpPr>
        <p:spPr>
          <a:xfrm>
            <a:off x="684213" y="650875"/>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ight Brace 9">
            <a:extLst>
              <a:ext uri="{FF2B5EF4-FFF2-40B4-BE49-F238E27FC236}">
                <a16:creationId xmlns:a16="http://schemas.microsoft.com/office/drawing/2014/main" id="{59096C69-6238-49C4-9E18-36CC5E0D5BE1}"/>
              </a:ext>
            </a:extLst>
          </p:cNvPr>
          <p:cNvSpPr/>
          <p:nvPr/>
        </p:nvSpPr>
        <p:spPr>
          <a:xfrm>
            <a:off x="3552825" y="1773238"/>
            <a:ext cx="503238" cy="2232025"/>
          </a:xfrm>
          <a:prstGeom prst="rightBrace">
            <a:avLst/>
          </a:prstGeom>
          <a:noFill/>
          <a:ln w="3492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2400">
              <a:latin typeface="Calibri" pitchFamily="34" charset="0"/>
            </a:endParaRPr>
          </a:p>
        </p:txBody>
      </p:sp>
      <p:sp>
        <p:nvSpPr>
          <p:cNvPr id="11" name="TextBox 10">
            <a:extLst>
              <a:ext uri="{FF2B5EF4-FFF2-40B4-BE49-F238E27FC236}">
                <a16:creationId xmlns:a16="http://schemas.microsoft.com/office/drawing/2014/main" id="{FF32527B-3BDF-4D84-B849-61AC416FC67A}"/>
              </a:ext>
            </a:extLst>
          </p:cNvPr>
          <p:cNvSpPr txBox="1"/>
          <p:nvPr/>
        </p:nvSpPr>
        <p:spPr>
          <a:xfrm>
            <a:off x="4124325" y="2665413"/>
            <a:ext cx="4192588" cy="1200150"/>
          </a:xfrm>
          <a:prstGeom prst="rect">
            <a:avLst/>
          </a:prstGeom>
          <a:noFill/>
        </p:spPr>
        <p:txBody>
          <a:bodyPr wrap="none">
            <a:spAutoFit/>
          </a:bodyPr>
          <a:lstStyle/>
          <a:p>
            <a:pPr eaLnBrk="1" fontAlgn="auto" hangingPunct="1">
              <a:spcBef>
                <a:spcPts val="0"/>
              </a:spcBef>
              <a:spcAft>
                <a:spcPts val="0"/>
              </a:spcAft>
              <a:defRPr/>
            </a:pPr>
            <a:r>
              <a:rPr lang="en-US" sz="2400" b="1" i="1" dirty="0">
                <a:solidFill>
                  <a:srgbClr val="FF0000"/>
                </a:solidFill>
                <a:effectLst>
                  <a:outerShdw blurRad="38100" dist="38100" dir="2700000" algn="tl">
                    <a:srgbClr val="000000">
                      <a:alpha val="43137"/>
                    </a:srgbClr>
                  </a:outerShdw>
                </a:effectLst>
                <a:latin typeface="Calibri" pitchFamily="34" charset="0"/>
                <a:cs typeface="+mn-cs"/>
              </a:rPr>
              <a:t>S. Pyogenes</a:t>
            </a:r>
          </a:p>
          <a:p>
            <a:pPr eaLnBrk="1" fontAlgn="auto" hangingPunct="1">
              <a:spcBef>
                <a:spcPts val="0"/>
              </a:spcBef>
              <a:spcAft>
                <a:spcPts val="0"/>
              </a:spcAft>
              <a:defRPr/>
            </a:pPr>
            <a:r>
              <a:rPr lang="en-US" sz="2400" b="1" i="1" dirty="0">
                <a:solidFill>
                  <a:srgbClr val="FF0000"/>
                </a:solidFill>
                <a:effectLst>
                  <a:outerShdw blurRad="38100" dist="38100" dir="2700000" algn="tl">
                    <a:srgbClr val="000000">
                      <a:alpha val="43137"/>
                    </a:srgbClr>
                  </a:outerShdw>
                </a:effectLst>
                <a:latin typeface="Calibri" pitchFamily="34" charset="0"/>
              </a:rPr>
              <a:t>(Some are caused by S. aureus) </a:t>
            </a:r>
          </a:p>
          <a:p>
            <a:pPr eaLnBrk="1" fontAlgn="auto" hangingPunct="1">
              <a:spcBef>
                <a:spcPts val="0"/>
              </a:spcBef>
              <a:spcAft>
                <a:spcPts val="0"/>
              </a:spcAft>
              <a:defRPr/>
            </a:pPr>
            <a:r>
              <a:rPr lang="en-US" sz="2400" b="1" i="1" dirty="0">
                <a:solidFill>
                  <a:srgbClr val="FF0000"/>
                </a:solidFill>
                <a:effectLst>
                  <a:outerShdw blurRad="38100" dist="38100" dir="2700000" algn="tl">
                    <a:srgbClr val="000000">
                      <a:alpha val="43137"/>
                    </a:srgbClr>
                  </a:outerShdw>
                </a:effectLst>
                <a:latin typeface="Calibri" pitchFamily="34" charset="0"/>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90A868-B447-4578-A62B-5B02F21495C6}"/>
              </a:ext>
            </a:extLst>
          </p:cNvPr>
          <p:cNvSpPr>
            <a:spLocks noGrp="1"/>
          </p:cNvSpPr>
          <p:nvPr>
            <p:ph sz="quarter" idx="1"/>
          </p:nvPr>
        </p:nvSpPr>
        <p:spPr>
          <a:xfrm>
            <a:off x="544513" y="1628775"/>
            <a:ext cx="7772400" cy="4572000"/>
          </a:xfrm>
        </p:spPr>
        <p:txBody>
          <a:bodyPr/>
          <a:lstStyle/>
          <a:p>
            <a:pPr algn="just"/>
            <a:r>
              <a:rPr lang="en-US" altLang="en-US">
                <a:latin typeface="Calibri" panose="020F0502020204030204" pitchFamily="34" charset="0"/>
              </a:rPr>
              <a:t>Impetigo : eruption</a:t>
            </a:r>
          </a:p>
          <a:p>
            <a:pPr algn="just"/>
            <a:r>
              <a:rPr lang="en-US" altLang="en-US">
                <a:latin typeface="Calibri" panose="020F0502020204030204" pitchFamily="34" charset="0"/>
              </a:rPr>
              <a:t>Called school sores</a:t>
            </a:r>
          </a:p>
          <a:p>
            <a:pPr algn="just"/>
            <a:r>
              <a:rPr lang="en-US" altLang="en-US">
                <a:latin typeface="Calibri" panose="020F0502020204030204" pitchFamily="34" charset="0"/>
              </a:rPr>
              <a:t>Impetigo =Transient colonization + minor skin injury (ex. Insect bites)</a:t>
            </a:r>
          </a:p>
          <a:p>
            <a:pPr algn="just"/>
            <a:r>
              <a:rPr lang="en-US" altLang="en-US">
                <a:latin typeface="Calibri" panose="020F0502020204030204" pitchFamily="34" charset="0"/>
              </a:rPr>
              <a:t>Most common in summer (increase  insect numbers and  the  general hygiene is low)</a:t>
            </a:r>
          </a:p>
          <a:p>
            <a:pPr algn="just"/>
            <a:r>
              <a:rPr lang="en-US" altLang="en-US">
                <a:latin typeface="Calibri" panose="020F0502020204030204" pitchFamily="34" charset="0"/>
              </a:rPr>
              <a:t>Contagious (if the fluid that oozes from the blisters touches an open area of the skin)</a:t>
            </a:r>
          </a:p>
        </p:txBody>
      </p:sp>
      <p:sp>
        <p:nvSpPr>
          <p:cNvPr id="7" name="Rectangle 6">
            <a:extLst>
              <a:ext uri="{FF2B5EF4-FFF2-40B4-BE49-F238E27FC236}">
                <a16:creationId xmlns:a16="http://schemas.microsoft.com/office/drawing/2014/main" id="{0CF1DC44-9497-44C8-8947-363C5EA2E081}"/>
              </a:ext>
            </a:extLst>
          </p:cNvPr>
          <p:cNvSpPr>
            <a:spLocks noChangeArrowheads="1"/>
          </p:cNvSpPr>
          <p:nvPr/>
        </p:nvSpPr>
        <p:spPr bwMode="auto">
          <a:xfrm>
            <a:off x="395288" y="1125538"/>
            <a:ext cx="1644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b="1">
                <a:latin typeface="Calibri" panose="020F0502020204030204" pitchFamily="34" charset="0"/>
              </a:rPr>
              <a:t>1- Impetigo</a:t>
            </a:r>
            <a:endParaRPr lang="en-US" altLang="en-US">
              <a:latin typeface="Calibri" panose="020F0502020204030204" pitchFamily="34" charset="0"/>
            </a:endParaRPr>
          </a:p>
        </p:txBody>
      </p:sp>
      <p:cxnSp>
        <p:nvCxnSpPr>
          <p:cNvPr id="9" name="Straight Connector 8">
            <a:extLst>
              <a:ext uri="{FF2B5EF4-FFF2-40B4-BE49-F238E27FC236}">
                <a16:creationId xmlns:a16="http://schemas.microsoft.com/office/drawing/2014/main" id="{9202B905-0ED7-4893-B639-B2FE8CBE9E7C}"/>
              </a:ext>
            </a:extLst>
          </p:cNvPr>
          <p:cNvCxnSpPr/>
          <p:nvPr/>
        </p:nvCxnSpPr>
        <p:spPr>
          <a:xfrm>
            <a:off x="684213" y="692150"/>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2">
            <a:extLst>
              <a:ext uri="{FF2B5EF4-FFF2-40B4-BE49-F238E27FC236}">
                <a16:creationId xmlns:a16="http://schemas.microsoft.com/office/drawing/2014/main" id="{D74D8668-ABE4-4E1B-8235-CEF42D8F89C2}"/>
              </a:ext>
            </a:extLst>
          </p:cNvPr>
          <p:cNvSpPr txBox="1">
            <a:spLocks noChangeArrowheads="1"/>
          </p:cNvSpPr>
          <p:nvPr/>
        </p:nvSpPr>
        <p:spPr>
          <a:xfrm>
            <a:off x="2411413" y="188913"/>
            <a:ext cx="4679950" cy="576262"/>
          </a:xfrm>
          <a:prstGeom prst="rect">
            <a:avLst/>
          </a:prstGeom>
        </p:spPr>
        <p:txBody>
          <a:bodyPr/>
          <a:lstStyle/>
          <a:p>
            <a:pPr eaLnBrk="1" fontAlgn="auto" hangingPunct="1">
              <a:spcAft>
                <a:spcPts val="0"/>
              </a:spcAft>
              <a:defRPr/>
            </a:pPr>
            <a:r>
              <a:rPr lang="en-US" sz="3200" b="1" spc="-100" dirty="0">
                <a:latin typeface="Calibri" pitchFamily="34" charset="0"/>
                <a:ea typeface="+mj-ea"/>
                <a:cs typeface="+mj-cs"/>
              </a:rPr>
              <a:t>Spreading skin infections</a:t>
            </a:r>
            <a:endParaRPr lang="en-US" sz="3200" b="1" i="1" spc="-100" dirty="0">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551775-5E0B-4E7A-B090-A2BC748B7864}"/>
              </a:ext>
            </a:extLst>
          </p:cNvPr>
          <p:cNvSpPr>
            <a:spLocks noGrp="1"/>
          </p:cNvSpPr>
          <p:nvPr>
            <p:ph sz="quarter" idx="1"/>
          </p:nvPr>
        </p:nvSpPr>
        <p:spPr>
          <a:xfrm>
            <a:off x="633413" y="1579563"/>
            <a:ext cx="7467600" cy="4873625"/>
          </a:xfrm>
        </p:spPr>
        <p:txBody>
          <a:bodyPr/>
          <a:lstStyle/>
          <a:p>
            <a:pPr>
              <a:buFont typeface="Wingdings" panose="05000000000000000000" pitchFamily="2" charset="2"/>
              <a:buNone/>
            </a:pPr>
            <a:r>
              <a:rPr lang="en-US" altLang="en-US" b="1">
                <a:solidFill>
                  <a:srgbClr val="FF0000"/>
                </a:solidFill>
                <a:latin typeface="Calibri" panose="020F0502020204030204" pitchFamily="34" charset="0"/>
              </a:rPr>
              <a:t>Features</a:t>
            </a:r>
          </a:p>
          <a:p>
            <a:pPr>
              <a:buFont typeface="Courier New" panose="02070309020205020404" pitchFamily="49" charset="0"/>
              <a:buChar char="o"/>
            </a:pPr>
            <a:r>
              <a:rPr lang="en-US" altLang="en-US">
                <a:latin typeface="Calibri" panose="020F0502020204030204" pitchFamily="34" charset="0"/>
              </a:rPr>
              <a:t>One or many blisters </a:t>
            </a:r>
          </a:p>
          <a:p>
            <a:pPr>
              <a:buFont typeface="Courier New" panose="02070309020205020404" pitchFamily="49" charset="0"/>
              <a:buChar char="o"/>
            </a:pPr>
            <a:r>
              <a:rPr lang="en-US" altLang="en-US">
                <a:latin typeface="Calibri" panose="020F0502020204030204" pitchFamily="34" charset="0"/>
              </a:rPr>
              <a:t>The blisters become oozing , break, expose moist and red skin</a:t>
            </a:r>
          </a:p>
          <a:p>
            <a:pPr>
              <a:buFont typeface="Courier New" panose="02070309020205020404" pitchFamily="49" charset="0"/>
              <a:buChar char="o"/>
            </a:pPr>
            <a:r>
              <a:rPr lang="en-US" altLang="en-US">
                <a:latin typeface="Calibri" panose="020F0502020204030204" pitchFamily="34" charset="0"/>
              </a:rPr>
              <a:t>Plasma dry after few days forming crusted area </a:t>
            </a:r>
          </a:p>
          <a:p>
            <a:pPr>
              <a:buFont typeface="Courier New" panose="02070309020205020404" pitchFamily="49" charset="0"/>
              <a:buChar char="o"/>
            </a:pPr>
            <a:r>
              <a:rPr lang="en-US" altLang="en-US">
                <a:latin typeface="Calibri" panose="020F0502020204030204" pitchFamily="34" charset="0"/>
              </a:rPr>
              <a:t>In sever cases the infection invades deeper layer  forming ecthyma</a:t>
            </a:r>
          </a:p>
          <a:p>
            <a:pPr>
              <a:buFont typeface="Courier New" panose="02070309020205020404" pitchFamily="49" charset="0"/>
              <a:buChar char="o"/>
            </a:pPr>
            <a:r>
              <a:rPr lang="en-US" altLang="en-US">
                <a:latin typeface="Calibri" panose="020F0502020204030204" pitchFamily="34" charset="0"/>
              </a:rPr>
              <a:t>Three types: </a:t>
            </a:r>
          </a:p>
          <a:p>
            <a:pPr>
              <a:buFont typeface="Wingdings" panose="05000000000000000000" pitchFamily="2" charset="2"/>
              <a:buNone/>
            </a:pPr>
            <a:r>
              <a:rPr lang="en-US" altLang="en-US">
                <a:latin typeface="Calibri" panose="020F0502020204030204" pitchFamily="34" charset="0"/>
              </a:rPr>
              <a:t>      - Bullous</a:t>
            </a:r>
          </a:p>
          <a:p>
            <a:pPr>
              <a:buFont typeface="Wingdings" panose="05000000000000000000" pitchFamily="2" charset="2"/>
              <a:buNone/>
            </a:pPr>
            <a:r>
              <a:rPr lang="en-US" altLang="en-US">
                <a:latin typeface="Calibri" panose="020F0502020204030204" pitchFamily="34" charset="0"/>
              </a:rPr>
              <a:t>      -Non-bullous</a:t>
            </a:r>
          </a:p>
          <a:p>
            <a:pPr>
              <a:buFont typeface="Wingdings" panose="05000000000000000000" pitchFamily="2" charset="2"/>
              <a:buNone/>
            </a:pPr>
            <a:r>
              <a:rPr lang="en-US" altLang="en-US">
                <a:latin typeface="Calibri" panose="020F0502020204030204" pitchFamily="34" charset="0"/>
              </a:rPr>
              <a:t>      -Ecthyma</a:t>
            </a:r>
          </a:p>
          <a:p>
            <a:endParaRPr lang="en-US" altLang="en-US"/>
          </a:p>
        </p:txBody>
      </p:sp>
      <p:sp>
        <p:nvSpPr>
          <p:cNvPr id="5" name="Rectangle 2">
            <a:extLst>
              <a:ext uri="{FF2B5EF4-FFF2-40B4-BE49-F238E27FC236}">
                <a16:creationId xmlns:a16="http://schemas.microsoft.com/office/drawing/2014/main" id="{432919D2-A1D6-4B7E-AF58-E45A529CAFD4}"/>
              </a:ext>
            </a:extLst>
          </p:cNvPr>
          <p:cNvSpPr txBox="1">
            <a:spLocks noChangeArrowheads="1"/>
          </p:cNvSpPr>
          <p:nvPr/>
        </p:nvSpPr>
        <p:spPr>
          <a:xfrm>
            <a:off x="2411413" y="188913"/>
            <a:ext cx="4679950" cy="576262"/>
          </a:xfrm>
          <a:prstGeom prst="rect">
            <a:avLst/>
          </a:prstGeom>
        </p:spPr>
        <p:txBody>
          <a:bodyPr/>
          <a:lstStyle/>
          <a:p>
            <a:pPr eaLnBrk="1" fontAlgn="auto" hangingPunct="1">
              <a:spcAft>
                <a:spcPts val="0"/>
              </a:spcAft>
              <a:defRPr/>
            </a:pPr>
            <a:r>
              <a:rPr lang="en-US" sz="3200" b="1" spc="-100" dirty="0">
                <a:latin typeface="Calibri" pitchFamily="34" charset="0"/>
                <a:ea typeface="+mj-ea"/>
                <a:cs typeface="+mj-cs"/>
              </a:rPr>
              <a:t>Spreading skin infections</a:t>
            </a:r>
            <a:endParaRPr lang="en-US" sz="3200" b="1" i="1" spc="-100" dirty="0">
              <a:latin typeface="Calibri" pitchFamily="34" charset="0"/>
              <a:ea typeface="+mj-ea"/>
              <a:cs typeface="+mj-cs"/>
            </a:endParaRPr>
          </a:p>
        </p:txBody>
      </p:sp>
      <p:cxnSp>
        <p:nvCxnSpPr>
          <p:cNvPr id="7" name="Straight Connector 6">
            <a:extLst>
              <a:ext uri="{FF2B5EF4-FFF2-40B4-BE49-F238E27FC236}">
                <a16:creationId xmlns:a16="http://schemas.microsoft.com/office/drawing/2014/main" id="{2C5A54EE-BEF9-4808-ADA1-45ADE12F2579}"/>
              </a:ext>
            </a:extLst>
          </p:cNvPr>
          <p:cNvCxnSpPr/>
          <p:nvPr/>
        </p:nvCxnSpPr>
        <p:spPr>
          <a:xfrm>
            <a:off x="684213" y="692150"/>
            <a:ext cx="8064500" cy="0"/>
          </a:xfrm>
          <a:prstGeom prst="line">
            <a:avLst/>
          </a:prstGeom>
        </p:spPr>
        <p:style>
          <a:lnRef idx="1">
            <a:schemeClr val="accent1"/>
          </a:lnRef>
          <a:fillRef idx="0">
            <a:schemeClr val="accent1"/>
          </a:fillRef>
          <a:effectRef idx="0">
            <a:schemeClr val="accent1"/>
          </a:effectRef>
          <a:fontRef idx="minor">
            <a:schemeClr val="tx1"/>
          </a:fontRef>
        </p:style>
      </p:cxnSp>
      <p:sp>
        <p:nvSpPr>
          <p:cNvPr id="20485" name="Rectangle 7">
            <a:extLst>
              <a:ext uri="{FF2B5EF4-FFF2-40B4-BE49-F238E27FC236}">
                <a16:creationId xmlns:a16="http://schemas.microsoft.com/office/drawing/2014/main" id="{E9DB504C-B74A-43E3-B73A-7A43F0EE2D7B}"/>
              </a:ext>
            </a:extLst>
          </p:cNvPr>
          <p:cNvSpPr>
            <a:spLocks noChangeArrowheads="1"/>
          </p:cNvSpPr>
          <p:nvPr/>
        </p:nvSpPr>
        <p:spPr bwMode="auto">
          <a:xfrm>
            <a:off x="539750" y="1187450"/>
            <a:ext cx="1644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b="1">
                <a:latin typeface="Calibri" panose="020F0502020204030204" pitchFamily="34" charset="0"/>
              </a:rPr>
              <a:t>1- Impetigo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F62F58E31954599AF5D7BF24514D4" ma:contentTypeVersion="2" ma:contentTypeDescription="Create a new document." ma:contentTypeScope="" ma:versionID="1f97733726474c944a67f50e0a8bd811">
  <xsd:schema xmlns:xsd="http://www.w3.org/2001/XMLSchema" xmlns:xs="http://www.w3.org/2001/XMLSchema" xmlns:p="http://schemas.microsoft.com/office/2006/metadata/properties" xmlns:ns2="d04b26b9-50b7-4329-ba0b-d0dc18387505" targetNamespace="http://schemas.microsoft.com/office/2006/metadata/properties" ma:root="true" ma:fieldsID="1fc3081d13638dbfc9427cb62a769f1c" ns2:_="">
    <xsd:import namespace="d04b26b9-50b7-4329-ba0b-d0dc1838750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B01438-9A62-4911-BAC2-BA6C089AF692}">
  <ds:schemaRefs>
    <ds:schemaRef ds:uri="http://schemas.microsoft.com/office/2006/metadata/contentType"/>
    <ds:schemaRef ds:uri="http://schemas.microsoft.com/office/2006/metadata/properties/metaAttributes"/>
    <ds:schemaRef ds:uri="http://www.w3.org/2000/xmlns/"/>
    <ds:schemaRef ds:uri="http://www.w3.org/2001/XMLSchema"/>
    <ds:schemaRef ds:uri="d04b26b9-50b7-4329-ba0b-d0dc18387505"/>
  </ds:schemaRefs>
</ds:datastoreItem>
</file>

<file path=customXml/itemProps2.xml><?xml version="1.0" encoding="utf-8"?>
<ds:datastoreItem xmlns:ds="http://schemas.openxmlformats.org/officeDocument/2006/customXml" ds:itemID="{9D182517-3F2F-49C4-ADEE-86C3B0043C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Oriel</Template>
  <TotalTime>428</TotalTime>
  <Words>4940</Words>
  <Application>Microsoft Office PowerPoint</Application>
  <PresentationFormat>عرض على الشاشة (4:3)</PresentationFormat>
  <Paragraphs>485</Paragraphs>
  <Slides>38</Slides>
  <Notes>16</Notes>
  <HiddenSlides>0</HiddenSlides>
  <MMClips>0</MMClips>
  <ScaleCrop>false</ScaleCrop>
  <HeadingPairs>
    <vt:vector size="4" baseType="variant">
      <vt:variant>
        <vt:lpstr>نسق</vt:lpstr>
      </vt:variant>
      <vt:variant>
        <vt:i4>1</vt:i4>
      </vt:variant>
      <vt:variant>
        <vt:lpstr>عناوين الشرائح</vt:lpstr>
      </vt:variant>
      <vt:variant>
        <vt:i4>38</vt:i4>
      </vt:variant>
    </vt:vector>
  </HeadingPairs>
  <TitlesOfParts>
    <vt:vector size="39" baseType="lpstr">
      <vt:lpstr>Oriel</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Lines of skin attack</dc:title>
  <dc:creator>yehia majali</dc:creator>
  <cp:lastModifiedBy>Ahmad Maaitah</cp:lastModifiedBy>
  <cp:revision>970</cp:revision>
  <dcterms:created xsi:type="dcterms:W3CDTF">2014-02-04T07:59:02Z</dcterms:created>
  <dcterms:modified xsi:type="dcterms:W3CDTF">2021-03-02T19:48:50Z</dcterms:modified>
</cp:coreProperties>
</file>