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57" r:id="rId11"/>
    <p:sldId id="268" r:id="rId12"/>
    <p:sldId id="269" r:id="rId13"/>
    <p:sldId id="270" r:id="rId14"/>
    <p:sldId id="271" r:id="rId15"/>
    <p:sldId id="272" r:id="rId16"/>
    <p:sldId id="264" r:id="rId17"/>
    <p:sldId id="267" r:id="rId18"/>
    <p:sldId id="266" r:id="rId19"/>
    <p:sldId id="258" r:id="rId20"/>
    <p:sldId id="260" r:id="rId21"/>
    <p:sldId id="261" r:id="rId22"/>
    <p:sldId id="262" r:id="rId23"/>
    <p:sldId id="256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DF5F0A7-32D0-4B95-8A90-0FE0EAEE36E0}" type="datetimeFigureOut">
              <a:rPr lang="ar-JO" smtClean="0"/>
              <a:t>24/08/1443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7302C17-0FBE-4654-938C-1B597DD2EF2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0928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3A3DE-4597-49B0-9D1C-2D977B45168F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389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8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9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013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3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4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0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1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8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6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3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5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6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E08-F21F-42DB-BF45-22DD2001F12B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24/08/1443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6BC-BF02-4999-B562-61B4187C548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F889397-38AE-4D1D-8E5A-2B8AE1AB1346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3C6004C-F326-4D64-B38D-1E81694A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adiopaedia.org/articles/lymphoma?lang=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980E6C-9F2D-4A5C-ACE0-0E7463DA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4" y="137371"/>
            <a:ext cx="6296526" cy="658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14F199-42CA-4B01-8B96-906BA837ABE8}"/>
              </a:ext>
            </a:extLst>
          </p:cNvPr>
          <p:cNvSpPr/>
          <p:nvPr/>
        </p:nvSpPr>
        <p:spPr>
          <a:xfrm>
            <a:off x="6810149" y="4211053"/>
            <a:ext cx="3225114" cy="23848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DANIA ALSINJELAWI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MARAH ALABBASI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LEEN ALHASHAIKEH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MUTAZ FREHAT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OTHMAN ALI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9863B-DD7E-488B-9DF4-D5348370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149" y="863673"/>
            <a:ext cx="4133926" cy="238485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600" u="sng" dirty="0">
                <a:solidFill>
                  <a:schemeClr val="bg2">
                    <a:lumMod val="75000"/>
                  </a:schemeClr>
                </a:solidFill>
              </a:rPr>
              <a:t>PLEURAL EFFUSION :  </a:t>
            </a:r>
          </a:p>
        </p:txBody>
      </p:sp>
    </p:spTree>
    <p:extLst>
      <p:ext uri="{BB962C8B-B14F-4D97-AF65-F5344CB8AC3E}">
        <p14:creationId xmlns:p14="http://schemas.microsoft.com/office/powerpoint/2010/main" val="354646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6A03-315D-41E1-87E6-AF16BB1E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272" y="199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highlight>
                  <a:srgbClr val="FF00FF"/>
                </a:highlight>
              </a:rPr>
              <a:t>Pleural effusion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16B5B0-BCDE-4E7E-89C1-A4281AC08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5" y="1923118"/>
            <a:ext cx="4943061" cy="49574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71E3C-2D14-495A-99FE-FAD55675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633" y="1923118"/>
            <a:ext cx="4019904" cy="4957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389B7-3143-493E-A9B7-3D027001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537" y="1923118"/>
            <a:ext cx="3647838" cy="49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34763" y="1258723"/>
            <a:ext cx="5744942" cy="3626097"/>
          </a:xfrm>
        </p:spPr>
        <p:txBody>
          <a:bodyPr/>
          <a:lstStyle/>
          <a:p>
            <a:pPr algn="ctr"/>
            <a:r>
              <a:rPr lang="en-US" b="1" dirty="0">
                <a:highlight>
                  <a:srgbClr val="FF00FF"/>
                </a:highlight>
              </a:rPr>
              <a:t>Normal chest X-RAY </a:t>
            </a:r>
            <a:endParaRPr lang="ar-JO" b="1" dirty="0">
              <a:highlight>
                <a:srgbClr val="FF00FF"/>
              </a:highlight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3" y="216568"/>
            <a:ext cx="6216897" cy="6292516"/>
          </a:xfrm>
        </p:spPr>
      </p:pic>
    </p:spTree>
    <p:extLst>
      <p:ext uri="{BB962C8B-B14F-4D97-AF65-F5344CB8AC3E}">
        <p14:creationId xmlns:p14="http://schemas.microsoft.com/office/powerpoint/2010/main" val="422716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21676" y="389557"/>
            <a:ext cx="7962757" cy="1143000"/>
          </a:xfrm>
        </p:spPr>
        <p:txBody>
          <a:bodyPr/>
          <a:lstStyle/>
          <a:p>
            <a:pPr algn="ctr"/>
            <a:r>
              <a:rPr lang="en-US" b="1" dirty="0">
                <a:highlight>
                  <a:srgbClr val="FF00FF"/>
                </a:highlight>
              </a:rPr>
              <a:t>Pleural effusion X-RAY</a:t>
            </a:r>
            <a:endParaRPr lang="ar-JO" b="1" dirty="0">
              <a:highlight>
                <a:srgbClr val="FF00FF"/>
              </a:highligh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364" r="30054" b="14204"/>
          <a:stretch/>
        </p:blipFill>
        <p:spPr bwMode="auto">
          <a:xfrm>
            <a:off x="1703513" y="1621086"/>
            <a:ext cx="5400601" cy="523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26" y="1844825"/>
            <a:ext cx="3326674" cy="279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98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63552" y="547058"/>
            <a:ext cx="8229600" cy="1009735"/>
          </a:xfrm>
        </p:spPr>
        <p:txBody>
          <a:bodyPr/>
          <a:lstStyle/>
          <a:p>
            <a:pPr algn="ctr"/>
            <a:r>
              <a:rPr lang="en-US" b="1" dirty="0">
                <a:highlight>
                  <a:srgbClr val="FF00FF"/>
                </a:highlight>
              </a:rPr>
              <a:t>1) Meniscus sign </a:t>
            </a:r>
            <a:endParaRPr lang="ar-JO" b="1" dirty="0">
              <a:highlight>
                <a:srgbClr val="FF00FF"/>
              </a:highligh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97" y="1629365"/>
            <a:ext cx="5256584" cy="513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88088" y="1690057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 concave upper border of effusion,  on erect frontal and lateral radiographs is called the pleural meniscus </a:t>
            </a:r>
          </a:p>
        </p:txBody>
      </p:sp>
    </p:spTree>
    <p:extLst>
      <p:ext uri="{BB962C8B-B14F-4D97-AF65-F5344CB8AC3E}">
        <p14:creationId xmlns:p14="http://schemas.microsoft.com/office/powerpoint/2010/main" val="4790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highlight>
                  <a:srgbClr val="FF00FF"/>
                </a:highlight>
              </a:rPr>
              <a:t>2) Tracheal deviation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32" y="1825625"/>
            <a:ext cx="5058111" cy="4351338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07926"/>
            <a:ext cx="4016607" cy="505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رابط كسهم مستقيم 11"/>
          <p:cNvCxnSpPr/>
          <p:nvPr/>
        </p:nvCxnSpPr>
        <p:spPr>
          <a:xfrm flipH="1">
            <a:off x="3647728" y="1628800"/>
            <a:ext cx="140364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0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836712"/>
            <a:ext cx="8064896" cy="720080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dirty="0">
                <a:highlight>
                  <a:srgbClr val="FF00FF"/>
                </a:highlight>
              </a:rPr>
              <a:t>3) Mediastinal shift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552" y="2233764"/>
            <a:ext cx="4712368" cy="402277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 very large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 pleural effusion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 appears as an opaque hemithorax with a mediastinal shift to the contralateral side. The mediastinal shift can be less prominent or even absent in the presence of underlying lung pathology 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atelectasis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) or contralateral hemithorax abnormality</a:t>
            </a:r>
            <a:endParaRPr lang="en-US" sz="3200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r="8955"/>
          <a:stretch/>
        </p:blipFill>
        <p:spPr>
          <a:xfrm>
            <a:off x="5375920" y="1916832"/>
            <a:ext cx="5040560" cy="4866344"/>
          </a:xfrm>
          <a:prstGeom prst="rect">
            <a:avLst/>
          </a:prstGeom>
        </p:spPr>
      </p:pic>
      <p:cxnSp>
        <p:nvCxnSpPr>
          <p:cNvPr id="16" name="رابط كسهم مستقيم 15"/>
          <p:cNvCxnSpPr/>
          <p:nvPr/>
        </p:nvCxnSpPr>
        <p:spPr>
          <a:xfrm>
            <a:off x="5087888" y="1700808"/>
            <a:ext cx="180020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41450" y="731836"/>
            <a:ext cx="8229600" cy="79435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highlight>
                  <a:srgbClr val="FF00FF"/>
                </a:highlight>
                <a:ea typeface="+mn-ea"/>
                <a:cs typeface="+mn-cs"/>
              </a:rPr>
              <a:t>4) lateral decubitus</a:t>
            </a:r>
            <a:endParaRPr lang="ar-JO" b="1" dirty="0">
              <a:highlight>
                <a:srgbClr val="FF00FF"/>
              </a:highligh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600056" y="1600201"/>
            <a:ext cx="3610744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lateral decubitus (patient lying on their side , effusion side down , can visualize small amounts of fluid laying against the dependent parietal pleura</a:t>
            </a:r>
            <a:endParaRPr lang="ar-JO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7" t="17535" r="236" b="13013"/>
          <a:stretch/>
        </p:blipFill>
        <p:spPr bwMode="auto">
          <a:xfrm>
            <a:off x="433137" y="200363"/>
            <a:ext cx="5798729" cy="644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6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77752" y="0"/>
            <a:ext cx="8229600" cy="722344"/>
          </a:xfrm>
        </p:spPr>
        <p:txBody>
          <a:bodyPr/>
          <a:lstStyle/>
          <a:p>
            <a:pPr algn="ctr"/>
            <a:r>
              <a:rPr lang="en-US" sz="3200" b="1" dirty="0">
                <a:highlight>
                  <a:srgbClr val="FF00FF"/>
                </a:highlight>
                <a:ea typeface="+mn-ea"/>
                <a:cs typeface="+mn-cs"/>
              </a:rPr>
              <a:t>5) Loculated effusions</a:t>
            </a:r>
            <a:endParaRPr lang="ar-JO" b="1" dirty="0">
              <a:highlight>
                <a:srgbClr val="FF00FF"/>
              </a:highligh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88088" y="1700809"/>
            <a:ext cx="303468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Loculated effusions can be suspected when an effusion has an unusual shape or location in the thorax </a:t>
            </a:r>
            <a:endParaRPr lang="ar-JO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r="53597"/>
          <a:stretch/>
        </p:blipFill>
        <p:spPr bwMode="auto">
          <a:xfrm>
            <a:off x="335361" y="826858"/>
            <a:ext cx="4968552" cy="539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8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highlight>
                  <a:srgbClr val="FF00FF"/>
                </a:highlight>
              </a:rPr>
              <a:t>PLEURAL EFFUSION X-RAY</a:t>
            </a:r>
            <a:endParaRPr lang="ar-JO" b="1" dirty="0">
              <a:highlight>
                <a:srgbClr val="FF00FF"/>
              </a:highligh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b="6442"/>
          <a:stretch/>
        </p:blipFill>
        <p:spPr bwMode="auto">
          <a:xfrm>
            <a:off x="2735688" y="1721633"/>
            <a:ext cx="6408712" cy="47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121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07FF9-AE0F-43A9-8EE4-88E2F25EA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9" y="828283"/>
            <a:ext cx="5807161" cy="5439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1D508-561B-4288-A243-6E7CE30AF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60" y="828283"/>
            <a:ext cx="5807162" cy="5439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820AD-7202-4914-8F45-FEDD944D6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99" y="828282"/>
            <a:ext cx="5574042" cy="5439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FAE36-700C-4B05-B63E-3AAFAF059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547" y="828281"/>
            <a:ext cx="6069174" cy="53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D2AC-5268-4BE8-B697-8C1A9996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82227"/>
            <a:ext cx="6949440" cy="6293546"/>
          </a:xfrm>
        </p:spPr>
        <p:txBody>
          <a:bodyPr>
            <a:normAutofit/>
          </a:bodyPr>
          <a:lstStyle/>
          <a:p>
            <a:pPr algn="l"/>
            <a:r>
              <a:rPr lang="en-US" b="1" i="1" u="none" strike="noStrike" baseline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-Italic"/>
              </a:rPr>
              <a:t>Pleural effusion: </a:t>
            </a:r>
          </a:p>
          <a:p>
            <a:pPr marL="0" indent="0" algn="l">
              <a:buNone/>
            </a:pPr>
            <a:r>
              <a:rPr lang="en-US" i="0" u="none" strike="noStrike" baseline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-Light"/>
              </a:rPr>
              <a:t>abnormal accumulation of fluid between pleural layers (pleural space) , that restricts lung expansion during inspiration </a:t>
            </a:r>
            <a:r>
              <a:rPr lang="en-US" sz="1800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.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Normally plural space contains 2-10 ml of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plural fluid .</a:t>
            </a:r>
            <a:endParaRPr lang="en-US" sz="1800" b="0" i="0" u="none" strike="noStrike" baseline="0" dirty="0">
              <a:solidFill>
                <a:schemeClr val="tx2">
                  <a:lumMod val="50000"/>
                </a:schemeClr>
              </a:solidFill>
              <a:latin typeface="Nunito-Light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chemeClr val="tx2">
                  <a:lumMod val="50000"/>
                </a:schemeClr>
              </a:solidFill>
              <a:latin typeface="Nunito-Light"/>
            </a:endParaRPr>
          </a:p>
          <a:p>
            <a:pPr marL="0" indent="0" algn="l">
              <a:buNone/>
            </a:pPr>
            <a:endParaRPr lang="en-US" sz="2400" b="1" i="0" u="none" strike="noStrike" baseline="0" dirty="0">
              <a:solidFill>
                <a:schemeClr val="tx2">
                  <a:lumMod val="50000"/>
                </a:schemeClr>
              </a:solidFill>
              <a:latin typeface="Nunito-Light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Pulmonary effusion vs  pulmonary edema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chemeClr val="tx2">
                  <a:lumMod val="50000"/>
                </a:schemeClr>
              </a:solidFill>
              <a:latin typeface="Nunito-Light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chemeClr val="tx2">
                  <a:lumMod val="50000"/>
                </a:schemeClr>
              </a:solidFill>
              <a:latin typeface="Nunito-Light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chemeClr val="tx2">
                  <a:lumMod val="50000"/>
                </a:schemeClr>
              </a:solidFill>
              <a:latin typeface="Nunito-Light"/>
            </a:endParaRPr>
          </a:p>
          <a:p>
            <a:pPr algn="l"/>
            <a:endParaRPr lang="en-US" sz="1800" b="0" i="0" u="none" strike="noStrike" baseline="0" dirty="0">
              <a:solidFill>
                <a:schemeClr val="tx2">
                  <a:lumMod val="50000"/>
                </a:schemeClr>
              </a:solidFill>
              <a:latin typeface="Nunito-Light"/>
            </a:endParaRPr>
          </a:p>
          <a:p>
            <a:pPr algn="l"/>
            <a:endParaRPr lang="en-US" sz="1800" b="0" i="0" u="none" strike="noStrike" baseline="0" dirty="0">
              <a:solidFill>
                <a:schemeClr val="tx2">
                  <a:lumMod val="50000"/>
                </a:schemeClr>
              </a:solidFill>
              <a:latin typeface="Nunito-Light"/>
            </a:endParaRPr>
          </a:p>
          <a:p>
            <a:pPr algn="l"/>
            <a:endParaRPr lang="en-US" sz="1800" b="0" i="0" u="none" strike="noStrike" baseline="0" dirty="0">
              <a:solidFill>
                <a:schemeClr val="tx2">
                  <a:lumMod val="50000"/>
                </a:schemeClr>
              </a:solidFill>
              <a:latin typeface="Nunito-Light"/>
            </a:endParaRPr>
          </a:p>
        </p:txBody>
      </p:sp>
      <p:pic>
        <p:nvPicPr>
          <p:cNvPr id="1026" name="Picture 2" descr="Pulmonary pleurae - Wikiwand">
            <a:extLst>
              <a:ext uri="{FF2B5EF4-FFF2-40B4-BE49-F238E27FC236}">
                <a16:creationId xmlns:a16="http://schemas.microsoft.com/office/drawing/2014/main" id="{5BEBB3DC-A64F-4952-B9BD-F0B440CF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142875"/>
            <a:ext cx="4336398" cy="390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25BBA9-FBBF-4BBC-B28C-BB35507085CC}"/>
              </a:ext>
            </a:extLst>
          </p:cNvPr>
          <p:cNvSpPr txBox="1"/>
          <p:nvPr/>
        </p:nvSpPr>
        <p:spPr>
          <a:xfrm>
            <a:off x="4091941" y="5455367"/>
            <a:ext cx="73767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31F20"/>
                </a:solidFill>
                <a:latin typeface="Proxima Nova"/>
              </a:rPr>
              <a:t> fluid accumulates in the air sacs of the lungs – the alveoli – making it difficult to breathe. This interferes with gas exchange and can cause respiratory failure.</a:t>
            </a:r>
            <a:endParaRPr lang="x-none" sz="2000" dirty="0">
              <a:solidFill>
                <a:prstClr val="black"/>
              </a:solidFill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ADA5A3C-8449-4A1C-B4E4-9097BAB5D0F1}"/>
              </a:ext>
            </a:extLst>
          </p:cNvPr>
          <p:cNvCxnSpPr/>
          <p:nvPr/>
        </p:nvCxnSpPr>
        <p:spPr>
          <a:xfrm rot="16200000" flipH="1">
            <a:off x="5179438" y="4310494"/>
            <a:ext cx="1440180" cy="6400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5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CA18-0CB3-4CB2-91B0-6F0DC07CC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632" y="240575"/>
            <a:ext cx="9144000" cy="2387600"/>
          </a:xfrm>
        </p:spPr>
        <p:txBody>
          <a:bodyPr/>
          <a:lstStyle/>
          <a:p>
            <a:r>
              <a:rPr lang="en-US" dirty="0">
                <a:highlight>
                  <a:srgbClr val="FF00FF"/>
                </a:highlight>
              </a:rPr>
              <a:t>Subpulmonic effusion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D052D-9EE5-47DF-919B-7DF072730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358" y="2138190"/>
            <a:ext cx="11052313" cy="447923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Fluid accumulation between the lung  base and diaphragm which dose not track up the pleura , therefore dose not blunt the costophrenic angel  </a:t>
            </a:r>
          </a:p>
          <a:p>
            <a:pPr algn="l"/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Primarily suggested by ;</a:t>
            </a:r>
          </a:p>
          <a:p>
            <a:pPr algn="l"/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Diaphragm appear to peak more lateral than normal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Diaphragm appear more horizontal than normal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On left ; abnormally large distance between gastric bubble an lug base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One right ; abnormally high horizontal fissure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5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0EDA-49B7-4141-BB28-4D122B76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39" y="170604"/>
            <a:ext cx="10515600" cy="1325563"/>
          </a:xfrm>
        </p:spPr>
        <p:txBody>
          <a:bodyPr/>
          <a:lstStyle/>
          <a:p>
            <a:r>
              <a:rPr lang="en-US" dirty="0">
                <a:highlight>
                  <a:srgbClr val="FF00FF"/>
                </a:highlight>
              </a:rPr>
              <a:t>Subpulmonic effusion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ECD34C-EFB4-4811-848E-1D8DEE654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2" y="2443956"/>
            <a:ext cx="2952750" cy="31146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8D59D-C26C-446D-B545-CFF5C1DDE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084"/>
            <a:ext cx="5950226" cy="5368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D4EC1-39D1-4DC6-A648-2156E2CD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1489084"/>
            <a:ext cx="6026426" cy="5368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EBAF4-0DED-4D95-8DCE-984CEB295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426" y="1488069"/>
            <a:ext cx="5950226" cy="5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8C55-7667-4A39-B595-66167F67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18E8-FCD7-43FD-9D72-90758E0C9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5CA65-B800-44F3-B2A5-4D7321C9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1" t="32972" r="44698" b="50298"/>
          <a:stretch/>
        </p:blipFill>
        <p:spPr bwMode="auto">
          <a:xfrm>
            <a:off x="4975135" y="0"/>
            <a:ext cx="6984777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2" r="-49"/>
          <a:stretch/>
        </p:blipFill>
        <p:spPr bwMode="auto">
          <a:xfrm>
            <a:off x="4975134" y="3562994"/>
            <a:ext cx="6984777" cy="32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709000"/>
            <a:ext cx="4752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We can treat pleural effusion by :</a:t>
            </a:r>
          </a:p>
          <a:p>
            <a:endParaRPr lang="en-US" sz="3200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32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Treating the underline cause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pleural drain</a:t>
            </a:r>
            <a:endParaRPr lang="ar-JO" sz="1000" dirty="0"/>
          </a:p>
        </p:txBody>
      </p:sp>
    </p:spTree>
    <p:extLst>
      <p:ext uri="{BB962C8B-B14F-4D97-AF65-F5344CB8AC3E}">
        <p14:creationId xmlns:p14="http://schemas.microsoft.com/office/powerpoint/2010/main" val="273322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00FF"/>
                </a:highlight>
              </a:rPr>
              <a:t>Case study (2)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16" y="132431"/>
            <a:ext cx="6634909" cy="36093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srgbClr val="7030A0"/>
                </a:solidFill>
                <a:latin typeface="Segoe UI Historic" panose="020B0502040204020203" pitchFamily="34" charset="0"/>
              </a:rPr>
              <a:t>A 74-year-old woman was admitted to the hospital with malaise, weight loss, cough and </a:t>
            </a:r>
            <a:r>
              <a:rPr lang="en-US" sz="2000" u="sng" dirty="0" err="1">
                <a:solidFill>
                  <a:srgbClr val="7030A0"/>
                </a:solidFill>
                <a:latin typeface="Segoe UI Historic" panose="020B0502040204020203" pitchFamily="34" charset="0"/>
              </a:rPr>
              <a:t>dyspnoea</a:t>
            </a:r>
            <a:r>
              <a:rPr lang="en-US" sz="2000" u="sng" dirty="0">
                <a:solidFill>
                  <a:srgbClr val="7030A0"/>
                </a:solidFill>
                <a:latin typeface="Segoe UI Historic" panose="020B0502040204020203" pitchFamily="34" charset="0"/>
              </a:rPr>
              <a:t>. The rest of the clinical examination was normal. The patient's blood pressure was 144/80 mm Hg, heart rate 90 bpm and oxygen saturation 95% on room air. She had type 2 diabetes.        </a:t>
            </a:r>
            <a:r>
              <a:rPr lang="en-US" u="sng" dirty="0">
                <a:solidFill>
                  <a:srgbClr val="050505"/>
                </a:solidFill>
                <a:latin typeface="Segoe UI Historic" panose="020B0502040204020203" pitchFamily="34" charset="0"/>
              </a:rPr>
              <a:t>                            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5077968" y="42502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Chest X-ray at hospital admission showed the presence of left pleural effusion and right mediastinal shift.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91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ED98-8523-4DD1-8075-44F36EFD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DB732-3DD1-4BCE-8FF7-01074C880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F514C-6253-4580-8FE3-B783CC051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8433074" cy="3811588"/>
          </a:xfrm>
        </p:spPr>
        <p:txBody>
          <a:bodyPr>
            <a:normAutofit/>
          </a:bodyPr>
          <a:lstStyle/>
          <a:p>
            <a:pPr algn="ctr"/>
            <a:r>
              <a:rPr lang="en-US" sz="13300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8797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164D4-1E2F-49D9-903D-EA386DA8D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53800" cy="4718866"/>
          </a:xfrm>
        </p:spPr>
        <p:txBody>
          <a:bodyPr/>
          <a:lstStyle/>
          <a:p>
            <a:pPr algn="l"/>
            <a:r>
              <a:rPr lang="en-US" sz="2800" b="1" i="0" u="none" strike="noStrike" baseline="0" dirty="0">
                <a:solidFill>
                  <a:srgbClr val="0029B2"/>
                </a:solidFill>
                <a:latin typeface="Nunito-Bold"/>
              </a:rPr>
              <a:t>Origin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Nunito-Light"/>
              </a:rPr>
              <a:t>Hydrothorax (serous fluid)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Nunito-Light"/>
              </a:rPr>
              <a:t> hemothorax (blood)</a:t>
            </a:r>
          </a:p>
          <a:p>
            <a:pPr marL="0" indent="0" algn="l">
              <a:buNone/>
            </a:pPr>
            <a:endParaRPr lang="en-US" sz="2800" b="0" i="0" u="none" strike="noStrike" baseline="0" dirty="0">
              <a:solidFill>
                <a:srgbClr val="000000"/>
              </a:solidFill>
              <a:latin typeface="Nunito-Light"/>
            </a:endParaRP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Nunito-Light"/>
              </a:rPr>
              <a:t>Chylothorax / lymphatic effusion (chyle)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Nunito-Light"/>
              </a:rPr>
              <a:t> pyothorax (pus, AKA empyema)</a:t>
            </a:r>
          </a:p>
          <a:p>
            <a:endParaRPr lang="ar-J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7FE95-788E-44BD-A944-D5E91C151E18}"/>
              </a:ext>
            </a:extLst>
          </p:cNvPr>
          <p:cNvSpPr txBox="1"/>
          <p:nvPr/>
        </p:nvSpPr>
        <p:spPr>
          <a:xfrm>
            <a:off x="181232" y="3764759"/>
            <a:ext cx="120107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highlight>
                  <a:srgbClr val="FF00FF"/>
                </a:highlight>
                <a:latin typeface="Nunito-Light"/>
              </a:rPr>
              <a:t># There are three types of plural effusion :</a:t>
            </a:r>
          </a:p>
          <a:p>
            <a:r>
              <a:rPr lang="en-US" sz="2800" b="1" dirty="0">
                <a:solidFill>
                  <a:prstClr val="black"/>
                </a:solidFill>
                <a:highlight>
                  <a:srgbClr val="FF00FF"/>
                </a:highlight>
                <a:latin typeface="Nunito-Light"/>
              </a:rPr>
              <a:t> </a:t>
            </a:r>
          </a:p>
          <a:p>
            <a:r>
              <a:rPr lang="en-US" sz="2800" b="1" dirty="0">
                <a:solidFill>
                  <a:prstClr val="black"/>
                </a:solidFill>
                <a:highlight>
                  <a:srgbClr val="FF00FF"/>
                </a:highlight>
                <a:latin typeface="Nunito-Light"/>
              </a:rPr>
              <a:t>   transudate , exudate , lymphatic .</a:t>
            </a:r>
          </a:p>
        </p:txBody>
      </p:sp>
    </p:spTree>
    <p:extLst>
      <p:ext uri="{BB962C8B-B14F-4D97-AF65-F5344CB8AC3E}">
        <p14:creationId xmlns:p14="http://schemas.microsoft.com/office/powerpoint/2010/main" val="168987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7785D-0D19-4B0D-A406-2D7C4B61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4" y="2957589"/>
            <a:ext cx="12033572" cy="3545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41CB7-80C0-42B2-97F4-B8B010897ADE}"/>
              </a:ext>
            </a:extLst>
          </p:cNvPr>
          <p:cNvSpPr txBox="1"/>
          <p:nvPr/>
        </p:nvSpPr>
        <p:spPr>
          <a:xfrm>
            <a:off x="531494" y="778287"/>
            <a:ext cx="9846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highlight>
                  <a:srgbClr val="FF00FF"/>
                </a:highlight>
                <a:latin typeface="Helvetica Neue"/>
              </a:rPr>
              <a:t>Hydrostatic pressure </a:t>
            </a:r>
          </a:p>
          <a:p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is the force of the fluid volume against a membrane .</a:t>
            </a:r>
            <a:endParaRPr lang="en-US" sz="2400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352D4-75F6-4061-A9EE-411B7579A689}"/>
              </a:ext>
            </a:extLst>
          </p:cNvPr>
          <p:cNvSpPr txBox="1"/>
          <p:nvPr/>
        </p:nvSpPr>
        <p:spPr>
          <a:xfrm>
            <a:off x="417193" y="1688144"/>
            <a:ext cx="11035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02124"/>
                </a:solidFill>
                <a:highlight>
                  <a:srgbClr val="FF00FF"/>
                </a:highlight>
                <a:latin typeface="Helvetica Neue"/>
              </a:rPr>
              <a:t>colloid osmotic pressure (COP) </a:t>
            </a:r>
          </a:p>
          <a:p>
            <a:r>
              <a:rPr lang="en-US" sz="2400" b="1" dirty="0">
                <a:solidFill>
                  <a:srgbClr val="202124"/>
                </a:solidFill>
                <a:latin typeface="Helvetica Neue"/>
              </a:rPr>
              <a:t> 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pulling water toward the region of greater protein concentration </a:t>
            </a:r>
            <a:r>
              <a:rPr lang="en-US" dirty="0">
                <a:solidFill>
                  <a:srgbClr val="202124"/>
                </a:solidFill>
                <a:latin typeface="Helvetica Neue"/>
              </a:rPr>
              <a:t>.</a:t>
            </a:r>
            <a:endParaRPr 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342C4-2DAC-4C9D-BAA6-E3A8EBE188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74625"/>
            <a:ext cx="11849100" cy="727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ArialMT"/>
              </a:rPr>
              <a:t>▪ </a:t>
            </a:r>
            <a:r>
              <a:rPr lang="en-US" sz="24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Nunito-Light"/>
              </a:rPr>
              <a:t>Transudative pleural effusion </a:t>
            </a:r>
            <a:r>
              <a:rPr lang="en-US" sz="18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ArialM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00FF"/>
                </a:highlight>
                <a:latin typeface="ArialMT"/>
              </a:rPr>
              <a:t>(</a:t>
            </a:r>
            <a:r>
              <a:rPr lang="en-US" sz="1800" b="0" i="1" u="none" strike="noStrike" baseline="0" dirty="0">
                <a:solidFill>
                  <a:srgbClr val="000000"/>
                </a:solidFill>
                <a:highlight>
                  <a:srgbClr val="FF00FF"/>
                </a:highlight>
                <a:latin typeface="Nunito-Italic"/>
              </a:rPr>
              <a:t>Pressure driven filtration) </a:t>
            </a:r>
            <a:r>
              <a:rPr lang="en-US" sz="1800" i="1" dirty="0">
                <a:solidFill>
                  <a:srgbClr val="000000"/>
                </a:solidFill>
                <a:highlight>
                  <a:srgbClr val="FF00FF"/>
                </a:highlight>
                <a:latin typeface="Nunito-Italic"/>
              </a:rPr>
              <a:t>H2O</a:t>
            </a:r>
            <a:r>
              <a:rPr lang="en-US" sz="1800" b="0" i="1" u="none" strike="noStrike" baseline="0" dirty="0">
                <a:solidFill>
                  <a:srgbClr val="000000"/>
                </a:solidFill>
                <a:highlight>
                  <a:srgbClr val="FF00FF"/>
                </a:highlight>
                <a:latin typeface="Nunito-Italic"/>
              </a:rPr>
              <a:t>:</a:t>
            </a:r>
          </a:p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Nunito-Italic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↑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hydrostatic pressure OR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↓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oncotic pressure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→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force imbalance, fluid extravasation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→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fluid</a:t>
            </a:r>
            <a:r>
              <a:rPr lang="en-US" dirty="0">
                <a:solidFill>
                  <a:srgbClr val="000000"/>
                </a:solidFill>
                <a:latin typeface="Nunito-Ligh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leaks across intact capillary membranes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      Hydrostatic p :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unito-Light"/>
              </a:rPr>
              <a:t>Congestive heart failure (common)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,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unito-Light"/>
              </a:rPr>
              <a:t>Na retention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Nunito-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      Oncotic p :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unito-Light"/>
              </a:rPr>
              <a:t>liver cirrhosis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,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unito-Light"/>
              </a:rPr>
              <a:t>nephrotic Syndrome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unito-Light"/>
              </a:rPr>
              <a:t>.</a:t>
            </a:r>
            <a:endParaRPr lang="en-US" dirty="0">
              <a:solidFill>
                <a:srgbClr val="000000"/>
              </a:solidFill>
              <a:latin typeface="ArialMT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Nunito-Light"/>
              </a:rPr>
              <a:t>Exudative pleural effusion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Nunito-Light"/>
              </a:rPr>
              <a:t>Local inflammatory processes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MT"/>
              </a:rPr>
              <a:t>→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Nunito-Light"/>
              </a:rPr>
              <a:t>leaky Capillaries   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Nunito-Light"/>
              </a:rPr>
              <a:t>Infection, malignancy (pneumonia )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Nunito-Light"/>
              </a:rPr>
              <a:t> trauma (increase vascular permeability )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Nunito-Light"/>
              </a:rPr>
              <a:t>pulmonary infarction, pulmonary Embolism </a:t>
            </a: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Nunito-Light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#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empyema : subtype of exudative pleural effusion , pus in pleural space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Nunito-Light"/>
              </a:rPr>
              <a:t>bcz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 bacteria and neutrophils (yellow fluid)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 .</a:t>
            </a:r>
            <a:endParaRPr lang="ar-JO" sz="24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ar-JO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9443B7-4B29-4150-B671-F6DF435E4F1A}"/>
              </a:ext>
            </a:extLst>
          </p:cNvPr>
          <p:cNvCxnSpPr/>
          <p:nvPr/>
        </p:nvCxnSpPr>
        <p:spPr>
          <a:xfrm>
            <a:off x="584200" y="2692400"/>
            <a:ext cx="0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6706F0-0697-4926-9BD0-14879E35D7E0}"/>
              </a:ext>
            </a:extLst>
          </p:cNvPr>
          <p:cNvCxnSpPr/>
          <p:nvPr/>
        </p:nvCxnSpPr>
        <p:spPr>
          <a:xfrm flipV="1">
            <a:off x="596900" y="18796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9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A216-1DBA-40E1-95AB-3B5493F3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900"/>
            <a:ext cx="11353800" cy="668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Lymphatic (Chylothorax)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: due to thoracic duct injury from trauma or malignancy lead to </a:t>
            </a:r>
            <a:r>
              <a:rPr lang="en-US" i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leakage fluid from the lymphatic system (thoracic duct ) into the pleural space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i="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*M</a:t>
            </a:r>
            <a:r>
              <a:rPr 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4020202020204" pitchFamily="34" charset="0"/>
              </a:rPr>
              <a:t>alignancy</a:t>
            </a:r>
            <a:r>
              <a:rPr lang="en-US" sz="2400" b="0" i="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4020202020204" pitchFamily="34" charset="0"/>
              </a:rPr>
              <a:t> :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4020202020204" pitchFamily="34" charset="0"/>
              </a:rPr>
              <a:t> -Lymphoma</a:t>
            </a:r>
            <a:r>
              <a:rPr lang="en-US" sz="2400" i="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4020202020204" pitchFamily="34" charset="0"/>
              </a:rPr>
              <a:t> the most common non-traumatic cause 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4020202020204" pitchFamily="34" charset="0"/>
              </a:rPr>
              <a:t> -metastases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JO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6E639-79F4-4532-B404-962B955EB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57" y="2780270"/>
            <a:ext cx="11344486" cy="375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58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2DBA4-024E-4EEE-B0DC-FF0B0167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8" y="259492"/>
            <a:ext cx="11635614" cy="3072432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chemeClr val="tx2">
                    <a:lumMod val="50000"/>
                  </a:schemeClr>
                </a:solidFill>
                <a:latin typeface="ArialMT"/>
              </a:rPr>
              <a:t>Symptoms </a:t>
            </a:r>
            <a:endParaRPr lang="en-US" sz="2800" b="1" i="0" u="sng" strike="noStrike" baseline="0" dirty="0">
              <a:solidFill>
                <a:schemeClr val="tx2">
                  <a:lumMod val="50000"/>
                </a:schemeClr>
              </a:solidFill>
              <a:latin typeface="ArialMT"/>
            </a:endParaRPr>
          </a:p>
          <a:p>
            <a:pPr algn="l"/>
            <a:r>
              <a:rPr lang="en-US" sz="28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MT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MT"/>
              </a:rPr>
              <a:t> often </a:t>
            </a:r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Asymptomatic (if small)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Shortness of breath ; fluid prevents normal ventilation and lung expansion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Pleuritic chest pain </a:t>
            </a:r>
            <a:r>
              <a:rPr lang="en-US" sz="2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(pleurisy)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Dyspnea on excretion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MT"/>
              </a:rPr>
              <a:t> </a:t>
            </a:r>
            <a:r>
              <a:rPr lang="en-US" sz="2400" b="0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Worse when lying down </a:t>
            </a:r>
            <a:r>
              <a:rPr lang="en-US" sz="2400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Nunito-Light"/>
              </a:rPr>
              <a:t>(orthopnea)</a:t>
            </a:r>
            <a:endParaRPr lang="ar-JO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endParaRPr lang="ar-JO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EE78B-30C0-48FD-A888-C84586706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775" y="1742994"/>
            <a:ext cx="3432188" cy="4605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E48356-9D34-44E9-BA75-310AE82FCF74}"/>
              </a:ext>
            </a:extLst>
          </p:cNvPr>
          <p:cNvSpPr txBox="1"/>
          <p:nvPr/>
        </p:nvSpPr>
        <p:spPr>
          <a:xfrm>
            <a:off x="214008" y="3806947"/>
            <a:ext cx="743742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70C0"/>
                </a:solidFill>
                <a:latin typeface="Nunito-Light"/>
              </a:rPr>
              <a:t>Signs</a:t>
            </a:r>
          </a:p>
          <a:p>
            <a:r>
              <a:rPr lang="en-US" sz="2400" dirty="0">
                <a:solidFill>
                  <a:prstClr val="black"/>
                </a:solidFill>
                <a:latin typeface="Nunito-Light"/>
              </a:rPr>
              <a:t>a. Dullness to percussion</a:t>
            </a:r>
          </a:p>
          <a:p>
            <a:r>
              <a:rPr lang="en-US" sz="2400" dirty="0">
                <a:solidFill>
                  <a:prstClr val="black"/>
                </a:solidFill>
                <a:latin typeface="Nunito-Light"/>
              </a:rPr>
              <a:t>b. Decreased breath sounds over the effusion</a:t>
            </a:r>
          </a:p>
          <a:p>
            <a:r>
              <a:rPr lang="en-US" sz="2400" dirty="0">
                <a:solidFill>
                  <a:prstClr val="black"/>
                </a:solidFill>
                <a:latin typeface="Nunito-Light"/>
              </a:rPr>
              <a:t>c. Decreased tactile fremitus</a:t>
            </a:r>
            <a:endParaRPr lang="x-none" sz="2400" dirty="0">
              <a:solidFill>
                <a:prstClr val="black"/>
              </a:solidFill>
              <a:latin typeface="Nunito-Light"/>
            </a:endParaRPr>
          </a:p>
        </p:txBody>
      </p:sp>
    </p:spTree>
    <p:extLst>
      <p:ext uri="{BB962C8B-B14F-4D97-AF65-F5344CB8AC3E}">
        <p14:creationId xmlns:p14="http://schemas.microsoft.com/office/powerpoint/2010/main" val="19451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CA01B-6C04-42CC-AFB1-01127C6BF0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72433"/>
            <a:ext cx="11945566" cy="2183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sng" strike="noStrike" baseline="0" dirty="0">
                <a:solidFill>
                  <a:srgbClr val="0070C0"/>
                </a:solidFill>
                <a:highlight>
                  <a:srgbClr val="FF00FF"/>
                </a:highlight>
                <a:latin typeface="Nunito-Light"/>
              </a:rPr>
              <a:t> Thoracentesis (diagnostic &amp; treatment ):</a:t>
            </a:r>
          </a:p>
          <a:p>
            <a:r>
              <a:rPr lang="en-US" sz="2400" b="1" i="0" dirty="0">
                <a:solidFill>
                  <a:srgbClr val="202124"/>
                </a:solidFill>
                <a:effectLst/>
                <a:latin typeface="Nunito-Light"/>
              </a:rPr>
              <a:t>an invasive procedure associated with removal of fluid or air from the pleural space for diagnostic or therapeutic purposes</a:t>
            </a:r>
            <a:endParaRPr lang="en-US" sz="2400" b="1" i="0" u="none" strike="noStrike" baseline="0" dirty="0">
              <a:solidFill>
                <a:srgbClr val="0029B2"/>
              </a:solidFill>
              <a:latin typeface="Nunito-Light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Nunito-Light"/>
              </a:rPr>
              <a:t> Needle inserted through chest wall, 5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Nunito-Light"/>
              </a:rPr>
              <a:t>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Nunito-Light"/>
              </a:rPr>
              <a:t>-8th intercostal space, midaxillary line →pleural space →withdraw fluid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DD28C5FC-C6B4-4C4C-BE04-496A81AC7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32" y="2256236"/>
            <a:ext cx="417195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26EE36-890A-4875-824D-809F8A40FAC3}"/>
              </a:ext>
            </a:extLst>
          </p:cNvPr>
          <p:cNvSpPr txBox="1"/>
          <p:nvPr/>
        </p:nvSpPr>
        <p:spPr>
          <a:xfrm>
            <a:off x="208477" y="2445941"/>
            <a:ext cx="788493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70C0"/>
                </a:solidFill>
                <a:highlight>
                  <a:srgbClr val="FF00FF"/>
                </a:highlight>
              </a:rPr>
              <a:t>Light’s criteria</a:t>
            </a:r>
          </a:p>
          <a:p>
            <a:r>
              <a:rPr lang="en-US" sz="2400" dirty="0">
                <a:solidFill>
                  <a:prstClr val="black"/>
                </a:solidFill>
              </a:rPr>
              <a:t>▪ Classification of transudative/exudative effusion by </a:t>
            </a:r>
          </a:p>
          <a:p>
            <a:r>
              <a:rPr lang="en-US" sz="2400" dirty="0">
                <a:solidFill>
                  <a:prstClr val="black"/>
                </a:solidFill>
              </a:rPr>
              <a:t>Lab result :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Effusion Is considered Exudative if :</a:t>
            </a:r>
          </a:p>
          <a:p>
            <a:r>
              <a:rPr lang="en-US" sz="2400" dirty="0">
                <a:solidFill>
                  <a:prstClr val="black"/>
                </a:solidFill>
              </a:rPr>
              <a:t>-Ratio of pleural (fluid protein) to (serum protein)  &gt; 0.5</a:t>
            </a:r>
          </a:p>
          <a:p>
            <a:r>
              <a:rPr lang="en-US" sz="2400" dirty="0">
                <a:solidFill>
                  <a:prstClr val="black"/>
                </a:solidFill>
              </a:rPr>
              <a:t>-Ratio of  (fluid LDH) to (Serum LDH)  &gt; 0.6</a:t>
            </a:r>
          </a:p>
          <a:p>
            <a:r>
              <a:rPr lang="en-US" sz="2400" dirty="0">
                <a:solidFill>
                  <a:prstClr val="black"/>
                </a:solidFill>
              </a:rPr>
              <a:t>-Ratio of fluid LDH &gt; 2/3 normal upper limit of serum LDH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-if cholesterol level is over 45 mg/dl</a:t>
            </a:r>
          </a:p>
        </p:txBody>
      </p:sp>
    </p:spTree>
    <p:extLst>
      <p:ext uri="{BB962C8B-B14F-4D97-AF65-F5344CB8AC3E}">
        <p14:creationId xmlns:p14="http://schemas.microsoft.com/office/powerpoint/2010/main" val="36093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D3C6-34ED-44AC-B16F-AB2D97A1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88" y="462524"/>
            <a:ext cx="1112955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unito-Light"/>
              </a:rPr>
              <a:t>Treatment (removing fluid &amp; treating the cause) </a:t>
            </a:r>
            <a:endParaRPr lang="x-none" sz="3600" b="1" dirty="0">
              <a:solidFill>
                <a:srgbClr val="0070C0"/>
              </a:solidFill>
              <a:latin typeface="Nunito-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53277-B725-4438-AD42-55120896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92" y="1788087"/>
            <a:ext cx="11029545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Transudative effusion 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Diuretics &amp; sodium restriction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LiberationSerif"/>
            </a:endParaRPr>
          </a:p>
          <a:p>
            <a:pPr algn="l">
              <a:buFontTx/>
              <a:buChar char="-"/>
            </a:pPr>
            <a:r>
              <a:rPr lang="en-US" i="0" u="none" strike="noStrike" baseline="0" dirty="0">
                <a:solidFill>
                  <a:schemeClr val="tx2">
                    <a:lumMod val="50000"/>
                  </a:schemeClr>
                </a:solidFill>
                <a:latin typeface="LiberationSerif"/>
              </a:rPr>
              <a:t>Therapeutic thoracentesis—only if massive effusion is causing dyspnea</a:t>
            </a:r>
          </a:p>
          <a:p>
            <a:pPr algn="l"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LiberationSerif"/>
              </a:rPr>
              <a:t>Exudative( treat the underlying disease)</a:t>
            </a:r>
          </a:p>
          <a:p>
            <a:pPr algn="l"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LiberationSerif"/>
              </a:rPr>
              <a:t>Ex: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LiberationSerif"/>
              </a:rPr>
              <a:t>pneumonia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LiberationSerif"/>
                <a:sym typeface="Wingdings" panose="05000000000000000000" pitchFamily="2" charset="2"/>
              </a:rPr>
              <a:t> Antibiotics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LiberationSerif"/>
                <a:sym typeface="Wingdings" panose="05000000000000000000" pitchFamily="2" charset="2"/>
              </a:rPr>
              <a:t>Large effusion from cancer draining with chest tube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LiberationSerif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5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822</Words>
  <Application>Microsoft Office PowerPoint</Application>
  <PresentationFormat>Widescreen</PresentationFormat>
  <Paragraphs>114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Arial</vt:lpstr>
      <vt:lpstr>Arial Rounded MT Bold</vt:lpstr>
      <vt:lpstr>ArialMT</vt:lpstr>
      <vt:lpstr>Calibri</vt:lpstr>
      <vt:lpstr>Calibri Light</vt:lpstr>
      <vt:lpstr>Corbel</vt:lpstr>
      <vt:lpstr>Helvetica Neue</vt:lpstr>
      <vt:lpstr>LiberationSerif</vt:lpstr>
      <vt:lpstr>Nunito-Bold</vt:lpstr>
      <vt:lpstr>Nunito-Italic</vt:lpstr>
      <vt:lpstr>Nunito-Light</vt:lpstr>
      <vt:lpstr>Open Sans</vt:lpstr>
      <vt:lpstr>Proxima Nova</vt:lpstr>
      <vt:lpstr>Segoe UI Historic</vt:lpstr>
      <vt:lpstr>Depth</vt:lpstr>
      <vt:lpstr>PLEURAL EFFUSION 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(removing fluid &amp; treating the cause) </vt:lpstr>
      <vt:lpstr>Pleural effusion</vt:lpstr>
      <vt:lpstr>Normal chest X-RAY </vt:lpstr>
      <vt:lpstr>Pleural effusion X-RAY</vt:lpstr>
      <vt:lpstr>1) Meniscus sign </vt:lpstr>
      <vt:lpstr>2) Tracheal deviation </vt:lpstr>
      <vt:lpstr>3) Mediastinal shift </vt:lpstr>
      <vt:lpstr>4) lateral decubitus</vt:lpstr>
      <vt:lpstr>5) Loculated effusions</vt:lpstr>
      <vt:lpstr>PLEURAL EFFUSION X-RAY</vt:lpstr>
      <vt:lpstr>PowerPoint Presentation</vt:lpstr>
      <vt:lpstr>Subpulmonic effusion </vt:lpstr>
      <vt:lpstr>Subpulmonic effusion </vt:lpstr>
      <vt:lpstr>PowerPoint Presentation</vt:lpstr>
      <vt:lpstr>PowerPoint Presentation</vt:lpstr>
      <vt:lpstr>Case study 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daradkh</dc:creator>
  <cp:lastModifiedBy>962785375627@gmail.com</cp:lastModifiedBy>
  <cp:revision>16</cp:revision>
  <dcterms:created xsi:type="dcterms:W3CDTF">2021-09-25T07:43:57Z</dcterms:created>
  <dcterms:modified xsi:type="dcterms:W3CDTF">2022-03-27T21:05:18Z</dcterms:modified>
</cp:coreProperties>
</file>