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6"/>
  </p:notesMasterIdLst>
  <p:sldIdLst>
    <p:sldId id="256" r:id="rId2"/>
    <p:sldId id="257" r:id="rId3"/>
    <p:sldId id="271" r:id="rId4"/>
    <p:sldId id="284" r:id="rId5"/>
    <p:sldId id="340" r:id="rId6"/>
    <p:sldId id="299" r:id="rId7"/>
    <p:sldId id="352" r:id="rId8"/>
    <p:sldId id="301" r:id="rId9"/>
    <p:sldId id="290" r:id="rId10"/>
    <p:sldId id="283" r:id="rId11"/>
    <p:sldId id="293" r:id="rId12"/>
    <p:sldId id="343" r:id="rId13"/>
    <p:sldId id="266" r:id="rId14"/>
    <p:sldId id="302" r:id="rId15"/>
    <p:sldId id="261" r:id="rId16"/>
    <p:sldId id="350" r:id="rId17"/>
    <p:sldId id="285" r:id="rId18"/>
    <p:sldId id="276" r:id="rId19"/>
    <p:sldId id="278" r:id="rId20"/>
    <p:sldId id="303" r:id="rId21"/>
    <p:sldId id="287" r:id="rId22"/>
    <p:sldId id="288" r:id="rId23"/>
    <p:sldId id="289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FF00"/>
    <a:srgbClr val="FFFF66"/>
    <a:srgbClr val="BE06A4"/>
    <a:srgbClr val="000099"/>
    <a:srgbClr val="0066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5238" autoAdjust="0"/>
  </p:normalViewPr>
  <p:slideViewPr>
    <p:cSldViewPr>
      <p:cViewPr varScale="1">
        <p:scale>
          <a:sx n="82" d="100"/>
          <a:sy n="82" d="100"/>
        </p:scale>
        <p:origin x="14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F9D6108-4C0B-425E-933A-7F61C5A81C2A}" type="datetimeFigureOut">
              <a:rPr lang="ar-JO" smtClean="0"/>
              <a:pPr/>
              <a:t>10/02/1441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C098339-F665-4F52-B6A8-27FFC9D5CD22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5300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98339-F665-4F52-B6A8-27FFC9D5CD22}" type="slidenum">
              <a:rPr lang="ar-JO" smtClean="0"/>
              <a:pPr/>
              <a:t>6</a:t>
            </a:fld>
            <a:endParaRPr lang="ar-J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54EA4-CB84-428F-89B5-E571BCE39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797820-D25F-42BF-A45B-9948400AE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CC027-A07B-4140-8BDC-A55F94F91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49917-F05C-4391-8B2A-596303F8D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166CB-FDAC-494D-859E-3AED03A01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83CB-907A-4998-A712-6DB15DABE559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36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316FD-EB23-4F44-8381-1E42908F9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49D749-DD0A-434A-8954-234CEA14F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C6901-C2CF-4B28-A506-E96F3A7A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A970-3874-47EA-B2F6-C2CA9235A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D0B4A-BF63-4955-9A0F-CBED2B8C9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2B74-C423-425E-9775-1B9BD107A398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12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D783D7-0218-4563-AA44-1AD2D5BF9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6BBC68-4849-445B-9ED7-C1F734B31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0DEAE-298C-456E-9B49-EA049DF20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F5101-7AB5-42DF-BB26-99203176C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CE3AE-403F-42A0-8D79-039D4576C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C64E-2B74-4B07-BB81-202B58699948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721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C0979-1390-4C89-BB58-391C33AAA6B7}" type="slidenum">
              <a:rPr lang="ar-SA" altLang="en-US"/>
              <a:pPr/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2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42E9B-6993-43A1-BA5B-8A64A6C72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B178A-0E46-4673-AF81-7FD3AB90C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6BF37-971B-4DBE-A2C4-629D7F5B3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B0F87-F644-4F2D-B00A-81ABDF21F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E660C-B1A0-4E6C-9D1B-5D460FB56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6530-2BFD-4AAA-AFC5-9CEFE671984A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52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5E94-81AC-40BA-A0DB-6CE895F1F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BAD82-769F-42A3-9ACC-B940BB7CE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A0C6B-3830-4775-B544-416AE2482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A8586-9C5C-42CF-AF52-32B81430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33FEA-251F-4A25-AA78-E29A88F09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51F5-3B85-4B24-9D8B-181D3CD1B617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472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5FEC3-DB00-45D0-97E9-52F28311A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D76DA-FA35-4726-9455-DF79A69AC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410AFF-AF42-487F-8FAD-1C5D1E87E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087683-21DF-46AD-A2E5-39635EFDA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70415-02A1-48E8-AC96-6E2184EA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F8D69-873D-4D8C-A25E-1B1FDFDFC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BBEB-3472-46E1-BC04-3118705382C4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34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F0930-4E0C-4E60-A5A1-348857B5C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504D2-F270-46AF-80F7-8292D615A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F0FB68-9FDA-4707-AC57-6965595B6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0336B-8260-45F0-B965-638079B76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30AC79-B469-4572-BF0F-EE1592D29D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C045DD-AAF5-4C28-9598-11A110C6F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BE71CE-6481-4F77-A982-42B867ABA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66C2D5-88AF-4B87-966B-D8ED598E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0C45-93A3-4035-8798-E011783CB52F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92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0F7FD-8CFF-45F3-B38B-34F404101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B55D1D-799C-412D-B58A-C1CE49073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1332F5-5E95-435D-AE97-2B78374D7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C07CD9-A31A-4C5B-ACDB-CEE1492FA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42D0-F84F-418F-84C2-963658615A00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77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351019-0A94-4E16-AF2A-29970A2C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84FD8E-61F1-4139-BCC5-BE8CB1534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61250-5E87-429F-BA70-B3B2077BC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2024-5799-4546-B129-2372396C9C41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780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162CE-3DCE-4B3E-A1A0-4179D80A6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CDBA0-61E9-48DB-BD63-E72350014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6ED8BA-8799-4705-A89D-B753BEF3C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967A9-E36D-4422-9730-F12828C2F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63F483-4CBC-4FB3-948E-C5B8AF452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9380D-3A9E-47B4-BF5E-DCF9BB974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D1CE-5442-4E8C-AA6D-6193591B0718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658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74676-688A-4AB3-9961-3D4CA18EB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2004FA-79E2-4AE0-B89C-3533C26A28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5BB66-340B-43FC-835A-28A9732B1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D83FB-6538-44B2-9280-8CC4694E8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10FDC-1114-477A-917E-899CE6A3C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B84DE-85F2-4244-98AF-04D634C27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07F7-7EA1-4D1E-B229-7C24FD467D2A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20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EE608B-BE70-4E0B-B97F-FEE1ECD95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F22F8-9CC3-4273-8A96-460D148AB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94B4F-9DAE-483D-9EFA-5B8782214B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FF827-C687-4885-83BE-07AACCDE8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615E1-49B8-4EF9-B9E7-D1E3A8B29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72D88-21D3-4C70-8DCE-6E3000C1C0A6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00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67337"/>
            <a:ext cx="9144000" cy="3723326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General pathology</a:t>
            </a:r>
            <a:b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Inflammation -1</a:t>
            </a:r>
            <a:br>
              <a:rPr lang="en-US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Bushra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Al-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Tarawneh</a:t>
            </a:r>
            <a:b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64293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Terminology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68145"/>
            <a:ext cx="8686800" cy="4921709"/>
          </a:xfrm>
        </p:spPr>
        <p:txBody>
          <a:bodyPr>
            <a:normAutofit/>
          </a:bodyPr>
          <a:lstStyle/>
          <a:p>
            <a:pPr algn="l" rtl="0" eaLnBrk="1" hangingPunct="1">
              <a:buNone/>
              <a:defRPr/>
            </a:pPr>
            <a:r>
              <a:rPr lang="en-US" sz="32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Transudate</a:t>
            </a:r>
            <a:r>
              <a:rPr lang="en-US" sz="32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Fluid leakage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3600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  An extra-vascular fluid with low protein content &amp; low specific gravity.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32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Exudate</a:t>
            </a:r>
            <a:r>
              <a:rPr lang="en-US" sz="32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800" i="1" u="sng" dirty="0">
                <a:latin typeface="Times New Roman" pitchFamily="18" charset="0"/>
                <a:cs typeface="Times New Roman" pitchFamily="18" charset="0"/>
              </a:rPr>
              <a:t>inflammatory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 extravasation  of fluid that has a high protein concentration &amp; cellular debris with high specific gravity .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32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Edema</a:t>
            </a:r>
            <a:r>
              <a:rPr 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Excessive fluid in the interstitial tissue or body cavities which is either </a:t>
            </a:r>
            <a:r>
              <a:rPr 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exudate or transudate.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981200" y="685800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32 mmHg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1331640" y="395287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25 mmHg</a:t>
            </a:r>
          </a:p>
        </p:txBody>
      </p:sp>
      <p:sp>
        <p:nvSpPr>
          <p:cNvPr id="17413" name="AutoShape 9"/>
          <p:cNvSpPr>
            <a:spLocks noChangeArrowheads="1"/>
          </p:cNvSpPr>
          <p:nvPr/>
        </p:nvSpPr>
        <p:spPr bwMode="auto">
          <a:xfrm>
            <a:off x="5486400" y="0"/>
            <a:ext cx="152400" cy="609600"/>
          </a:xfrm>
          <a:prstGeom prst="up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IQ" altLang="en-US"/>
          </a:p>
        </p:txBody>
      </p: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6948264" y="365585"/>
            <a:ext cx="1656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12 mmHg</a:t>
            </a:r>
          </a:p>
        </p:txBody>
      </p:sp>
      <p:sp>
        <p:nvSpPr>
          <p:cNvPr id="17415" name="AutoShape 11"/>
          <p:cNvSpPr>
            <a:spLocks noChangeArrowheads="1"/>
          </p:cNvSpPr>
          <p:nvPr/>
        </p:nvSpPr>
        <p:spPr bwMode="auto">
          <a:xfrm>
            <a:off x="4038600" y="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IQ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2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Beneficial effects of fluid &amp; cellular exudate: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 lnSpcReduction="10000"/>
          </a:bodyPr>
          <a:lstStyle/>
          <a:p>
            <a:pPr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1- Dilution of bacterial toxins to be carried away by lymphatics.</a:t>
            </a:r>
          </a:p>
          <a:p>
            <a:pPr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2- Entry of antibodies which help in lysis or phagocytosis of the microorganisms and neutralization of toxins.</a:t>
            </a:r>
          </a:p>
          <a:p>
            <a:pPr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3- Transport of drugs to the site where the bacteria are multiplying.</a:t>
            </a:r>
          </a:p>
          <a:p>
            <a:pPr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4- Exudative fibrinogen will form fibrin that trap the bacteria to facilitate phagocytosis &amp; help in formation of granulation tissue.</a:t>
            </a:r>
          </a:p>
          <a:p>
            <a:pPr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5- Delivery of nutrients and oxygen essential for neutrophils which have a high metabolic activity.</a:t>
            </a:r>
          </a:p>
          <a:p>
            <a:pPr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6- Stimulation of immune response:</a:t>
            </a:r>
          </a:p>
          <a:p>
            <a:pPr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Drainage of inflammatory exudate into lymphatics, reaching lymph node will stimulate the immune response.</a:t>
            </a:r>
            <a:endParaRPr lang="ar-JO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229600" cy="140762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Cellular changes: </a:t>
            </a:r>
            <a:b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Extravasation of leukocyte &amp; phagocytosis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0768"/>
            <a:ext cx="9144000" cy="5301208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Extravasation: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rtl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Delivery of leukocyte to site of injury. The sequence of events in extravasation is divided into: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1- Margination: Rolling &amp; adhesion of leukocyte to the endothelium.	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2-Transmigration of leukocytes across the endothelium.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3- Emigration : Movement of WBC in the interstitial tissues toward a chemotactic stimuli.(Chemotaxis)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4- Phagocytosis: Engulfment of invading microorganism.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928669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Margination, rolling and adhesion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Margination occurs as a result of the release of chemical mediators:</a:t>
            </a:r>
          </a:p>
          <a:p>
            <a:pPr marL="109728" indent="0">
              <a:lnSpc>
                <a:spcPct val="90000"/>
              </a:lnSpc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Histamine, Leukotrienes, Kinins, Cytokines.</a:t>
            </a:r>
          </a:p>
          <a:p>
            <a:pPr marL="109728" indent="0">
              <a:lnSpc>
                <a:spcPct val="90000"/>
              </a:lnSpc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These substances will affects the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endothelial cells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the capillaries and causes the leukocytes to increase their expression of adhesion molecules.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leukocytes begin to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marginate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or move to and along the periphery of the blood vessels.</a:t>
            </a:r>
          </a:p>
          <a:p>
            <a:pPr marL="109728" indent="0">
              <a:lnSpc>
                <a:spcPct val="90000"/>
              </a:lnSpc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first leukocyte marginated is neutrophil.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42918"/>
          </a:xfrm>
        </p:spPr>
        <p:txBody>
          <a:bodyPr/>
          <a:lstStyle/>
          <a:p>
            <a:pPr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Margination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Rolling,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Emigration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&amp; Phagocytosis:-</a:t>
            </a:r>
            <a:r>
              <a:rPr 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9459" name="Picture 4" descr="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00107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 err="1">
                <a:solidFill>
                  <a:schemeClr val="tx1"/>
                </a:solidFill>
              </a:rPr>
              <a:t>Margination</a:t>
            </a:r>
            <a:r>
              <a:rPr lang="en-US" sz="3200" b="1" dirty="0">
                <a:solidFill>
                  <a:schemeClr val="tx1"/>
                </a:solidFill>
              </a:rPr>
              <a:t>  and adhesion of </a:t>
            </a:r>
            <a:r>
              <a:rPr lang="en-US" sz="3200" b="1" dirty="0" err="1">
                <a:solidFill>
                  <a:schemeClr val="tx1"/>
                </a:solidFill>
              </a:rPr>
              <a:t>neutrophils</a:t>
            </a:r>
            <a:r>
              <a:rPr lang="en-US" sz="3200" b="1" dirty="0">
                <a:solidFill>
                  <a:schemeClr val="tx1"/>
                </a:solidFill>
              </a:rPr>
              <a:t>  to the endothelium</a:t>
            </a:r>
            <a:endParaRPr lang="ar-JO" sz="32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Mohammed\Desktop\polys_margina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071547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5214974" cy="64291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Emigration: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458" y="476672"/>
            <a:ext cx="9144000" cy="2285992"/>
          </a:xfrm>
        </p:spPr>
        <p:txBody>
          <a:bodyPr/>
          <a:lstStyle/>
          <a:p>
            <a:pPr algn="ctr" rtl="0" eaLnBrk="1" hangingPunct="1">
              <a:buFont typeface="Wingdings" panose="05000000000000000000" pitchFamily="2" charset="2"/>
              <a:buNone/>
              <a:defRPr/>
            </a:pP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leukocytes send pseudopodia that pass through the capillary walls then by ameboid movement migrate into the tissue spaces.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1514"/>
            <a:ext cx="9144000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434" y="79734"/>
            <a:ext cx="6286544" cy="714356"/>
          </a:xfrm>
        </p:spPr>
        <p:txBody>
          <a:bodyPr>
            <a:normAutofit/>
          </a:bodyPr>
          <a:lstStyle/>
          <a:p>
            <a:pPr algn="l" rtl="0" eaLnBrk="1" hangingPunct="1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Chemotaxis:</a:t>
            </a:r>
            <a:endParaRPr lang="en-US" sz="2000" b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8434" y="692696"/>
            <a:ext cx="9144000" cy="2860370"/>
          </a:xfrm>
        </p:spPr>
        <p:txBody>
          <a:bodyPr>
            <a:normAutofit/>
          </a:bodyPr>
          <a:lstStyle/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Process by which leukocytes migrate in response to a chemical signal.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Leukocytes move through the tissue guided by secreted cytokines:- 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Chemokines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  Interleukin.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  Bacterial &amp; cellular debris.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  Complement fragments (C3a, C5a). 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5ED8415-0A86-4CE8-8F18-EAB4062FC22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264439"/>
            <a:ext cx="4429125" cy="642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4. Phagocytosis: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A833F0E-89C6-418D-A822-BD8F1794F451}"/>
              </a:ext>
            </a:extLst>
          </p:cNvPr>
          <p:cNvSpPr txBox="1">
            <a:spLocks noChangeArrowheads="1"/>
          </p:cNvSpPr>
          <p:nvPr/>
        </p:nvSpPr>
        <p:spPr>
          <a:xfrm>
            <a:off x="8434" y="3907378"/>
            <a:ext cx="7740352" cy="2860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Engulfment &amp; degradation of  bacteria &amp; cellular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debris by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Neutrophils &amp; Macrophages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Phagocytosis: three steps: 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1.Adherence + opsonization.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Engulfment.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Intracellular killing.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1461"/>
            <a:ext cx="8686800" cy="642941"/>
          </a:xfrm>
        </p:spPr>
        <p:txBody>
          <a:bodyPr>
            <a:normAutofit/>
          </a:bodyPr>
          <a:lstStyle/>
          <a:p>
            <a:pPr algn="l" rtl="0" eaLnBrk="1" hangingPunct="1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Opsonization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0" y="500042"/>
            <a:ext cx="9144000" cy="6357958"/>
          </a:xfrm>
        </p:spPr>
        <p:txBody>
          <a:bodyPr/>
          <a:lstStyle/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Coating of antigen with antibody or complement so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enhance the binding of antigen to leukocytes.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(Adherence)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992"/>
            <a:ext cx="9144000" cy="457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05780" y="195254"/>
            <a:ext cx="8532440" cy="6467492"/>
          </a:xfrm>
        </p:spPr>
        <p:txBody>
          <a:bodyPr>
            <a:normAutofit fontScale="92500" lnSpcReduction="10000"/>
          </a:bodyPr>
          <a:lstStyle/>
          <a:p>
            <a:pPr algn="l" rtl="0" eaLnBrk="1" hangingPunct="1">
              <a:buNone/>
              <a:defRPr/>
            </a:pP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Inflammation</a:t>
            </a:r>
            <a:r>
              <a:rPr lang="en-US" sz="26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It is a complex </a:t>
            </a:r>
            <a:r>
              <a:rPr lang="en-US" sz="2400" i="1" u="sng" dirty="0">
                <a:latin typeface="Times New Roman" pitchFamily="18" charset="0"/>
                <a:cs typeface="Times New Roman" pitchFamily="18" charset="0"/>
              </a:rPr>
              <a:t>biological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response of </a:t>
            </a:r>
            <a:r>
              <a:rPr lang="en-US" sz="2400" i="1" u="sng" dirty="0">
                <a:latin typeface="Times New Roman" pitchFamily="18" charset="0"/>
                <a:cs typeface="Times New Roman" pitchFamily="18" charset="0"/>
              </a:rPr>
              <a:t>vascularized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>
                <a:latin typeface="Times New Roman" pitchFamily="18" charset="0"/>
                <a:cs typeface="Times New Roman" pitchFamily="18" charset="0"/>
              </a:rPr>
              <a:t>living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tissues to local injury or harmful stimuli.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endParaRPr lang="ar-JO" sz="24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Causes of inflammation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200" b="1" dirty="0"/>
              <a:t>1. Infections: </a:t>
            </a:r>
            <a:r>
              <a:rPr lang="en-US" sz="2200" dirty="0"/>
              <a:t>Most common causes of inflammation (bacterial, </a:t>
            </a:r>
            <a:r>
              <a:rPr lang="en-US" sz="2200" dirty="0" err="1"/>
              <a:t>virual</a:t>
            </a:r>
            <a:r>
              <a:rPr lang="en-US" sz="2200" dirty="0"/>
              <a:t>, fungal, parasitic).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2200" b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2200" b="1" dirty="0"/>
              <a:t>2. Physical agents: </a:t>
            </a:r>
            <a:r>
              <a:rPr lang="en-US" sz="2200" dirty="0"/>
              <a:t>Excessive heating,  cooling, mechanical trauma, ultraviolet light or ionizing radiation.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2200" b="1" dirty="0"/>
          </a:p>
          <a:p>
            <a:pPr>
              <a:lnSpc>
                <a:spcPct val="80000"/>
              </a:lnSpc>
              <a:buNone/>
              <a:defRPr/>
            </a:pPr>
            <a:r>
              <a:rPr lang="en-US" sz="2200" b="1" dirty="0"/>
              <a:t>3. Chemical agents: </a:t>
            </a:r>
            <a:r>
              <a:rPr lang="en-US" sz="2200" dirty="0"/>
              <a:t>Organic and inorganic chemicals including toxins of bacteria.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2200" b="1" dirty="0"/>
          </a:p>
          <a:p>
            <a:pPr>
              <a:lnSpc>
                <a:spcPct val="80000"/>
              </a:lnSpc>
              <a:buNone/>
              <a:defRPr/>
            </a:pPr>
            <a:r>
              <a:rPr lang="en-US" sz="2200" b="1" dirty="0"/>
              <a:t>4. Immune reaction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200" b="1" dirty="0"/>
              <a:t>   Hypersensitivity reaction: </a:t>
            </a:r>
            <a:r>
              <a:rPr lang="en-US" sz="2200" dirty="0"/>
              <a:t>Reaction of antibody or sensitized lymphocytes with antigenic materials like invasive bacteria or inhaled organic dusts or reaction against self tissues.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2200" b="1" dirty="0"/>
          </a:p>
          <a:p>
            <a:pPr>
              <a:lnSpc>
                <a:spcPct val="80000"/>
              </a:lnSpc>
              <a:buNone/>
              <a:defRPr/>
            </a:pPr>
            <a:r>
              <a:rPr lang="en-US" sz="2200" b="1" dirty="0"/>
              <a:t>5. Surgery: </a:t>
            </a:r>
            <a:r>
              <a:rPr lang="en-US" sz="2200" dirty="0"/>
              <a:t>Bad sterilization, </a:t>
            </a:r>
            <a:r>
              <a:rPr lang="en-US" sz="2200" b="1" dirty="0"/>
              <a:t>foreign body</a:t>
            </a:r>
            <a:r>
              <a:rPr lang="en-US" sz="2200" dirty="0"/>
              <a:t> like splinters, </a:t>
            </a:r>
            <a:r>
              <a:rPr lang="en-US" sz="2200" dirty="0" err="1"/>
              <a:t>dirts</a:t>
            </a:r>
            <a:r>
              <a:rPr lang="en-US" sz="2200" dirty="0"/>
              <a:t> or sutures.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2200" b="1" dirty="0"/>
          </a:p>
          <a:p>
            <a:pPr>
              <a:lnSpc>
                <a:spcPct val="80000"/>
              </a:lnSpc>
              <a:buNone/>
              <a:defRPr/>
            </a:pPr>
            <a:r>
              <a:rPr lang="en-US" sz="2200" b="1" dirty="0"/>
              <a:t>6. Tissues necrosis: </a:t>
            </a:r>
            <a:r>
              <a:rPr lang="en-US" sz="2200" dirty="0"/>
              <a:t>Result from ischemia as occurred in myocardial infarction.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000109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hagocytosis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5679" y="1124744"/>
            <a:ext cx="9144000" cy="5452088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1- Recognition of the agent as foreign leading to adherence and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opsonization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Cytoplasmic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extensions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pseudopods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 surround this foreign agent. 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3- Fusion of the membrane forming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phagocytic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vesicle  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Phagosome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4-The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phagosome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merges with 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lysosome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that containing antibacterial molecules and enzymes that digest the microbe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84101" y="188641"/>
            <a:ext cx="7975798" cy="93610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Outcome of acute inflammation: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567671" y="1122108"/>
            <a:ext cx="8208912" cy="3168165"/>
          </a:xfrm>
        </p:spPr>
        <p:txBody>
          <a:bodyPr/>
          <a:lstStyle/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1- Resolution.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2- Progression to chronic inflammation.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3- (Pus formation).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4- Scarring and fibrosis.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F898D19-27D9-42D6-BD49-6F54082DF6FF}"/>
              </a:ext>
            </a:extLst>
          </p:cNvPr>
          <p:cNvSpPr txBox="1">
            <a:spLocks noChangeArrowheads="1"/>
          </p:cNvSpPr>
          <p:nvPr/>
        </p:nvSpPr>
        <p:spPr>
          <a:xfrm>
            <a:off x="89756" y="3429000"/>
            <a:ext cx="8964488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Factors affect the Outcome of acute inflammation: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F5A0594-BDB7-43B6-9832-D325983AEBF4}"/>
              </a:ext>
            </a:extLst>
          </p:cNvPr>
          <p:cNvSpPr txBox="1">
            <a:spLocks noChangeArrowheads="1"/>
          </p:cNvSpPr>
          <p:nvPr/>
        </p:nvSpPr>
        <p:spPr>
          <a:xfrm>
            <a:off x="769965" y="4509120"/>
            <a:ext cx="7804323" cy="2348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The nature and intensity of the injury.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The site and tissue affected.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The ability of host to mount the response.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12577"/>
            <a:ext cx="7886700" cy="705273"/>
          </a:xfrm>
        </p:spPr>
        <p:txBody>
          <a:bodyPr>
            <a:normAutofit/>
          </a:bodyPr>
          <a:lstStyle/>
          <a:p>
            <a:pPr rtl="0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Resolution: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0" y="609600"/>
            <a:ext cx="9144000" cy="2747392"/>
          </a:xfrm>
        </p:spPr>
        <p:txBody>
          <a:bodyPr/>
          <a:lstStyle/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Regaining normal histological &amp; functional state of the tissue.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occurs when there is:  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a. Limited or short lived injury.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   b. Minimal or no tissue damage.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   c. A tissue which is capable of replacing any 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type of  injured cells.</a:t>
            </a:r>
            <a:r>
              <a:rPr lang="en-US" sz="2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D8283C1-659F-4518-8F5E-52337C44F3F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356992"/>
            <a:ext cx="9144000" cy="707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Progression to chronic inflammation: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E2E3B91-545B-466A-8981-6D22EDFF59D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979169"/>
            <a:ext cx="9144000" cy="28329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Chronic inflammation occur if: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a. The offending agent is not removed.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b. There is extensive initial tissues injury.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c. There is decreased capacity of the affected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tissue to re-grow.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Chronic inflammation may be followed by restoration of the normal structure and function or may lead to scarring.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>
            <a:normAutofit fontScale="90000"/>
          </a:bodyPr>
          <a:lstStyle/>
          <a:p>
            <a:pPr rtl="0"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Pus formation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Pus: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 purulent inflammatory exudate caused by pyogenic bacteria, and it is a manifestation of healing that result in granulation &amp; scaring.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Pus is formed of: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1. Living &amp; dead neutrophils.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2. Bacteria.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3. Cellular debris.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Pus is surrounded by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pyogenic membrane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formed of capillaries, neutrophils  and fibroblast led to the formation of 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abscess.</a:t>
            </a:r>
            <a:endParaRPr lang="en-US" sz="4400" u="sng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 Scarring and fibrosis: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133600"/>
            <a:ext cx="6934200" cy="4724400"/>
          </a:xfrm>
        </p:spPr>
        <p:txBody>
          <a:bodyPr/>
          <a:lstStyle/>
          <a:p>
            <a:pPr algn="ctr" rtl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Replacement of the injured tissue by fibrous connective tissue. 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This occurs: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1- If we have large tissue destruction. 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2- If the inflammation occur in tissue that do not regenerate.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33772" y="500054"/>
            <a:ext cx="8676456" cy="5857892"/>
          </a:xfrm>
        </p:spPr>
        <p:txBody>
          <a:bodyPr>
            <a:normAutofit fontScale="92500" lnSpcReduction="20000"/>
          </a:bodyPr>
          <a:lstStyle/>
          <a:p>
            <a:pPr>
              <a:buNone/>
              <a:defRPr/>
            </a:pP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Significance of inflammation:</a:t>
            </a:r>
            <a:endParaRPr lang="en-US" sz="2600" dirty="0"/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1. Isolation &amp; removing of the injurious stimuli.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2. Destroying the invading microorganisms. 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3. Inactivation of toxins.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4. Preparing the tissue for healing and repair.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2200" dirty="0"/>
              <a:t>	</a:t>
            </a:r>
            <a:r>
              <a:rPr lang="en-US" sz="2200" u="sng" dirty="0">
                <a:latin typeface="Times New Roman" pitchFamily="18" charset="0"/>
                <a:cs typeface="Times New Roman" pitchFamily="18" charset="0"/>
              </a:rPr>
              <a:t>So it is a protective response of the body 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endParaRPr lang="en-US" sz="200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 rtl="0" eaLnBrk="1" hangingPunct="1">
              <a:buFont typeface="Wingdings" panose="05000000000000000000" pitchFamily="2" charset="2"/>
              <a:buNone/>
              <a:defRPr/>
            </a:pP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In the absence of inflammation: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Wounds &amp; infections would never heal so  lead to progressive destruction of the tissues affecting the survival of living tissues.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Harmful effect of inflammation:</a:t>
            </a:r>
          </a:p>
          <a:p>
            <a:pPr>
              <a:buNone/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1. It can cause anaphylactic shock which is life-threatening hypersensitivity reaction.</a:t>
            </a:r>
          </a:p>
          <a:p>
            <a:pPr>
              <a:buNone/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2. It can cause progressive and </a:t>
            </a:r>
            <a:r>
              <a:rPr lang="en-US" sz="2200" u="sng" dirty="0">
                <a:latin typeface="Times New Roman" pitchFamily="18" charset="0"/>
                <a:cs typeface="Times New Roman" pitchFamily="18" charset="0"/>
              </a:rPr>
              <a:t>irreversible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organ damage from chronic inflammation and fibrosis like in:</a:t>
            </a:r>
          </a:p>
          <a:p>
            <a:pPr lvl="1">
              <a:defRPr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Rheumatoid arthritis.</a:t>
            </a:r>
          </a:p>
          <a:p>
            <a:pPr lvl="1">
              <a:defRPr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Atherosclerosis.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857231"/>
          </a:xfrm>
        </p:spPr>
        <p:txBody>
          <a:bodyPr>
            <a:normAutofit/>
          </a:bodyPr>
          <a:lstStyle/>
          <a:p>
            <a:pPr rtl="0" eaLnBrk="1" hangingPunct="1">
              <a:defRPr/>
            </a:pPr>
            <a:r>
              <a:rPr lang="en-US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Classification of inflammation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785794"/>
            <a:ext cx="8534400" cy="928694"/>
          </a:xfrm>
        </p:spPr>
        <p:txBody>
          <a:bodyPr>
            <a:normAutofit/>
          </a:bodyPr>
          <a:lstStyle/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Acute inflammation. 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2. Chronic inflammation.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51" name="Group 4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24204093"/>
              </p:ext>
            </p:extLst>
          </p:nvPr>
        </p:nvGraphicFramePr>
        <p:xfrm>
          <a:off x="304800" y="2636912"/>
          <a:ext cx="8534400" cy="4023329"/>
        </p:xfrm>
        <a:graphic>
          <a:graphicData uri="http://schemas.openxmlformats.org/drawingml/2006/table">
            <a:tbl>
              <a:tblPr rtl="1"/>
              <a:tblGrid>
                <a:gridCol w="426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1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42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Chronic inflammation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Acute inflammation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Later onset (days)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Early onset (sec. – min.)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Longer duration (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wks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yrs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Short duration (min. - days)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8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Inducing B.V. proliferation and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scarring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(fibrosis)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Lymphocytes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macrophages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Fluid exudation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(edema) &amp;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polymorphonuclear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leukocyte emigration.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(neutrophil)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3772" y="202332"/>
            <a:ext cx="8676456" cy="6453336"/>
          </a:xfrm>
        </p:spPr>
        <p:txBody>
          <a:bodyPr/>
          <a:lstStyle/>
          <a:p>
            <a:pPr marL="109728" indent="0" algn="l" rtl="0">
              <a:buNone/>
            </a:pPr>
            <a:r>
              <a:rPr lang="en-US" sz="2400" b="1" dirty="0"/>
              <a:t>Acute inflammation:</a:t>
            </a:r>
            <a:endParaRPr lang="en-US" dirty="0"/>
          </a:p>
          <a:p>
            <a:pPr algn="l" rtl="0"/>
            <a:r>
              <a:rPr lang="en-US" sz="2000" dirty="0"/>
              <a:t>It is immediate response of living body to injury. </a:t>
            </a:r>
          </a:p>
          <a:p>
            <a:pPr algn="l" rtl="0"/>
            <a:r>
              <a:rPr lang="en-US" sz="2000" dirty="0"/>
              <a:t>Nonspecific and may be evoked by any injury</a:t>
            </a:r>
          </a:p>
          <a:p>
            <a:pPr algn="l" rtl="0">
              <a:buNone/>
            </a:pPr>
            <a:r>
              <a:rPr lang="en-US" sz="2000" dirty="0"/>
              <a:t>    of short duration.</a:t>
            </a:r>
          </a:p>
          <a:p>
            <a:pPr algn="l" rtl="0"/>
            <a:r>
              <a:rPr lang="en-US" sz="2000" dirty="0"/>
              <a:t> Occurs before the immune response becomes</a:t>
            </a:r>
            <a:br>
              <a:rPr lang="en-US" sz="2000" dirty="0"/>
            </a:br>
            <a:r>
              <a:rPr lang="en-US" sz="2000" dirty="0"/>
              <a:t>established. </a:t>
            </a:r>
          </a:p>
          <a:p>
            <a:pPr algn="l" rtl="0"/>
            <a:r>
              <a:rPr lang="en-US" sz="2000" dirty="0"/>
              <a:t>Occurs to remove the injurious agent and limiting the extent of tissue damage.</a:t>
            </a:r>
          </a:p>
          <a:p>
            <a:pPr algn="l" rtl="0"/>
            <a:endParaRPr lang="en-US" sz="2000" dirty="0"/>
          </a:p>
          <a:p>
            <a:pPr marL="0" indent="0">
              <a:buNone/>
            </a:pPr>
            <a:r>
              <a:rPr lang="en-US" sz="2400" dirty="0"/>
              <a:t>Classical clinical signs &amp; symptoms of acute inflammation is called </a:t>
            </a:r>
            <a:r>
              <a:rPr lang="en-US" sz="2400" b="1" dirty="0"/>
              <a:t>Cardinal signs</a:t>
            </a:r>
            <a:endParaRPr lang="en-US" sz="2400" dirty="0"/>
          </a:p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Redness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Swelling</a:t>
            </a:r>
          </a:p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Heat</a:t>
            </a:r>
          </a:p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Pain</a:t>
            </a:r>
          </a:p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Loss of function</a:t>
            </a:r>
            <a:endParaRPr lang="ar-JO" sz="2000" dirty="0"/>
          </a:p>
          <a:p>
            <a:pPr algn="l" rtl="0"/>
            <a:endParaRPr lang="ar-JO" b="1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4637D1-80B9-4E34-8BEA-6EA0199AC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3059832" cy="207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214282" y="3000372"/>
            <a:ext cx="40719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52683-DB0E-4A7C-93FC-D086463F2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97" y="194336"/>
            <a:ext cx="8399006" cy="646932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  <a:defRPr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Causes of cardinal signs of acute inflammation: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↑ Vascular caliber (Vasodilation)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→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↑ Blood flow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→ </a:t>
            </a:r>
            <a:r>
              <a:rPr lang="en-US" sz="2400" dirty="0">
                <a:solidFill>
                  <a:schemeClr val="hlink"/>
                </a:solidFill>
              </a:rPr>
              <a:t>Heat &amp; redness</a:t>
            </a: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↑ Permeability of B.V</a:t>
            </a:r>
            <a:r>
              <a:rPr lang="en-US" sz="2400" dirty="0"/>
              <a:t>.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→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Leakage of plasma proteins &amp; leukocytes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→ 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Exudates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→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Edema</a:t>
            </a: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Leukocyte  emigration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→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Edema &amp; Release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Inflammtory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Mediators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→ 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Pain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→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Loss of function</a:t>
            </a:r>
          </a:p>
          <a:p>
            <a:pPr>
              <a:defRPr/>
            </a:pPr>
            <a:endParaRPr lang="en-US" sz="20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US" sz="20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2B322-5200-408A-8830-8BBB44FA3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General characters of Acute inflammation: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EE137-F520-4BD4-A20B-F820C762E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836195"/>
          </a:xfrm>
        </p:spPr>
        <p:txBody>
          <a:bodyPr>
            <a:normAutofit fontScale="92500"/>
          </a:bodyPr>
          <a:lstStyle/>
          <a:p>
            <a:pPr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It is characterized by two main component:</a:t>
            </a:r>
          </a:p>
          <a:p>
            <a:pPr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1. Vascular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wall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response.</a:t>
            </a:r>
          </a:p>
          <a:p>
            <a:pPr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2. Inflammatory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response.</a:t>
            </a:r>
          </a:p>
          <a:p>
            <a:pPr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B. The effects of inflammation is mediated by inflammatory mediators:</a:t>
            </a:r>
          </a:p>
          <a:p>
            <a:pPr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1.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Circulating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plasma proteins.</a:t>
            </a:r>
          </a:p>
          <a:p>
            <a:pPr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2. Factors produced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locally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by vessel wall or inflammatory cells.</a:t>
            </a:r>
          </a:p>
          <a:p>
            <a:pPr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C. Termination of inflammation occurs when:</a:t>
            </a:r>
          </a:p>
          <a:p>
            <a:pPr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1. Injurious agents and secreted mediators are removed.</a:t>
            </a:r>
          </a:p>
          <a:p>
            <a:pPr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2. Release of  active anti-inflammatory mechanism.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303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57231"/>
          </a:xfrm>
        </p:spPr>
        <p:txBody>
          <a:bodyPr/>
          <a:lstStyle/>
          <a:p>
            <a:pPr rtl="0" eaLnBrk="1" hangingPunct="1">
              <a:defRPr/>
            </a:pPr>
            <a:r>
              <a:rPr lang="en-US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Vascular wall changes: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/>
          <a:lstStyle/>
          <a:p>
            <a:pPr algn="ctr" rtl="0" eaLnBrk="1" hangingPunct="1">
              <a:buFont typeface="Wingdings" panose="05000000000000000000" pitchFamily="2" charset="2"/>
              <a:buNone/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Initial transient 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vasoconstriction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609600" y="2895600"/>
            <a:ext cx="2620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Vasodilitation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4724400" y="2819400"/>
            <a:ext cx="35512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Increased vascular </a:t>
            </a:r>
          </a:p>
          <a:p>
            <a:pPr algn="ctr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permeability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733800" y="28956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4191000" y="1905000"/>
            <a:ext cx="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428728" y="2057400"/>
            <a:ext cx="24574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Followed by: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762000" y="4114800"/>
            <a:ext cx="73914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4191000" y="4114800"/>
            <a:ext cx="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762000" y="4648200"/>
            <a:ext cx="3048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lead to:</a:t>
            </a: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0" y="5638800"/>
            <a:ext cx="914400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Marked  outflow of blood content &amp; edema formation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1678"/>
            <a:ext cx="4286248" cy="478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2071678"/>
            <a:ext cx="4857752" cy="478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0" y="0"/>
            <a:ext cx="83582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Alteration in vascular caliber: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51520" y="704486"/>
            <a:ext cx="41433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1-Vasodilitation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-857288" y="1285860"/>
            <a:ext cx="100012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 dirty="0">
                <a:latin typeface="+mj-lt"/>
                <a:cs typeface="+mn-cs"/>
              </a:rPr>
              <a:t>2-</a:t>
            </a:r>
            <a:r>
              <a:rPr lang="en-US" sz="3600" dirty="0">
                <a:latin typeface="+mj-lt"/>
                <a:cs typeface="+mn-cs"/>
              </a:rPr>
              <a:t>Increased vascular permeability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4640</TotalTime>
  <Words>698</Words>
  <Application>Microsoft Office PowerPoint</Application>
  <PresentationFormat>On-screen Show (4:3)</PresentationFormat>
  <Paragraphs>204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      General pathology  Inflammation -1  Dr. Bushra  Al-Tarawneh </vt:lpstr>
      <vt:lpstr>PowerPoint Presentation</vt:lpstr>
      <vt:lpstr>PowerPoint Presentation</vt:lpstr>
      <vt:lpstr>Classification of inflammation</vt:lpstr>
      <vt:lpstr>PowerPoint Presentation</vt:lpstr>
      <vt:lpstr>PowerPoint Presentation</vt:lpstr>
      <vt:lpstr>General characters of Acute inflammation:</vt:lpstr>
      <vt:lpstr>Vascular wall changes:</vt:lpstr>
      <vt:lpstr>PowerPoint Presentation</vt:lpstr>
      <vt:lpstr>Terminology</vt:lpstr>
      <vt:lpstr>PowerPoint Presentation</vt:lpstr>
      <vt:lpstr>Beneficial effects of fluid &amp; cellular exudate:</vt:lpstr>
      <vt:lpstr> Cellular changes:   Extravasation of leukocyte &amp; phagocytosis</vt:lpstr>
      <vt:lpstr>1- Margination, rolling and adhesion</vt:lpstr>
      <vt:lpstr>Margination, Rolling, Emigration &amp; Phagocytosis:- </vt:lpstr>
      <vt:lpstr>Margination  and adhesion of neutrophils  to the endothelium</vt:lpstr>
      <vt:lpstr>2. Emigration:</vt:lpstr>
      <vt:lpstr>3. Chemotaxis:</vt:lpstr>
      <vt:lpstr>Opsonization</vt:lpstr>
      <vt:lpstr>Phagocytosis</vt:lpstr>
      <vt:lpstr>Outcome of acute inflammation:</vt:lpstr>
      <vt:lpstr>1- Resolution:</vt:lpstr>
      <vt:lpstr>3- Pus formation  </vt:lpstr>
      <vt:lpstr>4- Scarring and fibrosis: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mutah</dc:creator>
  <cp:lastModifiedBy>mahmoud barakat</cp:lastModifiedBy>
  <cp:revision>417</cp:revision>
  <cp:lastPrinted>1601-01-01T00:00:00Z</cp:lastPrinted>
  <dcterms:created xsi:type="dcterms:W3CDTF">1601-01-01T00:00:00Z</dcterms:created>
  <dcterms:modified xsi:type="dcterms:W3CDTF">2019-10-09T16:12:22Z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