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2" r:id="rId5"/>
    <p:sldId id="266" r:id="rId6"/>
    <p:sldId id="267" r:id="rId7"/>
    <p:sldId id="268" r:id="rId8"/>
    <p:sldId id="269" r:id="rId9"/>
    <p:sldId id="264" r:id="rId10"/>
    <p:sldId id="257" r:id="rId11"/>
    <p:sldId id="270" r:id="rId12"/>
    <p:sldId id="258" r:id="rId13"/>
    <p:sldId id="259" r:id="rId14"/>
    <p:sldId id="271" r:id="rId15"/>
    <p:sldId id="26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B25FED-756B-45C3-9B14-9741318DCEBA}" v="2" dt="2020-10-21T09:33:49.712"/>
    <p1510:client id="{6C4B2A3B-A01E-4DAA-9D11-3A5B10046B08}" v="3" dt="2020-10-21T06:40:50.385"/>
    <p1510:client id="{7250953E-5047-4FB8-BB51-8FB28E260A86}" v="14" dt="2020-10-21T09:23:47.435"/>
    <p1510:client id="{DEC50B23-7F9E-4EAC-982D-C5C85D9C18A3}" v="1" dt="2020-10-21T10:46:21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عمر عبد الرحمن محمد ابو السعود" userId="S::120201503086@mutah.edu.jo::c78a24ae-1e9c-4c56-887b-80a341bb5d79" providerId="AD" clId="Web-{6C4B2A3B-A01E-4DAA-9D11-3A5B10046B08}"/>
    <pc:docChg chg="modSld sldOrd">
      <pc:chgData name="عمر عبد الرحمن محمد ابو السعود" userId="S::120201503086@mutah.edu.jo::c78a24ae-1e9c-4c56-887b-80a341bb5d79" providerId="AD" clId="Web-{6C4B2A3B-A01E-4DAA-9D11-3A5B10046B08}" dt="2020-10-21T06:40:50.385" v="2" actId="14100"/>
      <pc:docMkLst>
        <pc:docMk/>
      </pc:docMkLst>
      <pc:sldChg chg="modSp">
        <pc:chgData name="عمر عبد الرحمن محمد ابو السعود" userId="S::120201503086@mutah.edu.jo::c78a24ae-1e9c-4c56-887b-80a341bb5d79" providerId="AD" clId="Web-{6C4B2A3B-A01E-4DAA-9D11-3A5B10046B08}" dt="2020-10-21T06:40:50.385" v="2" actId="14100"/>
        <pc:sldMkLst>
          <pc:docMk/>
          <pc:sldMk cId="0" sldId="257"/>
        </pc:sldMkLst>
        <pc:spChg chg="mod">
          <ac:chgData name="عمر عبد الرحمن محمد ابو السعود" userId="S::120201503086@mutah.edu.jo::c78a24ae-1e9c-4c56-887b-80a341bb5d79" providerId="AD" clId="Web-{6C4B2A3B-A01E-4DAA-9D11-3A5B10046B08}" dt="2020-10-21T06:40:50.385" v="2" actId="14100"/>
          <ac:spMkLst>
            <pc:docMk/>
            <pc:sldMk cId="0" sldId="257"/>
            <ac:spMk id="9218" creationId="{6E16450E-2029-4E70-BEBB-23E204F22FA7}"/>
          </ac:spMkLst>
        </pc:spChg>
      </pc:sldChg>
      <pc:sldChg chg="ord">
        <pc:chgData name="عمر عبد الرحمن محمد ابو السعود" userId="S::120201503086@mutah.edu.jo::c78a24ae-1e9c-4c56-887b-80a341bb5d79" providerId="AD" clId="Web-{6C4B2A3B-A01E-4DAA-9D11-3A5B10046B08}" dt="2020-10-21T06:40:00.962" v="1"/>
        <pc:sldMkLst>
          <pc:docMk/>
          <pc:sldMk cId="0" sldId="264"/>
        </pc:sldMkLst>
      </pc:sldChg>
    </pc:docChg>
  </pc:docChgLst>
  <pc:docChgLst>
    <pc:chgData name="جمانه ايمن محمد السحيمات" userId="S::420201503504@mutah.edu.jo::666c9cd9-84f8-4385-8ea8-d43c9dcec42a" providerId="AD" clId="Web-{22B25FED-756B-45C3-9B14-9741318DCEBA}"/>
    <pc:docChg chg="modSld">
      <pc:chgData name="جمانه ايمن محمد السحيمات" userId="S::420201503504@mutah.edu.jo::666c9cd9-84f8-4385-8ea8-d43c9dcec42a" providerId="AD" clId="Web-{22B25FED-756B-45C3-9B14-9741318DCEBA}" dt="2020-10-21T09:33:49.712" v="1" actId="14100"/>
      <pc:docMkLst>
        <pc:docMk/>
      </pc:docMkLst>
      <pc:sldChg chg="modSp">
        <pc:chgData name="جمانه ايمن محمد السحيمات" userId="S::420201503504@mutah.edu.jo::666c9cd9-84f8-4385-8ea8-d43c9dcec42a" providerId="AD" clId="Web-{22B25FED-756B-45C3-9B14-9741318DCEBA}" dt="2020-10-21T09:28:19.769" v="0" actId="1076"/>
        <pc:sldMkLst>
          <pc:docMk/>
          <pc:sldMk cId="0" sldId="267"/>
        </pc:sldMkLst>
        <pc:spChg chg="mod">
          <ac:chgData name="جمانه ايمن محمد السحيمات" userId="S::420201503504@mutah.edu.jo::666c9cd9-84f8-4385-8ea8-d43c9dcec42a" providerId="AD" clId="Web-{22B25FED-756B-45C3-9B14-9741318DCEBA}" dt="2020-10-21T09:28:19.769" v="0" actId="1076"/>
          <ac:spMkLst>
            <pc:docMk/>
            <pc:sldMk cId="0" sldId="267"/>
            <ac:spMk id="5122" creationId="{6591AD87-5237-4D36-AB59-757DB810AC11}"/>
          </ac:spMkLst>
        </pc:spChg>
      </pc:sldChg>
      <pc:sldChg chg="modSp">
        <pc:chgData name="جمانه ايمن محمد السحيمات" userId="S::420201503504@mutah.edu.jo::666c9cd9-84f8-4385-8ea8-d43c9dcec42a" providerId="AD" clId="Web-{22B25FED-756B-45C3-9B14-9741318DCEBA}" dt="2020-10-21T09:33:49.712" v="1" actId="14100"/>
        <pc:sldMkLst>
          <pc:docMk/>
          <pc:sldMk cId="0" sldId="268"/>
        </pc:sldMkLst>
        <pc:spChg chg="mod">
          <ac:chgData name="جمانه ايمن محمد السحيمات" userId="S::420201503504@mutah.edu.jo::666c9cd9-84f8-4385-8ea8-d43c9dcec42a" providerId="AD" clId="Web-{22B25FED-756B-45C3-9B14-9741318DCEBA}" dt="2020-10-21T09:33:49.712" v="1" actId="14100"/>
          <ac:spMkLst>
            <pc:docMk/>
            <pc:sldMk cId="0" sldId="268"/>
            <ac:spMk id="6146" creationId="{F69243CF-0474-44F4-A702-3F94D5FE0D82}"/>
          </ac:spMkLst>
        </pc:spChg>
      </pc:sldChg>
    </pc:docChg>
  </pc:docChgLst>
  <pc:docChgLst>
    <pc:chgData name="AYA Awad al-shlooh" userId="S::120191501332@mutah.edu.jo::0e13425e-7407-4678-bb81-916e60d757ce" providerId="AD" clId="Web-{7250953E-5047-4FB8-BB51-8FB28E260A86}"/>
    <pc:docChg chg="modSld">
      <pc:chgData name="AYA Awad al-shlooh" userId="S::120191501332@mutah.edu.jo::0e13425e-7407-4678-bb81-916e60d757ce" providerId="AD" clId="Web-{7250953E-5047-4FB8-BB51-8FB28E260A86}" dt="2020-10-21T09:23:46.638" v="12" actId="20577"/>
      <pc:docMkLst>
        <pc:docMk/>
      </pc:docMkLst>
      <pc:sldChg chg="modSp">
        <pc:chgData name="AYA Awad al-shlooh" userId="S::120191501332@mutah.edu.jo::0e13425e-7407-4678-bb81-916e60d757ce" providerId="AD" clId="Web-{7250953E-5047-4FB8-BB51-8FB28E260A86}" dt="2020-10-21T09:23:44.826" v="10" actId="20577"/>
        <pc:sldMkLst>
          <pc:docMk/>
          <pc:sldMk cId="0" sldId="256"/>
        </pc:sldMkLst>
        <pc:spChg chg="mod">
          <ac:chgData name="AYA Awad al-shlooh" userId="S::120191501332@mutah.edu.jo::0e13425e-7407-4678-bb81-916e60d757ce" providerId="AD" clId="Web-{7250953E-5047-4FB8-BB51-8FB28E260A86}" dt="2020-10-21T09:23:44.826" v="10" actId="20577"/>
          <ac:spMkLst>
            <pc:docMk/>
            <pc:sldMk cId="0" sldId="256"/>
            <ac:spMk id="2" creationId="{CACA1935-95B6-44BC-89CC-F989C6C2471B}"/>
          </ac:spMkLst>
        </pc:spChg>
      </pc:sldChg>
    </pc:docChg>
  </pc:docChgLst>
  <pc:docChgLst>
    <pc:chgData name="مصعب عمر عبد ربه الذنيبات" userId="S::120201503072@mutah.edu.jo::664e65e5-f589-4af3-ab5d-37a89292565e" providerId="AD" clId="Web-{DEC50B23-7F9E-4EAC-982D-C5C85D9C18A3}"/>
    <pc:docChg chg="delSld">
      <pc:chgData name="مصعب عمر عبد ربه الذنيبات" userId="S::120201503072@mutah.edu.jo::664e65e5-f589-4af3-ab5d-37a89292565e" providerId="AD" clId="Web-{DEC50B23-7F9E-4EAC-982D-C5C85D9C18A3}" dt="2020-10-21T10:46:21.575" v="0"/>
      <pc:docMkLst>
        <pc:docMk/>
      </pc:docMkLst>
      <pc:sldChg chg="del">
        <pc:chgData name="مصعب عمر عبد ربه الذنيبات" userId="S::120201503072@mutah.edu.jo::664e65e5-f589-4af3-ab5d-37a89292565e" providerId="AD" clId="Web-{DEC50B23-7F9E-4EAC-982D-C5C85D9C18A3}" dt="2020-10-21T10:46:21.575" v="0"/>
        <pc:sldMkLst>
          <pc:docMk/>
          <pc:sldMk cId="0" sldId="256"/>
        </pc:sldMkLst>
      </pc:sldChg>
    </pc:docChg>
  </pc:docChgLst>
  <pc:docChgLst>
    <pc:chgData name="اسماء فراس يحيى الحسنات" userId="4ba4610c-05dd-48e7-b805-2c22407cada9" providerId="ADAL" clId="{5473FA5E-AB06-934D-962E-D7C5A782D6A6}"/>
    <pc:docChg chg="custSel modSld">
      <pc:chgData name="اسماء فراس يحيى الحسنات" userId="4ba4610c-05dd-48e7-b805-2c22407cada9" providerId="ADAL" clId="{5473FA5E-AB06-934D-962E-D7C5A782D6A6}" dt="2020-10-21T10:45:36.106" v="13" actId="1076"/>
      <pc:docMkLst>
        <pc:docMk/>
      </pc:docMkLst>
      <pc:sldChg chg="modSp">
        <pc:chgData name="اسماء فراس يحيى الحسنات" userId="4ba4610c-05dd-48e7-b805-2c22407cada9" providerId="ADAL" clId="{5473FA5E-AB06-934D-962E-D7C5A782D6A6}" dt="2020-10-21T10:45:09.693" v="8" actId="27636"/>
        <pc:sldMkLst>
          <pc:docMk/>
          <pc:sldMk cId="0" sldId="256"/>
        </pc:sldMkLst>
        <pc:spChg chg="mod">
          <ac:chgData name="اسماء فراس يحيى الحسنات" userId="4ba4610c-05dd-48e7-b805-2c22407cada9" providerId="ADAL" clId="{5473FA5E-AB06-934D-962E-D7C5A782D6A6}" dt="2020-10-21T10:45:09.693" v="8" actId="27636"/>
          <ac:spMkLst>
            <pc:docMk/>
            <pc:sldMk cId="0" sldId="256"/>
            <ac:spMk id="2" creationId="{CACA1935-95B6-44BC-89CC-F989C6C2471B}"/>
          </ac:spMkLst>
        </pc:spChg>
      </pc:sldChg>
      <pc:sldChg chg="modSp">
        <pc:chgData name="اسماء فراس يحيى الحسنات" userId="4ba4610c-05dd-48e7-b805-2c22407cada9" providerId="ADAL" clId="{5473FA5E-AB06-934D-962E-D7C5A782D6A6}" dt="2020-10-21T10:45:36.106" v="13" actId="1076"/>
        <pc:sldMkLst>
          <pc:docMk/>
          <pc:sldMk cId="0" sldId="272"/>
        </pc:sldMkLst>
        <pc:spChg chg="mod">
          <ac:chgData name="اسماء فراس يحيى الحسنات" userId="4ba4610c-05dd-48e7-b805-2c22407cada9" providerId="ADAL" clId="{5473FA5E-AB06-934D-962E-D7C5A782D6A6}" dt="2020-10-21T10:45:36.106" v="13" actId="1076"/>
          <ac:spMkLst>
            <pc:docMk/>
            <pc:sldMk cId="0" sldId="272"/>
            <ac:spMk id="3074" creationId="{90BE9434-138B-42C3-88E0-41B68CCD17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45219-4DDA-4D61-8E3B-555B52DF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3468-B679-462E-B0CF-5C6532A7BD62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E6C5B-8934-4A4F-AF77-134D33436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C1907-79BD-4A0B-BA3A-3F7116BBB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7328F-AEB7-4D3B-A1E7-F89E86C23E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75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9EC17-25F9-40FF-916B-5CA169229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1855F-9A4D-40F8-8E2B-34A10F84435C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8D274-BA64-4FF3-A787-A61D1436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3003F-9BB7-47D6-97D7-046F7156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C52FD-AF74-4DBA-8A4E-2B5AE67381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5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D638B-5867-44C0-B5CE-2EA99C8E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D5F73-60DC-425E-805B-EE6724911A52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875CC-47EC-4210-980B-97181601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9F994-C4E8-4A42-A9FF-99FC7FEA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F9CCB-8F5B-4A75-A795-720C00354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64C0B-ECC3-451E-8AE4-6F2F277F2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6C2D-8298-48A9-AB05-F5A6D2B1E0EC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EF848-4771-4B41-BC38-A59D720EA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F0D56-F697-4D58-A95A-D01C3F8E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81F6C-A422-439B-AA8F-A175291B54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39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BCB8C-A6B0-4AF0-9C12-6FFE34BA0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54FF5-25C9-4AA2-80D2-F19FDEF8FCA7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3D0B-EE11-4F06-8693-492846E1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B3ED2-7D04-4CE4-9FE4-1C101336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3DBA6-6FE8-454B-8479-63F62D2AD1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86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404971-A5FD-47C0-B26B-27C6183E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10F28-70B5-466C-B329-A29A29CD00DB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67CC5-1A09-458F-9A26-AE611E20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0D158A-EC59-46A1-84DC-D0485817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AA66E-F8E4-4C33-AC0B-F7C5521D6A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1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E24E06-D11A-47B8-9EC8-7F3E4A78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79379-8C8C-40CF-973B-AEB2B23A5F42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4C2196-5C2D-411C-816E-45D3C99C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BC58D5-1023-482E-B229-A90E5078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0E90-C6AB-4BDB-AB2C-33A9AE4836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3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E0B9DED-689B-4080-A7AD-4BC4ECE6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EB57-1D19-4860-A112-D1D50A16269C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777678-FF82-4EA3-A1E8-D2315005A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5323D9B-D768-4C1F-98AA-F42B1E71C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83F77-E95B-4DFB-8AC6-81EE606C0B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5AAC179-0527-48B5-B3D4-1ABD10779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1036-EA89-4C71-B7F6-32FE6E045E87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25E1138-A1E6-407B-A13D-BF4D373C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A474A46-0C7F-4DE2-9847-FA6570CCA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AFD26-DEA5-4F25-98B7-6AF34DA30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BE875B-E37A-49A9-B63B-977DF056E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6B694-D936-415D-A17C-09F3D349E10C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832999-E0AF-49D1-9849-37285E78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4E9077-3F2A-4311-980E-6D86BA3D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DE276-FE34-4888-883F-DF1792A758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82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BBED14-7A24-46B2-B6F5-F02A80C57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9DAAC-6182-457E-A009-84E95D12B964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D7EF32-716C-4BC5-9E6F-2A8D7A20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2B8D97-E315-436B-9620-2F2387524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D9EC4-ECDF-4F3D-BFE9-27E4AEFE63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56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7345826-ABCD-4F8B-8171-3528600BB5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1450B42-F60D-4C34-A0EC-1D2EFEF644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C2D50-4AE8-41D6-8B3C-B79A62D29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AB233-9B8D-4305-A05A-6C90E5589DAF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9DD71-2597-40B4-B099-92048EC76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87202-C84A-468A-9C90-2CF5EA239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32FC1E5-917D-4862-95E3-99B3C75511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rds.yahoo.com/_ylt=A9G_bF7HAbFI33AAaB.jzbkF/SIG=139bosodu/EXP=1219646279/**http:/www.crestview-richland.k12.oh.us/CRVHS/CRVHS_Main/Teachers/Souder/pipeting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90BE9434-138B-42C3-88E0-41B68CCD1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Rules for working in a biochemistry laboratory</a:t>
            </a:r>
          </a:p>
          <a:p>
            <a:pPr algn="justLow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major concerns to consider when working in a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biochemistry laboratory. </a:t>
            </a:r>
          </a:p>
          <a:p>
            <a:pPr algn="justLow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First is </a:t>
            </a:r>
            <a:r>
              <a:rPr lang="en-US" altLang="en-US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safety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and the second is </a:t>
            </a:r>
            <a:r>
              <a:rPr lang="en-US" altLang="en-US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in the laboratory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work. </a:t>
            </a:r>
          </a:p>
          <a:p>
            <a:pPr algn="justLow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Although the latter very much depends on the individuals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doing the experiments, </a:t>
            </a:r>
          </a:p>
          <a:p>
            <a:pPr algn="justLow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General safety rules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1. Keep the benches and shelves clean and well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2. Avoid contaminating the chemicals; use only clean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glassware and spatulas; label glassware in use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3. Plan your experiments before starting to carry them out,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4. Pay attention to others in the laboratory.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5- Do not work alone in the laboratory.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DB0FE7-4899-4D01-822F-E4A12E835053}"/>
              </a:ext>
            </a:extLst>
          </p:cNvPr>
          <p:cNvGraphicFramePr>
            <a:graphicFrameLocks noGrp="1"/>
          </p:cNvGraphicFramePr>
          <p:nvPr/>
        </p:nvGraphicFramePr>
        <p:xfrm>
          <a:off x="2362200" y="2362200"/>
          <a:ext cx="3581400" cy="3429000"/>
        </p:xfrm>
        <a:graphic>
          <a:graphicData uri="http://schemas.openxmlformats.org/drawingml/2006/table">
            <a:tbl>
              <a:tblPr/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Pipette type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Volumes (μl)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Tip color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P10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 – 10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white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– 20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yellow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– 200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yellow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P1000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– 1000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blue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316" name="Rectangle 1">
            <a:extLst>
              <a:ext uri="{FF2B5EF4-FFF2-40B4-BE49-F238E27FC236}">
                <a16:creationId xmlns:a16="http://schemas.microsoft.com/office/drawing/2014/main" id="{0981CF02-97E9-4763-899A-FAC1FFE6B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 displacement micropipettes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displacement micropipettes can measure volume between about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0.1 µl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to 1000 µl (1 ml). </a:t>
            </a: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require disposable tips that come in contact with the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fluid. The four standard sizes of micropipettes correspond to four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different disposable tip colors: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  <p:pic>
        <p:nvPicPr>
          <p:cNvPr id="12317" name="Picture 2" descr="100px-Single_channel_rack">
            <a:extLst>
              <a:ext uri="{FF2B5EF4-FFF2-40B4-BE49-F238E27FC236}">
                <a16:creationId xmlns:a16="http://schemas.microsoft.com/office/drawing/2014/main" id="{A22A5A0A-31AE-4A39-8FD2-22560726B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2286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8" name="Picture 3" descr="800px-Pipette_tips-different_1">
            <a:extLst>
              <a:ext uri="{FF2B5EF4-FFF2-40B4-BE49-F238E27FC236}">
                <a16:creationId xmlns:a16="http://schemas.microsoft.com/office/drawing/2014/main" id="{B53D6D11-9121-48C1-BFBB-86DB11E6C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88" y="2743200"/>
            <a:ext cx="3186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C8324A25-1683-4180-A965-BB9C688AF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operate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by piston-driven air displacement.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vacuum is generated by the vertical travel of a metal                                                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piston. As the piston moves upward, driven by the depression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of the plunger, a vacuum is created in the space left empty by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the piston. </a:t>
            </a:r>
          </a:p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liquid around the tip moves into this vacuum and can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then be transported and released as necessary. </a:t>
            </a:r>
          </a:p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are capable of being very precise and accurate.</a:t>
            </a:r>
          </a:p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since they depend upon air displacement, they are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subject to inaccuracies caused by the changing environment,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particularly temperature and user technique. </a:t>
            </a:r>
          </a:p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This equipment must be carefully maintained and calibrated,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and users must be trained to use it in a correct technique.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D7D56072-EB1C-4CA2-A255-CF085C8AB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0"/>
          <a:stretch>
            <a:fillRect/>
          </a:stretch>
        </p:blipFill>
        <p:spPr bwMode="auto">
          <a:xfrm>
            <a:off x="4191000" y="0"/>
            <a:ext cx="4953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>
            <a:extLst>
              <a:ext uri="{FF2B5EF4-FFF2-40B4-BE49-F238E27FC236}">
                <a16:creationId xmlns:a16="http://schemas.microsoft.com/office/drawing/2014/main" id="{53B290DE-BD6B-48C0-B567-5C8B89B27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9100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42B2259C-3277-4D62-B67E-DC5FB808B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6- Unauthorized experiments are not allowed.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7- No eating, drinking and smoking in the laboratory.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8- Become familiar with the location and the use of standard safety  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features in the laboratory as the fire extinguishers, eye washes,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safety showers, fume hoods and first-aid kits.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9- Safety glasses must be used for the protection of the eyes.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10- The use of contact lenses is not recommended.</a:t>
            </a:r>
          </a:p>
        </p:txBody>
      </p:sp>
      <p:pic>
        <p:nvPicPr>
          <p:cNvPr id="4099" name="Picture 3" descr="C:\Users\user\Desktop\lab safety\images (16).jpg">
            <a:extLst>
              <a:ext uri="{FF2B5EF4-FFF2-40B4-BE49-F238E27FC236}">
                <a16:creationId xmlns:a16="http://schemas.microsoft.com/office/drawing/2014/main" id="{11D19CFB-3B9A-414D-8F66-B25B30098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288607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8" descr="C:\Users\user\Desktop\lab safety\images (21).jpg">
            <a:extLst>
              <a:ext uri="{FF2B5EF4-FFF2-40B4-BE49-F238E27FC236}">
                <a16:creationId xmlns:a16="http://schemas.microsoft.com/office/drawing/2014/main" id="{7B2FAA8A-DB77-43BD-9E1B-D83033BD4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2514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3" descr="C:\Users\user\Desktop\lab safety\images (4).jpg">
            <a:extLst>
              <a:ext uri="{FF2B5EF4-FFF2-40B4-BE49-F238E27FC236}">
                <a16:creationId xmlns:a16="http://schemas.microsoft.com/office/drawing/2014/main" id="{AACFF986-8DF6-4CE7-B439-86223314A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2971800"/>
            <a:ext cx="31527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 descr="C:\Users\user\Desktop\lab safety\images (22).jpg">
            <a:extLst>
              <a:ext uri="{FF2B5EF4-FFF2-40B4-BE49-F238E27FC236}">
                <a16:creationId xmlns:a16="http://schemas.microsoft.com/office/drawing/2014/main" id="{CF8C9A83-4C75-496A-8BDB-FD84DBEE2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029200"/>
            <a:ext cx="2971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6591AD87-5237-4D36-AB59-757DB810A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2212"/>
            <a:ext cx="9144000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Special safety rules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ar-JO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2- The mouth of the glassware containing the solution to be heated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should never be pointed toward anyone.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3- Handling of strong acids and bases requires special attention. When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diluting concentrated acids, the acid should be poured into the water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and never the opposite.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4- The pipettes should never be filled with solutions of toxic substances,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biological fluids, strong acids and bases by mouth suction. Use either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automatic pipettes or pipette pumps.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5- Volatile liquids and solids that are toxic or irritating should be handled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under fume hoods.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6- While handling flammable liquids such as ether, alcohols, benzene, 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naked flame (burners, matches) must not be in use. The above liquids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must not be stored near radiating heat sources, such as the laboratory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oven.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7- Before using electrical appliances, make sure they are grounded.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F69243CF-0474-44F4-A702-3F94D5FE0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8- Before leaving the laboratory, electrical equipment should be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 turned off, and gas burners extinguished. No tap water should be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 left running.</a:t>
            </a:r>
          </a:p>
          <a:p>
            <a:pPr algn="justLow"/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2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Rules to follow in the case of accidents and injuries</a:t>
            </a:r>
            <a:endParaRPr lang="en-US" altLang="en-US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1- Chemical splatters into the eye, first the eyelid should be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opened by using the thumb and the pointing finger, then, by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using the eye wash kit, the eye should be rinsed with large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amounts of water. When an acid or alkaline solution gets into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eye, the eye should be rinsed with 1 % NaHCO3 or 1 % boric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acid, respectively. The victim should be taken to the doctor as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soon as possible.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2- Burning: the burned spot on the skin should not be treated with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water; rather, a special bandage should be used. See doctor if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necessary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3- Poisoning: prompt medical treatment should be obtained.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4- All injuries and accidents must be reported to the instructor.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FC758661-319B-40FE-8A28-20369A60E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Waste Disposal</a:t>
            </a:r>
            <a:endParaRPr lang="en-US" altLang="en-US" sz="28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1- Always treat laboratory glassware as if it were fragile. If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glassware breaks, do not pick broken glass up with your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hands. Let us know when you break anything.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2- Discarded sharp items including: scalpels, dissecting pins, 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probes, and needles must be placed in a separate container.</a:t>
            </a:r>
          </a:p>
        </p:txBody>
      </p:sp>
      <p:pic>
        <p:nvPicPr>
          <p:cNvPr id="7171" name="Picture 4" descr="C:\Users\user\Desktop\lab safety\images (23).jpg">
            <a:extLst>
              <a:ext uri="{FF2B5EF4-FFF2-40B4-BE49-F238E27FC236}">
                <a16:creationId xmlns:a16="http://schemas.microsoft.com/office/drawing/2014/main" id="{E62E3DFD-3E86-426A-A9F4-1EAF8DEBD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19400"/>
            <a:ext cx="2819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C:\Users\user\Desktop\lab safety\download.jpg">
            <a:extLst>
              <a:ext uri="{FF2B5EF4-FFF2-40B4-BE49-F238E27FC236}">
                <a16:creationId xmlns:a16="http://schemas.microsoft.com/office/drawing/2014/main" id="{49706FD4-7D6F-4A20-8E52-388E58624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00350"/>
            <a:ext cx="22860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7" descr="C:\Users\user\Desktop\lab safety\images (7).jpg">
            <a:extLst>
              <a:ext uri="{FF2B5EF4-FFF2-40B4-BE49-F238E27FC236}">
                <a16:creationId xmlns:a16="http://schemas.microsoft.com/office/drawing/2014/main" id="{713C7665-D6F4-46D0-AE8E-58B995760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28479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C2DAFB92-63A2-42A0-9703-58E462733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812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4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Pipettes and pipetting</a:t>
            </a:r>
          </a:p>
          <a:p>
            <a:pPr algn="ctr" eaLnBrk="1" hangingPunct="1"/>
            <a:endParaRPr lang="en-US" altLang="en-US"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6E16450E-2029-4E70-BEBB-23E204F22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33864"/>
            <a:ext cx="8365525" cy="717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Pipettes</a:t>
            </a:r>
          </a:p>
          <a:p>
            <a:pPr eaLnBrk="1" hangingPunct="1"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It is a laboratory tool commonly used in chemistry, biology and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medicine to transport a measured volume of liquid. </a:t>
            </a:r>
          </a:p>
          <a:p>
            <a:pPr eaLnBrk="1" hangingPunct="1"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Pipettes come in several designs for various purposes with differing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levels of accuracy and precision, from single piece glass pipettes to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more complex adjustable or electronic pipettes.</a:t>
            </a:r>
          </a:p>
          <a:p>
            <a:pPr algn="justLow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Pipettes can be classified into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Automatic 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Non automatic pipettes, which can be classified into: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A- Non quantitative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B- Quantitative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classified into two types: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1- Fixed volumetric  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2- Graduated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classified into two types: 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a- Mohr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b- Serological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9C9118A8-9332-45A6-B908-EB9FECDCC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Volumetric pipettes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Volumetric pipettes or bulb pipettes 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allow the user to measure a volume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of solution extremely accurate.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have a large bulb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with a long narrow portion above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with a single graduation mark as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it is calibrated for a single volume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(like a volumetric flask).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Typical volumes are 10, 25,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and 50 ml.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43" name="Picture 2" descr="http://rds.yahoo.com/_ylt=A9G_bF7HAbFI33AAaB.jzbkF/SIG=139bosodu/EXP=1219646279/**http%3A/www.crestview-richland.k12.oh.us/CRVHS/CRVHS_Main/Teachers/Souder/pipeting.jpg">
            <a:extLst>
              <a:ext uri="{FF2B5EF4-FFF2-40B4-BE49-F238E27FC236}">
                <a16:creationId xmlns:a16="http://schemas.microsoft.com/office/drawing/2014/main" id="{7B690904-8F66-4FA2-A835-3A20CD576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0"/>
            <a:ext cx="373380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220px-Plastic_Pasteur_pipette">
            <a:extLst>
              <a:ext uri="{FF2B5EF4-FFF2-40B4-BE49-F238E27FC236}">
                <a16:creationId xmlns:a16="http://schemas.microsoft.com/office/drawing/2014/main" id="{9D362B23-F5DF-475D-919B-B1E566BDB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76800"/>
            <a:ext cx="533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1" descr="300px-Pulled_pipette">
            <a:extLst>
              <a:ext uri="{FF2B5EF4-FFF2-40B4-BE49-F238E27FC236}">
                <a16:creationId xmlns:a16="http://schemas.microsoft.com/office/drawing/2014/main" id="{C66C298A-A98F-4A1F-8B51-38022F2EC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019800"/>
            <a:ext cx="5486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3">
            <a:extLst>
              <a:ext uri="{FF2B5EF4-FFF2-40B4-BE49-F238E27FC236}">
                <a16:creationId xmlns:a16="http://schemas.microsoft.com/office/drawing/2014/main" id="{AE9A3767-45C5-4500-AA8B-5C0F43916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Graduated 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They are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micropipettes consisting of a long tube with a series of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graduations, as on a graduated cylinder, to indicate different calibrated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volumes. </a:t>
            </a:r>
          </a:p>
          <a:p>
            <a:pPr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They also require a source of vacuum.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Graduated pipettes commonly come in 5, 10, 25 and 50 ml. volumes.</a:t>
            </a:r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Pasteur pipette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plastic or glass pipettes used to transfer small amounts of liquids,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but are not graduated or calibrated for any particular volume.</a:t>
            </a: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Pasteur pipettes are also called eye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droppers or chemical droppers.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1C3B7CD3-3FC0-4EC7-9FDB-6D229703E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u="sng">
                <a:solidFill>
                  <a:srgbClr val="000000"/>
                </a:solidFill>
                <a:cs typeface="Times New Roman" panose="02020603050405020304" pitchFamily="18" charset="0"/>
              </a:rPr>
              <a:t>             </a:t>
            </a:r>
            <a:endParaRPr lang="en-US" altLang="en-US"/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71D3B8A8-78E8-4BC0-8314-3DB631389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u="sng">
                <a:solidFill>
                  <a:srgbClr val="000000"/>
                </a:solidFill>
                <a:cs typeface="Times New Roman" panose="02020603050405020304" pitchFamily="18" charset="0"/>
              </a:rPr>
              <a:t>    </a:t>
            </a:r>
            <a:endParaRPr lang="en-US" altLang="en-US"/>
          </a:p>
        </p:txBody>
      </p:sp>
      <p:pic>
        <p:nvPicPr>
          <p:cNvPr id="11271" name="Picture 3" descr="Pipettes_Comparison_Forward_Backward_10ML">
            <a:extLst>
              <a:ext uri="{FF2B5EF4-FFF2-40B4-BE49-F238E27FC236}">
                <a16:creationId xmlns:a16="http://schemas.microsoft.com/office/drawing/2014/main" id="{71348869-8245-4347-BF94-B937AC28A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boratory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A4CE2C4C7B96C94992FCDCD516328081" ma:contentTypeVersion="3" ma:contentTypeDescription="إنشاء مستند جديد." ma:contentTypeScope="" ma:versionID="c4e0787a1e96115fbf53b6550aba7f31">
  <xsd:schema xmlns:xsd="http://www.w3.org/2001/XMLSchema" xmlns:xs="http://www.w3.org/2001/XMLSchema" xmlns:p="http://schemas.microsoft.com/office/2006/metadata/properties" xmlns:ns2="e0585ad6-e60d-4dbf-9f0f-7ca5398387e1" targetNamespace="http://schemas.microsoft.com/office/2006/metadata/properties" ma:root="true" ma:fieldsID="a3bd1af75b3c913f6b27a2ecaeb47709" ns2:_="">
    <xsd:import namespace="e0585ad6-e60d-4dbf-9f0f-7ca5398387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85ad6-e60d-4dbf-9f0f-7ca5398387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3E5D6E-9C31-4649-B403-525CFE99FFBF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228A3B1-781B-447F-A78B-18F96B68B8B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e0585ad6-e60d-4dbf-9f0f-7ca5398387e1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2B869B-69B1-4263-B854-8D0EFD583B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Laboratory 2</Template>
  <Application>Microsoft Office PowerPoint</Application>
  <PresentationFormat>On-screen Show (4:3)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Laboratory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2</dc:title>
  <dc:creator>user</dc:creator>
  <cp:lastModifiedBy>اسماء فراس يحيى الحسنات</cp:lastModifiedBy>
  <cp:revision>4</cp:revision>
  <dcterms:created xsi:type="dcterms:W3CDTF">2013-10-04T18:36:20Z</dcterms:created>
  <dcterms:modified xsi:type="dcterms:W3CDTF">2020-10-21T10:46:21Z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0x010100A4CE2C4C7B96C94992FCDCD516328081</vt:lpwstr>
  </property>
</Properties>
</file>