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1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0693400" cy="10693400"/>
  <p:notesSz cx="10693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04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5456" y="7243762"/>
            <a:ext cx="2149943" cy="157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10693400" cy="7004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166100" cy="6985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Epiphyseal bone growth /epiphyseal plate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490572" y="8577757"/>
            <a:ext cx="214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Resting zone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357646" y="8596971"/>
            <a:ext cx="2998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Proliferation stage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76673" y="8596972"/>
            <a:ext cx="302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Hypertrophy stage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466385" y="8516202"/>
            <a:ext cx="374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Calcification stage 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785730" y="8777551"/>
            <a:ext cx="278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Ossification zone 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56500" cy="10180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72554" y="5727700"/>
            <a:ext cx="25273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Individual bone trabeculae showing the lamellar configuration in bone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7404100" y="6375400"/>
            <a:ext cx="7684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61100" y="5270500"/>
            <a:ext cx="19114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72554" y="4947334"/>
            <a:ext cx="18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Lamellae contain osteocyte  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04100" y="2146300"/>
            <a:ext cx="7684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72554" y="1946245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B.M space 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7556500" y="-1"/>
            <a:ext cx="3136900" cy="1707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Section of cancellous bone at higher magnification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23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0900" y="47371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Except the articular surfaces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7239000"/>
            <a:ext cx="7708900" cy="184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Periosteum is composed of : 1) </a:t>
            </a:r>
            <a:r>
              <a:rPr lang="en-US" sz="2400" dirty="0" smtClean="0">
                <a:solidFill>
                  <a:schemeClr val="tx1"/>
                </a:solidFill>
              </a:rPr>
              <a:t>outer fibrous layer (contain : collagen fiber , fibroblast ) some of those fibers penetrate deep towards the bone which are called </a:t>
            </a:r>
            <a:r>
              <a:rPr lang="en-US" sz="2400" dirty="0" err="1" smtClean="0">
                <a:solidFill>
                  <a:schemeClr val="tx1"/>
                </a:solidFill>
              </a:rPr>
              <a:t>sharpey’s</a:t>
            </a:r>
            <a:r>
              <a:rPr lang="en-US" sz="2400" dirty="0" smtClean="0">
                <a:solidFill>
                  <a:schemeClr val="tx1"/>
                </a:solidFill>
              </a:rPr>
              <a:t> fibers , </a:t>
            </a:r>
            <a:r>
              <a:rPr lang="en-US" sz="2800" b="1" dirty="0" smtClean="0">
                <a:solidFill>
                  <a:schemeClr val="tx1"/>
                </a:solidFill>
              </a:rPr>
              <a:t>2)</a:t>
            </a:r>
            <a:r>
              <a:rPr lang="en-US" sz="2400" dirty="0" smtClean="0">
                <a:solidFill>
                  <a:schemeClr val="tx1"/>
                </a:solidFill>
              </a:rPr>
              <a:t> inner cellular layer (contain the osteogenic cells 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5256" y="5757968"/>
            <a:ext cx="2408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 inner cellular layer </a:t>
            </a:r>
            <a:endParaRPr 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946"/>
            <a:ext cx="10693400" cy="7461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480300"/>
            <a:ext cx="42037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**Bone marrow spaces contain RBCs and fat cells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endCxn id="7" idx="0"/>
          </p:cNvCxnSpPr>
          <p:nvPr/>
        </p:nvCxnSpPr>
        <p:spPr>
          <a:xfrm>
            <a:off x="7404099" y="5935272"/>
            <a:ext cx="1" cy="1752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19925" y="7687872"/>
            <a:ext cx="3568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Lacunae contain osteocyte 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23180" y="2679699"/>
            <a:ext cx="838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61380" y="2356534"/>
            <a:ext cx="85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B.M spaces 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56500" cy="10693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7463" y="635203"/>
            <a:ext cx="720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R.S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73672" y="2374900"/>
            <a:ext cx="661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P.Z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94700" y="6184900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H.Z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67426" y="7175500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C.Z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67426" y="9412832"/>
            <a:ext cx="76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O.Z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409867" y="-37322"/>
            <a:ext cx="4283533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Epiphyseal bone growth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9083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Trabecular bone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699362">
            <a:off x="2060856" y="5990220"/>
            <a:ext cx="2657402" cy="57459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03700" y="6644360"/>
            <a:ext cx="76200" cy="1447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8769" y="8092160"/>
            <a:ext cx="200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Osteoblasts 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 rot="20239714">
            <a:off x="5197984" y="6499091"/>
            <a:ext cx="1677559" cy="6354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>
            <a:off x="6159236" y="7110020"/>
            <a:ext cx="25664" cy="9821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32452" y="8061410"/>
            <a:ext cx="1879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Osteocytes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489700" y="3898900"/>
            <a:ext cx="914400" cy="838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159236" y="4318000"/>
            <a:ext cx="330464" cy="1143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74212" y="4318000"/>
            <a:ext cx="2015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Osteoclast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80174" y="10293290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000" b="1" dirty="0" smtClean="0"/>
              <a:t>**مهم جداً التمييز بين انواع الخلايا الثلاثة , ارجعوا لشرح الدكتور بدقيقة 20</a:t>
            </a:r>
            <a:endParaRPr 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012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0069" y="29982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Inner cellular layer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22500" y="4279900"/>
            <a:ext cx="1026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Outer </a:t>
            </a:r>
          </a:p>
          <a:p>
            <a:r>
              <a:rPr lang="en-US" sz="2000" b="1" dirty="0" smtClean="0"/>
              <a:t>Fibrous </a:t>
            </a:r>
          </a:p>
          <a:p>
            <a:r>
              <a:rPr lang="en-US" sz="2000" b="1" dirty="0" smtClean="0"/>
              <a:t>Layer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5100" y="2798145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Lacunae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41502" y="3198255"/>
            <a:ext cx="0" cy="3077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54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8133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Cancellous bone 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80300" y="79375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89099" y="8703664"/>
            <a:ext cx="1982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Bone trabeculae 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79900" y="79375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89200" y="8699500"/>
            <a:ext cx="3581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B.M spaces contain RBCs or Hematopoietic cells and fat cells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61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5847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Epiphyseal bone growth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300" y="8775700"/>
            <a:ext cx="661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P.Z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13300" y="8775699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H.Z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6500" y="8775698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C.Z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90100" y="8775698"/>
            <a:ext cx="76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O.Z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10693400" cy="662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4417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Proliferation zone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7100" y="8394700"/>
            <a:ext cx="661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P.Z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6388" y="8394700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H.Z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175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00" y="0"/>
            <a:ext cx="9652000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10693400" cy="69338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898900" cy="698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Epiphyseal bone growth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038474"/>
            <a:ext cx="72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R.Z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8462" y="8038473"/>
            <a:ext cx="661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P.Z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3300" y="8038472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H.Z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87840" y="8038472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C.Z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53466" y="8038471"/>
            <a:ext cx="76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O.Z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00" y="0"/>
            <a:ext cx="9652000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0607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Cells of the bone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18577523">
            <a:off x="3802905" y="3267148"/>
            <a:ext cx="2057400" cy="18430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68521">
            <a:off x="4437678" y="4314932"/>
            <a:ext cx="15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Osteoclast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9302288">
            <a:off x="6914782" y="3990206"/>
            <a:ext cx="1127886" cy="1691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587316">
            <a:off x="7223385" y="4110860"/>
            <a:ext cx="17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Osteoblasts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65300" y="6718300"/>
            <a:ext cx="1219200" cy="1143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1425" y="6712262"/>
            <a:ext cx="142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osteocyte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949"/>
            <a:ext cx="10693400" cy="6884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4725" y="5279266"/>
            <a:ext cx="3607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Osteocytes within their lacunae </a:t>
            </a:r>
            <a:endParaRPr lang="en-US" sz="2000" b="1" dirty="0"/>
          </a:p>
        </p:txBody>
      </p:sp>
      <p:sp>
        <p:nvSpPr>
          <p:cNvPr id="4" name="Bent-Up Arrow 3"/>
          <p:cNvSpPr/>
          <p:nvPr/>
        </p:nvSpPr>
        <p:spPr>
          <a:xfrm rot="10800000">
            <a:off x="1536700" y="4889500"/>
            <a:ext cx="621792" cy="38976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2300"/>
            <a:ext cx="10693400" cy="8539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2284"/>
            <a:ext cx="100711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Bone Trabeculae within cancellous bone  (immature bone)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9161759"/>
            <a:ext cx="5194300" cy="9855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This bone trabeculae showing the lamellar configuration of bone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2122" y="1155700"/>
            <a:ext cx="1905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Lacunae contain osteocytes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9840" y="1841500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250" y="0"/>
            <a:ext cx="9692898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00" y="0"/>
            <a:ext cx="9652000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90" y="0"/>
            <a:ext cx="6656705" cy="10537825"/>
            <a:chOff x="450010" y="0"/>
            <a:chExt cx="6656705" cy="1053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8556" y="10380662"/>
              <a:ext cx="2149943" cy="157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10" y="0"/>
              <a:ext cx="6656479" cy="103759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654189" y="0"/>
            <a:ext cx="4039211" cy="191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Ground section within a compact bone showing a single osteon or Haversian system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09658">
            <a:off x="1320401" y="896552"/>
            <a:ext cx="4011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Interstitial lamellae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 rot="20802927" flipH="1">
            <a:off x="2855269" y="8539043"/>
            <a:ext cx="347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Interstitial lamellae </a:t>
            </a:r>
            <a:endParaRPr lang="en-US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"/>
            <a:ext cx="9140255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8425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Decalcified section of compact bone at low magnification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59500"/>
            <a:ext cx="65659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Q</a:t>
            </a:r>
            <a:r>
              <a:rPr lang="en-US" sz="2400" b="1" dirty="0">
                <a:solidFill>
                  <a:schemeClr val="tx1"/>
                </a:solidFill>
              </a:rPr>
              <a:t>: How do we know that this is a ground section 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A: </a:t>
            </a:r>
            <a:r>
              <a:rPr lang="en-US" sz="2400" dirty="0" smtClean="0">
                <a:solidFill>
                  <a:schemeClr val="tx1"/>
                </a:solidFill>
              </a:rPr>
              <a:t>there is stain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6108700"/>
            <a:ext cx="4117715" cy="45847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385300"/>
            <a:ext cx="6565900" cy="1308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</a:rPr>
              <a:t>Decalcified </a:t>
            </a:r>
            <a:r>
              <a:rPr lang="en-US" sz="3200" b="1" dirty="0">
                <a:solidFill>
                  <a:prstClr val="black"/>
                </a:solidFill>
              </a:rPr>
              <a:t>section of compact bone at </a:t>
            </a:r>
            <a:r>
              <a:rPr lang="en-US" sz="3200" b="1" dirty="0" smtClean="0">
                <a:solidFill>
                  <a:prstClr val="black"/>
                </a:solidFill>
              </a:rPr>
              <a:t>high </a:t>
            </a:r>
            <a:r>
              <a:rPr lang="en-US" sz="3200" b="1" dirty="0">
                <a:solidFill>
                  <a:prstClr val="black"/>
                </a:solidFill>
              </a:rPr>
              <a:t>magnification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Bent-Up Arrow 6"/>
          <p:cNvSpPr/>
          <p:nvPr/>
        </p:nvSpPr>
        <p:spPr>
          <a:xfrm rot="10800000">
            <a:off x="5715508" y="8851899"/>
            <a:ext cx="850392" cy="53340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150100"/>
            <a:ext cx="6565900" cy="101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Q</a:t>
            </a:r>
            <a:r>
              <a:rPr lang="en-US" sz="2400" b="1" dirty="0">
                <a:solidFill>
                  <a:prstClr val="black"/>
                </a:solidFill>
              </a:rPr>
              <a:t>: How do we know that this is a ground section ?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A: </a:t>
            </a:r>
            <a:r>
              <a:rPr lang="en-US" sz="2400" dirty="0" smtClean="0">
                <a:solidFill>
                  <a:schemeClr val="tx1"/>
                </a:solidFill>
              </a:rPr>
              <a:t>through the presence of Haversian system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86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250" y="0"/>
            <a:ext cx="9692898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46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3467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Ground section of compact bone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19768920">
            <a:off x="7318249" y="143902"/>
            <a:ext cx="2623421" cy="381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156700" y="393700"/>
            <a:ext cx="3048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56700" y="-48831"/>
            <a:ext cx="115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Osteon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785100" y="4565567"/>
            <a:ext cx="1219200" cy="13145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004300" y="52705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61500" y="4855001"/>
            <a:ext cx="110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Central</a:t>
            </a:r>
          </a:p>
          <a:p>
            <a:r>
              <a:rPr lang="en-US" sz="2400" b="1" dirty="0" smtClean="0"/>
              <a:t>canal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20147233">
            <a:off x="3806398" y="4867223"/>
            <a:ext cx="260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Haversian canal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04324" y="237490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8876" y="284227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6850" y="6437074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39" y="8188980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 = lamellae 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" y="622300"/>
            <a:ext cx="10693400" cy="69293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7945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Decalcified section of single osteon 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98900" y="6946900"/>
            <a:ext cx="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98900" y="80899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3493" y="7785100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Lamellae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010" y="0"/>
            <a:ext cx="6656705" cy="10537825"/>
            <a:chOff x="450010" y="0"/>
            <a:chExt cx="6656705" cy="1053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8556" y="10380662"/>
              <a:ext cx="2149943" cy="157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10" y="0"/>
              <a:ext cx="6656479" cy="10375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56500" cy="10260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6500" y="0"/>
            <a:ext cx="3136900" cy="774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Ground section in Haversian system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0" y="3148860"/>
            <a:ext cx="31369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Haversian canal lined by the endosteum and it provides the B.Vs and the nerves of the compact bone 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6500" y="0"/>
            <a:ext cx="3136900" cy="168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Decalcified </a:t>
            </a:r>
            <a:r>
              <a:rPr lang="en-US" sz="2800" b="1" dirty="0">
                <a:solidFill>
                  <a:prstClr val="black"/>
                </a:solidFill>
              </a:rPr>
              <a:t>section of compact bone at </a:t>
            </a:r>
            <a:r>
              <a:rPr lang="en-US" sz="2800" b="1" dirty="0" smtClean="0">
                <a:solidFill>
                  <a:prstClr val="black"/>
                </a:solidFill>
              </a:rPr>
              <a:t>high magnification  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340856">
            <a:off x="4380126" y="3178684"/>
            <a:ext cx="385821" cy="8405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7"/>
          </p:cNvCxnSpPr>
          <p:nvPr/>
        </p:nvCxnSpPr>
        <p:spPr>
          <a:xfrm>
            <a:off x="4812195" y="3375965"/>
            <a:ext cx="3049105" cy="65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61300" y="3177999"/>
            <a:ext cx="169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B.V + nerve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556500" y="8851900"/>
            <a:ext cx="2514600" cy="184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Notice the circumferential lamellae around the H.C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27700" y="5956300"/>
            <a:ext cx="838200" cy="1143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6"/>
          </p:cNvCxnSpPr>
          <p:nvPr/>
        </p:nvCxnSpPr>
        <p:spPr>
          <a:xfrm>
            <a:off x="6565900" y="6527800"/>
            <a:ext cx="1295400" cy="38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61300" y="6266190"/>
            <a:ext cx="744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H.C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554274">
            <a:off x="1530732" y="3419255"/>
            <a:ext cx="459727" cy="838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2607" y="2610703"/>
            <a:ext cx="181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Osteocytes in lamellae 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6100" y="3441700"/>
            <a:ext cx="869656" cy="3966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61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0701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Osteoclast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758711">
            <a:off x="2843796" y="4414901"/>
            <a:ext cx="387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Ruffled border of osteoclast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800720">
            <a:off x="4460133" y="5723980"/>
            <a:ext cx="3117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Howship's</a:t>
            </a:r>
            <a:r>
              <a:rPr lang="en-US" sz="2800" b="1" dirty="0" smtClean="0">
                <a:solidFill>
                  <a:schemeClr val="bg1"/>
                </a:solidFill>
              </a:rPr>
              <a:t> lacunae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3815"/>
            <a:ext cx="10693400" cy="6470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2799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Epiphyseal bone growth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87345" y="3507271"/>
            <a:ext cx="214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Resting zone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914357" y="3774107"/>
            <a:ext cx="2968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Proliferation zone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596678" y="3782145"/>
            <a:ext cx="2937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Hypertrophy zone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356873" y="3279127"/>
            <a:ext cx="4617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Degeneration / calcified zone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8414906" y="3050671"/>
            <a:ext cx="278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Ossification zone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3947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Ground section of compact bone showing single osteon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861300"/>
            <a:ext cx="74041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Contents of Haversian system / Osteon :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1) </a:t>
            </a:r>
            <a:r>
              <a:rPr lang="en-US" sz="2400" dirty="0" smtClean="0">
                <a:solidFill>
                  <a:schemeClr val="tx1"/>
                </a:solidFill>
              </a:rPr>
              <a:t>Central canal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2) </a:t>
            </a:r>
            <a:r>
              <a:rPr lang="en-US" sz="2400" dirty="0" smtClean="0">
                <a:solidFill>
                  <a:schemeClr val="tx1"/>
                </a:solidFill>
              </a:rPr>
              <a:t>circumferential lamellae of compact bone 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3) </a:t>
            </a:r>
            <a:r>
              <a:rPr lang="en-US" sz="2400" dirty="0" smtClean="0">
                <a:solidFill>
                  <a:schemeClr val="tx1"/>
                </a:solidFill>
              </a:rPr>
              <a:t>Lacunae of the osteocytes within the lamellae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4) </a:t>
            </a:r>
            <a:r>
              <a:rPr lang="en-US" sz="2400" dirty="0" smtClean="0">
                <a:solidFill>
                  <a:schemeClr val="tx1"/>
                </a:solidFill>
              </a:rPr>
              <a:t>canaliculi contain the process of osteocytes  </a:t>
            </a:r>
          </a:p>
          <a:p>
            <a:pPr marL="342900" indent="-342900"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900" y="36784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6546" y="1365554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0007" y="59563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060700" cy="6223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Cancellous bone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27100" y="76327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1468" y="839470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B.M space 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 rot="751338">
            <a:off x="2832100" y="6261100"/>
            <a:ext cx="2133600" cy="838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32300" y="7185186"/>
            <a:ext cx="0" cy="828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7946" y="8013700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Hematopoietic cells </a:t>
            </a:r>
            <a:endParaRPr lang="en-US" sz="24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004300" y="7632700"/>
            <a:ext cx="0" cy="6118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34108" y="8250720"/>
            <a:ext cx="234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Bone trabeculae </a:t>
            </a:r>
            <a:endParaRPr lang="en-US" sz="2400" b="1" dirty="0"/>
          </a:p>
        </p:txBody>
      </p:sp>
      <p:sp>
        <p:nvSpPr>
          <p:cNvPr id="17" name="Oval 16"/>
          <p:cNvSpPr/>
          <p:nvPr/>
        </p:nvSpPr>
        <p:spPr>
          <a:xfrm>
            <a:off x="1612900" y="1993900"/>
            <a:ext cx="533400" cy="533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7100" y="3365500"/>
            <a:ext cx="533400" cy="381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80300" y="1765300"/>
            <a:ext cx="457200" cy="381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70300" y="4432300"/>
            <a:ext cx="762000" cy="381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46300" y="3441700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4700" y="9385300"/>
            <a:ext cx="381000" cy="381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155700" y="9575800"/>
            <a:ext cx="304800" cy="190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60500" y="9366190"/>
            <a:ext cx="455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Represent osteocytes within the lacunae </a:t>
            </a:r>
            <a:endParaRPr lang="en-US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4775" y="722443"/>
            <a:ext cx="10693400" cy="739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776" y="0"/>
            <a:ext cx="9943476" cy="6985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Cancellous</a:t>
            </a:r>
            <a:r>
              <a:rPr lang="ar-JO" sz="3600" b="1" dirty="0">
                <a:solidFill>
                  <a:prstClr val="black"/>
                </a:solidFill>
              </a:rPr>
              <a:t>/ </a:t>
            </a:r>
            <a:r>
              <a:rPr lang="en-US" sz="3600" b="1" dirty="0">
                <a:solidFill>
                  <a:prstClr val="black"/>
                </a:solidFill>
              </a:rPr>
              <a:t> Spongy </a:t>
            </a:r>
            <a:r>
              <a:rPr lang="en-US" sz="3600" b="1" dirty="0" smtClean="0">
                <a:solidFill>
                  <a:prstClr val="black"/>
                </a:solidFill>
              </a:rPr>
              <a:t>/ Medullary / Trabecular  </a:t>
            </a:r>
            <a:r>
              <a:rPr lang="en-US" sz="3600" b="1" dirty="0">
                <a:solidFill>
                  <a:prstClr val="black"/>
                </a:solidFill>
              </a:rPr>
              <a:t>bone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32300" y="8113843"/>
            <a:ext cx="0" cy="5094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7708" y="8666188"/>
            <a:ext cx="234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Bone trabeculae 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27900" y="7937500"/>
            <a:ext cx="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7991" y="8657236"/>
            <a:ext cx="290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Bone marrow spaces 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6985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6901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Ground section of compact bone showing many osteons  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128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166100" cy="62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Ground section of osteon at high magnification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0100" y="2832100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Lacunae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9900" y="3828563"/>
            <a:ext cx="191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Central canal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100" y="3477093"/>
            <a:ext cx="144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Canaliculi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85" y="7850196"/>
            <a:ext cx="822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**Notice the circumferential lamellae around the central canal 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8425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Decalcified section of compact bone at low magnification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861300"/>
            <a:ext cx="68707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Decalcification: a way for preparation of bone by putting bone in acids until minerals come out of it and the bone become soft and able for sectioning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650119">
            <a:off x="-679573" y="2526159"/>
            <a:ext cx="5300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Transverse section of muscles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 rot="18620520">
            <a:off x="4409937" y="3445296"/>
            <a:ext cx="3850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Calcified bone (compact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613900" y="7708900"/>
            <a:ext cx="0" cy="774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47035" y="8483600"/>
            <a:ext cx="2333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Marrow space</a:t>
            </a:r>
          </a:p>
          <a:p>
            <a:r>
              <a:rPr lang="en-US" sz="2400" b="1" dirty="0" smtClean="0"/>
              <a:t>Filled by blood and fat cells  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4508500" y="2984500"/>
            <a:ext cx="762000" cy="762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4640" y="5014793"/>
            <a:ext cx="812460" cy="63670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89500" y="1917700"/>
            <a:ext cx="838200" cy="685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>
          <a:xfrm flipV="1">
            <a:off x="3634036" y="2260600"/>
            <a:ext cx="1255464" cy="16382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95836" y="3780482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Osteons and there central canal </a:t>
            </a:r>
            <a:endParaRPr lang="en-US" sz="2400" b="1" dirty="0"/>
          </a:p>
        </p:txBody>
      </p:sp>
      <p:cxnSp>
        <p:nvCxnSpPr>
          <p:cNvPr id="19" name="Straight Arrow Connector 18"/>
          <p:cNvCxnSpPr>
            <a:endCxn id="11" idx="3"/>
          </p:cNvCxnSpPr>
          <p:nvPr/>
        </p:nvCxnSpPr>
        <p:spPr>
          <a:xfrm flipV="1">
            <a:off x="4077040" y="3634908"/>
            <a:ext cx="543052" cy="3499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09346" y="5096966"/>
            <a:ext cx="418154" cy="1938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61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2799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Epiphyseal bone growth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6100"/>
            <a:ext cx="10693400" cy="7093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775700" cy="54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Ground section in Compact / Dense / Cortical bone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84500" y="3822700"/>
            <a:ext cx="3886200" cy="3124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>
          <a:xfrm>
            <a:off x="4927600" y="6946900"/>
            <a:ext cx="38100" cy="990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4289" y="7937500"/>
            <a:ext cx="366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Osteon / Haversian system 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8089900" y="6794500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>
            <a:off x="8623300" y="7861300"/>
            <a:ext cx="0" cy="5378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95427" y="8399165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Haversian canal 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882650" y="6184900"/>
            <a:ext cx="730250" cy="762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31900" y="69469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5375" y="7937499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Lacunae 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56500" cy="100753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6500" y="0"/>
            <a:ext cx="3136900" cy="168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Q: How do we know that this is a ground section ?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A:</a:t>
            </a:r>
            <a:r>
              <a:rPr lang="en-US" sz="2400" dirty="0" smtClean="0">
                <a:solidFill>
                  <a:schemeClr val="tx1"/>
                </a:solidFill>
              </a:rPr>
              <a:t> there is NO stains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32300" y="6642100"/>
            <a:ext cx="838200" cy="762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70500" y="7023100"/>
            <a:ext cx="2667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37500" y="6207492"/>
            <a:ext cx="18160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Central canal surrounded by circumferential lamellae of compact bone   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393700" y="774700"/>
            <a:ext cx="2133600" cy="1066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436728">
            <a:off x="4737100" y="4127500"/>
            <a:ext cx="533400" cy="304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436581">
            <a:off x="4616541" y="3619288"/>
            <a:ext cx="325386" cy="43730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46900" y="2451100"/>
            <a:ext cx="304800" cy="304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2" idx="6"/>
          </p:cNvCxnSpPr>
          <p:nvPr/>
        </p:nvCxnSpPr>
        <p:spPr>
          <a:xfrm>
            <a:off x="7251700" y="2603500"/>
            <a:ext cx="685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37500" y="2376889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Lacunae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569</Words>
  <Application>Microsoft Office PowerPoint</Application>
  <PresentationFormat>Custom</PresentationFormat>
  <Paragraphs>135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CamScanner ٠٢-٢٤-٢٠٢١ ١٢.٢٤</dc:title>
  <dc:subject>CamScanner ٠٢-٢٤-٢٠٢١ ١٢.٢٤</dc:subject>
  <dc:creator>CamScanner</dc:creator>
  <cp:lastModifiedBy>user</cp:lastModifiedBy>
  <cp:revision>28</cp:revision>
  <dcterms:created xsi:type="dcterms:W3CDTF">2021-03-01T14:59:06Z</dcterms:created>
  <dcterms:modified xsi:type="dcterms:W3CDTF">2021-03-02T01:01:42Z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2021-03-01T00:00:00Z</vt:filetime>
  </property>
</Properties>
</file>