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sldIdLst>
    <p:sldId id="300" r:id="rId5"/>
    <p:sldId id="299" r:id="rId6"/>
    <p:sldId id="317" r:id="rId7"/>
    <p:sldId id="309" r:id="rId8"/>
    <p:sldId id="328" r:id="rId9"/>
    <p:sldId id="329" r:id="rId10"/>
    <p:sldId id="327" r:id="rId11"/>
    <p:sldId id="312" r:id="rId12"/>
    <p:sldId id="313" r:id="rId13"/>
    <p:sldId id="314" r:id="rId14"/>
    <p:sldId id="259" r:id="rId15"/>
    <p:sldId id="260" r:id="rId16"/>
    <p:sldId id="261" r:id="rId17"/>
    <p:sldId id="301" r:id="rId18"/>
    <p:sldId id="262" r:id="rId19"/>
    <p:sldId id="263" r:id="rId20"/>
    <p:sldId id="315" r:id="rId21"/>
    <p:sldId id="264" r:id="rId22"/>
    <p:sldId id="316" r:id="rId23"/>
    <p:sldId id="318" r:id="rId24"/>
    <p:sldId id="319" r:id="rId25"/>
    <p:sldId id="320" r:id="rId26"/>
    <p:sldId id="321" r:id="rId27"/>
    <p:sldId id="330" r:id="rId28"/>
    <p:sldId id="322" r:id="rId29"/>
    <p:sldId id="323" r:id="rId30"/>
    <p:sldId id="324" r:id="rId31"/>
    <p:sldId id="325" r:id="rId32"/>
    <p:sldId id="32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4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6D7834-27E1-4CD9-8DFE-FADBA43DC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33CB500-5875-47D2-96EF-BED40F02E95B}">
      <dgm:prSet phldrT="[Text]" custT="1"/>
      <dgm:spPr/>
      <dgm:t>
        <a:bodyPr/>
        <a:lstStyle/>
        <a:p>
          <a:pPr rtl="0"/>
          <a:endParaRPr lang="ar-EG" sz="3200" b="1" dirty="0"/>
        </a:p>
      </dgm:t>
    </dgm:pt>
    <dgm:pt modelId="{45367BA0-D55C-4E9E-8C9F-D82BCF5E3027}" type="parTrans" cxnId="{3B521571-FE58-4E1A-9DDF-5434DC2ECA24}">
      <dgm:prSet/>
      <dgm:spPr/>
      <dgm:t>
        <a:bodyPr/>
        <a:lstStyle/>
        <a:p>
          <a:pPr rtl="1"/>
          <a:endParaRPr lang="ar-EG"/>
        </a:p>
      </dgm:t>
    </dgm:pt>
    <dgm:pt modelId="{709FA4F5-8F9A-4D10-BA2D-D039D55A33E5}" type="sibTrans" cxnId="{3B521571-FE58-4E1A-9DDF-5434DC2ECA24}">
      <dgm:prSet/>
      <dgm:spPr/>
      <dgm:t>
        <a:bodyPr/>
        <a:lstStyle/>
        <a:p>
          <a:pPr rtl="1"/>
          <a:endParaRPr lang="ar-EG"/>
        </a:p>
      </dgm:t>
    </dgm:pt>
    <dgm:pt modelId="{1D43E27C-13D3-404D-8B4D-7332534794F2}">
      <dgm:prSet phldrT="[Text]"/>
      <dgm:spPr/>
      <dgm:t>
        <a:bodyPr/>
        <a:lstStyle/>
        <a:p>
          <a:pPr rtl="1"/>
          <a:endParaRPr lang="ar-EG" dirty="0"/>
        </a:p>
      </dgm:t>
    </dgm:pt>
    <dgm:pt modelId="{A49F4434-F580-48B4-BC27-D48103A26B59}" type="parTrans" cxnId="{79F05867-A886-41E5-AF2C-16D2302081C4}">
      <dgm:prSet/>
      <dgm:spPr/>
      <dgm:t>
        <a:bodyPr/>
        <a:lstStyle/>
        <a:p>
          <a:pPr rtl="1"/>
          <a:endParaRPr lang="ar-EG"/>
        </a:p>
      </dgm:t>
    </dgm:pt>
    <dgm:pt modelId="{117B0C41-76A4-48E7-908C-F8A2A8032191}" type="sibTrans" cxnId="{79F05867-A886-41E5-AF2C-16D2302081C4}">
      <dgm:prSet/>
      <dgm:spPr/>
      <dgm:t>
        <a:bodyPr/>
        <a:lstStyle/>
        <a:p>
          <a:pPr rtl="1"/>
          <a:endParaRPr lang="ar-EG"/>
        </a:p>
      </dgm:t>
    </dgm:pt>
    <dgm:pt modelId="{1D4CCC9E-4E30-4A95-A760-072F44428631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0"/>
          <a:r>
            <a:rPr lang="en-US" sz="2800" b="1" dirty="0" smtClean="0"/>
            <a:t>Safety </a:t>
          </a:r>
          <a:r>
            <a:rPr lang="en-US" sz="2800" b="1" dirty="0" smtClean="0"/>
            <a:t>engineer</a:t>
          </a:r>
          <a:endParaRPr lang="ar-JO" sz="2800" b="1" dirty="0" smtClean="0"/>
        </a:p>
        <a:p>
          <a:pPr rtl="0"/>
          <a:r>
            <a:rPr lang="ar-JO" sz="2800" b="1" dirty="0" smtClean="0"/>
            <a:t>مهندس سلامة</a:t>
          </a:r>
          <a:endParaRPr lang="ar-EG" sz="2800" b="1" dirty="0"/>
        </a:p>
      </dgm:t>
    </dgm:pt>
    <dgm:pt modelId="{036559D0-F446-4C47-A9C6-09B57A297B6F}" type="parTrans" cxnId="{F4DC3C09-DF98-4BF1-ACBC-B1F69D767C6C}">
      <dgm:prSet/>
      <dgm:spPr/>
      <dgm:t>
        <a:bodyPr/>
        <a:lstStyle/>
        <a:p>
          <a:pPr rtl="1"/>
          <a:endParaRPr lang="ar-EG"/>
        </a:p>
      </dgm:t>
    </dgm:pt>
    <dgm:pt modelId="{3F4B47E4-EA9B-460A-BD2D-C1F57005A921}" type="sibTrans" cxnId="{F4DC3C09-DF98-4BF1-ACBC-B1F69D767C6C}">
      <dgm:prSet/>
      <dgm:spPr/>
      <dgm:t>
        <a:bodyPr/>
        <a:lstStyle/>
        <a:p>
          <a:pPr rtl="1"/>
          <a:endParaRPr lang="ar-EG"/>
        </a:p>
      </dgm:t>
    </dgm:pt>
    <dgm:pt modelId="{9FF42A5C-4BBE-45BE-90B6-DF757CC9D0DD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ctr" rtl="0"/>
          <a:r>
            <a:rPr lang="en-US" sz="2800" b="1" dirty="0" smtClean="0"/>
            <a:t>Epidemiologist</a:t>
          </a:r>
          <a:endParaRPr lang="ar-JO" sz="2800" b="1" dirty="0" smtClean="0"/>
        </a:p>
        <a:p>
          <a:pPr algn="ctr" rtl="0"/>
          <a:r>
            <a:rPr lang="ar-JO" sz="2800" b="1" dirty="0" smtClean="0"/>
            <a:t>عالم الأوبئة</a:t>
          </a:r>
          <a:endParaRPr lang="ar-EG" sz="2800" b="1" dirty="0"/>
        </a:p>
      </dgm:t>
    </dgm:pt>
    <dgm:pt modelId="{D1DEC538-E4FE-4255-948D-730FBD5A740D}" type="parTrans" cxnId="{D72A209E-E49D-4E0F-90A7-249BF9F46FBA}">
      <dgm:prSet/>
      <dgm:spPr/>
      <dgm:t>
        <a:bodyPr/>
        <a:lstStyle/>
        <a:p>
          <a:pPr rtl="1"/>
          <a:endParaRPr lang="ar-EG"/>
        </a:p>
      </dgm:t>
    </dgm:pt>
    <dgm:pt modelId="{0E05B1DA-6DBB-4969-8B87-CCAA384F0B8C}" type="sibTrans" cxnId="{D72A209E-E49D-4E0F-90A7-249BF9F46FBA}">
      <dgm:prSet/>
      <dgm:spPr/>
      <dgm:t>
        <a:bodyPr/>
        <a:lstStyle/>
        <a:p>
          <a:pPr rtl="1"/>
          <a:endParaRPr lang="ar-EG"/>
        </a:p>
      </dgm:t>
    </dgm:pt>
    <dgm:pt modelId="{79676BCB-46E9-4F32-9917-ADC85936C6A7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en-US" sz="2800" b="1" dirty="0" smtClean="0"/>
            <a:t>Hygienist</a:t>
          </a:r>
          <a:endParaRPr lang="ar-JO" sz="2800" b="1" dirty="0" smtClean="0"/>
        </a:p>
        <a:p>
          <a:pPr rtl="1"/>
          <a:r>
            <a:rPr lang="ar-JO" sz="2800" b="1" dirty="0" smtClean="0"/>
            <a:t>خبير صحة</a:t>
          </a:r>
          <a:endParaRPr lang="ar-EG" sz="2800" b="1" dirty="0"/>
        </a:p>
      </dgm:t>
    </dgm:pt>
    <dgm:pt modelId="{4F75604E-D685-41F5-9932-140A7C64CAE1}" type="parTrans" cxnId="{457555FC-5B9C-41A1-BCDC-4A70ADAEEEFE}">
      <dgm:prSet/>
      <dgm:spPr/>
      <dgm:t>
        <a:bodyPr/>
        <a:lstStyle/>
        <a:p>
          <a:pPr rtl="1"/>
          <a:endParaRPr lang="ar-EG"/>
        </a:p>
      </dgm:t>
    </dgm:pt>
    <dgm:pt modelId="{96E3B380-0B68-4F91-99A9-6D9648C1D8C2}" type="sibTrans" cxnId="{457555FC-5B9C-41A1-BCDC-4A70ADAEEEFE}">
      <dgm:prSet/>
      <dgm:spPr/>
      <dgm:t>
        <a:bodyPr/>
        <a:lstStyle/>
        <a:p>
          <a:pPr rtl="1"/>
          <a:endParaRPr lang="ar-EG"/>
        </a:p>
      </dgm:t>
    </dgm:pt>
    <dgm:pt modelId="{1DE97667-A74D-4DC0-8732-C378A71CBE43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en-US" sz="2800" b="1" dirty="0" smtClean="0"/>
            <a:t>Ergonomist</a:t>
          </a:r>
          <a:endParaRPr lang="ar-JO" sz="2800" b="1" dirty="0" smtClean="0"/>
        </a:p>
        <a:p>
          <a:pPr rtl="1"/>
          <a:r>
            <a:rPr lang="ar-JO" sz="2800" b="1" dirty="0" smtClean="0"/>
            <a:t>عالم بيئة</a:t>
          </a:r>
          <a:endParaRPr lang="ar-EG" sz="2800" b="1" dirty="0"/>
        </a:p>
      </dgm:t>
    </dgm:pt>
    <dgm:pt modelId="{C447B2EF-76CF-404D-A295-BEE6428CF7C4}" type="parTrans" cxnId="{4F5F7A82-2616-47DB-8D9C-B229379743B4}">
      <dgm:prSet/>
      <dgm:spPr/>
      <dgm:t>
        <a:bodyPr/>
        <a:lstStyle/>
        <a:p>
          <a:pPr rtl="1"/>
          <a:endParaRPr lang="ar-EG"/>
        </a:p>
      </dgm:t>
    </dgm:pt>
    <dgm:pt modelId="{41106BE5-D8EF-455A-85B5-26EFE4779CB5}" type="sibTrans" cxnId="{4F5F7A82-2616-47DB-8D9C-B229379743B4}">
      <dgm:prSet/>
      <dgm:spPr/>
      <dgm:t>
        <a:bodyPr/>
        <a:lstStyle/>
        <a:p>
          <a:pPr rtl="1"/>
          <a:endParaRPr lang="ar-EG"/>
        </a:p>
      </dgm:t>
    </dgm:pt>
    <dgm:pt modelId="{EC364DA1-F57B-449F-9DBB-995366E26CAE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en-US" sz="2800" b="1" dirty="0" smtClean="0"/>
            <a:t>Physician</a:t>
          </a:r>
          <a:endParaRPr lang="ar-JO" sz="2800" b="1" dirty="0" smtClean="0"/>
        </a:p>
        <a:p>
          <a:pPr rtl="1"/>
          <a:r>
            <a:rPr lang="ar-JO" sz="2800" b="1" dirty="0" smtClean="0"/>
            <a:t>الطبيب المعالج</a:t>
          </a:r>
          <a:endParaRPr lang="ar-EG" sz="2800" b="1" dirty="0"/>
        </a:p>
      </dgm:t>
    </dgm:pt>
    <dgm:pt modelId="{43E7333B-FB83-4547-BB0A-6A4B24D9DEDC}" type="sibTrans" cxnId="{F719451E-3F10-4569-8342-6CA39E72F736}">
      <dgm:prSet/>
      <dgm:spPr/>
      <dgm:t>
        <a:bodyPr/>
        <a:lstStyle/>
        <a:p>
          <a:pPr rtl="1"/>
          <a:endParaRPr lang="ar-EG"/>
        </a:p>
      </dgm:t>
    </dgm:pt>
    <dgm:pt modelId="{FB7ABDF2-9654-4EEC-9AEA-41F5D590FA45}" type="parTrans" cxnId="{F719451E-3F10-4569-8342-6CA39E72F736}">
      <dgm:prSet/>
      <dgm:spPr/>
      <dgm:t>
        <a:bodyPr/>
        <a:lstStyle/>
        <a:p>
          <a:pPr rtl="1"/>
          <a:endParaRPr lang="ar-EG"/>
        </a:p>
      </dgm:t>
    </dgm:pt>
    <dgm:pt modelId="{CB7863ED-23EE-4C2D-8B4D-4E8FFE83C99A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en-US" sz="2800" b="1" dirty="0" smtClean="0"/>
            <a:t>Nurse</a:t>
          </a:r>
          <a:endParaRPr lang="ar-JO" sz="2800" b="1" dirty="0" smtClean="0"/>
        </a:p>
        <a:p>
          <a:pPr rtl="1"/>
          <a:r>
            <a:rPr lang="ar-JO" sz="2800" b="1" dirty="0" smtClean="0"/>
            <a:t>ممرضة</a:t>
          </a:r>
          <a:endParaRPr lang="ar-EG" sz="2800" b="1" dirty="0"/>
        </a:p>
      </dgm:t>
    </dgm:pt>
    <dgm:pt modelId="{EA3EB3A0-C57C-47E3-A7B5-84B2F7654C73}" type="parTrans" cxnId="{3864B8DD-ABDC-45F8-8BEE-075C8AC89757}">
      <dgm:prSet/>
      <dgm:spPr/>
      <dgm:t>
        <a:bodyPr/>
        <a:lstStyle/>
        <a:p>
          <a:pPr rtl="1"/>
          <a:endParaRPr lang="ar-EG"/>
        </a:p>
      </dgm:t>
    </dgm:pt>
    <dgm:pt modelId="{7A9D1A81-29DB-4ABF-B315-858011931631}" type="sibTrans" cxnId="{3864B8DD-ABDC-45F8-8BEE-075C8AC89757}">
      <dgm:prSet/>
      <dgm:spPr/>
      <dgm:t>
        <a:bodyPr/>
        <a:lstStyle/>
        <a:p>
          <a:pPr rtl="1"/>
          <a:endParaRPr lang="ar-EG"/>
        </a:p>
      </dgm:t>
    </dgm:pt>
    <dgm:pt modelId="{76977D8B-445A-4940-BDB5-A66A933F9554}">
      <dgm:prSet phldrT="[Text]"/>
      <dgm:spPr/>
      <dgm:t>
        <a:bodyPr/>
        <a:lstStyle/>
        <a:p>
          <a:pPr rtl="1"/>
          <a:endParaRPr lang="ar-EG" dirty="0"/>
        </a:p>
      </dgm:t>
    </dgm:pt>
    <dgm:pt modelId="{3B45BE4B-861E-4441-82A2-744700B8AF51}" type="sibTrans" cxnId="{F354E2B4-8213-4C26-A166-FD96CDAF7346}">
      <dgm:prSet/>
      <dgm:spPr/>
      <dgm:t>
        <a:bodyPr/>
        <a:lstStyle/>
        <a:p>
          <a:pPr rtl="1"/>
          <a:endParaRPr lang="ar-EG"/>
        </a:p>
      </dgm:t>
    </dgm:pt>
    <dgm:pt modelId="{14A89E33-F1C8-43FB-914E-09E0CE5D421B}" type="parTrans" cxnId="{F354E2B4-8213-4C26-A166-FD96CDAF7346}">
      <dgm:prSet/>
      <dgm:spPr/>
      <dgm:t>
        <a:bodyPr/>
        <a:lstStyle/>
        <a:p>
          <a:pPr rtl="1"/>
          <a:endParaRPr lang="ar-EG"/>
        </a:p>
      </dgm:t>
    </dgm:pt>
    <dgm:pt modelId="{58DB4B4F-1E5A-4EA5-BC6A-BF4A67DC800A}" type="pres">
      <dgm:prSet presAssocID="{316D7834-27E1-4CD9-8DFE-FADBA43DCD1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A6F885EB-D68F-4565-BB26-BD31934B7D97}" type="pres">
      <dgm:prSet presAssocID="{133CB500-5875-47D2-96EF-BED40F02E95B}" presName="compNode" presStyleCnt="0"/>
      <dgm:spPr/>
    </dgm:pt>
    <dgm:pt modelId="{39C4E6F3-A182-443A-B5D4-EA56C705CB5F}" type="pres">
      <dgm:prSet presAssocID="{133CB500-5875-47D2-96EF-BED40F02E95B}" presName="aNode" presStyleLbl="bgShp" presStyleIdx="0" presStyleCnt="3" custLinFactNeighborX="3144" custLinFactNeighborY="-2314"/>
      <dgm:spPr/>
      <dgm:t>
        <a:bodyPr/>
        <a:lstStyle/>
        <a:p>
          <a:pPr rtl="1"/>
          <a:endParaRPr lang="ar-EG"/>
        </a:p>
      </dgm:t>
    </dgm:pt>
    <dgm:pt modelId="{0055EB9E-5EC2-4312-8E63-F76B108E59E3}" type="pres">
      <dgm:prSet presAssocID="{133CB500-5875-47D2-96EF-BED40F02E95B}" presName="textNode" presStyleLbl="bgShp" presStyleIdx="0" presStyleCnt="3"/>
      <dgm:spPr/>
      <dgm:t>
        <a:bodyPr/>
        <a:lstStyle/>
        <a:p>
          <a:pPr rtl="1"/>
          <a:endParaRPr lang="ar-EG"/>
        </a:p>
      </dgm:t>
    </dgm:pt>
    <dgm:pt modelId="{52CC3F91-67B6-401A-9902-1150252CE548}" type="pres">
      <dgm:prSet presAssocID="{133CB500-5875-47D2-96EF-BED40F02E95B}" presName="compChildNode" presStyleCnt="0"/>
      <dgm:spPr/>
    </dgm:pt>
    <dgm:pt modelId="{6B18255D-8CF3-4E6B-BE13-B6794B7A709F}" type="pres">
      <dgm:prSet presAssocID="{133CB500-5875-47D2-96EF-BED40F02E95B}" presName="theInnerList" presStyleCnt="0"/>
      <dgm:spPr/>
    </dgm:pt>
    <dgm:pt modelId="{F0507FAE-842C-4D63-83F3-CA2A7426DD0C}" type="pres">
      <dgm:prSet presAssocID="{EC364DA1-F57B-449F-9DBB-995366E26CAE}" presName="childNode" presStyleLbl="node1" presStyleIdx="0" presStyleCnt="6" custLinFactY="-32143" custLinFactNeighborX="3365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C1094FA-BE0E-464C-BCDF-0D38659222D9}" type="pres">
      <dgm:prSet presAssocID="{EC364DA1-F57B-449F-9DBB-995366E26CAE}" presName="aSpace2" presStyleCnt="0"/>
      <dgm:spPr/>
    </dgm:pt>
    <dgm:pt modelId="{7463B174-64E7-4B1B-945F-607AE7C28279}" type="pres">
      <dgm:prSet presAssocID="{CB7863ED-23EE-4C2D-8B4D-4E8FFE83C99A}" presName="childNode" presStyleLbl="node1" presStyleIdx="1" presStyleCnt="6" custLinFactY="-8682" custLinFactNeighborX="-613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7767F5C-3C50-4DFD-AE00-F1F4AF295131}" type="pres">
      <dgm:prSet presAssocID="{133CB500-5875-47D2-96EF-BED40F02E95B}" presName="aSpace" presStyleCnt="0"/>
      <dgm:spPr/>
    </dgm:pt>
    <dgm:pt modelId="{2313D81B-1C10-42D6-9018-970632893830}" type="pres">
      <dgm:prSet presAssocID="{1D43E27C-13D3-404D-8B4D-7332534794F2}" presName="compNode" presStyleCnt="0"/>
      <dgm:spPr/>
    </dgm:pt>
    <dgm:pt modelId="{BCA31DD3-A19D-482B-9906-4D7C059AEC04}" type="pres">
      <dgm:prSet presAssocID="{1D43E27C-13D3-404D-8B4D-7332534794F2}" presName="aNode" presStyleLbl="bgShp" presStyleIdx="1" presStyleCnt="3" custScaleX="135824" custLinFactNeighborX="-3532" custLinFactNeighborY="13285"/>
      <dgm:spPr/>
      <dgm:t>
        <a:bodyPr/>
        <a:lstStyle/>
        <a:p>
          <a:pPr rtl="1"/>
          <a:endParaRPr lang="ar-EG"/>
        </a:p>
      </dgm:t>
    </dgm:pt>
    <dgm:pt modelId="{8D880784-7888-4021-8047-46FA7397C790}" type="pres">
      <dgm:prSet presAssocID="{1D43E27C-13D3-404D-8B4D-7332534794F2}" presName="textNode" presStyleLbl="bgShp" presStyleIdx="1" presStyleCnt="3"/>
      <dgm:spPr/>
      <dgm:t>
        <a:bodyPr/>
        <a:lstStyle/>
        <a:p>
          <a:pPr rtl="1"/>
          <a:endParaRPr lang="ar-EG"/>
        </a:p>
      </dgm:t>
    </dgm:pt>
    <dgm:pt modelId="{581915F1-A84F-43D8-A0C4-6E642D2E4ABF}" type="pres">
      <dgm:prSet presAssocID="{1D43E27C-13D3-404D-8B4D-7332534794F2}" presName="compChildNode" presStyleCnt="0"/>
      <dgm:spPr/>
    </dgm:pt>
    <dgm:pt modelId="{54E37894-5301-4356-95B6-29143451FB0E}" type="pres">
      <dgm:prSet presAssocID="{1D43E27C-13D3-404D-8B4D-7332534794F2}" presName="theInnerList" presStyleCnt="0"/>
      <dgm:spPr/>
    </dgm:pt>
    <dgm:pt modelId="{EBD27233-4724-4D94-A8B2-5681567DBADE}" type="pres">
      <dgm:prSet presAssocID="{79676BCB-46E9-4F32-9917-ADC85936C6A7}" presName="childNode" presStyleLbl="node1" presStyleIdx="2" presStyleCnt="6" custScaleX="115643" custScaleY="227536" custLinFactY="-87773" custLinFactNeighborX="425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C31514A-98B8-43E3-925C-0D76577094B8}" type="pres">
      <dgm:prSet presAssocID="{79676BCB-46E9-4F32-9917-ADC85936C6A7}" presName="aSpace2" presStyleCnt="0"/>
      <dgm:spPr/>
    </dgm:pt>
    <dgm:pt modelId="{24B9411E-7034-4699-BA7C-C802FB61CAB1}" type="pres">
      <dgm:prSet presAssocID="{1DE97667-A74D-4DC0-8732-C378A71CBE43}" presName="childNode" presStyleLbl="node1" presStyleIdx="3" presStyleCnt="6" custScaleX="123599" custScaleY="201070" custLinFactY="-21401" custLinFactNeighborX="272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132786C-8ADA-44D5-80A7-7B9B4BDC12F0}" type="pres">
      <dgm:prSet presAssocID="{1D43E27C-13D3-404D-8B4D-7332534794F2}" presName="aSpace" presStyleCnt="0"/>
      <dgm:spPr/>
    </dgm:pt>
    <dgm:pt modelId="{FFAAF731-344B-4AC3-8DB9-34DDB5A99E4A}" type="pres">
      <dgm:prSet presAssocID="{76977D8B-445A-4940-BDB5-A66A933F9554}" presName="compNode" presStyleCnt="0"/>
      <dgm:spPr/>
    </dgm:pt>
    <dgm:pt modelId="{46DDDDAF-845B-436D-9384-96888AC4CE94}" type="pres">
      <dgm:prSet presAssocID="{76977D8B-445A-4940-BDB5-A66A933F9554}" presName="aNode" presStyleLbl="bgShp" presStyleIdx="2" presStyleCnt="3" custScaleX="122133"/>
      <dgm:spPr/>
      <dgm:t>
        <a:bodyPr/>
        <a:lstStyle/>
        <a:p>
          <a:pPr rtl="1"/>
          <a:endParaRPr lang="ar-EG"/>
        </a:p>
      </dgm:t>
    </dgm:pt>
    <dgm:pt modelId="{997AE17E-DF73-41DE-A263-6E00D4AE0B94}" type="pres">
      <dgm:prSet presAssocID="{76977D8B-445A-4940-BDB5-A66A933F9554}" presName="textNode" presStyleLbl="bgShp" presStyleIdx="2" presStyleCnt="3"/>
      <dgm:spPr/>
      <dgm:t>
        <a:bodyPr/>
        <a:lstStyle/>
        <a:p>
          <a:pPr rtl="1"/>
          <a:endParaRPr lang="ar-EG"/>
        </a:p>
      </dgm:t>
    </dgm:pt>
    <dgm:pt modelId="{2DEE7D58-0F68-4B13-8783-C03593EB7F2E}" type="pres">
      <dgm:prSet presAssocID="{76977D8B-445A-4940-BDB5-A66A933F9554}" presName="compChildNode" presStyleCnt="0"/>
      <dgm:spPr/>
    </dgm:pt>
    <dgm:pt modelId="{F3DC7E25-0517-4349-A648-A4F008A22058}" type="pres">
      <dgm:prSet presAssocID="{76977D8B-445A-4940-BDB5-A66A933F9554}" presName="theInnerList" presStyleCnt="0"/>
      <dgm:spPr/>
    </dgm:pt>
    <dgm:pt modelId="{24C073BF-EFA3-4DD9-AB68-CBA763CACDF7}" type="pres">
      <dgm:prSet presAssocID="{1D4CCC9E-4E30-4A95-A760-072F44428631}" presName="childNode" presStyleLbl="node1" presStyleIdx="4" presStyleCnt="6" custScaleX="113598" custScaleY="104854" custLinFactY="-32143" custLinFactNeighborX="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4D269BD-F6CC-4BC8-BB83-FAA3A650856A}" type="pres">
      <dgm:prSet presAssocID="{1D4CCC9E-4E30-4A95-A760-072F44428631}" presName="aSpace2" presStyleCnt="0"/>
      <dgm:spPr/>
    </dgm:pt>
    <dgm:pt modelId="{5FBAB7C2-E01B-4095-9314-A6751F361EBF}" type="pres">
      <dgm:prSet presAssocID="{9FF42A5C-4BBE-45BE-90B6-DF757CC9D0DD}" presName="childNode" presStyleLbl="node1" presStyleIdx="5" presStyleCnt="6" custScaleX="150458" custScaleY="122932" custLinFactY="-8682" custLinFactNeighborX="1157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D72A209E-E49D-4E0F-90A7-249BF9F46FBA}" srcId="{76977D8B-445A-4940-BDB5-A66A933F9554}" destId="{9FF42A5C-4BBE-45BE-90B6-DF757CC9D0DD}" srcOrd="1" destOrd="0" parTransId="{D1DEC538-E4FE-4255-948D-730FBD5A740D}" sibTransId="{0E05B1DA-6DBB-4969-8B87-CCAA384F0B8C}"/>
    <dgm:cxn modelId="{F719451E-3F10-4569-8342-6CA39E72F736}" srcId="{133CB500-5875-47D2-96EF-BED40F02E95B}" destId="{EC364DA1-F57B-449F-9DBB-995366E26CAE}" srcOrd="0" destOrd="0" parTransId="{FB7ABDF2-9654-4EEC-9AEA-41F5D590FA45}" sibTransId="{43E7333B-FB83-4547-BB0A-6A4B24D9DEDC}"/>
    <dgm:cxn modelId="{F4DC3C09-DF98-4BF1-ACBC-B1F69D767C6C}" srcId="{76977D8B-445A-4940-BDB5-A66A933F9554}" destId="{1D4CCC9E-4E30-4A95-A760-072F44428631}" srcOrd="0" destOrd="0" parTransId="{036559D0-F446-4C47-A9C6-09B57A297B6F}" sibTransId="{3F4B47E4-EA9B-460A-BD2D-C1F57005A921}"/>
    <dgm:cxn modelId="{DF2EB48C-3C00-4776-83CD-9A3CBD61A3F6}" type="presOf" srcId="{1D43E27C-13D3-404D-8B4D-7332534794F2}" destId="{BCA31DD3-A19D-482B-9906-4D7C059AEC04}" srcOrd="0" destOrd="0" presId="urn:microsoft.com/office/officeart/2005/8/layout/lProcess2"/>
    <dgm:cxn modelId="{F5A80CBA-B4E8-4ACA-BCFC-EF2FB71CDB7A}" type="presOf" srcId="{316D7834-27E1-4CD9-8DFE-FADBA43DCD16}" destId="{58DB4B4F-1E5A-4EA5-BC6A-BF4A67DC800A}" srcOrd="0" destOrd="0" presId="urn:microsoft.com/office/officeart/2005/8/layout/lProcess2"/>
    <dgm:cxn modelId="{778F7BF6-3F13-4A00-A271-94948E5A4FA6}" type="presOf" srcId="{133CB500-5875-47D2-96EF-BED40F02E95B}" destId="{0055EB9E-5EC2-4312-8E63-F76B108E59E3}" srcOrd="1" destOrd="0" presId="urn:microsoft.com/office/officeart/2005/8/layout/lProcess2"/>
    <dgm:cxn modelId="{A683D6FA-2067-48F6-BAF0-F176105D3F4E}" type="presOf" srcId="{133CB500-5875-47D2-96EF-BED40F02E95B}" destId="{39C4E6F3-A182-443A-B5D4-EA56C705CB5F}" srcOrd="0" destOrd="0" presId="urn:microsoft.com/office/officeart/2005/8/layout/lProcess2"/>
    <dgm:cxn modelId="{4F5F7A82-2616-47DB-8D9C-B229379743B4}" srcId="{1D43E27C-13D3-404D-8B4D-7332534794F2}" destId="{1DE97667-A74D-4DC0-8732-C378A71CBE43}" srcOrd="1" destOrd="0" parTransId="{C447B2EF-76CF-404D-A295-BEE6428CF7C4}" sibTransId="{41106BE5-D8EF-455A-85B5-26EFE4779CB5}"/>
    <dgm:cxn modelId="{457555FC-5B9C-41A1-BCDC-4A70ADAEEEFE}" srcId="{1D43E27C-13D3-404D-8B4D-7332534794F2}" destId="{79676BCB-46E9-4F32-9917-ADC85936C6A7}" srcOrd="0" destOrd="0" parTransId="{4F75604E-D685-41F5-9932-140A7C64CAE1}" sibTransId="{96E3B380-0B68-4F91-99A9-6D9648C1D8C2}"/>
    <dgm:cxn modelId="{B39DB733-EEDA-4636-B334-FBED0466D3B7}" type="presOf" srcId="{CB7863ED-23EE-4C2D-8B4D-4E8FFE83C99A}" destId="{7463B174-64E7-4B1B-945F-607AE7C28279}" srcOrd="0" destOrd="0" presId="urn:microsoft.com/office/officeart/2005/8/layout/lProcess2"/>
    <dgm:cxn modelId="{F354E2B4-8213-4C26-A166-FD96CDAF7346}" srcId="{316D7834-27E1-4CD9-8DFE-FADBA43DCD16}" destId="{76977D8B-445A-4940-BDB5-A66A933F9554}" srcOrd="2" destOrd="0" parTransId="{14A89E33-F1C8-43FB-914E-09E0CE5D421B}" sibTransId="{3B45BE4B-861E-4441-82A2-744700B8AF51}"/>
    <dgm:cxn modelId="{3864B8DD-ABDC-45F8-8BEE-075C8AC89757}" srcId="{133CB500-5875-47D2-96EF-BED40F02E95B}" destId="{CB7863ED-23EE-4C2D-8B4D-4E8FFE83C99A}" srcOrd="1" destOrd="0" parTransId="{EA3EB3A0-C57C-47E3-A7B5-84B2F7654C73}" sibTransId="{7A9D1A81-29DB-4ABF-B315-858011931631}"/>
    <dgm:cxn modelId="{7C9E0A26-2792-4E82-BE67-2549543716AF}" type="presOf" srcId="{76977D8B-445A-4940-BDB5-A66A933F9554}" destId="{997AE17E-DF73-41DE-A263-6E00D4AE0B94}" srcOrd="1" destOrd="0" presId="urn:microsoft.com/office/officeart/2005/8/layout/lProcess2"/>
    <dgm:cxn modelId="{848C9999-F155-46E2-AC8E-6DABAE39642F}" type="presOf" srcId="{1D4CCC9E-4E30-4A95-A760-072F44428631}" destId="{24C073BF-EFA3-4DD9-AB68-CBA763CACDF7}" srcOrd="0" destOrd="0" presId="urn:microsoft.com/office/officeart/2005/8/layout/lProcess2"/>
    <dgm:cxn modelId="{8B44CD95-2F43-4117-9A0B-069EED6779A3}" type="presOf" srcId="{79676BCB-46E9-4F32-9917-ADC85936C6A7}" destId="{EBD27233-4724-4D94-A8B2-5681567DBADE}" srcOrd="0" destOrd="0" presId="urn:microsoft.com/office/officeart/2005/8/layout/lProcess2"/>
    <dgm:cxn modelId="{88024D40-E538-4BB7-922B-7E2A26DC1C12}" type="presOf" srcId="{9FF42A5C-4BBE-45BE-90B6-DF757CC9D0DD}" destId="{5FBAB7C2-E01B-4095-9314-A6751F361EBF}" srcOrd="0" destOrd="0" presId="urn:microsoft.com/office/officeart/2005/8/layout/lProcess2"/>
    <dgm:cxn modelId="{79F05867-A886-41E5-AF2C-16D2302081C4}" srcId="{316D7834-27E1-4CD9-8DFE-FADBA43DCD16}" destId="{1D43E27C-13D3-404D-8B4D-7332534794F2}" srcOrd="1" destOrd="0" parTransId="{A49F4434-F580-48B4-BC27-D48103A26B59}" sibTransId="{117B0C41-76A4-48E7-908C-F8A2A8032191}"/>
    <dgm:cxn modelId="{5196F802-EB94-4A23-9847-752323475B83}" type="presOf" srcId="{EC364DA1-F57B-449F-9DBB-995366E26CAE}" destId="{F0507FAE-842C-4D63-83F3-CA2A7426DD0C}" srcOrd="0" destOrd="0" presId="urn:microsoft.com/office/officeart/2005/8/layout/lProcess2"/>
    <dgm:cxn modelId="{FDD9AB21-D66F-45F4-A6AF-2F164395DBE3}" type="presOf" srcId="{1DE97667-A74D-4DC0-8732-C378A71CBE43}" destId="{24B9411E-7034-4699-BA7C-C802FB61CAB1}" srcOrd="0" destOrd="0" presId="urn:microsoft.com/office/officeart/2005/8/layout/lProcess2"/>
    <dgm:cxn modelId="{4E23D45C-C48C-4B22-8414-6B52284E70BB}" type="presOf" srcId="{1D43E27C-13D3-404D-8B4D-7332534794F2}" destId="{8D880784-7888-4021-8047-46FA7397C790}" srcOrd="1" destOrd="0" presId="urn:microsoft.com/office/officeart/2005/8/layout/lProcess2"/>
    <dgm:cxn modelId="{3B521571-FE58-4E1A-9DDF-5434DC2ECA24}" srcId="{316D7834-27E1-4CD9-8DFE-FADBA43DCD16}" destId="{133CB500-5875-47D2-96EF-BED40F02E95B}" srcOrd="0" destOrd="0" parTransId="{45367BA0-D55C-4E9E-8C9F-D82BCF5E3027}" sibTransId="{709FA4F5-8F9A-4D10-BA2D-D039D55A33E5}"/>
    <dgm:cxn modelId="{2874BC26-5E5D-40A2-A3F7-082AD8E5C785}" type="presOf" srcId="{76977D8B-445A-4940-BDB5-A66A933F9554}" destId="{46DDDDAF-845B-436D-9384-96888AC4CE94}" srcOrd="0" destOrd="0" presId="urn:microsoft.com/office/officeart/2005/8/layout/lProcess2"/>
    <dgm:cxn modelId="{FB50CE40-30CF-40B3-8415-631BD20B4B7C}" type="presParOf" srcId="{58DB4B4F-1E5A-4EA5-BC6A-BF4A67DC800A}" destId="{A6F885EB-D68F-4565-BB26-BD31934B7D97}" srcOrd="0" destOrd="0" presId="urn:microsoft.com/office/officeart/2005/8/layout/lProcess2"/>
    <dgm:cxn modelId="{CCACCBA9-8C0C-4475-9E55-BB98ECD707CC}" type="presParOf" srcId="{A6F885EB-D68F-4565-BB26-BD31934B7D97}" destId="{39C4E6F3-A182-443A-B5D4-EA56C705CB5F}" srcOrd="0" destOrd="0" presId="urn:microsoft.com/office/officeart/2005/8/layout/lProcess2"/>
    <dgm:cxn modelId="{F18634EE-436E-4538-89D0-164366CF282F}" type="presParOf" srcId="{A6F885EB-D68F-4565-BB26-BD31934B7D97}" destId="{0055EB9E-5EC2-4312-8E63-F76B108E59E3}" srcOrd="1" destOrd="0" presId="urn:microsoft.com/office/officeart/2005/8/layout/lProcess2"/>
    <dgm:cxn modelId="{ADD3CCB5-CBFF-4574-91DA-ECEC83372277}" type="presParOf" srcId="{A6F885EB-D68F-4565-BB26-BD31934B7D97}" destId="{52CC3F91-67B6-401A-9902-1150252CE548}" srcOrd="2" destOrd="0" presId="urn:microsoft.com/office/officeart/2005/8/layout/lProcess2"/>
    <dgm:cxn modelId="{628EFEC0-BE13-4B07-AED0-C32E5C6A4B29}" type="presParOf" srcId="{52CC3F91-67B6-401A-9902-1150252CE548}" destId="{6B18255D-8CF3-4E6B-BE13-B6794B7A709F}" srcOrd="0" destOrd="0" presId="urn:microsoft.com/office/officeart/2005/8/layout/lProcess2"/>
    <dgm:cxn modelId="{DE3941EA-2FD4-4751-9038-B3527F9C32A9}" type="presParOf" srcId="{6B18255D-8CF3-4E6B-BE13-B6794B7A709F}" destId="{F0507FAE-842C-4D63-83F3-CA2A7426DD0C}" srcOrd="0" destOrd="0" presId="urn:microsoft.com/office/officeart/2005/8/layout/lProcess2"/>
    <dgm:cxn modelId="{8C4D9B68-FBCA-4436-9CA2-8124283C0FB2}" type="presParOf" srcId="{6B18255D-8CF3-4E6B-BE13-B6794B7A709F}" destId="{4C1094FA-BE0E-464C-BCDF-0D38659222D9}" srcOrd="1" destOrd="0" presId="urn:microsoft.com/office/officeart/2005/8/layout/lProcess2"/>
    <dgm:cxn modelId="{DBB0F382-510C-4615-A858-B160D71D5A2B}" type="presParOf" srcId="{6B18255D-8CF3-4E6B-BE13-B6794B7A709F}" destId="{7463B174-64E7-4B1B-945F-607AE7C28279}" srcOrd="2" destOrd="0" presId="urn:microsoft.com/office/officeart/2005/8/layout/lProcess2"/>
    <dgm:cxn modelId="{6308C981-1CEB-4D53-A6A0-B87A51AB19CE}" type="presParOf" srcId="{58DB4B4F-1E5A-4EA5-BC6A-BF4A67DC800A}" destId="{47767F5C-3C50-4DFD-AE00-F1F4AF295131}" srcOrd="1" destOrd="0" presId="urn:microsoft.com/office/officeart/2005/8/layout/lProcess2"/>
    <dgm:cxn modelId="{51C3819B-6F50-45F7-8C84-A97A044F1D41}" type="presParOf" srcId="{58DB4B4F-1E5A-4EA5-BC6A-BF4A67DC800A}" destId="{2313D81B-1C10-42D6-9018-970632893830}" srcOrd="2" destOrd="0" presId="urn:microsoft.com/office/officeart/2005/8/layout/lProcess2"/>
    <dgm:cxn modelId="{10CCEB01-96C1-49C6-BA21-BA02C8196D7A}" type="presParOf" srcId="{2313D81B-1C10-42D6-9018-970632893830}" destId="{BCA31DD3-A19D-482B-9906-4D7C059AEC04}" srcOrd="0" destOrd="0" presId="urn:microsoft.com/office/officeart/2005/8/layout/lProcess2"/>
    <dgm:cxn modelId="{1C8B6A48-5C6D-48B2-847E-0415EAD45304}" type="presParOf" srcId="{2313D81B-1C10-42D6-9018-970632893830}" destId="{8D880784-7888-4021-8047-46FA7397C790}" srcOrd="1" destOrd="0" presId="urn:microsoft.com/office/officeart/2005/8/layout/lProcess2"/>
    <dgm:cxn modelId="{18BE6A34-69DD-46F1-88C1-2FAC45412234}" type="presParOf" srcId="{2313D81B-1C10-42D6-9018-970632893830}" destId="{581915F1-A84F-43D8-A0C4-6E642D2E4ABF}" srcOrd="2" destOrd="0" presId="urn:microsoft.com/office/officeart/2005/8/layout/lProcess2"/>
    <dgm:cxn modelId="{84342F69-5A50-421A-9CAA-6A989E5FB168}" type="presParOf" srcId="{581915F1-A84F-43D8-A0C4-6E642D2E4ABF}" destId="{54E37894-5301-4356-95B6-29143451FB0E}" srcOrd="0" destOrd="0" presId="urn:microsoft.com/office/officeart/2005/8/layout/lProcess2"/>
    <dgm:cxn modelId="{0D70A618-62DB-4242-BC4E-62537F8DDBF0}" type="presParOf" srcId="{54E37894-5301-4356-95B6-29143451FB0E}" destId="{EBD27233-4724-4D94-A8B2-5681567DBADE}" srcOrd="0" destOrd="0" presId="urn:microsoft.com/office/officeart/2005/8/layout/lProcess2"/>
    <dgm:cxn modelId="{73D3CC2B-6098-429B-BE22-CE2F6CFCCB3D}" type="presParOf" srcId="{54E37894-5301-4356-95B6-29143451FB0E}" destId="{0C31514A-98B8-43E3-925C-0D76577094B8}" srcOrd="1" destOrd="0" presId="urn:microsoft.com/office/officeart/2005/8/layout/lProcess2"/>
    <dgm:cxn modelId="{F5980427-9B8F-499D-9B7B-085015ABC792}" type="presParOf" srcId="{54E37894-5301-4356-95B6-29143451FB0E}" destId="{24B9411E-7034-4699-BA7C-C802FB61CAB1}" srcOrd="2" destOrd="0" presId="urn:microsoft.com/office/officeart/2005/8/layout/lProcess2"/>
    <dgm:cxn modelId="{56A07AFD-572C-4AD1-9862-4B66A116BD87}" type="presParOf" srcId="{58DB4B4F-1E5A-4EA5-BC6A-BF4A67DC800A}" destId="{C132786C-8ADA-44D5-80A7-7B9B4BDC12F0}" srcOrd="3" destOrd="0" presId="urn:microsoft.com/office/officeart/2005/8/layout/lProcess2"/>
    <dgm:cxn modelId="{951598DE-045F-419A-B846-13ACDB8A4743}" type="presParOf" srcId="{58DB4B4F-1E5A-4EA5-BC6A-BF4A67DC800A}" destId="{FFAAF731-344B-4AC3-8DB9-34DDB5A99E4A}" srcOrd="4" destOrd="0" presId="urn:microsoft.com/office/officeart/2005/8/layout/lProcess2"/>
    <dgm:cxn modelId="{6DBCDA69-98CD-4BF6-B6B3-105309FC6B1B}" type="presParOf" srcId="{FFAAF731-344B-4AC3-8DB9-34DDB5A99E4A}" destId="{46DDDDAF-845B-436D-9384-96888AC4CE94}" srcOrd="0" destOrd="0" presId="urn:microsoft.com/office/officeart/2005/8/layout/lProcess2"/>
    <dgm:cxn modelId="{671E8492-8444-473C-9732-17655BE1C5C9}" type="presParOf" srcId="{FFAAF731-344B-4AC3-8DB9-34DDB5A99E4A}" destId="{997AE17E-DF73-41DE-A263-6E00D4AE0B94}" srcOrd="1" destOrd="0" presId="urn:microsoft.com/office/officeart/2005/8/layout/lProcess2"/>
    <dgm:cxn modelId="{EB5EB86A-FDA4-4C7E-BC36-5191A817A4FA}" type="presParOf" srcId="{FFAAF731-344B-4AC3-8DB9-34DDB5A99E4A}" destId="{2DEE7D58-0F68-4B13-8783-C03593EB7F2E}" srcOrd="2" destOrd="0" presId="urn:microsoft.com/office/officeart/2005/8/layout/lProcess2"/>
    <dgm:cxn modelId="{C2CC2944-DF94-4ABD-8A7F-414376E12C2E}" type="presParOf" srcId="{2DEE7D58-0F68-4B13-8783-C03593EB7F2E}" destId="{F3DC7E25-0517-4349-A648-A4F008A22058}" srcOrd="0" destOrd="0" presId="urn:microsoft.com/office/officeart/2005/8/layout/lProcess2"/>
    <dgm:cxn modelId="{503F7288-3003-4EB3-9F88-FD1C824CE340}" type="presParOf" srcId="{F3DC7E25-0517-4349-A648-A4F008A22058}" destId="{24C073BF-EFA3-4DD9-AB68-CBA763CACDF7}" srcOrd="0" destOrd="0" presId="urn:microsoft.com/office/officeart/2005/8/layout/lProcess2"/>
    <dgm:cxn modelId="{A4B6407E-3821-4BA3-8FE8-BE0E8101D473}" type="presParOf" srcId="{F3DC7E25-0517-4349-A648-A4F008A22058}" destId="{14D269BD-F6CC-4BC8-BB83-FAA3A650856A}" srcOrd="1" destOrd="0" presId="urn:microsoft.com/office/officeart/2005/8/layout/lProcess2"/>
    <dgm:cxn modelId="{A14F92EA-E661-4957-81B0-E08A05C9EE04}" type="presParOf" srcId="{F3DC7E25-0517-4349-A648-A4F008A22058}" destId="{5FBAB7C2-E01B-4095-9314-A6751F361EB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4E6F3-A182-443A-B5D4-EA56C705CB5F}">
      <dsp:nvSpPr>
        <dsp:cNvPr id="0" name=""/>
        <dsp:cNvSpPr/>
      </dsp:nvSpPr>
      <dsp:spPr>
        <a:xfrm>
          <a:off x="71348" y="0"/>
          <a:ext cx="2239139" cy="54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200" b="1" kern="1200" dirty="0"/>
        </a:p>
      </dsp:txBody>
      <dsp:txXfrm>
        <a:off x="71348" y="0"/>
        <a:ext cx="2239139" cy="1620180"/>
      </dsp:txXfrm>
    </dsp:sp>
    <dsp:sp modelId="{F0507FAE-842C-4D63-83F3-CA2A7426DD0C}">
      <dsp:nvSpPr>
        <dsp:cNvPr id="0" name=""/>
        <dsp:cNvSpPr/>
      </dsp:nvSpPr>
      <dsp:spPr>
        <a:xfrm>
          <a:off x="285142" y="847844"/>
          <a:ext cx="1791311" cy="1628354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Physician</a:t>
          </a:r>
          <a:endParaRPr lang="ar-JO" sz="2800" b="1" kern="1200" dirty="0" smtClean="0"/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/>
            <a:t>الطبيب المعالج</a:t>
          </a:r>
          <a:endParaRPr lang="ar-EG" sz="2800" b="1" kern="1200" dirty="0"/>
        </a:p>
      </dsp:txBody>
      <dsp:txXfrm>
        <a:off x="332835" y="895537"/>
        <a:ext cx="1695925" cy="1532968"/>
      </dsp:txXfrm>
    </dsp:sp>
    <dsp:sp modelId="{7463B174-64E7-4B1B-945F-607AE7C28279}">
      <dsp:nvSpPr>
        <dsp:cNvPr id="0" name=""/>
        <dsp:cNvSpPr/>
      </dsp:nvSpPr>
      <dsp:spPr>
        <a:xfrm>
          <a:off x="213883" y="3108743"/>
          <a:ext cx="1791311" cy="1628354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Nurse</a:t>
          </a:r>
          <a:endParaRPr lang="ar-JO" sz="2800" b="1" kern="1200" dirty="0" smtClean="0"/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/>
            <a:t>ممرضة</a:t>
          </a:r>
          <a:endParaRPr lang="ar-EG" sz="2800" b="1" kern="1200" dirty="0"/>
        </a:p>
      </dsp:txBody>
      <dsp:txXfrm>
        <a:off x="261576" y="3156436"/>
        <a:ext cx="1695925" cy="1532968"/>
      </dsp:txXfrm>
    </dsp:sp>
    <dsp:sp modelId="{BCA31DD3-A19D-482B-9906-4D7C059AEC04}">
      <dsp:nvSpPr>
        <dsp:cNvPr id="0" name=""/>
        <dsp:cNvSpPr/>
      </dsp:nvSpPr>
      <dsp:spPr>
        <a:xfrm>
          <a:off x="2328938" y="0"/>
          <a:ext cx="3041288" cy="54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6500" kern="1200" dirty="0"/>
        </a:p>
      </dsp:txBody>
      <dsp:txXfrm>
        <a:off x="2328938" y="0"/>
        <a:ext cx="3041288" cy="1620180"/>
      </dsp:txXfrm>
    </dsp:sp>
    <dsp:sp modelId="{EBD27233-4724-4D94-A8B2-5681567DBADE}">
      <dsp:nvSpPr>
        <dsp:cNvPr id="0" name=""/>
        <dsp:cNvSpPr/>
      </dsp:nvSpPr>
      <dsp:spPr>
        <a:xfrm>
          <a:off x="2969037" y="806079"/>
          <a:ext cx="2071526" cy="17979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Hygienist</a:t>
          </a:r>
          <a:endParaRPr lang="ar-JO" sz="2800" b="1" kern="1200" dirty="0" smtClean="0"/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/>
            <a:t>خبير صحة</a:t>
          </a:r>
          <a:endParaRPr lang="ar-EG" sz="2800" b="1" kern="1200" dirty="0"/>
        </a:p>
      </dsp:txBody>
      <dsp:txXfrm>
        <a:off x="3021697" y="858739"/>
        <a:ext cx="1966206" cy="1692625"/>
      </dsp:txXfrm>
    </dsp:sp>
    <dsp:sp modelId="{24B9411E-7034-4699-BA7C-C802FB61CAB1}">
      <dsp:nvSpPr>
        <dsp:cNvPr id="0" name=""/>
        <dsp:cNvSpPr/>
      </dsp:nvSpPr>
      <dsp:spPr>
        <a:xfrm>
          <a:off x="2826520" y="3250049"/>
          <a:ext cx="2214043" cy="15888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Ergonomist</a:t>
          </a:r>
          <a:endParaRPr lang="ar-JO" sz="2800" b="1" kern="1200" dirty="0" smtClean="0"/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/>
            <a:t>عالم بيئة</a:t>
          </a:r>
          <a:endParaRPr lang="ar-EG" sz="2800" b="1" kern="1200" dirty="0"/>
        </a:p>
      </dsp:txBody>
      <dsp:txXfrm>
        <a:off x="2873055" y="3296584"/>
        <a:ext cx="2120973" cy="1495746"/>
      </dsp:txXfrm>
    </dsp:sp>
    <dsp:sp modelId="{46DDDDAF-845B-436D-9384-96888AC4CE94}">
      <dsp:nvSpPr>
        <dsp:cNvPr id="0" name=""/>
        <dsp:cNvSpPr/>
      </dsp:nvSpPr>
      <dsp:spPr>
        <a:xfrm>
          <a:off x="5617249" y="0"/>
          <a:ext cx="2734728" cy="54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6500" kern="1200" dirty="0"/>
        </a:p>
      </dsp:txBody>
      <dsp:txXfrm>
        <a:off x="5617249" y="0"/>
        <a:ext cx="2734728" cy="1620180"/>
      </dsp:txXfrm>
    </dsp:sp>
    <dsp:sp modelId="{24C073BF-EFA3-4DD9-AB68-CBA763CACDF7}">
      <dsp:nvSpPr>
        <dsp:cNvPr id="0" name=""/>
        <dsp:cNvSpPr/>
      </dsp:nvSpPr>
      <dsp:spPr>
        <a:xfrm>
          <a:off x="5967166" y="934675"/>
          <a:ext cx="2034894" cy="151329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Safety </a:t>
          </a:r>
          <a:r>
            <a:rPr lang="en-US" sz="2800" b="1" kern="1200" dirty="0" smtClean="0"/>
            <a:t>engineer</a:t>
          </a:r>
          <a:endParaRPr lang="ar-JO" sz="2800" b="1" kern="1200" dirty="0" smtClean="0"/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/>
            <a:t>مهندس سلامة</a:t>
          </a:r>
          <a:endParaRPr lang="ar-EG" sz="2800" b="1" kern="1200" dirty="0"/>
        </a:p>
      </dsp:txBody>
      <dsp:txXfrm>
        <a:off x="6011489" y="978998"/>
        <a:ext cx="1946248" cy="1424645"/>
      </dsp:txXfrm>
    </dsp:sp>
    <dsp:sp modelId="{5FBAB7C2-E01B-4095-9314-A6751F361EBF}">
      <dsp:nvSpPr>
        <dsp:cNvPr id="0" name=""/>
        <dsp:cNvSpPr/>
      </dsp:nvSpPr>
      <dsp:spPr>
        <a:xfrm>
          <a:off x="5657753" y="3008600"/>
          <a:ext cx="2695171" cy="17741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Epidemiologist</a:t>
          </a:r>
          <a:endParaRPr lang="ar-JO" sz="2800" b="1" kern="1200" dirty="0" smtClean="0"/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800" b="1" kern="1200" dirty="0" smtClean="0"/>
            <a:t>عالم الأوبئة</a:t>
          </a:r>
          <a:endParaRPr lang="ar-EG" sz="2800" b="1" kern="1200" dirty="0"/>
        </a:p>
      </dsp:txBody>
      <dsp:txXfrm>
        <a:off x="5709718" y="3060565"/>
        <a:ext cx="2591241" cy="1670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0C5C5-4B63-4390-B83B-A306FFD6C5E3}" type="datetimeFigureOut">
              <a:rPr lang="en-MY" smtClean="0"/>
              <a:t>5/5/2022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F7262-790B-4F9A-A4F6-43A0D83F3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065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6073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438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2958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201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1452-D86A-41D4-BE3B-B176434437EB}" type="datetime1">
              <a:rPr lang="en-MY" smtClean="0"/>
              <a:t>5/5/2022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7671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E7C7-BF65-4B9D-9C7B-270A773BE296}" type="datetime1">
              <a:rPr lang="en-MY" smtClean="0"/>
              <a:t>5/5/2022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089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0A005-E67F-4A9B-83A3-86A37B490A8B}" type="datetime1">
              <a:rPr lang="en-MY" smtClean="0"/>
              <a:t>5/5/2022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58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76B00-3D73-4F48-84EF-A439A2906836}" type="datetime1">
              <a:rPr lang="en-MY" smtClean="0"/>
              <a:t>5/5/2022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39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499-1246-44F8-B75C-0801D5086688}" type="datetime1">
              <a:rPr lang="en-MY" smtClean="0"/>
              <a:t>5/5/2022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618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4FF0-E6E9-4B47-BC03-7560C338E2C6}" type="datetime1">
              <a:rPr lang="en-MY" smtClean="0"/>
              <a:t>5/5/2022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835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9BDA2-F7B8-4274-9556-F982E0AE2A61}" type="datetime1">
              <a:rPr lang="en-MY" smtClean="0"/>
              <a:t>5/5/2022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938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12647-BAC4-4873-BD86-5680C7C2F689}" type="datetime1">
              <a:rPr lang="en-MY" smtClean="0"/>
              <a:t>5/5/2022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198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ACF2-6157-40CB-826D-E3114341BBDF}" type="datetime1">
              <a:rPr lang="en-MY" smtClean="0"/>
              <a:t>5/5/2022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021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24296-DFCD-443B-95F0-057AFDE9FAE5}" type="datetime1">
              <a:rPr lang="en-MY" smtClean="0"/>
              <a:t>5/5/2022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507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FCA58-FBD4-496A-8551-84887B8A4121}" type="datetime1">
              <a:rPr lang="en-MY" smtClean="0"/>
              <a:t>5/5/2022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612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A5ADD-F4D5-43B7-A63E-EFCD88080561}" type="datetime1">
              <a:rPr lang="en-MY" smtClean="0"/>
              <a:t>5/5/2022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292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hemical_substance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C5C0E8B-516F-41A9-8041-306973C1B226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2656"/>
            <a:ext cx="8135938" cy="2133600"/>
          </a:xfrm>
          <a:prstGeom prst="rect">
            <a:avLst/>
          </a:prstGeom>
          <a:noFill/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contourW="12700" prstMaterial="metal">
            <a:contourClr>
              <a:schemeClr val="accent1">
                <a:lumMod val="20000"/>
                <a:lumOff val="80000"/>
              </a:schemeClr>
            </a:contourClr>
          </a:sp3d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1616BA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1616BA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632250"/>
            <a:ext cx="507605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3850" y="2438945"/>
            <a:ext cx="75608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HEALTH</a:t>
            </a:r>
            <a:endParaRPr lang="ar-JO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ar-JO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صحة مهنية</a:t>
            </a:r>
            <a:endParaRPr lang="en-US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36648" y="3981870"/>
            <a:ext cx="1086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MY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C5F1-69DF-4755-9027-3F86329B4648}" type="datetime1">
              <a:rPr lang="en-MY" smtClean="0"/>
              <a:t>5/5/2022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91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894" y="521144"/>
            <a:ext cx="90150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2-Diagnosis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</a:rPr>
              <a:t>and treatment of occupation diseases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ar-JO" sz="20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ar-JO" sz="2000" b="1" dirty="0">
                <a:solidFill>
                  <a:srgbClr val="FF0000"/>
                </a:solidFill>
                <a:latin typeface="Garamond" pitchFamily="18" charset="0"/>
              </a:rPr>
              <a:t>2-تشخيص وعلاج امراض المهنة:</a:t>
            </a:r>
            <a:endParaRPr lang="en-MY" sz="20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000" b="1" dirty="0">
                <a:latin typeface="Garamond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</a:rPr>
              <a:t>The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following criteria should </a:t>
            </a:r>
            <a:r>
              <a:rPr lang="en-US" sz="2000" b="1" dirty="0">
                <a:latin typeface="Garamond" pitchFamily="18" charset="0"/>
              </a:rPr>
              <a:t>be fulfilled to confirm such diagnosis</a:t>
            </a:r>
            <a:r>
              <a:rPr lang="en-US" sz="2000" b="1" dirty="0" smtClean="0">
                <a:latin typeface="Garamond" pitchFamily="18" charset="0"/>
              </a:rPr>
              <a:t>:</a:t>
            </a:r>
            <a:endParaRPr lang="ar-JO" sz="2000" b="1" dirty="0" smtClean="0">
              <a:latin typeface="Garamond" pitchFamily="18" charset="0"/>
            </a:endParaRPr>
          </a:p>
          <a:p>
            <a:r>
              <a:rPr lang="ar-JO" sz="2000" b="1" dirty="0">
                <a:latin typeface="Garamond" pitchFamily="18" charset="0"/>
              </a:rPr>
              <a:t>يجب استيفاء المعايير التالية لتأكيد هذا التشخيص:</a:t>
            </a:r>
            <a:r>
              <a:rPr lang="en-US" sz="2000" b="1" dirty="0" smtClean="0">
                <a:latin typeface="Garamond" pitchFamily="18" charset="0"/>
              </a:rPr>
              <a:t> </a:t>
            </a:r>
            <a:endParaRPr lang="en-MY" sz="2000" b="1" dirty="0">
              <a:latin typeface="Garamond" pitchFamily="18" charset="0"/>
            </a:endParaRPr>
          </a:p>
          <a:p>
            <a:pPr marL="514350" indent="-514350">
              <a:buAutoNum type="arabicPeriod"/>
            </a:pPr>
            <a:r>
              <a:rPr lang="en-US" sz="2000" b="1" dirty="0" smtClean="0">
                <a:latin typeface="Garamond" pitchFamily="18" charset="0"/>
              </a:rPr>
              <a:t>A </a:t>
            </a:r>
            <a:r>
              <a:rPr lang="en-US" sz="2000" b="1" dirty="0">
                <a:latin typeface="Garamond" pitchFamily="18" charset="0"/>
              </a:rPr>
              <a:t>detailed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occupational history </a:t>
            </a:r>
            <a:r>
              <a:rPr lang="en-US" sz="2000" b="1" dirty="0">
                <a:latin typeface="Garamond" pitchFamily="18" charset="0"/>
              </a:rPr>
              <a:t>of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exposure to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hazardous</a:t>
            </a:r>
          </a:p>
          <a:p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    agent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or process </a:t>
            </a:r>
            <a:r>
              <a:rPr lang="en-US" sz="2000" b="1" dirty="0">
                <a:latin typeface="Garamond" pitchFamily="18" charset="0"/>
              </a:rPr>
              <a:t>should be taken from the workers. </a:t>
            </a:r>
            <a:r>
              <a:rPr lang="ar-JO" sz="2000" b="1" dirty="0">
                <a:latin typeface="Garamond" pitchFamily="18" charset="0"/>
              </a:rPr>
              <a:t>تاريخ مهني مفصل للتعرض للمواد </a:t>
            </a:r>
            <a:r>
              <a:rPr lang="ar-JO" sz="2000" b="1" dirty="0" smtClean="0">
                <a:latin typeface="Garamond" pitchFamily="18" charset="0"/>
              </a:rPr>
              <a:t>الخطر يجب </a:t>
            </a:r>
            <a:r>
              <a:rPr lang="ar-JO" sz="2000" b="1" dirty="0">
                <a:latin typeface="Garamond" pitchFamily="18" charset="0"/>
              </a:rPr>
              <a:t>أخذ الوكيل أو العملية من العمال.</a:t>
            </a:r>
            <a:r>
              <a:rPr lang="en-US" sz="2000" b="1" dirty="0" smtClean="0">
                <a:latin typeface="Garamond" pitchFamily="18" charset="0"/>
              </a:rPr>
              <a:t>  </a:t>
            </a:r>
            <a:endParaRPr lang="en-MY" sz="2000" b="1" dirty="0"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2. 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Symptoms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and signs </a:t>
            </a:r>
            <a:r>
              <a:rPr lang="en-US" sz="2000" b="1" dirty="0">
                <a:latin typeface="Garamond" pitchFamily="18" charset="0"/>
              </a:rPr>
              <a:t>of the disease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must coincide </a:t>
            </a:r>
            <a:endParaRPr lang="en-US" sz="20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  with </a:t>
            </a:r>
            <a:r>
              <a:rPr lang="en-US" sz="2000" b="1" dirty="0" smtClean="0">
                <a:latin typeface="Garamond" pitchFamily="18" charset="0"/>
              </a:rPr>
              <a:t>documented </a:t>
            </a:r>
            <a:r>
              <a:rPr lang="en-US" sz="2000" b="1" dirty="0">
                <a:latin typeface="Garamond" pitchFamily="18" charset="0"/>
              </a:rPr>
              <a:t>manifestations of the occupational </a:t>
            </a:r>
            <a:r>
              <a:rPr lang="en-US" sz="2000" b="1" dirty="0" smtClean="0">
                <a:latin typeface="Garamond" pitchFamily="18" charset="0"/>
              </a:rPr>
              <a:t>disease.</a:t>
            </a:r>
            <a:r>
              <a:rPr lang="en-MY" sz="2000" b="1" dirty="0" smtClean="0">
                <a:latin typeface="Garamond" pitchFamily="18" charset="0"/>
              </a:rPr>
              <a:t> </a:t>
            </a:r>
            <a:r>
              <a:rPr lang="ar-JO" sz="2000" b="1" dirty="0">
                <a:latin typeface="Garamond" pitchFamily="18" charset="0"/>
              </a:rPr>
              <a:t>2. يجب أن تتزامن أعراض وعلامات </a:t>
            </a:r>
            <a:r>
              <a:rPr lang="ar-JO" sz="2000" b="1" dirty="0" smtClean="0">
                <a:latin typeface="Garamond" pitchFamily="18" charset="0"/>
              </a:rPr>
              <a:t>المرض مع </a:t>
            </a:r>
            <a:r>
              <a:rPr lang="ar-JO" sz="2000" b="1" dirty="0">
                <a:latin typeface="Garamond" pitchFamily="18" charset="0"/>
              </a:rPr>
              <a:t>مظاهر موثقة للمرض المهني. </a:t>
            </a:r>
            <a:endParaRPr lang="ar-JO" sz="2000" b="1" dirty="0" smtClean="0">
              <a:latin typeface="Garamond" pitchFamily="18" charset="0"/>
            </a:endParaRPr>
          </a:p>
          <a:p>
            <a:r>
              <a:rPr lang="en-MY" sz="2000" b="1" dirty="0" smtClean="0">
                <a:latin typeface="Garamond" pitchFamily="18" charset="0"/>
              </a:rPr>
              <a:t>3.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Measures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and samples</a:t>
            </a:r>
            <a:r>
              <a:rPr lang="en-US" sz="2000" b="1" dirty="0">
                <a:latin typeface="Garamond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taken from the environment 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indicate </a:t>
            </a:r>
            <a:r>
              <a:rPr lang="en-US" sz="2000" b="1" dirty="0">
                <a:latin typeface="Garamond" pitchFamily="18" charset="0"/>
              </a:rPr>
              <a:t>that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the  causative agent </a:t>
            </a:r>
            <a:r>
              <a:rPr lang="en-US" sz="2000" b="1" dirty="0">
                <a:latin typeface="Garamond" pitchFamily="18" charset="0"/>
              </a:rPr>
              <a:t>i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s present </a:t>
            </a:r>
            <a:r>
              <a:rPr lang="en-US" sz="2000" b="1" dirty="0">
                <a:latin typeface="Garamond" pitchFamily="18" charset="0"/>
              </a:rPr>
              <a:t>in a </a:t>
            </a:r>
            <a:r>
              <a:rPr lang="en-US" sz="2000" b="1" dirty="0" err="1" smtClean="0">
                <a:solidFill>
                  <a:srgbClr val="FF0000"/>
                </a:solidFill>
                <a:latin typeface="Garamond" pitchFamily="18" charset="0"/>
              </a:rPr>
              <a:t>sufficien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concentration </a:t>
            </a:r>
            <a:r>
              <a:rPr lang="en-US" sz="2000" b="1" dirty="0">
                <a:latin typeface="Garamond" pitchFamily="18" charset="0"/>
              </a:rPr>
              <a:t>to </a:t>
            </a:r>
            <a:r>
              <a:rPr lang="en-US" sz="2000" b="1" dirty="0" smtClean="0">
                <a:latin typeface="Garamond" pitchFamily="18" charset="0"/>
              </a:rPr>
              <a:t>produce </a:t>
            </a:r>
            <a:r>
              <a:rPr lang="en-US" sz="2000" b="1" dirty="0">
                <a:latin typeface="Garamond" pitchFamily="18" charset="0"/>
              </a:rPr>
              <a:t>the  disease. </a:t>
            </a:r>
            <a:r>
              <a:rPr lang="ar-JO" sz="2000" b="1" dirty="0">
                <a:latin typeface="Garamond" pitchFamily="18" charset="0"/>
              </a:rPr>
              <a:t>3- تشير الإجراءات والعينات المأخوذة من البيئة إلى أن العامل المسبب موجود بتركيز كافٍ لإنتاج المرض.</a:t>
            </a:r>
            <a:endParaRPr lang="en-US" sz="2000" b="1" dirty="0"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4. The 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manifestations </a:t>
            </a:r>
            <a:r>
              <a:rPr lang="en-US" sz="2000" b="1" dirty="0" smtClean="0">
                <a:latin typeface="Garamond" pitchFamily="18" charset="0"/>
              </a:rPr>
              <a:t>are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improved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</a:rPr>
              <a:t>when the worker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gets out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</a:rPr>
              <a:t>from the work </a:t>
            </a:r>
            <a:r>
              <a:rPr lang="en-US" sz="2000" b="1" dirty="0" smtClean="0">
                <a:latin typeface="Garamond" pitchFamily="18" charset="0"/>
              </a:rPr>
              <a:t>place</a:t>
            </a:r>
            <a:r>
              <a:rPr lang="ar-JO" sz="2000" b="1" dirty="0" smtClean="0">
                <a:latin typeface="Garamond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</a:rPr>
              <a:t>and </a:t>
            </a:r>
            <a:r>
              <a:rPr lang="en-US" sz="2000" b="1" dirty="0" smtClean="0">
                <a:latin typeface="Garamond" pitchFamily="18" charset="0"/>
              </a:rPr>
              <a:t>are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aggravated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 by getting back </a:t>
            </a:r>
            <a:r>
              <a:rPr lang="en-US" sz="2000" b="1" dirty="0" smtClean="0">
                <a:latin typeface="Garamond" pitchFamily="18" charset="0"/>
              </a:rPr>
              <a:t>to the work place. </a:t>
            </a:r>
            <a:r>
              <a:rPr lang="ar-JO" sz="2000" b="1" dirty="0">
                <a:latin typeface="Garamond" pitchFamily="18" charset="0"/>
              </a:rPr>
              <a:t>4. تتحسن المظاهر عندما يخرج العامل من مكان العمل وتتفاقم بالعودة إلى مكان العمل.</a:t>
            </a:r>
            <a:r>
              <a:rPr lang="ar-SA" sz="2000" b="1" dirty="0" smtClean="0">
                <a:latin typeface="Garamond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</a:rPr>
              <a:t>  </a:t>
            </a:r>
            <a:endParaRPr lang="en-MY" sz="2000" b="1" dirty="0" smtClean="0"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5. The </a:t>
            </a:r>
            <a:r>
              <a:rPr lang="en-US" sz="2000" b="1" dirty="0">
                <a:latin typeface="Garamond" pitchFamily="18" charset="0"/>
              </a:rPr>
              <a:t>same manifestations are prevailed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among other workers </a:t>
            </a:r>
            <a:r>
              <a:rPr lang="en-US" sz="2000" b="1" dirty="0" smtClean="0">
                <a:latin typeface="Garamond" pitchFamily="18" charset="0"/>
              </a:rPr>
              <a:t>in </a:t>
            </a:r>
            <a:r>
              <a:rPr lang="en-US" sz="2000" b="1" dirty="0">
                <a:latin typeface="Garamond" pitchFamily="18" charset="0"/>
              </a:rPr>
              <a:t>the </a:t>
            </a:r>
            <a:r>
              <a:rPr lang="en-US" sz="2000" b="1" dirty="0" smtClean="0">
                <a:latin typeface="Garamond" pitchFamily="18" charset="0"/>
              </a:rPr>
              <a:t>  same </a:t>
            </a:r>
            <a:r>
              <a:rPr lang="en-US" sz="2000" b="1" dirty="0">
                <a:latin typeface="Garamond" pitchFamily="18" charset="0"/>
              </a:rPr>
              <a:t>work circumstances. </a:t>
            </a:r>
            <a:r>
              <a:rPr lang="ar-JO" sz="2000" b="1" dirty="0">
                <a:latin typeface="Garamond" pitchFamily="18" charset="0"/>
              </a:rPr>
              <a:t>5. تسود نفس المظاهر بين العمال الآخرين في نفس ظروف العمل.</a:t>
            </a:r>
            <a:r>
              <a:rPr lang="en-US" sz="2000" b="1" dirty="0" smtClean="0">
                <a:latin typeface="Garamond" pitchFamily="18" charset="0"/>
              </a:rPr>
              <a:t>  </a:t>
            </a:r>
            <a:endParaRPr lang="en-MY" sz="2000" b="1" dirty="0">
              <a:latin typeface="Garamond" pitchFamily="18" charset="0"/>
            </a:endParaRPr>
          </a:p>
          <a:p>
            <a:pPr algn="ctr"/>
            <a:r>
              <a:rPr lang="en-US" sz="2000" b="1" dirty="0" smtClean="0">
                <a:latin typeface="Garamond" pitchFamily="18" charset="0"/>
              </a:rPr>
              <a:t>6. The </a:t>
            </a:r>
            <a:r>
              <a:rPr lang="en-US" sz="2000" b="1" dirty="0">
                <a:latin typeface="Garamond" pitchFamily="18" charset="0"/>
              </a:rPr>
              <a:t>disease should be registered on the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list of occupational diseases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ar-JO" sz="20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ctr"/>
            <a:r>
              <a:rPr lang="ar-JO" sz="2000" b="1" dirty="0">
                <a:solidFill>
                  <a:srgbClr val="0070C0"/>
                </a:solidFill>
                <a:latin typeface="Garamond" pitchFamily="18" charset="0"/>
              </a:rPr>
              <a:t>6. أن يسجل المرض في قائمة أمراض المهنة.</a:t>
            </a:r>
            <a:endParaRPr lang="en-US" sz="2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63827" y="46167"/>
            <a:ext cx="1728192" cy="830997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6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600" b="1" dirty="0">
                <a:solidFill>
                  <a:srgbClr val="FF0000"/>
                </a:solidFill>
                <a:latin typeface="Garamond" pitchFamily="18" charset="0"/>
              </a:rPr>
              <a:t>2-Diagnosis and treatment of </a:t>
            </a:r>
            <a:r>
              <a:rPr lang="en-US" sz="600" b="1" dirty="0" smtClean="0">
                <a:solidFill>
                  <a:srgbClr val="FF0000"/>
                </a:solidFill>
                <a:latin typeface="Garamond" pitchFamily="18" charset="0"/>
              </a:rPr>
              <a:t>OD</a:t>
            </a:r>
            <a:endParaRPr lang="en-US" sz="6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3- Promotion of workers' health.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4- Prevention of occupational health hazards.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5- Control of occupational health hazards.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6- Rehabilitation and </a:t>
            </a:r>
            <a:r>
              <a:rPr lang="en-US" sz="600" b="1" dirty="0" smtClean="0">
                <a:latin typeface="Garamond" pitchFamily="18" charset="0"/>
              </a:rPr>
              <a:t>compensation.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7-Provide special care for vulnerable groups </a:t>
            </a:r>
            <a:endParaRPr lang="en-US" sz="600" b="1" dirty="0" smtClean="0">
              <a:latin typeface="Garamond" pitchFamily="18" charset="0"/>
            </a:endParaRPr>
          </a:p>
          <a:p>
            <a:r>
              <a:rPr lang="en-US" sz="600" b="1" dirty="0" smtClean="0">
                <a:latin typeface="Garamond" pitchFamily="18" charset="0"/>
              </a:rPr>
              <a:t>8- </a:t>
            </a:r>
            <a:r>
              <a:rPr lang="en-US" sz="600" b="1" dirty="0">
                <a:latin typeface="Garamond" pitchFamily="18" charset="0"/>
              </a:rPr>
              <a:t>Keep good health recording system</a:t>
            </a:r>
            <a:endParaRPr lang="en-MY" sz="600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335" y="6378905"/>
            <a:ext cx="857745" cy="60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894" y="-2076"/>
            <a:ext cx="7639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</a:t>
            </a:r>
            <a:r>
              <a:rPr lang="en-US" sz="1400" b="1" dirty="0" smtClean="0">
                <a:latin typeface="Garamond" pitchFamily="18" charset="0"/>
              </a:rPr>
              <a:t>&amp;Occupational Health </a:t>
            </a:r>
            <a:r>
              <a:rPr lang="en-US" sz="1400" b="1" dirty="0" smtClean="0">
                <a:latin typeface="Garamond" pitchFamily="18" charset="0"/>
              </a:rPr>
              <a:t>Services</a:t>
            </a:r>
            <a:endParaRPr lang="ar-JO" sz="1400" b="1" dirty="0" smtClean="0">
              <a:latin typeface="Garamond" pitchFamily="18" charset="0"/>
            </a:endParaRPr>
          </a:p>
          <a:p>
            <a:pPr rtl="1"/>
            <a:r>
              <a:rPr lang="ar-JO" sz="1400" dirty="0"/>
              <a:t>أنشطة خدمات الصحة المهنية ببرنامج الصحة المهنية</a:t>
            </a:r>
            <a:endParaRPr lang="en-MY" sz="1400" dirty="0"/>
          </a:p>
        </p:txBody>
      </p:sp>
      <p:pic>
        <p:nvPicPr>
          <p:cNvPr id="7" name="Picture 4" descr="Stethoscope and pharmaceuticals on a blackboard - Occupational Medicine Stock Photo - 704012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925" y="925407"/>
            <a:ext cx="1013750" cy="62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10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FDC76-E6D3-48A3-89F2-82856D80967B}" type="datetime1">
              <a:rPr lang="en-MY" smtClean="0"/>
              <a:t>7/5/2022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1610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3888"/>
            <a:ext cx="932452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latin typeface="Garamond" pitchFamily="18" charset="0"/>
              </a:rPr>
              <a:t>    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</a:rPr>
              <a:t>3. </a:t>
            </a:r>
            <a:r>
              <a:rPr lang="en-US" sz="2200" b="1" u="sng" dirty="0" smtClean="0">
                <a:solidFill>
                  <a:srgbClr val="FF0000"/>
                </a:solidFill>
                <a:latin typeface="Garamond" pitchFamily="18" charset="0"/>
              </a:rPr>
              <a:t>Promotion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</a:rPr>
              <a:t>of workers' </a:t>
            </a:r>
            <a:r>
              <a:rPr lang="en-US" sz="2200" b="1" u="sng" dirty="0" smtClean="0">
                <a:solidFill>
                  <a:srgbClr val="FF0000"/>
                </a:solidFill>
                <a:latin typeface="Garamond" pitchFamily="18" charset="0"/>
              </a:rPr>
              <a:t>health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ar-JO" sz="2200" b="1" dirty="0">
                <a:solidFill>
                  <a:srgbClr val="FF0000"/>
                </a:solidFill>
                <a:latin typeface="Garamond" pitchFamily="18" charset="0"/>
              </a:rPr>
              <a:t>3 - تعزيز صحة العمال</a:t>
            </a:r>
            <a:r>
              <a:rPr lang="ar-JO" sz="2200" b="1" dirty="0" smtClean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sz="2200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UcParenBoth"/>
            </a:pP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Improvement of the health and working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capacity</a:t>
            </a:r>
            <a:r>
              <a:rPr lang="ar-JO" sz="22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of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workers </a:t>
            </a:r>
            <a:endParaRPr lang="en-US" sz="22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ar-JO" sz="2200" b="1" dirty="0">
                <a:solidFill>
                  <a:srgbClr val="002060"/>
                </a:solidFill>
                <a:latin typeface="Garamond" pitchFamily="18" charset="0"/>
              </a:rPr>
              <a:t>تحسين صحة العمال وقدرتهم على العمل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 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(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B) Improvement of work environment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ar-JO" sz="2200" b="1" dirty="0">
                <a:solidFill>
                  <a:srgbClr val="FF0000"/>
                </a:solidFill>
                <a:latin typeface="Garamond" pitchFamily="18" charset="0"/>
              </a:rPr>
              <a:t> (ب) تحسين بيئة العمل</a:t>
            </a:r>
            <a:r>
              <a:rPr lang="ar-JO" sz="2200" b="1" dirty="0" smtClean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US" sz="22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200" b="1" dirty="0" smtClean="0">
                <a:solidFill>
                  <a:srgbClr val="C00000"/>
                </a:solidFill>
                <a:latin typeface="Garamond" pitchFamily="18" charset="0"/>
              </a:rPr>
              <a:t>A. </a:t>
            </a:r>
            <a:r>
              <a:rPr lang="en-US" sz="2200" b="1" u="sng" dirty="0" smtClean="0">
                <a:solidFill>
                  <a:srgbClr val="C00000"/>
                </a:solidFill>
                <a:latin typeface="Garamond" pitchFamily="18" charset="0"/>
              </a:rPr>
              <a:t>Improvement </a:t>
            </a:r>
            <a:r>
              <a:rPr lang="en-US" sz="2200" b="1" u="sng" dirty="0">
                <a:solidFill>
                  <a:srgbClr val="C00000"/>
                </a:solidFill>
                <a:latin typeface="Garamond" pitchFamily="18" charset="0"/>
              </a:rPr>
              <a:t>of the health </a:t>
            </a:r>
            <a:r>
              <a:rPr lang="en-US" sz="2200" b="1" dirty="0">
                <a:solidFill>
                  <a:srgbClr val="C00000"/>
                </a:solidFill>
                <a:latin typeface="Garamond" pitchFamily="18" charset="0"/>
              </a:rPr>
              <a:t>and </a:t>
            </a:r>
            <a:r>
              <a:rPr lang="en-US" sz="2200" b="1" u="sng" dirty="0" smtClean="0">
                <a:solidFill>
                  <a:srgbClr val="C00000"/>
                </a:solidFill>
                <a:latin typeface="Garamond" pitchFamily="18" charset="0"/>
              </a:rPr>
              <a:t>working capacity </a:t>
            </a:r>
            <a:r>
              <a:rPr lang="en-US" sz="2200" b="1" dirty="0">
                <a:solidFill>
                  <a:srgbClr val="C00000"/>
                </a:solidFill>
                <a:latin typeface="Garamond" pitchFamily="18" charset="0"/>
              </a:rPr>
              <a:t>of </a:t>
            </a:r>
            <a:r>
              <a:rPr lang="en-US" sz="2200" b="1" dirty="0" smtClean="0">
                <a:solidFill>
                  <a:srgbClr val="C00000"/>
                </a:solidFill>
                <a:latin typeface="Garamond" pitchFamily="18" charset="0"/>
              </a:rPr>
              <a:t>workers </a:t>
            </a:r>
            <a:r>
              <a:rPr lang="en-US" sz="2200" b="1" dirty="0" smtClean="0">
                <a:latin typeface="Garamond" pitchFamily="18" charset="0"/>
              </a:rPr>
              <a:t>through:</a:t>
            </a:r>
            <a:endParaRPr lang="en-MY" sz="2200" dirty="0">
              <a:latin typeface="Garamond" pitchFamily="18" charset="0"/>
            </a:endParaRPr>
          </a:p>
          <a:p>
            <a:r>
              <a:rPr lang="ar-JO" sz="2200" dirty="0" smtClean="0">
                <a:latin typeface="Garamond" pitchFamily="18" charset="0"/>
              </a:rPr>
              <a:t>- </a:t>
            </a:r>
            <a:r>
              <a:rPr lang="ar-JO" sz="2200" dirty="0">
                <a:latin typeface="Garamond" pitchFamily="18" charset="0"/>
              </a:rPr>
              <a:t>تحسين صحة العمال وقدرتهم على العمل من خلال:</a:t>
            </a:r>
          </a:p>
          <a:p>
            <a:r>
              <a:rPr lang="en-US" sz="2200" dirty="0" smtClean="0">
                <a:latin typeface="Garamond" pitchFamily="18" charset="0"/>
              </a:rPr>
              <a:t>1-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Adequate nutrition </a:t>
            </a:r>
            <a:r>
              <a:rPr lang="en-US" sz="2200" dirty="0">
                <a:latin typeface="Garamond" pitchFamily="18" charset="0"/>
              </a:rPr>
              <a:t>(for every type of occupation) either by </a:t>
            </a:r>
            <a:endParaRPr lang="en-US" sz="2200" dirty="0" smtClean="0">
              <a:latin typeface="Garamond" pitchFamily="18" charset="0"/>
            </a:endParaRPr>
          </a:p>
          <a:p>
            <a:r>
              <a:rPr lang="ar-JO" sz="2200" b="1" dirty="0">
                <a:solidFill>
                  <a:schemeClr val="accent1"/>
                </a:solidFill>
                <a:latin typeface="Garamond" pitchFamily="18" charset="0"/>
              </a:rPr>
              <a:t>1- التغذية الكافية (لكل نوع من أنواع المهنة) إما عن طريق</a:t>
            </a:r>
          </a:p>
          <a:p>
            <a:r>
              <a:rPr lang="en-US" sz="2200" b="1" dirty="0" smtClean="0">
                <a:solidFill>
                  <a:schemeClr val="accent1"/>
                </a:solidFill>
                <a:latin typeface="Garamond" pitchFamily="18" charset="0"/>
              </a:rPr>
              <a:t>*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Nutrition Education </a:t>
            </a:r>
            <a:r>
              <a:rPr lang="en-US" sz="2200" dirty="0" smtClean="0">
                <a:latin typeface="Garamond" pitchFamily="18" charset="0"/>
              </a:rPr>
              <a:t>and </a:t>
            </a:r>
            <a:r>
              <a:rPr lang="en-US" sz="2200" dirty="0">
                <a:latin typeface="Garamond" pitchFamily="18" charset="0"/>
              </a:rPr>
              <a:t>support as well as </a:t>
            </a:r>
            <a:r>
              <a:rPr lang="ar-JO" sz="2200" dirty="0">
                <a:latin typeface="Garamond" pitchFamily="18" charset="0"/>
              </a:rPr>
              <a:t>* التغذية التثقيفية والدعم كذلك</a:t>
            </a:r>
            <a:endParaRPr lang="en-US" sz="2200" dirty="0" smtClean="0">
              <a:latin typeface="Garamond" pitchFamily="18" charset="0"/>
            </a:endParaRPr>
          </a:p>
          <a:p>
            <a:r>
              <a:rPr lang="en-US" sz="2200" b="1" dirty="0" smtClean="0">
                <a:solidFill>
                  <a:schemeClr val="accent1"/>
                </a:solidFill>
                <a:latin typeface="Garamond" pitchFamily="18" charset="0"/>
              </a:rPr>
              <a:t>**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Prevention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and control </a:t>
            </a:r>
            <a:r>
              <a:rPr lang="en-US" sz="2200" b="1" dirty="0">
                <a:solidFill>
                  <a:schemeClr val="tx2"/>
                </a:solidFill>
                <a:latin typeface="Garamond" pitchFamily="18" charset="0"/>
              </a:rPr>
              <a:t>of parasitic diseases</a:t>
            </a:r>
            <a:r>
              <a:rPr lang="en-US" sz="2200" b="1" dirty="0" smtClean="0">
                <a:solidFill>
                  <a:schemeClr val="accent1"/>
                </a:solidFill>
                <a:latin typeface="Garamond" pitchFamily="18" charset="0"/>
              </a:rPr>
              <a:t>.</a:t>
            </a:r>
            <a:r>
              <a:rPr lang="ar-JO" sz="2200" b="1" dirty="0">
                <a:solidFill>
                  <a:schemeClr val="accent1"/>
                </a:solidFill>
                <a:latin typeface="Garamond" pitchFamily="18" charset="0"/>
              </a:rPr>
              <a:t> الوقاية من الأمراض الطفيلية ومكافحتها</a:t>
            </a:r>
            <a:r>
              <a:rPr lang="ar-JO" sz="2200" b="1" dirty="0" smtClean="0">
                <a:solidFill>
                  <a:schemeClr val="accent1"/>
                </a:solidFill>
                <a:latin typeface="Garamond" pitchFamily="18" charset="0"/>
              </a:rPr>
              <a:t>. </a:t>
            </a:r>
            <a:endParaRPr lang="en-MY" sz="2200" b="1" dirty="0">
              <a:solidFill>
                <a:schemeClr val="accent1"/>
              </a:solidFill>
              <a:latin typeface="Garamond" pitchFamily="18" charset="0"/>
            </a:endParaRPr>
          </a:p>
          <a:p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2-</a:t>
            </a:r>
            <a:r>
              <a:rPr lang="en-US" sz="2200" dirty="0" smtClean="0">
                <a:latin typeface="Garamond" pitchFamily="18" charset="0"/>
              </a:rPr>
              <a:t>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Socioeconomic development </a:t>
            </a:r>
            <a:r>
              <a:rPr lang="en-US" sz="2200" b="1" dirty="0" smtClean="0">
                <a:latin typeface="Garamond" pitchFamily="18" charset="0"/>
              </a:rPr>
              <a:t>through:</a:t>
            </a:r>
            <a:r>
              <a:rPr lang="ar-JO" sz="2200" b="1" dirty="0">
                <a:latin typeface="Garamond" pitchFamily="18" charset="0"/>
              </a:rPr>
              <a:t>2- التنمية الاقتصادية والاجتماعية من خلال:</a:t>
            </a:r>
            <a:endParaRPr lang="ar-JO" sz="2200" b="1" dirty="0">
              <a:latin typeface="Garamond" pitchFamily="18" charset="0"/>
            </a:endParaRPr>
          </a:p>
          <a:p>
            <a:r>
              <a:rPr lang="en-US" sz="2200" dirty="0" smtClean="0">
                <a:latin typeface="Garamond" pitchFamily="18" charset="0"/>
              </a:rPr>
              <a:t>- </a:t>
            </a:r>
            <a:r>
              <a:rPr lang="en-US" sz="2200" b="1" dirty="0">
                <a:latin typeface="Garamond" pitchFamily="18" charset="0"/>
              </a:rPr>
              <a:t>Improving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workers' income</a:t>
            </a:r>
            <a:r>
              <a:rPr lang="en-US" sz="2200" b="1" dirty="0" smtClean="0">
                <a:latin typeface="Garamond" pitchFamily="18" charset="0"/>
              </a:rPr>
              <a:t>.</a:t>
            </a:r>
            <a:r>
              <a:rPr lang="ar-JO" sz="2200" b="1" dirty="0">
                <a:latin typeface="Garamond" pitchFamily="18" charset="0"/>
              </a:rPr>
              <a:t> - تحسين دخل العمال</a:t>
            </a:r>
            <a:r>
              <a:rPr lang="ar-JO" sz="2200" b="1" dirty="0" smtClean="0">
                <a:latin typeface="Garamond" pitchFamily="18" charset="0"/>
              </a:rPr>
              <a:t>. </a:t>
            </a:r>
            <a:endParaRPr lang="en-MY" sz="2200" b="1" dirty="0">
              <a:latin typeface="Garamond" pitchFamily="18" charset="0"/>
            </a:endParaRPr>
          </a:p>
          <a:p>
            <a:r>
              <a:rPr lang="en-US" sz="2200" b="1" dirty="0" smtClean="0">
                <a:latin typeface="Garamond" pitchFamily="18" charset="0"/>
              </a:rPr>
              <a:t>- </a:t>
            </a:r>
            <a:r>
              <a:rPr lang="en-US" sz="2200" b="1" dirty="0">
                <a:latin typeface="Garamond" pitchFamily="18" charset="0"/>
              </a:rPr>
              <a:t>Guidance for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proper expending </a:t>
            </a:r>
            <a:r>
              <a:rPr lang="en-US" sz="2200" dirty="0">
                <a:latin typeface="Garamond" pitchFamily="18" charset="0"/>
              </a:rPr>
              <a:t>of </a:t>
            </a:r>
            <a:r>
              <a:rPr lang="en-US" sz="2200" b="1" dirty="0">
                <a:latin typeface="Garamond" pitchFamily="18" charset="0"/>
              </a:rPr>
              <a:t>this income</a:t>
            </a:r>
            <a:r>
              <a:rPr lang="en-US" sz="2200" dirty="0" smtClean="0">
                <a:latin typeface="Garamond" pitchFamily="18" charset="0"/>
              </a:rPr>
              <a:t>.</a:t>
            </a:r>
            <a:r>
              <a:rPr lang="ar-JO" sz="2200" dirty="0">
                <a:latin typeface="Garamond" pitchFamily="18" charset="0"/>
              </a:rPr>
              <a:t> - إرشاد حسن إنفاق هذا الدخل</a:t>
            </a:r>
            <a:r>
              <a:rPr lang="ar-JO" sz="2200" dirty="0" smtClean="0">
                <a:latin typeface="Garamond" pitchFamily="18" charset="0"/>
              </a:rPr>
              <a:t>. </a:t>
            </a:r>
            <a:endParaRPr lang="en-MY" sz="2200" dirty="0">
              <a:latin typeface="Garamond" pitchFamily="18" charset="0"/>
            </a:endParaRPr>
          </a:p>
          <a:p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3-</a:t>
            </a:r>
            <a:r>
              <a:rPr lang="en-US" sz="2200" dirty="0" smtClean="0">
                <a:latin typeface="Garamond" pitchFamily="18" charset="0"/>
              </a:rPr>
              <a:t>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Social welfare </a:t>
            </a:r>
            <a:r>
              <a:rPr lang="en-US" sz="2200" b="1" dirty="0" smtClean="0">
                <a:latin typeface="Garamond" pitchFamily="18" charset="0"/>
              </a:rPr>
              <a:t>through:</a:t>
            </a:r>
            <a:r>
              <a:rPr lang="ar-JO" sz="2200" b="1" dirty="0">
                <a:latin typeface="Garamond" pitchFamily="18" charset="0"/>
              </a:rPr>
              <a:t>3- الرعاية الاجتماعية من خلال</a:t>
            </a:r>
            <a:r>
              <a:rPr lang="ar-JO" sz="2200" b="1" dirty="0" smtClean="0">
                <a:latin typeface="Garamond" pitchFamily="18" charset="0"/>
              </a:rPr>
              <a:t>: </a:t>
            </a:r>
            <a:endParaRPr lang="en-MY" sz="2200" b="1" dirty="0" smtClean="0">
              <a:latin typeface="Garamond" pitchFamily="18" charset="0"/>
            </a:endParaRPr>
          </a:p>
          <a:p>
            <a:r>
              <a:rPr lang="en-US" sz="2200" dirty="0" smtClean="0">
                <a:latin typeface="Garamond" pitchFamily="18" charset="0"/>
              </a:rPr>
              <a:t>- </a:t>
            </a:r>
            <a:r>
              <a:rPr lang="en-US" sz="2200" b="1" dirty="0">
                <a:latin typeface="Garamond" pitchFamily="18" charset="0"/>
              </a:rPr>
              <a:t>Management of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family problems</a:t>
            </a:r>
            <a:r>
              <a:rPr lang="en-US" sz="2200" b="1" dirty="0" smtClean="0">
                <a:latin typeface="Garamond" pitchFamily="18" charset="0"/>
              </a:rPr>
              <a:t>.</a:t>
            </a:r>
            <a:r>
              <a:rPr lang="ar-JO" sz="2200" b="1" dirty="0">
                <a:latin typeface="Garamond" pitchFamily="18" charset="0"/>
              </a:rPr>
              <a:t> - إدارة مشاكل الأسرة</a:t>
            </a:r>
            <a:r>
              <a:rPr lang="ar-JO" sz="2200" b="1" dirty="0" smtClean="0">
                <a:latin typeface="Garamond" pitchFamily="18" charset="0"/>
              </a:rPr>
              <a:t>. </a:t>
            </a:r>
            <a:endParaRPr lang="en-MY" sz="2200" b="1" dirty="0">
              <a:latin typeface="Garamond" pitchFamily="18" charset="0"/>
            </a:endParaRPr>
          </a:p>
          <a:p>
            <a:r>
              <a:rPr lang="en-US" sz="2200" b="1" dirty="0" smtClean="0">
                <a:latin typeface="Garamond" pitchFamily="18" charset="0"/>
              </a:rPr>
              <a:t>- </a:t>
            </a:r>
            <a:r>
              <a:rPr lang="en-US" sz="2200" b="1" dirty="0">
                <a:latin typeface="Garamond" pitchFamily="18" charset="0"/>
              </a:rPr>
              <a:t>Making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good social relations </a:t>
            </a:r>
            <a:r>
              <a:rPr lang="en-US" sz="2200" b="1" dirty="0">
                <a:latin typeface="Garamond" pitchFamily="18" charset="0"/>
              </a:rPr>
              <a:t>at work</a:t>
            </a:r>
            <a:r>
              <a:rPr lang="en-US" sz="2200" b="1" dirty="0" smtClean="0">
                <a:latin typeface="Garamond" pitchFamily="18" charset="0"/>
              </a:rPr>
              <a:t>.</a:t>
            </a:r>
            <a:r>
              <a:rPr lang="ar-JO" sz="2200" b="1" dirty="0">
                <a:latin typeface="Garamond" pitchFamily="18" charset="0"/>
              </a:rPr>
              <a:t> - إقامة علاقات اجتماعية جيدة في العمل</a:t>
            </a:r>
            <a:r>
              <a:rPr lang="ar-JO" sz="2200" b="1" dirty="0" smtClean="0">
                <a:latin typeface="Garamond" pitchFamily="18" charset="0"/>
              </a:rPr>
              <a:t>. </a:t>
            </a:r>
            <a:endParaRPr lang="en-MY" sz="2200" b="1" dirty="0">
              <a:latin typeface="Garamond" pitchFamily="18" charset="0"/>
            </a:endParaRPr>
          </a:p>
          <a:p>
            <a:r>
              <a:rPr lang="en-US" sz="2200" b="1" dirty="0">
                <a:latin typeface="Garamond" pitchFamily="18" charset="0"/>
              </a:rPr>
              <a:t>- Encouragement </a:t>
            </a:r>
            <a:r>
              <a:rPr lang="en-US" sz="2200" dirty="0">
                <a:latin typeface="Garamond" pitchFamily="18" charset="0"/>
              </a:rPr>
              <a:t>of</a:t>
            </a:r>
            <a:r>
              <a:rPr lang="en-US" sz="2200" b="1" dirty="0">
                <a:latin typeface="Garamond" pitchFamily="18" charset="0"/>
              </a:rPr>
              <a:t>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sport activities</a:t>
            </a:r>
            <a:r>
              <a:rPr lang="en-US" sz="2200" b="1" dirty="0" smtClean="0">
                <a:latin typeface="Garamond" pitchFamily="18" charset="0"/>
              </a:rPr>
              <a:t>.</a:t>
            </a:r>
            <a:r>
              <a:rPr lang="ar-JO" sz="2200" b="1" dirty="0">
                <a:latin typeface="Garamond" pitchFamily="18" charset="0"/>
              </a:rPr>
              <a:t> - تشجيع الأنشطة الرياضية</a:t>
            </a:r>
            <a:r>
              <a:rPr lang="ar-JO" sz="2200" b="1" dirty="0" smtClean="0">
                <a:latin typeface="Garamond" pitchFamily="18" charset="0"/>
              </a:rPr>
              <a:t>. </a:t>
            </a:r>
            <a:endParaRPr lang="en-MY" sz="2200" b="1" dirty="0">
              <a:latin typeface="Garamond" pitchFamily="18" charset="0"/>
            </a:endParaRPr>
          </a:p>
          <a:p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4-</a:t>
            </a:r>
            <a:r>
              <a:rPr lang="en-US" sz="2200" dirty="0" smtClean="0">
                <a:latin typeface="Garamond" pitchFamily="18" charset="0"/>
              </a:rPr>
              <a:t>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Health education </a:t>
            </a:r>
            <a:r>
              <a:rPr lang="en-US" sz="2200" dirty="0">
                <a:latin typeface="Garamond" pitchFamily="18" charset="0"/>
              </a:rPr>
              <a:t>and keeping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good medical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records</a:t>
            </a:r>
            <a:endParaRPr lang="ar-JO" sz="22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ar-JO" sz="2200" b="1" dirty="0">
                <a:solidFill>
                  <a:srgbClr val="002060"/>
                </a:solidFill>
                <a:latin typeface="Garamond" pitchFamily="18" charset="0"/>
              </a:rPr>
              <a:t>4- التثقيف الصحي وحفظ السجلات الطبية الجيدة</a:t>
            </a:r>
            <a:endParaRPr lang="en-MY" sz="22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pic>
        <p:nvPicPr>
          <p:cNvPr id="6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785" y="5325341"/>
            <a:ext cx="1327720" cy="151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11560" y="0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</a:t>
            </a:r>
            <a:r>
              <a:rPr lang="en-US" sz="1400" b="1" dirty="0" smtClean="0">
                <a:latin typeface="Garamond" pitchFamily="18" charset="0"/>
              </a:rPr>
              <a:t>&amp;Occupational Health Services</a:t>
            </a:r>
            <a:endParaRPr lang="en-MY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23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667" y="0"/>
            <a:ext cx="912765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000" b="1" dirty="0" smtClean="0">
                <a:solidFill>
                  <a:srgbClr val="C00000"/>
                </a:solidFill>
                <a:latin typeface="Garamond" pitchFamily="18" charset="0"/>
              </a:rPr>
              <a:t>     (B</a:t>
            </a:r>
            <a:r>
              <a:rPr lang="en-US" sz="2000" b="1" dirty="0">
                <a:solidFill>
                  <a:srgbClr val="C00000"/>
                </a:solidFill>
                <a:latin typeface="Garamond" pitchFamily="18" charset="0"/>
              </a:rPr>
              <a:t>) Improvement of work environment</a:t>
            </a:r>
            <a:r>
              <a:rPr lang="en-US" sz="2000" b="1" dirty="0" smtClean="0">
                <a:solidFill>
                  <a:srgbClr val="C00000"/>
                </a:solidFill>
                <a:latin typeface="Garamond" pitchFamily="18" charset="0"/>
              </a:rPr>
              <a:t>:</a:t>
            </a:r>
            <a:r>
              <a:rPr lang="ar-JO" sz="2000" b="1" dirty="0">
                <a:solidFill>
                  <a:srgbClr val="C00000"/>
                </a:solidFill>
                <a:latin typeface="Garamond" pitchFamily="18" charset="0"/>
              </a:rPr>
              <a:t>(ب) تحسين بيئة العمل</a:t>
            </a:r>
            <a:r>
              <a:rPr lang="ar-JO" sz="2000" b="1" dirty="0" smtClean="0">
                <a:solidFill>
                  <a:srgbClr val="C00000"/>
                </a:solidFill>
                <a:latin typeface="Garamond" pitchFamily="18" charset="0"/>
              </a:rPr>
              <a:t>: </a:t>
            </a:r>
            <a:endParaRPr lang="en-MY" sz="2000" dirty="0">
              <a:solidFill>
                <a:srgbClr val="C00000"/>
              </a:solidFill>
              <a:latin typeface="Garamond" pitchFamily="18" charset="0"/>
            </a:endParaRPr>
          </a:p>
          <a:p>
            <a:pPr fontAlgn="base"/>
            <a:r>
              <a:rPr lang="en-US" sz="2400" dirty="0" smtClean="0">
                <a:latin typeface="Garamond" pitchFamily="18" charset="0"/>
              </a:rPr>
              <a:t>  This </a:t>
            </a:r>
            <a:r>
              <a:rPr lang="en-US" sz="2400" dirty="0">
                <a:latin typeface="Garamond" pitchFamily="18" charset="0"/>
              </a:rPr>
              <a:t>can be achieved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Garamond" pitchFamily="18" charset="0"/>
              </a:rPr>
              <a:t>through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good sanitation </a:t>
            </a:r>
            <a:r>
              <a:rPr lang="en-US" sz="2400" dirty="0">
                <a:latin typeface="Garamond" pitchFamily="18" charset="0"/>
              </a:rPr>
              <a:t>of work place by</a:t>
            </a:r>
            <a:r>
              <a:rPr lang="en-US" sz="2400" dirty="0" smtClean="0">
                <a:latin typeface="Garamond" pitchFamily="18" charset="0"/>
              </a:rPr>
              <a:t>:</a:t>
            </a:r>
          </a:p>
          <a:p>
            <a:pPr fontAlgn="base"/>
            <a:r>
              <a:rPr lang="ar-JO" sz="2400" dirty="0">
                <a:latin typeface="Garamond" pitchFamily="18" charset="0"/>
              </a:rPr>
              <a:t>يمكن تحقيق ذلك من خلال الإصحاح الجيد لمكان العمل من خلال:</a:t>
            </a:r>
            <a:endParaRPr lang="en-MY" sz="24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Good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design of the machines</a:t>
            </a:r>
            <a:r>
              <a:rPr lang="en-US" sz="2400" dirty="0" smtClean="0">
                <a:latin typeface="Garamond" pitchFamily="18" charset="0"/>
              </a:rPr>
              <a:t>.</a:t>
            </a:r>
            <a:r>
              <a:rPr lang="ar-JO" sz="2400" dirty="0">
                <a:latin typeface="Garamond" pitchFamily="18" charset="0"/>
              </a:rPr>
              <a:t> التصميم الجيد للآلات</a:t>
            </a:r>
            <a:r>
              <a:rPr lang="ar-JO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endParaRPr lang="en-MY" sz="24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Suitable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housekeeping</a:t>
            </a:r>
            <a:r>
              <a:rPr lang="en-US" sz="2400" dirty="0" smtClean="0">
                <a:latin typeface="Garamond" pitchFamily="18" charset="0"/>
              </a:rPr>
              <a:t>.</a:t>
            </a:r>
            <a:r>
              <a:rPr lang="ar-JO" sz="2400" dirty="0">
                <a:latin typeface="Garamond" pitchFamily="18" charset="0"/>
              </a:rPr>
              <a:t> التدبير المنزلي المناسب</a:t>
            </a:r>
            <a:r>
              <a:rPr lang="ar-JO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endParaRPr lang="en-MY" sz="24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Proper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lighting and ventilation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 الإضاءة والتهوية المناسبة</a:t>
            </a:r>
            <a:r>
              <a:rPr lang="ar-JO" sz="24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US" sz="24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Good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control for physical hazards</a:t>
            </a:r>
            <a:r>
              <a:rPr lang="en-US" sz="2400" dirty="0">
                <a:latin typeface="Garamond" pitchFamily="18" charset="0"/>
              </a:rPr>
              <a:t> as heat, radiation and </a:t>
            </a:r>
            <a:r>
              <a:rPr lang="en-US" sz="2400" dirty="0" smtClean="0">
                <a:latin typeface="Garamond" pitchFamily="18" charset="0"/>
              </a:rPr>
              <a:t>noise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fontAlgn="base"/>
            <a:r>
              <a:rPr lang="ar-JO" sz="2400" dirty="0">
                <a:latin typeface="Garamond" pitchFamily="18" charset="0"/>
              </a:rPr>
              <a:t>تحكم جيد في المخاطر الجسدية مثل الحرارة والإشعاع والضوضاء.</a:t>
            </a:r>
            <a:endParaRPr lang="en-MY" sz="2400" dirty="0" smtClean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400" b="1" dirty="0" smtClean="0">
                <a:latin typeface="Garamond" pitchFamily="18" charset="0"/>
              </a:rPr>
              <a:t>Supplying work </a:t>
            </a:r>
            <a:r>
              <a:rPr lang="en-US" sz="2400" dirty="0" smtClean="0">
                <a:latin typeface="Garamond" pitchFamily="18" charset="0"/>
              </a:rPr>
              <a:t>place with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washing facilities </a:t>
            </a:r>
            <a:r>
              <a:rPr lang="en-US" sz="2400" dirty="0" smtClean="0">
                <a:latin typeface="Garamond" pitchFamily="18" charset="0"/>
              </a:rPr>
              <a:t>and suitable 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transportation </a:t>
            </a:r>
            <a:r>
              <a:rPr lang="en-US" sz="2400" dirty="0" smtClean="0">
                <a:latin typeface="Garamond" pitchFamily="18" charset="0"/>
              </a:rPr>
              <a:t>means. </a:t>
            </a:r>
            <a:r>
              <a:rPr lang="ar-JO" sz="2400" dirty="0">
                <a:latin typeface="Garamond" pitchFamily="18" charset="0"/>
              </a:rPr>
              <a:t>تجهيز مكان العمل بمرافق الاغتسال ووسائل النقل المناسبة.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667" y="3845890"/>
            <a:ext cx="907033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4-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</a:rPr>
              <a:t>Prevention of occupational health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hazards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ar-JO" sz="2000" b="1" dirty="0">
                <a:solidFill>
                  <a:srgbClr val="FF0000"/>
                </a:solidFill>
                <a:latin typeface="Garamond" pitchFamily="18" charset="0"/>
              </a:rPr>
              <a:t>4- الوقاية من مخاطر الصحة المهنية</a:t>
            </a:r>
            <a:r>
              <a:rPr lang="ar-JO" sz="20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MY" sz="20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000" b="1" dirty="0">
                <a:latin typeface="Garamond" pitchFamily="18" charset="0"/>
              </a:rPr>
              <a:t>Prevention o</a:t>
            </a:r>
            <a:r>
              <a:rPr lang="en-US" sz="2000" dirty="0">
                <a:latin typeface="Garamond" pitchFamily="18" charset="0"/>
              </a:rPr>
              <a:t>f occupational </a:t>
            </a:r>
            <a:r>
              <a:rPr lang="en-US" sz="2000" b="1" dirty="0">
                <a:latin typeface="Garamond" pitchFamily="18" charset="0"/>
              </a:rPr>
              <a:t>disease</a:t>
            </a:r>
            <a:r>
              <a:rPr lang="en-US" sz="2000" dirty="0">
                <a:latin typeface="Garamond" pitchFamily="18" charset="0"/>
              </a:rPr>
              <a:t> or </a:t>
            </a:r>
            <a:r>
              <a:rPr lang="en-US" sz="2000" b="1" dirty="0">
                <a:latin typeface="Garamond" pitchFamily="18" charset="0"/>
              </a:rPr>
              <a:t>accident</a:t>
            </a:r>
            <a:r>
              <a:rPr lang="en-US" sz="2000" dirty="0">
                <a:latin typeface="Garamond" pitchFamily="18" charset="0"/>
              </a:rPr>
              <a:t> occurrence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through integrated efforts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of many disciplines </a:t>
            </a:r>
            <a:r>
              <a:rPr lang="en-US" sz="2000" b="1" dirty="0" smtClean="0">
                <a:solidFill>
                  <a:srgbClr val="00B050"/>
                </a:solidFill>
                <a:latin typeface="Garamond" pitchFamily="18" charset="0"/>
              </a:rPr>
              <a:t>as:</a:t>
            </a:r>
            <a:r>
              <a:rPr lang="ar-JO" sz="2000" b="1" dirty="0">
                <a:solidFill>
                  <a:srgbClr val="00B050"/>
                </a:solidFill>
                <a:latin typeface="Garamond" pitchFamily="18" charset="0"/>
              </a:rPr>
              <a:t>الوقاية من الأمراض المهنية أو وقوع الحوادث من خلال جهود متكاملة للعديد من التخصصات مثل:</a:t>
            </a:r>
            <a:endParaRPr lang="en-US" sz="2000" b="1" dirty="0">
              <a:solidFill>
                <a:srgbClr val="00B050"/>
              </a:solidFill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a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) Medical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prevention: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أ) الوقاية الطبية</a:t>
            </a:r>
            <a:r>
              <a:rPr lang="ar-JO" sz="2600" b="1" dirty="0" smtClean="0">
                <a:solidFill>
                  <a:srgbClr val="002060"/>
                </a:solidFill>
                <a:latin typeface="Garamond" pitchFamily="18" charset="0"/>
              </a:rPr>
              <a:t>: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  <a:p>
            <a:pPr lvl="0" fontAlgn="base">
              <a:lnSpc>
                <a:spcPct val="150000"/>
              </a:lnSpc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b) Engineering prevention: </a:t>
            </a:r>
            <a:r>
              <a:rPr lang="en-US" sz="26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ar-JO" sz="2600" dirty="0">
                <a:solidFill>
                  <a:srgbClr val="002060"/>
                </a:solidFill>
                <a:latin typeface="Garamond" pitchFamily="18" charset="0"/>
              </a:rPr>
              <a:t>ب) الوقاية الهندسية: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MY" sz="26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c) Hygienic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prevention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ج) الوقاية </a:t>
            </a:r>
            <a:r>
              <a:rPr lang="ar-JO" sz="2600" b="1" dirty="0" smtClean="0">
                <a:solidFill>
                  <a:srgbClr val="002060"/>
                </a:solidFill>
                <a:latin typeface="Garamond" pitchFamily="18" charset="0"/>
              </a:rPr>
              <a:t>الصحية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600" dirty="0"/>
          </a:p>
        </p:txBody>
      </p:sp>
      <p:sp>
        <p:nvSpPr>
          <p:cNvPr id="5" name="Rectangle 4"/>
          <p:cNvSpPr/>
          <p:nvPr/>
        </p:nvSpPr>
        <p:spPr>
          <a:xfrm>
            <a:off x="6589831" y="1192634"/>
            <a:ext cx="2412776" cy="654025"/>
          </a:xfrm>
          <a:prstGeom prst="rect">
            <a:avLst/>
          </a:prstGeom>
          <a:ln w="127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7030A0"/>
                </a:solidFill>
                <a:latin typeface="Garamond" pitchFamily="18" charset="0"/>
              </a:rPr>
              <a:t>Promotion of workers' health:</a:t>
            </a:r>
            <a:endParaRPr lang="en-MY" sz="1050" dirty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800" b="1" dirty="0" err="1" smtClean="0">
                <a:solidFill>
                  <a:srgbClr val="002060"/>
                </a:solidFill>
                <a:latin typeface="Garamond" pitchFamily="18" charset="0"/>
              </a:rPr>
              <a:t>A.Improvement</a:t>
            </a:r>
            <a:r>
              <a:rPr lang="en-US" sz="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800" b="1" dirty="0">
                <a:solidFill>
                  <a:srgbClr val="002060"/>
                </a:solidFill>
                <a:latin typeface="Garamond" pitchFamily="18" charset="0"/>
              </a:rPr>
              <a:t>of the health and working </a:t>
            </a:r>
            <a:r>
              <a:rPr lang="en-US" sz="800" b="1" dirty="0" smtClean="0">
                <a:solidFill>
                  <a:srgbClr val="002060"/>
                </a:solidFill>
                <a:latin typeface="Garamond" pitchFamily="18" charset="0"/>
              </a:rPr>
              <a:t>capacity</a:t>
            </a:r>
          </a:p>
          <a:p>
            <a:r>
              <a:rPr lang="en-US" sz="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Garamond" pitchFamily="18" charset="0"/>
              </a:rPr>
              <a:t>B.Improvement</a:t>
            </a:r>
            <a:r>
              <a:rPr lang="en-US" sz="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1050" b="1" dirty="0">
                <a:solidFill>
                  <a:srgbClr val="FF0000"/>
                </a:solidFill>
                <a:latin typeface="Garamond" pitchFamily="18" charset="0"/>
              </a:rPr>
              <a:t>of work </a:t>
            </a:r>
            <a:r>
              <a:rPr lang="en-US" sz="1050" b="1" dirty="0" smtClean="0">
                <a:solidFill>
                  <a:srgbClr val="FF0000"/>
                </a:solidFill>
                <a:latin typeface="Garamond" pitchFamily="18" charset="0"/>
              </a:rPr>
              <a:t>environmen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t</a:t>
            </a:r>
            <a:endParaRPr lang="en-US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148023"/>
            <a:ext cx="1379193" cy="97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66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79249"/>
            <a:ext cx="903649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Medical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prevention:</a:t>
            </a:r>
            <a:r>
              <a:rPr lang="ar-JO" sz="2600" b="1" dirty="0">
                <a:solidFill>
                  <a:srgbClr val="FF0000"/>
                </a:solidFill>
                <a:latin typeface="Garamond" pitchFamily="18" charset="0"/>
              </a:rPr>
              <a:t>الوقاية الطبية</a:t>
            </a:r>
            <a:r>
              <a:rPr lang="ar-JO" sz="26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US" sz="26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endParaRPr lang="en-US" sz="2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800" b="1" u="sng" dirty="0" smtClean="0">
                <a:solidFill>
                  <a:srgbClr val="7030A0"/>
                </a:solidFill>
                <a:latin typeface="Garamond" pitchFamily="18" charset="0"/>
              </a:rPr>
              <a:t>i</a:t>
            </a:r>
            <a:r>
              <a:rPr lang="en-US" sz="2000" b="1" u="sng" dirty="0" smtClean="0">
                <a:solidFill>
                  <a:srgbClr val="7030A0"/>
                </a:solidFill>
                <a:latin typeface="Garamond" pitchFamily="18" charset="0"/>
              </a:rPr>
              <a:t>.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Pre-employment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</a:rPr>
              <a:t>medical examination </a:t>
            </a:r>
            <a:r>
              <a:rPr lang="ar-JO" sz="2000" b="1" u="sng" dirty="0">
                <a:solidFill>
                  <a:srgbClr val="FF0000"/>
                </a:solidFill>
                <a:latin typeface="Garamond" pitchFamily="18" charset="0"/>
              </a:rPr>
              <a:t>الفحص الطبي قبل التوظيف</a:t>
            </a:r>
            <a:endParaRPr lang="en-US" sz="2000" b="1" u="sng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 for all persons to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choose the suitable worker to the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job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</a:rPr>
              <a:t>which suits his </a:t>
            </a:r>
            <a:r>
              <a:rPr lang="en-US" sz="2000" b="1" dirty="0" smtClean="0">
                <a:solidFill>
                  <a:srgbClr val="00B050"/>
                </a:solidFill>
                <a:latin typeface="Garamond" pitchFamily="18" charset="0"/>
              </a:rPr>
              <a:t>physical</a:t>
            </a:r>
            <a:r>
              <a:rPr lang="en-US" sz="2000" b="1" dirty="0" smtClean="0">
                <a:latin typeface="Garamond" pitchFamily="18" charset="0"/>
              </a:rPr>
              <a:t> capacities and </a:t>
            </a:r>
            <a:r>
              <a:rPr lang="en-US" sz="2000" b="1" dirty="0" smtClean="0">
                <a:solidFill>
                  <a:srgbClr val="00B050"/>
                </a:solidFill>
                <a:latin typeface="Garamond" pitchFamily="18" charset="0"/>
              </a:rPr>
              <a:t>mental</a:t>
            </a:r>
            <a:r>
              <a:rPr lang="en-US" sz="2000" b="1" dirty="0" smtClean="0">
                <a:latin typeface="Garamond" pitchFamily="18" charset="0"/>
              </a:rPr>
              <a:t> abilities,</a:t>
            </a:r>
            <a:r>
              <a:rPr lang="ar-JO" sz="2000" b="1" dirty="0" smtClean="0">
                <a:latin typeface="Garamond" pitchFamily="18" charset="0"/>
              </a:rPr>
              <a:t> أن يختار جميع الأشخاص العامل المناسب للوظيفة التي تناسب قدراته البدنية والذهنية ،</a:t>
            </a:r>
            <a:r>
              <a:rPr lang="en-US" sz="2000" b="1" dirty="0" smtClean="0">
                <a:latin typeface="Garamond" pitchFamily="18" charset="0"/>
              </a:rPr>
              <a:t> </a:t>
            </a:r>
            <a:endParaRPr lang="en-US" sz="2000" b="1" dirty="0" smtClean="0">
              <a:latin typeface="Garamond" pitchFamily="18" charset="0"/>
            </a:endParaRPr>
          </a:p>
          <a:p>
            <a:r>
              <a:rPr lang="en-US" sz="2000" b="1" u="sng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ii Pre-placement examination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ar-JO" sz="2000" b="1" dirty="0">
                <a:solidFill>
                  <a:srgbClr val="FF0000"/>
                </a:solidFill>
                <a:latin typeface="Garamond" pitchFamily="18" charset="0"/>
              </a:rPr>
              <a:t>فحص ما قبل التنسيب</a:t>
            </a:r>
            <a:r>
              <a:rPr lang="ar-JO" sz="20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US" sz="20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000" dirty="0" smtClean="0">
                <a:latin typeface="Garamond" pitchFamily="18" charset="0"/>
              </a:rPr>
              <a:t>this type of medical examination must </a:t>
            </a:r>
            <a:r>
              <a:rPr lang="en-US" sz="2000" b="1" dirty="0" smtClean="0">
                <a:latin typeface="Garamond" pitchFamily="18" charset="0"/>
              </a:rPr>
              <a:t>be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done by the </a:t>
            </a:r>
          </a:p>
          <a:p>
            <a:r>
              <a:rPr lang="ar-JO" sz="2000" b="1" dirty="0">
                <a:solidFill>
                  <a:srgbClr val="0070C0"/>
                </a:solidFill>
                <a:latin typeface="Garamond" pitchFamily="18" charset="0"/>
              </a:rPr>
              <a:t>يجب أن يتم هذا النوع من الفحص الطبي من قبل</a:t>
            </a:r>
            <a:endParaRPr lang="en-US" sz="20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occupational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physician</a:t>
            </a:r>
            <a:r>
              <a:rPr lang="en-US" sz="2000" b="1" dirty="0">
                <a:latin typeface="Garamond" pitchFamily="18" charset="0"/>
              </a:rPr>
              <a:t> of the plant </a:t>
            </a:r>
            <a:r>
              <a:rPr lang="en-US" sz="2000" dirty="0">
                <a:latin typeface="Garamond" pitchFamily="18" charset="0"/>
              </a:rPr>
              <a:t>to which the worker is </a:t>
            </a:r>
            <a:endParaRPr lang="en-US" sz="2000" dirty="0" smtClean="0">
              <a:latin typeface="Garamond" pitchFamily="18" charset="0"/>
            </a:endParaRPr>
          </a:p>
          <a:p>
            <a:r>
              <a:rPr lang="ar-JO" sz="2000" dirty="0">
                <a:latin typeface="Garamond" pitchFamily="18" charset="0"/>
              </a:rPr>
              <a:t>الطبيب المهني للمصنع الذي يعمل فيه العامل</a:t>
            </a:r>
            <a:endParaRPr lang="en-US" sz="20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latin typeface="Garamond" pitchFamily="18" charset="0"/>
              </a:rPr>
              <a:t>joined </a:t>
            </a:r>
            <a:r>
              <a:rPr lang="en-US" sz="2000" dirty="0">
                <a:latin typeface="Garamond" pitchFamily="18" charset="0"/>
              </a:rPr>
              <a:t>to put the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suitable worker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in the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suitable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process</a:t>
            </a:r>
            <a:r>
              <a:rPr lang="en-US" sz="2000" dirty="0">
                <a:latin typeface="Garamond" pitchFamily="18" charset="0"/>
              </a:rPr>
              <a:t> </a:t>
            </a:r>
            <a:r>
              <a:rPr lang="en-US" sz="2000" b="1" dirty="0">
                <a:latin typeface="Garamond" pitchFamily="18" charset="0"/>
              </a:rPr>
              <a:t>that </a:t>
            </a:r>
            <a:r>
              <a:rPr lang="en-US" sz="2000" b="1" dirty="0">
                <a:solidFill>
                  <a:srgbClr val="00B050"/>
                </a:solidFill>
                <a:latin typeface="Garamond" pitchFamily="18" charset="0"/>
              </a:rPr>
              <a:t>suits his health </a:t>
            </a:r>
            <a:r>
              <a:rPr lang="en-US" sz="2000" b="1" dirty="0" smtClean="0">
                <a:solidFill>
                  <a:srgbClr val="00B050"/>
                </a:solidFill>
                <a:latin typeface="Garamond" pitchFamily="18" charset="0"/>
              </a:rPr>
              <a:t>condition</a:t>
            </a:r>
            <a:r>
              <a:rPr lang="en-US" sz="2000" dirty="0" smtClean="0">
                <a:latin typeface="Garamond" pitchFamily="18" charset="0"/>
              </a:rPr>
              <a:t>.</a:t>
            </a:r>
            <a:r>
              <a:rPr lang="ar-JO" sz="2000" dirty="0">
                <a:latin typeface="Garamond" pitchFamily="18" charset="0"/>
              </a:rPr>
              <a:t> تم ضمه لوضع العامل المناسب في العملية المناسبة التي تناسب وضعه الصحي</a:t>
            </a:r>
            <a:r>
              <a:rPr lang="ar-JO" sz="2000" dirty="0" smtClean="0">
                <a:latin typeface="Garamond" pitchFamily="18" charset="0"/>
              </a:rPr>
              <a:t>.</a:t>
            </a:r>
            <a:r>
              <a:rPr lang="en-US" sz="2000" dirty="0" smtClean="0">
                <a:latin typeface="Garamond" pitchFamily="18" charset="0"/>
              </a:rPr>
              <a:t> </a:t>
            </a:r>
            <a:endParaRPr lang="en-US" sz="20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latin typeface="Garamond" pitchFamily="18" charset="0"/>
              </a:rPr>
              <a:t>Each </a:t>
            </a:r>
            <a:r>
              <a:rPr lang="en-US" sz="2000" b="1" dirty="0">
                <a:latin typeface="Garamond" pitchFamily="18" charset="0"/>
              </a:rPr>
              <a:t>employee is subjected to a </a:t>
            </a:r>
            <a:r>
              <a:rPr lang="en-US" sz="2000" b="1" dirty="0" smtClean="0">
                <a:latin typeface="Garamond" pitchFamily="18" charset="0"/>
              </a:rPr>
              <a:t>pre-placement </a:t>
            </a:r>
            <a:r>
              <a:rPr lang="en-MY" sz="2000" b="1" dirty="0" smtClean="0">
                <a:latin typeface="Garamond" pitchFamily="18" charset="0"/>
              </a:rPr>
              <a:t>examination </a:t>
            </a:r>
            <a:r>
              <a:rPr lang="en-MY" sz="2000" b="1" dirty="0">
                <a:latin typeface="Garamond" pitchFamily="18" charset="0"/>
              </a:rPr>
              <a:t>before joining a new </a:t>
            </a:r>
            <a:r>
              <a:rPr lang="en-MY" sz="2000" b="1" dirty="0" smtClean="0">
                <a:latin typeface="Garamond" pitchFamily="18" charset="0"/>
              </a:rPr>
              <a:t>job </a:t>
            </a:r>
            <a:r>
              <a:rPr lang="ar-JO" sz="2000" b="1" dirty="0">
                <a:latin typeface="Garamond" pitchFamily="18" charset="0"/>
              </a:rPr>
              <a:t>يخضع كل موظف لامتحان ما قبل التوظيف قبل الالتحاق بوظيفة جديدة</a:t>
            </a:r>
            <a:endParaRPr lang="en-US" sz="2000" b="1" dirty="0"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740352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32409" y="433346"/>
            <a:ext cx="9433047" cy="2492990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Pre-employment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medical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examination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الفحص الطبي قبل التوظيف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Pre-placement examination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: 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فحص ما قبل التنسيب</a:t>
            </a:r>
            <a:r>
              <a:rPr lang="ar-JO" sz="2600" b="1" dirty="0" smtClean="0">
                <a:solidFill>
                  <a:srgbClr val="002060"/>
                </a:solidFill>
                <a:latin typeface="Garamond" pitchFamily="18" charset="0"/>
              </a:rPr>
              <a:t>: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Periodic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medical examination 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الفحص الطبي الدوري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Health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education 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التثقيف الصحي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Immunization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of workers  </a:t>
            </a:r>
            <a:r>
              <a:rPr lang="en-US" sz="2600" dirty="0" smtClean="0">
                <a:solidFill>
                  <a:srgbClr val="002060"/>
                </a:solidFill>
                <a:latin typeface="Garamond" pitchFamily="18" charset="0"/>
              </a:rPr>
              <a:t>and </a:t>
            </a:r>
            <a:r>
              <a:rPr lang="en-US" sz="2600" dirty="0" smtClean="0">
                <a:solidFill>
                  <a:srgbClr val="002060"/>
                </a:solidFill>
                <a:latin typeface="Garamond" pitchFamily="18" charset="0"/>
              </a:rPr>
              <a:t>chemoprophylaxis</a:t>
            </a:r>
            <a:br>
              <a:rPr lang="en-US" sz="2600" dirty="0" smtClean="0">
                <a:solidFill>
                  <a:srgbClr val="002060"/>
                </a:solidFill>
                <a:latin typeface="Garamond" pitchFamily="18" charset="0"/>
              </a:rPr>
            </a:br>
            <a:r>
              <a:rPr lang="ar-JO" sz="2600" dirty="0">
                <a:solidFill>
                  <a:srgbClr val="002060"/>
                </a:solidFill>
                <a:latin typeface="Garamond" pitchFamily="18" charset="0"/>
              </a:rPr>
              <a:t>تحصين العمال والوقاية الكيميائية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36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9998"/>
            <a:ext cx="917264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Each employee is subjected to a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pre-placement </a:t>
            </a:r>
          </a:p>
          <a:p>
            <a:pPr rtl="1"/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examination before joining a new job</a:t>
            </a:r>
            <a:r>
              <a:rPr lang="en-US" sz="2000" b="1" dirty="0" smtClean="0">
                <a:latin typeface="Garamond" pitchFamily="18" charset="0"/>
              </a:rPr>
              <a:t>: </a:t>
            </a:r>
            <a:endParaRPr lang="en-MY" sz="2000" b="1" dirty="0" smtClean="0">
              <a:latin typeface="Garamond" pitchFamily="18" charset="0"/>
            </a:endParaRPr>
          </a:p>
          <a:p>
            <a:r>
              <a:rPr lang="ar-JO" sz="2000" dirty="0">
                <a:latin typeface="Garamond" pitchFamily="18" charset="0"/>
              </a:rPr>
              <a:t>يخضع كل موظف للتنسيب </a:t>
            </a:r>
            <a:r>
              <a:rPr lang="ar-JO" sz="2000" dirty="0" smtClean="0">
                <a:latin typeface="Garamond" pitchFamily="18" charset="0"/>
              </a:rPr>
              <a:t>المسبق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ar-JO" sz="2000" dirty="0" smtClean="0">
                <a:latin typeface="Garamond" pitchFamily="18" charset="0"/>
              </a:rPr>
              <a:t>الفحص </a:t>
            </a:r>
            <a:r>
              <a:rPr lang="ar-JO" sz="2000" dirty="0">
                <a:latin typeface="Garamond" pitchFamily="18" charset="0"/>
              </a:rPr>
              <a:t>قبل الالتحاق بوظيفة </a:t>
            </a:r>
            <a:r>
              <a:rPr lang="ar-JO" sz="2000" dirty="0" smtClean="0">
                <a:latin typeface="Garamond" pitchFamily="18" charset="0"/>
              </a:rPr>
              <a:t>جديدة</a:t>
            </a:r>
            <a:endParaRPr lang="en-US" sz="2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1-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personal , family and medical history . </a:t>
            </a:r>
            <a:r>
              <a:rPr lang="ar-JO" sz="2000" b="1" dirty="0">
                <a:solidFill>
                  <a:srgbClr val="002060"/>
                </a:solidFill>
                <a:latin typeface="Garamond" pitchFamily="18" charset="0"/>
              </a:rPr>
              <a:t>1- التاريخ الشخصي والعائلي والطبي.</a:t>
            </a:r>
            <a:endParaRPr lang="en-MY" sz="20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2- Proper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past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 and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present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occupational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 history. </a:t>
            </a:r>
            <a:r>
              <a:rPr lang="ar-JO" sz="2000" b="1" dirty="0">
                <a:solidFill>
                  <a:srgbClr val="002060"/>
                </a:solidFill>
                <a:latin typeface="Garamond" pitchFamily="18" charset="0"/>
              </a:rPr>
              <a:t>2- التاريخ المهني السليم في الماضي والحاضر.</a:t>
            </a:r>
            <a:endParaRPr lang="en-MY" sz="20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3- Complete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physical examination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. </a:t>
            </a:r>
            <a:r>
              <a:rPr lang="ar-JO" sz="2000" b="1" dirty="0">
                <a:solidFill>
                  <a:srgbClr val="002060"/>
                </a:solidFill>
                <a:latin typeface="Garamond" pitchFamily="18" charset="0"/>
              </a:rPr>
              <a:t>3- الفحص البدني الكامل.</a:t>
            </a:r>
            <a:endParaRPr lang="en-MY" sz="20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4- Laboratory investigation related to the nature o</a:t>
            </a:r>
            <a:r>
              <a:rPr lang="en-US" sz="2000" dirty="0" smtClean="0">
                <a:latin typeface="Garamond" pitchFamily="18" charset="0"/>
              </a:rPr>
              <a:t>f the work </a:t>
            </a:r>
            <a:r>
              <a:rPr lang="en-US" b="1" i="1" dirty="0" err="1" smtClean="0">
                <a:latin typeface="Garamond" pitchFamily="18" charset="0"/>
              </a:rPr>
              <a:t>e.g</a:t>
            </a:r>
            <a:r>
              <a:rPr lang="en-US" b="1" i="1" dirty="0" smtClean="0">
                <a:latin typeface="Garamond" pitchFamily="18" charset="0"/>
              </a:rPr>
              <a:t> </a:t>
            </a:r>
            <a:r>
              <a:rPr lang="en-US" b="1" i="1" dirty="0" smtClean="0">
                <a:solidFill>
                  <a:srgbClr val="1616BA"/>
                </a:solidFill>
                <a:latin typeface="Garamond" pitchFamily="18" charset="0"/>
              </a:rPr>
              <a:t>workers joining dusty work </a:t>
            </a:r>
            <a:r>
              <a:rPr lang="en-US" b="1" i="1" dirty="0" err="1" smtClean="0">
                <a:solidFill>
                  <a:srgbClr val="1616BA"/>
                </a:solidFill>
                <a:latin typeface="Garamond" pitchFamily="18" charset="0"/>
              </a:rPr>
              <a:t>e.g</a:t>
            </a:r>
            <a:r>
              <a:rPr lang="en-US" b="1" i="1" dirty="0" smtClean="0">
                <a:solidFill>
                  <a:srgbClr val="1616BA"/>
                </a:solidFill>
                <a:latin typeface="Garamond" pitchFamily="18" charset="0"/>
              </a:rPr>
              <a:t> cotton industry should do an X-ray chest. </a:t>
            </a:r>
            <a:endParaRPr lang="en-US" b="1" i="1" dirty="0" smtClean="0">
              <a:solidFill>
                <a:srgbClr val="1616BA"/>
              </a:solidFill>
              <a:latin typeface="Garamond" pitchFamily="18" charset="0"/>
            </a:endParaRPr>
          </a:p>
          <a:p>
            <a:r>
              <a:rPr lang="ar-JO" b="1" i="1" dirty="0">
                <a:solidFill>
                  <a:srgbClr val="1616BA"/>
                </a:solidFill>
                <a:latin typeface="Garamond" pitchFamily="18" charset="0"/>
              </a:rPr>
              <a:t>4- التحريات المخبرية المتعلقة بطبيعة العمل مثل التحاق العمال بالأعمال المتربة مثل صناعة القطن يجب أن يقوموا بأشعة إكس للصدر</a:t>
            </a:r>
            <a:r>
              <a:rPr lang="ar-JO" b="1" i="1" dirty="0" smtClean="0">
                <a:solidFill>
                  <a:srgbClr val="1616BA"/>
                </a:solidFill>
                <a:latin typeface="Garamond" pitchFamily="18" charset="0"/>
              </a:rPr>
              <a:t>.</a:t>
            </a:r>
            <a:endParaRPr lang="en-US" b="1" i="1" dirty="0" smtClean="0">
              <a:solidFill>
                <a:srgbClr val="1616BA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Objectives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</a:rPr>
              <a:t>of the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pre-placement examination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  <a:b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ar-JO" sz="2000" b="1" dirty="0">
                <a:solidFill>
                  <a:srgbClr val="FF0000"/>
                </a:solidFill>
                <a:latin typeface="Garamond" pitchFamily="18" charset="0"/>
              </a:rPr>
              <a:t>أهداف امتحان ما قبل التنسيب:</a:t>
            </a:r>
            <a:endParaRPr lang="en-US" sz="20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000" dirty="0">
                <a:latin typeface="Garamond" pitchFamily="18" charset="0"/>
              </a:rPr>
              <a:t>1-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Proper placement </a:t>
            </a:r>
            <a:r>
              <a:rPr lang="en-US" sz="2000" b="1" dirty="0">
                <a:latin typeface="Garamond" pitchFamily="18" charset="0"/>
              </a:rPr>
              <a:t>of workers according to their medical and physical abilities to perform their job without hazards</a:t>
            </a:r>
            <a:r>
              <a:rPr lang="en-US" sz="2000" b="1" dirty="0" smtClean="0">
                <a:latin typeface="Garamond" pitchFamily="18" charset="0"/>
              </a:rPr>
              <a:t>.</a:t>
            </a:r>
          </a:p>
          <a:p>
            <a:r>
              <a:rPr lang="ar-JO" sz="2000" b="1" dirty="0">
                <a:latin typeface="Garamond" pitchFamily="18" charset="0"/>
              </a:rPr>
              <a:t>1- التنسيب المناسب للعمال حسب قدراتهم الطبية والبدنية لأداء عملهم دون مخاطر</a:t>
            </a:r>
            <a:r>
              <a:rPr lang="ar-JO" sz="2000" b="1" dirty="0" smtClean="0">
                <a:latin typeface="Garamond" pitchFamily="18" charset="0"/>
              </a:rPr>
              <a:t>.</a:t>
            </a:r>
            <a:endParaRPr lang="en-MY" sz="2000" b="1" dirty="0">
              <a:latin typeface="Garamond" pitchFamily="18" charset="0"/>
            </a:endParaRPr>
          </a:p>
          <a:p>
            <a:r>
              <a:rPr lang="en-US" sz="2000" b="1" dirty="0">
                <a:latin typeface="Garamond" pitchFamily="18" charset="0"/>
              </a:rPr>
              <a:t>2- Put a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base- line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of the </a:t>
            </a:r>
            <a:r>
              <a:rPr lang="en-US" sz="2000" b="1" dirty="0">
                <a:latin typeface="Garamond" pitchFamily="18" charset="0"/>
              </a:rPr>
              <a:t>health status of the workers</a:t>
            </a:r>
            <a:r>
              <a:rPr lang="en-US" sz="2000" b="1" dirty="0" smtClean="0">
                <a:latin typeface="Garamond" pitchFamily="18" charset="0"/>
              </a:rPr>
              <a:t>.</a:t>
            </a:r>
            <a:endParaRPr lang="en-US" sz="2000" b="1" dirty="0" smtClean="0"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 </a:t>
            </a:r>
            <a:r>
              <a:rPr lang="ar-JO" sz="2000" b="1" dirty="0">
                <a:latin typeface="Garamond" pitchFamily="18" charset="0"/>
              </a:rPr>
              <a:t>2- وضع خط أساس للحالة الصحية للعمال.</a:t>
            </a:r>
            <a:endParaRPr lang="en-MY" sz="2000" b="1" dirty="0">
              <a:latin typeface="Garamond" pitchFamily="18" charset="0"/>
            </a:endParaRPr>
          </a:p>
          <a:p>
            <a:r>
              <a:rPr lang="en-US" sz="2000" b="1" dirty="0">
                <a:latin typeface="Garamond" pitchFamily="18" charset="0"/>
              </a:rPr>
              <a:t>3-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Establishing records </a:t>
            </a:r>
            <a:r>
              <a:rPr lang="en-US" sz="2000" b="1" dirty="0">
                <a:latin typeface="Garamond" pitchFamily="18" charset="0"/>
              </a:rPr>
              <a:t>for the condition of the workers at the start of the job  be used in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case of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compensation  </a:t>
            </a:r>
            <a:r>
              <a:rPr lang="ar-JO" sz="2000" b="1" dirty="0">
                <a:solidFill>
                  <a:srgbClr val="FF0000"/>
                </a:solidFill>
                <a:latin typeface="Garamond" pitchFamily="18" charset="0"/>
              </a:rPr>
              <a:t>3-إنشاء سجلات لأحوال العمال عند بدء العمل تستخدم في حالة التعويض</a:t>
            </a:r>
            <a:endParaRPr lang="en-MY" sz="20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35332"/>
            <a:ext cx="3667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Pre-placement </a:t>
            </a:r>
            <a:r>
              <a:rPr lang="en-US" b="1" dirty="0" smtClean="0">
                <a:latin typeface="Garamond" pitchFamily="18" charset="0"/>
              </a:rPr>
              <a:t>examination Cont. ..</a:t>
            </a:r>
            <a:endParaRPr lang="en-MY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237" y="4338430"/>
            <a:ext cx="1285530" cy="91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687865" y="35332"/>
            <a:ext cx="2484783" cy="923330"/>
          </a:xfrm>
          <a:prstGeom prst="rect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C00000"/>
                </a:solidFill>
                <a:latin typeface="Garamond" pitchFamily="18" charset="0"/>
              </a:rPr>
              <a:t>Medical prevention </a:t>
            </a:r>
            <a:endParaRPr lang="en-US" sz="900" b="1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Pre-employment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medical </a:t>
            </a:r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examination</a:t>
            </a:r>
          </a:p>
          <a:p>
            <a:r>
              <a:rPr lang="en-US" sz="900" b="1" dirty="0" smtClean="0">
                <a:solidFill>
                  <a:srgbClr val="FF0000"/>
                </a:solidFill>
                <a:latin typeface="Garamond" pitchFamily="18" charset="0"/>
              </a:rPr>
              <a:t>Pre-placement examination</a:t>
            </a:r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:</a:t>
            </a: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Periodic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medical examination </a:t>
            </a:r>
            <a:endParaRPr lang="en-US" sz="9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Health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education </a:t>
            </a:r>
            <a:endParaRPr lang="en-US" sz="9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Immunization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of workers  </a:t>
            </a:r>
            <a:r>
              <a:rPr lang="en-US" sz="900" dirty="0" smtClean="0">
                <a:solidFill>
                  <a:srgbClr val="002060"/>
                </a:solidFill>
                <a:latin typeface="Garamond" pitchFamily="18" charset="0"/>
              </a:rPr>
              <a:t>and chemoprophylaxis</a:t>
            </a:r>
            <a:endParaRPr lang="en-MY" sz="9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14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80864" y="6477454"/>
            <a:ext cx="2133600" cy="365125"/>
          </a:xfrm>
        </p:spPr>
        <p:txBody>
          <a:bodyPr/>
          <a:lstStyle/>
          <a:p>
            <a:fld id="{C5757C99-99B3-4AF1-B80A-B627EA60DB9D}" type="datetime1">
              <a:rPr lang="en-MY" smtClean="0"/>
              <a:t>8/5/2022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0075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04000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iii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Periodic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medical </a:t>
            </a:r>
            <a:r>
              <a:rPr lang="en-US" sz="2400" b="1" u="sng" dirty="0" err="1">
                <a:solidFill>
                  <a:srgbClr val="FF0000"/>
                </a:solidFill>
                <a:latin typeface="Garamond" pitchFamily="18" charset="0"/>
              </a:rPr>
              <a:t>examinationiii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ar-JO" sz="2400" b="1" u="sng" dirty="0">
                <a:solidFill>
                  <a:srgbClr val="FF0000"/>
                </a:solidFill>
                <a:latin typeface="Garamond" pitchFamily="18" charset="0"/>
              </a:rPr>
              <a:t>الفحص الطبي </a:t>
            </a:r>
            <a:r>
              <a:rPr lang="ar-JO" sz="2400" b="1" u="sng" dirty="0" smtClean="0">
                <a:solidFill>
                  <a:srgbClr val="FF0000"/>
                </a:solidFill>
                <a:latin typeface="Garamond" pitchFamily="18" charset="0"/>
              </a:rPr>
              <a:t>الدوري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US" sz="2400" b="1" u="sng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smtClean="0">
                <a:latin typeface="Garamond" pitchFamily="18" charset="0"/>
              </a:rPr>
              <a:t>for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Early Detection </a:t>
            </a:r>
            <a:r>
              <a:rPr lang="en-US" sz="2000" b="1" dirty="0" smtClean="0">
                <a:latin typeface="Garamond" pitchFamily="18" charset="0"/>
              </a:rPr>
              <a:t>of any health hazards arises </a:t>
            </a:r>
            <a:r>
              <a:rPr lang="en-US" sz="2000" dirty="0" smtClean="0">
                <a:latin typeface="Garamond" pitchFamily="18" charset="0"/>
              </a:rPr>
              <a:t>from </a:t>
            </a:r>
            <a:r>
              <a:rPr lang="en-US" sz="2000" b="1" dirty="0" smtClean="0">
                <a:latin typeface="Garamond" pitchFamily="18" charset="0"/>
              </a:rPr>
              <a:t>exposure</a:t>
            </a:r>
            <a:r>
              <a:rPr lang="en-US" sz="2000" dirty="0" smtClean="0">
                <a:latin typeface="Garamond" pitchFamily="18" charset="0"/>
              </a:rPr>
              <a:t> to an  offending agent at workplace wher</a:t>
            </a:r>
            <a:r>
              <a:rPr lang="en-US" sz="2000" dirty="0" smtClean="0">
                <a:solidFill>
                  <a:srgbClr val="002060"/>
                </a:solidFill>
                <a:latin typeface="Garamond" pitchFamily="18" charset="0"/>
              </a:rPr>
              <a:t>e intervention </a:t>
            </a:r>
            <a:r>
              <a:rPr lang="en-US" sz="2000" dirty="0" smtClean="0">
                <a:latin typeface="Garamond" pitchFamily="18" charset="0"/>
              </a:rPr>
              <a:t>(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early treatment) </a:t>
            </a:r>
            <a:r>
              <a:rPr lang="en-US" sz="2000" dirty="0" smtClean="0">
                <a:latin typeface="Garamond" pitchFamily="18" charset="0"/>
              </a:rPr>
              <a:t>can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slow, halt (stop) or reverse the progression</a:t>
            </a:r>
          </a:p>
          <a:p>
            <a:r>
              <a:rPr lang="ar-JO" sz="2000" b="1" dirty="0">
                <a:solidFill>
                  <a:srgbClr val="002060"/>
                </a:solidFill>
                <a:latin typeface="Garamond" pitchFamily="18" charset="0"/>
              </a:rPr>
              <a:t>للكشف المبكر عن أي مخاطر صحية تنشأ عن التعرض للعامل المخالف في مكان العمل حيث يمكن للتدخل (العلاج المبكر) أن يبطئ أو يوقف (يوقف) أو يعكس التقدم</a:t>
            </a:r>
            <a:endParaRPr lang="en-US" sz="20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 Done </a:t>
            </a:r>
            <a:r>
              <a:rPr lang="en-US" sz="2000" b="1" dirty="0" smtClean="0">
                <a:latin typeface="Garamond" pitchFamily="18" charset="0"/>
              </a:rPr>
              <a:t>at certain intervals</a:t>
            </a:r>
            <a:r>
              <a:rPr lang="en-US" sz="2000" dirty="0" smtClean="0">
                <a:latin typeface="Garamond" pitchFamily="18" charset="0"/>
              </a:rPr>
              <a:t> It </a:t>
            </a:r>
            <a:r>
              <a:rPr lang="en-US" sz="2000" dirty="0">
                <a:latin typeface="Garamond" pitchFamily="18" charset="0"/>
              </a:rPr>
              <a:t>is either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every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six months </a:t>
            </a:r>
            <a:r>
              <a:rPr lang="en-US" sz="2000" dirty="0">
                <a:latin typeface="Garamond" pitchFamily="18" charset="0"/>
              </a:rPr>
              <a:t>or every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two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years </a:t>
            </a:r>
            <a:r>
              <a:rPr lang="ar-JO" sz="2000" b="1" dirty="0">
                <a:solidFill>
                  <a:srgbClr val="FF0000"/>
                </a:solidFill>
                <a:latin typeface="Garamond" pitchFamily="18" charset="0"/>
              </a:rPr>
              <a:t>يتم إجراؤه على فترات معينة ويكون إما كل ستة أشهر أو كل عامين</a:t>
            </a:r>
            <a:endParaRPr lang="en-US" sz="20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These </a:t>
            </a:r>
            <a:r>
              <a:rPr lang="en-US" sz="2000" b="1" u="sng" dirty="0" smtClean="0">
                <a:latin typeface="Garamond" pitchFamily="18" charset="0"/>
              </a:rPr>
              <a:t>intervals vary according </a:t>
            </a:r>
            <a:r>
              <a:rPr lang="en-US" sz="2000" b="1" dirty="0" smtClean="0">
                <a:latin typeface="Garamond" pitchFamily="18" charset="0"/>
              </a:rPr>
              <a:t>to</a:t>
            </a:r>
            <a:r>
              <a:rPr lang="en-US" sz="2000" dirty="0" smtClean="0">
                <a:latin typeface="Garamond" pitchFamily="18" charset="0"/>
              </a:rPr>
              <a:t>:</a:t>
            </a:r>
            <a:r>
              <a:rPr lang="ar-JO" sz="2000" dirty="0">
                <a:latin typeface="Garamond" pitchFamily="18" charset="0"/>
              </a:rPr>
              <a:t>تختلف هذه الفترات حسب</a:t>
            </a:r>
            <a:r>
              <a:rPr lang="ar-JO" sz="2000" dirty="0" smtClean="0">
                <a:latin typeface="Garamond" pitchFamily="18" charset="0"/>
              </a:rPr>
              <a:t>:</a:t>
            </a:r>
            <a:r>
              <a:rPr lang="en-US" sz="2000" dirty="0" smtClean="0">
                <a:latin typeface="Garamond" pitchFamily="18" charset="0"/>
              </a:rPr>
              <a:t> </a:t>
            </a:r>
            <a:endParaRPr lang="en-US" sz="2000" dirty="0" smtClean="0">
              <a:latin typeface="Garamond" pitchFamily="18" charset="0"/>
            </a:endParaRPr>
          </a:p>
          <a:p>
            <a:pPr rtl="1"/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type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000" dirty="0" smtClean="0">
                <a:latin typeface="Garamond" pitchFamily="18" charset="0"/>
              </a:rPr>
              <a:t>of the </a:t>
            </a:r>
            <a:r>
              <a:rPr lang="en-US" sz="2000" dirty="0" smtClean="0">
                <a:solidFill>
                  <a:srgbClr val="0070C0"/>
                </a:solidFill>
                <a:latin typeface="Garamond" pitchFamily="18" charset="0"/>
              </a:rPr>
              <a:t>hazards</a:t>
            </a:r>
            <a:r>
              <a:rPr lang="en-US" sz="2000" dirty="0" smtClean="0">
                <a:latin typeface="Garamond" pitchFamily="18" charset="0"/>
              </a:rPr>
              <a:t> ,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duration</a:t>
            </a:r>
            <a:r>
              <a:rPr lang="en-US" sz="2000" b="1" dirty="0" smtClean="0">
                <a:solidFill>
                  <a:srgbClr val="1F497D"/>
                </a:solidFill>
                <a:latin typeface="Garamond" pitchFamily="18" charset="0"/>
              </a:rPr>
              <a:t>,</a:t>
            </a:r>
            <a:r>
              <a:rPr lang="en-US" sz="2000" b="1" dirty="0" smtClean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Severity 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 or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 level 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of exposure</a:t>
            </a:r>
            <a:r>
              <a:rPr lang="en-US" sz="2000" dirty="0" smtClean="0">
                <a:latin typeface="Garamond" pitchFamily="18" charset="0"/>
              </a:rPr>
              <a:t>. </a:t>
            </a:r>
            <a:r>
              <a:rPr lang="ar-SA" sz="2000" dirty="0" smtClean="0">
                <a:latin typeface="Garamond" pitchFamily="18" charset="0"/>
              </a:rPr>
              <a:t>*</a:t>
            </a:r>
            <a:endParaRPr lang="en-US" sz="2000" dirty="0" smtClean="0">
              <a:latin typeface="Garamond" pitchFamily="18" charset="0"/>
            </a:endParaRPr>
          </a:p>
          <a:p>
            <a:pPr rtl="1"/>
            <a:r>
              <a:rPr lang="ar-SA" sz="2000" dirty="0">
                <a:latin typeface="Garamond" pitchFamily="18" charset="0"/>
              </a:rPr>
              <a:t>نوع الأخطار ، المدة ، الخطورة أو مستوى التعرض. *       </a:t>
            </a:r>
            <a:endParaRPr lang="en-MY" sz="2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* 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Individual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findings in each examination </a:t>
            </a:r>
            <a:r>
              <a:rPr lang="en-US" sz="2000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r>
              <a:rPr lang="ar-JO" sz="2000" dirty="0">
                <a:solidFill>
                  <a:schemeClr val="tx2"/>
                </a:solidFill>
                <a:latin typeface="Garamond" pitchFamily="18" charset="0"/>
              </a:rPr>
              <a:t> * النتائج الفردية في كل </a:t>
            </a:r>
            <a:r>
              <a:rPr lang="ar-JO" sz="2000" dirty="0" smtClean="0">
                <a:solidFill>
                  <a:schemeClr val="tx2"/>
                </a:solidFill>
                <a:latin typeface="Garamond" pitchFamily="18" charset="0"/>
              </a:rPr>
              <a:t>فحص</a:t>
            </a:r>
            <a:r>
              <a:rPr lang="ar-SA" sz="2000" dirty="0" smtClean="0">
                <a:latin typeface="Garamond" pitchFamily="18" charset="0"/>
              </a:rPr>
              <a:t> </a:t>
            </a:r>
            <a:r>
              <a:rPr lang="en-US" sz="2000" dirty="0" smtClean="0">
                <a:latin typeface="Garamond" pitchFamily="18" charset="0"/>
              </a:rPr>
              <a:t>  </a:t>
            </a:r>
            <a:endParaRPr lang="en-US" sz="2000" dirty="0" smtClean="0">
              <a:latin typeface="Garamond" pitchFamily="18" charset="0"/>
            </a:endParaRPr>
          </a:p>
          <a:p>
            <a:pPr lvl="0"/>
            <a:r>
              <a:rPr lang="en-US" sz="2000" dirty="0" smtClean="0">
                <a:latin typeface="Garamond" pitchFamily="18" charset="0"/>
              </a:rPr>
              <a:t>Focusing  on the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body systems </a:t>
            </a:r>
            <a:r>
              <a:rPr lang="en-US" sz="2000" dirty="0" smtClean="0">
                <a:latin typeface="Garamond" pitchFamily="18" charset="0"/>
              </a:rPr>
              <a:t>which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can be affected </a:t>
            </a:r>
            <a:r>
              <a:rPr lang="en-US" sz="2000" dirty="0" smtClean="0">
                <a:solidFill>
                  <a:srgbClr val="002060"/>
                </a:solidFill>
                <a:latin typeface="Garamond" pitchFamily="18" charset="0"/>
              </a:rPr>
              <a:t>by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exposure </a:t>
            </a:r>
            <a:r>
              <a:rPr lang="en-US" sz="2000" dirty="0" smtClean="0">
                <a:latin typeface="Garamond" pitchFamily="18" charset="0"/>
              </a:rPr>
              <a:t>in </a:t>
            </a:r>
            <a:r>
              <a:rPr lang="en-US" sz="2000" dirty="0" smtClean="0">
                <a:latin typeface="Garamond" pitchFamily="18" charset="0"/>
              </a:rPr>
              <a:t>the job. </a:t>
            </a:r>
            <a:r>
              <a:rPr lang="ar-JO" sz="2000" dirty="0">
                <a:latin typeface="Garamond" pitchFamily="18" charset="0"/>
              </a:rPr>
              <a:t>التركيز على أجهزة الجسم التي يمكن أن تتأثر بالتعرض في الوظيفة.</a:t>
            </a:r>
            <a:endParaRPr lang="en-US" sz="2000" dirty="0" smtClean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depending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on the result </a:t>
            </a:r>
            <a:r>
              <a:rPr lang="en-US" sz="2400" dirty="0" smtClean="0">
                <a:latin typeface="Garamond" pitchFamily="18" charset="0"/>
              </a:rPr>
              <a:t>of periodic examination,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the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workers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may be</a:t>
            </a: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temporally </a:t>
            </a:r>
            <a:r>
              <a:rPr lang="en-US" sz="2400" b="1" dirty="0">
                <a:latin typeface="Garamond" pitchFamily="18" charset="0"/>
              </a:rPr>
              <a:t>or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permanently</a:t>
            </a:r>
            <a:r>
              <a:rPr lang="en-US" sz="2400" b="1" dirty="0">
                <a:latin typeface="Garamond" pitchFamily="18" charset="0"/>
              </a:rPr>
              <a:t> removed </a:t>
            </a:r>
            <a:r>
              <a:rPr lang="en-US" sz="2400" dirty="0">
                <a:latin typeface="Garamond" pitchFamily="18" charset="0"/>
              </a:rPr>
              <a:t>from </a:t>
            </a:r>
            <a:r>
              <a:rPr lang="en-US" sz="2400" dirty="0" smtClean="0">
                <a:latin typeface="Garamond" pitchFamily="18" charset="0"/>
              </a:rPr>
              <a:t>further  exposure  </a:t>
            </a:r>
            <a:r>
              <a:rPr lang="en-US" sz="2400" dirty="0" smtClean="0">
                <a:latin typeface="Garamond" pitchFamily="18" charset="0"/>
              </a:rPr>
              <a:t>or </a:t>
            </a:r>
            <a:r>
              <a:rPr lang="en-US" sz="2400" dirty="0">
                <a:latin typeface="Garamond" pitchFamily="18" charset="0"/>
              </a:rPr>
              <a:t>may be advised to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continue w</a:t>
            </a:r>
            <a:r>
              <a:rPr lang="en-US" sz="2400" b="1" dirty="0">
                <a:latin typeface="Garamond" pitchFamily="18" charset="0"/>
              </a:rPr>
              <a:t>ork</a:t>
            </a:r>
            <a:r>
              <a:rPr lang="en-US" sz="2400" dirty="0" smtClean="0">
                <a:latin typeface="Garamond" pitchFamily="18" charset="0"/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ar-JO" sz="2400" b="1" dirty="0">
                <a:solidFill>
                  <a:srgbClr val="FF0000"/>
                </a:solidFill>
                <a:latin typeface="Garamond" pitchFamily="18" charset="0"/>
              </a:rPr>
              <a:t>اعتمادًا على نتيجة الفحص الدوري ، قد يتم إبعاد العمال بشكل مؤقت أو دائم من التعرض الإضافي أو قد يُنصح بمواصلة العمل.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                       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It includes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ar-JO" sz="2400" b="1" dirty="0">
                <a:solidFill>
                  <a:srgbClr val="7030A0"/>
                </a:solidFill>
                <a:latin typeface="Garamond" pitchFamily="18" charset="0"/>
              </a:rPr>
              <a:t>ويشمل</a:t>
            </a:r>
            <a:endParaRPr lang="en-MY" sz="2400" b="1" dirty="0">
              <a:solidFill>
                <a:srgbClr val="7030A0"/>
              </a:solidFill>
              <a:latin typeface="Garamond" pitchFamily="18" charset="0"/>
            </a:endParaRPr>
          </a:p>
          <a:p>
            <a:pPr rtl="1"/>
            <a:r>
              <a:rPr lang="en-US" b="1" dirty="0">
                <a:solidFill>
                  <a:srgbClr val="0070C0"/>
                </a:solidFill>
                <a:latin typeface="Garamond" pitchFamily="18" charset="0"/>
              </a:rPr>
              <a:t>The items of periodic medical examination (screening) include the following</a:t>
            </a:r>
            <a:r>
              <a:rPr lang="en-US" sz="2000" i="1" dirty="0" smtClean="0">
                <a:latin typeface="Garamond" pitchFamily="18" charset="0"/>
              </a:rPr>
              <a:t>:</a:t>
            </a:r>
          </a:p>
          <a:p>
            <a:pPr rtl="1"/>
            <a:r>
              <a:rPr lang="ar-JO" sz="2000" dirty="0">
                <a:latin typeface="Garamond" pitchFamily="18" charset="0"/>
              </a:rPr>
              <a:t>تشمل بنود الفحص الطبي الدوري (الفرز) ما يلي:</a:t>
            </a:r>
            <a:endParaRPr lang="en-MY" sz="20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40306" y="-71727"/>
            <a:ext cx="1642329" cy="106182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</a:t>
            </a: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</a:t>
            </a:r>
            <a:r>
              <a:rPr lang="en-US" sz="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9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9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education </a:t>
            </a:r>
            <a:endParaRPr lang="en-US" sz="9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</a:t>
            </a:r>
            <a:endParaRPr lang="en-US" sz="9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900" dirty="0">
              <a:latin typeface="Garamond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922127" y="606420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15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60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76829"/>
            <a:ext cx="86529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u="sng" dirty="0">
                <a:solidFill>
                  <a:srgbClr val="0070C0"/>
                </a:solidFill>
                <a:latin typeface="Garamond" pitchFamily="18" charset="0"/>
              </a:rPr>
              <a:t>The items of </a:t>
            </a:r>
            <a:r>
              <a:rPr lang="en-US" sz="2000" b="1" i="1" u="sng" dirty="0">
                <a:solidFill>
                  <a:srgbClr val="FF0000"/>
                </a:solidFill>
                <a:latin typeface="Garamond" pitchFamily="18" charset="0"/>
              </a:rPr>
              <a:t>periodic </a:t>
            </a:r>
            <a:r>
              <a:rPr lang="en-US" sz="2000" b="1" i="1" dirty="0">
                <a:solidFill>
                  <a:srgbClr val="FF0000"/>
                </a:solidFill>
                <a:latin typeface="Garamond" pitchFamily="18" charset="0"/>
              </a:rPr>
              <a:t>medical examination </a:t>
            </a:r>
            <a:r>
              <a:rPr lang="en-US" sz="2000" b="1" i="1" dirty="0">
                <a:solidFill>
                  <a:srgbClr val="0070C0"/>
                </a:solidFill>
                <a:latin typeface="Garamond" pitchFamily="18" charset="0"/>
              </a:rPr>
              <a:t>(</a:t>
            </a:r>
            <a:r>
              <a:rPr lang="en-US" sz="2000" b="1" i="1" dirty="0" smtClean="0">
                <a:solidFill>
                  <a:srgbClr val="0070C0"/>
                </a:solidFill>
                <a:latin typeface="Garamond" pitchFamily="18" charset="0"/>
              </a:rPr>
              <a:t>screening) include </a:t>
            </a:r>
            <a:r>
              <a:rPr lang="en-US" sz="2000" b="1" i="1" dirty="0">
                <a:solidFill>
                  <a:srgbClr val="0070C0"/>
                </a:solidFill>
                <a:latin typeface="Garamond" pitchFamily="18" charset="0"/>
              </a:rPr>
              <a:t>the </a:t>
            </a:r>
            <a:r>
              <a:rPr lang="en-US" sz="2000" b="1" i="1" dirty="0" smtClean="0">
                <a:solidFill>
                  <a:srgbClr val="0070C0"/>
                </a:solidFill>
                <a:latin typeface="Garamond" pitchFamily="18" charset="0"/>
              </a:rPr>
              <a:t>following</a:t>
            </a:r>
            <a:r>
              <a:rPr lang="en-US" sz="2000" i="1" dirty="0" smtClean="0">
                <a:solidFill>
                  <a:srgbClr val="0070C0"/>
                </a:solidFill>
                <a:latin typeface="Garamond" pitchFamily="18" charset="0"/>
              </a:rPr>
              <a:t>:</a:t>
            </a:r>
            <a:r>
              <a:rPr lang="ar-JO" sz="2000" i="1" dirty="0">
                <a:solidFill>
                  <a:srgbClr val="0070C0"/>
                </a:solidFill>
                <a:latin typeface="Garamond" pitchFamily="18" charset="0"/>
              </a:rPr>
              <a:t>تشمل بنود الفحص الطبي الدوري (الفرز) ما يلي</a:t>
            </a:r>
            <a:r>
              <a:rPr lang="ar-JO" sz="2000" i="1" dirty="0" smtClean="0">
                <a:solidFill>
                  <a:srgbClr val="0070C0"/>
                </a:solidFill>
                <a:latin typeface="Garamond" pitchFamily="18" charset="0"/>
              </a:rPr>
              <a:t>:</a:t>
            </a:r>
            <a:r>
              <a:rPr lang="en-US" sz="2000" i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endParaRPr lang="en-MY" sz="2000" dirty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</a:rPr>
              <a:t>1- </a:t>
            </a:r>
            <a:r>
              <a:rPr lang="en-US" sz="2000" b="1" i="1" dirty="0" smtClean="0">
                <a:solidFill>
                  <a:srgbClr val="FF0000"/>
                </a:solidFill>
                <a:latin typeface="Garamond" pitchFamily="18" charset="0"/>
              </a:rPr>
              <a:t>Survey </a:t>
            </a:r>
            <a:r>
              <a:rPr lang="en-US" sz="2000" b="1" i="1" dirty="0" smtClean="0">
                <a:solidFill>
                  <a:srgbClr val="7030A0"/>
                </a:solidFill>
                <a:latin typeface="Garamond" pitchFamily="18" charset="0"/>
              </a:rPr>
              <a:t>(</a:t>
            </a:r>
            <a:r>
              <a:rPr lang="en-US" sz="2000" i="1" dirty="0" smtClean="0">
                <a:latin typeface="Garamond" pitchFamily="18" charset="0"/>
              </a:rPr>
              <a:t>questionnaire): </a:t>
            </a:r>
            <a:r>
              <a:rPr lang="en-US" sz="2000" dirty="0" smtClean="0">
                <a:latin typeface="Garamond" pitchFamily="18" charset="0"/>
              </a:rPr>
              <a:t>inquires about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history of exposure </a:t>
            </a:r>
            <a:r>
              <a:rPr lang="en-US" sz="2000" dirty="0" smtClean="0">
                <a:latin typeface="Garamond" pitchFamily="18" charset="0"/>
              </a:rPr>
              <a:t>to </a:t>
            </a:r>
            <a:r>
              <a:rPr lang="en-US" sz="2000" dirty="0" smtClean="0">
                <a:latin typeface="Garamond" pitchFamily="18" charset="0"/>
              </a:rPr>
              <a:t>any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hazardous substance </a:t>
            </a:r>
            <a:r>
              <a:rPr lang="en-US" sz="2000" dirty="0" smtClean="0">
                <a:latin typeface="Garamond" pitchFamily="18" charset="0"/>
              </a:rPr>
              <a:t>or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 process </a:t>
            </a:r>
            <a:r>
              <a:rPr lang="en-US" sz="2000" dirty="0" smtClean="0">
                <a:latin typeface="Garamond" pitchFamily="18" charset="0"/>
              </a:rPr>
              <a:t>at work place as well </a:t>
            </a:r>
            <a:r>
              <a:rPr lang="en-US" sz="2000" dirty="0" smtClean="0">
                <a:latin typeface="Garamond" pitchFamily="18" charset="0"/>
              </a:rPr>
              <a:t>as any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abnormal symptoms </a:t>
            </a:r>
            <a:r>
              <a:rPr lang="en-US" sz="2000" dirty="0" smtClean="0">
                <a:latin typeface="Garamond" pitchFamily="18" charset="0"/>
              </a:rPr>
              <a:t>or complains</a:t>
            </a:r>
            <a:r>
              <a:rPr lang="en-US" sz="2000" dirty="0" smtClean="0">
                <a:latin typeface="Garamond" pitchFamily="18" charset="0"/>
              </a:rPr>
              <a:t>.</a:t>
            </a:r>
            <a:r>
              <a:rPr lang="ar-JO" sz="2000" dirty="0">
                <a:latin typeface="Garamond" pitchFamily="18" charset="0"/>
              </a:rPr>
              <a:t> 1- المسح (الاستبيان): الاستفسار عن تاريخ التعرض لأي مادة أو عملية خطرة في مكان العمل وكذلك أي أعراض أو شكاوى غير طبيعية</a:t>
            </a:r>
            <a:r>
              <a:rPr lang="ar-JO" sz="2000" dirty="0" smtClean="0">
                <a:latin typeface="Garamond" pitchFamily="18" charset="0"/>
              </a:rPr>
              <a:t>.</a:t>
            </a:r>
            <a:r>
              <a:rPr lang="en-US" sz="2000" dirty="0" smtClean="0">
                <a:latin typeface="Garamond" pitchFamily="18" charset="0"/>
              </a:rPr>
              <a:t> </a:t>
            </a:r>
            <a:endParaRPr lang="en-MY" sz="2000" dirty="0" smtClean="0">
              <a:latin typeface="Garamond" pitchFamily="18" charset="0"/>
            </a:endParaRPr>
          </a:p>
          <a:p>
            <a:r>
              <a:rPr lang="en-US" sz="2000" dirty="0" smtClean="0">
                <a:solidFill>
                  <a:srgbClr val="7030A0"/>
                </a:solidFill>
                <a:latin typeface="Garamond" pitchFamily="18" charset="0"/>
              </a:rPr>
              <a:t>2- </a:t>
            </a:r>
            <a:r>
              <a:rPr lang="en-US" sz="2000" b="1" i="1" dirty="0" smtClean="0">
                <a:solidFill>
                  <a:srgbClr val="FF0000"/>
                </a:solidFill>
                <a:latin typeface="Garamond" pitchFamily="18" charset="0"/>
              </a:rPr>
              <a:t>Clinical examination</a:t>
            </a:r>
            <a:r>
              <a:rPr lang="en-US" sz="2000" b="1" i="1" dirty="0" smtClean="0">
                <a:solidFill>
                  <a:srgbClr val="7030A0"/>
                </a:solidFill>
                <a:latin typeface="Garamond" pitchFamily="18" charset="0"/>
              </a:rPr>
              <a:t>.</a:t>
            </a:r>
            <a:r>
              <a:rPr lang="ar-JO" sz="2000" b="1" i="1" dirty="0">
                <a:solidFill>
                  <a:srgbClr val="7030A0"/>
                </a:solidFill>
                <a:latin typeface="Garamond" pitchFamily="18" charset="0"/>
              </a:rPr>
              <a:t> 2- الفحص السريري</a:t>
            </a:r>
            <a:r>
              <a:rPr lang="ar-JO" sz="2000" b="1" i="1" dirty="0" smtClean="0">
                <a:solidFill>
                  <a:srgbClr val="7030A0"/>
                </a:solidFill>
                <a:latin typeface="Garamond" pitchFamily="18" charset="0"/>
              </a:rPr>
              <a:t>.</a:t>
            </a:r>
            <a:r>
              <a:rPr lang="en-US" sz="2000" b="1" i="1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endParaRPr lang="en-MY" sz="20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Garamond" pitchFamily="18" charset="0"/>
              </a:rPr>
              <a:t> 3- </a:t>
            </a:r>
            <a:r>
              <a:rPr lang="en-US" sz="2000" b="1" i="1" dirty="0" smtClean="0">
                <a:solidFill>
                  <a:srgbClr val="FF0000"/>
                </a:solidFill>
                <a:latin typeface="Garamond" pitchFamily="18" charset="0"/>
              </a:rPr>
              <a:t>Laboratory investigations </a:t>
            </a:r>
            <a:r>
              <a:rPr lang="en-US" sz="2000" b="1" i="1" dirty="0" smtClean="0">
                <a:solidFill>
                  <a:srgbClr val="7030A0"/>
                </a:solidFill>
                <a:latin typeface="Garamond" pitchFamily="18" charset="0"/>
              </a:rPr>
              <a:t>as</a:t>
            </a:r>
            <a:r>
              <a:rPr lang="en-US" sz="2000" b="1" dirty="0" smtClean="0">
                <a:solidFill>
                  <a:srgbClr val="7030A0"/>
                </a:solidFill>
                <a:latin typeface="Garamond" pitchFamily="18" charset="0"/>
              </a:rPr>
              <a:t>: </a:t>
            </a:r>
            <a:r>
              <a:rPr lang="en-US" sz="2000" b="1" dirty="0" smtClean="0">
                <a:latin typeface="Garamond" pitchFamily="18" charset="0"/>
              </a:rPr>
              <a:t>chest X-ray, </a:t>
            </a:r>
            <a:r>
              <a:rPr lang="ar-JO" sz="2000" b="1" dirty="0">
                <a:latin typeface="Garamond" pitchFamily="18" charset="0"/>
              </a:rPr>
              <a:t>3- الفحوصات المخبرية مثل: أشعة الصدر ،</a:t>
            </a:r>
            <a:endParaRPr lang="en-US" sz="2000" b="1" dirty="0" smtClean="0"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pulmonary function tests,   audiometric evaluation</a:t>
            </a:r>
            <a:r>
              <a:rPr lang="en-US" sz="2000" dirty="0" smtClean="0">
                <a:latin typeface="Garamond" pitchFamily="18" charset="0"/>
              </a:rPr>
              <a:t>.</a:t>
            </a:r>
            <a:r>
              <a:rPr lang="ar-JO" sz="2000" dirty="0">
                <a:latin typeface="Garamond" pitchFamily="18" charset="0"/>
              </a:rPr>
              <a:t> اختبارات وظائف الرئة وتقييم قياس السمع</a:t>
            </a:r>
            <a:r>
              <a:rPr lang="ar-JO" sz="2000" dirty="0" smtClean="0">
                <a:latin typeface="Garamond" pitchFamily="18" charset="0"/>
              </a:rPr>
              <a:t>.</a:t>
            </a:r>
            <a:endParaRPr lang="en-US" sz="2000" dirty="0" smtClean="0">
              <a:latin typeface="Garamond" pitchFamily="18" charset="0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Garamond" pitchFamily="18" charset="0"/>
              </a:rPr>
              <a:t>4- </a:t>
            </a:r>
            <a:r>
              <a:rPr lang="en-US" sz="2000" b="1" i="1" dirty="0" smtClean="0">
                <a:solidFill>
                  <a:srgbClr val="FF0000"/>
                </a:solidFill>
                <a:latin typeface="Garamond" pitchFamily="18" charset="0"/>
              </a:rPr>
              <a:t>Biologic monitoring;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by examination of blood, urine and exhaled ai</a:t>
            </a:r>
            <a:r>
              <a:rPr lang="en-US" sz="2000" b="1" dirty="0" smtClean="0">
                <a:latin typeface="Garamond" pitchFamily="18" charset="0"/>
              </a:rPr>
              <a:t>r.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for early detection of any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disturbed physiologic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function or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toxic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 substance level </a:t>
            </a:r>
            <a:r>
              <a:rPr lang="ar-JO" sz="2000" b="1" dirty="0">
                <a:solidFill>
                  <a:srgbClr val="0070C0"/>
                </a:solidFill>
                <a:latin typeface="Garamond" pitchFamily="18" charset="0"/>
              </a:rPr>
              <a:t>4- المراقبة البيولوجية. عن طريق فحص الدم والبول وهواء الزفير. للكشف المبكر عن أي خلل في الوظيفة الفسيولوجية أو مستوى مادة </a:t>
            </a:r>
            <a:r>
              <a:rPr lang="ar-JO" sz="2000" b="1" dirty="0" smtClean="0">
                <a:solidFill>
                  <a:srgbClr val="0070C0"/>
                </a:solidFill>
                <a:latin typeface="Garamond" pitchFamily="18" charset="0"/>
              </a:rPr>
              <a:t>سامة</a:t>
            </a:r>
            <a:endParaRPr lang="en-MY" sz="20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C-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Early treatment </a:t>
            </a:r>
            <a:r>
              <a:rPr lang="en-US" sz="2000" dirty="0">
                <a:latin typeface="Garamond" pitchFamily="18" charset="0"/>
              </a:rPr>
              <a:t>of the diagnosed occupational diseases</a:t>
            </a:r>
            <a:r>
              <a:rPr lang="en-US" sz="2000" dirty="0" smtClean="0">
                <a:latin typeface="Garamond" pitchFamily="18" charset="0"/>
              </a:rPr>
              <a:t>.</a:t>
            </a:r>
            <a:r>
              <a:rPr lang="ar-JO" sz="2000" dirty="0">
                <a:latin typeface="Garamond" pitchFamily="18" charset="0"/>
              </a:rPr>
              <a:t> ج- العلاج المبكر لأمراض المهنة المشخصة</a:t>
            </a:r>
            <a:r>
              <a:rPr lang="ar-JO" sz="2000" dirty="0" smtClean="0">
                <a:latin typeface="Garamond" pitchFamily="18" charset="0"/>
              </a:rPr>
              <a:t>.</a:t>
            </a:r>
            <a:r>
              <a:rPr lang="en-US" sz="2000" dirty="0" smtClean="0">
                <a:latin typeface="Garamond" pitchFamily="18" charset="0"/>
              </a:rPr>
              <a:t> </a:t>
            </a:r>
            <a:endParaRPr lang="en-MY" sz="2000" dirty="0">
              <a:latin typeface="Garamond" pitchFamily="18" charset="0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Garamond" pitchFamily="18" charset="0"/>
              </a:rPr>
              <a:t>D-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First aid treatment </a:t>
            </a:r>
            <a:r>
              <a:rPr lang="en-US" sz="2000" dirty="0" smtClean="0">
                <a:latin typeface="Garamond" pitchFamily="18" charset="0"/>
              </a:rPr>
              <a:t>of any occupational injuries</a:t>
            </a:r>
            <a:r>
              <a:rPr lang="en-US" sz="2000" dirty="0" smtClean="0">
                <a:latin typeface="Garamond" pitchFamily="18" charset="0"/>
              </a:rPr>
              <a:t>.</a:t>
            </a:r>
            <a:r>
              <a:rPr lang="ar-JO" sz="2000" dirty="0">
                <a:latin typeface="Garamond" pitchFamily="18" charset="0"/>
              </a:rPr>
              <a:t> د- الإسعافات الأولية لأية إصابات مهنية</a:t>
            </a:r>
            <a:r>
              <a:rPr lang="ar-JO" sz="2000" dirty="0" smtClean="0">
                <a:latin typeface="Garamond" pitchFamily="18" charset="0"/>
              </a:rPr>
              <a:t>.</a:t>
            </a:r>
            <a:r>
              <a:rPr lang="en-US" sz="2000" dirty="0" smtClean="0">
                <a:latin typeface="Garamond" pitchFamily="18" charset="0"/>
              </a:rPr>
              <a:t> </a:t>
            </a:r>
            <a:endParaRPr lang="en-US" sz="2000" b="1" dirty="0" smtClean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92089" y="7498"/>
            <a:ext cx="4892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Periodic medical </a:t>
            </a:r>
            <a:r>
              <a:rPr lang="en-US" b="1" dirty="0" smtClean="0">
                <a:latin typeface="Garamond" pitchFamily="18" charset="0"/>
              </a:rPr>
              <a:t>examination Cont. ..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16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98E9-5929-4EBA-ACB3-A953675CB209}" type="datetime1">
              <a:rPr lang="en-MY" smtClean="0"/>
              <a:t>8/5/2022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62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577" y="0"/>
            <a:ext cx="94891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bjectives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of periodic examination:</a:t>
            </a:r>
            <a:r>
              <a:rPr lang="en-US" sz="2400" u="sng" dirty="0">
                <a:latin typeface="Garamond" pitchFamily="18" charset="0"/>
              </a:rPr>
              <a:t> </a:t>
            </a:r>
            <a:r>
              <a:rPr lang="ar-JO" sz="2400" u="sng" dirty="0">
                <a:latin typeface="Garamond" pitchFamily="18" charset="0"/>
              </a:rPr>
              <a:t>أهداف الفحص الدوري:</a:t>
            </a:r>
            <a:endParaRPr lang="en-MY" sz="2400" dirty="0">
              <a:latin typeface="Garamond" pitchFamily="18" charset="0"/>
            </a:endParaRPr>
          </a:p>
          <a:p>
            <a:pPr rtl="1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1.</a:t>
            </a:r>
            <a:r>
              <a:rPr lang="en-US" sz="2400" dirty="0" smtClean="0">
                <a:latin typeface="Garamond" pitchFamily="18" charset="0"/>
              </a:rPr>
              <a:t>Determine </a:t>
            </a:r>
            <a:r>
              <a:rPr lang="en-US" sz="2400" dirty="0">
                <a:latin typeface="Garamond" pitchFamily="18" charset="0"/>
              </a:rPr>
              <a:t>if the worker's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health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dirty="0">
                <a:latin typeface="Garamond" pitchFamily="18" charset="0"/>
              </a:rPr>
              <a:t>remains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compatible</a:t>
            </a:r>
            <a:r>
              <a:rPr lang="en-US" sz="2400" dirty="0">
                <a:latin typeface="Garamond" pitchFamily="18" charset="0"/>
              </a:rPr>
              <a:t> with </a:t>
            </a:r>
            <a:r>
              <a:rPr lang="en-US" sz="2400" dirty="0" smtClean="0">
                <a:latin typeface="Garamond" pitchFamily="18" charset="0"/>
              </a:rPr>
              <a:t>job</a:t>
            </a:r>
            <a:r>
              <a:rPr lang="en-US" sz="2400" dirty="0">
                <a:latin typeface="Garamond" pitchFamily="18" charset="0"/>
              </a:rPr>
              <a:t>. </a:t>
            </a:r>
            <a:r>
              <a:rPr lang="en-US" sz="2400" dirty="0" smtClean="0">
                <a:latin typeface="Garamond" pitchFamily="18" charset="0"/>
              </a:rPr>
              <a:t/>
            </a:r>
            <a:br>
              <a:rPr lang="en-US" sz="2400" dirty="0" smtClean="0">
                <a:latin typeface="Garamond" pitchFamily="18" charset="0"/>
              </a:rPr>
            </a:br>
            <a:r>
              <a:rPr lang="ar-JO" sz="2400" dirty="0">
                <a:latin typeface="Garamond" pitchFamily="18" charset="0"/>
              </a:rPr>
              <a:t>1. تحديد ما إذا كانت صحة العامل لا تزال متوافقة مع الوظيفة.</a:t>
            </a:r>
            <a:endParaRPr lang="en-US" sz="2400" dirty="0" smtClean="0">
              <a:latin typeface="Garamond" pitchFamily="18" charset="0"/>
            </a:endParaRPr>
          </a:p>
          <a:p>
            <a:pPr rtl="1"/>
            <a:r>
              <a:rPr lang="en-US" sz="2400" dirty="0" smtClean="0">
                <a:latin typeface="Garamond" pitchFamily="18" charset="0"/>
              </a:rPr>
              <a:t>2.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Detect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early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any deviation </a:t>
            </a:r>
            <a:r>
              <a:rPr lang="en-US" sz="2400" dirty="0">
                <a:latin typeface="Garamond" pitchFamily="18" charset="0"/>
              </a:rPr>
              <a:t>from normal in </a:t>
            </a:r>
            <a:r>
              <a:rPr lang="en-US" sz="2400" b="1" dirty="0">
                <a:latin typeface="Garamond" pitchFamily="18" charset="0"/>
              </a:rPr>
              <a:t>the worker's </a:t>
            </a:r>
            <a:r>
              <a:rPr lang="en-US" sz="2400" b="1" dirty="0" smtClean="0">
                <a:latin typeface="Garamond" pitchFamily="18" charset="0"/>
              </a:rPr>
              <a:t>health   </a:t>
            </a:r>
            <a:r>
              <a:rPr lang="en-US" sz="2400" dirty="0">
                <a:latin typeface="Garamond" pitchFamily="18" charset="0"/>
              </a:rPr>
              <a:t>and thus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early detection </a:t>
            </a:r>
            <a:r>
              <a:rPr lang="en-US" sz="2400" dirty="0">
                <a:latin typeface="Garamond" pitchFamily="18" charset="0"/>
              </a:rPr>
              <a:t>of </a:t>
            </a:r>
            <a:r>
              <a:rPr lang="en-US" sz="2400" b="1" dirty="0">
                <a:latin typeface="Garamond" pitchFamily="18" charset="0"/>
              </a:rPr>
              <a:t>occupational disease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rtl="1"/>
            <a:r>
              <a:rPr lang="ar-JO" sz="2400" dirty="0">
                <a:latin typeface="Garamond" pitchFamily="18" charset="0"/>
              </a:rPr>
              <a:t>2. الكشف المبكر عن أي انحراف عن الطبيعي في صحة العامل وبالتالي الاكتشاف المبكر لأمراض المهنة.</a:t>
            </a:r>
            <a:endParaRPr lang="en-MY" sz="2400" dirty="0"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3. Evaluate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control </a:t>
            </a:r>
            <a:r>
              <a:rPr lang="en-US" sz="2400" dirty="0">
                <a:latin typeface="Garamond" pitchFamily="18" charset="0"/>
              </a:rPr>
              <a:t>measures in the </a:t>
            </a:r>
            <a:r>
              <a:rPr lang="en-US" sz="2400" dirty="0" smtClean="0">
                <a:latin typeface="Garamond" pitchFamily="18" charset="0"/>
              </a:rPr>
              <a:t>factory</a:t>
            </a:r>
            <a:r>
              <a:rPr lang="ar-JO" sz="2400" dirty="0" smtClean="0">
                <a:latin typeface="Garamond" pitchFamily="18" charset="0"/>
              </a:rPr>
              <a:t>. </a:t>
            </a:r>
            <a:r>
              <a:rPr lang="ar-JO" sz="2400" dirty="0">
                <a:latin typeface="Garamond" pitchFamily="18" charset="0"/>
              </a:rPr>
              <a:t>تقييم إجراءات التحكم في </a:t>
            </a:r>
            <a:r>
              <a:rPr lang="ar-JO" sz="2400" dirty="0" smtClean="0">
                <a:latin typeface="Garamond" pitchFamily="18" charset="0"/>
              </a:rPr>
              <a:t>المصنع</a:t>
            </a:r>
            <a:r>
              <a:rPr lang="en-US" sz="2400" dirty="0" smtClean="0">
                <a:latin typeface="Garamond" pitchFamily="18" charset="0"/>
              </a:rPr>
              <a:t> </a:t>
            </a:r>
            <a:endParaRPr lang="en-MY" sz="2400" dirty="0"/>
          </a:p>
        </p:txBody>
      </p:sp>
      <p:sp>
        <p:nvSpPr>
          <p:cNvPr id="3" name="Rectangle 2"/>
          <p:cNvSpPr/>
          <p:nvPr/>
        </p:nvSpPr>
        <p:spPr>
          <a:xfrm>
            <a:off x="436622" y="2881509"/>
            <a:ext cx="85631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600" b="1" dirty="0" smtClean="0">
                <a:solidFill>
                  <a:srgbClr val="C00000"/>
                </a:solidFill>
                <a:latin typeface="Garamond" pitchFamily="18" charset="0"/>
              </a:rPr>
              <a:t>iv </a:t>
            </a:r>
            <a:r>
              <a:rPr lang="en-US" sz="2600" b="1" dirty="0" smtClean="0">
                <a:solidFill>
                  <a:srgbClr val="C00000"/>
                </a:solidFill>
                <a:latin typeface="Garamond" pitchFamily="18" charset="0"/>
              </a:rPr>
              <a:t>Health </a:t>
            </a: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education and counseling </a:t>
            </a:r>
            <a:r>
              <a:rPr lang="ar-JO" sz="2600" b="1" dirty="0">
                <a:solidFill>
                  <a:srgbClr val="C00000"/>
                </a:solidFill>
                <a:latin typeface="Garamond" pitchFamily="18" charset="0"/>
              </a:rPr>
              <a:t>التثقيف والإرشاد الصحي</a:t>
            </a:r>
            <a:endParaRPr lang="en-US" sz="2600" b="1" dirty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412657"/>
            <a:ext cx="9145016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Occupational </a:t>
            </a:r>
            <a:r>
              <a:rPr lang="en-US" sz="2500" b="1" dirty="0">
                <a:solidFill>
                  <a:srgbClr val="0070C0"/>
                </a:solidFill>
                <a:latin typeface="Garamond" pitchFamily="18" charset="0"/>
              </a:rPr>
              <a:t>health personnel </a:t>
            </a:r>
            <a:r>
              <a:rPr lang="en-US" sz="2500" b="1" dirty="0">
                <a:latin typeface="Garamond" pitchFamily="18" charset="0"/>
              </a:rPr>
              <a:t>should educate </a:t>
            </a:r>
            <a:r>
              <a:rPr lang="en-US" sz="2500" b="1" dirty="0" smtClean="0">
                <a:latin typeface="Garamond" pitchFamily="18" charset="0"/>
              </a:rPr>
              <a:t> employees about         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personal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hygiene </a:t>
            </a:r>
            <a:r>
              <a:rPr lang="en-US" sz="2500" b="1" dirty="0">
                <a:latin typeface="Garamond" pitchFamily="18" charset="0"/>
              </a:rPr>
              <a:t>and </a:t>
            </a:r>
            <a:r>
              <a:rPr lang="ar-JO" sz="2500" b="1" dirty="0">
                <a:latin typeface="Garamond" pitchFamily="18" charset="0"/>
              </a:rPr>
              <a:t>يجب على العاملين في مجال الصحة المهنية تثقيف الموظفين حول النظافة الشخصية و</a:t>
            </a:r>
            <a:endParaRPr lang="en-US" sz="2500" b="1" dirty="0" smtClean="0"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Health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maintenance</a:t>
            </a:r>
            <a:r>
              <a:rPr lang="en-US" sz="2600" dirty="0">
                <a:latin typeface="Garamond" pitchFamily="18" charset="0"/>
              </a:rPr>
              <a:t>. </a:t>
            </a:r>
            <a:r>
              <a:rPr lang="ar-JO" sz="2600" dirty="0">
                <a:latin typeface="Garamond" pitchFamily="18" charset="0"/>
              </a:rPr>
              <a:t>المحافظة على الصحة</a:t>
            </a:r>
            <a:r>
              <a:rPr lang="ar-JO" sz="2600" dirty="0" smtClean="0">
                <a:latin typeface="Garamond" pitchFamily="18" charset="0"/>
              </a:rPr>
              <a:t>.</a:t>
            </a:r>
          </a:p>
          <a:p>
            <a:r>
              <a:rPr lang="en-US" sz="2600" b="1" dirty="0" smtClean="0">
                <a:latin typeface="Garamond" pitchFamily="18" charset="0"/>
              </a:rPr>
              <a:t>  </a:t>
            </a:r>
            <a:r>
              <a:rPr lang="en-US" sz="2500" b="1" dirty="0" smtClean="0">
                <a:latin typeface="Garamond" pitchFamily="18" charset="0"/>
              </a:rPr>
              <a:t>The </a:t>
            </a:r>
            <a:r>
              <a:rPr lang="en-US" sz="2500" b="1" dirty="0" smtClean="0">
                <a:solidFill>
                  <a:srgbClr val="7030A0"/>
                </a:solidFill>
                <a:latin typeface="Garamond" pitchFamily="18" charset="0"/>
              </a:rPr>
              <a:t>industrial 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physician</a:t>
            </a:r>
            <a:r>
              <a:rPr lang="en-US" sz="2500" b="1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latin typeface="Garamond" pitchFamily="18" charset="0"/>
              </a:rPr>
              <a:t>and 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nurse </a:t>
            </a:r>
            <a:r>
              <a:rPr lang="en-US" sz="2500" b="1" dirty="0" smtClean="0">
                <a:latin typeface="Garamond" pitchFamily="18" charset="0"/>
              </a:rPr>
              <a:t>should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co-operate</a:t>
            </a:r>
            <a:r>
              <a:rPr lang="en-US" sz="2500" b="1" dirty="0" smtClean="0">
                <a:latin typeface="Garamond" pitchFamily="18" charset="0"/>
              </a:rPr>
              <a:t> with the 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safety engineer </a:t>
            </a:r>
            <a:r>
              <a:rPr lang="en-US" sz="2500" b="1" dirty="0" smtClean="0">
                <a:latin typeface="Garamond" pitchFamily="18" charset="0"/>
              </a:rPr>
              <a:t>and</a:t>
            </a:r>
            <a:r>
              <a:rPr lang="en-US" sz="2500" b="1" dirty="0" smtClean="0">
                <a:solidFill>
                  <a:srgbClr val="7030A0"/>
                </a:solidFill>
                <a:latin typeface="Garamond" pitchFamily="18" charset="0"/>
              </a:rPr>
              <a:t> industrial 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hygienist </a:t>
            </a:r>
            <a:r>
              <a:rPr lang="ar-JO" sz="2500" b="1" dirty="0">
                <a:solidFill>
                  <a:schemeClr val="tx2"/>
                </a:solidFill>
                <a:latin typeface="Garamond" pitchFamily="18" charset="0"/>
              </a:rPr>
              <a:t>يجب أن يتعاون الطبيب والممرض الصناعي مع مهندس السلامة وخبير الصحة الصناعية</a:t>
            </a:r>
            <a:endParaRPr lang="en-MY" sz="25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80495" y="4005064"/>
            <a:ext cx="4026285" cy="1077218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latin typeface="Garamond" pitchFamily="18" charset="0"/>
              </a:rPr>
              <a:t>to educate the employees </a:t>
            </a:r>
          </a:p>
          <a:p>
            <a:r>
              <a:rPr lang="en-US" sz="1600" b="1" dirty="0">
                <a:latin typeface="Garamond" pitchFamily="18" charset="0"/>
              </a:rPr>
              <a:t> about </a:t>
            </a:r>
            <a:r>
              <a:rPr lang="en-US" sz="1600" b="1" dirty="0">
                <a:solidFill>
                  <a:srgbClr val="002060"/>
                </a:solidFill>
                <a:latin typeface="Garamond" pitchFamily="18" charset="0"/>
              </a:rPr>
              <a:t>prevention of </a:t>
            </a:r>
            <a:r>
              <a:rPr lang="en-US" sz="1600" b="1" dirty="0">
                <a:solidFill>
                  <a:srgbClr val="FF0000"/>
                </a:solidFill>
                <a:latin typeface="Garamond" pitchFamily="18" charset="0"/>
              </a:rPr>
              <a:t>accident</a:t>
            </a:r>
            <a:r>
              <a:rPr lang="en-US" sz="1600" b="1" dirty="0">
                <a:solidFill>
                  <a:srgbClr val="002060"/>
                </a:solidFill>
                <a:latin typeface="Garamond" pitchFamily="18" charset="0"/>
              </a:rPr>
              <a:t>s and </a:t>
            </a:r>
            <a:r>
              <a:rPr lang="en-US" sz="1600" b="1" dirty="0" smtClean="0">
                <a:solidFill>
                  <a:srgbClr val="FF0000"/>
                </a:solidFill>
                <a:latin typeface="Garamond" pitchFamily="18" charset="0"/>
              </a:rPr>
              <a:t>OD</a:t>
            </a:r>
          </a:p>
          <a:p>
            <a:r>
              <a:rPr lang="ar-JO" sz="1600" dirty="0">
                <a:solidFill>
                  <a:srgbClr val="FF0000"/>
                </a:solidFill>
              </a:rPr>
              <a:t>لتثقيف الموظفين حول الوقاية من الحوادث و التطوير التنظيمي</a:t>
            </a:r>
            <a:endParaRPr lang="en-MY" sz="1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37090" y="6482838"/>
            <a:ext cx="4539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Health education of workers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can be done: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6188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8520" y="188640"/>
            <a:ext cx="957706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Health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education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 of workers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can be done: </a:t>
            </a:r>
            <a:r>
              <a:rPr lang="ar-JO" sz="2000" b="1" dirty="0">
                <a:solidFill>
                  <a:srgbClr val="FF0000"/>
                </a:solidFill>
                <a:latin typeface="Garamond" pitchFamily="18" charset="0"/>
              </a:rPr>
              <a:t>يمكن القيام بالتثقيف الصحي للعاملين:</a:t>
            </a:r>
            <a:endParaRPr lang="en-MY" sz="20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1-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During periodic examination. 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1- أثناء الفحص الدوري.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2- On reviewing laboratory test results. 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2- عند مراجعة نتائج الفحوصات المخبرية.</a:t>
            </a:r>
            <a:endParaRPr lang="en-MY" sz="24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3-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During treatment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 3- أثناء العلاج</a:t>
            </a:r>
            <a:r>
              <a:rPr lang="ar-JO" sz="24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4- At a time of specific enquiry by employees. 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4- في وقت استفسار محدد من قبل الموظفين.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5- On a request of work group. 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5- بناء على طلب مجموعة العمل.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6- On introduction of a new process or a new hazardous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material</a:t>
            </a:r>
            <a:r>
              <a:rPr lang="en-US" sz="2400" dirty="0">
                <a:latin typeface="Garamond" pitchFamily="18" charset="0"/>
              </a:rPr>
              <a:t>. </a:t>
            </a:r>
            <a:r>
              <a:rPr lang="en-US" sz="2400" dirty="0" smtClean="0">
                <a:latin typeface="Garamond" pitchFamily="18" charset="0"/>
              </a:rPr>
              <a:t/>
            </a:r>
            <a:br>
              <a:rPr lang="en-US" sz="2400" dirty="0" smtClean="0">
                <a:latin typeface="Garamond" pitchFamily="18" charset="0"/>
              </a:rPr>
            </a:br>
            <a:r>
              <a:rPr lang="ar-JO" sz="2400" dirty="0">
                <a:latin typeface="Garamond" pitchFamily="18" charset="0"/>
              </a:rPr>
              <a:t>6- عند إدخال عملية جديدة أو مادة خطرة جديدة.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70640" y="1513199"/>
            <a:ext cx="2880320" cy="16312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sz="2500" b="1" dirty="0" smtClean="0">
                <a:latin typeface="Garamond" pitchFamily="18" charset="0"/>
              </a:rPr>
              <a:t>about early</a:t>
            </a:r>
          </a:p>
          <a:p>
            <a:pPr fontAlgn="base"/>
            <a:r>
              <a:rPr lang="en-US" sz="2500" b="1" dirty="0" smtClean="0">
                <a:latin typeface="Garamond" pitchFamily="18" charset="0"/>
              </a:rPr>
              <a:t> S&amp;S of OD and </a:t>
            </a:r>
          </a:p>
          <a:p>
            <a:pPr fontAlgn="base"/>
            <a:r>
              <a:rPr lang="en-US" sz="2500" b="1" dirty="0" smtClean="0">
                <a:latin typeface="Garamond" pitchFamily="18" charset="0"/>
              </a:rPr>
              <a:t>the importance of</a:t>
            </a:r>
          </a:p>
          <a:p>
            <a:pPr fontAlgn="base"/>
            <a:r>
              <a:rPr lang="en-US" sz="2500" b="1" dirty="0" smtClean="0">
                <a:latin typeface="Garamond" pitchFamily="18" charset="0"/>
              </a:rPr>
              <a:t> early management</a:t>
            </a:r>
            <a:endParaRPr lang="en-MY" sz="2500" b="1" dirty="0"/>
          </a:p>
        </p:txBody>
      </p:sp>
      <p:sp>
        <p:nvSpPr>
          <p:cNvPr id="8" name="Rectangle 7"/>
          <p:cNvSpPr/>
          <p:nvPr/>
        </p:nvSpPr>
        <p:spPr>
          <a:xfrm>
            <a:off x="147090" y="3322286"/>
            <a:ext cx="62143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   Successful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health education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will improve safe working habits and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will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reduce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both </a:t>
            </a:r>
            <a:endParaRPr lang="en-US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lost time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rate and </a:t>
            </a:r>
            <a:endParaRPr lang="en-US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incidence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 of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minor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accidents as well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79712" y="0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latin typeface="Garamond" pitchFamily="18" charset="0"/>
              </a:rPr>
              <a:t>Health education and </a:t>
            </a:r>
            <a:r>
              <a:rPr lang="en-US" b="1" dirty="0" smtClean="0">
                <a:latin typeface="Garamond" pitchFamily="18" charset="0"/>
              </a:rPr>
              <a:t>counseling Cont. .. 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9887" y="5265341"/>
            <a:ext cx="81265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V </a:t>
            </a:r>
            <a:r>
              <a:rPr lang="en-US" sz="2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. Immunization </a:t>
            </a:r>
            <a:r>
              <a:rPr lang="en-US" sz="2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and chemoprophylaxis </a:t>
            </a:r>
            <a:r>
              <a:rPr lang="en-US" sz="2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/>
            </a:r>
            <a:br>
              <a:rPr lang="en-US" sz="20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</a:br>
            <a:r>
              <a:rPr lang="ar-JO" sz="2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الخامس . تحصين العمال والوقاية الكيميائية</a:t>
            </a:r>
            <a:endParaRPr lang="en-US" sz="20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2000" b="1" dirty="0">
                <a:latin typeface="Garamond" pitchFamily="18" charset="0"/>
              </a:rPr>
              <a:t>to combat any infectious disease that may be </a:t>
            </a:r>
            <a:r>
              <a:rPr lang="en-US" sz="2000" b="1" dirty="0" smtClean="0">
                <a:latin typeface="Garamond" pitchFamily="18" charset="0"/>
              </a:rPr>
              <a:t> contracted </a:t>
            </a:r>
            <a:r>
              <a:rPr lang="en-US" sz="2000" b="1" dirty="0">
                <a:latin typeface="Garamond" pitchFamily="18" charset="0"/>
              </a:rPr>
              <a:t>during the course of their </a:t>
            </a:r>
            <a:r>
              <a:rPr lang="en-US" sz="2000" b="1" dirty="0" smtClean="0">
                <a:latin typeface="Garamond" pitchFamily="18" charset="0"/>
              </a:rPr>
              <a:t>occupation</a:t>
            </a:r>
            <a:r>
              <a:rPr lang="ar-JO" sz="2000" b="1" dirty="0">
                <a:latin typeface="Garamond" pitchFamily="18" charset="0"/>
              </a:rPr>
              <a:t>لمكافحة أي مرض معد قد ينتقل خلال فترة </a:t>
            </a:r>
            <a:r>
              <a:rPr lang="ar-JO" sz="2000" b="1" dirty="0" smtClean="0">
                <a:latin typeface="Garamond" pitchFamily="18" charset="0"/>
              </a:rPr>
              <a:t>احتلالهم</a:t>
            </a:r>
            <a:r>
              <a:rPr lang="en-US" sz="2000" b="1" dirty="0" smtClean="0">
                <a:latin typeface="Garamond" pitchFamily="18" charset="0"/>
              </a:rPr>
              <a:t> </a:t>
            </a:r>
            <a:endParaRPr lang="en-MY" sz="2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18</a:t>
            </a:fld>
            <a:endParaRPr lang="en-MY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043E-921D-4120-9BD1-1EEC23C9DC9D}" type="datetime1">
              <a:rPr lang="en-MY" smtClean="0"/>
              <a:t>8/5/2022</a:t>
            </a:fld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9468811" y="3467581"/>
            <a:ext cx="2020129" cy="1400383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1200" dirty="0" err="1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12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</a:t>
            </a:r>
            <a:r>
              <a:rPr lang="en-US" sz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education </a:t>
            </a:r>
            <a:endParaRPr lang="en-US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</a:t>
            </a:r>
            <a:endParaRPr lang="en-US" sz="12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1200" dirty="0">
              <a:latin typeface="Garamond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9664" y="3397341"/>
            <a:ext cx="302433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800" b="1" dirty="0">
                <a:solidFill>
                  <a:srgbClr val="FF0000"/>
                </a:solidFill>
                <a:latin typeface="Garamond" pitchFamily="18" charset="0"/>
              </a:rPr>
              <a:t>التثقيف الصحي الناجح</a:t>
            </a:r>
          </a:p>
          <a:p>
            <a:pPr algn="r"/>
            <a:r>
              <a:rPr lang="ar-JO" sz="2400" dirty="0"/>
              <a:t>سيحسن عادات العمل الآمنة </a:t>
            </a:r>
          </a:p>
          <a:p>
            <a:pPr algn="r"/>
            <a:r>
              <a:rPr lang="ar-JO" sz="2400" dirty="0"/>
              <a:t>سيقلل كلاهما</a:t>
            </a:r>
          </a:p>
          <a:p>
            <a:pPr algn="r"/>
            <a:r>
              <a:rPr lang="ar-JO" sz="2400" dirty="0"/>
              <a:t>معدل الوقت الضائع و</a:t>
            </a:r>
          </a:p>
          <a:p>
            <a:pPr algn="r"/>
            <a:r>
              <a:rPr lang="ar-JO" sz="2400" dirty="0"/>
              <a:t>وقوع الحوادث البسيطة أيضًا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5557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463" y="369714"/>
            <a:ext cx="906753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b</a:t>
            </a:r>
            <a:r>
              <a:rPr lang="en-US" sz="2000" b="1" dirty="0">
                <a:solidFill>
                  <a:srgbClr val="C00000"/>
                </a:solidFill>
                <a:latin typeface="Garamond" pitchFamily="18" charset="0"/>
              </a:rPr>
              <a:t>) Engineering prevention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r>
              <a:rPr lang="en-US" sz="2000" dirty="0">
                <a:latin typeface="Garamond" pitchFamily="18" charset="0"/>
              </a:rPr>
              <a:t>through</a:t>
            </a:r>
            <a:r>
              <a:rPr lang="en-US" sz="2000" dirty="0" smtClean="0">
                <a:latin typeface="Garamond" pitchFamily="18" charset="0"/>
              </a:rPr>
              <a:t>:-</a:t>
            </a:r>
            <a:r>
              <a:rPr lang="ar-JO" sz="2000" dirty="0">
                <a:latin typeface="Garamond" pitchFamily="18" charset="0"/>
              </a:rPr>
              <a:t>ب) المنع الهندسي: من خلال: </a:t>
            </a:r>
            <a:endParaRPr lang="en-MY" sz="2000" dirty="0">
              <a:latin typeface="Garamond" pitchFamily="18" charset="0"/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</a:rPr>
              <a:t>Mechanization</a:t>
            </a:r>
            <a:r>
              <a:rPr lang="en-US" sz="2000" b="1" dirty="0">
                <a:latin typeface="Garamond" pitchFamily="18" charset="0"/>
              </a:rPr>
              <a:t> of heavy work process to lighten the </a:t>
            </a:r>
            <a:r>
              <a:rPr lang="en-US" sz="2000" b="1" dirty="0" smtClean="0">
                <a:latin typeface="Garamond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</a:rPr>
              <a:t>physical </a:t>
            </a:r>
            <a:r>
              <a:rPr lang="en-US" sz="2000" b="1" dirty="0">
                <a:latin typeface="Garamond" pitchFamily="18" charset="0"/>
              </a:rPr>
              <a:t>strain</a:t>
            </a:r>
            <a:r>
              <a:rPr lang="en-US" sz="2000" b="1" dirty="0" smtClean="0">
                <a:latin typeface="Garamond" pitchFamily="18" charset="0"/>
              </a:rPr>
              <a:t>.</a:t>
            </a:r>
            <a:r>
              <a:rPr lang="ar-JO" sz="2000" b="1" dirty="0">
                <a:latin typeface="Garamond" pitchFamily="18" charset="0"/>
              </a:rPr>
              <a:t> ميكنة العمل الشاق لتخفيف الضغط البدني</a:t>
            </a:r>
            <a:r>
              <a:rPr lang="ar-JO" sz="2000" b="1" dirty="0" smtClean="0">
                <a:latin typeface="Garamond" pitchFamily="18" charset="0"/>
              </a:rPr>
              <a:t>.</a:t>
            </a:r>
            <a:r>
              <a:rPr lang="en-US" sz="2000" b="1" dirty="0" smtClean="0">
                <a:latin typeface="Garamond" pitchFamily="18" charset="0"/>
              </a:rPr>
              <a:t> </a:t>
            </a:r>
            <a:endParaRPr lang="en-MY" sz="2000" b="1" dirty="0">
              <a:latin typeface="Garamond" pitchFamily="18" charset="0"/>
            </a:endParaRPr>
          </a:p>
          <a:p>
            <a:pPr lvl="0" fontAlgn="base"/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2.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Substitution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sz="2000" b="1" dirty="0" smtClean="0">
                <a:latin typeface="Garamond" pitchFamily="18" charset="0"/>
              </a:rPr>
              <a:t>f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hazardous substance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000" b="1" dirty="0">
                <a:latin typeface="Garamond" pitchFamily="18" charset="0"/>
              </a:rPr>
              <a:t>or operation by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non hazardous </a:t>
            </a:r>
            <a:r>
              <a:rPr lang="en-US" sz="2000" dirty="0" smtClean="0">
                <a:latin typeface="Garamond" pitchFamily="18" charset="0"/>
              </a:rPr>
              <a:t>one </a:t>
            </a:r>
            <a:r>
              <a:rPr lang="ar-JO" sz="2000" dirty="0">
                <a:latin typeface="Garamond" pitchFamily="18" charset="0"/>
              </a:rPr>
              <a:t>2. استبدال مادة أو عملية خطرة بمادة غير خطرة</a:t>
            </a:r>
            <a:endParaRPr lang="en-US" sz="2000" dirty="0">
              <a:latin typeface="Garamond" pitchFamily="18" charset="0"/>
            </a:endParaRPr>
          </a:p>
          <a:p>
            <a:pPr lvl="0" fontAlgn="base"/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3.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Enclosure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en-US" sz="2000" b="1" dirty="0">
                <a:latin typeface="Garamond" pitchFamily="18" charset="0"/>
              </a:rPr>
              <a:t> </a:t>
            </a:r>
            <a:r>
              <a:rPr lang="ar-JO" sz="2000" b="1" dirty="0">
                <a:latin typeface="Garamond" pitchFamily="18" charset="0"/>
              </a:rPr>
              <a:t>نسيج</a:t>
            </a:r>
            <a:endParaRPr lang="en-US" sz="2000" b="1" dirty="0" smtClean="0">
              <a:latin typeface="Garamond" pitchFamily="18" charset="0"/>
            </a:endParaRPr>
          </a:p>
          <a:p>
            <a:pPr lvl="0" fontAlgn="base"/>
            <a:r>
              <a:rPr lang="en-US" sz="2000" b="1" dirty="0" smtClean="0">
                <a:latin typeface="Garamond" pitchFamily="18" charset="0"/>
              </a:rPr>
              <a:t>machine guarding </a:t>
            </a:r>
            <a:r>
              <a:rPr lang="ar-JO" sz="2000" b="1" dirty="0">
                <a:latin typeface="Garamond" pitchFamily="18" charset="0"/>
              </a:rPr>
              <a:t>الة حراسة</a:t>
            </a:r>
            <a:endParaRPr lang="en-MY" sz="2000" b="1" dirty="0">
              <a:latin typeface="Garamond" pitchFamily="18" charset="0"/>
            </a:endParaRPr>
          </a:p>
          <a:p>
            <a:pPr lvl="0" fontAlgn="base"/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4.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Isolation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: </a:t>
            </a:r>
            <a:r>
              <a:rPr lang="ar-JO" sz="2000" b="1" u="sng" dirty="0">
                <a:solidFill>
                  <a:srgbClr val="FF0000"/>
                </a:solidFill>
                <a:latin typeface="Garamond" pitchFamily="18" charset="0"/>
              </a:rPr>
              <a:t>4. العزلة:</a:t>
            </a:r>
            <a:endParaRPr lang="en-US" sz="2000" b="1" u="sng" dirty="0" smtClean="0">
              <a:solidFill>
                <a:srgbClr val="FF0000"/>
              </a:solidFill>
              <a:latin typeface="Garamond" pitchFamily="18" charset="0"/>
            </a:endParaRPr>
          </a:p>
          <a:p>
            <a:pPr lvl="0" fontAlgn="base"/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000" b="1" dirty="0">
                <a:latin typeface="Garamond" pitchFamily="18" charset="0"/>
              </a:rPr>
              <a:t>isolation of hazardous process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inside the work </a:t>
            </a:r>
            <a:r>
              <a:rPr lang="en-US" sz="2000" b="1" dirty="0">
                <a:latin typeface="Garamond" pitchFamily="18" charset="0"/>
              </a:rPr>
              <a:t>place </a:t>
            </a:r>
            <a:r>
              <a:rPr lang="en-US" sz="2000" i="1" dirty="0">
                <a:solidFill>
                  <a:schemeClr val="accent1"/>
                </a:solidFill>
                <a:latin typeface="Garamond" pitchFamily="18" charset="0"/>
              </a:rPr>
              <a:t>(radiation</a:t>
            </a:r>
            <a:r>
              <a:rPr lang="en-US" sz="2000" i="1" dirty="0" smtClean="0">
                <a:solidFill>
                  <a:schemeClr val="accent1"/>
                </a:solidFill>
                <a:latin typeface="Garamond" pitchFamily="18" charset="0"/>
              </a:rPr>
              <a:t>).</a:t>
            </a:r>
          </a:p>
          <a:p>
            <a:pPr lvl="0" fontAlgn="base"/>
            <a:r>
              <a:rPr lang="ar-JO" sz="2000" i="1" dirty="0">
                <a:solidFill>
                  <a:schemeClr val="accent1"/>
                </a:solidFill>
                <a:latin typeface="Garamond" pitchFamily="18" charset="0"/>
              </a:rPr>
              <a:t>عزل العمليات الخطرة داخل مكان العمل (إشعاع).</a:t>
            </a:r>
            <a:endParaRPr lang="en-MY" sz="2000" i="1" dirty="0">
              <a:solidFill>
                <a:schemeClr val="accent1"/>
              </a:solidFill>
              <a:latin typeface="Garamond" pitchFamily="18" charset="0"/>
            </a:endParaRPr>
          </a:p>
          <a:p>
            <a:pPr lvl="0" eaLnBrk="0" fontAlgn="base" hangingPunct="0"/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5.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Segregation</a:t>
            </a:r>
            <a:r>
              <a:rPr lang="en-US" sz="2000" u="sng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ar-JO" sz="2000" u="sng" dirty="0">
                <a:solidFill>
                  <a:srgbClr val="FF0000"/>
                </a:solidFill>
                <a:latin typeface="Garamond" pitchFamily="18" charset="0"/>
              </a:rPr>
              <a:t>5. </a:t>
            </a:r>
            <a:r>
              <a:rPr lang="ar-JO" sz="2000" u="sng" dirty="0" smtClean="0">
                <a:solidFill>
                  <a:srgbClr val="FF0000"/>
                </a:solidFill>
                <a:latin typeface="Garamond" pitchFamily="18" charset="0"/>
              </a:rPr>
              <a:t>الفصل</a:t>
            </a:r>
            <a:endParaRPr lang="en-US" sz="2000" u="sng" dirty="0">
              <a:solidFill>
                <a:srgbClr val="FF0000"/>
              </a:solidFill>
              <a:latin typeface="Garamond" pitchFamily="18" charset="0"/>
            </a:endParaRPr>
          </a:p>
          <a:p>
            <a:pPr lvl="0" eaLnBrk="0" fontAlgn="base" hangingPunct="0"/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sz="2000" b="1" dirty="0" smtClean="0">
                <a:latin typeface="Garamond" pitchFamily="18" charset="0"/>
              </a:rPr>
              <a:t>f </a:t>
            </a:r>
            <a:r>
              <a:rPr lang="en-US" sz="2000" b="1" dirty="0">
                <a:latin typeface="Garamond" pitchFamily="18" charset="0"/>
              </a:rPr>
              <a:t>hazardous process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</a:rPr>
              <a:t>away from </a:t>
            </a:r>
            <a:r>
              <a:rPr lang="en-US" sz="2000" b="1" dirty="0">
                <a:latin typeface="Garamond" pitchFamily="18" charset="0"/>
              </a:rPr>
              <a:t>work places</a:t>
            </a:r>
            <a:r>
              <a:rPr lang="en-US" sz="2000" dirty="0" smtClean="0">
                <a:latin typeface="Garamond" pitchFamily="18" charset="0"/>
              </a:rPr>
              <a:t>.</a:t>
            </a:r>
            <a:r>
              <a:rPr lang="ar-JO" sz="2000" dirty="0">
                <a:latin typeface="Garamond" pitchFamily="18" charset="0"/>
              </a:rPr>
              <a:t> من العمليات الخطرة بعيدًا عن أماكن العمل.</a:t>
            </a:r>
            <a:endParaRPr lang="en-MY" sz="2000" dirty="0">
              <a:latin typeface="Garamond" pitchFamily="18" charset="0"/>
            </a:endParaRPr>
          </a:p>
          <a:p>
            <a:pPr lvl="0" eaLnBrk="0" fontAlgn="base" hangingPunct="0"/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6. </a:t>
            </a:r>
            <a:r>
              <a:rPr lang="en-US" sz="2000" b="1" u="sng" dirty="0" smtClean="0">
                <a:solidFill>
                  <a:srgbClr val="FF0000"/>
                </a:solidFill>
                <a:latin typeface="Garamond" pitchFamily="18" charset="0"/>
              </a:rPr>
              <a:t>Good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</a:rPr>
              <a:t>ventilation</a:t>
            </a:r>
            <a:r>
              <a:rPr lang="en-US" sz="2000" dirty="0">
                <a:latin typeface="Garamond" pitchFamily="18" charset="0"/>
              </a:rPr>
              <a:t>: </a:t>
            </a:r>
            <a:r>
              <a:rPr lang="ar-JO" sz="2000" dirty="0">
                <a:latin typeface="Garamond" pitchFamily="18" charset="0"/>
              </a:rPr>
              <a:t>6. تهوية جيدة:</a:t>
            </a:r>
            <a:endParaRPr lang="en-US" sz="2000" dirty="0">
              <a:latin typeface="Garamond" pitchFamily="18" charset="0"/>
            </a:endParaRP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b="1" dirty="0">
                <a:latin typeface="Garamond" pitchFamily="18" charset="0"/>
              </a:rPr>
              <a:t>by fans to increase air movement or </a:t>
            </a:r>
            <a:r>
              <a:rPr lang="ar-JO" b="1" dirty="0">
                <a:latin typeface="Garamond" pitchFamily="18" charset="0"/>
              </a:rPr>
              <a:t>بواسطة المراوح لزيادة حركة الهواء أو</a:t>
            </a:r>
            <a:endParaRPr lang="en-US" b="1" dirty="0" smtClean="0">
              <a:latin typeface="Garamond" pitchFamily="18" charset="0"/>
            </a:endParaRP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000" dirty="0" smtClean="0">
                <a:latin typeface="Garamond" pitchFamily="18" charset="0"/>
              </a:rPr>
              <a:t>by </a:t>
            </a:r>
            <a:r>
              <a:rPr lang="en-US" sz="2000" b="1" dirty="0">
                <a:latin typeface="Garamond" pitchFamily="18" charset="0"/>
              </a:rPr>
              <a:t>exhaust  system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for suction </a:t>
            </a:r>
            <a:r>
              <a:rPr lang="en-US" sz="2000" dirty="0">
                <a:latin typeface="Garamond" pitchFamily="18" charset="0"/>
              </a:rPr>
              <a:t>of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hazardous gases </a:t>
            </a:r>
            <a:r>
              <a:rPr lang="en-US" sz="2000" dirty="0">
                <a:latin typeface="Garamond" pitchFamily="18" charset="0"/>
              </a:rPr>
              <a:t>or </a:t>
            </a:r>
            <a:r>
              <a:rPr lang="ar-JO" sz="2000" dirty="0">
                <a:latin typeface="Garamond" pitchFamily="18" charset="0"/>
              </a:rPr>
              <a:t>بواسطة نظام العادم لشفط الغازات الخطرة أو</a:t>
            </a:r>
            <a:endParaRPr lang="en-US" sz="2000" dirty="0" smtClean="0">
              <a:latin typeface="Garamond" pitchFamily="18" charset="0"/>
            </a:endParaRP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000" b="1" dirty="0" smtClean="0">
                <a:latin typeface="Garamond" pitchFamily="18" charset="0"/>
              </a:rPr>
              <a:t>dust </a:t>
            </a:r>
            <a:r>
              <a:rPr lang="en-US" sz="2000" b="1" dirty="0">
                <a:latin typeface="Garamond" pitchFamily="18" charset="0"/>
              </a:rPr>
              <a:t>to be collected </a:t>
            </a:r>
            <a:r>
              <a:rPr lang="en-US" sz="2000" dirty="0">
                <a:latin typeface="Garamond" pitchFamily="18" charset="0"/>
              </a:rPr>
              <a:t>in </a:t>
            </a:r>
            <a:r>
              <a:rPr lang="en-US" sz="2000" b="1" dirty="0">
                <a:latin typeface="Garamond" pitchFamily="18" charset="0"/>
              </a:rPr>
              <a:t>a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special disposal system </a:t>
            </a:r>
            <a:r>
              <a:rPr lang="ar-JO" sz="2000" b="1" dirty="0">
                <a:solidFill>
                  <a:srgbClr val="0070C0"/>
                </a:solidFill>
                <a:latin typeface="Garamond" pitchFamily="18" charset="0"/>
              </a:rPr>
              <a:t>يتم جمع الغبار في نظام التخلص </a:t>
            </a:r>
            <a:r>
              <a:rPr lang="ar-JO" sz="2000" b="1" dirty="0" smtClean="0">
                <a:solidFill>
                  <a:srgbClr val="0070C0"/>
                </a:solidFill>
                <a:latin typeface="Garamond" pitchFamily="18" charset="0"/>
              </a:rPr>
              <a:t>الخاص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endParaRPr lang="en-MY" sz="2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0528" y="-33219"/>
            <a:ext cx="7219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Garamond" pitchFamily="18" charset="0"/>
              </a:rPr>
              <a:t>  Cont.  ..Prevention </a:t>
            </a:r>
            <a:r>
              <a:rPr lang="en-US" sz="2400" b="1" dirty="0">
                <a:latin typeface="Garamond" pitchFamily="18" charset="0"/>
              </a:rPr>
              <a:t>of occupational health hazards</a:t>
            </a:r>
            <a:endParaRPr lang="en-US" sz="2400" dirty="0">
              <a:latin typeface="Garamond" pitchFamily="18" charset="0"/>
            </a:endParaRPr>
          </a:p>
        </p:txBody>
      </p:sp>
      <p:pic>
        <p:nvPicPr>
          <p:cNvPr id="6" name="Picture 20" descr="Contaminated Area Sign Stock Vector - 780256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063" y="2456294"/>
            <a:ext cx="205278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7699802" y="63791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9872" y="6167948"/>
            <a:ext cx="2133600" cy="365125"/>
          </a:xfrm>
        </p:spPr>
        <p:txBody>
          <a:bodyPr/>
          <a:lstStyle/>
          <a:p>
            <a:fld id="{80AE10D2-8D91-4007-A2C2-D2057345B80D}" type="slidenum">
              <a:rPr lang="en-MY" smtClean="0"/>
              <a:t>19</a:t>
            </a:fld>
            <a:endParaRPr lang="en-MY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9FE0-9D60-4932-8EF1-C647B07D13B2}" type="datetime1">
              <a:rPr lang="en-MY" smtClean="0"/>
              <a:t>8/5/2022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0905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7346" y="332656"/>
            <a:ext cx="877317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Occupation 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Health 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Program</a:t>
            </a:r>
            <a:r>
              <a:rPr lang="ar-JO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 برنامج الصحة المهنية</a:t>
            </a:r>
            <a:endParaRPr lang="en-US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Garamond" pitchFamily="18" charset="0"/>
            </a:endParaRPr>
          </a:p>
          <a:p>
            <a:pPr algn="ctr" rtl="1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&amp;</a:t>
            </a:r>
          </a:p>
          <a:p>
            <a:pPr algn="ctr" rtl="1"/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Occupational </a:t>
            </a:r>
            <a:r>
              <a: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Health Services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:</a:t>
            </a:r>
            <a:r>
              <a:rPr lang="ar-JO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 خدمات الصحة المهنية</a:t>
            </a:r>
            <a:r>
              <a:rPr lang="ar-JO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aramond" pitchFamily="18" charset="0"/>
              </a:rPr>
              <a:t>: </a:t>
            </a:r>
            <a:endParaRPr lang="en-MY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Picture 14" descr="Construction worker repairman thumb up, safety first, health and safety warning signs, vector illustra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797" y="2277196"/>
            <a:ext cx="5466363" cy="284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9273" y="5451321"/>
            <a:ext cx="68493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B81BD-3AAB-4E39-BD6D-9A37F671779B}" type="datetime1">
              <a:rPr lang="en-MY" smtClean="0"/>
              <a:t>5/5/2022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8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548" y="109374"/>
            <a:ext cx="905733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7. Good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lighting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and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control of other physical hazards </a:t>
            </a:r>
            <a:r>
              <a:rPr lang="en-US" sz="2400" b="1" dirty="0" smtClean="0">
                <a:latin typeface="Garamond" pitchFamily="18" charset="0"/>
              </a:rPr>
              <a:t>at </a:t>
            </a:r>
            <a:r>
              <a:rPr lang="en-US" sz="2400" b="1" dirty="0" smtClean="0">
                <a:latin typeface="Garamond" pitchFamily="18" charset="0"/>
              </a:rPr>
              <a:t>workplace </a:t>
            </a:r>
            <a:r>
              <a:rPr lang="en-US" sz="2400" b="1" dirty="0">
                <a:latin typeface="Garamond" pitchFamily="18" charset="0"/>
              </a:rPr>
              <a:t>as heat, noise and radiation</a:t>
            </a:r>
            <a:r>
              <a:rPr lang="en-US" sz="2400" b="1" dirty="0" smtClean="0">
                <a:latin typeface="Garamond" pitchFamily="18" charset="0"/>
              </a:rPr>
              <a:t>.</a:t>
            </a:r>
            <a:r>
              <a:rPr lang="ar-JO" sz="2400" b="1" dirty="0">
                <a:latin typeface="Garamond" pitchFamily="18" charset="0"/>
              </a:rPr>
              <a:t> 7. الإضاءة الجيدة والتحكم في الأخطار المادية الأخرى في مكان العمل مثل الحرارة والضوضاء والإشعاع.</a:t>
            </a:r>
            <a:endParaRPr lang="en-MY" sz="2400" b="1" dirty="0">
              <a:latin typeface="Garamond" pitchFamily="18" charset="0"/>
            </a:endParaRPr>
          </a:p>
          <a:p>
            <a:pPr lvl="0" eaLnBrk="0" fontAlgn="base" hangingPunct="0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8. Assurance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of Ergonomics </a:t>
            </a:r>
            <a:r>
              <a:rPr lang="en-US" sz="2400" dirty="0">
                <a:latin typeface="Garamond" pitchFamily="18" charset="0"/>
              </a:rPr>
              <a:t>at work place: </a:t>
            </a:r>
            <a:r>
              <a:rPr lang="ar-JO" sz="2400" dirty="0">
                <a:latin typeface="Garamond" pitchFamily="18" charset="0"/>
              </a:rPr>
              <a:t>8. ضمان بيئة العمل في مكان العمل:</a:t>
            </a:r>
            <a:endParaRPr lang="en-US" sz="2000" dirty="0" smtClean="0">
              <a:latin typeface="Garamond" pitchFamily="18" charset="0"/>
            </a:endParaRPr>
          </a:p>
          <a:p>
            <a:pPr marL="457200" lvl="0" indent="-457200" eaLnBrk="0" fontAlgn="base" hangingPunct="0">
              <a:buFont typeface="+mj-lt"/>
              <a:buAutoNum type="alphaLcPeriod"/>
            </a:pP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to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adapt the work situation to physical capabilities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of the 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worker </a:t>
            </a:r>
            <a:r>
              <a:rPr lang="ar-JO" sz="2000" b="1" dirty="0" smtClean="0">
                <a:solidFill>
                  <a:srgbClr val="002060"/>
                </a:solidFill>
                <a:latin typeface="Garamond" pitchFamily="18" charset="0"/>
              </a:rPr>
              <a:t>لتكييف </a:t>
            </a:r>
            <a:r>
              <a:rPr lang="ar-JO" sz="2000" b="1" dirty="0">
                <a:solidFill>
                  <a:srgbClr val="002060"/>
                </a:solidFill>
                <a:latin typeface="Garamond" pitchFamily="18" charset="0"/>
              </a:rPr>
              <a:t>حالة العمل مع القدرات البدنية </a:t>
            </a:r>
            <a:r>
              <a:rPr lang="ar-JO" sz="2000" b="1" dirty="0" smtClean="0">
                <a:solidFill>
                  <a:srgbClr val="002060"/>
                </a:solidFill>
                <a:latin typeface="Garamond" pitchFamily="18" charset="0"/>
              </a:rPr>
              <a:t>للعامل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US" sz="20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400" dirty="0" smtClean="0">
                <a:latin typeface="Garamond" pitchFamily="18" charset="0"/>
              </a:rPr>
              <a:t>to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prevent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loss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of effort </a:t>
            </a:r>
            <a:r>
              <a:rPr lang="en-US" sz="2400" dirty="0">
                <a:latin typeface="Garamond" pitchFamily="18" charset="0"/>
              </a:rPr>
              <a:t>and</a:t>
            </a:r>
            <a:r>
              <a:rPr lang="en-US" sz="2400" b="1" dirty="0">
                <a:latin typeface="Garamond" pitchFamily="18" charset="0"/>
              </a:rPr>
              <a:t> time </a:t>
            </a:r>
            <a:r>
              <a:rPr lang="en-US" sz="2400" dirty="0">
                <a:latin typeface="Garamond" pitchFamily="18" charset="0"/>
              </a:rPr>
              <a:t>and </a:t>
            </a:r>
            <a:r>
              <a:rPr lang="ar-JO" sz="2400" dirty="0">
                <a:latin typeface="Garamond" pitchFamily="18" charset="0"/>
              </a:rPr>
              <a:t>لمنع ضياع الجهد والوقت و</a:t>
            </a:r>
            <a:endParaRPr lang="en-US" sz="2400" dirty="0" smtClean="0">
              <a:latin typeface="Garamond" pitchFamily="18" charset="0"/>
            </a:endParaRP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400" dirty="0" smtClean="0">
                <a:latin typeface="Garamond" pitchFamily="18" charset="0"/>
              </a:rPr>
              <a:t>to</a:t>
            </a: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prevent </a:t>
            </a:r>
            <a:r>
              <a:rPr lang="en-US" sz="2400" b="1" dirty="0" smtClean="0">
                <a:latin typeface="Garamond" pitchFamily="18" charset="0"/>
              </a:rPr>
              <a:t>development of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accidents</a:t>
            </a: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and </a:t>
            </a:r>
            <a:r>
              <a:rPr lang="ar-JO" sz="2400" dirty="0">
                <a:latin typeface="Garamond" pitchFamily="18" charset="0"/>
              </a:rPr>
              <a:t>لمنع تطور الحوادث و</a:t>
            </a:r>
            <a:endParaRPr lang="en-US" sz="2400" dirty="0" smtClean="0">
              <a:latin typeface="Garamond" pitchFamily="18" charset="0"/>
            </a:endParaRP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400" dirty="0" smtClean="0">
                <a:latin typeface="Garamond" pitchFamily="18" charset="0"/>
              </a:rPr>
              <a:t>to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prevent </a:t>
            </a:r>
            <a:r>
              <a:rPr lang="en-US" sz="2400" dirty="0">
                <a:latin typeface="Garamond" pitchFamily="18" charset="0"/>
              </a:rPr>
              <a:t>development </a:t>
            </a:r>
            <a:r>
              <a:rPr lang="en-US" sz="2400" b="1" dirty="0" err="1" smtClean="0">
                <a:solidFill>
                  <a:srgbClr val="FF0000"/>
                </a:solidFill>
                <a:latin typeface="Garamond" pitchFamily="18" charset="0"/>
              </a:rPr>
              <a:t>musclo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-skel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etal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disorders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لمنع تطور الاضطرابات العضلية </a:t>
            </a:r>
            <a:r>
              <a:rPr lang="ar-JO" sz="2400" b="1" dirty="0" smtClean="0">
                <a:solidFill>
                  <a:srgbClr val="002060"/>
                </a:solidFill>
                <a:latin typeface="Garamond" pitchFamily="18" charset="0"/>
              </a:rPr>
              <a:t>الهيكلية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713" y="-91951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Prevention of occupational health hazards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07632" y="-10892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Garamond" pitchFamily="18" charset="0"/>
              </a:rPr>
              <a:t>Engineering </a:t>
            </a:r>
            <a:r>
              <a:rPr lang="en-US" b="1" dirty="0" smtClean="0">
                <a:solidFill>
                  <a:srgbClr val="C00000"/>
                </a:solidFill>
                <a:latin typeface="Garamond" pitchFamily="18" charset="0"/>
              </a:rPr>
              <a:t>prevention 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Cont. ..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30215" y="4012029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Garamond" pitchFamily="18" charset="0"/>
              </a:rPr>
              <a:t>c) Hygienic prevention: </a:t>
            </a:r>
            <a:r>
              <a:rPr lang="en-US" b="1" dirty="0">
                <a:solidFill>
                  <a:srgbClr val="0070C0"/>
                </a:solidFill>
                <a:latin typeface="Garamond" pitchFamily="18" charset="0"/>
              </a:rPr>
              <a:t>through:-</a:t>
            </a:r>
            <a:endParaRPr lang="en-MY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b="1" dirty="0">
                <a:latin typeface="Garamond" pitchFamily="18" charset="0"/>
              </a:rPr>
              <a:t>Providing good sanitary facilities as </a:t>
            </a:r>
            <a:r>
              <a:rPr lang="en-US" b="1" dirty="0">
                <a:solidFill>
                  <a:schemeClr val="tx2"/>
                </a:solidFill>
                <a:latin typeface="Garamond" pitchFamily="18" charset="0"/>
              </a:rPr>
              <a:t>washing, changing clothes </a:t>
            </a:r>
            <a:r>
              <a:rPr lang="en-US" b="1" dirty="0">
                <a:latin typeface="Garamond" pitchFamily="18" charset="0"/>
              </a:rPr>
              <a:t>before and after work, </a:t>
            </a:r>
            <a:r>
              <a:rPr lang="en-US" b="1" dirty="0">
                <a:solidFill>
                  <a:schemeClr val="tx2"/>
                </a:solidFill>
                <a:latin typeface="Garamond" pitchFamily="18" charset="0"/>
              </a:rPr>
              <a:t>skin and mouth hygiene</a:t>
            </a:r>
            <a:r>
              <a:rPr lang="en-US" b="1" dirty="0" smtClean="0">
                <a:latin typeface="Garamond" pitchFamily="18" charset="0"/>
              </a:rPr>
              <a:t>.</a:t>
            </a:r>
            <a:br>
              <a:rPr lang="en-US" b="1" dirty="0" smtClean="0">
                <a:latin typeface="Garamond" pitchFamily="18" charset="0"/>
              </a:rPr>
            </a:br>
            <a:r>
              <a:rPr lang="ar-JO" b="1" dirty="0">
                <a:latin typeface="Garamond" pitchFamily="18" charset="0"/>
              </a:rPr>
              <a:t>توفير مرافق صحية جيدة مثل الغسيل وتغيير الملابس قبل وبعد العمل ونظافة الجلد والفم.</a:t>
            </a:r>
            <a:endParaRPr lang="en-MY" b="1" dirty="0"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b="1" dirty="0">
                <a:latin typeface="Garamond" pitchFamily="18" charset="0"/>
              </a:rPr>
              <a:t>Supplying </a:t>
            </a:r>
            <a:r>
              <a:rPr lang="en-US" b="1" dirty="0">
                <a:solidFill>
                  <a:schemeClr val="tx2"/>
                </a:solidFill>
                <a:latin typeface="Garamond" pitchFamily="18" charset="0"/>
              </a:rPr>
              <a:t>protective equipment(PPE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)</a:t>
            </a:r>
            <a:r>
              <a:rPr lang="ar-JO" b="1" dirty="0">
                <a:solidFill>
                  <a:schemeClr val="tx2"/>
                </a:solidFill>
                <a:latin typeface="Garamond" pitchFamily="18" charset="0"/>
              </a:rPr>
              <a:t> توريد معدات الحماية (</a:t>
            </a:r>
            <a:r>
              <a:rPr lang="en-US" b="1" dirty="0">
                <a:solidFill>
                  <a:schemeClr val="tx2"/>
                </a:solidFill>
                <a:latin typeface="Garamond" pitchFamily="18" charset="0"/>
              </a:rPr>
              <a:t>PPE)</a:t>
            </a:r>
            <a:endParaRPr lang="en-US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fontAlgn="base"/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b="1" dirty="0">
                <a:latin typeface="Garamond" pitchFamily="18" charset="0"/>
              </a:rPr>
              <a:t>as respirators, protective clothes, and ear </a:t>
            </a:r>
            <a:r>
              <a:rPr lang="en-US" b="1" dirty="0" smtClean="0">
                <a:latin typeface="Garamond" pitchFamily="18" charset="0"/>
              </a:rPr>
              <a:t>muffs or </a:t>
            </a:r>
            <a:r>
              <a:rPr lang="en-US" b="1" dirty="0">
                <a:latin typeface="Garamond" pitchFamily="18" charset="0"/>
              </a:rPr>
              <a:t>plugs</a:t>
            </a:r>
            <a:r>
              <a:rPr lang="en-US" b="1" dirty="0" smtClean="0">
                <a:latin typeface="Garamond" pitchFamily="18" charset="0"/>
              </a:rPr>
              <a:t>.</a:t>
            </a:r>
            <a:r>
              <a:rPr lang="ar-JO" b="1" dirty="0">
                <a:latin typeface="Garamond" pitchFamily="18" charset="0"/>
              </a:rPr>
              <a:t> كأجهزة تنفس وملابس واقية وسدادات أو سدادات للأذن</a:t>
            </a:r>
            <a:r>
              <a:rPr lang="ar-JO" b="1" dirty="0" smtClean="0">
                <a:latin typeface="Garamond" pitchFamily="18" charset="0"/>
              </a:rPr>
              <a:t>.</a:t>
            </a:r>
            <a:r>
              <a:rPr lang="en-US" b="1" dirty="0" smtClean="0">
                <a:latin typeface="Garamond" pitchFamily="18" charset="0"/>
              </a:rPr>
              <a:t> </a:t>
            </a:r>
            <a:endParaRPr lang="en-MY" b="1" dirty="0"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b="1" dirty="0">
                <a:latin typeface="Garamond" pitchFamily="18" charset="0"/>
              </a:rPr>
              <a:t>Work environment monitoring for detection and </a:t>
            </a:r>
            <a:r>
              <a:rPr lang="en-US" b="1" dirty="0" smtClean="0">
                <a:latin typeface="Garamond" pitchFamily="18" charset="0"/>
              </a:rPr>
              <a:t>evaluation </a:t>
            </a:r>
            <a:r>
              <a:rPr lang="en-US" b="1" dirty="0" smtClean="0">
                <a:latin typeface="Garamond" pitchFamily="18" charset="0"/>
              </a:rPr>
              <a:t>of </a:t>
            </a:r>
            <a:r>
              <a:rPr lang="en-US" b="1" dirty="0">
                <a:latin typeface="Garamond" pitchFamily="18" charset="0"/>
              </a:rPr>
              <a:t>environmental  pollutants</a:t>
            </a:r>
            <a:r>
              <a:rPr lang="en-US" b="1" dirty="0" smtClean="0">
                <a:latin typeface="Garamond" pitchFamily="18" charset="0"/>
              </a:rPr>
              <a:t>,</a:t>
            </a:r>
            <a:r>
              <a:rPr lang="ar-JO" b="1" dirty="0">
                <a:latin typeface="Garamond" pitchFamily="18" charset="0"/>
              </a:rPr>
              <a:t> مراقبة بيئة العمل للكشف عن الملوثات البيئية وتقييمها</a:t>
            </a:r>
            <a:r>
              <a:rPr lang="ar-JO" b="1" dirty="0" smtClean="0">
                <a:latin typeface="Garamond" pitchFamily="18" charset="0"/>
              </a:rPr>
              <a:t>.</a:t>
            </a:r>
            <a:r>
              <a:rPr lang="en-US" b="1" dirty="0" smtClean="0">
                <a:latin typeface="Garamond" pitchFamily="18" charset="0"/>
              </a:rPr>
              <a:t> </a:t>
            </a:r>
            <a:endParaRPr lang="en-MY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20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94331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63677"/>
            <a:ext cx="882047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Wingdings" pitchFamily="2" charset="2"/>
              <a:buChar char="v"/>
            </a:pPr>
            <a:r>
              <a:rPr lang="en-US" sz="1600" b="1" dirty="0">
                <a:latin typeface="Garamond" pitchFamily="18" charset="0"/>
              </a:rPr>
              <a:t>Work environment monitoring for detection and evaluation of environmental pollutants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,</a:t>
            </a:r>
          </a:p>
          <a:p>
            <a:pPr fontAlgn="base"/>
            <a:r>
              <a:rPr lang="ar-JO" sz="1600" b="1" dirty="0">
                <a:latin typeface="Garamond" pitchFamily="18" charset="0"/>
              </a:rPr>
              <a:t>مراقبة بيئة العمل للكشف عن الملوثات البيئية وتقييمه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ا.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algn="r" fontAlgn="base"/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      </a:t>
            </a:r>
            <a:r>
              <a:rPr lang="en-MY" sz="2600" b="1" dirty="0" smtClean="0">
                <a:solidFill>
                  <a:srgbClr val="002060"/>
                </a:solidFill>
                <a:latin typeface="Garamond" pitchFamily="18" charset="0"/>
              </a:rPr>
              <a:t>threshold </a:t>
            </a:r>
            <a:r>
              <a:rPr lang="en-MY" sz="2600" b="1" dirty="0">
                <a:solidFill>
                  <a:srgbClr val="002060"/>
                </a:solidFill>
                <a:latin typeface="Garamond" pitchFamily="18" charset="0"/>
              </a:rPr>
              <a:t>limit value</a:t>
            </a:r>
            <a:r>
              <a:rPr lang="en-MY" sz="2600" dirty="0">
                <a:latin typeface="Garamond" pitchFamily="18" charset="0"/>
              </a:rPr>
              <a:t> (</a:t>
            </a:r>
            <a:r>
              <a:rPr lang="en-MY" sz="2600" b="1" dirty="0">
                <a:latin typeface="Garamond" pitchFamily="18" charset="0"/>
              </a:rPr>
              <a:t>TLV</a:t>
            </a:r>
            <a:r>
              <a:rPr lang="en-MY" sz="2600" dirty="0">
                <a:latin typeface="Garamond" pitchFamily="18" charset="0"/>
              </a:rPr>
              <a:t>) of a </a:t>
            </a:r>
            <a:r>
              <a:rPr lang="en-MY" sz="2600" b="1" dirty="0">
                <a:latin typeface="Garamond" pitchFamily="18" charset="0"/>
                <a:hlinkClick r:id="rId2" tooltip="Chemical substance"/>
              </a:rPr>
              <a:t>chemical substance</a:t>
            </a:r>
            <a:r>
              <a:rPr lang="en-US" sz="2600" dirty="0" smtClean="0">
                <a:latin typeface="Garamond" pitchFamily="18" charset="0"/>
              </a:rPr>
              <a:t>.</a:t>
            </a:r>
            <a:br>
              <a:rPr lang="en-US" sz="2600" dirty="0" smtClean="0">
                <a:latin typeface="Garamond" pitchFamily="18" charset="0"/>
              </a:rPr>
            </a:br>
            <a:r>
              <a:rPr lang="ar-JO" sz="2600" dirty="0">
                <a:latin typeface="Garamond" pitchFamily="18" charset="0"/>
              </a:rPr>
              <a:t>القيمة الحدية (</a:t>
            </a:r>
            <a:r>
              <a:rPr lang="en-US" sz="2600" dirty="0">
                <a:latin typeface="Garamond" pitchFamily="18" charset="0"/>
              </a:rPr>
              <a:t>TLV) </a:t>
            </a:r>
            <a:r>
              <a:rPr lang="ar-JO" sz="2600" dirty="0">
                <a:latin typeface="Garamond" pitchFamily="18" charset="0"/>
              </a:rPr>
              <a:t>لمادة كيميائية.</a:t>
            </a:r>
            <a:r>
              <a:rPr lang="en-US" sz="2600" dirty="0" smtClean="0">
                <a:latin typeface="Garamond" pitchFamily="18" charset="0"/>
              </a:rPr>
              <a:t> </a:t>
            </a:r>
            <a:endParaRPr lang="en-US" sz="2600" dirty="0"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Ensuring that work legislations </a:t>
            </a:r>
            <a:r>
              <a:rPr lang="en-US" sz="2600" dirty="0">
                <a:latin typeface="Garamond" pitchFamily="18" charset="0"/>
              </a:rPr>
              <a:t>are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applied as: </a:t>
            </a:r>
            <a:r>
              <a:rPr lang="ar-JO" sz="2600" b="1" dirty="0">
                <a:solidFill>
                  <a:srgbClr val="FF0000"/>
                </a:solidFill>
                <a:latin typeface="Garamond" pitchFamily="18" charset="0"/>
              </a:rPr>
              <a:t>التأكد من تطبيق تشريعات العمل على النحو التالي:</a:t>
            </a:r>
            <a:endParaRPr lang="en-US" sz="26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work and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rest </a:t>
            </a:r>
            <a:r>
              <a:rPr lang="en-US" sz="2600" b="1" dirty="0">
                <a:latin typeface="Garamond" pitchFamily="18" charset="0"/>
              </a:rPr>
              <a:t>hours, </a:t>
            </a:r>
            <a:r>
              <a:rPr lang="ar-JO" sz="2600" b="1" dirty="0">
                <a:latin typeface="Garamond" pitchFamily="18" charset="0"/>
              </a:rPr>
              <a:t>ساعات العمل والراحة ،</a:t>
            </a:r>
            <a:endParaRPr lang="en-US" sz="2600" b="1" dirty="0">
              <a:latin typeface="Garamond" pitchFamily="18" charset="0"/>
            </a:endParaRP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setting rules </a:t>
            </a:r>
            <a:r>
              <a:rPr lang="en-US" sz="2600" b="1" dirty="0">
                <a:latin typeface="Garamond" pitchFamily="18" charset="0"/>
              </a:rPr>
              <a:t>for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employment of women </a:t>
            </a:r>
            <a:r>
              <a:rPr lang="en-US" sz="2600" b="1" dirty="0">
                <a:latin typeface="Garamond" pitchFamily="18" charset="0"/>
              </a:rPr>
              <a:t>and children </a:t>
            </a:r>
            <a:r>
              <a:rPr lang="en-US" sz="2600" b="1" dirty="0" smtClean="0">
                <a:latin typeface="Garamond" pitchFamily="18" charset="0"/>
              </a:rPr>
              <a:t>and</a:t>
            </a:r>
          </a:p>
          <a:p>
            <a:pPr lvl="0" fontAlgn="base"/>
            <a:r>
              <a:rPr lang="ar-JO" sz="2600" b="1" dirty="0">
                <a:latin typeface="Garamond" pitchFamily="18" charset="0"/>
              </a:rPr>
              <a:t>وضع قواعد لتوظيف النساء والأطفال و</a:t>
            </a:r>
            <a:endParaRPr lang="en-US" sz="2600" b="1" dirty="0">
              <a:latin typeface="Garamond" pitchFamily="18" charset="0"/>
            </a:endParaRP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investigation for </a:t>
            </a:r>
            <a:r>
              <a:rPr lang="en-US" sz="2500" b="1" dirty="0">
                <a:latin typeface="Garamond" pitchFamily="18" charset="0"/>
              </a:rPr>
              <a:t>detection of the cause </a:t>
            </a:r>
            <a:r>
              <a:rPr lang="en-US" sz="2600" b="1" dirty="0">
                <a:latin typeface="Garamond" pitchFamily="18" charset="0"/>
              </a:rPr>
              <a:t>of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workers‘ absenteeism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.</a:t>
            </a:r>
            <a:r>
              <a:rPr lang="ar-JO" sz="2600" b="1" dirty="0">
                <a:solidFill>
                  <a:srgbClr val="FF0000"/>
                </a:solidFill>
                <a:latin typeface="Garamond" pitchFamily="18" charset="0"/>
              </a:rPr>
              <a:t> تحقيق للكشف عن سبب تغيب العمال</a:t>
            </a:r>
            <a:r>
              <a:rPr lang="ar-JO" sz="2600" b="1" dirty="0" smtClean="0">
                <a:solidFill>
                  <a:srgbClr val="FF0000"/>
                </a:solidFill>
                <a:latin typeface="Garamond" pitchFamily="18" charset="0"/>
              </a:rPr>
              <a:t>.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MY" sz="2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20989"/>
            <a:ext cx="2966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Garamond" pitchFamily="18" charset="0"/>
              </a:rPr>
              <a:t>Hygienic prevention Cont. ..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2872886" y="-46316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Prevention of occupational health hazards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503" y="4521158"/>
            <a:ext cx="89020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000" b="1" u="sng" dirty="0" smtClean="0">
                <a:solidFill>
                  <a:srgbClr val="C00000"/>
                </a:solidFill>
                <a:latin typeface="Garamond" pitchFamily="18" charset="0"/>
              </a:rPr>
              <a:t>5- </a:t>
            </a:r>
            <a:r>
              <a:rPr lang="en-US" sz="2000" b="1" u="sng" dirty="0">
                <a:solidFill>
                  <a:srgbClr val="C00000"/>
                </a:solidFill>
                <a:latin typeface="Garamond" pitchFamily="18" charset="0"/>
              </a:rPr>
              <a:t>Control of occupational health hazards</a:t>
            </a:r>
            <a:r>
              <a:rPr lang="en-US" sz="2000" b="1" u="sng" dirty="0" smtClean="0">
                <a:solidFill>
                  <a:srgbClr val="C00000"/>
                </a:solidFill>
                <a:latin typeface="Garamond" pitchFamily="18" charset="0"/>
              </a:rPr>
              <a:t>: </a:t>
            </a:r>
            <a:r>
              <a:rPr lang="ar-JO" sz="2000" b="1" u="sng" dirty="0">
                <a:solidFill>
                  <a:srgbClr val="C00000"/>
                </a:solidFill>
                <a:latin typeface="Garamond" pitchFamily="18" charset="0"/>
              </a:rPr>
              <a:t>5- السيطرة على مخاطر الصحة المهنية:</a:t>
            </a:r>
            <a:endParaRPr lang="en-MY" sz="2000" u="sng" dirty="0">
              <a:solidFill>
                <a:srgbClr val="C00000"/>
              </a:solidFill>
              <a:latin typeface="Garamond" pitchFamily="18" charset="0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US" sz="2000" b="1" dirty="0">
                <a:latin typeface="Garamond" pitchFamily="18" charset="0"/>
              </a:rPr>
              <a:t>It includes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early detection </a:t>
            </a:r>
            <a:r>
              <a:rPr lang="en-US" sz="2000" b="1" dirty="0">
                <a:latin typeface="Garamond" pitchFamily="18" charset="0"/>
              </a:rPr>
              <a:t>of </a:t>
            </a:r>
            <a:r>
              <a:rPr lang="en-US" sz="2000" b="1" dirty="0" smtClean="0">
                <a:latin typeface="Garamond" pitchFamily="18" charset="0"/>
              </a:rPr>
              <a:t>OD </a:t>
            </a:r>
            <a:r>
              <a:rPr lang="en-US" sz="2000" b="1" dirty="0" smtClean="0">
                <a:latin typeface="Garamond" pitchFamily="18" charset="0"/>
              </a:rPr>
              <a:t>and</a:t>
            </a:r>
            <a:r>
              <a:rPr lang="ar-JO" sz="2000" b="1" dirty="0">
                <a:latin typeface="Garamond" pitchFamily="18" charset="0"/>
              </a:rPr>
              <a:t>ويشمل الكشف المبكر عن </a:t>
            </a:r>
            <a:r>
              <a:rPr lang="en-US" sz="2000" b="1" dirty="0">
                <a:latin typeface="Garamond" pitchFamily="18" charset="0"/>
              </a:rPr>
              <a:t>OD </a:t>
            </a:r>
            <a:endParaRPr lang="en-US" sz="2000" b="1" dirty="0">
              <a:latin typeface="Garamond" pitchFamily="18" charset="0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  <a:latin typeface="Garamond" pitchFamily="18" charset="0"/>
              </a:rPr>
              <a:t>Early </a:t>
            </a:r>
            <a:r>
              <a:rPr lang="en-US" sz="2000" b="1" dirty="0">
                <a:solidFill>
                  <a:srgbClr val="00B050"/>
                </a:solidFill>
                <a:latin typeface="Garamond" pitchFamily="18" charset="0"/>
              </a:rPr>
              <a:t>treatment </a:t>
            </a:r>
            <a:r>
              <a:rPr lang="en-US" sz="2000" b="1" dirty="0">
                <a:latin typeface="Garamond" pitchFamily="18" charset="0"/>
              </a:rPr>
              <a:t>through the following </a:t>
            </a:r>
            <a:r>
              <a:rPr lang="en-US" sz="2000" b="1" dirty="0" smtClean="0">
                <a:latin typeface="Garamond" pitchFamily="18" charset="0"/>
              </a:rPr>
              <a:t>measures</a:t>
            </a:r>
            <a:r>
              <a:rPr lang="en-US" sz="2000" dirty="0" smtClean="0">
                <a:latin typeface="Garamond" pitchFamily="18" charset="0"/>
              </a:rPr>
              <a:t>:</a:t>
            </a:r>
            <a:r>
              <a:rPr lang="ar-JO" sz="2000" dirty="0">
                <a:latin typeface="Garamond" pitchFamily="18" charset="0"/>
              </a:rPr>
              <a:t>العلاج المبكر من خلال الإجراءات التالية</a:t>
            </a:r>
            <a:r>
              <a:rPr lang="ar-JO" sz="2000" dirty="0" smtClean="0">
                <a:latin typeface="Garamond" pitchFamily="18" charset="0"/>
              </a:rPr>
              <a:t>:</a:t>
            </a:r>
            <a:r>
              <a:rPr lang="en-US" sz="2000" dirty="0" smtClean="0">
                <a:latin typeface="Garamond" pitchFamily="18" charset="0"/>
              </a:rPr>
              <a:t> </a:t>
            </a:r>
            <a:endParaRPr lang="en-MY" sz="2000" dirty="0">
              <a:latin typeface="Garamond" pitchFamily="18" charset="0"/>
            </a:endParaRPr>
          </a:p>
          <a:p>
            <a:pPr fontAlgn="base"/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A- Pre-placement medical examination </a:t>
            </a:r>
            <a:r>
              <a:rPr lang="ar-JO" sz="2000" b="1" dirty="0">
                <a:solidFill>
                  <a:srgbClr val="002060"/>
                </a:solidFill>
                <a:latin typeface="Garamond" pitchFamily="18" charset="0"/>
              </a:rPr>
              <a:t>أ- الفحص الطبي قبل الإيداع</a:t>
            </a:r>
            <a:endParaRPr lang="en-US" sz="2000" b="1" dirty="0">
              <a:solidFill>
                <a:srgbClr val="002060"/>
              </a:solidFill>
              <a:latin typeface="Garamond" pitchFamily="18" charset="0"/>
            </a:endParaRPr>
          </a:p>
          <a:p>
            <a:pPr fontAlgn="base"/>
            <a:r>
              <a:rPr lang="en-US" sz="2000" b="1" dirty="0">
                <a:solidFill>
                  <a:srgbClr val="002060"/>
                </a:solidFill>
                <a:latin typeface="Garamond" pitchFamily="18" charset="0"/>
              </a:rPr>
              <a:t>B- Periodic medical examination</a:t>
            </a:r>
            <a:r>
              <a:rPr lang="en-US" sz="2000" dirty="0">
                <a:solidFill>
                  <a:srgbClr val="7030A0"/>
                </a:solidFill>
                <a:latin typeface="Garamond" pitchFamily="18" charset="0"/>
              </a:rPr>
              <a:t>: </a:t>
            </a:r>
            <a:r>
              <a:rPr lang="ar-JO" sz="2000" dirty="0">
                <a:solidFill>
                  <a:srgbClr val="7030A0"/>
                </a:solidFill>
                <a:latin typeface="Garamond" pitchFamily="18" charset="0"/>
              </a:rPr>
              <a:t>ب- الفحص الطبي الدوري:</a:t>
            </a:r>
            <a:endParaRPr lang="en-US" sz="2000" dirty="0">
              <a:solidFill>
                <a:srgbClr val="7030A0"/>
              </a:solidFill>
              <a:latin typeface="Garamond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630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8655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6-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Rehabilitation and compensation of </a:t>
            </a:r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</a:rPr>
              <a:t>the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disabled workers</a:t>
            </a:r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</a:rPr>
              <a:t>.</a:t>
            </a:r>
            <a:r>
              <a:rPr lang="ar-JO" sz="2800" b="1" u="sng" dirty="0">
                <a:solidFill>
                  <a:srgbClr val="C00000"/>
                </a:solidFill>
                <a:latin typeface="Garamond" pitchFamily="18" charset="0"/>
              </a:rPr>
              <a:t> 6- تأهيل وتعويض العمال المعوقين</a:t>
            </a:r>
            <a:r>
              <a:rPr lang="ar-JO" sz="2800" b="1" u="sng" dirty="0" smtClean="0">
                <a:solidFill>
                  <a:srgbClr val="C00000"/>
                </a:solidFill>
                <a:latin typeface="Garamond" pitchFamily="18" charset="0"/>
              </a:rPr>
              <a:t>.</a:t>
            </a:r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</a:rPr>
              <a:t>  </a:t>
            </a:r>
            <a:endParaRPr lang="en-MY" sz="2800" u="sng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Rehabilitation of disabled workers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aims to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:</a:t>
            </a:r>
          </a:p>
          <a:p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يهدف تأهيل العمال المعوقين إلى:</a:t>
            </a:r>
            <a:endParaRPr lang="en-MY" sz="26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Minimize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dirty="0">
                <a:solidFill>
                  <a:srgbClr val="0070C0"/>
                </a:solidFill>
                <a:latin typeface="Garamond" pitchFamily="18" charset="0"/>
              </a:rPr>
              <a:t>o</a:t>
            </a:r>
            <a:r>
              <a:rPr lang="en-US" sz="2600" dirty="0">
                <a:latin typeface="Garamond" pitchFamily="18" charset="0"/>
              </a:rPr>
              <a:t>r </a:t>
            </a:r>
            <a:r>
              <a:rPr lang="en-US" sz="2600" b="1" dirty="0">
                <a:latin typeface="Garamond" pitchFamily="18" charset="0"/>
              </a:rPr>
              <a:t>prevent the disability</a:t>
            </a:r>
            <a:r>
              <a:rPr lang="en-US" sz="2600" dirty="0" smtClean="0">
                <a:latin typeface="Garamond" pitchFamily="18" charset="0"/>
              </a:rPr>
              <a:t>.</a:t>
            </a:r>
            <a:r>
              <a:rPr lang="ar-JO" sz="2600" dirty="0">
                <a:latin typeface="Garamond" pitchFamily="18" charset="0"/>
              </a:rPr>
              <a:t> قلل أو امنع الإعاقة</a:t>
            </a:r>
            <a:r>
              <a:rPr lang="ar-JO" sz="2600" dirty="0" smtClean="0">
                <a:latin typeface="Garamond" pitchFamily="18" charset="0"/>
              </a:rPr>
              <a:t>.</a:t>
            </a:r>
            <a:r>
              <a:rPr lang="en-US" sz="2600" dirty="0" smtClean="0">
                <a:latin typeface="Garamond" pitchFamily="18" charset="0"/>
              </a:rPr>
              <a:t> </a:t>
            </a:r>
            <a:endParaRPr lang="en-MY" sz="2600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Retraining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 the disabled </a:t>
            </a:r>
            <a:r>
              <a:rPr lang="en-US" sz="2600" b="1" dirty="0">
                <a:latin typeface="Garamond" pitchFamily="18" charset="0"/>
              </a:rPr>
              <a:t>worker for a new job suitable  for his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new physical and mental capacities</a:t>
            </a:r>
            <a:r>
              <a:rPr lang="en-US" sz="2600" b="1" dirty="0" smtClean="0">
                <a:latin typeface="Garamond" pitchFamily="18" charset="0"/>
              </a:rPr>
              <a:t>.</a:t>
            </a:r>
          </a:p>
          <a:p>
            <a:pPr lvl="0"/>
            <a:r>
              <a:rPr lang="ar-JO" sz="2600" b="1" dirty="0">
                <a:latin typeface="Garamond" pitchFamily="18" charset="0"/>
              </a:rPr>
              <a:t>إعادة تدريب المعوق على عمل جديد يتناسب مع قدراته الجسدية والعقلية الجديدة.</a:t>
            </a:r>
            <a:endParaRPr lang="en-MY" sz="2600" b="1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Compensation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of the disabled workers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after evaluation of the disability</a:t>
            </a:r>
            <a:r>
              <a:rPr lang="en-US" sz="2600" b="1" dirty="0">
                <a:latin typeface="Garamond" pitchFamily="18" charset="0"/>
              </a:rPr>
              <a:t> resulted from occupational disease or accident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and giving him some privileges</a:t>
            </a:r>
            <a:r>
              <a:rPr lang="en-US" sz="2600" b="1" dirty="0" smtClean="0">
                <a:latin typeface="Garamond" pitchFamily="18" charset="0"/>
              </a:rPr>
              <a:t>.</a:t>
            </a:r>
            <a:r>
              <a:rPr lang="ar-JO" sz="2600" b="1" dirty="0">
                <a:latin typeface="Garamond" pitchFamily="18" charset="0"/>
              </a:rPr>
              <a:t> تعويض العامل المعاق بعد تقييم الإعاقة الناتجة عن مرض أو حادث مهني ومنحه بعض الامتيازات.</a:t>
            </a:r>
            <a:endParaRPr lang="en-MY" sz="2600" b="1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5699" y="8713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</a:t>
            </a:r>
            <a:r>
              <a:rPr lang="en-US" sz="1400" b="1" dirty="0" smtClean="0">
                <a:latin typeface="Garamond" pitchFamily="18" charset="0"/>
              </a:rPr>
              <a:t>&amp;Occupational Health Services</a:t>
            </a:r>
            <a:endParaRPr lang="en-MY" sz="1400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124744"/>
            <a:ext cx="1331640" cy="94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22</a:t>
            </a:fld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747A-EAE0-49E9-A254-FDE3DA9D5467}" type="datetime1">
              <a:rPr lang="en-MY" smtClean="0"/>
              <a:t>8/5/2022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7280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6241"/>
            <a:ext cx="8100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Garamond" pitchFamily="18" charset="0"/>
              </a:rPr>
              <a:t>Rehabilitation types </a:t>
            </a:r>
            <a:r>
              <a:rPr lang="en-US" sz="2800" b="1" dirty="0" smtClean="0">
                <a:solidFill>
                  <a:srgbClr val="7030A0"/>
                </a:solidFill>
                <a:latin typeface="Garamond" pitchFamily="18" charset="0"/>
              </a:rPr>
              <a:t>include</a:t>
            </a:r>
            <a:r>
              <a:rPr lang="en-US" sz="2800" b="1" dirty="0" smtClean="0">
                <a:latin typeface="Garamond" pitchFamily="18" charset="0"/>
              </a:rPr>
              <a:t>:</a:t>
            </a:r>
            <a:r>
              <a:rPr lang="ar-JO" sz="2800" b="1" dirty="0">
                <a:latin typeface="Garamond" pitchFamily="18" charset="0"/>
              </a:rPr>
              <a:t>تشمل أنواع إعادة التأهيل: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930" y="855876"/>
            <a:ext cx="8758550" cy="252376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A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– Psychosocial services </a:t>
            </a:r>
            <a:r>
              <a:rPr lang="ar-EG" sz="2800" b="1" u="sng" dirty="0">
                <a:solidFill>
                  <a:srgbClr val="FF0000"/>
                </a:solidFill>
                <a:latin typeface="Garamond" pitchFamily="18" charset="0"/>
              </a:rPr>
              <a:t>:تأهيل نفسي وإجتماعي</a:t>
            </a:r>
            <a:endParaRPr lang="en-MY" sz="2800" b="1" u="sng" dirty="0">
              <a:solidFill>
                <a:srgbClr val="FF0000"/>
              </a:solidFill>
              <a:latin typeface="Garamond" pitchFamily="18" charset="0"/>
            </a:endParaRPr>
          </a:p>
          <a:p>
            <a:pPr lvl="0"/>
            <a:r>
              <a:rPr lang="en-US" sz="2600" b="1" dirty="0">
                <a:latin typeface="Garamond" pitchFamily="18" charset="0"/>
              </a:rPr>
              <a:t>Family counseling</a:t>
            </a:r>
            <a:r>
              <a:rPr lang="en-US" sz="2600" dirty="0" smtClean="0">
                <a:latin typeface="Garamond" pitchFamily="18" charset="0"/>
              </a:rPr>
              <a:t>.</a:t>
            </a:r>
            <a:r>
              <a:rPr lang="ar-JO" sz="2600" dirty="0">
                <a:latin typeface="Garamond" pitchFamily="18" charset="0"/>
              </a:rPr>
              <a:t> الاستشارة الأسرية</a:t>
            </a:r>
            <a:r>
              <a:rPr lang="ar-JO" sz="2600" dirty="0" smtClean="0">
                <a:latin typeface="Garamond" pitchFamily="18" charset="0"/>
              </a:rPr>
              <a:t>.</a:t>
            </a:r>
            <a:r>
              <a:rPr lang="en-US" sz="2600" dirty="0" smtClean="0">
                <a:latin typeface="Garamond" pitchFamily="18" charset="0"/>
              </a:rPr>
              <a:t> </a:t>
            </a:r>
            <a:endParaRPr lang="en-MY" sz="2600" dirty="0">
              <a:latin typeface="Garamond" pitchFamily="18" charset="0"/>
            </a:endParaRPr>
          </a:p>
          <a:p>
            <a:pPr lvl="0"/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Social, psychiatric and recreation services</a:t>
            </a:r>
            <a:r>
              <a:rPr lang="en-US" sz="2600" dirty="0" smtClean="0">
                <a:latin typeface="Garamond" pitchFamily="18" charset="0"/>
              </a:rPr>
              <a:t>.</a:t>
            </a:r>
            <a:r>
              <a:rPr lang="ar-JO" sz="2600" dirty="0">
                <a:latin typeface="Garamond" pitchFamily="18" charset="0"/>
              </a:rPr>
              <a:t> الخدمات الاجتماعية والنفسية والترفيهية</a:t>
            </a:r>
            <a:r>
              <a:rPr lang="ar-JO" sz="2600" dirty="0" smtClean="0">
                <a:latin typeface="Garamond" pitchFamily="18" charset="0"/>
              </a:rPr>
              <a:t>.</a:t>
            </a:r>
            <a:r>
              <a:rPr lang="en-US" sz="2600" dirty="0" smtClean="0">
                <a:latin typeface="Garamond" pitchFamily="18" charset="0"/>
              </a:rPr>
              <a:t> 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All these tasks are carried by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psychologist and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psychiatrist</a:t>
            </a:r>
            <a:r>
              <a:rPr lang="ar-JO" sz="2600" b="1" dirty="0">
                <a:solidFill>
                  <a:srgbClr val="0070C0"/>
                </a:solidFill>
                <a:latin typeface="Garamond" pitchFamily="18" charset="0"/>
              </a:rPr>
              <a:t>كل هذه المهام يقوم بها طبيب نفساني وطبيب </a:t>
            </a:r>
            <a:r>
              <a:rPr lang="ar-JO" sz="2600" b="1" dirty="0" smtClean="0">
                <a:solidFill>
                  <a:srgbClr val="0070C0"/>
                </a:solidFill>
                <a:latin typeface="Garamond" pitchFamily="18" charset="0"/>
              </a:rPr>
              <a:t>نفساني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endParaRPr lang="en-MY" sz="26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9992" y="4197707"/>
            <a:ext cx="4644008" cy="2677656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B-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Medical services </a:t>
            </a:r>
            <a:r>
              <a:rPr lang="ar-EG" sz="1600" dirty="0">
                <a:latin typeface="Garamond" pitchFamily="18" charset="0"/>
              </a:rPr>
              <a:t>تأهيل طبي:</a:t>
            </a:r>
            <a:endParaRPr lang="en-MY" sz="1600" dirty="0">
              <a:latin typeface="Garamond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Diagnosis</a:t>
            </a:r>
            <a:r>
              <a:rPr lang="ar-JO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ar-JO" sz="2400" b="1" dirty="0" smtClean="0">
                <a:solidFill>
                  <a:srgbClr val="0070C0"/>
                </a:solidFill>
                <a:latin typeface="Garamond" pitchFamily="18" charset="0"/>
              </a:rPr>
              <a:t>تشخبص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endParaRPr lang="en-MY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Treatment</a:t>
            </a:r>
            <a:r>
              <a:rPr lang="ar-JO" sz="2400" b="1" dirty="0">
                <a:solidFill>
                  <a:srgbClr val="0070C0"/>
                </a:solidFill>
                <a:latin typeface="Garamond" pitchFamily="18" charset="0"/>
              </a:rPr>
              <a:t> علاج او </a:t>
            </a:r>
            <a:r>
              <a:rPr lang="ar-JO" sz="2400" b="1" dirty="0" smtClean="0">
                <a:solidFill>
                  <a:srgbClr val="0070C0"/>
                </a:solidFill>
                <a:latin typeface="Garamond" pitchFamily="18" charset="0"/>
              </a:rPr>
              <a:t>معاملة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endParaRPr lang="en-MY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Follow up</a:t>
            </a:r>
            <a:r>
              <a:rPr lang="ar-JO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ar-JO" sz="2400" b="1" dirty="0" smtClean="0">
                <a:solidFill>
                  <a:srgbClr val="0070C0"/>
                </a:solidFill>
                <a:latin typeface="Garamond" pitchFamily="18" charset="0"/>
              </a:rPr>
              <a:t>متابعة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endParaRPr lang="en-MY" sz="2400" b="1" dirty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400" b="1" dirty="0">
                <a:latin typeface="Garamond" pitchFamily="18" charset="0"/>
              </a:rPr>
              <a:t>All these tasks are carried </a:t>
            </a:r>
            <a:r>
              <a:rPr lang="en-US" sz="2400" b="1" dirty="0" smtClean="0">
                <a:latin typeface="Garamond" pitchFamily="18" charset="0"/>
              </a:rPr>
              <a:t>by</a:t>
            </a:r>
          </a:p>
          <a:p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industrial doctor</a:t>
            </a:r>
            <a:r>
              <a:rPr lang="en-US" sz="2400" dirty="0" smtClean="0">
                <a:latin typeface="Garamond" pitchFamily="18" charset="0"/>
              </a:rPr>
              <a:t>.</a:t>
            </a:r>
            <a:r>
              <a:rPr lang="ar-JO" sz="2400" dirty="0">
                <a:latin typeface="Garamond" pitchFamily="18" charset="0"/>
              </a:rPr>
              <a:t> يتم تنفيذ كل هذه </a:t>
            </a:r>
            <a:r>
              <a:rPr lang="ar-JO" sz="2400" dirty="0" smtClean="0">
                <a:latin typeface="Garamond" pitchFamily="18" charset="0"/>
              </a:rPr>
              <a:t>المهام </a:t>
            </a:r>
            <a:r>
              <a:rPr lang="ar-JO" sz="2400" dirty="0">
                <a:latin typeface="Garamond" pitchFamily="18" charset="0"/>
              </a:rPr>
              <a:t>طبيب صناعي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64" y="3371012"/>
            <a:ext cx="759633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u="sng" dirty="0" smtClean="0"/>
              <a:t>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C- Vocational services</a:t>
            </a:r>
            <a:r>
              <a:rPr lang="en-US" sz="2800" u="sng" dirty="0">
                <a:latin typeface="Garamond" pitchFamily="18" charset="0"/>
              </a:rPr>
              <a:t>: </a:t>
            </a:r>
            <a:r>
              <a:rPr lang="ar-EG" sz="2800" dirty="0">
                <a:latin typeface="Garamond" pitchFamily="18" charset="0"/>
              </a:rPr>
              <a:t>تأهيل مهني</a:t>
            </a:r>
            <a:endParaRPr lang="en-MY" sz="2800" dirty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Vocational assessment and attitude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exploration</a:t>
            </a:r>
          </a:p>
          <a:p>
            <a:pPr lvl="0"/>
            <a:r>
              <a:rPr lang="ar-JO" sz="2600" b="1" dirty="0">
                <a:solidFill>
                  <a:schemeClr val="tx2"/>
                </a:solidFill>
                <a:latin typeface="Garamond" pitchFamily="18" charset="0"/>
              </a:rPr>
              <a:t>التقييم المهني واستكشاف المواقف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Vocational training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</a:p>
          <a:p>
            <a:pPr lvl="0"/>
            <a:r>
              <a:rPr lang="ar-JO" sz="2600" b="1" dirty="0">
                <a:solidFill>
                  <a:schemeClr val="tx2"/>
                </a:solidFill>
                <a:latin typeface="Garamond" pitchFamily="18" charset="0"/>
              </a:rPr>
              <a:t>تدريب مهني.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Placement in a suitable job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</a:p>
          <a:p>
            <a:pPr lvl="0"/>
            <a:r>
              <a:rPr lang="ar-JO" sz="2600" b="1" dirty="0">
                <a:solidFill>
                  <a:schemeClr val="tx2"/>
                </a:solidFill>
                <a:latin typeface="Garamond" pitchFamily="18" charset="0"/>
              </a:rPr>
              <a:t>التنسيب في وظيفة مناسبة.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9A70-EC19-4D56-9EC0-F0A3DA1CA2FB}" type="datetime1">
              <a:rPr lang="en-MY" smtClean="0"/>
              <a:t>8/5/2022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4638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media1.picsearch.com/is?wxOgLJX7iyHCj1ZVdBI1g8W-K7Uh1Sa6RyDdn99El2o&amp;height=2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" y="-221155"/>
            <a:ext cx="9100719" cy="707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24</a:t>
            </a:fld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7954-FDD4-46A2-9020-99F0052F7316}" type="datetime1">
              <a:rPr lang="en-MY" smtClean="0"/>
              <a:t>5/5/2022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013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29029"/>
            <a:ext cx="925252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7-Provide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Special Care For Vulnerable</a:t>
            </a:r>
            <a:r>
              <a:rPr lang="en-MY" sz="2400" u="sng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Groups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of Workers</a:t>
            </a:r>
            <a:r>
              <a:rPr lang="en-US" sz="2400" b="1" u="sng" dirty="0" smtClean="0">
                <a:solidFill>
                  <a:srgbClr val="C00000"/>
                </a:solidFill>
                <a:latin typeface="Garamond" pitchFamily="18" charset="0"/>
              </a:rPr>
              <a:t>:</a:t>
            </a:r>
            <a:endParaRPr lang="ar-JO" sz="2400" b="1" u="sng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ar-JO" sz="2400" b="1" u="sng" dirty="0">
                <a:solidFill>
                  <a:srgbClr val="C00000"/>
                </a:solidFill>
                <a:latin typeface="Garamond" pitchFamily="18" charset="0"/>
              </a:rPr>
              <a:t>7- توفير رعاية خاصة للفئات الضعيفة من العمال:</a:t>
            </a:r>
            <a:endParaRPr lang="en-US" sz="2400" b="1" u="sng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1600" b="1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Namely women and children</a:t>
            </a:r>
            <a:r>
              <a:rPr lang="en-US" sz="2400" b="1" dirty="0" smtClean="0">
                <a:latin typeface="Garamond" pitchFamily="18" charset="0"/>
              </a:rPr>
              <a:t>.</a:t>
            </a:r>
            <a:r>
              <a:rPr lang="ar-JO" sz="2400" b="1" dirty="0">
                <a:latin typeface="Garamond" pitchFamily="18" charset="0"/>
              </a:rPr>
              <a:t> وهي النساء والأطفال.</a:t>
            </a:r>
            <a:endParaRPr lang="en-MY" sz="2400" dirty="0"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This can be achieved through 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following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measures</a:t>
            </a:r>
            <a:r>
              <a:rPr lang="en-US" sz="2400" dirty="0" smtClean="0">
                <a:latin typeface="Garamond" pitchFamily="18" charset="0"/>
              </a:rPr>
              <a:t>:</a:t>
            </a:r>
            <a:r>
              <a:rPr lang="ar-JO" sz="2400" dirty="0">
                <a:latin typeface="Garamond" pitchFamily="18" charset="0"/>
              </a:rPr>
              <a:t>يمكن تحقيق ذلك من خلال الإجراءات التالية:</a:t>
            </a:r>
            <a:endParaRPr lang="en-MY" sz="2400" dirty="0">
              <a:latin typeface="Garamond" pitchFamily="18" charset="0"/>
            </a:endParaRPr>
          </a:p>
          <a:p>
            <a:pPr marL="514350" indent="-514350">
              <a:buAutoNum type="arabicParenR"/>
            </a:pPr>
            <a:r>
              <a:rPr lang="en-US" sz="2400" b="1" dirty="0" smtClean="0">
                <a:latin typeface="Garamond" pitchFamily="18" charset="0"/>
              </a:rPr>
              <a:t>Selection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of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suitable jobs </a:t>
            </a:r>
            <a:r>
              <a:rPr lang="en-US" sz="2400" b="1" dirty="0">
                <a:latin typeface="Garamond" pitchFamily="18" charset="0"/>
              </a:rPr>
              <a:t>that match with their capacities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ar-JO" sz="2400" dirty="0" smtClean="0">
              <a:latin typeface="Garamond" pitchFamily="18" charset="0"/>
            </a:endParaRPr>
          </a:p>
          <a:p>
            <a:r>
              <a:rPr lang="ar-JO" sz="2400" dirty="0">
                <a:latin typeface="Garamond" pitchFamily="18" charset="0"/>
              </a:rPr>
              <a:t>1) اختيار الوظائف المناسبة التي تتناسب مع قدراتهم.</a:t>
            </a:r>
            <a:endParaRPr lang="en-MY" sz="2400" dirty="0"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2)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Pre-placement in another </a:t>
            </a:r>
            <a:r>
              <a:rPr lang="en-US" sz="2400" dirty="0">
                <a:latin typeface="Garamond" pitchFamily="18" charset="0"/>
              </a:rPr>
              <a:t>job when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woman get pregnant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ar-JO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ar-JO" sz="2400" b="1" dirty="0">
                <a:solidFill>
                  <a:schemeClr val="tx2"/>
                </a:solidFill>
                <a:latin typeface="Garamond" pitchFamily="18" charset="0"/>
              </a:rPr>
              <a:t>2) التنسيب المسبق في وظيفة أخرى عندما تحمل المرأة.</a:t>
            </a:r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3)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Proper M.C.H </a:t>
            </a:r>
            <a:r>
              <a:rPr lang="en-US" sz="2400" dirty="0">
                <a:latin typeface="Garamond" pitchFamily="18" charset="0"/>
              </a:rPr>
              <a:t>care for pregnant </a:t>
            </a:r>
            <a:r>
              <a:rPr lang="en-US" sz="2400" dirty="0" smtClean="0">
                <a:latin typeface="Garamond" pitchFamily="18" charset="0"/>
              </a:rPr>
              <a:t>females.</a:t>
            </a:r>
            <a:r>
              <a:rPr lang="ar-JO" sz="2400" dirty="0" smtClean="0">
                <a:latin typeface="Garamond" pitchFamily="18" charset="0"/>
              </a:rPr>
              <a:t>3</a:t>
            </a:r>
            <a:r>
              <a:rPr lang="ar-JO" sz="2400" dirty="0">
                <a:latin typeface="Garamond" pitchFamily="18" charset="0"/>
              </a:rPr>
              <a:t>) الرعاية المناسبة باستخدام </a:t>
            </a:r>
            <a:r>
              <a:rPr lang="en-MY" sz="2400" dirty="0">
                <a:latin typeface="Garamond" pitchFamily="18" charset="0"/>
              </a:rPr>
              <a:t>M.C.H </a:t>
            </a:r>
            <a:r>
              <a:rPr lang="ar-JO" sz="2400" dirty="0">
                <a:latin typeface="Garamond" pitchFamily="18" charset="0"/>
              </a:rPr>
              <a:t>للحوامل.</a:t>
            </a:r>
            <a:endParaRPr lang="en-MY" sz="2400" dirty="0"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4) Make sure of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application of certain laws </a:t>
            </a:r>
            <a:r>
              <a:rPr lang="en-US" sz="2400" dirty="0">
                <a:latin typeface="Garamond" pitchFamily="18" charset="0"/>
              </a:rPr>
              <a:t>for  </a:t>
            </a:r>
            <a:r>
              <a:rPr lang="en-US" sz="2400" dirty="0" smtClean="0">
                <a:latin typeface="Garamond" pitchFamily="18" charset="0"/>
              </a:rPr>
              <a:t>employment</a:t>
            </a:r>
            <a:r>
              <a:rPr lang="ar-JO" sz="2400" dirty="0" smtClean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of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working women and children namely</a:t>
            </a:r>
            <a:r>
              <a:rPr lang="en-US" sz="2400" dirty="0">
                <a:latin typeface="Garamond" pitchFamily="18" charset="0"/>
              </a:rPr>
              <a:t>: </a:t>
            </a:r>
            <a:r>
              <a:rPr lang="ar-JO" sz="2400" dirty="0">
                <a:latin typeface="Garamond" pitchFamily="18" charset="0"/>
              </a:rPr>
              <a:t>4) التأكد من تطبيق بعض القوانين الخاصة بتوظيف النساء والأطفال العاملين وهي: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no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night shift, </a:t>
            </a:r>
            <a:r>
              <a:rPr lang="ar-JO" sz="2400" b="1" dirty="0">
                <a:solidFill>
                  <a:srgbClr val="7030A0"/>
                </a:solidFill>
                <a:latin typeface="Garamond" pitchFamily="18" charset="0"/>
              </a:rPr>
              <a:t>لا وردية ليلية ،</a:t>
            </a:r>
            <a:endParaRPr lang="en-US" sz="24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limitation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of working hours</a:t>
            </a: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,</a:t>
            </a:r>
            <a:r>
              <a:rPr lang="ar-JO" sz="2400" b="1" dirty="0">
                <a:solidFill>
                  <a:srgbClr val="7030A0"/>
                </a:solidFill>
                <a:latin typeface="Garamond" pitchFamily="18" charset="0"/>
              </a:rPr>
              <a:t> تحديد ساعات العمل ،</a:t>
            </a:r>
            <a:endParaRPr lang="en-US" sz="24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 paid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leave for infant care and </a:t>
            </a:r>
            <a:r>
              <a:rPr lang="ar-JO" sz="2400" b="1" dirty="0">
                <a:solidFill>
                  <a:srgbClr val="7030A0"/>
                </a:solidFill>
                <a:latin typeface="Garamond" pitchFamily="18" charset="0"/>
              </a:rPr>
              <a:t>إجازة مدفوعة الأجر لرعاية الرضع و</a:t>
            </a:r>
            <a:endParaRPr lang="en-US" sz="24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Prohibition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from working </a:t>
            </a:r>
            <a:r>
              <a:rPr lang="en-US" sz="2400" b="1" dirty="0">
                <a:latin typeface="Garamond" pitchFamily="18" charset="0"/>
              </a:rPr>
              <a:t>in </a:t>
            </a:r>
            <a:r>
              <a:rPr lang="en-US" sz="2400" dirty="0">
                <a:latin typeface="Garamond" pitchFamily="18" charset="0"/>
              </a:rPr>
              <a:t>certain hazardous jobs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ar-JO" sz="2400" dirty="0" smtClean="0">
              <a:latin typeface="Garamond" pitchFamily="18" charset="0"/>
            </a:endParaRPr>
          </a:p>
          <a:p>
            <a:r>
              <a:rPr lang="ar-JO" sz="2400" dirty="0">
                <a:latin typeface="Garamond" pitchFamily="18" charset="0"/>
              </a:rPr>
              <a:t>منع العمل في بعض الأعمال الخطرة.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0919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27352" y="-134982"/>
            <a:ext cx="3168351" cy="1384995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b="1" dirty="0">
                <a:solidFill>
                  <a:srgbClr val="7030A0"/>
                </a:solidFill>
                <a:latin typeface="Garamond" pitchFamily="18" charset="0"/>
              </a:rPr>
              <a:t>Occupational Health Services </a:t>
            </a:r>
            <a:endParaRPr lang="en-US" sz="12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1200" dirty="0" smtClean="0">
                <a:latin typeface="Garamond" pitchFamily="18" charset="0"/>
              </a:rPr>
              <a:t>Promotion </a:t>
            </a:r>
            <a:r>
              <a:rPr lang="en-US" sz="1200" dirty="0">
                <a:latin typeface="Garamond" pitchFamily="18" charset="0"/>
              </a:rPr>
              <a:t>of workers' health.</a:t>
            </a:r>
            <a:endParaRPr lang="en-MY" sz="12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Prevention </a:t>
            </a:r>
            <a:r>
              <a:rPr lang="en-US" sz="1000" dirty="0">
                <a:latin typeface="Garamond" pitchFamily="18" charset="0"/>
              </a:rPr>
              <a:t>of occupational health hazards</a:t>
            </a:r>
            <a:r>
              <a:rPr lang="en-US" sz="1000" dirty="0" smtClean="0">
                <a:latin typeface="Garamond" pitchFamily="18" charset="0"/>
              </a:rPr>
              <a:t>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Control of occupational health hazards.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Rehabilitation and compensation of the disabled workers.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-</a:t>
            </a:r>
            <a:r>
              <a:rPr lang="en-US" sz="1000" dirty="0">
                <a:latin typeface="Garamond" pitchFamily="18" charset="0"/>
              </a:rPr>
              <a:t>Provide special care for vulnerable groups of workers </a:t>
            </a:r>
          </a:p>
          <a:p>
            <a:r>
              <a:rPr lang="en-US" sz="1000" dirty="0" smtClean="0">
                <a:latin typeface="Garamond" pitchFamily="18" charset="0"/>
              </a:rPr>
              <a:t>       namely </a:t>
            </a:r>
            <a:r>
              <a:rPr lang="en-US" sz="1000" dirty="0">
                <a:latin typeface="Garamond" pitchFamily="18" charset="0"/>
              </a:rPr>
              <a:t>women and children.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Garamond" pitchFamily="18" charset="0"/>
              </a:rPr>
              <a:t>Keep </a:t>
            </a:r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good health recording system 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28" y="188640"/>
            <a:ext cx="9324528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 6-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Keep Good Health Recording System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 </a:t>
            </a:r>
            <a:r>
              <a:rPr lang="ar-JO" sz="2600" b="1" dirty="0">
                <a:solidFill>
                  <a:srgbClr val="7030A0"/>
                </a:solidFill>
                <a:latin typeface="Garamond" pitchFamily="18" charset="0"/>
              </a:rPr>
              <a:t>6- حافظ على نظام تسجيل صحي جيد:</a:t>
            </a:r>
            <a:endParaRPr lang="en-US" sz="26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        Medical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records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r>
              <a:rPr lang="ar-JO" sz="2600" b="1" dirty="0">
                <a:solidFill>
                  <a:srgbClr val="FF0000"/>
                </a:solidFill>
                <a:latin typeface="Garamond" pitchFamily="18" charset="0"/>
              </a:rPr>
              <a:t>سجلات طبية:</a:t>
            </a:r>
            <a:endParaRPr lang="en-MY" sz="26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latin typeface="Garamond" pitchFamily="18" charset="0"/>
              </a:rPr>
              <a:t>It is very important that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good medical record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system </a:t>
            </a:r>
            <a:r>
              <a:rPr lang="en-US" sz="2600" dirty="0" smtClean="0">
                <a:latin typeface="Garamond" pitchFamily="18" charset="0"/>
              </a:rPr>
              <a:t>is </a:t>
            </a:r>
            <a:r>
              <a:rPr lang="en-US" sz="2600" dirty="0" smtClean="0">
                <a:latin typeface="Garamond" pitchFamily="18" charset="0"/>
              </a:rPr>
              <a:t>maintained </a:t>
            </a:r>
            <a:r>
              <a:rPr lang="en-US" sz="2600" dirty="0">
                <a:latin typeface="Garamond" pitchFamily="18" charset="0"/>
              </a:rPr>
              <a:t>in any occupational health program. </a:t>
            </a:r>
            <a:r>
              <a:rPr lang="ar-JO" sz="2600" dirty="0">
                <a:latin typeface="Garamond" pitchFamily="18" charset="0"/>
              </a:rPr>
              <a:t>من المهم جدًا الحفاظ على نظام سجلات طبي جيد في أي برنامج للصحة المهنية</a:t>
            </a:r>
            <a:r>
              <a:rPr lang="ar-JO" sz="2600" dirty="0" smtClean="0">
                <a:latin typeface="Garamond" pitchFamily="18" charset="0"/>
              </a:rPr>
              <a:t>.</a:t>
            </a:r>
            <a:endParaRPr lang="en-US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b="1" dirty="0">
                <a:latin typeface="Garamond" pitchFamily="18" charset="0"/>
              </a:rPr>
              <a:t>Every employee should have </a:t>
            </a:r>
            <a:r>
              <a:rPr lang="en-US" sz="2600" dirty="0">
                <a:latin typeface="Garamond" pitchFamily="18" charset="0"/>
              </a:rPr>
              <a:t>an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accurate &amp; complete medical </a:t>
            </a:r>
            <a:r>
              <a:rPr lang="en-US" sz="2600" b="1" dirty="0">
                <a:latin typeface="Garamond" pitchFamily="18" charset="0"/>
              </a:rPr>
              <a:t>report from the time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of his first em</a:t>
            </a:r>
            <a:r>
              <a:rPr lang="en-US" sz="2600" b="1" dirty="0">
                <a:latin typeface="Garamond" pitchFamily="18" charset="0"/>
              </a:rPr>
              <a:t>ployment examination</a:t>
            </a:r>
            <a:r>
              <a:rPr lang="en-US" sz="2600" dirty="0">
                <a:latin typeface="Garamond" pitchFamily="18" charset="0"/>
              </a:rPr>
              <a:t>. </a:t>
            </a:r>
            <a:endParaRPr lang="en-US" sz="2600" dirty="0" smtClean="0"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ar-JO" sz="2400" dirty="0">
                <a:latin typeface="Garamond" pitchFamily="18" charset="0"/>
              </a:rPr>
              <a:t>يجب أن يكون لدى كل موظف تقرير طبي دقيق وكامل من وقت أول فحص وظيفي له.</a:t>
            </a:r>
            <a:endParaRPr lang="en-MY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400" dirty="0">
                <a:latin typeface="Garamond" pitchFamily="18" charset="0"/>
              </a:rPr>
              <a:t>The records must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be detailed enough </a:t>
            </a:r>
            <a:r>
              <a:rPr lang="en-US" sz="2400" dirty="0">
                <a:latin typeface="Garamond" pitchFamily="18" charset="0"/>
              </a:rPr>
              <a:t>to provide adequate information for </a:t>
            </a:r>
            <a:r>
              <a:rPr lang="en-US" sz="2400" b="1" dirty="0">
                <a:latin typeface="Garamond" pitchFamily="18" charset="0"/>
              </a:rPr>
              <a:t>job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placement health </a:t>
            </a:r>
            <a:r>
              <a:rPr lang="en-US" sz="2400" b="1" dirty="0">
                <a:latin typeface="Garamond" pitchFamily="18" charset="0"/>
              </a:rPr>
              <a:t>maintenance 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workmen's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compensation and rehabilitation </a:t>
            </a:r>
            <a:r>
              <a:rPr lang="en-US" sz="2400" dirty="0">
                <a:latin typeface="Garamond" pitchFamily="18" charset="0"/>
              </a:rPr>
              <a:t>. </a:t>
            </a:r>
            <a:r>
              <a:rPr lang="ar-JO" sz="2400" dirty="0">
                <a:latin typeface="Garamond" pitchFamily="18" charset="0"/>
              </a:rPr>
              <a:t>يجب أن تكون السجلات مفصلة بشكل كافٍ لتوفير معلومات كافية عن تعويضات عمال الصيانة والتوظيف الصحي وإعادة تأهيلهم.</a:t>
            </a:r>
            <a:endParaRPr lang="en-US" sz="2400" dirty="0" smtClean="0">
              <a:latin typeface="Garamond" pitchFamily="18" charset="0"/>
            </a:endParaRPr>
          </a:p>
          <a:p>
            <a:pPr lvl="0"/>
            <a:r>
              <a:rPr lang="en-US" sz="2400" b="1" i="1" dirty="0" smtClean="0">
                <a:solidFill>
                  <a:schemeClr val="tx2"/>
                </a:solidFill>
                <a:latin typeface="Garamond" pitchFamily="18" charset="0"/>
              </a:rPr>
              <a:t>   </a:t>
            </a:r>
          </a:p>
          <a:p>
            <a:pPr lvl="0"/>
            <a:r>
              <a:rPr lang="en-US" sz="2400" b="1" i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i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Garamond" pitchFamily="18" charset="0"/>
              </a:rPr>
              <a:t>Health record is the seeing eye of the industrial physician </a:t>
            </a:r>
            <a:r>
              <a:rPr lang="en-US" sz="2400" b="1" i="1" dirty="0" smtClean="0">
                <a:solidFill>
                  <a:srgbClr val="002060"/>
                </a:solidFill>
                <a:latin typeface="Garamond" pitchFamily="18" charset="0"/>
              </a:rPr>
              <a:t>and</a:t>
            </a:r>
            <a:r>
              <a:rPr lang="ar-JO" sz="2400" b="1" i="1" dirty="0" smtClean="0">
                <a:solidFill>
                  <a:srgbClr val="002060"/>
                </a:solidFill>
                <a:latin typeface="Garamond" pitchFamily="18" charset="0"/>
              </a:rPr>
              <a:t>  </a:t>
            </a:r>
            <a:r>
              <a:rPr lang="en-US" sz="2400" b="1" i="1" dirty="0" smtClean="0">
                <a:solidFill>
                  <a:srgbClr val="002060"/>
                </a:solidFill>
                <a:latin typeface="Garamond" pitchFamily="18" charset="0"/>
              </a:rPr>
              <a:t>industrial </a:t>
            </a:r>
            <a:r>
              <a:rPr lang="en-US" sz="2400" b="1" i="1" dirty="0" smtClean="0">
                <a:solidFill>
                  <a:srgbClr val="002060"/>
                </a:solidFill>
                <a:latin typeface="Garamond" pitchFamily="18" charset="0"/>
              </a:rPr>
              <a:t>health </a:t>
            </a:r>
            <a:r>
              <a:rPr lang="en-US" sz="2400" b="1" i="1" dirty="0">
                <a:solidFill>
                  <a:srgbClr val="002060"/>
                </a:solidFill>
                <a:latin typeface="Garamond" pitchFamily="18" charset="0"/>
              </a:rPr>
              <a:t>team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السجل الصحي هو عين رؤية الطبيب الصناعي وفريق الصحة الصناعية.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MY" sz="2400" b="1" dirty="0" smtClean="0">
                <a:solidFill>
                  <a:schemeClr val="tx2"/>
                </a:solidFill>
                <a:latin typeface="Garamond" pitchFamily="18" charset="0"/>
              </a:rPr>
              <a:t>         </a:t>
            </a: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endParaRPr lang="en-US" sz="2800" dirty="0" smtClean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28528" y="6538912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It should include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569169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573016"/>
            <a:ext cx="925674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    Value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of keeping and analyzing health records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r>
              <a:rPr lang="ar-JO" sz="2000" dirty="0">
                <a:solidFill>
                  <a:srgbClr val="FF0000"/>
                </a:solidFill>
                <a:latin typeface="Garamond" pitchFamily="18" charset="0"/>
              </a:rPr>
              <a:t>قيمة حفظ وتحليل السجلات الصحية:</a:t>
            </a:r>
            <a:endParaRPr lang="en-MY" sz="20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000" dirty="0">
                <a:latin typeface="Garamond" pitchFamily="18" charset="0"/>
              </a:rPr>
              <a:t> </a:t>
            </a:r>
            <a:r>
              <a:rPr lang="en-US" sz="2000" dirty="0">
                <a:latin typeface="Garamond" pitchFamily="18" charset="0"/>
              </a:rPr>
              <a:t>· </a:t>
            </a:r>
            <a:r>
              <a:rPr lang="en-US" sz="2000" b="1" dirty="0">
                <a:latin typeface="Garamond" pitchFamily="18" charset="0"/>
              </a:rPr>
              <a:t>Basic data for statistical analysis</a:t>
            </a:r>
            <a:r>
              <a:rPr lang="en-US" sz="2000" b="1" dirty="0" smtClean="0">
                <a:latin typeface="Garamond" pitchFamily="18" charset="0"/>
              </a:rPr>
              <a:t>.</a:t>
            </a:r>
            <a:r>
              <a:rPr lang="ar-JO" sz="2000" b="1" dirty="0">
                <a:latin typeface="Garamond" pitchFamily="18" charset="0"/>
              </a:rPr>
              <a:t> · بيانات أساسية للتحليل الإحصائي</a:t>
            </a:r>
            <a:r>
              <a:rPr lang="ar-JO" sz="2000" b="1" dirty="0" smtClean="0">
                <a:latin typeface="Garamond" pitchFamily="18" charset="0"/>
              </a:rPr>
              <a:t>.</a:t>
            </a:r>
            <a:r>
              <a:rPr lang="en-US" sz="2000" b="1" dirty="0" smtClean="0">
                <a:latin typeface="Garamond" pitchFamily="18" charset="0"/>
              </a:rPr>
              <a:t> </a:t>
            </a:r>
            <a:endParaRPr lang="en-MY" sz="2000" b="1" dirty="0">
              <a:latin typeface="Garamond" pitchFamily="18" charset="0"/>
            </a:endParaRPr>
          </a:p>
          <a:p>
            <a:r>
              <a:rPr lang="en-MY" sz="2000" dirty="0">
                <a:latin typeface="Garamond" pitchFamily="18" charset="0"/>
              </a:rPr>
              <a:t> </a:t>
            </a:r>
            <a:r>
              <a:rPr lang="en-US" sz="2000" dirty="0">
                <a:latin typeface="Garamond" pitchFamily="18" charset="0"/>
              </a:rPr>
              <a:t>· </a:t>
            </a:r>
            <a:r>
              <a:rPr lang="en-US" sz="2000" b="1" dirty="0">
                <a:latin typeface="Garamond" pitchFamily="18" charset="0"/>
              </a:rPr>
              <a:t>Help to know morbidity and mortality rates</a:t>
            </a:r>
            <a:r>
              <a:rPr lang="en-US" sz="2000" b="1" dirty="0" smtClean="0">
                <a:latin typeface="Garamond" pitchFamily="18" charset="0"/>
              </a:rPr>
              <a:t>.</a:t>
            </a:r>
            <a:r>
              <a:rPr lang="ar-JO" sz="2000" b="1" dirty="0">
                <a:latin typeface="Garamond" pitchFamily="18" charset="0"/>
              </a:rPr>
              <a:t> · المساعدة في معرفة معدلات الإصابة بالأمراض والوفيات</a:t>
            </a:r>
            <a:r>
              <a:rPr lang="ar-JO" sz="2000" b="1" dirty="0" smtClean="0">
                <a:latin typeface="Garamond" pitchFamily="18" charset="0"/>
              </a:rPr>
              <a:t>.</a:t>
            </a:r>
            <a:r>
              <a:rPr lang="en-US" sz="2000" b="1" dirty="0" smtClean="0">
                <a:latin typeface="Garamond" pitchFamily="18" charset="0"/>
              </a:rPr>
              <a:t> </a:t>
            </a:r>
            <a:endParaRPr lang="en-MY" sz="2000" b="1" dirty="0">
              <a:latin typeface="Garamond" pitchFamily="18" charset="0"/>
            </a:endParaRPr>
          </a:p>
          <a:p>
            <a:r>
              <a:rPr lang="en-MY" sz="2000" b="1" dirty="0">
                <a:latin typeface="Garamond" pitchFamily="18" charset="0"/>
              </a:rPr>
              <a:t> </a:t>
            </a:r>
            <a:r>
              <a:rPr lang="en-US" sz="2000" b="1" dirty="0">
                <a:latin typeface="Garamond" pitchFamily="18" charset="0"/>
              </a:rPr>
              <a:t>· Help to see trends in health and disease</a:t>
            </a:r>
            <a:r>
              <a:rPr lang="en-US" sz="2000" b="1" dirty="0" smtClean="0">
                <a:latin typeface="Garamond" pitchFamily="18" charset="0"/>
              </a:rPr>
              <a:t>.</a:t>
            </a:r>
            <a:r>
              <a:rPr lang="ar-JO" sz="2000" b="1" dirty="0">
                <a:latin typeface="Garamond" pitchFamily="18" charset="0"/>
              </a:rPr>
              <a:t> · تساعد على رؤية اتجاهات الصحة والمرض</a:t>
            </a:r>
            <a:r>
              <a:rPr lang="ar-JO" sz="2000" b="1" dirty="0" smtClean="0">
                <a:latin typeface="Garamond" pitchFamily="18" charset="0"/>
              </a:rPr>
              <a:t>.</a:t>
            </a:r>
            <a:r>
              <a:rPr lang="en-US" sz="2000" b="1" dirty="0" smtClean="0">
                <a:latin typeface="Garamond" pitchFamily="18" charset="0"/>
              </a:rPr>
              <a:t> </a:t>
            </a:r>
            <a:endParaRPr lang="en-MY" sz="2000" b="1" dirty="0">
              <a:latin typeface="Garamond" pitchFamily="18" charset="0"/>
            </a:endParaRPr>
          </a:p>
          <a:p>
            <a:r>
              <a:rPr lang="en-MY" sz="2000" dirty="0">
                <a:latin typeface="Garamond" pitchFamily="18" charset="0"/>
              </a:rPr>
              <a:t> </a:t>
            </a:r>
            <a:r>
              <a:rPr lang="en-US" sz="2000" dirty="0">
                <a:latin typeface="Garamond" pitchFamily="18" charset="0"/>
              </a:rPr>
              <a:t>· </a:t>
            </a:r>
            <a:r>
              <a:rPr lang="en-US" sz="2000" b="1" dirty="0">
                <a:latin typeface="Garamond" pitchFamily="18" charset="0"/>
              </a:rPr>
              <a:t>Help to identify </a:t>
            </a:r>
            <a:r>
              <a:rPr lang="en-US" sz="2000" dirty="0">
                <a:latin typeface="Garamond" pitchFamily="18" charset="0"/>
              </a:rPr>
              <a:t>plant </a:t>
            </a:r>
            <a:r>
              <a:rPr lang="en-US" sz="2000" b="1" dirty="0">
                <a:latin typeface="Garamond" pitchFamily="18" charset="0"/>
              </a:rPr>
              <a:t>areas of high accidents</a:t>
            </a:r>
            <a:r>
              <a:rPr lang="en-US" sz="2000" dirty="0">
                <a:latin typeface="Garamond" pitchFamily="18" charset="0"/>
              </a:rPr>
              <a:t>, </a:t>
            </a:r>
            <a:r>
              <a:rPr lang="en-US" sz="2000" b="1" dirty="0">
                <a:latin typeface="Garamond" pitchFamily="18" charset="0"/>
              </a:rPr>
              <a:t>sick </a:t>
            </a:r>
            <a:r>
              <a:rPr lang="en-US" sz="2000" b="1" dirty="0" smtClean="0">
                <a:latin typeface="Garamond" pitchFamily="18" charset="0"/>
              </a:rPr>
              <a:t>absenteeism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>
                <a:latin typeface="Garamond" pitchFamily="18" charset="0"/>
              </a:rPr>
              <a:t>and </a:t>
            </a:r>
            <a:r>
              <a:rPr lang="en-US" sz="2000" b="1" dirty="0">
                <a:latin typeface="Garamond" pitchFamily="18" charset="0"/>
              </a:rPr>
              <a:t>occupational disease</a:t>
            </a:r>
            <a:r>
              <a:rPr lang="en-US" sz="2000" b="1" dirty="0" smtClean="0">
                <a:latin typeface="Garamond" pitchFamily="18" charset="0"/>
              </a:rPr>
              <a:t>.</a:t>
            </a:r>
            <a:r>
              <a:rPr lang="ar-JO" sz="2000" b="1" dirty="0">
                <a:latin typeface="Garamond" pitchFamily="18" charset="0"/>
              </a:rPr>
              <a:t> · المساعدة في تحديد مناطق النبات ذات الحوادث العالية والتغيب المرضي والأمراض المهنية.</a:t>
            </a:r>
            <a:endParaRPr lang="en-MY" sz="2000" b="1" dirty="0">
              <a:latin typeface="Garamond" pitchFamily="18" charset="0"/>
            </a:endParaRPr>
          </a:p>
          <a:p>
            <a:r>
              <a:rPr lang="en-MY" sz="2000" dirty="0">
                <a:latin typeface="Garamond" pitchFamily="18" charset="0"/>
              </a:rPr>
              <a:t> </a:t>
            </a:r>
            <a:r>
              <a:rPr lang="en-US" sz="2000" dirty="0">
                <a:latin typeface="Garamond" pitchFamily="18" charset="0"/>
              </a:rPr>
              <a:t>· </a:t>
            </a:r>
            <a:r>
              <a:rPr lang="en-US" sz="2000" b="1" dirty="0">
                <a:latin typeface="Garamond" pitchFamily="18" charset="0"/>
              </a:rPr>
              <a:t>Help in planning and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</a:rPr>
              <a:t> evaluation </a:t>
            </a:r>
            <a:r>
              <a:rPr lang="en-US" sz="2000" b="1" dirty="0">
                <a:latin typeface="Garamond" pitchFamily="18" charset="0"/>
              </a:rPr>
              <a:t>of industrial health program</a:t>
            </a:r>
            <a:r>
              <a:rPr lang="en-US" sz="2000" dirty="0" smtClean="0">
                <a:latin typeface="Garamond" pitchFamily="18" charset="0"/>
              </a:rPr>
              <a:t>.</a:t>
            </a:r>
            <a:r>
              <a:rPr lang="ar-JO" sz="2000" dirty="0">
                <a:latin typeface="Garamond" pitchFamily="18" charset="0"/>
              </a:rPr>
              <a:t> · المساعدة في تخطيط وتقييم برنامج الصحة الصناعية</a:t>
            </a:r>
            <a:r>
              <a:rPr lang="ar-JO" sz="2000" dirty="0" smtClean="0">
                <a:latin typeface="Garamond" pitchFamily="18" charset="0"/>
              </a:rPr>
              <a:t>.</a:t>
            </a:r>
            <a:r>
              <a:rPr lang="en-US" sz="2000" dirty="0" smtClean="0">
                <a:latin typeface="Garamond" pitchFamily="18" charset="0"/>
              </a:rPr>
              <a:t> </a:t>
            </a:r>
            <a:endParaRPr lang="en-MY" sz="20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4222" y="255927"/>
            <a:ext cx="925674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§"/>
            </a:pPr>
            <a:r>
              <a:rPr lang="en-US" sz="2200" b="1" dirty="0">
                <a:latin typeface="Garamond" pitchFamily="18" charset="0"/>
              </a:rPr>
              <a:t>personal data, </a:t>
            </a:r>
            <a:r>
              <a:rPr lang="ar-JO" sz="2200" b="1" dirty="0">
                <a:latin typeface="Garamond" pitchFamily="18" charset="0"/>
              </a:rPr>
              <a:t>بيانات شخصية،</a:t>
            </a:r>
            <a:endParaRPr lang="en-US" sz="2200" b="1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200" b="1" dirty="0">
                <a:latin typeface="Garamond" pitchFamily="18" charset="0"/>
              </a:rPr>
              <a:t>data of pre-employment, </a:t>
            </a:r>
            <a:r>
              <a:rPr lang="ar-JO" sz="2200" b="1" dirty="0">
                <a:latin typeface="Garamond" pitchFamily="18" charset="0"/>
              </a:rPr>
              <a:t>بيانات ما قبل التوظيف ،</a:t>
            </a:r>
            <a:endParaRPr lang="en-US" sz="2200" b="1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200" b="1" dirty="0">
                <a:latin typeface="Garamond" pitchFamily="18" charset="0"/>
              </a:rPr>
              <a:t>periodical examination, </a:t>
            </a:r>
            <a:r>
              <a:rPr lang="ar-JO" sz="2200" b="1" dirty="0">
                <a:latin typeface="Garamond" pitchFamily="18" charset="0"/>
              </a:rPr>
              <a:t>الفحص الدوري</a:t>
            </a:r>
            <a:endParaRPr lang="en-US" sz="2200" b="1" dirty="0">
              <a:latin typeface="Garamond" pitchFamily="18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200" b="1" dirty="0">
                <a:latin typeface="Garamond" pitchFamily="18" charset="0"/>
              </a:rPr>
              <a:t>history of exposures and </a:t>
            </a:r>
            <a:r>
              <a:rPr lang="ar-JO" sz="2200" b="1" dirty="0">
                <a:latin typeface="Garamond" pitchFamily="18" charset="0"/>
              </a:rPr>
              <a:t>تاريخ التعرض و</a:t>
            </a:r>
            <a:endParaRPr lang="en-US" sz="2200" b="1" dirty="0">
              <a:latin typeface="Garamond" pitchFamily="18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200" b="1" dirty="0">
                <a:latin typeface="Garamond" pitchFamily="18" charset="0"/>
              </a:rPr>
              <a:t>diseases (occupational and non-occupational), </a:t>
            </a:r>
            <a:endParaRPr lang="ar-JO" sz="2200" b="1" dirty="0" smtClean="0">
              <a:latin typeface="Garamond" pitchFamily="18" charset="0"/>
            </a:endParaRPr>
          </a:p>
          <a:p>
            <a:pPr lvl="0"/>
            <a:r>
              <a:rPr lang="ar-JO" sz="2200" b="1" dirty="0">
                <a:latin typeface="Garamond" pitchFamily="18" charset="0"/>
              </a:rPr>
              <a:t>الأمراض (المهنية وغير المهنية) ،</a:t>
            </a:r>
            <a:endParaRPr lang="en-US" sz="2200" b="1" dirty="0">
              <a:latin typeface="Garamond" pitchFamily="18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200" b="1" dirty="0">
                <a:latin typeface="Garamond" pitchFamily="18" charset="0"/>
              </a:rPr>
              <a:t>history of accidents, </a:t>
            </a:r>
            <a:r>
              <a:rPr lang="ar-JO" sz="2200" b="1" dirty="0">
                <a:latin typeface="Garamond" pitchFamily="18" charset="0"/>
              </a:rPr>
              <a:t>تاريخ الحوادث ،</a:t>
            </a:r>
            <a:endParaRPr lang="en-US" sz="2200" b="1" dirty="0">
              <a:latin typeface="Garamond" pitchFamily="18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200" b="1" dirty="0" smtClean="0">
                <a:latin typeface="Garamond" pitchFamily="18" charset="0"/>
              </a:rPr>
              <a:t>sick absenteeism, retirement, clinical exam</a:t>
            </a:r>
            <a:r>
              <a:rPr lang="ar-JO" sz="2200" b="1" dirty="0">
                <a:latin typeface="Garamond" pitchFamily="18" charset="0"/>
              </a:rPr>
              <a:t> التغيب المرضي ، التقاعد ، الفحص السريري</a:t>
            </a:r>
            <a:endParaRPr lang="en-US" sz="2200" b="1" dirty="0" smtClean="0">
              <a:latin typeface="Garamond" pitchFamily="18" charset="0"/>
            </a:endParaRP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200" b="1" dirty="0" smtClean="0">
                <a:latin typeface="Garamond" pitchFamily="18" charset="0"/>
              </a:rPr>
              <a:t> any previous immunization taken</a:t>
            </a:r>
            <a:r>
              <a:rPr lang="ar-JO" sz="2200" b="1" dirty="0">
                <a:latin typeface="Garamond" pitchFamily="18" charset="0"/>
              </a:rPr>
              <a:t>أي تحصين سابق تم </a:t>
            </a:r>
            <a:r>
              <a:rPr lang="ar-JO" sz="2200" b="1" dirty="0" smtClean="0">
                <a:latin typeface="Garamond" pitchFamily="18" charset="0"/>
              </a:rPr>
              <a:t>أخذه </a:t>
            </a:r>
            <a:endParaRPr lang="en-US" sz="2200" b="1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6225"/>
            <a:ext cx="3682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It should include</a:t>
            </a:r>
            <a:r>
              <a:rPr lang="en-US" dirty="0" smtClean="0">
                <a:solidFill>
                  <a:srgbClr val="FF0000"/>
                </a:solidFill>
                <a:latin typeface="Garamond" pitchFamily="18" charset="0"/>
              </a:rPr>
              <a:t>,</a:t>
            </a:r>
            <a:r>
              <a:rPr lang="ar-JO" dirty="0">
                <a:solidFill>
                  <a:srgbClr val="FF0000"/>
                </a:solidFill>
                <a:latin typeface="Garamond" pitchFamily="18" charset="0"/>
              </a:rPr>
              <a:t> يجب أن تشمل </a:t>
            </a:r>
            <a:r>
              <a:rPr lang="ar-JO" dirty="0" smtClean="0">
                <a:solidFill>
                  <a:srgbClr val="FF0000"/>
                </a:solidFill>
                <a:latin typeface="Garamond" pitchFamily="18" charset="0"/>
              </a:rPr>
              <a:t>، </a:t>
            </a:r>
            <a:r>
              <a:rPr lang="en-US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US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23928" y="53048"/>
            <a:ext cx="1878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Garamond" pitchFamily="18" charset="0"/>
              </a:rPr>
              <a:t>Medical records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784" y="53048"/>
            <a:ext cx="1498216" cy="10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243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media1.picsearch.com/is?wxOgLJX7iyHCj1ZVdBI1g8W-K7Uh1Sa6RyDdn99El2o&amp;height=2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" y="-221155"/>
            <a:ext cx="9100719" cy="707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28</a:t>
            </a:fld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9B52-19C6-4923-8512-ADDC342E297B}" type="datetime1">
              <a:rPr lang="en-MY" smtClean="0"/>
              <a:t>5/5/2022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72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898" y="404664"/>
            <a:ext cx="90161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latin typeface="Garamond" pitchFamily="18" charset="0"/>
              </a:rPr>
              <a:t>An </a:t>
            </a:r>
            <a:r>
              <a:rPr lang="en-MY" sz="2400" b="1" dirty="0">
                <a:latin typeface="Garamond" pitchFamily="18" charset="0"/>
              </a:rPr>
              <a:t>industrial worker may be exposed to five types of hazards, depending upon his occupation</a:t>
            </a:r>
            <a:r>
              <a:rPr lang="en-MY" sz="2400" b="1" dirty="0" smtClean="0">
                <a:latin typeface="Garamond" pitchFamily="18" charset="0"/>
              </a:rPr>
              <a:t>:</a:t>
            </a:r>
            <a:br>
              <a:rPr lang="en-MY" sz="2400" b="1" dirty="0" smtClean="0">
                <a:latin typeface="Garamond" pitchFamily="18" charset="0"/>
              </a:rPr>
            </a:br>
            <a:r>
              <a:rPr lang="ar-JO" sz="2400" b="1" dirty="0">
                <a:latin typeface="Garamond" pitchFamily="18" charset="0"/>
              </a:rPr>
              <a:t>قد يتعرض العامل الصناعي لخمسة أنواع من المخاطر حسب مهنته:</a:t>
            </a:r>
            <a:endParaRPr lang="en-MY" sz="2400" b="1" dirty="0">
              <a:latin typeface="Garamond" pitchFamily="18" charset="0"/>
            </a:endParaRPr>
          </a:p>
          <a:p>
            <a:r>
              <a:rPr lang="en-MY" sz="2400" dirty="0">
                <a:latin typeface="Garamond" pitchFamily="18" charset="0"/>
              </a:rPr>
              <a:t>(a)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Physical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hazards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(أ) الأخطار </a:t>
            </a:r>
            <a:r>
              <a:rPr lang="ar-JO" sz="2400" b="1" dirty="0" smtClean="0">
                <a:solidFill>
                  <a:srgbClr val="002060"/>
                </a:solidFill>
                <a:latin typeface="Garamond" pitchFamily="18" charset="0"/>
              </a:rPr>
              <a:t>المادية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(b) Chemical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hazards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(ب) المخاطر الكيميائية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(c) Biological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hazards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(ج) المخاطر </a:t>
            </a:r>
            <a:r>
              <a:rPr lang="ar-JO" sz="2400" b="1" dirty="0" smtClean="0">
                <a:solidFill>
                  <a:srgbClr val="002060"/>
                </a:solidFill>
                <a:latin typeface="Garamond" pitchFamily="18" charset="0"/>
              </a:rPr>
              <a:t>البيولوجية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(d) Mechanical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hazards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(د) المخاطر الميكانيكية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(e) Psychosocial hazards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ar-JO" sz="2400" b="1" dirty="0">
                <a:solidFill>
                  <a:srgbClr val="002060"/>
                </a:solidFill>
                <a:latin typeface="Garamond" pitchFamily="18" charset="0"/>
              </a:rPr>
              <a:t> (هـ) المخاطر النفسية</a:t>
            </a:r>
            <a:r>
              <a:rPr lang="ar-JO" sz="24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0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OCCUPATIONAL  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HAZARDS</a:t>
            </a:r>
            <a:r>
              <a:rPr lang="ar-JO" sz="2800" b="1" dirty="0">
                <a:solidFill>
                  <a:srgbClr val="FF0000"/>
                </a:solidFill>
                <a:latin typeface="Garamond" pitchFamily="18" charset="0"/>
              </a:rPr>
              <a:t>المخاطر </a:t>
            </a:r>
            <a:r>
              <a:rPr lang="ar-JO" sz="2800" b="1" dirty="0" smtClean="0">
                <a:solidFill>
                  <a:srgbClr val="FF0000"/>
                </a:solidFill>
                <a:latin typeface="Garamond" pitchFamily="18" charset="0"/>
              </a:rPr>
              <a:t>المهنية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949" y="3542016"/>
            <a:ext cx="666829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 a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) Physical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hazards </a:t>
            </a:r>
            <a:r>
              <a:rPr lang="ar-JO" sz="2800" b="1" dirty="0">
                <a:solidFill>
                  <a:srgbClr val="FF0000"/>
                </a:solidFill>
                <a:latin typeface="Garamond" pitchFamily="18" charset="0"/>
              </a:rPr>
              <a:t>أ) الأخطار المادية</a:t>
            </a:r>
            <a:endParaRPr lang="en-MY" sz="2800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AutoNum type="arabicParenBoth"/>
            </a:pP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Heat and Cold </a:t>
            </a:r>
            <a:r>
              <a:rPr lang="ar-JO" sz="2800" b="1" dirty="0">
                <a:solidFill>
                  <a:schemeClr val="tx2"/>
                </a:solidFill>
                <a:latin typeface="Garamond" pitchFamily="18" charset="0"/>
              </a:rPr>
              <a:t>الحرارة والبرودة</a:t>
            </a:r>
            <a:endParaRPr lang="en-MY" sz="28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2)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Light </a:t>
            </a:r>
            <a:r>
              <a:rPr lang="ar-JO" sz="2800" b="1" dirty="0">
                <a:solidFill>
                  <a:schemeClr val="tx2"/>
                </a:solidFill>
                <a:latin typeface="Garamond" pitchFamily="18" charset="0"/>
              </a:rPr>
              <a:t>خفيفة</a:t>
            </a:r>
            <a:endParaRPr lang="en-MY" sz="28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3)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Noise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: </a:t>
            </a:r>
            <a:r>
              <a:rPr lang="ar-JO" sz="2800" b="1" dirty="0">
                <a:solidFill>
                  <a:schemeClr val="tx2"/>
                </a:solidFill>
                <a:latin typeface="Garamond" pitchFamily="18" charset="0"/>
              </a:rPr>
              <a:t>ضوضاء</a:t>
            </a:r>
            <a:endParaRPr lang="en-MY" sz="28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(4)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Vibration: </a:t>
            </a:r>
            <a:r>
              <a:rPr lang="ar-JO" sz="2800" b="1" dirty="0">
                <a:solidFill>
                  <a:schemeClr val="tx2"/>
                </a:solidFill>
                <a:latin typeface="Garamond" pitchFamily="18" charset="0"/>
              </a:rPr>
              <a:t>اهتزاز</a:t>
            </a:r>
            <a:endParaRPr lang="en-MY" sz="28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5)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Ultraviolet Radiation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:</a:t>
            </a:r>
            <a:r>
              <a:rPr lang="ar-JO" sz="2800" b="1" dirty="0">
                <a:solidFill>
                  <a:schemeClr val="tx2"/>
                </a:solidFill>
                <a:latin typeface="Garamond" pitchFamily="18" charset="0"/>
              </a:rPr>
              <a:t> الأشعة فوق البنفسجية</a:t>
            </a:r>
            <a:endParaRPr lang="en-MY" sz="28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(6)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Ionizing Radiation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:</a:t>
            </a:r>
            <a:r>
              <a:rPr lang="ar-JO" sz="2800" b="1" dirty="0">
                <a:solidFill>
                  <a:schemeClr val="tx2"/>
                </a:solidFill>
                <a:latin typeface="Garamond" pitchFamily="18" charset="0"/>
              </a:rPr>
              <a:t> إشعاعات </a:t>
            </a:r>
            <a:r>
              <a:rPr lang="ar-JO" sz="2800" b="1" dirty="0" smtClean="0">
                <a:solidFill>
                  <a:schemeClr val="tx2"/>
                </a:solidFill>
                <a:latin typeface="Garamond" pitchFamily="18" charset="0"/>
              </a:rPr>
              <a:t>أيونية</a:t>
            </a:r>
            <a:r>
              <a:rPr lang="en-US" sz="28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endParaRPr lang="en-MY" sz="28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080" y="2708920"/>
            <a:ext cx="3924054" cy="32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144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68560" y="-32455"/>
            <a:ext cx="99371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Differences between occupational medicine and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clinical medicine</a:t>
            </a:r>
            <a:r>
              <a:rPr lang="ar-JO" sz="2800" b="1" dirty="0">
                <a:solidFill>
                  <a:srgbClr val="FF0000"/>
                </a:solidFill>
                <a:latin typeface="Garamond" pitchFamily="18" charset="0"/>
              </a:rPr>
              <a:t> الفروق بين الطب المهني والطب </a:t>
            </a:r>
            <a:r>
              <a:rPr lang="ar-JO" sz="2800" b="1" dirty="0" smtClean="0">
                <a:solidFill>
                  <a:srgbClr val="FF0000"/>
                </a:solidFill>
                <a:latin typeface="Garamond" pitchFamily="18" charset="0"/>
              </a:rPr>
              <a:t>السريري </a:t>
            </a:r>
            <a:endParaRPr lang="en-MY" sz="2800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124074"/>
              </p:ext>
            </p:extLst>
          </p:nvPr>
        </p:nvGraphicFramePr>
        <p:xfrm>
          <a:off x="113597" y="836712"/>
          <a:ext cx="8850891" cy="5884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36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16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3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566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Clinical Medicine </a:t>
                      </a:r>
                      <a:endParaRPr kumimoji="0" lang="ar-JO" sz="20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JO" sz="20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الطب السريري 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Occupational Medicine </a:t>
                      </a:r>
                      <a:endParaRPr kumimoji="0" lang="ar-JO" sz="20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JO" sz="20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الطب المهني</a:t>
                      </a:r>
                      <a:endParaRPr kumimoji="0" lang="en-US" sz="20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n-lt"/>
                        </a:rPr>
                        <a:t>Items</a:t>
                      </a:r>
                      <a:r>
                        <a:rPr lang="ar-JO" sz="2000" dirty="0" smtClean="0">
                          <a:latin typeface="+mn-lt"/>
                        </a:rPr>
                        <a:t>عناصر </a:t>
                      </a:r>
                      <a:endParaRPr lang="ar-EG" sz="2000" dirty="0">
                        <a:latin typeface="+mn-lt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9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 irrespective to their 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jobs</a:t>
                      </a:r>
                      <a:endParaRPr kumimoji="0" lang="ar-JO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المرضى بغض النظر عن وظائفهم</a:t>
                      </a:r>
                      <a:endParaRPr kumimoji="0" lang="en-US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Workers at all 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jobs</a:t>
                      </a: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(Healthy)</a:t>
                      </a: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العمال في جميع الوظائف (صحي)</a:t>
                      </a:r>
                      <a:endParaRPr kumimoji="0" lang="en-US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+mn-lt"/>
                        </a:rPr>
                        <a:t>Target </a:t>
                      </a:r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+mn-lt"/>
                        </a:rPr>
                        <a:t>group</a:t>
                      </a:r>
                      <a:endParaRPr lang="ar-JO" sz="2000" b="1" dirty="0" smtClean="0">
                        <a:solidFill>
                          <a:srgbClr val="7030A0"/>
                        </a:solidFill>
                        <a:latin typeface="+mn-lt"/>
                      </a:endParaRPr>
                    </a:p>
                    <a:p>
                      <a:pPr algn="l" rtl="0"/>
                      <a:r>
                        <a:rPr lang="ar-EG" sz="2000" b="1" dirty="0" smtClean="0">
                          <a:solidFill>
                            <a:srgbClr val="7030A0"/>
                          </a:solidFill>
                          <a:latin typeface="+mn-lt"/>
                        </a:rPr>
                        <a:t>المجموعة المستهدفة</a:t>
                      </a:r>
                      <a:endParaRPr lang="ar-EG" sz="2000" b="1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6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Diseased only 	</a:t>
                      </a:r>
                      <a:endParaRPr kumimoji="0" lang="ar-JO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مريض فقط</a:t>
                      </a:r>
                      <a:endParaRPr kumimoji="0" lang="en-US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Healthy and diseased </a:t>
                      </a:r>
                      <a:endParaRPr kumimoji="0" lang="ar-JO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بصحة جيدة ومريضة</a:t>
                      </a:r>
                      <a:endParaRPr kumimoji="0" lang="en-US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Health status 	</a:t>
                      </a:r>
                      <a:endParaRPr kumimoji="0" lang="ar-JO" sz="2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ar-EG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الحالة الصحية</a:t>
                      </a:r>
                      <a:endParaRPr kumimoji="0" lang="ar-EG" sz="20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6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Hospitals and 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Clinic	</a:t>
                      </a:r>
                      <a:endParaRPr kumimoji="0" lang="ar-JO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المستشفيات والعيادات</a:t>
                      </a:r>
                      <a:endParaRPr kumimoji="0" lang="en-US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Plants </a:t>
                      </a:r>
                      <a:r>
                        <a:rPr kumimoji="0"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 rtl="0"/>
                      <a:r>
                        <a:rPr lang="ar-EG" sz="2000" dirty="0" smtClean="0">
                          <a:latin typeface="+mn-lt"/>
                        </a:rPr>
                        <a:t>النباتات</a:t>
                      </a:r>
                      <a:endParaRPr lang="ar-EG" sz="2000" dirty="0">
                        <a:latin typeface="+mn-lt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0"/>
                      <a:r>
                        <a:rPr kumimoji="0" lang="en-US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Place</a:t>
                      </a:r>
                      <a:endParaRPr kumimoji="0" lang="ar-JO" sz="2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rtl="0"/>
                      <a:r>
                        <a:rPr kumimoji="0" lang="ar-EG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مكان</a:t>
                      </a:r>
                      <a:endParaRPr kumimoji="0" lang="ar-EG" sz="20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928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Examination and investigations 	</a:t>
                      </a:r>
                      <a:endParaRPr kumimoji="0" lang="ar-JO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الفحص والتحقيقات</a:t>
                      </a:r>
                      <a:endParaRPr kumimoji="0" lang="en-US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of medical 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examinations</a:t>
                      </a: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نظام الفحوصات الطبية</a:t>
                      </a:r>
                      <a:endParaRPr kumimoji="0" lang="en-US" sz="20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1"/>
                      <a:r>
                        <a:rPr kumimoji="0" lang="en-US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Diagnosis</a:t>
                      </a:r>
                    </a:p>
                    <a:p>
                      <a:pPr algn="l" rtl="1"/>
                      <a:r>
                        <a:rPr kumimoji="0" lang="ar-EG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تش</a:t>
                      </a:r>
                      <a:r>
                        <a:rPr kumimoji="0" lang="ar-JO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خيص</a:t>
                      </a:r>
                      <a:endParaRPr kumimoji="0" lang="ar-EG" sz="20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2885">
                <a:tc>
                  <a:txBody>
                    <a:bodyPr/>
                    <a:lstStyle/>
                    <a:p>
                      <a:pPr algn="ctr" rtl="0"/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Medical/surgical 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treatment</a:t>
                      </a: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العلاج الطبي / الجراحي</a:t>
                      </a:r>
                      <a:endParaRPr kumimoji="0" lang="ar-EG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Occupational health </a:t>
                      </a:r>
                      <a:r>
                        <a:rPr kumimoji="0" lang="en-US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  <a:r>
                        <a:rPr kumimoji="0" lang="ar-JO" sz="20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برنامج الصحة المهنية</a:t>
                      </a:r>
                      <a:endParaRPr kumimoji="0" lang="ar-EG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algn="l" rtl="1" eaLnBrk="1" latinLnBrk="0" hangingPunct="1"/>
                      <a:r>
                        <a:rPr kumimoji="0" lang="en-US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  <a:endParaRPr kumimoji="0" lang="ar-JO" sz="20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rtl="1" eaLnBrk="1" latinLnBrk="0" hangingPunct="1"/>
                      <a:r>
                        <a:rPr kumimoji="0" lang="ar-EG" sz="20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إدارة</a:t>
                      </a:r>
                      <a:endParaRPr kumimoji="0" lang="ar-EG" sz="20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3</a:t>
            </a:fld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ACB8-1FF6-4B3D-8736-B8A939B52C40}" type="datetime1">
              <a:rPr lang="en-MY" smtClean="0"/>
              <a:t>5/5/2022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868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</a:rPr>
              <a:t>Occupational Health Program</a:t>
            </a:r>
            <a:r>
              <a:rPr lang="en-US" sz="2800" u="sng" dirty="0" smtClean="0">
                <a:solidFill>
                  <a:srgbClr val="C00000"/>
                </a:solidFill>
                <a:latin typeface="Garamond" pitchFamily="18" charset="0"/>
              </a:rPr>
              <a:t>:  </a:t>
            </a:r>
            <a:r>
              <a:rPr lang="ar-JO" sz="2800" u="sng" dirty="0">
                <a:solidFill>
                  <a:srgbClr val="C00000"/>
                </a:solidFill>
                <a:latin typeface="Garamond" pitchFamily="18" charset="0"/>
              </a:rPr>
              <a:t>برنامج الصحة المهنية:</a:t>
            </a:r>
            <a:endParaRPr lang="en-MY" sz="2800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     </a:t>
            </a:r>
            <a:r>
              <a:rPr lang="en-US" sz="2600" b="1" dirty="0" smtClean="0">
                <a:latin typeface="Garamond" pitchFamily="18" charset="0"/>
              </a:rPr>
              <a:t>It is defined as </a:t>
            </a:r>
            <a:r>
              <a:rPr lang="en-US" sz="2600" b="1" dirty="0" smtClean="0">
                <a:latin typeface="Garamond" pitchFamily="18" charset="0"/>
              </a:rPr>
              <a:t>a</a:t>
            </a:r>
            <a:r>
              <a:rPr lang="ar-JO" sz="2600" b="1" dirty="0">
                <a:latin typeface="Garamond" pitchFamily="18" charset="0"/>
              </a:rPr>
              <a:t> يتم تعريفه على أنه  </a:t>
            </a:r>
            <a:endParaRPr lang="en-US" sz="2600" b="1" dirty="0" smtClean="0">
              <a:latin typeface="Garamond" pitchFamily="18" charset="0"/>
            </a:endParaRPr>
          </a:p>
          <a:p>
            <a:pPr marL="457200" indent="-457200" algn="ctr">
              <a:buFont typeface="Wingdings" pitchFamily="2" charset="2"/>
              <a:buChar char="v"/>
            </a:pPr>
            <a:r>
              <a:rPr lang="en-US" sz="2500" b="1" dirty="0" smtClean="0">
                <a:latin typeface="Garamond" pitchFamily="18" charset="0"/>
              </a:rPr>
              <a:t> program for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promotion </a:t>
            </a:r>
            <a:r>
              <a:rPr lang="en-US" sz="2500" b="1" dirty="0" smtClean="0">
                <a:latin typeface="Garamond" pitchFamily="18" charset="0"/>
              </a:rPr>
              <a:t>and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protection </a:t>
            </a:r>
            <a:r>
              <a:rPr lang="en-US" sz="2500" b="1" dirty="0" smtClean="0">
                <a:latin typeface="Garamond" pitchFamily="18" charset="0"/>
              </a:rPr>
              <a:t>of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the health </a:t>
            </a:r>
            <a:r>
              <a:rPr lang="en-US" sz="2500" b="1" dirty="0" smtClean="0">
                <a:latin typeface="Garamond" pitchFamily="18" charset="0"/>
              </a:rPr>
              <a:t>of the working people in their 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working environment  </a:t>
            </a:r>
            <a:r>
              <a:rPr lang="ar-JO" sz="2500" b="1" dirty="0">
                <a:solidFill>
                  <a:schemeClr val="tx2"/>
                </a:solidFill>
                <a:latin typeface="Garamond" pitchFamily="18" charset="0"/>
              </a:rPr>
              <a:t>برنامج لتعزيز وحماية صحة العمال في بيئة عملهم</a:t>
            </a:r>
            <a:endParaRPr lang="en-US" sz="25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and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prevention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of occupational hazards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in the work place</a:t>
            </a:r>
            <a:r>
              <a:rPr lang="en-US" sz="2800" b="1" dirty="0" smtClean="0">
                <a:latin typeface="Garamond" pitchFamily="18" charset="0"/>
              </a:rPr>
              <a:t>.</a:t>
            </a:r>
            <a:endParaRPr lang="ar-JO" sz="2800" b="1" dirty="0" smtClean="0">
              <a:latin typeface="Garamond" pitchFamily="18" charset="0"/>
            </a:endParaRPr>
          </a:p>
          <a:p>
            <a:r>
              <a:rPr lang="ar-JO" sz="2800" b="1" dirty="0">
                <a:latin typeface="Garamond" pitchFamily="18" charset="0"/>
              </a:rPr>
              <a:t>والوقاية من المخاطر المهنية في مكان العمل.</a:t>
            </a:r>
            <a:endParaRPr lang="en-MY" sz="28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3068960"/>
            <a:ext cx="72008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Staffing of occupation health program</a:t>
            </a:r>
            <a:r>
              <a:rPr lang="en-US" sz="2800" dirty="0" smtClean="0">
                <a:latin typeface="Garamond" pitchFamily="18" charset="0"/>
              </a:rPr>
              <a:t>: </a:t>
            </a:r>
            <a:r>
              <a:rPr lang="ar-JO" sz="2800" dirty="0">
                <a:latin typeface="Garamond" pitchFamily="18" charset="0"/>
              </a:rPr>
              <a:t>التوظيف في برنامج الصحة المهنية:</a:t>
            </a:r>
            <a:endParaRPr lang="en-MY" sz="2800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1-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Industrial physician. 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1- طبيب صناعة.</a:t>
            </a:r>
            <a:endParaRPr lang="en-MY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2- Occupation nurse. 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2- ممرض مهنة.</a:t>
            </a:r>
            <a:endParaRPr lang="en-MY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3- Occupational hygienist</a:t>
            </a:r>
            <a:r>
              <a:rPr lang="en-US" sz="2600" b="1" dirty="0" smtClean="0">
                <a:latin typeface="Garamond" pitchFamily="18" charset="0"/>
              </a:rPr>
              <a:t>. </a:t>
            </a:r>
            <a:r>
              <a:rPr lang="ar-JO" sz="2600" b="1" dirty="0">
                <a:latin typeface="Garamond" pitchFamily="18" charset="0"/>
              </a:rPr>
              <a:t>3- خبير حفظ صحة مهنية.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4- Safety engineer</a:t>
            </a:r>
            <a:r>
              <a:rPr lang="en-US" sz="2600" b="1" dirty="0" smtClean="0">
                <a:latin typeface="Garamond" pitchFamily="18" charset="0"/>
              </a:rPr>
              <a:t>.</a:t>
            </a:r>
            <a:r>
              <a:rPr lang="ar-JO" sz="2600" b="1" dirty="0">
                <a:latin typeface="Garamond" pitchFamily="18" charset="0"/>
              </a:rPr>
              <a:t> 4- مهندس سلامة</a:t>
            </a:r>
            <a:r>
              <a:rPr lang="ar-JO" sz="2600" b="1" dirty="0" smtClean="0">
                <a:latin typeface="Garamond" pitchFamily="18" charset="0"/>
              </a:rPr>
              <a:t>. 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5- Industrial safety personnel</a:t>
            </a:r>
            <a:r>
              <a:rPr lang="en-US" sz="2600" b="1" dirty="0" smtClean="0">
                <a:latin typeface="Garamond" pitchFamily="18" charset="0"/>
              </a:rPr>
              <a:t>.</a:t>
            </a:r>
            <a:r>
              <a:rPr lang="ar-JO" sz="2600" b="1" dirty="0">
                <a:latin typeface="Garamond" pitchFamily="18" charset="0"/>
              </a:rPr>
              <a:t> 5- أفراد الأمن الصناعي</a:t>
            </a:r>
            <a:r>
              <a:rPr lang="ar-JO" sz="2600" b="1" dirty="0" smtClean="0">
                <a:latin typeface="Garamond" pitchFamily="18" charset="0"/>
              </a:rPr>
              <a:t>. 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6- Toxicologist. </a:t>
            </a:r>
            <a:r>
              <a:rPr lang="ar-JO" sz="2600" b="1" dirty="0">
                <a:latin typeface="Garamond" pitchFamily="18" charset="0"/>
              </a:rPr>
              <a:t>6- عالم السموم.</a:t>
            </a:r>
            <a:endParaRPr lang="en-MY" sz="2600" b="1" dirty="0">
              <a:latin typeface="Garamond" pitchFamily="18" charset="0"/>
            </a:endParaRPr>
          </a:p>
        </p:txBody>
      </p:sp>
      <p:pic>
        <p:nvPicPr>
          <p:cNvPr id="4" name="Picture 16" descr="Portrait of doctor, young nurses in background, studio shot Stock Photo - 35986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799103"/>
            <a:ext cx="1894534" cy="203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4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9586-1BAA-4732-BD68-5A5C5F86AE4F}" type="datetime1">
              <a:rPr lang="en-MY" smtClean="0"/>
              <a:t>5/5/2022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32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58064053"/>
              </p:ext>
            </p:extLst>
          </p:nvPr>
        </p:nvGraphicFramePr>
        <p:xfrm>
          <a:off x="467544" y="1052736"/>
          <a:ext cx="835292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0" y="18864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Occupational Health Team:</a:t>
            </a:r>
            <a:b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</a:br>
            <a:r>
              <a:rPr lang="ar-JO" sz="2800" b="1" dirty="0">
                <a:solidFill>
                  <a:srgbClr val="FF0000"/>
                </a:solidFill>
                <a:latin typeface="Garamond" pitchFamily="18" charset="0"/>
              </a:rPr>
              <a:t>فريق الصحة المهنية:</a:t>
            </a: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6296" y="178443"/>
            <a:ext cx="174214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WAQAR  AL-KUBAISY</a:t>
            </a:r>
            <a:endParaRPr lang="en-MY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5</a:t>
            </a:fld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70DE-A4B5-4EDF-BC97-016D27EB4C0C}" type="datetime1">
              <a:rPr lang="en-MY" smtClean="0"/>
              <a:t>5/5/2022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40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44624"/>
            <a:ext cx="921702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      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18" charset="0"/>
              </a:rPr>
              <a:t>Industrial Physician: </a:t>
            </a:r>
            <a:r>
              <a:rPr lang="ar-JO" sz="2400" b="1" dirty="0">
                <a:solidFill>
                  <a:srgbClr val="C00000"/>
                </a:solidFill>
                <a:latin typeface="Garamond" pitchFamily="18" charset="0"/>
              </a:rPr>
              <a:t>طبيب </a:t>
            </a:r>
            <a:r>
              <a:rPr lang="ar-JO" sz="2400" b="1" dirty="0" smtClean="0">
                <a:solidFill>
                  <a:srgbClr val="C00000"/>
                </a:solidFill>
                <a:latin typeface="Garamond" pitchFamily="18" charset="0"/>
              </a:rPr>
              <a:t>صناعي:</a:t>
            </a:r>
            <a:endParaRPr lang="ar-JO" sz="2400" b="1" dirty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Is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key person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in occupational health team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r>
              <a:rPr lang="ar-JO" b="1" dirty="0">
                <a:solidFill>
                  <a:schemeClr val="tx2"/>
                </a:solidFill>
                <a:latin typeface="Garamond" pitchFamily="18" charset="0"/>
              </a:rPr>
              <a:t> هو الشخص الرئيسي في فريق الصحة المهنية</a:t>
            </a:r>
            <a:r>
              <a:rPr lang="ar-JO" b="1" dirty="0" smtClean="0">
                <a:solidFill>
                  <a:schemeClr val="tx2"/>
                </a:solidFill>
                <a:latin typeface="Garamond" pitchFamily="18" charset="0"/>
              </a:rPr>
              <a:t>. </a:t>
            </a:r>
            <a:endParaRPr lang="en-US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  </a:t>
            </a:r>
            <a:r>
              <a:rPr lang="en-US" b="1" dirty="0" smtClean="0">
                <a:solidFill>
                  <a:srgbClr val="000000"/>
                </a:solidFill>
                <a:latin typeface="Garamond" pitchFamily="18" charset="0"/>
              </a:rPr>
              <a:t> Is the </a:t>
            </a:r>
            <a:r>
              <a:rPr lang="en-US" b="1" dirty="0" err="1" smtClean="0">
                <a:solidFill>
                  <a:srgbClr val="000000"/>
                </a:solidFill>
                <a:latin typeface="Garamond" pitchFamily="18" charset="0"/>
              </a:rPr>
              <a:t>the</a:t>
            </a:r>
            <a:r>
              <a:rPr lang="en-US" b="1" dirty="0" smtClean="0">
                <a:solidFill>
                  <a:srgbClr val="000000"/>
                </a:solidFill>
                <a:latin typeface="Garamond" pitchFamily="18" charset="0"/>
              </a:rPr>
              <a:t> team who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 designs </a:t>
            </a:r>
            <a:r>
              <a:rPr lang="en-US" b="1" dirty="0" smtClean="0">
                <a:solidFill>
                  <a:srgbClr val="000000"/>
                </a:solidFill>
                <a:latin typeface="Garamond" pitchFamily="18" charset="0"/>
              </a:rPr>
              <a:t>and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implements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Garamond" pitchFamily="18" charset="0"/>
              </a:rPr>
              <a:t>the occupational 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leader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US" b="1" dirty="0" smtClean="0">
                <a:solidFill>
                  <a:srgbClr val="002060"/>
                </a:solidFill>
                <a:latin typeface="Garamond" pitchFamily="18" charset="0"/>
              </a:rPr>
              <a:t>health program</a:t>
            </a:r>
            <a:r>
              <a:rPr lang="en-US" b="1" dirty="0" smtClean="0">
                <a:solidFill>
                  <a:srgbClr val="000000"/>
                </a:solidFill>
                <a:latin typeface="Garamond" pitchFamily="18" charset="0"/>
              </a:rPr>
              <a:t>,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ar-JO" b="1" dirty="0">
                <a:solidFill>
                  <a:schemeClr val="tx2"/>
                </a:solidFill>
                <a:latin typeface="Garamond" pitchFamily="18" charset="0"/>
              </a:rPr>
              <a:t>هو الفريق الذي يصمم وينفذ برنامج القائد المهني للصحة ،</a:t>
            </a:r>
            <a:endParaRPr lang="en-US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endParaRPr lang="en-MY" sz="20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His duties can be summarized in the following points</a:t>
            </a:r>
            <a:r>
              <a:rPr lang="en-US" b="1" dirty="0" smtClean="0">
                <a:latin typeface="Garamond" pitchFamily="18" charset="0"/>
              </a:rPr>
              <a:t>: </a:t>
            </a:r>
            <a:r>
              <a:rPr lang="ar-JO" b="1" dirty="0">
                <a:latin typeface="Garamond" pitchFamily="18" charset="0"/>
              </a:rPr>
              <a:t>يمكن تلخيص مهامه في النقاط التالية:</a:t>
            </a:r>
            <a:endParaRPr lang="en-MY" b="1" dirty="0" smtClean="0">
              <a:latin typeface="Garamond" pitchFamily="18" charset="0"/>
            </a:endParaRPr>
          </a:p>
          <a:p>
            <a:r>
              <a:rPr lang="en-US" b="1" dirty="0" smtClean="0">
                <a:latin typeface="Garamond" pitchFamily="18" charset="0"/>
              </a:rPr>
              <a:t>1- </a:t>
            </a:r>
            <a:r>
              <a:rPr lang="en-US" b="1" dirty="0" smtClean="0">
                <a:solidFill>
                  <a:srgbClr val="002060"/>
                </a:solidFill>
                <a:latin typeface="Garamond" pitchFamily="18" charset="0"/>
              </a:rPr>
              <a:t>Perform</a:t>
            </a:r>
            <a:r>
              <a:rPr lang="en-US" b="1" dirty="0" smtClean="0">
                <a:latin typeface="Garamond" pitchFamily="18" charset="0"/>
              </a:rPr>
              <a:t> the 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pre-placement </a:t>
            </a:r>
            <a:r>
              <a:rPr lang="en-US" b="1" dirty="0" smtClean="0">
                <a:latin typeface="Garamond" pitchFamily="18" charset="0"/>
              </a:rPr>
              <a:t>examination. </a:t>
            </a:r>
            <a:r>
              <a:rPr lang="ar-JO" b="1" dirty="0">
                <a:latin typeface="Garamond" pitchFamily="18" charset="0"/>
              </a:rPr>
              <a:t>1- إجراء فحص ما قبل تحديد المستوى.</a:t>
            </a:r>
            <a:endParaRPr lang="en-MY" b="1" dirty="0" smtClean="0"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2-</a:t>
            </a:r>
            <a:r>
              <a:rPr lang="en-US" sz="2000" b="1" dirty="0" smtClean="0">
                <a:solidFill>
                  <a:srgbClr val="002060"/>
                </a:solidFill>
                <a:latin typeface="Garamond" pitchFamily="18" charset="0"/>
              </a:rPr>
              <a:t> Perform </a:t>
            </a:r>
            <a:r>
              <a:rPr lang="en-US" sz="2000" b="1" dirty="0" smtClean="0">
                <a:latin typeface="Garamond" pitchFamily="18" charset="0"/>
              </a:rPr>
              <a:t>the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periodic examination</a:t>
            </a:r>
            <a:r>
              <a:rPr lang="en-US" sz="2000" b="1" dirty="0" smtClean="0">
                <a:latin typeface="Garamond" pitchFamily="18" charset="0"/>
              </a:rPr>
              <a:t>. </a:t>
            </a:r>
            <a:r>
              <a:rPr lang="ar-JO" sz="2000" b="1" dirty="0">
                <a:latin typeface="Garamond" pitchFamily="18" charset="0"/>
              </a:rPr>
              <a:t>2- إجراء الفحص الدوري.</a:t>
            </a:r>
            <a:endParaRPr lang="en-US" sz="2000" b="1" dirty="0" smtClean="0">
              <a:latin typeface="Garamond" pitchFamily="18" charset="0"/>
            </a:endParaRPr>
          </a:p>
          <a:p>
            <a:endParaRPr lang="en-US" sz="2000" b="1" dirty="0" smtClean="0">
              <a:latin typeface="Garamond" pitchFamily="18" charset="0"/>
            </a:endParaRPr>
          </a:p>
          <a:p>
            <a:r>
              <a:rPr lang="en-US" b="1" dirty="0" smtClean="0">
                <a:latin typeface="Garamond" pitchFamily="18" charset="0"/>
              </a:rPr>
              <a:t>3- Emergency </a:t>
            </a:r>
            <a:r>
              <a:rPr lang="en-US" b="1" dirty="0" smtClean="0">
                <a:solidFill>
                  <a:srgbClr val="002060"/>
                </a:solidFill>
                <a:latin typeface="Garamond" pitchFamily="18" charset="0"/>
              </a:rPr>
              <a:t>treatment</a:t>
            </a:r>
            <a:r>
              <a:rPr lang="en-US" b="1" dirty="0" smtClean="0">
                <a:latin typeface="Garamond" pitchFamily="18" charset="0"/>
              </a:rPr>
              <a:t>  and/or 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first aid </a:t>
            </a:r>
            <a:r>
              <a:rPr lang="en-US" b="1" dirty="0" smtClean="0">
                <a:latin typeface="Garamond" pitchFamily="18" charset="0"/>
              </a:rPr>
              <a:t>of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accidents</a:t>
            </a:r>
            <a:r>
              <a:rPr lang="ar-JO" b="1" dirty="0">
                <a:solidFill>
                  <a:schemeClr val="tx2"/>
                </a:solidFill>
                <a:latin typeface="Garamond" pitchFamily="18" charset="0"/>
              </a:rPr>
              <a:t/>
            </a:r>
            <a:br>
              <a:rPr lang="ar-JO" b="1" dirty="0">
                <a:solidFill>
                  <a:schemeClr val="tx2"/>
                </a:solidFill>
                <a:latin typeface="Garamond" pitchFamily="18" charset="0"/>
              </a:rPr>
            </a:br>
            <a:r>
              <a:rPr lang="ar-JO" b="1" dirty="0">
                <a:solidFill>
                  <a:schemeClr val="tx2"/>
                </a:solidFill>
                <a:latin typeface="Garamond" pitchFamily="18" charset="0"/>
              </a:rPr>
              <a:t>3- العلاج الطارئ و / أو الإسعافات الأولية للحوادث</a:t>
            </a:r>
            <a:endParaRPr lang="en-MY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b="1" dirty="0" smtClean="0">
                <a:latin typeface="Garamond" pitchFamily="18" charset="0"/>
              </a:rPr>
              <a:t>4- </a:t>
            </a:r>
            <a:r>
              <a:rPr lang="en-US" b="1" dirty="0" smtClean="0">
                <a:solidFill>
                  <a:srgbClr val="002060"/>
                </a:solidFill>
                <a:latin typeface="Garamond" pitchFamily="18" charset="0"/>
              </a:rPr>
              <a:t>Diagnosis and treatment </a:t>
            </a:r>
            <a:r>
              <a:rPr lang="en-US" b="1" dirty="0" smtClean="0">
                <a:latin typeface="Garamond" pitchFamily="18" charset="0"/>
              </a:rPr>
              <a:t>of </a:t>
            </a: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>occupation disease</a:t>
            </a:r>
            <a:r>
              <a:rPr lang="en-US" b="1" dirty="0" smtClean="0">
                <a:latin typeface="Garamond" pitchFamily="18" charset="0"/>
              </a:rPr>
              <a:t>. </a:t>
            </a:r>
            <a:r>
              <a:rPr lang="ar-JO" b="1" dirty="0">
                <a:latin typeface="Garamond" pitchFamily="18" charset="0"/>
              </a:rPr>
              <a:t/>
            </a:r>
            <a:br>
              <a:rPr lang="ar-JO" b="1" dirty="0">
                <a:latin typeface="Garamond" pitchFamily="18" charset="0"/>
              </a:rPr>
            </a:br>
            <a:r>
              <a:rPr lang="ar-JO" b="1" dirty="0">
                <a:latin typeface="Garamond" pitchFamily="18" charset="0"/>
              </a:rPr>
              <a:t>4- تشخيص وعلاج أمراض المهنة.</a:t>
            </a:r>
            <a:endParaRPr lang="en-MY" b="1" dirty="0" smtClean="0">
              <a:latin typeface="Garamond" pitchFamily="18" charset="0"/>
            </a:endParaRPr>
          </a:p>
          <a:p>
            <a:r>
              <a:rPr lang="en-US" b="1" dirty="0" smtClean="0">
                <a:latin typeface="Garamond" pitchFamily="18" charset="0"/>
              </a:rPr>
              <a:t>5- </a:t>
            </a:r>
            <a:r>
              <a:rPr lang="en-US" b="1" dirty="0" smtClean="0">
                <a:solidFill>
                  <a:srgbClr val="002060"/>
                </a:solidFill>
                <a:latin typeface="Garamond" pitchFamily="18" charset="0"/>
              </a:rPr>
              <a:t>Rehabilitation</a:t>
            </a:r>
            <a:r>
              <a:rPr lang="en-US" b="1" dirty="0" smtClean="0">
                <a:latin typeface="Garamond" pitchFamily="18" charset="0"/>
              </a:rPr>
              <a:t> of diseased </a:t>
            </a:r>
            <a:r>
              <a:rPr lang="en-US" b="1" dirty="0" smtClean="0">
                <a:latin typeface="Garamond" pitchFamily="18" charset="0"/>
              </a:rPr>
              <a:t>workers.</a:t>
            </a:r>
            <a:r>
              <a:rPr lang="ar-JO" b="1" dirty="0">
                <a:latin typeface="Garamond" pitchFamily="18" charset="0"/>
              </a:rPr>
              <a:t> 5- تأهيل العمال المرضى</a:t>
            </a:r>
            <a:r>
              <a:rPr lang="ar-JO" b="1" dirty="0" smtClean="0">
                <a:latin typeface="Garamond" pitchFamily="18" charset="0"/>
              </a:rPr>
              <a:t>. </a:t>
            </a:r>
            <a:endParaRPr lang="en-MY" b="1" dirty="0" smtClean="0">
              <a:latin typeface="Garamond" pitchFamily="18" charset="0"/>
            </a:endParaRPr>
          </a:p>
          <a:p>
            <a:r>
              <a:rPr lang="en-US" b="1" dirty="0" smtClean="0">
                <a:latin typeface="Garamond" pitchFamily="18" charset="0"/>
              </a:rPr>
              <a:t>6- </a:t>
            </a: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>Assessment</a:t>
            </a:r>
            <a:r>
              <a:rPr lang="en-US" b="1" dirty="0" smtClean="0">
                <a:latin typeface="Garamond" pitchFamily="18" charset="0"/>
              </a:rPr>
              <a:t> of the degree of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disabilities f</a:t>
            </a:r>
            <a:r>
              <a:rPr lang="en-US" b="1" dirty="0" smtClean="0">
                <a:latin typeface="Garamond" pitchFamily="18" charset="0"/>
              </a:rPr>
              <a:t>ollowing occupational diseases and injuries and calculate the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required compensation. </a:t>
            </a:r>
            <a:endParaRPr lang="en-MY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rtl="1"/>
            <a:r>
              <a:rPr lang="ar-JO" b="1" dirty="0">
                <a:latin typeface="Garamond" pitchFamily="18" charset="0"/>
              </a:rPr>
              <a:t>6- تقدير درجة الإعاقات الناتجة عن أمراض وإصابات العمل واحتساب التعويضات المطلوبة.</a:t>
            </a:r>
          </a:p>
          <a:p>
            <a:pPr rtl="1"/>
            <a:r>
              <a:rPr lang="en-US" b="1" dirty="0" smtClean="0">
                <a:latin typeface="Garamond" pitchFamily="18" charset="0"/>
              </a:rPr>
              <a:t>7-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Referral </a:t>
            </a:r>
            <a:r>
              <a:rPr lang="en-US" b="1" dirty="0" smtClean="0">
                <a:latin typeface="Garamond" pitchFamily="18" charset="0"/>
              </a:rPr>
              <a:t>of chronic-non occupational diseases to a specialist. </a:t>
            </a:r>
            <a:r>
              <a:rPr lang="ar-JO" b="1" dirty="0">
                <a:latin typeface="Garamond" pitchFamily="18" charset="0"/>
              </a:rPr>
              <a:t/>
            </a:r>
            <a:br>
              <a:rPr lang="ar-JO" b="1" dirty="0">
                <a:latin typeface="Garamond" pitchFamily="18" charset="0"/>
              </a:rPr>
            </a:br>
            <a:r>
              <a:rPr lang="ar-JO" b="1" dirty="0">
                <a:latin typeface="Garamond" pitchFamily="18" charset="0"/>
              </a:rPr>
              <a:t>7- إحالة الأمراض المزمنة إلى المزمنة.</a:t>
            </a:r>
            <a:endParaRPr lang="en-MY" b="1" dirty="0" smtClean="0">
              <a:latin typeface="Garamond" pitchFamily="18" charset="0"/>
            </a:endParaRPr>
          </a:p>
          <a:p>
            <a:r>
              <a:rPr lang="en-US" b="1" dirty="0" smtClean="0">
                <a:latin typeface="Garamond" pitchFamily="18" charset="0"/>
              </a:rPr>
              <a:t>8-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Health education</a:t>
            </a:r>
            <a:r>
              <a:rPr lang="en-US" b="1" dirty="0" smtClean="0">
                <a:latin typeface="Garamond" pitchFamily="18" charset="0"/>
              </a:rPr>
              <a:t>. </a:t>
            </a:r>
            <a:r>
              <a:rPr lang="ar-JO" b="1" dirty="0">
                <a:latin typeface="Garamond" pitchFamily="18" charset="0"/>
              </a:rPr>
              <a:t>8- التثقيف الصحي.</a:t>
            </a:r>
            <a:endParaRPr lang="en-MY" b="1" dirty="0" smtClean="0">
              <a:latin typeface="Garamond" pitchFamily="18" charset="0"/>
            </a:endParaRPr>
          </a:p>
          <a:p>
            <a:pPr rtl="1"/>
            <a:r>
              <a:rPr lang="en-US" b="1" dirty="0" smtClean="0">
                <a:latin typeface="Garamond" pitchFamily="18" charset="0"/>
              </a:rPr>
              <a:t>9-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First aid treatment </a:t>
            </a:r>
            <a:r>
              <a:rPr lang="en-US" b="1" dirty="0" smtClean="0">
                <a:latin typeface="Garamond" pitchFamily="18" charset="0"/>
              </a:rPr>
              <a:t>of emergent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non-occupational </a:t>
            </a:r>
            <a:r>
              <a:rPr lang="en-US" b="1" dirty="0" smtClean="0">
                <a:solidFill>
                  <a:schemeClr val="tx2"/>
                </a:solidFill>
                <a:latin typeface="Garamond" pitchFamily="18" charset="0"/>
              </a:rPr>
              <a:t>c</a:t>
            </a:r>
            <a:r>
              <a:rPr lang="en-US" b="1" dirty="0" smtClean="0">
                <a:latin typeface="Garamond" pitchFamily="18" charset="0"/>
              </a:rPr>
              <a:t>onditions</a:t>
            </a:r>
            <a:br>
              <a:rPr lang="en-US" b="1" dirty="0" smtClean="0">
                <a:latin typeface="Garamond" pitchFamily="18" charset="0"/>
              </a:rPr>
            </a:br>
            <a:r>
              <a:rPr lang="ar-JO" b="1" dirty="0">
                <a:latin typeface="Garamond" pitchFamily="18" charset="0"/>
              </a:rPr>
              <a:t>9- الإسعافات الأولية في علاج الحالات غير المهنية الطارئة</a:t>
            </a:r>
            <a:endParaRPr lang="en-MY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77842" y="1746439"/>
            <a:ext cx="1489969" cy="92333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Garamond" pitchFamily="18" charset="0"/>
              </a:rPr>
              <a:t>medical examination </a:t>
            </a:r>
            <a:endParaRPr lang="ar-JO" b="1" dirty="0" smtClean="0">
              <a:solidFill>
                <a:srgbClr val="000000"/>
              </a:solidFill>
              <a:latin typeface="Garamond" pitchFamily="18" charset="0"/>
            </a:endParaRPr>
          </a:p>
          <a:p>
            <a:r>
              <a:rPr lang="ar-JO" b="1" dirty="0">
                <a:latin typeface="Garamond" pitchFamily="18" charset="0"/>
              </a:rPr>
              <a:t>الفحص الطبي</a:t>
            </a:r>
            <a:endParaRPr lang="en-MY" b="1" dirty="0">
              <a:latin typeface="Garamond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688359" y="1792538"/>
            <a:ext cx="1080120" cy="600035"/>
          </a:xfrm>
          <a:prstGeom prst="rightBrace">
            <a:avLst>
              <a:gd name="adj1" fmla="val 11782"/>
              <a:gd name="adj2" fmla="val 54838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401856" y="0"/>
            <a:ext cx="174214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WAQAR  AL-KUBAISY</a:t>
            </a:r>
            <a:endParaRPr lang="en-MY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Picture 12" descr="first aid training detail Stock Photo - 279034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036" y="3337234"/>
            <a:ext cx="972319" cy="786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6</a:t>
            </a:fld>
            <a:endParaRPr lang="en-MY" dirty="0"/>
          </a:p>
        </p:txBody>
      </p:sp>
      <p:sp>
        <p:nvSpPr>
          <p:cNvPr id="10" name="Right Arrow 9"/>
          <p:cNvSpPr/>
          <p:nvPr/>
        </p:nvSpPr>
        <p:spPr>
          <a:xfrm>
            <a:off x="7976725" y="63040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740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3415" y="1872461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    Objectives of Occupation Health Program: </a:t>
            </a:r>
            <a:endParaRPr lang="en-US" sz="2800" b="1" u="sng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ar-JO" sz="2800" b="1" u="sng" dirty="0" smtClean="0">
                <a:solidFill>
                  <a:srgbClr val="FF0000"/>
                </a:solidFill>
                <a:latin typeface="Garamond" pitchFamily="18" charset="0"/>
              </a:rPr>
              <a:t>أهداف </a:t>
            </a:r>
            <a:r>
              <a:rPr lang="ar-JO" sz="2800" b="1" u="sng" dirty="0">
                <a:solidFill>
                  <a:srgbClr val="FF0000"/>
                </a:solidFill>
                <a:latin typeface="Garamond" pitchFamily="18" charset="0"/>
              </a:rPr>
              <a:t>برنامج </a:t>
            </a:r>
            <a:r>
              <a:rPr lang="ar-JO" sz="2800" b="1" u="sng" dirty="0" smtClean="0">
                <a:solidFill>
                  <a:srgbClr val="FF0000"/>
                </a:solidFill>
                <a:latin typeface="Garamond" pitchFamily="18" charset="0"/>
              </a:rPr>
              <a:t>الصحة </a:t>
            </a:r>
            <a:r>
              <a:rPr lang="ar-JO" sz="2800" b="1" u="sng" dirty="0">
                <a:solidFill>
                  <a:srgbClr val="FF0000"/>
                </a:solidFill>
                <a:latin typeface="Garamond" pitchFamily="18" charset="0"/>
              </a:rPr>
              <a:t>المهنية:</a:t>
            </a:r>
            <a:endParaRPr lang="en-MY" sz="2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1-</a:t>
            </a:r>
            <a:r>
              <a:rPr lang="en-US" sz="2600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  <a:latin typeface="Garamond" pitchFamily="18" charset="0"/>
              </a:rPr>
              <a:t>Protection </a:t>
            </a:r>
            <a:r>
              <a:rPr lang="en-US" sz="2600" b="1" dirty="0" smtClean="0">
                <a:latin typeface="Garamond" pitchFamily="18" charset="0"/>
              </a:rPr>
              <a:t>of employees against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health hazard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in their work place. </a:t>
            </a:r>
            <a:r>
              <a:rPr lang="ar-JO" sz="2600" b="1" dirty="0">
                <a:solidFill>
                  <a:srgbClr val="0070C0"/>
                </a:solidFill>
                <a:latin typeface="Garamond" pitchFamily="18" charset="0"/>
              </a:rPr>
              <a:t>1- حماية العاملين من المخاطر الصحية في مكان عملهم.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2-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Facilitating </a:t>
            </a:r>
            <a:r>
              <a:rPr lang="en-US" sz="2600" b="1" dirty="0" smtClean="0">
                <a:latin typeface="Garamond" pitchFamily="18" charset="0"/>
              </a:rPr>
              <a:t>the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placement</a:t>
            </a:r>
            <a:r>
              <a:rPr lang="en-US" sz="2600" b="1" dirty="0" smtClean="0">
                <a:latin typeface="Garamond" pitchFamily="18" charset="0"/>
              </a:rPr>
              <a:t> of workers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according </a:t>
            </a:r>
            <a:r>
              <a:rPr lang="en-US" sz="2600" b="1" dirty="0" smtClean="0">
                <a:latin typeface="Garamond" pitchFamily="18" charset="0"/>
              </a:rPr>
              <a:t>to their physical,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mental</a:t>
            </a:r>
            <a:r>
              <a:rPr lang="en-US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and  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emotional </a:t>
            </a:r>
            <a:r>
              <a:rPr lang="en-US" sz="2600" b="1" dirty="0" smtClean="0">
                <a:latin typeface="Garamond" pitchFamily="18" charset="0"/>
              </a:rPr>
              <a:t>capacities. </a:t>
            </a:r>
            <a:r>
              <a:rPr lang="ar-JO" sz="2600" b="1" dirty="0">
                <a:latin typeface="Garamond" pitchFamily="18" charset="0"/>
              </a:rPr>
              <a:t>2- تسهيل تنسيب العاملين حسب قدراتهم الجسدية والعقلية والعاطفية</a:t>
            </a:r>
            <a:r>
              <a:rPr lang="ar-JO" sz="2600" b="1" dirty="0" smtClean="0">
                <a:latin typeface="Garamond" pitchFamily="18" charset="0"/>
              </a:rPr>
              <a:t>.</a:t>
            </a:r>
            <a:r>
              <a:rPr lang="en-US" sz="2600" b="1" dirty="0" smtClean="0">
                <a:latin typeface="Garamond" pitchFamily="18" charset="0"/>
              </a:rPr>
              <a:t>    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3-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Assuring </a:t>
            </a:r>
            <a:r>
              <a:rPr lang="en-US" sz="2600" b="1" dirty="0" smtClean="0">
                <a:latin typeface="Garamond" pitchFamily="18" charset="0"/>
              </a:rPr>
              <a:t>an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adequate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medical care </a:t>
            </a:r>
            <a:r>
              <a:rPr lang="en-US" sz="2600" b="1" dirty="0" smtClean="0">
                <a:latin typeface="Garamond" pitchFamily="18" charset="0"/>
              </a:rPr>
              <a:t>and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rehabilitation</a:t>
            </a:r>
            <a:r>
              <a:rPr lang="en-US" sz="2600" b="1" dirty="0" smtClean="0">
                <a:latin typeface="Garamond" pitchFamily="18" charset="0"/>
              </a:rPr>
              <a:t> of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occupationally   </a:t>
            </a:r>
            <a:r>
              <a:rPr lang="en-US" sz="2600" b="1" dirty="0" smtClean="0">
                <a:latin typeface="Garamond" pitchFamily="18" charset="0"/>
              </a:rPr>
              <a:t>diseased and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injured </a:t>
            </a:r>
            <a:r>
              <a:rPr lang="en-US" sz="2600" b="1" dirty="0" smtClean="0">
                <a:latin typeface="Garamond" pitchFamily="18" charset="0"/>
              </a:rPr>
              <a:t>workers. </a:t>
            </a:r>
            <a:r>
              <a:rPr lang="ar-JO" sz="2600" b="1" dirty="0">
                <a:latin typeface="Garamond" pitchFamily="18" charset="0"/>
              </a:rPr>
              <a:t>3- تأمين الرعاية الطبية المناسبة وتأهيل العمال المصابين والمصابين بأمراض مهنة.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4-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Protection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of the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general environment of the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community</a:t>
            </a:r>
          </a:p>
          <a:p>
            <a:r>
              <a:rPr lang="ar-JO" sz="2600" b="1" dirty="0">
                <a:solidFill>
                  <a:schemeClr val="tx2"/>
                </a:solidFill>
                <a:latin typeface="Garamond" pitchFamily="18" charset="0"/>
              </a:rPr>
              <a:t>4- حماية البيئة العامة للمجتمع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7</a:t>
            </a:fld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11654" y="-29638"/>
            <a:ext cx="899386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Occupational nurse: </a:t>
            </a:r>
            <a:r>
              <a:rPr lang="ar-JO" sz="2600" b="1" dirty="0">
                <a:solidFill>
                  <a:srgbClr val="C00000"/>
                </a:solidFill>
                <a:latin typeface="Garamond" pitchFamily="18" charset="0"/>
              </a:rPr>
              <a:t>ممرض وظيفي:</a:t>
            </a:r>
            <a:endParaRPr lang="en-US" sz="2600" b="1" dirty="0">
              <a:solidFill>
                <a:srgbClr val="C00000"/>
              </a:solidFill>
              <a:latin typeface="Garamond" pitchFamily="18" charset="0"/>
            </a:endParaRPr>
          </a:p>
          <a:p>
            <a:pPr algn="just">
              <a:defRPr/>
            </a:pP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She/he assists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the physician in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providing medical services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,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assists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 in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supervising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the work environment,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educates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 workers, </a:t>
            </a:r>
            <a:r>
              <a:rPr lang="en-US" sz="2600" b="1" dirty="0" smtClean="0">
                <a:solidFill>
                  <a:srgbClr val="000000"/>
                </a:solidFill>
                <a:latin typeface="Garamond" pitchFamily="18" charset="0"/>
              </a:rPr>
              <a:t>and  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keeps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medical records</a:t>
            </a:r>
            <a:r>
              <a:rPr lang="en-US" sz="2600" b="1" dirty="0" smtClean="0">
                <a:solidFill>
                  <a:srgbClr val="000000"/>
                </a:solidFill>
                <a:latin typeface="Garamond" pitchFamily="18" charset="0"/>
              </a:rPr>
              <a:t>.</a:t>
            </a:r>
            <a:r>
              <a:rPr lang="ar-JO" sz="2600" b="1" dirty="0">
                <a:solidFill>
                  <a:srgbClr val="000000"/>
                </a:solidFill>
                <a:latin typeface="Garamond" pitchFamily="18" charset="0"/>
              </a:rPr>
              <a:t> يساعد الطبيب في تقديم الخدمات الطبية ، ويساعد في الإشراف على بيئة العمل ، ويثقف العاملين ، ويحتفظ بالسجلات الطبية.</a:t>
            </a:r>
            <a:endParaRPr lang="en-US" sz="26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pic>
        <p:nvPicPr>
          <p:cNvPr id="7" name="Picture 16" descr="Portrait of doctor, young nurses in background, studio shot Stock Photo - 359863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028" y="0"/>
            <a:ext cx="1700244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1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201" y="-14560"/>
            <a:ext cx="71214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Activities of Occupation Health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Program  &amp;</a:t>
            </a:r>
          </a:p>
          <a:p>
            <a:pPr rtl="1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Occupational Health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Services</a:t>
            </a:r>
          </a:p>
          <a:p>
            <a:pPr rtl="1"/>
            <a:r>
              <a:rPr lang="ar-JO" sz="2400" dirty="0">
                <a:solidFill>
                  <a:srgbClr val="FF0000"/>
                </a:solidFill>
                <a:latin typeface="Garamond" pitchFamily="18" charset="0"/>
              </a:rPr>
              <a:t>أنشطة برنامج الصحة المهنية </a:t>
            </a:r>
            <a:r>
              <a:rPr lang="ar-JO" sz="2400" dirty="0" smtClean="0">
                <a:solidFill>
                  <a:srgbClr val="FF0000"/>
                </a:solidFill>
                <a:latin typeface="Garamond" pitchFamily="18" charset="0"/>
              </a:rPr>
              <a:t>&amp;</a:t>
            </a: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ar-JO" sz="2400" dirty="0" smtClean="0">
                <a:solidFill>
                  <a:srgbClr val="FF0000"/>
                </a:solidFill>
                <a:latin typeface="Garamond" pitchFamily="18" charset="0"/>
              </a:rPr>
              <a:t>خدمات </a:t>
            </a:r>
            <a:r>
              <a:rPr lang="ar-JO" sz="2400" dirty="0">
                <a:solidFill>
                  <a:srgbClr val="FF0000"/>
                </a:solidFill>
                <a:latin typeface="Garamond" pitchFamily="18" charset="0"/>
              </a:rPr>
              <a:t>الصحة المهنية</a:t>
            </a: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201" y="1052736"/>
            <a:ext cx="885428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400" b="1" dirty="0" smtClean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2400" b="1" dirty="0" smtClean="0">
                <a:latin typeface="Garamond" pitchFamily="18" charset="0"/>
              </a:rPr>
              <a:t>1</a:t>
            </a:r>
            <a:r>
              <a:rPr lang="ar-JO" sz="2400" b="1" dirty="0" smtClean="0">
                <a:latin typeface="Garamond" pitchFamily="18" charset="0"/>
              </a:rPr>
              <a:t>- </a:t>
            </a:r>
            <a:r>
              <a:rPr lang="ar-JO" sz="2400" b="1" dirty="0">
                <a:latin typeface="Garamond" pitchFamily="18" charset="0"/>
              </a:rPr>
              <a:t>المحافظة على بيئة عمل صحية</a:t>
            </a:r>
            <a:endParaRPr lang="en-US" sz="2400" b="1" dirty="0" smtClean="0">
              <a:latin typeface="Garamond" pitchFamily="18" charset="0"/>
            </a:endParaRPr>
          </a:p>
          <a:p>
            <a:pPr rtl="1"/>
            <a:r>
              <a:rPr lang="en-US" sz="2400" b="1" dirty="0" smtClean="0">
                <a:latin typeface="Garamond" pitchFamily="18" charset="0"/>
              </a:rPr>
              <a:t>2-</a:t>
            </a: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Diagnosis </a:t>
            </a:r>
            <a:r>
              <a:rPr lang="en-US" sz="2400" b="1" dirty="0" smtClean="0">
                <a:latin typeface="Garamond" pitchFamily="18" charset="0"/>
              </a:rPr>
              <a:t>and treatment of occupation diseases</a:t>
            </a:r>
          </a:p>
          <a:p>
            <a:pPr rtl="1"/>
            <a:r>
              <a:rPr lang="ar-JO" sz="2400" b="1" dirty="0">
                <a:latin typeface="Garamond" pitchFamily="18" charset="0"/>
              </a:rPr>
              <a:t>2-تشخيص وعلاج أمراض المهنة</a:t>
            </a:r>
            <a:endParaRPr lang="en-US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3- </a:t>
            </a:r>
            <a:r>
              <a:rPr lang="en-US" sz="2400" b="1" dirty="0">
                <a:solidFill>
                  <a:srgbClr val="00B050"/>
                </a:solidFill>
                <a:latin typeface="Garamond" pitchFamily="18" charset="0"/>
              </a:rPr>
              <a:t>Promotion </a:t>
            </a:r>
            <a:r>
              <a:rPr lang="en-US" sz="2400" b="1" dirty="0">
                <a:latin typeface="Garamond" pitchFamily="18" charset="0"/>
              </a:rPr>
              <a:t>of workers' health</a:t>
            </a:r>
            <a:r>
              <a:rPr lang="en-US" sz="2400" b="1" dirty="0" smtClean="0">
                <a:latin typeface="Garamond" pitchFamily="18" charset="0"/>
              </a:rPr>
              <a:t>. </a:t>
            </a:r>
            <a:r>
              <a:rPr lang="ar-JO" sz="2400" b="1" dirty="0" smtClean="0">
                <a:latin typeface="Garamond" pitchFamily="18" charset="0"/>
              </a:rPr>
              <a:t> </a:t>
            </a:r>
            <a:r>
              <a:rPr lang="ar-JO" sz="2400" b="1" dirty="0">
                <a:latin typeface="Garamond" pitchFamily="18" charset="0"/>
              </a:rPr>
              <a:t>3- تعزيز صحة العمال</a:t>
            </a:r>
            <a:r>
              <a:rPr lang="ar-JO" sz="2400" b="1" dirty="0" smtClean="0">
                <a:latin typeface="Garamond" pitchFamily="18" charset="0"/>
              </a:rPr>
              <a:t>.</a:t>
            </a:r>
            <a:r>
              <a:rPr lang="en-US" sz="2400" b="1" dirty="0" smtClean="0">
                <a:latin typeface="Garamond" pitchFamily="18" charset="0"/>
              </a:rPr>
              <a:t> </a:t>
            </a:r>
            <a:endParaRPr lang="en-MY" sz="2400" b="1" dirty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4- </a:t>
            </a:r>
            <a:r>
              <a:rPr lang="en-US" sz="2400" b="1" dirty="0">
                <a:solidFill>
                  <a:srgbClr val="1616BA"/>
                </a:solidFill>
                <a:latin typeface="Garamond" pitchFamily="18" charset="0"/>
              </a:rPr>
              <a:t>Prevention </a:t>
            </a:r>
            <a:r>
              <a:rPr lang="en-US" sz="2400" b="1" dirty="0">
                <a:latin typeface="Garamond" pitchFamily="18" charset="0"/>
              </a:rPr>
              <a:t>of occupational health hazards</a:t>
            </a:r>
            <a:r>
              <a:rPr lang="en-US" sz="2400" b="1" dirty="0" smtClean="0">
                <a:latin typeface="Garamond" pitchFamily="18" charset="0"/>
              </a:rPr>
              <a:t>.</a:t>
            </a:r>
            <a:r>
              <a:rPr lang="ar-JO" sz="2400" b="1" dirty="0">
                <a:latin typeface="Garamond" pitchFamily="18" charset="0"/>
              </a:rPr>
              <a:t> 4- الوقاية من مخاطر الصحة المهنية</a:t>
            </a:r>
            <a:r>
              <a:rPr lang="ar-JO" sz="2400" b="1" dirty="0" smtClean="0">
                <a:latin typeface="Garamond" pitchFamily="18" charset="0"/>
              </a:rPr>
              <a:t>.</a:t>
            </a:r>
            <a:r>
              <a:rPr lang="en-US" sz="2400" b="1" dirty="0" smtClean="0">
                <a:latin typeface="Garamond" pitchFamily="18" charset="0"/>
              </a:rPr>
              <a:t> </a:t>
            </a:r>
            <a:endParaRPr lang="en-MY" sz="2400" b="1" dirty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5-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Control</a:t>
            </a:r>
            <a:r>
              <a:rPr lang="en-US" sz="24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of occupational health hazards</a:t>
            </a:r>
            <a:r>
              <a:rPr lang="en-US" sz="2400" b="1" dirty="0" smtClean="0">
                <a:latin typeface="Garamond" pitchFamily="18" charset="0"/>
              </a:rPr>
              <a:t>. </a:t>
            </a:r>
            <a:r>
              <a:rPr lang="ar-JO" sz="2400" b="1" dirty="0">
                <a:latin typeface="Garamond" pitchFamily="18" charset="0"/>
              </a:rPr>
              <a:t>5- السيطرة على مخاطر الصحة المهنية.</a:t>
            </a:r>
            <a:endParaRPr lang="en-MY" sz="2400" b="1" dirty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6- </a:t>
            </a:r>
            <a:r>
              <a:rPr lang="en-US" sz="2400" b="1" dirty="0">
                <a:latin typeface="Garamond" pitchFamily="18" charset="0"/>
              </a:rPr>
              <a:t>Rehabilitation and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compensation </a:t>
            </a:r>
            <a:r>
              <a:rPr lang="en-US" sz="2400" b="1" dirty="0">
                <a:latin typeface="Garamond" pitchFamily="18" charset="0"/>
              </a:rPr>
              <a:t>of the disabled workers</a:t>
            </a:r>
            <a:r>
              <a:rPr lang="en-US" sz="2400" b="1" dirty="0" smtClean="0">
                <a:latin typeface="Garamond" pitchFamily="18" charset="0"/>
              </a:rPr>
              <a:t>.</a:t>
            </a:r>
          </a:p>
          <a:p>
            <a:r>
              <a:rPr lang="ar-JO" sz="2400" b="1" dirty="0">
                <a:latin typeface="Garamond" pitchFamily="18" charset="0"/>
              </a:rPr>
              <a:t>6- تأهيل وتعويض العمال المعوقين.</a:t>
            </a:r>
            <a:endParaRPr lang="en-MY" sz="2400" b="1" dirty="0"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7-Provide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special </a:t>
            </a:r>
            <a:r>
              <a:rPr lang="en-US" sz="2400" b="1" dirty="0">
                <a:latin typeface="Garamond" pitchFamily="18" charset="0"/>
              </a:rPr>
              <a:t>care for vulnerable groups of workers </a:t>
            </a:r>
          </a:p>
          <a:p>
            <a:r>
              <a:rPr lang="en-US" sz="2400" b="1" dirty="0">
                <a:latin typeface="Garamond" pitchFamily="18" charset="0"/>
              </a:rPr>
              <a:t>       namely women and children</a:t>
            </a:r>
            <a:r>
              <a:rPr lang="en-US" sz="2400" b="1" dirty="0" smtClean="0">
                <a:latin typeface="Garamond" pitchFamily="18" charset="0"/>
              </a:rPr>
              <a:t>.</a:t>
            </a:r>
            <a:r>
              <a:rPr lang="ar-JO" sz="2400" b="1" dirty="0">
                <a:latin typeface="Garamond" pitchFamily="18" charset="0"/>
              </a:rPr>
              <a:t> 7- توفير رعاية خاصة للفئات الضعيفة من </a:t>
            </a:r>
            <a:r>
              <a:rPr lang="ar-JO" sz="2400" b="1" dirty="0" smtClean="0">
                <a:latin typeface="Garamond" pitchFamily="18" charset="0"/>
              </a:rPr>
              <a:t>العمال وهي </a:t>
            </a:r>
            <a:r>
              <a:rPr lang="ar-JO" sz="2400" b="1" dirty="0">
                <a:latin typeface="Garamond" pitchFamily="18" charset="0"/>
              </a:rPr>
              <a:t>النساء والأطفال.</a:t>
            </a:r>
            <a:endParaRPr lang="en-MY" sz="2400" b="1" dirty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8-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Keep good health </a:t>
            </a:r>
            <a:r>
              <a:rPr lang="en-US" sz="2400" b="1" dirty="0">
                <a:latin typeface="Garamond" pitchFamily="18" charset="0"/>
              </a:rPr>
              <a:t>recording system </a:t>
            </a:r>
            <a:r>
              <a:rPr lang="en-US" sz="2000" dirty="0">
                <a:latin typeface="Garamond" pitchFamily="18" charset="0"/>
              </a:rPr>
              <a:t>(</a:t>
            </a:r>
            <a:r>
              <a:rPr lang="en-US" sz="2000" b="1" i="1" dirty="0">
                <a:solidFill>
                  <a:schemeClr val="tx2"/>
                </a:solidFill>
                <a:latin typeface="Garamond" pitchFamily="18" charset="0"/>
              </a:rPr>
              <a:t>the seeing eye of occupational health team</a:t>
            </a:r>
            <a:r>
              <a:rPr lang="en-US" sz="2000" b="1" i="1" dirty="0" smtClean="0">
                <a:solidFill>
                  <a:schemeClr val="tx2"/>
                </a:solidFill>
                <a:latin typeface="Garamond" pitchFamily="18" charset="0"/>
              </a:rPr>
              <a:t>)</a:t>
            </a:r>
            <a:r>
              <a:rPr lang="en-US" sz="20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r>
              <a:rPr lang="ar-JO" sz="2000" b="1" dirty="0">
                <a:solidFill>
                  <a:schemeClr val="tx2"/>
                </a:solidFill>
                <a:latin typeface="Garamond" pitchFamily="18" charset="0"/>
              </a:rPr>
              <a:t> 8- حافظ على نظام تسجيل صحي جيد (عين رؤية فريق الصحة المهنية</a:t>
            </a:r>
            <a:r>
              <a:rPr lang="ar-JO" sz="2000" b="1" dirty="0" smtClean="0">
                <a:solidFill>
                  <a:schemeClr val="tx2"/>
                </a:solidFill>
                <a:latin typeface="Garamond" pitchFamily="18" charset="0"/>
              </a:rPr>
              <a:t>). </a:t>
            </a:r>
            <a:endParaRPr lang="en-MY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4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465" y="0"/>
            <a:ext cx="2016224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915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81" y="973836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1-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Maintenance of Healthful Work Environment</a:t>
            </a:r>
            <a:r>
              <a:rPr lang="en-US" sz="2800" dirty="0">
                <a:latin typeface="Garamond" pitchFamily="18" charset="0"/>
              </a:rPr>
              <a:t>: </a:t>
            </a:r>
            <a:endParaRPr lang="en-MY" sz="2800" dirty="0">
              <a:latin typeface="Garamond" pitchFamily="18" charset="0"/>
            </a:endParaRPr>
          </a:p>
          <a:p>
            <a:r>
              <a:rPr lang="ar-SA" sz="2800" dirty="0">
                <a:latin typeface="Garamond" pitchFamily="18" charset="0"/>
              </a:rPr>
              <a:t> </a:t>
            </a:r>
            <a:r>
              <a:rPr lang="ar-SA" sz="2800" dirty="0">
                <a:latin typeface="Garamond" pitchFamily="18" charset="0"/>
              </a:rPr>
              <a:t>1- الحفاظ على بيئة العمل الصحية:</a:t>
            </a:r>
            <a:endParaRPr lang="en-US" sz="2800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This </a:t>
            </a:r>
            <a:r>
              <a:rPr lang="en-US" sz="2600" b="1" dirty="0">
                <a:latin typeface="Garamond" pitchFamily="18" charset="0"/>
              </a:rPr>
              <a:t>requires personnel 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skilled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in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industrial hygiene </a:t>
            </a:r>
            <a:r>
              <a:rPr lang="en-US" sz="2600" b="1" dirty="0" smtClean="0">
                <a:latin typeface="Garamond" pitchFamily="18" charset="0"/>
              </a:rPr>
              <a:t>to</a:t>
            </a:r>
            <a:endParaRPr lang="ar-JO" sz="2600" b="1" dirty="0" smtClean="0">
              <a:latin typeface="Garamond" pitchFamily="18" charset="0"/>
            </a:endParaRPr>
          </a:p>
          <a:p>
            <a:r>
              <a:rPr lang="ar-JO" sz="2600" b="1" dirty="0">
                <a:latin typeface="Garamond" pitchFamily="18" charset="0"/>
              </a:rPr>
              <a:t>هذا يتطلب موظفين مهرة في مجال الصحة الصناعية ل</a:t>
            </a:r>
            <a:endParaRPr lang="en-US" sz="26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 smtClean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perform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periodic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inspection o</a:t>
            </a:r>
            <a:r>
              <a:rPr lang="en-US" sz="2600" b="1" dirty="0">
                <a:latin typeface="Garamond" pitchFamily="18" charset="0"/>
              </a:rPr>
              <a:t>f </a:t>
            </a:r>
            <a:r>
              <a:rPr lang="en-US" sz="2600" b="1" dirty="0" smtClean="0">
                <a:latin typeface="Garamond" pitchFamily="18" charset="0"/>
              </a:rPr>
              <a:t>the</a:t>
            </a:r>
            <a:r>
              <a:rPr lang="ar-JO" sz="2600" b="1" dirty="0"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different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departments </a:t>
            </a:r>
            <a:r>
              <a:rPr lang="en-US" sz="2600" b="1" dirty="0">
                <a:latin typeface="Garamond" pitchFamily="18" charset="0"/>
              </a:rPr>
              <a:t>of the factory </a:t>
            </a:r>
            <a:r>
              <a:rPr lang="en-US" sz="2600" b="1" dirty="0" smtClean="0">
                <a:latin typeface="Garamond" pitchFamily="18" charset="0"/>
              </a:rPr>
              <a:t>and </a:t>
            </a:r>
            <a:r>
              <a:rPr lang="ar-JO" sz="2600" b="1" dirty="0">
                <a:latin typeface="Garamond" pitchFamily="18" charset="0"/>
              </a:rPr>
              <a:t>إجراء فحص دوري </a:t>
            </a:r>
            <a:r>
              <a:rPr lang="ar-JO" sz="2600" b="1" dirty="0" smtClean="0">
                <a:latin typeface="Garamond" pitchFamily="18" charset="0"/>
              </a:rPr>
              <a:t>لـ أقسام </a:t>
            </a:r>
            <a:r>
              <a:rPr lang="ar-JO" sz="2600" b="1" dirty="0">
                <a:latin typeface="Garamond" pitchFamily="18" charset="0"/>
              </a:rPr>
              <a:t>مختلفة من المصنع و</a:t>
            </a:r>
            <a:endParaRPr lang="en-US" sz="26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evaluate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the work environment </a:t>
            </a:r>
            <a:r>
              <a:rPr lang="ar-JO" sz="2600" b="1" dirty="0">
                <a:solidFill>
                  <a:srgbClr val="002060"/>
                </a:solidFill>
                <a:latin typeface="Garamond" pitchFamily="18" charset="0"/>
              </a:rPr>
              <a:t>تقييم بيئة العمل</a:t>
            </a:r>
            <a:endParaRPr lang="en-US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 smtClean="0">
                <a:latin typeface="Garamond" pitchFamily="18" charset="0"/>
              </a:rPr>
              <a:t>In order </a:t>
            </a:r>
            <a:r>
              <a:rPr lang="en-US" sz="2600" b="1" dirty="0">
                <a:latin typeface="Garamond" pitchFamily="18" charset="0"/>
              </a:rPr>
              <a:t>to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detect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and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appraise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600" dirty="0">
                <a:latin typeface="Garamond" pitchFamily="18" charset="0"/>
              </a:rPr>
              <a:t>assess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) health hazards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ar-JO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ar-JO" sz="2600" b="1" dirty="0">
                <a:solidFill>
                  <a:schemeClr val="tx2"/>
                </a:solidFill>
                <a:latin typeface="Garamond" pitchFamily="18" charset="0"/>
              </a:rPr>
              <a:t>من أجل اكتشاف وتقييم (تقييم) المخاطر الصحية</a:t>
            </a:r>
            <a:r>
              <a:rPr lang="ar-JO" sz="26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     Such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appraisals</a:t>
            </a:r>
            <a:r>
              <a:rPr lang="en-US" sz="2600" b="1" dirty="0">
                <a:latin typeface="Garamond" pitchFamily="18" charset="0"/>
              </a:rPr>
              <a:t> together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with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knowledge of industrial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 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process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and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materials used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, provide </a:t>
            </a:r>
            <a:r>
              <a:rPr lang="en-US" sz="2600" b="1" dirty="0">
                <a:latin typeface="Garamond" pitchFamily="18" charset="0"/>
              </a:rPr>
              <a:t>the basis </a:t>
            </a:r>
            <a:r>
              <a:rPr lang="en-US" sz="2600" b="1" dirty="0" smtClean="0">
                <a:latin typeface="Garamond" pitchFamily="18" charset="0"/>
              </a:rPr>
              <a:t>for</a:t>
            </a:r>
            <a:r>
              <a:rPr lang="ar-JO" sz="2600" b="1" dirty="0">
                <a:latin typeface="Garamond" pitchFamily="18" charset="0"/>
              </a:rPr>
              <a:t>توفر مثل هذه التقييمات جنبًا إلى جنب مع المعرفة بالعملية الصناعية والمواد المستخدمة </a:t>
            </a:r>
            <a:r>
              <a:rPr lang="ar-JO" sz="2600" b="1" dirty="0" smtClean="0">
                <a:latin typeface="Garamond" pitchFamily="18" charset="0"/>
              </a:rPr>
              <a:t>أساسًا </a:t>
            </a:r>
            <a:endParaRPr lang="en-US" sz="26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appropriate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recommendation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to improve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the control measures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ar-JO" sz="2600" b="1" dirty="0">
                <a:solidFill>
                  <a:srgbClr val="FF0000"/>
                </a:solidFill>
                <a:latin typeface="Garamond" pitchFamily="18" charset="0"/>
              </a:rPr>
              <a:t>التوصية المناسبة لتحسين تدابير الرقابة</a:t>
            </a:r>
            <a:endParaRPr lang="en-US" sz="2600" b="1" dirty="0" smtClean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6349"/>
            <a:ext cx="72728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000" b="1" dirty="0" smtClean="0">
                <a:latin typeface="Garamond" pitchFamily="18" charset="0"/>
              </a:rPr>
              <a:t>Activities of Occupation Health Program  &amp;Occupational Health Services </a:t>
            </a:r>
            <a:r>
              <a:rPr lang="en-US" sz="2000" b="1" dirty="0" err="1" smtClean="0">
                <a:latin typeface="Garamond" pitchFamily="18" charset="0"/>
              </a:rPr>
              <a:t>Cont</a:t>
            </a:r>
            <a:endParaRPr lang="ar-JO" sz="2000" b="1" dirty="0" smtClean="0">
              <a:latin typeface="Garamond" pitchFamily="18" charset="0"/>
            </a:endParaRPr>
          </a:p>
          <a:p>
            <a:pPr rtl="1"/>
            <a:r>
              <a:rPr lang="ar-JO" sz="2000" b="1" dirty="0">
                <a:latin typeface="Garamond" pitchFamily="18" charset="0"/>
              </a:rPr>
              <a:t>أنشطة برنامج الصحة المهنية متابعة خدمات الصحة المهنية. ..</a:t>
            </a:r>
            <a:r>
              <a:rPr lang="en-US" sz="2000" b="1" dirty="0" smtClean="0">
                <a:latin typeface="Garamond" pitchFamily="18" charset="0"/>
              </a:rPr>
              <a:t>. </a:t>
            </a:r>
            <a:r>
              <a:rPr lang="en-US" sz="2000" b="1" dirty="0" smtClean="0">
                <a:solidFill>
                  <a:srgbClr val="FF0000"/>
                </a:solidFill>
                <a:latin typeface="Garamond" pitchFamily="18" charset="0"/>
              </a:rPr>
              <a:t>..</a:t>
            </a:r>
            <a:endParaRPr lang="en-US" sz="2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58481" y="16031"/>
            <a:ext cx="1985519" cy="1446550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800" b="1" dirty="0">
                <a:latin typeface="Garamond" pitchFamily="18" charset="0"/>
              </a:rPr>
              <a:t>2-Diagnosis and treatment of </a:t>
            </a:r>
            <a:r>
              <a:rPr lang="en-US" sz="800" b="1" dirty="0" smtClean="0">
                <a:latin typeface="Garamond" pitchFamily="18" charset="0"/>
              </a:rPr>
              <a:t>OD</a:t>
            </a:r>
            <a:endParaRPr lang="en-US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3- Promotion of workers' health.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4- Prevention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5- Control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6- Rehabilitation and </a:t>
            </a:r>
            <a:r>
              <a:rPr lang="en-US" sz="800" b="1" dirty="0" smtClean="0">
                <a:latin typeface="Garamond" pitchFamily="18" charset="0"/>
              </a:rPr>
              <a:t>compensation.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7-Provide special care for vulnerable groups </a:t>
            </a:r>
            <a:endParaRPr lang="en-US" sz="800" b="1" dirty="0" smtClean="0">
              <a:latin typeface="Garamond" pitchFamily="18" charset="0"/>
            </a:endParaRPr>
          </a:p>
          <a:p>
            <a:r>
              <a:rPr lang="en-US" sz="800" b="1" dirty="0" smtClean="0">
                <a:latin typeface="Garamond" pitchFamily="18" charset="0"/>
              </a:rPr>
              <a:t>8- </a:t>
            </a:r>
            <a:r>
              <a:rPr lang="en-US" sz="800" b="1" dirty="0">
                <a:latin typeface="Garamond" pitchFamily="18" charset="0"/>
              </a:rPr>
              <a:t>Keep good health recording system</a:t>
            </a:r>
            <a:endParaRPr lang="en-MY" sz="800" dirty="0"/>
          </a:p>
        </p:txBody>
      </p:sp>
      <p:sp>
        <p:nvSpPr>
          <p:cNvPr id="5" name="Right Arrow 4"/>
          <p:cNvSpPr/>
          <p:nvPr/>
        </p:nvSpPr>
        <p:spPr>
          <a:xfrm rot="4960957">
            <a:off x="6441547" y="1678594"/>
            <a:ext cx="489204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10" descr="Construction worker repairman  thumb up banner, safety first, health and safety, vector illustra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940835" y="1844824"/>
            <a:ext cx="1227045" cy="48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8239846" y="6021288"/>
            <a:ext cx="489204" cy="923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9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015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5B1EDC-53E7-4AE1-A4E6-5EB7B861B728}">
  <ds:schemaRefs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1f03ce4d-2404-4236-8700-bd01b623a4a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C72E66E-4F31-4026-82A5-11074FD563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BB9CF6-FE65-4F01-A6D2-67E0686BC2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3ce4d-2404-4236-8700-bd01b623a4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5680</TotalTime>
  <Words>4052</Words>
  <Application>Microsoft Office PowerPoint</Application>
  <PresentationFormat>On-screen Show (4:3)</PresentationFormat>
  <Paragraphs>481</Paragraphs>
  <Slides>29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Garamond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194</cp:revision>
  <dcterms:created xsi:type="dcterms:W3CDTF">2020-01-16T21:07:19Z</dcterms:created>
  <dcterms:modified xsi:type="dcterms:W3CDTF">2022-05-07T21:58:04Z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