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7" r:id="rId1"/>
  </p:sldMasterIdLst>
  <p:notesMasterIdLst>
    <p:notesMasterId r:id="rId61"/>
  </p:notesMasterIdLst>
  <p:sldIdLst>
    <p:sldId id="326" r:id="rId2"/>
    <p:sldId id="310" r:id="rId3"/>
    <p:sldId id="311" r:id="rId4"/>
    <p:sldId id="312" r:id="rId5"/>
    <p:sldId id="313" r:id="rId6"/>
    <p:sldId id="319" r:id="rId7"/>
    <p:sldId id="320" r:id="rId8"/>
    <p:sldId id="321" r:id="rId9"/>
    <p:sldId id="322" r:id="rId10"/>
    <p:sldId id="323" r:id="rId11"/>
    <p:sldId id="331" r:id="rId12"/>
    <p:sldId id="334" r:id="rId13"/>
    <p:sldId id="335" r:id="rId14"/>
    <p:sldId id="336" r:id="rId15"/>
    <p:sldId id="337" r:id="rId16"/>
    <p:sldId id="338" r:id="rId17"/>
    <p:sldId id="339" r:id="rId18"/>
    <p:sldId id="340" r:id="rId19"/>
    <p:sldId id="341" r:id="rId20"/>
    <p:sldId id="342" r:id="rId21"/>
    <p:sldId id="343" r:id="rId22"/>
    <p:sldId id="344" r:id="rId23"/>
    <p:sldId id="345" r:id="rId24"/>
    <p:sldId id="346" r:id="rId25"/>
    <p:sldId id="347" r:id="rId26"/>
    <p:sldId id="348" r:id="rId27"/>
    <p:sldId id="349" r:id="rId28"/>
    <p:sldId id="352" r:id="rId29"/>
    <p:sldId id="353" r:id="rId30"/>
    <p:sldId id="356" r:id="rId31"/>
    <p:sldId id="357" r:id="rId32"/>
    <p:sldId id="359" r:id="rId33"/>
    <p:sldId id="360" r:id="rId34"/>
    <p:sldId id="361" r:id="rId35"/>
    <p:sldId id="362" r:id="rId36"/>
    <p:sldId id="363" r:id="rId37"/>
    <p:sldId id="364" r:id="rId38"/>
    <p:sldId id="365" r:id="rId39"/>
    <p:sldId id="366" r:id="rId40"/>
    <p:sldId id="367" r:id="rId41"/>
    <p:sldId id="371" r:id="rId42"/>
    <p:sldId id="414" r:id="rId43"/>
    <p:sldId id="418" r:id="rId44"/>
    <p:sldId id="420" r:id="rId45"/>
    <p:sldId id="421" r:id="rId46"/>
    <p:sldId id="422" r:id="rId47"/>
    <p:sldId id="424" r:id="rId48"/>
    <p:sldId id="426" r:id="rId49"/>
    <p:sldId id="427" r:id="rId50"/>
    <p:sldId id="428" r:id="rId51"/>
    <p:sldId id="429" r:id="rId52"/>
    <p:sldId id="430" r:id="rId53"/>
    <p:sldId id="431" r:id="rId54"/>
    <p:sldId id="432" r:id="rId55"/>
    <p:sldId id="433" r:id="rId56"/>
    <p:sldId id="434" r:id="rId57"/>
    <p:sldId id="435" r:id="rId58"/>
    <p:sldId id="436" r:id="rId59"/>
    <p:sldId id="437" r:id="rId6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w Cen MT" panose="020B0602020104020603"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w Cen MT" panose="020B0602020104020603"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w Cen MT" panose="020B0602020104020603"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w Cen MT" panose="020B0602020104020603"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w Cen MT" panose="020B0602020104020603"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w Cen MT" panose="020B0602020104020603"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w Cen MT" panose="020B0602020104020603"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w Cen MT" panose="020B0602020104020603"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w Cen MT" panose="020B0602020104020603"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4660"/>
  </p:normalViewPr>
  <p:slideViewPr>
    <p:cSldViewPr>
      <p:cViewPr varScale="1">
        <p:scale>
          <a:sx n="86" d="100"/>
          <a:sy n="86" d="100"/>
        </p:scale>
        <p:origin x="153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viewProps" Target="viewProps.xml" /><Relationship Id="rId7" Type="http://schemas.openxmlformats.org/officeDocument/2006/relationships/slide" Target="slides/slide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61"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theme" Target="theme/theme1.xml" /><Relationship Id="rId8" Type="http://schemas.openxmlformats.org/officeDocument/2006/relationships/slide" Target="slides/slide7.xml" /><Relationship Id="rId51" Type="http://schemas.openxmlformats.org/officeDocument/2006/relationships/slide" Target="slides/slide50.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369814-7718-7020-AD45-CCCEB7C46B1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8D945959-5913-D442-DC42-3AA8ADE3308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A3629DC3-EC1D-4C0C-9486-6267E8AFD823}" type="datetimeFigureOut">
              <a:rPr lang="en-US"/>
              <a:pPr>
                <a:defRPr/>
              </a:pPr>
              <a:t>8/21/2022</a:t>
            </a:fld>
            <a:endParaRPr lang="en-US"/>
          </a:p>
        </p:txBody>
      </p:sp>
      <p:sp>
        <p:nvSpPr>
          <p:cNvPr id="4" name="Slide Image Placeholder 3">
            <a:extLst>
              <a:ext uri="{FF2B5EF4-FFF2-40B4-BE49-F238E27FC236}">
                <a16:creationId xmlns:a16="http://schemas.microsoft.com/office/drawing/2014/main" id="{2CCCD21E-F8A8-98A0-2DCD-2C245421B84C}"/>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C16C8EE1-6B89-FCAF-8389-63EEEA9E6C2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3FC6531-E2B0-012C-5198-069B3480E897}"/>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3929E8D9-3BDB-92F8-D100-F11F2BEB5D94}"/>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4442A90E-9409-41C6-8DD9-28A08AA1956D}" type="slidenum">
              <a:rPr lang="ar-SA"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F2596497-6433-BCF5-DEB7-2003A9AFA77E}"/>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38AEFC16-FC79-460C-AF7B-9010F28CF944}" type="slidenum">
              <a:rPr lang="ar-SA" altLang="en-US"/>
              <a:pPr algn="r" eaLnBrk="1" hangingPunct="1">
                <a:spcBef>
                  <a:spcPct val="0"/>
                </a:spcBef>
              </a:pPr>
              <a:t>13</a:t>
            </a:fld>
            <a:endParaRPr lang="en-GB" altLang="en-US"/>
          </a:p>
        </p:txBody>
      </p:sp>
      <p:sp>
        <p:nvSpPr>
          <p:cNvPr id="22531" name="Rectangle 2">
            <a:extLst>
              <a:ext uri="{FF2B5EF4-FFF2-40B4-BE49-F238E27FC236}">
                <a16:creationId xmlns:a16="http://schemas.microsoft.com/office/drawing/2014/main" id="{8C8E19B5-B0D4-560D-D100-61C9BC1F25D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2" name="Rectangle 3">
            <a:extLst>
              <a:ext uri="{FF2B5EF4-FFF2-40B4-BE49-F238E27FC236}">
                <a16:creationId xmlns:a16="http://schemas.microsoft.com/office/drawing/2014/main" id="{194D8340-5FB4-CB36-FFF7-1B0D516D08F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JO"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D6EE5AAB-87DA-D9D3-9063-D6C901D0B5F0}"/>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DF4550C9-7495-4FC0-9F9B-1E0D020B7825}" type="slidenum">
              <a:rPr lang="ar-SA" altLang="en-US"/>
              <a:pPr algn="r" eaLnBrk="1" hangingPunct="1">
                <a:spcBef>
                  <a:spcPct val="0"/>
                </a:spcBef>
              </a:pPr>
              <a:t>16</a:t>
            </a:fld>
            <a:endParaRPr lang="en-GB" altLang="en-US"/>
          </a:p>
        </p:txBody>
      </p:sp>
      <p:sp>
        <p:nvSpPr>
          <p:cNvPr id="26627" name="Rectangle 2">
            <a:extLst>
              <a:ext uri="{FF2B5EF4-FFF2-40B4-BE49-F238E27FC236}">
                <a16:creationId xmlns:a16="http://schemas.microsoft.com/office/drawing/2014/main" id="{68132784-9FC8-157C-C12A-589EFBBDBEF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8" name="Rectangle 3">
            <a:extLst>
              <a:ext uri="{FF2B5EF4-FFF2-40B4-BE49-F238E27FC236}">
                <a16:creationId xmlns:a16="http://schemas.microsoft.com/office/drawing/2014/main" id="{0CB66B08-AA00-2746-4087-EF8777929B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JO"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3927E210-0574-A980-7F62-3849119FB061}"/>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3F467032-98AC-4AF4-AE2A-A3BD314A42B2}" type="slidenum">
              <a:rPr lang="ar-SA" altLang="en-US"/>
              <a:pPr algn="r" eaLnBrk="1" hangingPunct="1">
                <a:spcBef>
                  <a:spcPct val="0"/>
                </a:spcBef>
              </a:pPr>
              <a:t>17</a:t>
            </a:fld>
            <a:endParaRPr lang="en-GB" altLang="en-US"/>
          </a:p>
        </p:txBody>
      </p:sp>
      <p:sp>
        <p:nvSpPr>
          <p:cNvPr id="28675" name="Rectangle 2">
            <a:extLst>
              <a:ext uri="{FF2B5EF4-FFF2-40B4-BE49-F238E27FC236}">
                <a16:creationId xmlns:a16="http://schemas.microsoft.com/office/drawing/2014/main" id="{1B7C1750-2A57-E3E8-6CEB-CE41CE4512D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3">
            <a:extLst>
              <a:ext uri="{FF2B5EF4-FFF2-40B4-BE49-F238E27FC236}">
                <a16:creationId xmlns:a16="http://schemas.microsoft.com/office/drawing/2014/main" id="{41B786C9-6846-B8CF-26C6-1C485A6F4B0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JO"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05D6775C-141C-FFE0-E88A-C68EBCA227B1}"/>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205DB5B-5427-41C5-B6A1-37761A16AA6D}" type="slidenum">
              <a:rPr lang="ar-SA" altLang="en-US"/>
              <a:pPr algn="r" eaLnBrk="1" hangingPunct="1">
                <a:spcBef>
                  <a:spcPct val="0"/>
                </a:spcBef>
              </a:pPr>
              <a:t>18</a:t>
            </a:fld>
            <a:endParaRPr lang="en-GB" altLang="en-US"/>
          </a:p>
        </p:txBody>
      </p:sp>
      <p:sp>
        <p:nvSpPr>
          <p:cNvPr id="30723" name="Rectangle 2">
            <a:extLst>
              <a:ext uri="{FF2B5EF4-FFF2-40B4-BE49-F238E27FC236}">
                <a16:creationId xmlns:a16="http://schemas.microsoft.com/office/drawing/2014/main" id="{2438D916-ACD8-F897-899C-2943A8C2FCC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4" name="Rectangle 3">
            <a:extLst>
              <a:ext uri="{FF2B5EF4-FFF2-40B4-BE49-F238E27FC236}">
                <a16:creationId xmlns:a16="http://schemas.microsoft.com/office/drawing/2014/main" id="{1F8837F9-EE03-E620-9CFF-79F33984FD0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JO"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010C0B65-102A-9AA6-5A32-C82CA1AF1607}"/>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D0E03EE6-AEEB-4A60-A2D0-56787B2A615D}" type="slidenum">
              <a:rPr lang="ar-SA" altLang="en-US"/>
              <a:pPr algn="r" eaLnBrk="1" hangingPunct="1">
                <a:spcBef>
                  <a:spcPct val="0"/>
                </a:spcBef>
              </a:pPr>
              <a:t>19</a:t>
            </a:fld>
            <a:endParaRPr lang="en-GB" altLang="en-US"/>
          </a:p>
        </p:txBody>
      </p:sp>
      <p:sp>
        <p:nvSpPr>
          <p:cNvPr id="32771" name="Rectangle 2">
            <a:extLst>
              <a:ext uri="{FF2B5EF4-FFF2-40B4-BE49-F238E27FC236}">
                <a16:creationId xmlns:a16="http://schemas.microsoft.com/office/drawing/2014/main" id="{002F14B2-D223-5AC6-0480-2A0C716E7F7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a:extLst>
              <a:ext uri="{FF2B5EF4-FFF2-40B4-BE49-F238E27FC236}">
                <a16:creationId xmlns:a16="http://schemas.microsoft.com/office/drawing/2014/main" id="{DABF8F76-31BE-0D23-EE78-5610BA44AA8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JO"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1D350CA6-C95F-30BF-BBA0-653A8FE12A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32978B5A-18D7-7FC2-1857-CEF33C6A881F}"/>
              </a:ext>
            </a:extLst>
          </p:cNvPr>
          <p:cNvSpPr>
            <a:spLocks noGrp="1"/>
          </p:cNvSpPr>
          <p:nvPr>
            <p:ph type="body" idx="1"/>
          </p:nvPr>
        </p:nvSpPr>
        <p:spPr/>
        <p:txBody>
          <a:bodyPr>
            <a:normAutofit fontScale="40000" lnSpcReduction="20000"/>
          </a:bodyPr>
          <a:lstStyle/>
          <a:p>
            <a:pPr eaLnBrk="1" fontAlgn="auto" hangingPunct="1">
              <a:spcBef>
                <a:spcPts val="0"/>
              </a:spcBef>
              <a:spcAft>
                <a:spcPts val="0"/>
              </a:spcAft>
              <a:defRPr/>
            </a:pPr>
            <a:r>
              <a:rPr lang="en-US" dirty="0"/>
              <a:t>I. Introduction</a:t>
            </a:r>
          </a:p>
          <a:p>
            <a:pPr eaLnBrk="1" fontAlgn="auto" hangingPunct="1">
              <a:spcBef>
                <a:spcPts val="0"/>
              </a:spcBef>
              <a:spcAft>
                <a:spcPts val="0"/>
              </a:spcAft>
              <a:defRPr/>
            </a:pPr>
            <a:r>
              <a:rPr lang="en-US" dirty="0"/>
              <a:t>A. Standard </a:t>
            </a:r>
            <a:r>
              <a:rPr lang="en-US" dirty="0" err="1"/>
              <a:t>Vb</a:t>
            </a:r>
            <a:r>
              <a:rPr lang="en-US" dirty="0"/>
              <a:t> of the ANA Standards of Psychiatric-Mental Health Nursing</a:t>
            </a:r>
          </a:p>
          <a:p>
            <a:pPr eaLnBrk="1" fontAlgn="auto" hangingPunct="1">
              <a:spcBef>
                <a:spcPts val="0"/>
              </a:spcBef>
              <a:spcAft>
                <a:spcPts val="0"/>
              </a:spcAft>
              <a:defRPr/>
            </a:pPr>
            <a:r>
              <a:rPr lang="en-US" dirty="0"/>
              <a:t>Practice states that, “The psychiatric-mental health nurse provides,</a:t>
            </a:r>
          </a:p>
          <a:p>
            <a:pPr eaLnBrk="1" fontAlgn="auto" hangingPunct="1">
              <a:spcBef>
                <a:spcPts val="0"/>
              </a:spcBef>
              <a:spcAft>
                <a:spcPts val="0"/>
              </a:spcAft>
              <a:defRPr/>
            </a:pPr>
            <a:r>
              <a:rPr lang="en-US" dirty="0"/>
              <a:t>structures, and maintains a therapeutic environment in collaboration with</a:t>
            </a:r>
          </a:p>
          <a:p>
            <a:pPr eaLnBrk="1" fontAlgn="auto" hangingPunct="1">
              <a:spcBef>
                <a:spcPts val="0"/>
              </a:spcBef>
              <a:spcAft>
                <a:spcPts val="0"/>
              </a:spcAft>
              <a:defRPr/>
            </a:pPr>
            <a:r>
              <a:rPr lang="en-US" dirty="0"/>
              <a:t>the client and other health care clinicians.”</a:t>
            </a:r>
          </a:p>
          <a:p>
            <a:pPr eaLnBrk="1" fontAlgn="auto" hangingPunct="1">
              <a:spcBef>
                <a:spcPts val="0"/>
              </a:spcBef>
              <a:spcAft>
                <a:spcPts val="0"/>
              </a:spcAft>
              <a:defRPr/>
            </a:pPr>
            <a:r>
              <a:rPr lang="en-US" dirty="0"/>
              <a:t>II. Milieu, Defined</a:t>
            </a:r>
          </a:p>
          <a:p>
            <a:pPr eaLnBrk="1" fontAlgn="auto" hangingPunct="1">
              <a:spcBef>
                <a:spcPts val="0"/>
              </a:spcBef>
              <a:spcAft>
                <a:spcPts val="0"/>
              </a:spcAft>
              <a:defRPr/>
            </a:pPr>
            <a:r>
              <a:rPr lang="en-US" dirty="0"/>
              <a:t>A. Milieu therapy is defined as a scientific structuring of the environment to</a:t>
            </a:r>
          </a:p>
          <a:p>
            <a:pPr eaLnBrk="1" fontAlgn="auto" hangingPunct="1">
              <a:spcBef>
                <a:spcPts val="0"/>
              </a:spcBef>
              <a:spcAft>
                <a:spcPts val="0"/>
              </a:spcAft>
              <a:defRPr/>
            </a:pPr>
            <a:r>
              <a:rPr lang="en-US" dirty="0"/>
              <a:t>effect behavioral changes and to improve the psychological health and</a:t>
            </a:r>
          </a:p>
          <a:p>
            <a:pPr eaLnBrk="1" fontAlgn="auto" hangingPunct="1">
              <a:spcBef>
                <a:spcPts val="0"/>
              </a:spcBef>
              <a:spcAft>
                <a:spcPts val="0"/>
              </a:spcAft>
              <a:defRPr/>
            </a:pPr>
            <a:r>
              <a:rPr lang="en-US" dirty="0"/>
              <a:t>functioning of the individual.</a:t>
            </a:r>
          </a:p>
          <a:p>
            <a:pPr eaLnBrk="1" fontAlgn="auto" hangingPunct="1">
              <a:spcBef>
                <a:spcPts val="0"/>
              </a:spcBef>
              <a:spcAft>
                <a:spcPts val="0"/>
              </a:spcAft>
              <a:defRPr/>
            </a:pPr>
            <a:r>
              <a:rPr lang="en-US" dirty="0"/>
              <a:t>B. Within the therapeutic community setting, the client is expected to learn</a:t>
            </a:r>
          </a:p>
          <a:p>
            <a:pPr eaLnBrk="1" fontAlgn="auto" hangingPunct="1">
              <a:spcBef>
                <a:spcPts val="0"/>
              </a:spcBef>
              <a:spcAft>
                <a:spcPts val="0"/>
              </a:spcAft>
              <a:defRPr/>
            </a:pPr>
            <a:r>
              <a:rPr lang="en-US" dirty="0"/>
              <a:t>adaptive coping, interaction, and relationship skills that can be generalized</a:t>
            </a:r>
          </a:p>
          <a:p>
            <a:pPr eaLnBrk="1" fontAlgn="auto" hangingPunct="1">
              <a:spcBef>
                <a:spcPts val="0"/>
              </a:spcBef>
              <a:spcAft>
                <a:spcPts val="0"/>
              </a:spcAft>
              <a:defRPr/>
            </a:pPr>
            <a:r>
              <a:rPr lang="en-US" dirty="0"/>
              <a:t>to other aspects of his or her life.</a:t>
            </a:r>
          </a:p>
          <a:p>
            <a:pPr eaLnBrk="1" fontAlgn="auto" hangingPunct="1">
              <a:spcBef>
                <a:spcPts val="0"/>
              </a:spcBef>
              <a:spcAft>
                <a:spcPts val="0"/>
              </a:spcAft>
              <a:defRPr/>
            </a:pPr>
            <a:r>
              <a:rPr lang="en-US" dirty="0"/>
              <a:t>III. Current Status of the Therapeutic Community</a:t>
            </a:r>
          </a:p>
          <a:p>
            <a:pPr eaLnBrk="1" fontAlgn="auto" hangingPunct="1">
              <a:spcBef>
                <a:spcPts val="0"/>
              </a:spcBef>
              <a:spcAft>
                <a:spcPts val="0"/>
              </a:spcAft>
              <a:defRPr/>
            </a:pPr>
            <a:r>
              <a:rPr lang="en-US" dirty="0"/>
              <a:t>A. Milieu therapy came into its own during the time when hospital stays for</a:t>
            </a:r>
          </a:p>
          <a:p>
            <a:pPr eaLnBrk="1" fontAlgn="auto" hangingPunct="1">
              <a:spcBef>
                <a:spcPts val="0"/>
              </a:spcBef>
              <a:spcAft>
                <a:spcPts val="0"/>
              </a:spcAft>
              <a:defRPr/>
            </a:pPr>
            <a:r>
              <a:rPr lang="en-US" dirty="0"/>
              <a:t>psychiatric clients were extended.</a:t>
            </a:r>
          </a:p>
          <a:p>
            <a:pPr eaLnBrk="1" fontAlgn="auto" hangingPunct="1">
              <a:spcBef>
                <a:spcPts val="0"/>
              </a:spcBef>
              <a:spcAft>
                <a:spcPts val="0"/>
              </a:spcAft>
              <a:defRPr/>
            </a:pPr>
            <a:r>
              <a:rPr lang="en-US" dirty="0"/>
              <a:t>B. The current focus of care is on short stays and is often more biologically</a:t>
            </a:r>
          </a:p>
          <a:p>
            <a:pPr eaLnBrk="1" fontAlgn="auto" hangingPunct="1">
              <a:spcBef>
                <a:spcPts val="0"/>
              </a:spcBef>
              <a:spcAft>
                <a:spcPts val="0"/>
              </a:spcAft>
              <a:defRPr/>
            </a:pPr>
            <a:r>
              <a:rPr lang="en-US" dirty="0"/>
              <a:t>based.</a:t>
            </a:r>
          </a:p>
          <a:p>
            <a:pPr eaLnBrk="1" fontAlgn="auto" hangingPunct="1">
              <a:spcBef>
                <a:spcPts val="0"/>
              </a:spcBef>
              <a:spcAft>
                <a:spcPts val="0"/>
              </a:spcAft>
              <a:defRPr/>
            </a:pPr>
            <a:r>
              <a:rPr lang="en-US" dirty="0"/>
              <a:t>C. Strategies of milieu therapy have been modified to conform to the </a:t>
            </a:r>
            <a:r>
              <a:rPr lang="en-US" dirty="0" err="1"/>
              <a:t>shortterm</a:t>
            </a:r>
            <a:endParaRPr lang="en-US" dirty="0"/>
          </a:p>
          <a:p>
            <a:pPr eaLnBrk="1" fontAlgn="auto" hangingPunct="1">
              <a:spcBef>
                <a:spcPts val="0"/>
              </a:spcBef>
              <a:spcAft>
                <a:spcPts val="0"/>
              </a:spcAft>
              <a:defRPr/>
            </a:pPr>
            <a:r>
              <a:rPr lang="en-US" dirty="0"/>
              <a:t>approach to care or to outpatient treatment programs.</a:t>
            </a:r>
          </a:p>
          <a:p>
            <a:pPr eaLnBrk="1" fontAlgn="auto" hangingPunct="1">
              <a:spcBef>
                <a:spcPts val="0"/>
              </a:spcBef>
              <a:spcAft>
                <a:spcPts val="0"/>
              </a:spcAft>
              <a:defRPr/>
            </a:pPr>
            <a:r>
              <a:rPr lang="en-US" dirty="0"/>
              <a:t>D. Some programs (e.g., those for children and adolescents, clients with</a:t>
            </a:r>
          </a:p>
          <a:p>
            <a:pPr eaLnBrk="1" fontAlgn="auto" hangingPunct="1">
              <a:spcBef>
                <a:spcPts val="0"/>
              </a:spcBef>
              <a:spcAft>
                <a:spcPts val="0"/>
              </a:spcAft>
              <a:defRPr/>
            </a:pPr>
            <a:r>
              <a:rPr lang="en-US" dirty="0"/>
              <a:t>substance addictions, and geriatric clients) have successfully adapted the</a:t>
            </a:r>
          </a:p>
          <a:p>
            <a:pPr eaLnBrk="1" fontAlgn="auto" hangingPunct="1">
              <a:spcBef>
                <a:spcPts val="0"/>
              </a:spcBef>
              <a:spcAft>
                <a:spcPts val="0"/>
              </a:spcAft>
              <a:defRPr/>
            </a:pPr>
            <a:r>
              <a:rPr lang="en-US" dirty="0"/>
              <a:t>concepts of milieu treatment to their specialty needs.</a:t>
            </a:r>
          </a:p>
          <a:p>
            <a:pPr eaLnBrk="1" fontAlgn="auto" hangingPunct="1">
              <a:spcBef>
                <a:spcPts val="0"/>
              </a:spcBef>
              <a:spcAft>
                <a:spcPts val="0"/>
              </a:spcAft>
              <a:defRPr/>
            </a:pPr>
            <a:r>
              <a:rPr lang="en-US" dirty="0"/>
              <a:t>IV. Basic Assumptions</a:t>
            </a:r>
          </a:p>
          <a:p>
            <a:pPr eaLnBrk="1" fontAlgn="auto" hangingPunct="1">
              <a:spcBef>
                <a:spcPts val="0"/>
              </a:spcBef>
              <a:spcAft>
                <a:spcPts val="0"/>
              </a:spcAft>
              <a:defRPr/>
            </a:pPr>
            <a:r>
              <a:rPr lang="en-US" dirty="0"/>
              <a:t>A. The health in each individual is to be realized and encouraged to grow.</a:t>
            </a:r>
          </a:p>
          <a:p>
            <a:pPr eaLnBrk="1" fontAlgn="auto" hangingPunct="1">
              <a:spcBef>
                <a:spcPts val="0"/>
              </a:spcBef>
              <a:spcAft>
                <a:spcPts val="0"/>
              </a:spcAft>
              <a:defRPr/>
            </a:pPr>
            <a:r>
              <a:rPr lang="en-US" dirty="0"/>
              <a:t>B. Every interaction is an opportunity for therapeutic intervention.</a:t>
            </a:r>
          </a:p>
          <a:p>
            <a:pPr eaLnBrk="1" fontAlgn="auto" hangingPunct="1">
              <a:spcBef>
                <a:spcPts val="0"/>
              </a:spcBef>
              <a:spcAft>
                <a:spcPts val="0"/>
              </a:spcAft>
              <a:defRPr/>
            </a:pPr>
            <a:r>
              <a:rPr lang="en-US" dirty="0"/>
              <a:t>C. The client owns his or her own environment.</a:t>
            </a:r>
          </a:p>
          <a:p>
            <a:pPr eaLnBrk="1" fontAlgn="auto" hangingPunct="1">
              <a:spcBef>
                <a:spcPts val="0"/>
              </a:spcBef>
              <a:spcAft>
                <a:spcPts val="0"/>
              </a:spcAft>
              <a:defRPr/>
            </a:pPr>
            <a:r>
              <a:rPr lang="en-US" dirty="0"/>
              <a:t>D. Each client owns his or her own behavior.</a:t>
            </a:r>
          </a:p>
          <a:p>
            <a:pPr eaLnBrk="1" fontAlgn="auto" hangingPunct="1">
              <a:spcBef>
                <a:spcPts val="0"/>
              </a:spcBef>
              <a:spcAft>
                <a:spcPts val="0"/>
              </a:spcAft>
              <a:defRPr/>
            </a:pPr>
            <a:r>
              <a:rPr lang="en-US" dirty="0"/>
              <a:t>E. Peer pressure is a useful and powerful tool.</a:t>
            </a:r>
          </a:p>
          <a:p>
            <a:pPr eaLnBrk="1" fontAlgn="auto" hangingPunct="1">
              <a:spcBef>
                <a:spcPts val="0"/>
              </a:spcBef>
              <a:spcAft>
                <a:spcPts val="0"/>
              </a:spcAft>
              <a:defRPr/>
            </a:pPr>
            <a:r>
              <a:rPr lang="en-US" dirty="0"/>
              <a:t>F. Inappropriate behaviors are dealt with as they occur.</a:t>
            </a:r>
          </a:p>
          <a:p>
            <a:pPr eaLnBrk="1" fontAlgn="auto" hangingPunct="1">
              <a:spcBef>
                <a:spcPts val="0"/>
              </a:spcBef>
              <a:spcAft>
                <a:spcPts val="0"/>
              </a:spcAft>
              <a:defRPr/>
            </a:pPr>
            <a:r>
              <a:rPr lang="en-US" dirty="0"/>
              <a:t>G. Restrictions and punishment are to be avoided.</a:t>
            </a:r>
          </a:p>
          <a:p>
            <a:pPr eaLnBrk="1" fontAlgn="auto" hangingPunct="1">
              <a:spcBef>
                <a:spcPts val="0"/>
              </a:spcBef>
              <a:spcAft>
                <a:spcPts val="0"/>
              </a:spcAft>
              <a:defRPr/>
            </a:pPr>
            <a:r>
              <a:rPr lang="en-US" dirty="0"/>
              <a:t>IV. Conditions that Promote a Therapeutic Community</a:t>
            </a:r>
          </a:p>
          <a:p>
            <a:pPr eaLnBrk="1" fontAlgn="auto" hangingPunct="1">
              <a:spcBef>
                <a:spcPts val="0"/>
              </a:spcBef>
              <a:spcAft>
                <a:spcPts val="0"/>
              </a:spcAft>
              <a:defRPr/>
            </a:pPr>
            <a:r>
              <a:rPr lang="en-US" dirty="0"/>
              <a:t>A. Basic physiological needs are fulfilled.</a:t>
            </a:r>
          </a:p>
          <a:p>
            <a:pPr eaLnBrk="1" fontAlgn="auto" hangingPunct="1">
              <a:spcBef>
                <a:spcPts val="0"/>
              </a:spcBef>
              <a:spcAft>
                <a:spcPts val="0"/>
              </a:spcAft>
              <a:defRPr/>
            </a:pPr>
            <a:r>
              <a:rPr lang="en-US" dirty="0"/>
              <a:t>B. The physical facilities are conducive to achievement of the goals of</a:t>
            </a:r>
          </a:p>
          <a:p>
            <a:pPr eaLnBrk="1" fontAlgn="auto" hangingPunct="1">
              <a:spcBef>
                <a:spcPts val="0"/>
              </a:spcBef>
              <a:spcAft>
                <a:spcPts val="0"/>
              </a:spcAft>
              <a:defRPr/>
            </a:pPr>
            <a:r>
              <a:rPr lang="en-US" dirty="0"/>
              <a:t>therapy.</a:t>
            </a:r>
          </a:p>
          <a:p>
            <a:pPr eaLnBrk="1" fontAlgn="auto" hangingPunct="1">
              <a:spcBef>
                <a:spcPts val="0"/>
              </a:spcBef>
              <a:spcAft>
                <a:spcPts val="0"/>
              </a:spcAft>
              <a:defRPr/>
            </a:pPr>
            <a:r>
              <a:rPr lang="en-US" dirty="0"/>
              <a:t>C. A democratic form of self-government exists.</a:t>
            </a:r>
          </a:p>
          <a:p>
            <a:pPr eaLnBrk="1" fontAlgn="auto" hangingPunct="1">
              <a:spcBef>
                <a:spcPts val="0"/>
              </a:spcBef>
              <a:spcAft>
                <a:spcPts val="0"/>
              </a:spcAft>
              <a:defRPr/>
            </a:pPr>
            <a:r>
              <a:rPr lang="en-US" dirty="0"/>
              <a:t>D. Responsibilities are assigned according to client capabilities.</a:t>
            </a:r>
          </a:p>
          <a:p>
            <a:pPr eaLnBrk="1" fontAlgn="auto" hangingPunct="1">
              <a:spcBef>
                <a:spcPts val="0"/>
              </a:spcBef>
              <a:spcAft>
                <a:spcPts val="0"/>
              </a:spcAft>
              <a:defRPr/>
            </a:pPr>
            <a:r>
              <a:rPr lang="en-US" dirty="0"/>
              <a:t>E. A structured program of social and work-related activities is scheduled as</a:t>
            </a:r>
          </a:p>
          <a:p>
            <a:pPr eaLnBrk="1" fontAlgn="auto" hangingPunct="1">
              <a:spcBef>
                <a:spcPts val="0"/>
              </a:spcBef>
              <a:spcAft>
                <a:spcPts val="0"/>
              </a:spcAft>
              <a:defRPr/>
            </a:pPr>
            <a:r>
              <a:rPr lang="en-US" dirty="0"/>
              <a:t>part of the treatment program.</a:t>
            </a:r>
          </a:p>
          <a:p>
            <a:pPr eaLnBrk="1" fontAlgn="auto" hangingPunct="1">
              <a:spcBef>
                <a:spcPts val="0"/>
              </a:spcBef>
              <a:spcAft>
                <a:spcPts val="0"/>
              </a:spcAft>
              <a:defRPr/>
            </a:pPr>
            <a:r>
              <a:rPr lang="en-US" dirty="0"/>
              <a:t>F. Community and family are included in the program of therapy in an effort</a:t>
            </a:r>
          </a:p>
          <a:p>
            <a:pPr eaLnBrk="1" fontAlgn="auto" hangingPunct="1">
              <a:spcBef>
                <a:spcPts val="0"/>
              </a:spcBef>
              <a:spcAft>
                <a:spcPts val="0"/>
              </a:spcAft>
              <a:defRPr/>
            </a:pPr>
            <a:r>
              <a:rPr lang="en-US" dirty="0"/>
              <a:t>to facilitate discharge from treatment.</a:t>
            </a:r>
          </a:p>
          <a:p>
            <a:pPr eaLnBrk="1" fontAlgn="auto" hangingPunct="1">
              <a:spcBef>
                <a:spcPts val="0"/>
              </a:spcBef>
              <a:spcAft>
                <a:spcPts val="0"/>
              </a:spcAft>
              <a:defRPr/>
            </a:pPr>
            <a:r>
              <a:rPr lang="en-US" dirty="0"/>
              <a:t>V. The Program of a Therapeutic Community</a:t>
            </a:r>
          </a:p>
          <a:p>
            <a:pPr eaLnBrk="1" fontAlgn="auto" hangingPunct="1">
              <a:spcBef>
                <a:spcPts val="0"/>
              </a:spcBef>
              <a:spcAft>
                <a:spcPts val="0"/>
              </a:spcAft>
              <a:defRPr/>
            </a:pPr>
            <a:r>
              <a:rPr lang="en-US" dirty="0"/>
              <a:t>A. The program is directed by an interdisciplinary team.</a:t>
            </a:r>
          </a:p>
          <a:p>
            <a:pPr eaLnBrk="1" fontAlgn="auto" hangingPunct="1">
              <a:spcBef>
                <a:spcPts val="0"/>
              </a:spcBef>
              <a:spcAft>
                <a:spcPts val="0"/>
              </a:spcAft>
              <a:defRPr/>
            </a:pPr>
            <a:r>
              <a:rPr lang="en-US" dirty="0"/>
              <a:t>B. A treatment plan is formulated by the team.</a:t>
            </a:r>
          </a:p>
          <a:p>
            <a:pPr eaLnBrk="1" fontAlgn="auto" hangingPunct="1">
              <a:spcBef>
                <a:spcPts val="0"/>
              </a:spcBef>
              <a:spcAft>
                <a:spcPts val="0"/>
              </a:spcAft>
              <a:defRPr/>
            </a:pPr>
            <a:r>
              <a:rPr lang="en-US" dirty="0"/>
              <a:t>C. Members of all participating disciplines sign the treatment plan and meet</a:t>
            </a:r>
          </a:p>
          <a:p>
            <a:pPr eaLnBrk="1" fontAlgn="auto" hangingPunct="1">
              <a:spcBef>
                <a:spcPts val="0"/>
              </a:spcBef>
              <a:spcAft>
                <a:spcPts val="0"/>
              </a:spcAft>
              <a:defRPr/>
            </a:pPr>
            <a:r>
              <a:rPr lang="en-US" dirty="0"/>
              <a:t>regularly to update the plan as needed.</a:t>
            </a:r>
          </a:p>
          <a:p>
            <a:pPr eaLnBrk="1" fontAlgn="auto" hangingPunct="1">
              <a:spcBef>
                <a:spcPts val="0"/>
              </a:spcBef>
              <a:spcAft>
                <a:spcPts val="0"/>
              </a:spcAft>
              <a:defRPr/>
            </a:pPr>
            <a:r>
              <a:rPr lang="en-US" dirty="0"/>
              <a:t>D. Disciplines may include psychiatry, psychology, nursing, social work,</a:t>
            </a:r>
          </a:p>
          <a:p>
            <a:pPr eaLnBrk="1" fontAlgn="auto" hangingPunct="1">
              <a:spcBef>
                <a:spcPts val="0"/>
              </a:spcBef>
              <a:spcAft>
                <a:spcPts val="0"/>
              </a:spcAft>
              <a:defRPr/>
            </a:pPr>
            <a:r>
              <a:rPr lang="en-US" dirty="0"/>
              <a:t>occupational therapy, recreational therapy, art therapy, music therapy,</a:t>
            </a:r>
          </a:p>
          <a:p>
            <a:pPr eaLnBrk="1" fontAlgn="auto" hangingPunct="1">
              <a:spcBef>
                <a:spcPts val="0"/>
              </a:spcBef>
              <a:spcAft>
                <a:spcPts val="0"/>
              </a:spcAft>
              <a:defRPr/>
            </a:pPr>
            <a:r>
              <a:rPr lang="en-US" dirty="0"/>
              <a:t>dietetics, and chaplain’s service.</a:t>
            </a:r>
          </a:p>
          <a:p>
            <a:pPr eaLnBrk="1" fontAlgn="auto" hangingPunct="1">
              <a:spcBef>
                <a:spcPts val="0"/>
              </a:spcBef>
              <a:spcAft>
                <a:spcPts val="0"/>
              </a:spcAft>
              <a:defRPr/>
            </a:pPr>
            <a:r>
              <a:rPr lang="en-US" dirty="0"/>
              <a:t>VI. Role of the Nurse</a:t>
            </a:r>
          </a:p>
          <a:p>
            <a:pPr eaLnBrk="1" fontAlgn="auto" hangingPunct="1">
              <a:spcBef>
                <a:spcPts val="0"/>
              </a:spcBef>
              <a:spcAft>
                <a:spcPts val="0"/>
              </a:spcAft>
              <a:defRPr/>
            </a:pPr>
            <a:r>
              <a:rPr lang="en-US" dirty="0"/>
              <a:t>A. Through use of the nursing process, nurses manage the therapeutic</a:t>
            </a:r>
          </a:p>
          <a:p>
            <a:pPr eaLnBrk="1" fontAlgn="auto" hangingPunct="1">
              <a:spcBef>
                <a:spcPts val="0"/>
              </a:spcBef>
              <a:spcAft>
                <a:spcPts val="0"/>
              </a:spcAft>
              <a:defRPr/>
            </a:pPr>
            <a:r>
              <a:rPr lang="en-US" dirty="0"/>
              <a:t>environment on a 24-hour basis.</a:t>
            </a:r>
          </a:p>
          <a:p>
            <a:pPr eaLnBrk="1" fontAlgn="auto" hangingPunct="1">
              <a:spcBef>
                <a:spcPts val="0"/>
              </a:spcBef>
              <a:spcAft>
                <a:spcPts val="0"/>
              </a:spcAft>
              <a:defRPr/>
            </a:pPr>
            <a:r>
              <a:rPr lang="en-US" dirty="0"/>
              <a:t>B. Nurses have the responsibility for ensuring that clients’ physiological and</a:t>
            </a:r>
          </a:p>
          <a:p>
            <a:pPr eaLnBrk="1" fontAlgn="auto" hangingPunct="1">
              <a:spcBef>
                <a:spcPts val="0"/>
              </a:spcBef>
              <a:spcAft>
                <a:spcPts val="0"/>
              </a:spcAft>
              <a:defRPr/>
            </a:pPr>
            <a:r>
              <a:rPr lang="en-US" dirty="0"/>
              <a:t>psychological needs are met.</a:t>
            </a:r>
          </a:p>
          <a:p>
            <a:pPr eaLnBrk="1" fontAlgn="auto" hangingPunct="1">
              <a:spcBef>
                <a:spcPts val="0"/>
              </a:spcBef>
              <a:spcAft>
                <a:spcPts val="0"/>
              </a:spcAft>
              <a:defRPr/>
            </a:pPr>
            <a:r>
              <a:rPr lang="en-US" dirty="0"/>
              <a:t>C. Nurses also are responsible for:</a:t>
            </a:r>
          </a:p>
          <a:p>
            <a:pPr eaLnBrk="1" fontAlgn="auto" hangingPunct="1">
              <a:spcBef>
                <a:spcPts val="0"/>
              </a:spcBef>
              <a:spcAft>
                <a:spcPts val="0"/>
              </a:spcAft>
              <a:defRPr/>
            </a:pPr>
            <a:r>
              <a:rPr lang="en-US" dirty="0"/>
              <a:t>1. Medication administration</a:t>
            </a:r>
          </a:p>
          <a:p>
            <a:pPr eaLnBrk="1" fontAlgn="auto" hangingPunct="1">
              <a:spcBef>
                <a:spcPts val="0"/>
              </a:spcBef>
              <a:spcAft>
                <a:spcPts val="0"/>
              </a:spcAft>
              <a:defRPr/>
            </a:pPr>
            <a:r>
              <a:rPr lang="en-US" dirty="0"/>
              <a:t>2. Development of a one-to-one relationship</a:t>
            </a:r>
          </a:p>
          <a:p>
            <a:pPr eaLnBrk="1" fontAlgn="auto" hangingPunct="1">
              <a:spcBef>
                <a:spcPts val="0"/>
              </a:spcBef>
              <a:spcAft>
                <a:spcPts val="0"/>
              </a:spcAft>
              <a:defRPr/>
            </a:pPr>
            <a:r>
              <a:rPr lang="en-US" dirty="0"/>
              <a:t>3. Setting limits on unacceptable behavior</a:t>
            </a:r>
          </a:p>
          <a:p>
            <a:pPr eaLnBrk="1" fontAlgn="auto" hangingPunct="1">
              <a:spcBef>
                <a:spcPts val="0"/>
              </a:spcBef>
              <a:spcAft>
                <a:spcPts val="0"/>
              </a:spcAft>
              <a:defRPr/>
            </a:pPr>
            <a:r>
              <a:rPr lang="en-US" dirty="0"/>
              <a:t>4. Client education</a:t>
            </a:r>
          </a:p>
        </p:txBody>
      </p:sp>
      <p:sp>
        <p:nvSpPr>
          <p:cNvPr id="44036" name="Slide Number Placeholder 3">
            <a:extLst>
              <a:ext uri="{FF2B5EF4-FFF2-40B4-BE49-F238E27FC236}">
                <a16:creationId xmlns:a16="http://schemas.microsoft.com/office/drawing/2014/main" id="{6ABB22A1-FE0E-4836-AAC6-8198B38BD158}"/>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7A46FAC6-9BE5-4B1B-8008-CDC2E8A583AE}" type="slidenum">
              <a:rPr lang="ar-SA" altLang="en-US">
                <a:latin typeface="Arial" panose="020B0604020202020204" pitchFamily="34" charset="0"/>
              </a:rPr>
              <a:pPr algn="r" eaLnBrk="1" hangingPunct="1">
                <a:spcBef>
                  <a:spcPct val="0"/>
                </a:spcBef>
              </a:pPr>
              <a:t>29</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31544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17700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37841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76835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3810000" cy="4114800"/>
          </a:xfrm>
        </p:spPr>
        <p:txBody>
          <a:bodyPr rtlCol="0">
            <a:normAutofit/>
          </a:bodyPr>
          <a:lstStyle/>
          <a:p>
            <a:pPr lvl="0"/>
            <a:endParaRPr lang="en-US" noProof="0"/>
          </a:p>
        </p:txBody>
      </p:sp>
      <p:sp>
        <p:nvSpPr>
          <p:cNvPr id="5" name="Date Placeholder 4">
            <a:extLst>
              <a:ext uri="{FF2B5EF4-FFF2-40B4-BE49-F238E27FC236}">
                <a16:creationId xmlns:a16="http://schemas.microsoft.com/office/drawing/2014/main" id="{7A46CB0A-D45B-11DC-9C73-4F6B638F04C4}"/>
              </a:ext>
            </a:extLst>
          </p:cNvPr>
          <p:cNvSpPr>
            <a:spLocks noGrp="1"/>
          </p:cNvSpPr>
          <p:nvPr>
            <p:ph type="dt" sz="half" idx="10"/>
          </p:nvPr>
        </p:nvSpPr>
        <p:spPr>
          <a:xfrm>
            <a:off x="665163" y="6367463"/>
            <a:ext cx="1905000" cy="457200"/>
          </a:xfrm>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D9BC2249-0C40-A4DE-079B-5C05DDC43ACD}"/>
              </a:ext>
            </a:extLst>
          </p:cNvPr>
          <p:cNvSpPr>
            <a:spLocks noGrp="1"/>
          </p:cNvSpPr>
          <p:nvPr>
            <p:ph type="ftr" sz="quarter" idx="11"/>
          </p:nvPr>
        </p:nvSpPr>
        <p:spPr>
          <a:xfrm>
            <a:off x="3103563" y="6367463"/>
            <a:ext cx="2895600" cy="457200"/>
          </a:xfrm>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F1C8533C-2D61-08BD-6CC6-D8B2325F723C}"/>
              </a:ext>
            </a:extLst>
          </p:cNvPr>
          <p:cNvSpPr>
            <a:spLocks noGrp="1"/>
          </p:cNvSpPr>
          <p:nvPr>
            <p:ph type="sldNum" sz="quarter" idx="12"/>
          </p:nvPr>
        </p:nvSpPr>
        <p:spPr>
          <a:xfrm>
            <a:off x="6532563" y="6367463"/>
            <a:ext cx="1905000" cy="457200"/>
          </a:xfrm>
        </p:spPr>
        <p:txBody>
          <a:bodyPr/>
          <a:lstStyle>
            <a:lvl1pPr>
              <a:defRPr/>
            </a:lvl1pPr>
          </a:lstStyle>
          <a:p>
            <a:fld id="{F7305333-045D-4BD1-83E6-3833ECD65B99}" type="slidenum">
              <a:rPr lang="ar-SA" altLang="en-US"/>
              <a:pPr/>
              <a:t>‹#›</a:t>
            </a:fld>
            <a:endParaRPr lang="en-US" altLang="en-US"/>
          </a:p>
        </p:txBody>
      </p:sp>
    </p:spTree>
    <p:extLst>
      <p:ext uri="{BB962C8B-B14F-4D97-AF65-F5344CB8AC3E}">
        <p14:creationId xmlns:p14="http://schemas.microsoft.com/office/powerpoint/2010/main" val="24006561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768350"/>
            <a:ext cx="7772400" cy="1143000"/>
          </a:xfrm>
        </p:spPr>
        <p:txBody>
          <a:bodyPr/>
          <a:lstStyle/>
          <a:p>
            <a:r>
              <a:rPr lang="en-US"/>
              <a:t>Click to edit Master title style</a:t>
            </a:r>
          </a:p>
        </p:txBody>
      </p:sp>
      <p:sp>
        <p:nvSpPr>
          <p:cNvPr id="3" name="ClipArt Placeholder 2"/>
          <p:cNvSpPr>
            <a:spLocks noGrp="1"/>
          </p:cNvSpPr>
          <p:nvPr>
            <p:ph type="clipArt" sz="half" idx="1"/>
          </p:nvPr>
        </p:nvSpPr>
        <p:spPr>
          <a:xfrm>
            <a:off x="685800" y="1981200"/>
            <a:ext cx="3810000" cy="4114800"/>
          </a:xfrm>
        </p:spPr>
        <p:txBody>
          <a:bodyPr rtlCol="0">
            <a:normAutofit/>
          </a:bodyPr>
          <a:lstStyle/>
          <a:p>
            <a:pPr lvl="0"/>
            <a:endParaRPr lang="en-US" noProof="0"/>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293B04-83D5-A150-2FF4-CBC72FBD96D9}"/>
              </a:ext>
            </a:extLst>
          </p:cNvPr>
          <p:cNvSpPr>
            <a:spLocks noGrp="1"/>
          </p:cNvSpPr>
          <p:nvPr>
            <p:ph type="dt" sz="half" idx="10"/>
          </p:nvPr>
        </p:nvSpPr>
        <p:spPr>
          <a:xfrm>
            <a:off x="665163" y="6367463"/>
            <a:ext cx="1905000" cy="457200"/>
          </a:xfrm>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4411DCB4-288D-F8A8-3BA8-448CDBD13A5E}"/>
              </a:ext>
            </a:extLst>
          </p:cNvPr>
          <p:cNvSpPr>
            <a:spLocks noGrp="1"/>
          </p:cNvSpPr>
          <p:nvPr>
            <p:ph type="ftr" sz="quarter" idx="11"/>
          </p:nvPr>
        </p:nvSpPr>
        <p:spPr>
          <a:xfrm>
            <a:off x="3103563" y="6367463"/>
            <a:ext cx="2895600" cy="457200"/>
          </a:xfrm>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DB73476E-8DE5-5203-DB63-C37B062DAF30}"/>
              </a:ext>
            </a:extLst>
          </p:cNvPr>
          <p:cNvSpPr>
            <a:spLocks noGrp="1"/>
          </p:cNvSpPr>
          <p:nvPr>
            <p:ph type="sldNum" sz="quarter" idx="12"/>
          </p:nvPr>
        </p:nvSpPr>
        <p:spPr>
          <a:xfrm>
            <a:off x="6532563" y="6367463"/>
            <a:ext cx="1905000" cy="457200"/>
          </a:xfrm>
        </p:spPr>
        <p:txBody>
          <a:bodyPr/>
          <a:lstStyle>
            <a:lvl1pPr>
              <a:defRPr/>
            </a:lvl1pPr>
          </a:lstStyle>
          <a:p>
            <a:fld id="{3D7C8F8A-5E88-4AD4-8EC5-F1B31BF20C61}" type="slidenum">
              <a:rPr lang="ar-SA" altLang="en-US"/>
              <a:pPr/>
              <a:t>‹#›</a:t>
            </a:fld>
            <a:endParaRPr lang="en-US" altLang="en-US"/>
          </a:p>
        </p:txBody>
      </p:sp>
    </p:spTree>
    <p:extLst>
      <p:ext uri="{BB962C8B-B14F-4D97-AF65-F5344CB8AC3E}">
        <p14:creationId xmlns:p14="http://schemas.microsoft.com/office/powerpoint/2010/main" val="4280732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96561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8/21/2022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55935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8/21/2022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29764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8/21/2022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07746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8/21/2022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89695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83089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9333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442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8/21/2022</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4049588990"/>
      </p:ext>
    </p:extLst>
  </p:cSld>
  <p:clrMap bg1="lt1" tx1="dk1" bg2="lt2" tx2="dk2" accent1="accent1" accent2="accent2" accent3="accent3" accent4="accent4" accent5="accent5" accent6="accent6" hlink="hlink" folHlink="folHlink"/>
  <p:sldLayoutIdLst>
    <p:sldLayoutId id="2147484208" r:id="rId1"/>
    <p:sldLayoutId id="2147484209" r:id="rId2"/>
    <p:sldLayoutId id="2147484210" r:id="rId3"/>
    <p:sldLayoutId id="2147484211" r:id="rId4"/>
    <p:sldLayoutId id="2147484212" r:id="rId5"/>
    <p:sldLayoutId id="2147484213" r:id="rId6"/>
    <p:sldLayoutId id="2147484214" r:id="rId7"/>
    <p:sldLayoutId id="2147484215" r:id="rId8"/>
    <p:sldLayoutId id="2147484216" r:id="rId9"/>
    <p:sldLayoutId id="2147484217" r:id="rId10"/>
    <p:sldLayoutId id="2147484218" r:id="rId11"/>
    <p:sldLayoutId id="2147484219" r:id="rId12"/>
    <p:sldLayoutId id="214748422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1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12.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12.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12.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12.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23.xml.rels><?xml version="1.0" encoding="UTF-8" standalone="yes"?>
<Relationships xmlns="http://schemas.openxmlformats.org/package/2006/relationships"><Relationship Id="rId2" Type="http://schemas.openxmlformats.org/officeDocument/2006/relationships/image" Target="../media/image8.wmf" /><Relationship Id="rId1" Type="http://schemas.openxmlformats.org/officeDocument/2006/relationships/slideLayout" Target="../slideLayouts/slideLayout12.xml" /></Relationships>
</file>

<file path=ppt/slides/_rels/slide24.xml.rels><?xml version="1.0" encoding="UTF-8" standalone="yes"?>
<Relationships xmlns="http://schemas.openxmlformats.org/package/2006/relationships"><Relationship Id="rId2" Type="http://schemas.openxmlformats.org/officeDocument/2006/relationships/image" Target="../media/image9.wmf" /><Relationship Id="rId1" Type="http://schemas.openxmlformats.org/officeDocument/2006/relationships/slideLayout" Target="../slideLayouts/slideLayout12.xml" /></Relationships>
</file>

<file path=ppt/slides/_rels/slide25.xml.rels><?xml version="1.0" encoding="UTF-8" standalone="yes"?>
<Relationships xmlns="http://schemas.openxmlformats.org/package/2006/relationships"><Relationship Id="rId2" Type="http://schemas.openxmlformats.org/officeDocument/2006/relationships/image" Target="../media/image10.wmf" /><Relationship Id="rId1" Type="http://schemas.openxmlformats.org/officeDocument/2006/relationships/slideLayout" Target="../slideLayouts/slideLayout1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27.xml.rels><?xml version="1.0" encoding="UTF-8" standalone="yes"?>
<Relationships xmlns="http://schemas.openxmlformats.org/package/2006/relationships"><Relationship Id="rId2" Type="http://schemas.openxmlformats.org/officeDocument/2006/relationships/image" Target="../media/image11.jpeg" /><Relationship Id="rId1" Type="http://schemas.openxmlformats.org/officeDocument/2006/relationships/slideLayout" Target="../slideLayouts/slideLayout1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29.xml.rels><?xml version="1.0" encoding="UTF-8" standalone="yes"?>
<Relationships xmlns="http://schemas.openxmlformats.org/package/2006/relationships"><Relationship Id="rId3" Type="http://schemas.openxmlformats.org/officeDocument/2006/relationships/image" Target="../media/image12.wmf" /><Relationship Id="rId2" Type="http://schemas.openxmlformats.org/officeDocument/2006/relationships/notesSlide" Target="../notesSlides/notesSlide6.xml" /><Relationship Id="rId1" Type="http://schemas.openxmlformats.org/officeDocument/2006/relationships/slideLayout" Target="../slideLayouts/slideLayout12.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3.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4.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42.xml.rels><?xml version="1.0" encoding="UTF-8" standalone="yes"?>
<Relationships xmlns="http://schemas.openxmlformats.org/package/2006/relationships"><Relationship Id="rId2" Type="http://schemas.openxmlformats.org/officeDocument/2006/relationships/image" Target="../media/image13.wmf" /><Relationship Id="rId1" Type="http://schemas.openxmlformats.org/officeDocument/2006/relationships/slideLayout" Target="../slideLayouts/slideLayout12.xml" /></Relationships>
</file>

<file path=ppt/slides/_rels/slide43.xml.rels><?xml version="1.0" encoding="UTF-8" standalone="yes"?>
<Relationships xmlns="http://schemas.openxmlformats.org/package/2006/relationships"><Relationship Id="rId2" Type="http://schemas.openxmlformats.org/officeDocument/2006/relationships/image" Target="../media/image14.wmf" /><Relationship Id="rId1" Type="http://schemas.openxmlformats.org/officeDocument/2006/relationships/slideLayout" Target="../slideLayouts/slideLayout12.xml" /></Relationships>
</file>

<file path=ppt/slides/_rels/slide44.xml.rels><?xml version="1.0" encoding="UTF-8" standalone="yes"?>
<Relationships xmlns="http://schemas.openxmlformats.org/package/2006/relationships"><Relationship Id="rId2" Type="http://schemas.openxmlformats.org/officeDocument/2006/relationships/image" Target="../media/image14.wmf" /><Relationship Id="rId1" Type="http://schemas.openxmlformats.org/officeDocument/2006/relationships/slideLayout" Target="../slideLayouts/slideLayout12.xml" /></Relationships>
</file>

<file path=ppt/slides/_rels/slide45.xml.rels><?xml version="1.0" encoding="UTF-8" standalone="yes"?>
<Relationships xmlns="http://schemas.openxmlformats.org/package/2006/relationships"><Relationship Id="rId2" Type="http://schemas.openxmlformats.org/officeDocument/2006/relationships/image" Target="../media/image14.wmf" /><Relationship Id="rId1" Type="http://schemas.openxmlformats.org/officeDocument/2006/relationships/slideLayout" Target="../slideLayouts/slideLayout12.xml" /></Relationships>
</file>

<file path=ppt/slides/_rels/slide46.xml.rels><?xml version="1.0" encoding="UTF-8" standalone="yes"?>
<Relationships xmlns="http://schemas.openxmlformats.org/package/2006/relationships"><Relationship Id="rId2" Type="http://schemas.openxmlformats.org/officeDocument/2006/relationships/image" Target="../media/image15.png" /><Relationship Id="rId1" Type="http://schemas.openxmlformats.org/officeDocument/2006/relationships/slideLayout" Target="../slideLayouts/slideLayout12.xml" /></Relationships>
</file>

<file path=ppt/slides/_rels/slide47.xml.rels><?xml version="1.0" encoding="UTF-8" standalone="yes"?>
<Relationships xmlns="http://schemas.openxmlformats.org/package/2006/relationships"><Relationship Id="rId2" Type="http://schemas.openxmlformats.org/officeDocument/2006/relationships/image" Target="../media/image14.wmf" /><Relationship Id="rId1" Type="http://schemas.openxmlformats.org/officeDocument/2006/relationships/slideLayout" Target="../slideLayouts/slideLayout12.xml" /></Relationships>
</file>

<file path=ppt/slides/_rels/slide48.xml.rels><?xml version="1.0" encoding="UTF-8" standalone="yes"?>
<Relationships xmlns="http://schemas.openxmlformats.org/package/2006/relationships"><Relationship Id="rId2" Type="http://schemas.openxmlformats.org/officeDocument/2006/relationships/image" Target="../media/image14.wmf" /><Relationship Id="rId1" Type="http://schemas.openxmlformats.org/officeDocument/2006/relationships/slideLayout" Target="../slideLayouts/slideLayout12.xml" /></Relationships>
</file>

<file path=ppt/slides/_rels/slide49.xml.rels><?xml version="1.0" encoding="UTF-8" standalone="yes"?>
<Relationships xmlns="http://schemas.openxmlformats.org/package/2006/relationships"><Relationship Id="rId3" Type="http://schemas.openxmlformats.org/officeDocument/2006/relationships/image" Target="../media/image16.wmf" /><Relationship Id="rId2" Type="http://schemas.openxmlformats.org/officeDocument/2006/relationships/image" Target="../media/image14.wmf" /><Relationship Id="rId1" Type="http://schemas.openxmlformats.org/officeDocument/2006/relationships/slideLayout" Target="../slideLayouts/slideLayout1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2" Type="http://schemas.openxmlformats.org/officeDocument/2006/relationships/image" Target="../media/image14.wmf" /><Relationship Id="rId1" Type="http://schemas.openxmlformats.org/officeDocument/2006/relationships/slideLayout" Target="../slideLayouts/slideLayout1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52.xml.rels><?xml version="1.0" encoding="UTF-8" standalone="yes"?>
<Relationships xmlns="http://schemas.openxmlformats.org/package/2006/relationships"><Relationship Id="rId2" Type="http://schemas.openxmlformats.org/officeDocument/2006/relationships/image" Target="../media/image17.jpeg" /><Relationship Id="rId1" Type="http://schemas.openxmlformats.org/officeDocument/2006/relationships/slideLayout" Target="../slideLayouts/slideLayout12.xml" /></Relationships>
</file>

<file path=ppt/slides/_rels/slide53.xml.rels><?xml version="1.0" encoding="UTF-8" standalone="yes"?>
<Relationships xmlns="http://schemas.openxmlformats.org/package/2006/relationships"><Relationship Id="rId2" Type="http://schemas.openxmlformats.org/officeDocument/2006/relationships/image" Target="../media/image14.wmf" /><Relationship Id="rId1" Type="http://schemas.openxmlformats.org/officeDocument/2006/relationships/slideLayout" Target="../slideLayouts/slideLayout12.xml" /></Relationships>
</file>

<file path=ppt/slides/_rels/slide54.xml.rels><?xml version="1.0" encoding="UTF-8" standalone="yes"?>
<Relationships xmlns="http://schemas.openxmlformats.org/package/2006/relationships"><Relationship Id="rId2" Type="http://schemas.openxmlformats.org/officeDocument/2006/relationships/image" Target="../media/image14.wmf" /><Relationship Id="rId1" Type="http://schemas.openxmlformats.org/officeDocument/2006/relationships/slideLayout" Target="../slideLayouts/slideLayout12.xml" /></Relationships>
</file>

<file path=ppt/slides/_rels/slide55.xml.rels><?xml version="1.0" encoding="UTF-8" standalone="yes"?>
<Relationships xmlns="http://schemas.openxmlformats.org/package/2006/relationships"><Relationship Id="rId2" Type="http://schemas.openxmlformats.org/officeDocument/2006/relationships/image" Target="../media/image14.wmf" /><Relationship Id="rId1" Type="http://schemas.openxmlformats.org/officeDocument/2006/relationships/slideLayout" Target="../slideLayouts/slideLayout12.xml" /></Relationships>
</file>

<file path=ppt/slides/_rels/slide56.xml.rels><?xml version="1.0" encoding="UTF-8" standalone="yes"?>
<Relationships xmlns="http://schemas.openxmlformats.org/package/2006/relationships"><Relationship Id="rId2" Type="http://schemas.openxmlformats.org/officeDocument/2006/relationships/image" Target="../media/image14.wmf" /><Relationship Id="rId1" Type="http://schemas.openxmlformats.org/officeDocument/2006/relationships/slideLayout" Target="../slideLayouts/slideLayout12.xml" /></Relationships>
</file>

<file path=ppt/slides/_rels/slide57.xml.rels><?xml version="1.0" encoding="UTF-8" standalone="yes"?>
<Relationships xmlns="http://schemas.openxmlformats.org/package/2006/relationships"><Relationship Id="rId2" Type="http://schemas.openxmlformats.org/officeDocument/2006/relationships/image" Target="../media/image14.wmf" /><Relationship Id="rId1" Type="http://schemas.openxmlformats.org/officeDocument/2006/relationships/slideLayout" Target="../slideLayouts/slideLayout12.xml" /></Relationships>
</file>

<file path=ppt/slides/_rels/slide58.xml.rels><?xml version="1.0" encoding="UTF-8" standalone="yes"?>
<Relationships xmlns="http://schemas.openxmlformats.org/package/2006/relationships"><Relationship Id="rId2" Type="http://schemas.openxmlformats.org/officeDocument/2006/relationships/image" Target="../media/image14.wmf" /><Relationship Id="rId1" Type="http://schemas.openxmlformats.org/officeDocument/2006/relationships/slideLayout" Target="../slideLayouts/slideLayout12.xml" /></Relationships>
</file>

<file path=ppt/slides/_rels/slide59.xml.rels><?xml version="1.0" encoding="UTF-8" standalone="yes"?>
<Relationships xmlns="http://schemas.openxmlformats.org/package/2006/relationships"><Relationship Id="rId2" Type="http://schemas.openxmlformats.org/officeDocument/2006/relationships/image" Target="../media/image14.wmf" /><Relationship Id="rId1" Type="http://schemas.openxmlformats.org/officeDocument/2006/relationships/slideLayout" Target="../slideLayouts/slideLayout12.xml" /></Relationships>
</file>

<file path=ppt/slides/_rels/slide6.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13.xml" /></Relationships>
</file>

<file path=ppt/slides/_rels/slide7.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13.xml" /></Relationships>
</file>

<file path=ppt/slides/_rels/slide8.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13.xml" /></Relationships>
</file>

<file path=ppt/slides/_rels/slide9.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1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9B36C-2DD5-D1BD-5BDD-4228D777228C}"/>
              </a:ext>
            </a:extLst>
          </p:cNvPr>
          <p:cNvSpPr>
            <a:spLocks noGrp="1"/>
          </p:cNvSpPr>
          <p:nvPr>
            <p:ph type="ctrTitle"/>
          </p:nvPr>
        </p:nvSpPr>
        <p:spPr>
          <a:xfrm>
            <a:off x="-76200" y="2152753"/>
            <a:ext cx="5257800" cy="1600327"/>
          </a:xfrm>
        </p:spPr>
        <p:txBody>
          <a:bodyPr/>
          <a:lstStyle/>
          <a:p>
            <a:pPr eaLnBrk="1" fontAlgn="auto" hangingPunct="1">
              <a:spcAft>
                <a:spcPts val="0"/>
              </a:spcAft>
              <a:defRPr/>
            </a:pPr>
            <a:r>
              <a:rPr lang="en-US" sz="4400" dirty="0"/>
              <a:t>Treatment Modalities </a:t>
            </a:r>
          </a:p>
        </p:txBody>
      </p:sp>
      <p:sp>
        <p:nvSpPr>
          <p:cNvPr id="9219" name="Subtitle 2">
            <a:extLst>
              <a:ext uri="{FF2B5EF4-FFF2-40B4-BE49-F238E27FC236}">
                <a16:creationId xmlns:a16="http://schemas.microsoft.com/office/drawing/2014/main" id="{BA12DCFD-829E-81D0-F55B-145A87BCE49E}"/>
              </a:ext>
            </a:extLst>
          </p:cNvPr>
          <p:cNvSpPr>
            <a:spLocks noGrp="1"/>
          </p:cNvSpPr>
          <p:nvPr>
            <p:ph type="subTitle" idx="1"/>
          </p:nvPr>
        </p:nvSpPr>
        <p:spPr/>
        <p:txBody>
          <a:bodyPr/>
          <a:lstStyle/>
          <a:p>
            <a:pPr eaLnBrk="1" hangingPunct="1"/>
            <a:endParaRPr lang="en-US" altLang="en-US"/>
          </a:p>
          <a:p>
            <a:pPr eaLnBrk="1" hangingPunct="1"/>
            <a:r>
              <a:rPr lang="en-US" altLang="en-US" sz="2800"/>
              <a:t>Dr. Faris Alsaraireh</a:t>
            </a:r>
            <a:endParaRPr lang="ar-JO" altLang="en-US" sz="2800"/>
          </a:p>
        </p:txBody>
      </p:sp>
      <p:sp>
        <p:nvSpPr>
          <p:cNvPr id="9220" name="Slide Number Placeholder 3">
            <a:extLst>
              <a:ext uri="{FF2B5EF4-FFF2-40B4-BE49-F238E27FC236}">
                <a16:creationId xmlns:a16="http://schemas.microsoft.com/office/drawing/2014/main" id="{E72FD56D-A1B4-CE28-4B66-D6C3B284F51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F5C0B621-AEB9-4C35-B1A8-91363D30CD2B}" type="slidenum">
              <a:rPr lang="ar-SA" altLang="en-US" sz="1200"/>
              <a:pPr>
                <a:spcBef>
                  <a:spcPct val="0"/>
                </a:spcBef>
                <a:buClrTx/>
                <a:buFontTx/>
                <a:buNone/>
              </a:pPr>
              <a:t>1</a:t>
            </a:fld>
            <a:endParaRPr lang="en-US" altLang="en-US" sz="12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0CB5FD7-7D08-B4A0-E98E-5967EBEE9E9C}"/>
              </a:ext>
            </a:extLst>
          </p:cNvPr>
          <p:cNvSpPr>
            <a:spLocks noGrp="1" noChangeArrowheads="1"/>
          </p:cNvSpPr>
          <p:nvPr>
            <p:ph type="title"/>
          </p:nvPr>
        </p:nvSpPr>
        <p:spPr/>
        <p:txBody>
          <a:bodyPr>
            <a:normAutofit fontScale="90000"/>
          </a:bodyPr>
          <a:lstStyle/>
          <a:p>
            <a:pPr eaLnBrk="1" fontAlgn="auto" hangingPunct="1">
              <a:spcAft>
                <a:spcPts val="0"/>
              </a:spcAft>
              <a:defRPr/>
            </a:pPr>
            <a:r>
              <a:rPr lang="en-US">
                <a:solidFill>
                  <a:schemeClr val="accent6">
                    <a:tint val="1000"/>
                  </a:schemeClr>
                </a:solidFill>
              </a:rPr>
              <a:t>Yoga</a:t>
            </a:r>
            <a:br>
              <a:rPr lang="en-US">
                <a:solidFill>
                  <a:schemeClr val="accent6">
                    <a:tint val="1000"/>
                  </a:schemeClr>
                </a:solidFill>
              </a:rPr>
            </a:br>
            <a:r>
              <a:rPr lang="en-US">
                <a:solidFill>
                  <a:schemeClr val="accent6">
                    <a:tint val="1000"/>
                  </a:schemeClr>
                </a:solidFill>
              </a:rPr>
              <a:t> (</a:t>
            </a:r>
            <a:r>
              <a:rPr lang="en-US" sz="2800">
                <a:solidFill>
                  <a:schemeClr val="accent6">
                    <a:tint val="1000"/>
                  </a:schemeClr>
                </a:solidFill>
              </a:rPr>
              <a:t>breathing control stretching, and meditation</a:t>
            </a:r>
            <a:r>
              <a:rPr lang="en-US">
                <a:solidFill>
                  <a:schemeClr val="accent6">
                    <a:tint val="1000"/>
                  </a:schemeClr>
                </a:solidFill>
              </a:rPr>
              <a:t>)</a:t>
            </a:r>
          </a:p>
        </p:txBody>
      </p:sp>
      <p:sp>
        <p:nvSpPr>
          <p:cNvPr id="18435" name="Rectangle 3">
            <a:extLst>
              <a:ext uri="{FF2B5EF4-FFF2-40B4-BE49-F238E27FC236}">
                <a16:creationId xmlns:a16="http://schemas.microsoft.com/office/drawing/2014/main" id="{2385A022-01DF-8CD3-6BD1-A4046284331D}"/>
              </a:ext>
            </a:extLst>
          </p:cNvPr>
          <p:cNvSpPr>
            <a:spLocks noGrp="1" noChangeArrowheads="1"/>
          </p:cNvSpPr>
          <p:nvPr>
            <p:ph type="body" sz="half" idx="1"/>
          </p:nvPr>
        </p:nvSpPr>
        <p:spPr/>
        <p:txBody>
          <a:bodyPr/>
          <a:lstStyle/>
          <a:p>
            <a:pPr eaLnBrk="1" hangingPunct="1"/>
            <a:r>
              <a:rPr lang="en-US" altLang="en-US" sz="2800"/>
              <a:t>Found to have efficacy  in treating OCD and substance abuse disorders.</a:t>
            </a:r>
          </a:p>
          <a:p>
            <a:pPr eaLnBrk="1" hangingPunct="1">
              <a:buFontTx/>
              <a:buNone/>
            </a:pPr>
            <a:endParaRPr lang="en-US" altLang="en-US" sz="2800"/>
          </a:p>
        </p:txBody>
      </p:sp>
      <p:pic>
        <p:nvPicPr>
          <p:cNvPr id="18436" name="Picture 5" descr="C:\Documents and Settings\Owner\Application Data\Microsoft\Media Catalog\yoga.jpg">
            <a:extLst>
              <a:ext uri="{FF2B5EF4-FFF2-40B4-BE49-F238E27FC236}">
                <a16:creationId xmlns:a16="http://schemas.microsoft.com/office/drawing/2014/main" id="{EC32DEDB-AAFE-8C57-79A6-D2761F9C410D}"/>
              </a:ext>
            </a:extLst>
          </p:cNvPr>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tretch>
            <a:fillRect/>
          </a:stretch>
        </p:blipFill>
        <p:spPr>
          <a:xfrm>
            <a:off x="5755178" y="3307080"/>
            <a:ext cx="1596044" cy="1463040"/>
          </a:xfrm>
        </p:spPr>
      </p:pic>
      <p:sp>
        <p:nvSpPr>
          <p:cNvPr id="18437" name="Slide Number Placeholder 4">
            <a:extLst>
              <a:ext uri="{FF2B5EF4-FFF2-40B4-BE49-F238E27FC236}">
                <a16:creationId xmlns:a16="http://schemas.microsoft.com/office/drawing/2014/main" id="{39B07380-FDCA-3382-37D6-2E1B8C32046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E0823D2C-12AA-4C6E-995B-FDD836D821D8}" type="slidenum">
              <a:rPr lang="ar-SA" altLang="en-US" sz="1200"/>
              <a:pPr>
                <a:spcBef>
                  <a:spcPct val="0"/>
                </a:spcBef>
                <a:buClrTx/>
                <a:buFontTx/>
                <a:buNone/>
              </a:pPr>
              <a:t>10</a:t>
            </a:fld>
            <a:endParaRPr lang="en-US" altLang="en-US" sz="1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a:extLst>
              <a:ext uri="{FF2B5EF4-FFF2-40B4-BE49-F238E27FC236}">
                <a16:creationId xmlns:a16="http://schemas.microsoft.com/office/drawing/2014/main" id="{943FAF89-C1B4-B97B-9333-6BF3938DAE65}"/>
              </a:ext>
            </a:extLst>
          </p:cNvPr>
          <p:cNvSpPr>
            <a:spLocks noGrp="1"/>
          </p:cNvSpPr>
          <p:nvPr>
            <p:ph type="title"/>
          </p:nvPr>
        </p:nvSpPr>
        <p:spPr bwMode="auto">
          <a:xfrm>
            <a:off x="685800" y="1600200"/>
            <a:ext cx="7772400" cy="1779588"/>
          </a:xfrm>
        </p:spPr>
        <p:txBody>
          <a:bodyPr wrap="square" numCol="1" anchorCtr="0" compatLnSpc="1">
            <a:prstTxWarp prst="textNoShape">
              <a:avLst/>
            </a:prstTxWarp>
          </a:bodyPr>
          <a:lstStyle/>
          <a:p>
            <a:pPr eaLnBrk="1" hangingPunct="1">
              <a:defRPr/>
            </a:pPr>
            <a:r>
              <a:rPr lang="en-US">
                <a:ln>
                  <a:noFill/>
                </a:ln>
              </a:rPr>
              <a:t>Group Therapy </a:t>
            </a:r>
          </a:p>
        </p:txBody>
      </p:sp>
      <p:sp>
        <p:nvSpPr>
          <p:cNvPr id="19459" name="Subtitle 2">
            <a:extLst>
              <a:ext uri="{FF2B5EF4-FFF2-40B4-BE49-F238E27FC236}">
                <a16:creationId xmlns:a16="http://schemas.microsoft.com/office/drawing/2014/main" id="{CC3826DA-3EB6-9274-2137-79E1547B9E73}"/>
              </a:ext>
            </a:extLst>
          </p:cNvPr>
          <p:cNvSpPr>
            <a:spLocks noGrp="1"/>
          </p:cNvSpPr>
          <p:nvPr>
            <p:ph type="body" sz="half" idx="1"/>
          </p:nvPr>
        </p:nvSpPr>
        <p:spPr>
          <a:xfrm>
            <a:off x="685800" y="2667000"/>
            <a:ext cx="7437438" cy="2020888"/>
          </a:xfrm>
        </p:spPr>
        <p:txBody>
          <a:bodyPr/>
          <a:lstStyle/>
          <a:p>
            <a:pPr marL="0" indent="0" algn="ctr" eaLnBrk="1" hangingPunct="1">
              <a:buFont typeface="Arial" panose="020B0604020202020204" pitchFamily="34" charset="0"/>
              <a:buNone/>
            </a:pPr>
            <a:endParaRPr lang="ar-JO" altLang="en-US" sz="2000">
              <a:solidFill>
                <a:srgbClr val="FFFFFF"/>
              </a:solidFill>
            </a:endParaRPr>
          </a:p>
        </p:txBody>
      </p:sp>
      <p:sp>
        <p:nvSpPr>
          <p:cNvPr id="19460" name="Slide Number Placeholder 3">
            <a:extLst>
              <a:ext uri="{FF2B5EF4-FFF2-40B4-BE49-F238E27FC236}">
                <a16:creationId xmlns:a16="http://schemas.microsoft.com/office/drawing/2014/main" id="{6E9960BC-3FA8-FAAC-31A0-A92E079383D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8861FE98-E83D-4E8A-8C0F-69EFEE9BF87C}" type="slidenum">
              <a:rPr lang="ar-SA" altLang="en-US" sz="1200"/>
              <a:pPr>
                <a:spcBef>
                  <a:spcPct val="0"/>
                </a:spcBef>
                <a:buClrTx/>
                <a:buFontTx/>
                <a:buNone/>
              </a:pPr>
              <a:t>11</a:t>
            </a:fld>
            <a:endParaRPr lang="en-US" altLang="en-US" sz="1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a:extLst>
              <a:ext uri="{FF2B5EF4-FFF2-40B4-BE49-F238E27FC236}">
                <a16:creationId xmlns:a16="http://schemas.microsoft.com/office/drawing/2014/main" id="{C10FFC88-1FB2-1259-4F3D-E69B33DE00C6}"/>
              </a:ext>
            </a:extLst>
          </p:cNvPr>
          <p:cNvSpPr>
            <a:spLocks noGrp="1" noChangeArrowheads="1"/>
          </p:cNvSpPr>
          <p:nvPr>
            <p:ph type="title"/>
          </p:nvPr>
        </p:nvSpPr>
        <p:spPr bwMode="auto">
          <a:xfrm>
            <a:off x="668151" y="1111249"/>
            <a:ext cx="5864412" cy="1400735"/>
          </a:xfrm>
        </p:spPr>
        <p:txBody>
          <a:bodyPr wrap="square" numCol="1" anchor="ctr" anchorCtr="0" compatLnSpc="1">
            <a:prstTxWarp prst="textNoShape">
              <a:avLst/>
            </a:prstTxWarp>
          </a:bodyPr>
          <a:lstStyle/>
          <a:p>
            <a:pPr eaLnBrk="1" hangingPunct="1">
              <a:defRPr/>
            </a:pPr>
            <a:r>
              <a:rPr lang="en-US" dirty="0">
                <a:ln>
                  <a:noFill/>
                </a:ln>
              </a:rPr>
              <a:t>introduction</a:t>
            </a:r>
          </a:p>
        </p:txBody>
      </p:sp>
      <p:sp>
        <p:nvSpPr>
          <p:cNvPr id="20482" name="Rectangle 3">
            <a:extLst>
              <a:ext uri="{FF2B5EF4-FFF2-40B4-BE49-F238E27FC236}">
                <a16:creationId xmlns:a16="http://schemas.microsoft.com/office/drawing/2014/main" id="{9670FDB1-2EF8-0EB1-2BFB-C675BE4DC675}"/>
              </a:ext>
            </a:extLst>
          </p:cNvPr>
          <p:cNvSpPr>
            <a:spLocks noGrp="1" noChangeArrowheads="1"/>
          </p:cNvSpPr>
          <p:nvPr>
            <p:ph type="body" sz="half" idx="1"/>
          </p:nvPr>
        </p:nvSpPr>
        <p:spPr>
          <a:xfrm>
            <a:off x="710640" y="3429000"/>
            <a:ext cx="6919632" cy="1856441"/>
          </a:xfrm>
        </p:spPr>
        <p:txBody>
          <a:bodyPr/>
          <a:lstStyle/>
          <a:p>
            <a:pPr eaLnBrk="1" hangingPunct="1"/>
            <a:r>
              <a:rPr lang="en-US" altLang="en-US" dirty="0"/>
              <a:t>Group therapy become one of the most popular therapy in the treatment of mental illness. Its came out after</a:t>
            </a:r>
            <a:r>
              <a:rPr lang="ar-SA" altLang="en-US" dirty="0"/>
              <a:t> </a:t>
            </a:r>
            <a:r>
              <a:rPr lang="en-US" altLang="en-US" dirty="0"/>
              <a:t> World War II</a:t>
            </a:r>
          </a:p>
        </p:txBody>
      </p:sp>
      <p:sp>
        <p:nvSpPr>
          <p:cNvPr id="20484" name="Slide Number Placeholder 3">
            <a:extLst>
              <a:ext uri="{FF2B5EF4-FFF2-40B4-BE49-F238E27FC236}">
                <a16:creationId xmlns:a16="http://schemas.microsoft.com/office/drawing/2014/main" id="{2B165A14-270C-670A-43C0-084523E0C7F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E10A5E66-0211-40E2-AB01-9324668CC348}" type="slidenum">
              <a:rPr lang="ar-SA" altLang="en-US" sz="1200"/>
              <a:pPr>
                <a:spcBef>
                  <a:spcPct val="0"/>
                </a:spcBef>
                <a:buClrTx/>
                <a:buFontTx/>
                <a:buNone/>
              </a:pPr>
              <a:t>12</a:t>
            </a:fld>
            <a:endParaRPr lang="en-US" altLang="en-US" sz="1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2">
            <a:extLst>
              <a:ext uri="{FF2B5EF4-FFF2-40B4-BE49-F238E27FC236}">
                <a16:creationId xmlns:a16="http://schemas.microsoft.com/office/drawing/2014/main" id="{C7FF6FDC-F4F4-1E27-B153-F92BDAF7847E}"/>
              </a:ext>
            </a:extLst>
          </p:cNvPr>
          <p:cNvSpPr>
            <a:spLocks noGrp="1" noChangeArrowheads="1"/>
          </p:cNvSpPr>
          <p:nvPr>
            <p:ph type="title"/>
          </p:nvPr>
        </p:nvSpPr>
        <p:spPr bwMode="auto">
          <a:xfrm>
            <a:off x="588308" y="578037"/>
            <a:ext cx="4883897" cy="2082426"/>
          </a:xfrm>
        </p:spPr>
        <p:txBody>
          <a:bodyPr wrap="square" numCol="1" anchor="ctr" anchorCtr="0" compatLnSpc="1">
            <a:prstTxWarp prst="textNoShape">
              <a:avLst/>
            </a:prstTxWarp>
          </a:bodyPr>
          <a:lstStyle/>
          <a:p>
            <a:pPr eaLnBrk="1" hangingPunct="1">
              <a:defRPr/>
            </a:pPr>
            <a:r>
              <a:rPr lang="en-GB" dirty="0">
                <a:ln>
                  <a:noFill/>
                </a:ln>
              </a:rPr>
              <a:t>Group therapy</a:t>
            </a:r>
          </a:p>
        </p:txBody>
      </p:sp>
      <p:sp>
        <p:nvSpPr>
          <p:cNvPr id="21506" name="Rectangle 3">
            <a:extLst>
              <a:ext uri="{FF2B5EF4-FFF2-40B4-BE49-F238E27FC236}">
                <a16:creationId xmlns:a16="http://schemas.microsoft.com/office/drawing/2014/main" id="{1ABA3C8C-03EE-5612-8A2F-2396BDA618C2}"/>
              </a:ext>
            </a:extLst>
          </p:cNvPr>
          <p:cNvSpPr>
            <a:spLocks noGrp="1" noChangeArrowheads="1"/>
          </p:cNvSpPr>
          <p:nvPr>
            <p:ph type="body" sz="half" idx="1"/>
          </p:nvPr>
        </p:nvSpPr>
        <p:spPr>
          <a:xfrm>
            <a:off x="102720" y="3016249"/>
            <a:ext cx="8815295" cy="2222501"/>
          </a:xfrm>
        </p:spPr>
        <p:txBody>
          <a:bodyPr/>
          <a:lstStyle/>
          <a:p>
            <a:pPr eaLnBrk="1" hangingPunct="1"/>
            <a:r>
              <a:rPr lang="en-GB" altLang="en-US" sz="2800" dirty="0"/>
              <a:t>Group therapy provides treatment in a format where there is one therapist and six to eight participants with related problems. The participants improve not only from the interventions of the therapist, but also from observing others in the group and receiving feedback from group members. </a:t>
            </a:r>
          </a:p>
        </p:txBody>
      </p:sp>
      <p:sp>
        <p:nvSpPr>
          <p:cNvPr id="21508" name="Slide Number Placeholder 3">
            <a:extLst>
              <a:ext uri="{FF2B5EF4-FFF2-40B4-BE49-F238E27FC236}">
                <a16:creationId xmlns:a16="http://schemas.microsoft.com/office/drawing/2014/main" id="{21E9B57A-EAB0-BF1A-2E69-00A04CDE17D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2A88C39A-A432-47C1-8E2B-773BE22F9418}" type="slidenum">
              <a:rPr lang="ar-SA" altLang="en-US" sz="1200"/>
              <a:pPr>
                <a:spcBef>
                  <a:spcPct val="0"/>
                </a:spcBef>
                <a:buClrTx/>
                <a:buFontTx/>
                <a:buNone/>
              </a:pPr>
              <a:t>13</a:t>
            </a:fld>
            <a:endParaRPr lang="en-US" altLang="en-US" sz="1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2">
            <a:extLst>
              <a:ext uri="{FF2B5EF4-FFF2-40B4-BE49-F238E27FC236}">
                <a16:creationId xmlns:a16="http://schemas.microsoft.com/office/drawing/2014/main" id="{85FF5264-D902-92BB-B6C5-28E966547C27}"/>
              </a:ext>
            </a:extLst>
          </p:cNvPr>
          <p:cNvSpPr>
            <a:spLocks noGrp="1" noChangeArrowheads="1"/>
          </p:cNvSpPr>
          <p:nvPr>
            <p:ph type="title"/>
          </p:nvPr>
        </p:nvSpPr>
        <p:spPr bwMode="auto">
          <a:xfrm>
            <a:off x="560294" y="1083236"/>
            <a:ext cx="2866838" cy="1111250"/>
          </a:xfrm>
        </p:spPr>
        <p:txBody>
          <a:bodyPr wrap="square" numCol="1" anchor="ctr" anchorCtr="0" compatLnSpc="1">
            <a:prstTxWarp prst="textNoShape">
              <a:avLst/>
            </a:prstTxWarp>
          </a:bodyPr>
          <a:lstStyle/>
          <a:p>
            <a:pPr eaLnBrk="1" hangingPunct="1">
              <a:defRPr/>
            </a:pPr>
            <a:r>
              <a:rPr lang="en-US" dirty="0" err="1">
                <a:ln>
                  <a:noFill/>
                </a:ln>
              </a:rPr>
              <a:t>cont</a:t>
            </a:r>
            <a:endParaRPr lang="en-US" dirty="0">
              <a:ln>
                <a:noFill/>
              </a:ln>
            </a:endParaRPr>
          </a:p>
        </p:txBody>
      </p:sp>
      <p:sp>
        <p:nvSpPr>
          <p:cNvPr id="23554" name="Rectangle 3">
            <a:extLst>
              <a:ext uri="{FF2B5EF4-FFF2-40B4-BE49-F238E27FC236}">
                <a16:creationId xmlns:a16="http://schemas.microsoft.com/office/drawing/2014/main" id="{7432A0F0-4FD0-FA7F-8E40-35EBA8FF9A7C}"/>
              </a:ext>
            </a:extLst>
          </p:cNvPr>
          <p:cNvSpPr>
            <a:spLocks noGrp="1" noChangeArrowheads="1"/>
          </p:cNvSpPr>
          <p:nvPr>
            <p:ph type="body" sz="half" idx="1"/>
          </p:nvPr>
        </p:nvSpPr>
        <p:spPr>
          <a:xfrm>
            <a:off x="275945" y="2717425"/>
            <a:ext cx="7209118" cy="1876985"/>
          </a:xfrm>
        </p:spPr>
        <p:txBody>
          <a:bodyPr/>
          <a:lstStyle/>
          <a:p>
            <a:pPr eaLnBrk="1" hangingPunct="1"/>
            <a:r>
              <a:rPr lang="en-US" altLang="en-US" dirty="0"/>
              <a:t>The therapeutic group deferent than social group because its goal to </a:t>
            </a:r>
            <a:r>
              <a:rPr lang="en-US" altLang="en-US" u="sng" dirty="0"/>
              <a:t>assist individual to alter their behavioral patterns</a:t>
            </a:r>
            <a:r>
              <a:rPr lang="en-US" altLang="en-US" dirty="0"/>
              <a:t> and to </a:t>
            </a:r>
            <a:r>
              <a:rPr lang="en-US" altLang="en-US" u="sng" dirty="0"/>
              <a:t>developed new and more effective way</a:t>
            </a:r>
            <a:r>
              <a:rPr lang="en-US" altLang="en-US" dirty="0"/>
              <a:t> of dealing with the stressor of daily living  </a:t>
            </a:r>
          </a:p>
        </p:txBody>
      </p:sp>
      <p:sp>
        <p:nvSpPr>
          <p:cNvPr id="23556" name="Slide Number Placeholder 3">
            <a:extLst>
              <a:ext uri="{FF2B5EF4-FFF2-40B4-BE49-F238E27FC236}">
                <a16:creationId xmlns:a16="http://schemas.microsoft.com/office/drawing/2014/main" id="{3252ABC4-06F4-67D7-3772-5548CB9B84D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0A229DD3-8CBA-4B97-A755-D5D341F20E6C}" type="slidenum">
              <a:rPr lang="ar-SA" altLang="en-US" sz="1200"/>
              <a:pPr>
                <a:spcBef>
                  <a:spcPct val="0"/>
                </a:spcBef>
                <a:buClrTx/>
                <a:buFontTx/>
                <a:buNone/>
              </a:pPr>
              <a:t>14</a:t>
            </a:fld>
            <a:endParaRPr lang="en-US" altLang="en-US" sz="12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Title 1">
            <a:extLst>
              <a:ext uri="{FF2B5EF4-FFF2-40B4-BE49-F238E27FC236}">
                <a16:creationId xmlns:a16="http://schemas.microsoft.com/office/drawing/2014/main" id="{9E087230-49CD-9778-9538-5849F118E282}"/>
              </a:ext>
            </a:extLst>
          </p:cNvPr>
          <p:cNvSpPr>
            <a:spLocks noGrp="1"/>
          </p:cNvSpPr>
          <p:nvPr>
            <p:ph type="title"/>
          </p:nvPr>
        </p:nvSpPr>
        <p:spPr bwMode="auto">
          <a:xfrm>
            <a:off x="513603" y="841651"/>
            <a:ext cx="5070662" cy="1139265"/>
          </a:xfrm>
        </p:spPr>
        <p:txBody>
          <a:bodyPr wrap="square" numCol="1" anchor="ctr" anchorCtr="0" compatLnSpc="1">
            <a:prstTxWarp prst="textNoShape">
              <a:avLst/>
            </a:prstTxWarp>
          </a:bodyPr>
          <a:lstStyle/>
          <a:p>
            <a:pPr eaLnBrk="1" hangingPunct="1">
              <a:defRPr/>
            </a:pPr>
            <a:r>
              <a:rPr lang="en-US" dirty="0">
                <a:ln>
                  <a:noFill/>
                </a:ln>
                <a:cs typeface="Times New Roman" pitchFamily="18" charset="0"/>
              </a:rPr>
              <a:t>Group sessions</a:t>
            </a:r>
            <a:endParaRPr lang="en-GB" dirty="0">
              <a:ln>
                <a:noFill/>
              </a:ln>
            </a:endParaRPr>
          </a:p>
        </p:txBody>
      </p:sp>
      <p:sp>
        <p:nvSpPr>
          <p:cNvPr id="24578" name="Content Placeholder 2">
            <a:extLst>
              <a:ext uri="{FF2B5EF4-FFF2-40B4-BE49-F238E27FC236}">
                <a16:creationId xmlns:a16="http://schemas.microsoft.com/office/drawing/2014/main" id="{E4A1A2F6-134C-8EFC-246C-A574D6187F98}"/>
              </a:ext>
            </a:extLst>
          </p:cNvPr>
          <p:cNvSpPr>
            <a:spLocks noGrp="1"/>
          </p:cNvSpPr>
          <p:nvPr>
            <p:ph type="body" sz="half" idx="1"/>
          </p:nvPr>
        </p:nvSpPr>
        <p:spPr>
          <a:xfrm>
            <a:off x="224117" y="2680072"/>
            <a:ext cx="8437563" cy="2418603"/>
          </a:xfrm>
        </p:spPr>
        <p:txBody>
          <a:bodyPr/>
          <a:lstStyle/>
          <a:p>
            <a:pPr eaLnBrk="1" hangingPunct="1">
              <a:buFontTx/>
              <a:buChar char="-"/>
              <a:defRPr/>
            </a:pPr>
            <a:r>
              <a:rPr lang="en-US" dirty="0"/>
              <a:t>-Group must be homogeneous </a:t>
            </a:r>
          </a:p>
          <a:p>
            <a:pPr eaLnBrk="1" hangingPunct="1">
              <a:buFontTx/>
              <a:buChar char="-"/>
              <a:defRPr/>
            </a:pPr>
            <a:r>
              <a:rPr lang="en-US" dirty="0"/>
              <a:t> 9 sessions</a:t>
            </a:r>
          </a:p>
          <a:p>
            <a:pPr eaLnBrk="1" hangingPunct="1">
              <a:buFontTx/>
              <a:buNone/>
              <a:defRPr/>
            </a:pPr>
            <a:r>
              <a:rPr lang="en-US" dirty="0"/>
              <a:t>- 60 – 90 min. each</a:t>
            </a:r>
          </a:p>
          <a:p>
            <a:pPr eaLnBrk="1" hangingPunct="1">
              <a:buFontTx/>
              <a:buChar char="-"/>
              <a:defRPr/>
            </a:pPr>
            <a:r>
              <a:rPr lang="en-US" dirty="0"/>
              <a:t>these sessions include:-</a:t>
            </a:r>
          </a:p>
          <a:p>
            <a:pPr eaLnBrk="1" hangingPunct="1">
              <a:buFontTx/>
              <a:buChar char="-"/>
              <a:defRPr/>
            </a:pPr>
            <a:r>
              <a:rPr lang="en-US" dirty="0"/>
              <a:t> </a:t>
            </a:r>
            <a:r>
              <a:rPr lang="en-US" dirty="0">
                <a:solidFill>
                  <a:schemeClr val="bg2">
                    <a:lumMod val="10000"/>
                    <a:lumOff val="90000"/>
                  </a:schemeClr>
                </a:solidFill>
              </a:rPr>
              <a:t>development of personality</a:t>
            </a:r>
          </a:p>
          <a:p>
            <a:pPr eaLnBrk="1" hangingPunct="1">
              <a:buFontTx/>
              <a:buChar char="-"/>
              <a:defRPr/>
            </a:pPr>
            <a:r>
              <a:rPr lang="en-US" dirty="0">
                <a:solidFill>
                  <a:schemeClr val="bg2">
                    <a:lumMod val="10000"/>
                    <a:lumOff val="90000"/>
                  </a:schemeClr>
                </a:solidFill>
              </a:rPr>
              <a:t>- development of the disorders</a:t>
            </a:r>
          </a:p>
          <a:p>
            <a:pPr eaLnBrk="1" hangingPunct="1">
              <a:buFontTx/>
              <a:buChar char="-"/>
              <a:defRPr/>
            </a:pPr>
            <a:r>
              <a:rPr lang="en-US" dirty="0">
                <a:solidFill>
                  <a:schemeClr val="bg2">
                    <a:lumMod val="10000"/>
                    <a:lumOff val="90000"/>
                  </a:schemeClr>
                </a:solidFill>
              </a:rPr>
              <a:t>- identification of treatment needs</a:t>
            </a:r>
          </a:p>
          <a:p>
            <a:pPr eaLnBrk="1" hangingPunct="1">
              <a:buFontTx/>
              <a:buChar char="-"/>
              <a:defRPr/>
            </a:pPr>
            <a:endParaRPr lang="en-US" dirty="0"/>
          </a:p>
          <a:p>
            <a:pPr eaLnBrk="1" hangingPunct="1">
              <a:buFontTx/>
              <a:buChar char="-"/>
              <a:defRPr/>
            </a:pPr>
            <a:endParaRPr lang="ar-EG" dirty="0"/>
          </a:p>
          <a:p>
            <a:pPr eaLnBrk="1" hangingPunct="1">
              <a:buFont typeface="Arial" charset="0"/>
              <a:buChar char="•"/>
              <a:defRPr/>
            </a:pPr>
            <a:endParaRPr lang="en-GB" dirty="0"/>
          </a:p>
        </p:txBody>
      </p:sp>
      <p:sp>
        <p:nvSpPr>
          <p:cNvPr id="24580" name="Slide Number Placeholder 3">
            <a:extLst>
              <a:ext uri="{FF2B5EF4-FFF2-40B4-BE49-F238E27FC236}">
                <a16:creationId xmlns:a16="http://schemas.microsoft.com/office/drawing/2014/main" id="{BD7F2C88-7EA0-F664-9F80-B3D1F3C6909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5D9D4641-0C02-499D-BA68-0694FB199544}" type="slidenum">
              <a:rPr lang="ar-SA" altLang="en-US" sz="1200"/>
              <a:pPr>
                <a:spcBef>
                  <a:spcPct val="0"/>
                </a:spcBef>
                <a:buClrTx/>
                <a:buFontTx/>
                <a:buNone/>
              </a:pPr>
              <a:t>15</a:t>
            </a:fld>
            <a:endParaRPr lang="en-US" altLang="en-US" sz="12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2">
            <a:extLst>
              <a:ext uri="{FF2B5EF4-FFF2-40B4-BE49-F238E27FC236}">
                <a16:creationId xmlns:a16="http://schemas.microsoft.com/office/drawing/2014/main" id="{C72FA135-E716-F21F-33B3-98C631F618B0}"/>
              </a:ext>
            </a:extLst>
          </p:cNvPr>
          <p:cNvSpPr>
            <a:spLocks noGrp="1" noChangeArrowheads="1"/>
          </p:cNvSpPr>
          <p:nvPr>
            <p:ph type="title"/>
          </p:nvPr>
        </p:nvSpPr>
        <p:spPr bwMode="auto">
          <a:xfrm>
            <a:off x="541618" y="321236"/>
            <a:ext cx="6209926" cy="1204632"/>
          </a:xfrm>
        </p:spPr>
        <p:txBody>
          <a:bodyPr wrap="square" numCol="1" anchor="ctr" anchorCtr="0" compatLnSpc="1">
            <a:prstTxWarp prst="textNoShape">
              <a:avLst/>
            </a:prstTxWarp>
          </a:bodyPr>
          <a:lstStyle/>
          <a:p>
            <a:pPr eaLnBrk="1" hangingPunct="1">
              <a:defRPr/>
            </a:pPr>
            <a:r>
              <a:rPr lang="en-GB" dirty="0">
                <a:ln>
                  <a:noFill/>
                </a:ln>
              </a:rPr>
              <a:t>Group therapy</a:t>
            </a:r>
          </a:p>
        </p:txBody>
      </p:sp>
      <p:sp>
        <p:nvSpPr>
          <p:cNvPr id="25602" name="Rectangle 3">
            <a:extLst>
              <a:ext uri="{FF2B5EF4-FFF2-40B4-BE49-F238E27FC236}">
                <a16:creationId xmlns:a16="http://schemas.microsoft.com/office/drawing/2014/main" id="{C766D19E-92CB-6BEA-3E68-BD7E37478632}"/>
              </a:ext>
            </a:extLst>
          </p:cNvPr>
          <p:cNvSpPr>
            <a:spLocks noGrp="1" noChangeArrowheads="1"/>
          </p:cNvSpPr>
          <p:nvPr>
            <p:ph type="body" sz="half" idx="1"/>
          </p:nvPr>
        </p:nvSpPr>
        <p:spPr>
          <a:xfrm>
            <a:off x="84044" y="1736911"/>
            <a:ext cx="8805956" cy="3595221"/>
          </a:xfrm>
        </p:spPr>
        <p:txBody>
          <a:bodyPr/>
          <a:lstStyle/>
          <a:p>
            <a:pPr eaLnBrk="1" hangingPunct="1">
              <a:lnSpc>
                <a:spcPct val="90000"/>
              </a:lnSpc>
            </a:pPr>
            <a:r>
              <a:rPr lang="en-GB" altLang="en-US" dirty="0"/>
              <a:t>The advantages of group therapy include: </a:t>
            </a:r>
          </a:p>
          <a:p>
            <a:pPr eaLnBrk="1" hangingPunct="1">
              <a:lnSpc>
                <a:spcPct val="90000"/>
              </a:lnSpc>
            </a:pPr>
            <a:endParaRPr lang="it-IT" altLang="en-US" dirty="0"/>
          </a:p>
          <a:p>
            <a:pPr eaLnBrk="1" hangingPunct="1">
              <a:lnSpc>
                <a:spcPct val="90000"/>
              </a:lnSpc>
            </a:pPr>
            <a:r>
              <a:rPr lang="en-GB" altLang="en-US" b="1" dirty="0"/>
              <a:t>Less expense</a:t>
            </a:r>
            <a:r>
              <a:rPr lang="en-GB" altLang="en-US" dirty="0"/>
              <a:t> — By treating several patients simultaneously, the therapist can reduce the usual fee. In most cases the cost of group therapy is about one-third that of individual therapy. </a:t>
            </a:r>
            <a:endParaRPr lang="it-IT" altLang="en-US" dirty="0"/>
          </a:p>
        </p:txBody>
      </p:sp>
      <p:sp>
        <p:nvSpPr>
          <p:cNvPr id="25604" name="Slide Number Placeholder 3">
            <a:extLst>
              <a:ext uri="{FF2B5EF4-FFF2-40B4-BE49-F238E27FC236}">
                <a16:creationId xmlns:a16="http://schemas.microsoft.com/office/drawing/2014/main" id="{B7A267C8-6782-7A7D-3B08-143217530A7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D19B4D20-FB0D-48CE-A04B-291E6ED1A941}" type="slidenum">
              <a:rPr lang="ar-SA" altLang="en-US" sz="1200"/>
              <a:pPr>
                <a:spcBef>
                  <a:spcPct val="0"/>
                </a:spcBef>
                <a:buClrTx/>
                <a:buFontTx/>
                <a:buNone/>
              </a:pPr>
              <a:t>16</a:t>
            </a:fld>
            <a:endParaRPr lang="en-US" altLang="en-US" sz="12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2">
            <a:extLst>
              <a:ext uri="{FF2B5EF4-FFF2-40B4-BE49-F238E27FC236}">
                <a16:creationId xmlns:a16="http://schemas.microsoft.com/office/drawing/2014/main" id="{49B8E654-E7A1-7EE7-D634-9F28732D134A}"/>
              </a:ext>
            </a:extLst>
          </p:cNvPr>
          <p:cNvSpPr>
            <a:spLocks noGrp="1" noChangeArrowheads="1"/>
          </p:cNvSpPr>
          <p:nvPr>
            <p:ph type="title"/>
          </p:nvPr>
        </p:nvSpPr>
        <p:spPr bwMode="auto">
          <a:xfrm>
            <a:off x="541617" y="868456"/>
            <a:ext cx="5509559" cy="1494118"/>
          </a:xfrm>
        </p:spPr>
        <p:txBody>
          <a:bodyPr wrap="square" numCol="1" anchor="ctr" anchorCtr="0" compatLnSpc="1">
            <a:prstTxWarp prst="textNoShape">
              <a:avLst/>
            </a:prstTxWarp>
          </a:bodyPr>
          <a:lstStyle/>
          <a:p>
            <a:pPr eaLnBrk="1" hangingPunct="1">
              <a:defRPr/>
            </a:pPr>
            <a:r>
              <a:rPr lang="en-GB" dirty="0">
                <a:ln>
                  <a:noFill/>
                </a:ln>
              </a:rPr>
              <a:t>Group therapy</a:t>
            </a:r>
          </a:p>
        </p:txBody>
      </p:sp>
      <p:sp>
        <p:nvSpPr>
          <p:cNvPr id="27650" name="Rectangle 3">
            <a:extLst>
              <a:ext uri="{FF2B5EF4-FFF2-40B4-BE49-F238E27FC236}">
                <a16:creationId xmlns:a16="http://schemas.microsoft.com/office/drawing/2014/main" id="{A9E4011F-F811-6312-FE98-CC0D9BA464BE}"/>
              </a:ext>
            </a:extLst>
          </p:cNvPr>
          <p:cNvSpPr>
            <a:spLocks noGrp="1" noChangeArrowheads="1"/>
          </p:cNvSpPr>
          <p:nvPr>
            <p:ph type="body" sz="half" idx="1"/>
          </p:nvPr>
        </p:nvSpPr>
        <p:spPr>
          <a:xfrm>
            <a:off x="75639" y="3333749"/>
            <a:ext cx="8992721" cy="1774265"/>
          </a:xfrm>
        </p:spPr>
        <p:txBody>
          <a:bodyPr/>
          <a:lstStyle/>
          <a:p>
            <a:pPr eaLnBrk="1" hangingPunct="1"/>
            <a:r>
              <a:rPr lang="en-GB" altLang="en-US" b="1" dirty="0"/>
              <a:t>Increased feedback</a:t>
            </a:r>
            <a:r>
              <a:rPr lang="en-GB" altLang="en-US" dirty="0"/>
              <a:t> — Group therapy can provide the patient with feedback from other people. Getting different perspectives is often helpful in promoting growth and change. </a:t>
            </a:r>
            <a:endParaRPr lang="it-IT" altLang="en-US" dirty="0"/>
          </a:p>
        </p:txBody>
      </p:sp>
      <p:sp>
        <p:nvSpPr>
          <p:cNvPr id="27652" name="Slide Number Placeholder 3">
            <a:extLst>
              <a:ext uri="{FF2B5EF4-FFF2-40B4-BE49-F238E27FC236}">
                <a16:creationId xmlns:a16="http://schemas.microsoft.com/office/drawing/2014/main" id="{ED5BA2F7-E32B-DC0B-F1EF-18EA7AABD6E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BA95B928-4186-42A7-9601-2A84767C847D}" type="slidenum">
              <a:rPr lang="ar-SA" altLang="en-US" sz="1200"/>
              <a:pPr>
                <a:spcBef>
                  <a:spcPct val="0"/>
                </a:spcBef>
                <a:buClrTx/>
                <a:buFontTx/>
                <a:buNone/>
              </a:pPr>
              <a:t>17</a:t>
            </a:fld>
            <a:endParaRPr lang="en-US" altLang="en-US" sz="1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2">
            <a:extLst>
              <a:ext uri="{FF2B5EF4-FFF2-40B4-BE49-F238E27FC236}">
                <a16:creationId xmlns:a16="http://schemas.microsoft.com/office/drawing/2014/main" id="{A73C5B8F-9778-DFDB-681F-97B4EF4DF7C9}"/>
              </a:ext>
            </a:extLst>
          </p:cNvPr>
          <p:cNvSpPr>
            <a:spLocks noGrp="1" noChangeArrowheads="1"/>
          </p:cNvSpPr>
          <p:nvPr>
            <p:ph type="title"/>
          </p:nvPr>
        </p:nvSpPr>
        <p:spPr bwMode="auto">
          <a:xfrm>
            <a:off x="541618" y="625661"/>
            <a:ext cx="5733676" cy="429559"/>
          </a:xfrm>
        </p:spPr>
        <p:txBody>
          <a:bodyPr wrap="square" numCol="1" anchor="ctr" anchorCtr="0" compatLnSpc="1">
            <a:prstTxWarp prst="textNoShape">
              <a:avLst/>
            </a:prstTxWarp>
          </a:bodyPr>
          <a:lstStyle/>
          <a:p>
            <a:pPr eaLnBrk="1" hangingPunct="1">
              <a:defRPr/>
            </a:pPr>
            <a:r>
              <a:rPr lang="en-GB" dirty="0">
                <a:ln>
                  <a:noFill/>
                </a:ln>
              </a:rPr>
              <a:t>Group therapy</a:t>
            </a:r>
          </a:p>
        </p:txBody>
      </p:sp>
      <p:sp>
        <p:nvSpPr>
          <p:cNvPr id="29698" name="Rectangle 3">
            <a:extLst>
              <a:ext uri="{FF2B5EF4-FFF2-40B4-BE49-F238E27FC236}">
                <a16:creationId xmlns:a16="http://schemas.microsoft.com/office/drawing/2014/main" id="{8F8255E2-07C4-C312-A887-56E96F02D80D}"/>
              </a:ext>
            </a:extLst>
          </p:cNvPr>
          <p:cNvSpPr>
            <a:spLocks noGrp="1" noChangeArrowheads="1"/>
          </p:cNvSpPr>
          <p:nvPr>
            <p:ph type="body" sz="half" idx="1"/>
          </p:nvPr>
        </p:nvSpPr>
        <p:spPr>
          <a:xfrm rot="10800000" flipH="1" flipV="1">
            <a:off x="74705" y="1643528"/>
            <a:ext cx="8861985" cy="2810809"/>
          </a:xfrm>
        </p:spPr>
        <p:txBody>
          <a:bodyPr/>
          <a:lstStyle/>
          <a:p>
            <a:pPr eaLnBrk="1" hangingPunct="1"/>
            <a:r>
              <a:rPr lang="en-GB" altLang="en-US" b="1" dirty="0"/>
              <a:t>Modelling</a:t>
            </a:r>
            <a:r>
              <a:rPr lang="en-GB" altLang="en-US" dirty="0"/>
              <a:t> — By seeing how others handle similar problems, the patient can rapidly add new coping methods to his or her </a:t>
            </a:r>
            <a:r>
              <a:rPr lang="en-GB" altLang="en-US" dirty="0" err="1"/>
              <a:t>behaviours</a:t>
            </a:r>
            <a:r>
              <a:rPr lang="en-GB" altLang="en-US" dirty="0"/>
              <a:t>. This is beneficial in that it can give the patient a variety of perspectives on what seem to work and when. </a:t>
            </a:r>
            <a:endParaRPr lang="it-IT" altLang="en-US" dirty="0"/>
          </a:p>
        </p:txBody>
      </p:sp>
      <p:sp>
        <p:nvSpPr>
          <p:cNvPr id="29700" name="Slide Number Placeholder 3">
            <a:extLst>
              <a:ext uri="{FF2B5EF4-FFF2-40B4-BE49-F238E27FC236}">
                <a16:creationId xmlns:a16="http://schemas.microsoft.com/office/drawing/2014/main" id="{57C70533-A161-9D27-1650-3829A4A67B0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4CAFBC8B-BBE6-4F98-9A3E-A108C1B7D44B}" type="slidenum">
              <a:rPr lang="ar-SA" altLang="en-US" sz="1200"/>
              <a:pPr>
                <a:spcBef>
                  <a:spcPct val="0"/>
                </a:spcBef>
                <a:buClrTx/>
                <a:buFontTx/>
                <a:buNone/>
              </a:pPr>
              <a:t>18</a:t>
            </a:fld>
            <a:endParaRPr lang="en-US" altLang="en-US" sz="12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2">
            <a:extLst>
              <a:ext uri="{FF2B5EF4-FFF2-40B4-BE49-F238E27FC236}">
                <a16:creationId xmlns:a16="http://schemas.microsoft.com/office/drawing/2014/main" id="{CEF398EC-E815-EDAC-332D-329FFD40619F}"/>
              </a:ext>
            </a:extLst>
          </p:cNvPr>
          <p:cNvSpPr>
            <a:spLocks noGrp="1" noChangeArrowheads="1"/>
          </p:cNvSpPr>
          <p:nvPr>
            <p:ph type="title"/>
          </p:nvPr>
        </p:nvSpPr>
        <p:spPr bwMode="auto">
          <a:xfrm>
            <a:off x="793749" y="373528"/>
            <a:ext cx="6532563" cy="1157941"/>
          </a:xfrm>
        </p:spPr>
        <p:txBody>
          <a:bodyPr wrap="square" numCol="1" anchor="ctr" anchorCtr="0" compatLnSpc="1">
            <a:prstTxWarp prst="textNoShape">
              <a:avLst/>
            </a:prstTxWarp>
          </a:bodyPr>
          <a:lstStyle/>
          <a:p>
            <a:pPr eaLnBrk="1" hangingPunct="1">
              <a:defRPr/>
            </a:pPr>
            <a:r>
              <a:rPr lang="en-GB" dirty="0">
                <a:ln>
                  <a:noFill/>
                </a:ln>
              </a:rPr>
              <a:t>Group therapy</a:t>
            </a:r>
          </a:p>
        </p:txBody>
      </p:sp>
      <p:sp>
        <p:nvSpPr>
          <p:cNvPr id="31746" name="Rectangle 3">
            <a:extLst>
              <a:ext uri="{FF2B5EF4-FFF2-40B4-BE49-F238E27FC236}">
                <a16:creationId xmlns:a16="http://schemas.microsoft.com/office/drawing/2014/main" id="{ECEB65DD-7C49-89E8-C20F-AA41AF234AB3}"/>
              </a:ext>
            </a:extLst>
          </p:cNvPr>
          <p:cNvSpPr>
            <a:spLocks noGrp="1" noChangeArrowheads="1"/>
          </p:cNvSpPr>
          <p:nvPr>
            <p:ph type="body" sz="half" idx="1"/>
          </p:nvPr>
        </p:nvSpPr>
        <p:spPr>
          <a:xfrm>
            <a:off x="233454" y="1944220"/>
            <a:ext cx="8367059" cy="2969559"/>
          </a:xfrm>
        </p:spPr>
        <p:txBody>
          <a:bodyPr/>
          <a:lstStyle/>
          <a:p>
            <a:pPr eaLnBrk="1" hangingPunct="1"/>
            <a:r>
              <a:rPr lang="en-GB" altLang="en-US" b="1" dirty="0"/>
              <a:t>Example</a:t>
            </a:r>
            <a:r>
              <a:rPr lang="en-GB" altLang="en-US" dirty="0"/>
              <a:t> — Mary listens to Joan talk about how telling her husband that he hurts her feelings was more productive than simply getting angry at him and not speaking. As she listens, Mary thinks of how she might try this same strategy with her husband. She can then try out this new </a:t>
            </a:r>
            <a:r>
              <a:rPr lang="en-GB" altLang="en-US" dirty="0" err="1"/>
              <a:t>behaviour</a:t>
            </a:r>
            <a:r>
              <a:rPr lang="en-GB" altLang="en-US" dirty="0"/>
              <a:t> by practicing with the men in the group. </a:t>
            </a:r>
          </a:p>
        </p:txBody>
      </p:sp>
      <p:sp>
        <p:nvSpPr>
          <p:cNvPr id="31748" name="Slide Number Placeholder 3">
            <a:extLst>
              <a:ext uri="{FF2B5EF4-FFF2-40B4-BE49-F238E27FC236}">
                <a16:creationId xmlns:a16="http://schemas.microsoft.com/office/drawing/2014/main" id="{6A6E246E-DBE0-93F5-0CB8-BFEEA634589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F3504F29-672D-4BA5-9582-552A88CADDBA}" type="slidenum">
              <a:rPr lang="ar-SA" altLang="en-US" sz="1200"/>
              <a:pPr>
                <a:spcBef>
                  <a:spcPct val="0"/>
                </a:spcBef>
                <a:buClrTx/>
                <a:buFontTx/>
                <a:buNone/>
              </a:pPr>
              <a:t>19</a:t>
            </a:fld>
            <a:endParaRPr lang="en-US" altLang="en-US" sz="1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9A5577C5-2DFA-6CE5-B09C-9CC670444511}"/>
              </a:ext>
            </a:extLst>
          </p:cNvPr>
          <p:cNvSpPr>
            <a:spLocks noGrp="1" noChangeArrowheads="1"/>
          </p:cNvSpPr>
          <p:nvPr>
            <p:ph type="title"/>
          </p:nvPr>
        </p:nvSpPr>
        <p:spPr/>
        <p:txBody>
          <a:bodyPr/>
          <a:lstStyle/>
          <a:p>
            <a:pPr eaLnBrk="1" fontAlgn="auto" hangingPunct="1">
              <a:spcAft>
                <a:spcPts val="0"/>
              </a:spcAft>
              <a:defRPr/>
            </a:pPr>
            <a:r>
              <a:rPr lang="en-US">
                <a:solidFill>
                  <a:schemeClr val="accent6">
                    <a:tint val="1000"/>
                  </a:schemeClr>
                </a:solidFill>
              </a:rPr>
              <a:t>Somatic Therapies</a:t>
            </a:r>
          </a:p>
        </p:txBody>
      </p:sp>
      <p:sp>
        <p:nvSpPr>
          <p:cNvPr id="10243" name="Rectangle 3">
            <a:extLst>
              <a:ext uri="{FF2B5EF4-FFF2-40B4-BE49-F238E27FC236}">
                <a16:creationId xmlns:a16="http://schemas.microsoft.com/office/drawing/2014/main" id="{85D95A07-4F02-37C2-99FC-81B48B093522}"/>
              </a:ext>
            </a:extLst>
          </p:cNvPr>
          <p:cNvSpPr>
            <a:spLocks noGrp="1" noChangeArrowheads="1"/>
          </p:cNvSpPr>
          <p:nvPr>
            <p:ph type="body" sz="half" idx="1"/>
          </p:nvPr>
        </p:nvSpPr>
        <p:spPr/>
        <p:txBody>
          <a:bodyPr/>
          <a:lstStyle/>
          <a:p>
            <a:pPr eaLnBrk="1" hangingPunct="1"/>
            <a:r>
              <a:rPr lang="en-US" altLang="en-US"/>
              <a:t>Phototherapy</a:t>
            </a:r>
          </a:p>
          <a:p>
            <a:pPr eaLnBrk="1" hangingPunct="1"/>
            <a:r>
              <a:rPr lang="en-US" altLang="en-US"/>
              <a:t>Complementary and alternative therapy .</a:t>
            </a:r>
          </a:p>
          <a:p>
            <a:pPr eaLnBrk="1" hangingPunct="1"/>
            <a:endParaRPr lang="en-US" altLang="en-US"/>
          </a:p>
        </p:txBody>
      </p:sp>
      <p:pic>
        <p:nvPicPr>
          <p:cNvPr id="10244" name="Picture 5" descr="C:\Documents and Settings\Owner\Application Data\Microsoft\Media Catalog\somatic therapy.jpg">
            <a:extLst>
              <a:ext uri="{FF2B5EF4-FFF2-40B4-BE49-F238E27FC236}">
                <a16:creationId xmlns:a16="http://schemas.microsoft.com/office/drawing/2014/main" id="{617BA803-7085-C8C4-8C84-C482D2C5C09F}"/>
              </a:ext>
            </a:extLst>
          </p:cNvPr>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tretch>
            <a:fillRect/>
          </a:stretch>
        </p:blipFill>
        <p:spPr>
          <a:xfrm>
            <a:off x="5600700" y="2959100"/>
            <a:ext cx="1905000" cy="2159000"/>
          </a:xfrm>
        </p:spPr>
      </p:pic>
      <p:sp>
        <p:nvSpPr>
          <p:cNvPr id="10245" name="Slide Number Placeholder 4">
            <a:extLst>
              <a:ext uri="{FF2B5EF4-FFF2-40B4-BE49-F238E27FC236}">
                <a16:creationId xmlns:a16="http://schemas.microsoft.com/office/drawing/2014/main" id="{01E8C06E-4BED-C702-BF66-D1E6BE02762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BDF5CB44-665D-43F5-9D02-2B2FC23BEFBC}" type="slidenum">
              <a:rPr lang="ar-SA" altLang="en-US" sz="1200"/>
              <a:pPr>
                <a:spcBef>
                  <a:spcPct val="0"/>
                </a:spcBef>
                <a:buClrTx/>
                <a:buFontTx/>
                <a:buNone/>
              </a:pPr>
              <a:t>2</a:t>
            </a:fld>
            <a:endParaRPr lang="en-US" altLang="en-US" sz="12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2">
            <a:extLst>
              <a:ext uri="{FF2B5EF4-FFF2-40B4-BE49-F238E27FC236}">
                <a16:creationId xmlns:a16="http://schemas.microsoft.com/office/drawing/2014/main" id="{4BBC390B-ACDA-C984-FE79-19B08438BFC6}"/>
              </a:ext>
            </a:extLst>
          </p:cNvPr>
          <p:cNvSpPr>
            <a:spLocks noGrp="1" noChangeArrowheads="1"/>
          </p:cNvSpPr>
          <p:nvPr>
            <p:ph type="title"/>
          </p:nvPr>
        </p:nvSpPr>
        <p:spPr bwMode="auto">
          <a:xfrm>
            <a:off x="457200" y="274638"/>
            <a:ext cx="8229600" cy="1143000"/>
          </a:xfrm>
        </p:spPr>
        <p:txBody>
          <a:bodyPr wrap="square" numCol="1" anchor="ctr" anchorCtr="0" compatLnSpc="1">
            <a:prstTxWarp prst="textNoShape">
              <a:avLst/>
            </a:prstTxWarp>
          </a:bodyPr>
          <a:lstStyle/>
          <a:p>
            <a:pPr marL="342900" indent="-342900" eaLnBrk="1" hangingPunct="1">
              <a:tabLst/>
              <a:defRPr/>
            </a:pPr>
            <a:r>
              <a:rPr lang="en-US" sz="1600" b="0">
                <a:ln>
                  <a:noFill/>
                </a:ln>
                <a:solidFill>
                  <a:schemeClr val="tx2"/>
                </a:solidFill>
                <a:latin typeface="Arial" charset="0"/>
              </a:rPr>
              <a:t>Types of Groups</a:t>
            </a:r>
            <a:br>
              <a:rPr lang="en-US" sz="1600" b="0">
                <a:ln>
                  <a:noFill/>
                </a:ln>
                <a:solidFill>
                  <a:schemeClr val="tx2"/>
                </a:solidFill>
                <a:latin typeface="Arial" charset="0"/>
              </a:rPr>
            </a:br>
            <a:endParaRPr lang="en-US" sz="2800">
              <a:ln>
                <a:noFill/>
              </a:ln>
              <a:solidFill>
                <a:schemeClr val="tx2"/>
              </a:solidFill>
            </a:endParaRPr>
          </a:p>
        </p:txBody>
      </p:sp>
      <p:sp>
        <p:nvSpPr>
          <p:cNvPr id="33794" name="Rectangle 3">
            <a:extLst>
              <a:ext uri="{FF2B5EF4-FFF2-40B4-BE49-F238E27FC236}">
                <a16:creationId xmlns:a16="http://schemas.microsoft.com/office/drawing/2014/main" id="{7A8F18E0-0C27-0053-0F72-3604933DB319}"/>
              </a:ext>
            </a:extLst>
          </p:cNvPr>
          <p:cNvSpPr>
            <a:spLocks noGrp="1" noChangeArrowheads="1"/>
          </p:cNvSpPr>
          <p:nvPr>
            <p:ph type="body" sz="half" idx="1"/>
          </p:nvPr>
        </p:nvSpPr>
        <p:spPr>
          <a:xfrm>
            <a:off x="457200" y="1600200"/>
            <a:ext cx="8229600" cy="4525963"/>
          </a:xfrm>
        </p:spPr>
        <p:txBody>
          <a:bodyPr/>
          <a:lstStyle/>
          <a:p>
            <a:pPr marL="576263" lvl="1" indent="-273050" eaLnBrk="1" hangingPunct="1">
              <a:lnSpc>
                <a:spcPct val="90000"/>
              </a:lnSpc>
              <a:buFontTx/>
              <a:buNone/>
            </a:pPr>
            <a:endParaRPr lang="en-US" altLang="en-US" sz="1800" b="1">
              <a:latin typeface="Arial" panose="020B0604020202020204" pitchFamily="34" charset="0"/>
            </a:endParaRPr>
          </a:p>
          <a:p>
            <a:pPr marL="855663" lvl="2" eaLnBrk="1" hangingPunct="1">
              <a:lnSpc>
                <a:spcPct val="90000"/>
              </a:lnSpc>
            </a:pPr>
            <a:r>
              <a:rPr lang="en-US" altLang="en-US" sz="2400">
                <a:latin typeface="Arial" panose="020B0604020202020204" pitchFamily="34" charset="0"/>
              </a:rPr>
              <a:t>Task Groups:  A group that comes together to perform a task  that has a  goal (e.g. community organizations, committees, planning groups, task force).</a:t>
            </a:r>
          </a:p>
          <a:p>
            <a:pPr marL="855663" lvl="2" eaLnBrk="1" hangingPunct="1">
              <a:lnSpc>
                <a:spcPct val="90000"/>
              </a:lnSpc>
            </a:pPr>
            <a:endParaRPr lang="en-US" altLang="en-US" sz="2400">
              <a:latin typeface="Arial" panose="020B0604020202020204" pitchFamily="34" charset="0"/>
            </a:endParaRPr>
          </a:p>
          <a:p>
            <a:pPr marL="855663" lvl="2" eaLnBrk="1" hangingPunct="1">
              <a:lnSpc>
                <a:spcPct val="90000"/>
              </a:lnSpc>
            </a:pPr>
            <a:r>
              <a:rPr lang="en-US" altLang="en-US" sz="2400">
                <a:latin typeface="Arial" panose="020B0604020202020204" pitchFamily="34" charset="0"/>
              </a:rPr>
              <a:t>Guidance/Psychoeducational Group:  Preventative and educational groups that help group members learn information about a particular topic or issue and might also help group members cope with that same issue (e.g. support group for a suicide, transition group to prepare students to enter high school etc.)</a:t>
            </a:r>
          </a:p>
          <a:p>
            <a:pPr marL="855663" lvl="2" eaLnBrk="1" hangingPunct="1">
              <a:lnSpc>
                <a:spcPct val="90000"/>
              </a:lnSpc>
            </a:pPr>
            <a:endParaRPr lang="en-US" altLang="en-US" sz="1800">
              <a:latin typeface="Arial" panose="020B0604020202020204" pitchFamily="34" charset="0"/>
            </a:endParaRPr>
          </a:p>
          <a:p>
            <a:pPr marL="855663" lvl="2" eaLnBrk="1" hangingPunct="1">
              <a:lnSpc>
                <a:spcPct val="90000"/>
              </a:lnSpc>
            </a:pPr>
            <a:endParaRPr lang="en-US" altLang="en-US" sz="18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9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9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eaLnBrk="1" hangingPunct="1">
              <a:lnSpc>
                <a:spcPct val="90000"/>
              </a:lnSpc>
              <a:buFont typeface="Wingdings" panose="05000000000000000000" pitchFamily="2" charset="2"/>
              <a:buNone/>
            </a:pPr>
            <a:endParaRPr lang="en-US" altLang="en-US" sz="1000">
              <a:latin typeface="Arial" panose="020B0604020202020204" pitchFamily="34" charset="0"/>
            </a:endParaRPr>
          </a:p>
          <a:p>
            <a:pPr eaLnBrk="1" hangingPunct="1">
              <a:lnSpc>
                <a:spcPct val="90000"/>
              </a:lnSpc>
              <a:buFont typeface="Wingdings" panose="05000000000000000000" pitchFamily="2" charset="2"/>
              <a:buNone/>
            </a:pPr>
            <a:endParaRPr lang="en-US" altLang="en-US" sz="2800">
              <a:latin typeface="Arial" panose="020B0604020202020204" pitchFamily="34" charset="0"/>
            </a:endParaRPr>
          </a:p>
          <a:p>
            <a:pPr eaLnBrk="1" hangingPunct="1">
              <a:lnSpc>
                <a:spcPct val="90000"/>
              </a:lnSpc>
              <a:buFont typeface="Wingdings" panose="05000000000000000000" pitchFamily="2" charset="2"/>
              <a:buNone/>
            </a:pPr>
            <a:endParaRPr lang="en-US" altLang="en-US" sz="2800">
              <a:latin typeface="Arial" panose="020B0604020202020204" pitchFamily="34" charset="0"/>
            </a:endParaRPr>
          </a:p>
          <a:p>
            <a:pPr eaLnBrk="1" hangingPunct="1">
              <a:lnSpc>
                <a:spcPct val="90000"/>
              </a:lnSpc>
              <a:buFont typeface="Wingdings" panose="05000000000000000000" pitchFamily="2" charset="2"/>
              <a:buNone/>
            </a:pPr>
            <a:endParaRPr lang="en-US" altLang="en-US" sz="2800">
              <a:latin typeface="Arial" panose="020B0604020202020204" pitchFamily="34" charset="0"/>
            </a:endParaRPr>
          </a:p>
        </p:txBody>
      </p:sp>
      <p:sp>
        <p:nvSpPr>
          <p:cNvPr id="33796" name="Slide Number Placeholder 3">
            <a:extLst>
              <a:ext uri="{FF2B5EF4-FFF2-40B4-BE49-F238E27FC236}">
                <a16:creationId xmlns:a16="http://schemas.microsoft.com/office/drawing/2014/main" id="{4B585B62-05E3-F782-EDBF-13F921C945D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0FB8511A-28B6-47BD-AA1D-C746FD991F22}" type="slidenum">
              <a:rPr lang="ar-SA" altLang="en-US" sz="1200"/>
              <a:pPr>
                <a:spcBef>
                  <a:spcPct val="0"/>
                </a:spcBef>
                <a:buClrTx/>
                <a:buFontTx/>
                <a:buNone/>
              </a:pPr>
              <a:t>20</a:t>
            </a:fld>
            <a:endParaRPr lang="en-US" altLang="en-US" sz="12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a:extLst>
              <a:ext uri="{FF2B5EF4-FFF2-40B4-BE49-F238E27FC236}">
                <a16:creationId xmlns:a16="http://schemas.microsoft.com/office/drawing/2014/main" id="{65B71805-F30F-01DF-C1B4-C41EC1D40927}"/>
              </a:ext>
            </a:extLst>
          </p:cNvPr>
          <p:cNvSpPr>
            <a:spLocks noGrp="1" noChangeArrowheads="1"/>
          </p:cNvSpPr>
          <p:nvPr>
            <p:ph type="title"/>
          </p:nvPr>
        </p:nvSpPr>
        <p:spPr bwMode="auto">
          <a:xfrm>
            <a:off x="457200" y="274638"/>
            <a:ext cx="8229600" cy="1143000"/>
          </a:xfrm>
        </p:spPr>
        <p:txBody>
          <a:bodyPr wrap="square" numCol="1" anchor="ctr" anchorCtr="0" compatLnSpc="1">
            <a:prstTxWarp prst="textNoShape">
              <a:avLst/>
            </a:prstTxWarp>
          </a:bodyPr>
          <a:lstStyle/>
          <a:p>
            <a:pPr marL="342900" indent="-342900" eaLnBrk="1" hangingPunct="1">
              <a:tabLst/>
              <a:defRPr/>
            </a:pPr>
            <a:r>
              <a:rPr lang="en-US" sz="1600" b="0">
                <a:ln>
                  <a:noFill/>
                </a:ln>
                <a:solidFill>
                  <a:schemeClr val="tx2"/>
                </a:solidFill>
                <a:latin typeface="Arial" charset="0"/>
              </a:rPr>
              <a:t>Types of Groups (continued)</a:t>
            </a:r>
            <a:br>
              <a:rPr lang="en-US" sz="1600" b="0">
                <a:ln>
                  <a:noFill/>
                </a:ln>
                <a:solidFill>
                  <a:schemeClr val="tx2"/>
                </a:solidFill>
                <a:latin typeface="Arial" charset="0"/>
              </a:rPr>
            </a:br>
            <a:endParaRPr lang="en-US" sz="2800">
              <a:ln>
                <a:noFill/>
              </a:ln>
              <a:solidFill>
                <a:schemeClr val="tx2"/>
              </a:solidFill>
            </a:endParaRPr>
          </a:p>
        </p:txBody>
      </p:sp>
      <p:sp>
        <p:nvSpPr>
          <p:cNvPr id="34818" name="Rectangle 3">
            <a:extLst>
              <a:ext uri="{FF2B5EF4-FFF2-40B4-BE49-F238E27FC236}">
                <a16:creationId xmlns:a16="http://schemas.microsoft.com/office/drawing/2014/main" id="{4925D4EC-B33F-83B5-7A78-F434BF7F0BE7}"/>
              </a:ext>
            </a:extLst>
          </p:cNvPr>
          <p:cNvSpPr>
            <a:spLocks noGrp="1" noChangeArrowheads="1"/>
          </p:cNvSpPr>
          <p:nvPr>
            <p:ph type="body" sz="half" idx="1"/>
          </p:nvPr>
        </p:nvSpPr>
        <p:spPr>
          <a:xfrm>
            <a:off x="457200" y="1600200"/>
            <a:ext cx="8229600" cy="4525963"/>
          </a:xfrm>
        </p:spPr>
        <p:txBody>
          <a:bodyPr/>
          <a:lstStyle/>
          <a:p>
            <a:pPr marL="576263" lvl="1" indent="-273050" eaLnBrk="1" hangingPunct="1">
              <a:lnSpc>
                <a:spcPct val="90000"/>
              </a:lnSpc>
              <a:buFontTx/>
              <a:buNone/>
            </a:pPr>
            <a:endParaRPr lang="en-US" altLang="en-US" sz="1800" b="1">
              <a:latin typeface="Arial" panose="020B0604020202020204" pitchFamily="34" charset="0"/>
            </a:endParaRPr>
          </a:p>
          <a:p>
            <a:pPr marL="855663" lvl="2" eaLnBrk="1" hangingPunct="1">
              <a:lnSpc>
                <a:spcPct val="90000"/>
              </a:lnSpc>
            </a:pPr>
            <a:r>
              <a:rPr lang="en-US" altLang="en-US" sz="2400">
                <a:latin typeface="Arial" panose="020B0604020202020204" pitchFamily="34" charset="0"/>
              </a:rPr>
              <a:t>Counseling/Interpersonal Problem-Solving Groups:  These groups help participants resolve problems of living through interpersonal support and problem solving.  </a:t>
            </a:r>
          </a:p>
          <a:p>
            <a:pPr marL="855663" lvl="2" eaLnBrk="1" hangingPunct="1">
              <a:lnSpc>
                <a:spcPct val="90000"/>
              </a:lnSpc>
            </a:pPr>
            <a:endParaRPr lang="en-US" altLang="en-US" sz="2400">
              <a:latin typeface="Arial" panose="020B0604020202020204" pitchFamily="34" charset="0"/>
            </a:endParaRPr>
          </a:p>
          <a:p>
            <a:pPr marL="855663" lvl="2" eaLnBrk="1" hangingPunct="1">
              <a:lnSpc>
                <a:spcPct val="90000"/>
              </a:lnSpc>
            </a:pPr>
            <a:r>
              <a:rPr lang="en-US" altLang="en-US" sz="2400">
                <a:latin typeface="Arial" panose="020B0604020202020204" pitchFamily="34" charset="0"/>
              </a:rPr>
              <a:t>Psychotherapy Groups:  These groups focus on personality reconstruction or remediation of deep-seated psychological problems.  </a:t>
            </a:r>
          </a:p>
          <a:p>
            <a:pPr marL="855663" lvl="2" eaLnBrk="1" hangingPunct="1">
              <a:lnSpc>
                <a:spcPct val="90000"/>
              </a:lnSpc>
            </a:pPr>
            <a:endParaRPr lang="en-US" altLang="en-US" sz="24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8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9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eaLnBrk="1" hangingPunct="1">
              <a:lnSpc>
                <a:spcPct val="90000"/>
              </a:lnSpc>
              <a:buFont typeface="Wingdings" panose="05000000000000000000" pitchFamily="2" charset="2"/>
              <a:buNone/>
            </a:pPr>
            <a:endParaRPr lang="en-US" altLang="en-US" sz="1000">
              <a:latin typeface="Arial" panose="020B0604020202020204" pitchFamily="34" charset="0"/>
            </a:endParaRPr>
          </a:p>
          <a:p>
            <a:pPr eaLnBrk="1" hangingPunct="1">
              <a:lnSpc>
                <a:spcPct val="90000"/>
              </a:lnSpc>
              <a:buFont typeface="Wingdings" panose="05000000000000000000" pitchFamily="2" charset="2"/>
              <a:buNone/>
            </a:pPr>
            <a:endParaRPr lang="en-US" altLang="en-US" sz="2800">
              <a:latin typeface="Arial" panose="020B0604020202020204" pitchFamily="34" charset="0"/>
            </a:endParaRPr>
          </a:p>
          <a:p>
            <a:pPr eaLnBrk="1" hangingPunct="1">
              <a:lnSpc>
                <a:spcPct val="90000"/>
              </a:lnSpc>
              <a:buFont typeface="Wingdings" panose="05000000000000000000" pitchFamily="2" charset="2"/>
              <a:buNone/>
            </a:pPr>
            <a:endParaRPr lang="en-US" altLang="en-US" sz="2800">
              <a:latin typeface="Arial" panose="020B0604020202020204" pitchFamily="34" charset="0"/>
            </a:endParaRPr>
          </a:p>
          <a:p>
            <a:pPr eaLnBrk="1" hangingPunct="1">
              <a:lnSpc>
                <a:spcPct val="90000"/>
              </a:lnSpc>
              <a:buFont typeface="Wingdings" panose="05000000000000000000" pitchFamily="2" charset="2"/>
              <a:buNone/>
            </a:pPr>
            <a:endParaRPr lang="en-US" altLang="en-US" sz="2800">
              <a:latin typeface="Arial" panose="020B0604020202020204" pitchFamily="34" charset="0"/>
            </a:endParaRPr>
          </a:p>
        </p:txBody>
      </p:sp>
      <p:sp>
        <p:nvSpPr>
          <p:cNvPr id="34820" name="Slide Number Placeholder 3">
            <a:extLst>
              <a:ext uri="{FF2B5EF4-FFF2-40B4-BE49-F238E27FC236}">
                <a16:creationId xmlns:a16="http://schemas.microsoft.com/office/drawing/2014/main" id="{02485ADC-5AE3-2605-1DED-6CD5D603D40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6C1D122C-563D-4437-87AA-EDBD59456FDB}" type="slidenum">
              <a:rPr lang="ar-SA" altLang="en-US" sz="1200"/>
              <a:pPr>
                <a:spcBef>
                  <a:spcPct val="0"/>
                </a:spcBef>
                <a:buClrTx/>
                <a:buFontTx/>
                <a:buNone/>
              </a:pPr>
              <a:t>21</a:t>
            </a:fld>
            <a:endParaRPr lang="en-US" altLang="en-US" sz="12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2">
            <a:extLst>
              <a:ext uri="{FF2B5EF4-FFF2-40B4-BE49-F238E27FC236}">
                <a16:creationId xmlns:a16="http://schemas.microsoft.com/office/drawing/2014/main" id="{5C9E0A27-43E0-207F-C53E-86D33454E27A}"/>
              </a:ext>
            </a:extLst>
          </p:cNvPr>
          <p:cNvSpPr>
            <a:spLocks noGrp="1" noChangeArrowheads="1"/>
          </p:cNvSpPr>
          <p:nvPr>
            <p:ph type="title"/>
          </p:nvPr>
        </p:nvSpPr>
        <p:spPr bwMode="auto">
          <a:xfrm>
            <a:off x="457200" y="274638"/>
            <a:ext cx="8229600" cy="1143000"/>
          </a:xfrm>
        </p:spPr>
        <p:txBody>
          <a:bodyPr wrap="square" numCol="1" anchor="ctr" anchorCtr="0" compatLnSpc="1">
            <a:prstTxWarp prst="textNoShape">
              <a:avLst/>
            </a:prstTxWarp>
          </a:bodyPr>
          <a:lstStyle/>
          <a:p>
            <a:pPr marL="342900" indent="-342900" eaLnBrk="1" hangingPunct="1">
              <a:tabLst/>
              <a:defRPr/>
            </a:pPr>
            <a:r>
              <a:rPr lang="en-US" sz="1600" b="0">
                <a:ln>
                  <a:noFill/>
                </a:ln>
                <a:solidFill>
                  <a:schemeClr val="tx2"/>
                </a:solidFill>
                <a:latin typeface="Arial" charset="0"/>
              </a:rPr>
              <a:t>Types of Groups (continued) </a:t>
            </a:r>
            <a:br>
              <a:rPr lang="en-US" sz="1600" b="0">
                <a:ln>
                  <a:noFill/>
                </a:ln>
                <a:solidFill>
                  <a:schemeClr val="tx2"/>
                </a:solidFill>
                <a:latin typeface="Arial" charset="0"/>
              </a:rPr>
            </a:br>
            <a:endParaRPr lang="en-US" sz="2800">
              <a:ln>
                <a:noFill/>
              </a:ln>
              <a:solidFill>
                <a:schemeClr val="tx2"/>
              </a:solidFill>
            </a:endParaRPr>
          </a:p>
        </p:txBody>
      </p:sp>
      <p:sp>
        <p:nvSpPr>
          <p:cNvPr id="29698" name="Rectangle 3">
            <a:extLst>
              <a:ext uri="{FF2B5EF4-FFF2-40B4-BE49-F238E27FC236}">
                <a16:creationId xmlns:a16="http://schemas.microsoft.com/office/drawing/2014/main" id="{5A2B08F4-5635-8FCF-92E7-EF0560D67DAC}"/>
              </a:ext>
            </a:extLst>
          </p:cNvPr>
          <p:cNvSpPr>
            <a:spLocks noGrp="1" noChangeArrowheads="1"/>
          </p:cNvSpPr>
          <p:nvPr>
            <p:ph type="body" sz="half" idx="1"/>
          </p:nvPr>
        </p:nvSpPr>
        <p:spPr>
          <a:xfrm>
            <a:off x="457200" y="1600200"/>
            <a:ext cx="8229600" cy="4525963"/>
          </a:xfrm>
        </p:spPr>
        <p:txBody>
          <a:bodyPr/>
          <a:lstStyle/>
          <a:p>
            <a:pPr marL="627063" lvl="2" indent="0" eaLnBrk="1" hangingPunct="1">
              <a:lnSpc>
                <a:spcPct val="90000"/>
              </a:lnSpc>
              <a:buFont typeface="Arial" panose="020B0604020202020204" pitchFamily="34" charset="0"/>
              <a:buNone/>
              <a:defRPr/>
            </a:pPr>
            <a:endParaRPr lang="en-US" altLang="en-US" sz="1800" dirty="0">
              <a:latin typeface="Arial" panose="020B0604020202020204" pitchFamily="34" charset="0"/>
            </a:endParaRPr>
          </a:p>
          <a:p>
            <a:pPr marL="855663" lvl="2" eaLnBrk="1" hangingPunct="1">
              <a:lnSpc>
                <a:spcPct val="90000"/>
              </a:lnSpc>
              <a:defRPr/>
            </a:pPr>
            <a:r>
              <a:rPr lang="en-US" altLang="en-US" sz="2800" dirty="0">
                <a:latin typeface="Arial" panose="020B0604020202020204" pitchFamily="34" charset="0"/>
              </a:rPr>
              <a:t>Self-help Groups:  These have no formal or trained group leader.  (e.g. Alcoholics Anonymous or Gamblers Anonymous.)</a:t>
            </a:r>
          </a:p>
          <a:p>
            <a:pPr marL="855663" lvl="2" algn="r" eaLnBrk="1" hangingPunct="1">
              <a:lnSpc>
                <a:spcPct val="90000"/>
              </a:lnSpc>
              <a:buFont typeface="Wingdings" panose="05000000000000000000" pitchFamily="2" charset="2"/>
              <a:buNone/>
              <a:defRPr/>
            </a:pPr>
            <a:endParaRPr lang="en-US" altLang="en-US" sz="1800" dirty="0">
              <a:latin typeface="Arial" panose="020B0604020202020204" pitchFamily="34" charset="0"/>
            </a:endParaRPr>
          </a:p>
          <a:p>
            <a:pPr marL="855663" lvl="2" algn="r" eaLnBrk="1" hangingPunct="1">
              <a:lnSpc>
                <a:spcPct val="90000"/>
              </a:lnSpc>
              <a:buFont typeface="Wingdings" panose="05000000000000000000" pitchFamily="2" charset="2"/>
              <a:buNone/>
              <a:defRPr/>
            </a:pPr>
            <a:endParaRPr lang="en-US" altLang="en-US" sz="900" dirty="0">
              <a:latin typeface="Arial" panose="020B0604020202020204" pitchFamily="34" charset="0"/>
            </a:endParaRPr>
          </a:p>
          <a:p>
            <a:pPr marL="855663" lvl="2" algn="r" eaLnBrk="1" hangingPunct="1">
              <a:lnSpc>
                <a:spcPct val="90000"/>
              </a:lnSpc>
              <a:buFont typeface="Wingdings" panose="05000000000000000000" pitchFamily="2" charset="2"/>
              <a:buNone/>
              <a:defRPr/>
            </a:pPr>
            <a:endParaRPr lang="en-US" altLang="en-US" sz="1000" dirty="0">
              <a:latin typeface="Arial" panose="020B0604020202020204" pitchFamily="34" charset="0"/>
            </a:endParaRPr>
          </a:p>
          <a:p>
            <a:pPr marL="855663" lvl="2" algn="r" eaLnBrk="1" hangingPunct="1">
              <a:lnSpc>
                <a:spcPct val="90000"/>
              </a:lnSpc>
              <a:buFont typeface="Wingdings" panose="05000000000000000000" pitchFamily="2" charset="2"/>
              <a:buNone/>
              <a:defRPr/>
            </a:pPr>
            <a:endParaRPr lang="en-US" altLang="en-US" sz="1000" dirty="0">
              <a:latin typeface="Arial" panose="020B0604020202020204" pitchFamily="34" charset="0"/>
            </a:endParaRPr>
          </a:p>
          <a:p>
            <a:pPr marL="855663" lvl="2" algn="r" eaLnBrk="1" hangingPunct="1">
              <a:lnSpc>
                <a:spcPct val="90000"/>
              </a:lnSpc>
              <a:buFont typeface="Wingdings" panose="05000000000000000000" pitchFamily="2" charset="2"/>
              <a:buNone/>
              <a:defRPr/>
            </a:pPr>
            <a:endParaRPr lang="en-US" altLang="en-US" sz="1000" dirty="0">
              <a:latin typeface="Arial" panose="020B0604020202020204" pitchFamily="34" charset="0"/>
            </a:endParaRPr>
          </a:p>
          <a:p>
            <a:pPr marL="855663" lvl="2" algn="r" eaLnBrk="1" hangingPunct="1">
              <a:lnSpc>
                <a:spcPct val="90000"/>
              </a:lnSpc>
              <a:buFont typeface="Wingdings" panose="05000000000000000000" pitchFamily="2" charset="2"/>
              <a:buNone/>
              <a:defRPr/>
            </a:pPr>
            <a:endParaRPr lang="en-US" altLang="en-US" sz="1000" dirty="0">
              <a:latin typeface="Arial" panose="020B0604020202020204" pitchFamily="34" charset="0"/>
            </a:endParaRPr>
          </a:p>
          <a:p>
            <a:pPr marL="855663" lvl="2" algn="r" eaLnBrk="1" hangingPunct="1">
              <a:lnSpc>
                <a:spcPct val="90000"/>
              </a:lnSpc>
              <a:buFont typeface="Wingdings" panose="05000000000000000000" pitchFamily="2" charset="2"/>
              <a:buNone/>
              <a:defRPr/>
            </a:pPr>
            <a:endParaRPr lang="en-US" altLang="en-US" sz="1000" dirty="0">
              <a:latin typeface="Arial" panose="020B0604020202020204" pitchFamily="34" charset="0"/>
            </a:endParaRPr>
          </a:p>
          <a:p>
            <a:pPr marL="855663" lvl="2" algn="r" eaLnBrk="1" hangingPunct="1">
              <a:lnSpc>
                <a:spcPct val="90000"/>
              </a:lnSpc>
              <a:buFont typeface="Wingdings" panose="05000000000000000000" pitchFamily="2" charset="2"/>
              <a:buNone/>
              <a:defRPr/>
            </a:pPr>
            <a:endParaRPr lang="en-US" altLang="en-US" sz="1000" dirty="0">
              <a:latin typeface="Arial" panose="020B0604020202020204" pitchFamily="34" charset="0"/>
            </a:endParaRPr>
          </a:p>
          <a:p>
            <a:pPr marL="855663" lvl="2" algn="r" eaLnBrk="1" hangingPunct="1">
              <a:lnSpc>
                <a:spcPct val="90000"/>
              </a:lnSpc>
              <a:buFont typeface="Wingdings" panose="05000000000000000000" pitchFamily="2" charset="2"/>
              <a:buNone/>
              <a:defRPr/>
            </a:pPr>
            <a:endParaRPr lang="en-US" altLang="en-US" sz="1000" dirty="0">
              <a:latin typeface="Arial" panose="020B0604020202020204" pitchFamily="34" charset="0"/>
            </a:endParaRPr>
          </a:p>
          <a:p>
            <a:pPr marL="855663" lvl="2" algn="r" eaLnBrk="1" hangingPunct="1">
              <a:lnSpc>
                <a:spcPct val="90000"/>
              </a:lnSpc>
              <a:buFont typeface="Wingdings" panose="05000000000000000000" pitchFamily="2" charset="2"/>
              <a:buNone/>
              <a:defRPr/>
            </a:pPr>
            <a:endParaRPr lang="en-US" altLang="en-US" sz="1000" dirty="0">
              <a:latin typeface="Arial" panose="020B0604020202020204" pitchFamily="34" charset="0"/>
            </a:endParaRPr>
          </a:p>
          <a:p>
            <a:pPr eaLnBrk="1" hangingPunct="1">
              <a:lnSpc>
                <a:spcPct val="90000"/>
              </a:lnSpc>
              <a:buFont typeface="Wingdings" panose="05000000000000000000" pitchFamily="2" charset="2"/>
              <a:buNone/>
              <a:defRPr/>
            </a:pPr>
            <a:endParaRPr lang="en-US" altLang="en-US" sz="1000" dirty="0">
              <a:latin typeface="Arial" panose="020B0604020202020204" pitchFamily="34" charset="0"/>
            </a:endParaRPr>
          </a:p>
          <a:p>
            <a:pPr eaLnBrk="1" hangingPunct="1">
              <a:lnSpc>
                <a:spcPct val="90000"/>
              </a:lnSpc>
              <a:buFont typeface="Wingdings" panose="05000000000000000000" pitchFamily="2" charset="2"/>
              <a:buNone/>
              <a:defRPr/>
            </a:pPr>
            <a:endParaRPr lang="en-US" altLang="en-US" sz="2800" dirty="0">
              <a:latin typeface="Arial" panose="020B0604020202020204" pitchFamily="34" charset="0"/>
            </a:endParaRPr>
          </a:p>
          <a:p>
            <a:pPr eaLnBrk="1" hangingPunct="1">
              <a:lnSpc>
                <a:spcPct val="90000"/>
              </a:lnSpc>
              <a:buFont typeface="Wingdings" panose="05000000000000000000" pitchFamily="2" charset="2"/>
              <a:buNone/>
              <a:defRPr/>
            </a:pPr>
            <a:endParaRPr lang="en-US" altLang="en-US" sz="2800" dirty="0">
              <a:latin typeface="Arial" panose="020B0604020202020204" pitchFamily="34" charset="0"/>
            </a:endParaRPr>
          </a:p>
          <a:p>
            <a:pPr eaLnBrk="1" hangingPunct="1">
              <a:lnSpc>
                <a:spcPct val="90000"/>
              </a:lnSpc>
              <a:buFont typeface="Wingdings" panose="05000000000000000000" pitchFamily="2" charset="2"/>
              <a:buNone/>
              <a:defRPr/>
            </a:pPr>
            <a:endParaRPr lang="en-US" altLang="en-US" sz="2800" dirty="0">
              <a:latin typeface="Arial" panose="020B0604020202020204" pitchFamily="34" charset="0"/>
            </a:endParaRPr>
          </a:p>
        </p:txBody>
      </p:sp>
      <p:sp>
        <p:nvSpPr>
          <p:cNvPr id="35844" name="Slide Number Placeholder 3">
            <a:extLst>
              <a:ext uri="{FF2B5EF4-FFF2-40B4-BE49-F238E27FC236}">
                <a16:creationId xmlns:a16="http://schemas.microsoft.com/office/drawing/2014/main" id="{C7C544D0-DDC5-4F67-42C3-7B4BFA3DAD8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04C96EE9-9749-423B-844B-873AAC0C2770}" type="slidenum">
              <a:rPr lang="ar-SA" altLang="en-US" sz="1200"/>
              <a:pPr>
                <a:spcBef>
                  <a:spcPct val="0"/>
                </a:spcBef>
                <a:buClrTx/>
                <a:buFontTx/>
                <a:buNone/>
              </a:pPr>
              <a:t>22</a:t>
            </a:fld>
            <a:endParaRPr lang="en-US" altLang="en-US" sz="12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2">
            <a:extLst>
              <a:ext uri="{FF2B5EF4-FFF2-40B4-BE49-F238E27FC236}">
                <a16:creationId xmlns:a16="http://schemas.microsoft.com/office/drawing/2014/main" id="{1E11FF2D-2C79-193F-F985-BB1A828D9BFF}"/>
              </a:ext>
            </a:extLst>
          </p:cNvPr>
          <p:cNvSpPr>
            <a:spLocks noGrp="1" noChangeArrowheads="1"/>
          </p:cNvSpPr>
          <p:nvPr>
            <p:ph type="title"/>
          </p:nvPr>
        </p:nvSpPr>
        <p:spPr bwMode="auto">
          <a:xfrm>
            <a:off x="457200" y="274638"/>
            <a:ext cx="8229600" cy="1143000"/>
          </a:xfrm>
        </p:spPr>
        <p:txBody>
          <a:bodyPr wrap="square" numCol="1" anchor="ctr" anchorCtr="0" compatLnSpc="1">
            <a:prstTxWarp prst="textNoShape">
              <a:avLst/>
            </a:prstTxWarp>
          </a:bodyPr>
          <a:lstStyle/>
          <a:p>
            <a:pPr eaLnBrk="1" hangingPunct="1">
              <a:defRPr/>
            </a:pPr>
            <a:r>
              <a:rPr lang="en-US" sz="2800">
                <a:ln>
                  <a:noFill/>
                </a:ln>
              </a:rPr>
              <a:t>Group Counseling</a:t>
            </a:r>
          </a:p>
        </p:txBody>
      </p:sp>
      <p:sp>
        <p:nvSpPr>
          <p:cNvPr id="36866" name="Rectangle 3">
            <a:extLst>
              <a:ext uri="{FF2B5EF4-FFF2-40B4-BE49-F238E27FC236}">
                <a16:creationId xmlns:a16="http://schemas.microsoft.com/office/drawing/2014/main" id="{EA446E51-0323-3E19-0331-A92000E33E93}"/>
              </a:ext>
            </a:extLst>
          </p:cNvPr>
          <p:cNvSpPr>
            <a:spLocks noGrp="1" noChangeArrowheads="1"/>
          </p:cNvSpPr>
          <p:nvPr>
            <p:ph type="body" sz="half" idx="1"/>
          </p:nvPr>
        </p:nvSpPr>
        <p:spPr>
          <a:xfrm>
            <a:off x="457200" y="1828800"/>
            <a:ext cx="8229600" cy="4525963"/>
          </a:xfrm>
        </p:spPr>
        <p:txBody>
          <a:bodyPr/>
          <a:lstStyle/>
          <a:p>
            <a:pPr marL="576263" lvl="1" indent="-273050" eaLnBrk="1" hangingPunct="1">
              <a:lnSpc>
                <a:spcPct val="90000"/>
              </a:lnSpc>
              <a:buFontTx/>
              <a:buNone/>
            </a:pPr>
            <a:r>
              <a:rPr lang="en-US" altLang="en-US" sz="1800" b="1">
                <a:latin typeface="Arial" panose="020B0604020202020204" pitchFamily="34" charset="0"/>
              </a:rPr>
              <a:t>Advantages of Groups</a:t>
            </a:r>
          </a:p>
          <a:p>
            <a:pPr marL="576263" lvl="1" indent="-273050" eaLnBrk="1" hangingPunct="1">
              <a:lnSpc>
                <a:spcPct val="90000"/>
              </a:lnSpc>
              <a:buFontTx/>
              <a:buNone/>
            </a:pPr>
            <a:endParaRPr lang="en-US" altLang="en-US" sz="1800">
              <a:latin typeface="Arial" panose="020B0604020202020204" pitchFamily="34" charset="0"/>
            </a:endParaRPr>
          </a:p>
          <a:p>
            <a:pPr marL="855663" lvl="2" eaLnBrk="1" hangingPunct="1">
              <a:lnSpc>
                <a:spcPct val="90000"/>
              </a:lnSpc>
            </a:pPr>
            <a:r>
              <a:rPr lang="en-US" altLang="en-US" sz="1800">
                <a:latin typeface="Arial" panose="020B0604020202020204" pitchFamily="34" charset="0"/>
              </a:rPr>
              <a:t>It provides a social atmosphere that is similar to the real world.</a:t>
            </a:r>
          </a:p>
          <a:p>
            <a:pPr marL="855663" lvl="2" eaLnBrk="1" hangingPunct="1">
              <a:lnSpc>
                <a:spcPct val="90000"/>
              </a:lnSpc>
            </a:pPr>
            <a:endParaRPr lang="en-US" altLang="en-US" sz="1000">
              <a:latin typeface="Arial" panose="020B0604020202020204" pitchFamily="34" charset="0"/>
            </a:endParaRPr>
          </a:p>
          <a:p>
            <a:pPr marL="855663" lvl="2" eaLnBrk="1" hangingPunct="1">
              <a:lnSpc>
                <a:spcPct val="90000"/>
              </a:lnSpc>
            </a:pPr>
            <a:r>
              <a:rPr lang="en-US" altLang="en-US" sz="1800">
                <a:latin typeface="Arial" panose="020B0604020202020204" pitchFamily="34" charset="0"/>
              </a:rPr>
              <a:t>Members can test out and practice new behaviors.</a:t>
            </a:r>
          </a:p>
          <a:p>
            <a:pPr marL="855663" lvl="2" eaLnBrk="1" hangingPunct="1">
              <a:lnSpc>
                <a:spcPct val="90000"/>
              </a:lnSpc>
            </a:pPr>
            <a:endParaRPr lang="en-US" altLang="en-US" sz="1000">
              <a:latin typeface="Arial" panose="020B0604020202020204" pitchFamily="34" charset="0"/>
            </a:endParaRPr>
          </a:p>
          <a:p>
            <a:pPr marL="855663" lvl="2" eaLnBrk="1" hangingPunct="1">
              <a:lnSpc>
                <a:spcPct val="90000"/>
              </a:lnSpc>
            </a:pPr>
            <a:r>
              <a:rPr lang="en-US" altLang="en-US" sz="1800">
                <a:latin typeface="Arial" panose="020B0604020202020204" pitchFamily="34" charset="0"/>
              </a:rPr>
              <a:t>Members can practice new interpersonal skills.</a:t>
            </a:r>
          </a:p>
          <a:p>
            <a:pPr marL="855663" lvl="2" eaLnBrk="1" hangingPunct="1">
              <a:lnSpc>
                <a:spcPct val="90000"/>
              </a:lnSpc>
            </a:pPr>
            <a:endParaRPr lang="en-US" altLang="en-US" sz="1000">
              <a:latin typeface="Arial" panose="020B0604020202020204" pitchFamily="34" charset="0"/>
            </a:endParaRPr>
          </a:p>
          <a:p>
            <a:pPr marL="855663" lvl="2" eaLnBrk="1" hangingPunct="1">
              <a:lnSpc>
                <a:spcPct val="90000"/>
              </a:lnSpc>
            </a:pPr>
            <a:r>
              <a:rPr lang="en-US" altLang="en-US" sz="1800">
                <a:latin typeface="Arial" panose="020B0604020202020204" pitchFamily="34" charset="0"/>
              </a:rPr>
              <a:t>They are cost effective.</a:t>
            </a:r>
          </a:p>
          <a:p>
            <a:pPr marL="855663" lvl="2" eaLnBrk="1" hangingPunct="1">
              <a:lnSpc>
                <a:spcPct val="90000"/>
              </a:lnSpc>
            </a:pPr>
            <a:endParaRPr lang="en-US" altLang="en-US" sz="1000">
              <a:latin typeface="Arial" panose="020B0604020202020204" pitchFamily="34" charset="0"/>
            </a:endParaRPr>
          </a:p>
          <a:p>
            <a:pPr marL="855663" lvl="2" eaLnBrk="1" hangingPunct="1">
              <a:lnSpc>
                <a:spcPct val="90000"/>
              </a:lnSpc>
            </a:pPr>
            <a:r>
              <a:rPr lang="en-US" altLang="en-US" sz="1800">
                <a:latin typeface="Arial" panose="020B0604020202020204" pitchFamily="34" charset="0"/>
              </a:rPr>
              <a:t>Groups help members see that they are not the only one who has that particular problem or issue.</a:t>
            </a:r>
          </a:p>
          <a:p>
            <a:pPr marL="855663" lvl="2" eaLnBrk="1" hangingPunct="1">
              <a:lnSpc>
                <a:spcPct val="90000"/>
              </a:lnSpc>
            </a:pPr>
            <a:endParaRPr lang="en-US" altLang="en-US" sz="1000">
              <a:latin typeface="Arial" panose="020B0604020202020204" pitchFamily="34" charset="0"/>
            </a:endParaRPr>
          </a:p>
          <a:p>
            <a:pPr marL="855663" lvl="2" eaLnBrk="1" hangingPunct="1">
              <a:lnSpc>
                <a:spcPct val="90000"/>
              </a:lnSpc>
            </a:pPr>
            <a:r>
              <a:rPr lang="en-US" altLang="en-US" sz="1800">
                <a:latin typeface="Arial" panose="020B0604020202020204" pitchFamily="34" charset="0"/>
              </a:rPr>
              <a:t>Groups provide members with support.</a:t>
            </a:r>
          </a:p>
          <a:p>
            <a:pPr marL="1143000" lvl="3" eaLnBrk="1" hangingPunct="1">
              <a:lnSpc>
                <a:spcPct val="90000"/>
              </a:lnSpc>
              <a:buFontTx/>
              <a:buNone/>
            </a:pPr>
            <a:endParaRPr lang="en-US" altLang="en-US" sz="9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eaLnBrk="1" hangingPunct="1">
              <a:lnSpc>
                <a:spcPct val="90000"/>
              </a:lnSpc>
              <a:buFont typeface="Wingdings" panose="05000000000000000000" pitchFamily="2" charset="2"/>
              <a:buNone/>
            </a:pPr>
            <a:endParaRPr lang="en-US" altLang="en-US" sz="1000">
              <a:latin typeface="Arial" panose="020B0604020202020204" pitchFamily="34" charset="0"/>
            </a:endParaRPr>
          </a:p>
          <a:p>
            <a:pPr eaLnBrk="1" hangingPunct="1">
              <a:lnSpc>
                <a:spcPct val="90000"/>
              </a:lnSpc>
              <a:buFont typeface="Wingdings" panose="05000000000000000000" pitchFamily="2" charset="2"/>
              <a:buNone/>
            </a:pPr>
            <a:endParaRPr lang="en-US" altLang="en-US" sz="1000">
              <a:latin typeface="Arial" panose="020B0604020202020204" pitchFamily="34" charset="0"/>
            </a:endParaRPr>
          </a:p>
          <a:p>
            <a:pPr eaLnBrk="1" hangingPunct="1">
              <a:lnSpc>
                <a:spcPct val="90000"/>
              </a:lnSpc>
              <a:buFont typeface="Wingdings" panose="05000000000000000000" pitchFamily="2" charset="2"/>
              <a:buNone/>
            </a:pPr>
            <a:endParaRPr lang="en-US" altLang="en-US" sz="2800">
              <a:latin typeface="Arial" panose="020B0604020202020204" pitchFamily="34" charset="0"/>
            </a:endParaRPr>
          </a:p>
          <a:p>
            <a:pPr eaLnBrk="1" hangingPunct="1">
              <a:lnSpc>
                <a:spcPct val="90000"/>
              </a:lnSpc>
              <a:buFont typeface="Wingdings" panose="05000000000000000000" pitchFamily="2" charset="2"/>
              <a:buNone/>
            </a:pPr>
            <a:endParaRPr lang="en-US" altLang="en-US" sz="2800">
              <a:latin typeface="Arial" panose="020B0604020202020204" pitchFamily="34" charset="0"/>
            </a:endParaRPr>
          </a:p>
          <a:p>
            <a:pPr eaLnBrk="1" hangingPunct="1">
              <a:lnSpc>
                <a:spcPct val="90000"/>
              </a:lnSpc>
              <a:buFont typeface="Wingdings" panose="05000000000000000000" pitchFamily="2" charset="2"/>
              <a:buNone/>
            </a:pPr>
            <a:endParaRPr lang="en-US" altLang="en-US" sz="2800">
              <a:latin typeface="Arial" panose="020B0604020202020204" pitchFamily="34" charset="0"/>
            </a:endParaRPr>
          </a:p>
        </p:txBody>
      </p:sp>
      <p:sp>
        <p:nvSpPr>
          <p:cNvPr id="36869" name="Slide Number Placeholder 4">
            <a:extLst>
              <a:ext uri="{FF2B5EF4-FFF2-40B4-BE49-F238E27FC236}">
                <a16:creationId xmlns:a16="http://schemas.microsoft.com/office/drawing/2014/main" id="{C8CA24D7-DD95-D806-CDB5-F722981A2A2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644CE5F8-1EEC-4476-8BA9-1BFB3F8C23A5}" type="slidenum">
              <a:rPr lang="ar-SA" altLang="en-US" sz="1200"/>
              <a:pPr>
                <a:spcBef>
                  <a:spcPct val="0"/>
                </a:spcBef>
                <a:buClrTx/>
                <a:buFontTx/>
                <a:buNone/>
              </a:pPr>
              <a:t>23</a:t>
            </a:fld>
            <a:endParaRPr lang="en-US" altLang="en-US" sz="1200"/>
          </a:p>
        </p:txBody>
      </p:sp>
      <p:pic>
        <p:nvPicPr>
          <p:cNvPr id="36868" name="Picture 4" descr="C:\WINDOWS\Application Data\Microsoft\Media Catalog\Downloaded Clips\cl1\PE03086_.wmf">
            <a:extLst>
              <a:ext uri="{FF2B5EF4-FFF2-40B4-BE49-F238E27FC236}">
                <a16:creationId xmlns:a16="http://schemas.microsoft.com/office/drawing/2014/main" id="{EB992FAE-1A53-DE4E-E7C2-C2A66CB624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914400"/>
            <a:ext cx="1381125"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2">
            <a:extLst>
              <a:ext uri="{FF2B5EF4-FFF2-40B4-BE49-F238E27FC236}">
                <a16:creationId xmlns:a16="http://schemas.microsoft.com/office/drawing/2014/main" id="{95DB82F8-6D3A-25EE-EAA4-63DE96CB80DB}"/>
              </a:ext>
            </a:extLst>
          </p:cNvPr>
          <p:cNvSpPr>
            <a:spLocks noGrp="1" noChangeArrowheads="1"/>
          </p:cNvSpPr>
          <p:nvPr>
            <p:ph type="title"/>
          </p:nvPr>
        </p:nvSpPr>
        <p:spPr bwMode="auto">
          <a:xfrm>
            <a:off x="457200" y="274638"/>
            <a:ext cx="8229600" cy="1143000"/>
          </a:xfrm>
        </p:spPr>
        <p:txBody>
          <a:bodyPr wrap="square" numCol="1" anchor="ctr" anchorCtr="0" compatLnSpc="1">
            <a:prstTxWarp prst="textNoShape">
              <a:avLst/>
            </a:prstTxWarp>
          </a:bodyPr>
          <a:lstStyle/>
          <a:p>
            <a:pPr eaLnBrk="1" hangingPunct="1">
              <a:defRPr/>
            </a:pPr>
            <a:r>
              <a:rPr lang="en-US" sz="2800">
                <a:ln>
                  <a:noFill/>
                </a:ln>
              </a:rPr>
              <a:t>Group Counseling</a:t>
            </a:r>
          </a:p>
        </p:txBody>
      </p:sp>
      <p:sp>
        <p:nvSpPr>
          <p:cNvPr id="37890" name="Rectangle 3">
            <a:extLst>
              <a:ext uri="{FF2B5EF4-FFF2-40B4-BE49-F238E27FC236}">
                <a16:creationId xmlns:a16="http://schemas.microsoft.com/office/drawing/2014/main" id="{FA7B885E-D505-EBFD-AE17-3B26D5B16054}"/>
              </a:ext>
            </a:extLst>
          </p:cNvPr>
          <p:cNvSpPr>
            <a:spLocks noGrp="1" noChangeArrowheads="1"/>
          </p:cNvSpPr>
          <p:nvPr>
            <p:ph type="body" sz="half" idx="1"/>
          </p:nvPr>
        </p:nvSpPr>
        <p:spPr>
          <a:xfrm>
            <a:off x="457200" y="1600200"/>
            <a:ext cx="8229600" cy="4525963"/>
          </a:xfrm>
        </p:spPr>
        <p:txBody>
          <a:bodyPr/>
          <a:lstStyle/>
          <a:p>
            <a:pPr marL="576263" lvl="1" indent="-273050" eaLnBrk="1" hangingPunct="1">
              <a:lnSpc>
                <a:spcPct val="90000"/>
              </a:lnSpc>
              <a:buFontTx/>
              <a:buNone/>
            </a:pPr>
            <a:r>
              <a:rPr lang="en-US" altLang="en-US" sz="1800" b="1">
                <a:latin typeface="Arial" panose="020B0604020202020204" pitchFamily="34" charset="0"/>
              </a:rPr>
              <a:t>Disadvantages of Groups</a:t>
            </a:r>
          </a:p>
          <a:p>
            <a:pPr marL="576263" lvl="1" indent="-273050" eaLnBrk="1" hangingPunct="1">
              <a:lnSpc>
                <a:spcPct val="90000"/>
              </a:lnSpc>
              <a:buFontTx/>
              <a:buNone/>
            </a:pPr>
            <a:endParaRPr lang="en-US" altLang="en-US" sz="1800">
              <a:latin typeface="Arial" panose="020B0604020202020204" pitchFamily="34" charset="0"/>
            </a:endParaRPr>
          </a:p>
          <a:p>
            <a:pPr marL="855663" lvl="2" eaLnBrk="1" hangingPunct="1">
              <a:lnSpc>
                <a:spcPct val="90000"/>
              </a:lnSpc>
            </a:pPr>
            <a:r>
              <a:rPr lang="en-US" altLang="en-US" sz="1800">
                <a:latin typeface="Arial" panose="020B0604020202020204" pitchFamily="34" charset="0"/>
              </a:rPr>
              <a:t>Less individualized attention from the counselor.</a:t>
            </a:r>
          </a:p>
          <a:p>
            <a:pPr marL="855663" lvl="2" eaLnBrk="1" hangingPunct="1">
              <a:lnSpc>
                <a:spcPct val="90000"/>
              </a:lnSpc>
            </a:pPr>
            <a:endParaRPr lang="en-US" altLang="en-US" sz="1000">
              <a:latin typeface="Arial" panose="020B0604020202020204" pitchFamily="34" charset="0"/>
            </a:endParaRPr>
          </a:p>
          <a:p>
            <a:pPr marL="855663" lvl="2" eaLnBrk="1" hangingPunct="1">
              <a:lnSpc>
                <a:spcPct val="90000"/>
              </a:lnSpc>
            </a:pPr>
            <a:r>
              <a:rPr lang="en-US" altLang="en-US" sz="1800">
                <a:latin typeface="Arial" panose="020B0604020202020204" pitchFamily="34" charset="0"/>
              </a:rPr>
              <a:t>Confidentiality is more difficult to maintain.</a:t>
            </a:r>
          </a:p>
          <a:p>
            <a:pPr marL="855663" lvl="2" eaLnBrk="1" hangingPunct="1">
              <a:lnSpc>
                <a:spcPct val="90000"/>
              </a:lnSpc>
            </a:pPr>
            <a:endParaRPr lang="en-US" altLang="en-US" sz="1000">
              <a:latin typeface="Arial" panose="020B0604020202020204" pitchFamily="34" charset="0"/>
            </a:endParaRPr>
          </a:p>
          <a:p>
            <a:pPr marL="855663" lvl="2" eaLnBrk="1" hangingPunct="1">
              <a:lnSpc>
                <a:spcPct val="90000"/>
              </a:lnSpc>
            </a:pPr>
            <a:r>
              <a:rPr lang="en-US" altLang="en-US" sz="1800">
                <a:latin typeface="Arial" panose="020B0604020202020204" pitchFamily="34" charset="0"/>
              </a:rPr>
              <a:t>There are concerns with conformity and peer pressure.</a:t>
            </a:r>
          </a:p>
          <a:p>
            <a:pPr marL="855663" lvl="2" eaLnBrk="1" hangingPunct="1">
              <a:lnSpc>
                <a:spcPct val="90000"/>
              </a:lnSpc>
            </a:pPr>
            <a:endParaRPr lang="en-US" altLang="en-US" sz="1000">
              <a:latin typeface="Arial" panose="020B0604020202020204" pitchFamily="34" charset="0"/>
            </a:endParaRPr>
          </a:p>
          <a:p>
            <a:pPr marL="855663" lvl="2" eaLnBrk="1" hangingPunct="1">
              <a:lnSpc>
                <a:spcPct val="90000"/>
              </a:lnSpc>
            </a:pPr>
            <a:r>
              <a:rPr lang="en-US" altLang="en-US" sz="1800">
                <a:latin typeface="Arial" panose="020B0604020202020204" pitchFamily="34" charset="0"/>
              </a:rPr>
              <a:t>Not everyone can be in a group (e.g. those with issues too severe or those with poor interpersonal skills.)</a:t>
            </a:r>
          </a:p>
          <a:p>
            <a:pPr marL="855663" lvl="2" eaLnBrk="1" hangingPunct="1">
              <a:lnSpc>
                <a:spcPct val="90000"/>
              </a:lnSpc>
            </a:pPr>
            <a:endParaRPr lang="en-US" altLang="en-US" sz="1000">
              <a:latin typeface="Arial" panose="020B0604020202020204" pitchFamily="34" charset="0"/>
            </a:endParaRPr>
          </a:p>
          <a:p>
            <a:pPr marL="855663" lvl="2" eaLnBrk="1" hangingPunct="1">
              <a:lnSpc>
                <a:spcPct val="90000"/>
              </a:lnSpc>
            </a:pPr>
            <a:endParaRPr lang="en-US" altLang="en-US" sz="1000">
              <a:latin typeface="Arial" panose="020B0604020202020204" pitchFamily="34" charset="0"/>
            </a:endParaRPr>
          </a:p>
          <a:p>
            <a:pPr marL="855663" lvl="2" eaLnBrk="1" hangingPunct="1">
              <a:lnSpc>
                <a:spcPct val="90000"/>
              </a:lnSpc>
              <a:buFont typeface="Arial" panose="020B0604020202020204" pitchFamily="34" charset="0"/>
              <a:buNone/>
            </a:pPr>
            <a:endParaRPr lang="en-US" altLang="en-US" sz="1800">
              <a:latin typeface="Arial" panose="020B0604020202020204" pitchFamily="34" charset="0"/>
            </a:endParaRPr>
          </a:p>
          <a:p>
            <a:pPr marL="855663" lvl="2" eaLnBrk="1" hangingPunct="1">
              <a:lnSpc>
                <a:spcPct val="90000"/>
              </a:lnSpc>
            </a:pPr>
            <a:endParaRPr lang="en-US" altLang="en-US" sz="10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eaLnBrk="1" hangingPunct="1">
              <a:lnSpc>
                <a:spcPct val="90000"/>
              </a:lnSpc>
              <a:buFont typeface="Wingdings" panose="05000000000000000000" pitchFamily="2" charset="2"/>
              <a:buNone/>
            </a:pPr>
            <a:endParaRPr lang="en-US" altLang="en-US" sz="1000">
              <a:latin typeface="Arial" panose="020B0604020202020204" pitchFamily="34" charset="0"/>
            </a:endParaRPr>
          </a:p>
          <a:p>
            <a:pPr eaLnBrk="1" hangingPunct="1">
              <a:lnSpc>
                <a:spcPct val="90000"/>
              </a:lnSpc>
              <a:buFont typeface="Wingdings" panose="05000000000000000000" pitchFamily="2" charset="2"/>
              <a:buNone/>
            </a:pPr>
            <a:endParaRPr lang="en-US" altLang="en-US" sz="1000">
              <a:latin typeface="Arial" panose="020B0604020202020204" pitchFamily="34" charset="0"/>
            </a:endParaRPr>
          </a:p>
          <a:p>
            <a:pPr eaLnBrk="1" hangingPunct="1">
              <a:lnSpc>
                <a:spcPct val="90000"/>
              </a:lnSpc>
              <a:buFont typeface="Wingdings" panose="05000000000000000000" pitchFamily="2" charset="2"/>
              <a:buNone/>
            </a:pPr>
            <a:endParaRPr lang="en-US" altLang="en-US" sz="2800">
              <a:latin typeface="Arial" panose="020B0604020202020204" pitchFamily="34" charset="0"/>
            </a:endParaRPr>
          </a:p>
          <a:p>
            <a:pPr eaLnBrk="1" hangingPunct="1">
              <a:lnSpc>
                <a:spcPct val="90000"/>
              </a:lnSpc>
              <a:buFont typeface="Wingdings" panose="05000000000000000000" pitchFamily="2" charset="2"/>
              <a:buNone/>
            </a:pPr>
            <a:endParaRPr lang="en-US" altLang="en-US" sz="2800">
              <a:latin typeface="Arial" panose="020B0604020202020204" pitchFamily="34" charset="0"/>
            </a:endParaRPr>
          </a:p>
          <a:p>
            <a:pPr eaLnBrk="1" hangingPunct="1">
              <a:lnSpc>
                <a:spcPct val="90000"/>
              </a:lnSpc>
              <a:buFont typeface="Wingdings" panose="05000000000000000000" pitchFamily="2" charset="2"/>
              <a:buNone/>
            </a:pPr>
            <a:endParaRPr lang="en-US" altLang="en-US" sz="2800">
              <a:latin typeface="Arial" panose="020B0604020202020204" pitchFamily="34" charset="0"/>
            </a:endParaRPr>
          </a:p>
        </p:txBody>
      </p:sp>
      <p:sp>
        <p:nvSpPr>
          <p:cNvPr id="37893" name="Slide Number Placeholder 4">
            <a:extLst>
              <a:ext uri="{FF2B5EF4-FFF2-40B4-BE49-F238E27FC236}">
                <a16:creationId xmlns:a16="http://schemas.microsoft.com/office/drawing/2014/main" id="{C4833DD3-DDFB-E303-A294-FE2F6A14780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3373C1F9-13B5-430E-BEEC-408D64C10893}" type="slidenum">
              <a:rPr lang="ar-SA" altLang="en-US" sz="1200"/>
              <a:pPr>
                <a:spcBef>
                  <a:spcPct val="0"/>
                </a:spcBef>
                <a:buClrTx/>
                <a:buFontTx/>
                <a:buNone/>
              </a:pPr>
              <a:t>24</a:t>
            </a:fld>
            <a:endParaRPr lang="en-US" altLang="en-US" sz="1200"/>
          </a:p>
        </p:txBody>
      </p:sp>
      <p:pic>
        <p:nvPicPr>
          <p:cNvPr id="37892" name="Picture 6" descr="C:\WINDOWS\Application Data\Microsoft\Media Catalog\Downloaded Clips\cl27\j0097899.wmf">
            <a:extLst>
              <a:ext uri="{FF2B5EF4-FFF2-40B4-BE49-F238E27FC236}">
                <a16:creationId xmlns:a16="http://schemas.microsoft.com/office/drawing/2014/main" id="{5A711FD5-A0BC-5654-7291-54B492751E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838200"/>
            <a:ext cx="1246188"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2">
            <a:extLst>
              <a:ext uri="{FF2B5EF4-FFF2-40B4-BE49-F238E27FC236}">
                <a16:creationId xmlns:a16="http://schemas.microsoft.com/office/drawing/2014/main" id="{D3AFB52E-7DEF-8C0B-9263-67518904A658}"/>
              </a:ext>
            </a:extLst>
          </p:cNvPr>
          <p:cNvSpPr>
            <a:spLocks noGrp="1" noChangeArrowheads="1"/>
          </p:cNvSpPr>
          <p:nvPr>
            <p:ph type="title"/>
          </p:nvPr>
        </p:nvSpPr>
        <p:spPr bwMode="auto">
          <a:xfrm>
            <a:off x="457200" y="274638"/>
            <a:ext cx="8229600" cy="1143000"/>
          </a:xfrm>
        </p:spPr>
        <p:txBody>
          <a:bodyPr wrap="square" numCol="1" anchor="ctr" anchorCtr="0" compatLnSpc="1">
            <a:prstTxWarp prst="textNoShape">
              <a:avLst/>
            </a:prstTxWarp>
          </a:bodyPr>
          <a:lstStyle/>
          <a:p>
            <a:pPr eaLnBrk="1" hangingPunct="1">
              <a:defRPr/>
            </a:pPr>
            <a:r>
              <a:rPr lang="en-US" sz="2800">
                <a:ln>
                  <a:noFill/>
                </a:ln>
              </a:rPr>
              <a:t>Group Counseling</a:t>
            </a:r>
          </a:p>
        </p:txBody>
      </p:sp>
      <p:sp>
        <p:nvSpPr>
          <p:cNvPr id="38914" name="Rectangle 3">
            <a:extLst>
              <a:ext uri="{FF2B5EF4-FFF2-40B4-BE49-F238E27FC236}">
                <a16:creationId xmlns:a16="http://schemas.microsoft.com/office/drawing/2014/main" id="{10C8D9D7-31B0-9DF3-3F28-A347A73F5499}"/>
              </a:ext>
            </a:extLst>
          </p:cNvPr>
          <p:cNvSpPr>
            <a:spLocks noGrp="1" noChangeArrowheads="1"/>
          </p:cNvSpPr>
          <p:nvPr>
            <p:ph type="body" sz="half" idx="1"/>
          </p:nvPr>
        </p:nvSpPr>
        <p:spPr>
          <a:xfrm>
            <a:off x="381000" y="2057400"/>
            <a:ext cx="8229600" cy="4525963"/>
          </a:xfrm>
        </p:spPr>
        <p:txBody>
          <a:bodyPr/>
          <a:lstStyle/>
          <a:p>
            <a:pPr marL="576263" lvl="1" indent="-273050" eaLnBrk="1" hangingPunct="1">
              <a:lnSpc>
                <a:spcPct val="90000"/>
              </a:lnSpc>
              <a:buFontTx/>
              <a:buNone/>
            </a:pPr>
            <a:r>
              <a:rPr lang="en-US" altLang="en-US" sz="1800" b="1">
                <a:latin typeface="Arial" panose="020B0604020202020204" pitchFamily="34" charset="0"/>
              </a:rPr>
              <a:t>Stages of Groups</a:t>
            </a:r>
          </a:p>
          <a:p>
            <a:pPr marL="576263" lvl="1" indent="-273050" eaLnBrk="1" hangingPunct="1">
              <a:lnSpc>
                <a:spcPct val="90000"/>
              </a:lnSpc>
              <a:buFontTx/>
              <a:buNone/>
            </a:pPr>
            <a:endParaRPr lang="en-US" altLang="en-US" sz="1800" b="1">
              <a:latin typeface="Arial" panose="020B0604020202020204" pitchFamily="34" charset="0"/>
            </a:endParaRPr>
          </a:p>
          <a:p>
            <a:pPr marL="855663" lvl="2" eaLnBrk="1" hangingPunct="1">
              <a:lnSpc>
                <a:spcPct val="90000"/>
              </a:lnSpc>
            </a:pPr>
            <a:r>
              <a:rPr lang="en-US" altLang="en-US" sz="2400">
                <a:latin typeface="Arial" panose="020B0604020202020204" pitchFamily="34" charset="0"/>
              </a:rPr>
              <a:t>Stage One (Orientation/Forming):  Group members become oriented to the group and to each other.</a:t>
            </a:r>
          </a:p>
          <a:p>
            <a:pPr marL="855663" lvl="2" eaLnBrk="1" hangingPunct="1">
              <a:lnSpc>
                <a:spcPct val="90000"/>
              </a:lnSpc>
            </a:pPr>
            <a:endParaRPr lang="en-US" altLang="en-US" sz="2400">
              <a:latin typeface="Arial" panose="020B0604020202020204" pitchFamily="34" charset="0"/>
            </a:endParaRPr>
          </a:p>
          <a:p>
            <a:pPr marL="855663" lvl="2" eaLnBrk="1" hangingPunct="1">
              <a:lnSpc>
                <a:spcPct val="90000"/>
              </a:lnSpc>
            </a:pPr>
            <a:r>
              <a:rPr lang="en-US" altLang="en-US" sz="2400">
                <a:latin typeface="Arial" panose="020B0604020202020204" pitchFamily="34" charset="0"/>
              </a:rPr>
              <a:t>Stage Two (Transition/Storming):  Anxiety and ambiguity become prevalent as group members struggle to define themselves and group norms.  This stage is often characterized by conflict.</a:t>
            </a:r>
          </a:p>
          <a:p>
            <a:pPr marL="855663" lvl="2" algn="r" eaLnBrk="1" hangingPunct="1">
              <a:lnSpc>
                <a:spcPct val="90000"/>
              </a:lnSpc>
              <a:buFont typeface="Wingdings" panose="05000000000000000000" pitchFamily="2" charset="2"/>
              <a:buNone/>
            </a:pPr>
            <a:endParaRPr lang="en-US" altLang="en-US" sz="24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marL="855663" lvl="2" algn="r" eaLnBrk="1" hangingPunct="1">
              <a:lnSpc>
                <a:spcPct val="90000"/>
              </a:lnSpc>
              <a:buFont typeface="Wingdings" panose="05000000000000000000" pitchFamily="2" charset="2"/>
              <a:buNone/>
            </a:pPr>
            <a:endParaRPr lang="en-US" altLang="en-US" sz="1000">
              <a:latin typeface="Arial" panose="020B0604020202020204" pitchFamily="34" charset="0"/>
            </a:endParaRPr>
          </a:p>
          <a:p>
            <a:pPr eaLnBrk="1" hangingPunct="1">
              <a:lnSpc>
                <a:spcPct val="90000"/>
              </a:lnSpc>
              <a:buFont typeface="Wingdings" panose="05000000000000000000" pitchFamily="2" charset="2"/>
              <a:buNone/>
            </a:pPr>
            <a:endParaRPr lang="en-US" altLang="en-US" sz="1000">
              <a:latin typeface="Arial" panose="020B0604020202020204" pitchFamily="34" charset="0"/>
            </a:endParaRPr>
          </a:p>
          <a:p>
            <a:pPr eaLnBrk="1" hangingPunct="1">
              <a:lnSpc>
                <a:spcPct val="90000"/>
              </a:lnSpc>
              <a:buFont typeface="Wingdings" panose="05000000000000000000" pitchFamily="2" charset="2"/>
              <a:buNone/>
            </a:pPr>
            <a:endParaRPr lang="en-US" altLang="en-US" sz="1000">
              <a:latin typeface="Arial" panose="020B0604020202020204" pitchFamily="34" charset="0"/>
            </a:endParaRPr>
          </a:p>
          <a:p>
            <a:pPr eaLnBrk="1" hangingPunct="1">
              <a:lnSpc>
                <a:spcPct val="90000"/>
              </a:lnSpc>
              <a:buFont typeface="Wingdings" panose="05000000000000000000" pitchFamily="2" charset="2"/>
              <a:buNone/>
            </a:pPr>
            <a:endParaRPr lang="en-US" altLang="en-US" sz="2800">
              <a:latin typeface="Arial" panose="020B0604020202020204" pitchFamily="34" charset="0"/>
            </a:endParaRPr>
          </a:p>
          <a:p>
            <a:pPr eaLnBrk="1" hangingPunct="1">
              <a:lnSpc>
                <a:spcPct val="90000"/>
              </a:lnSpc>
              <a:buFont typeface="Wingdings" panose="05000000000000000000" pitchFamily="2" charset="2"/>
              <a:buNone/>
            </a:pPr>
            <a:endParaRPr lang="en-US" altLang="en-US" sz="2800">
              <a:latin typeface="Arial" panose="020B0604020202020204" pitchFamily="34" charset="0"/>
            </a:endParaRPr>
          </a:p>
          <a:p>
            <a:pPr eaLnBrk="1" hangingPunct="1">
              <a:lnSpc>
                <a:spcPct val="90000"/>
              </a:lnSpc>
              <a:buFont typeface="Wingdings" panose="05000000000000000000" pitchFamily="2" charset="2"/>
              <a:buNone/>
            </a:pPr>
            <a:endParaRPr lang="en-US" altLang="en-US" sz="2800">
              <a:latin typeface="Arial" panose="020B0604020202020204" pitchFamily="34" charset="0"/>
            </a:endParaRPr>
          </a:p>
        </p:txBody>
      </p:sp>
      <p:sp>
        <p:nvSpPr>
          <p:cNvPr id="38917" name="Slide Number Placeholder 4">
            <a:extLst>
              <a:ext uri="{FF2B5EF4-FFF2-40B4-BE49-F238E27FC236}">
                <a16:creationId xmlns:a16="http://schemas.microsoft.com/office/drawing/2014/main" id="{043D16C6-135D-5BC7-63D6-322185E680C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A1C6BC93-1E80-45A9-ABB1-09B8740AE366}" type="slidenum">
              <a:rPr lang="ar-SA" altLang="en-US" sz="1200"/>
              <a:pPr>
                <a:spcBef>
                  <a:spcPct val="0"/>
                </a:spcBef>
                <a:buClrTx/>
                <a:buFontTx/>
                <a:buNone/>
              </a:pPr>
              <a:t>25</a:t>
            </a:fld>
            <a:endParaRPr lang="en-US" altLang="en-US" sz="1200"/>
          </a:p>
        </p:txBody>
      </p:sp>
      <p:pic>
        <p:nvPicPr>
          <p:cNvPr id="38916" name="Picture 4" descr="C:\WINDOWS\Application Data\Microsoft\Media Catalog\Downloaded Clips\cl4f\j0197675.wmf">
            <a:extLst>
              <a:ext uri="{FF2B5EF4-FFF2-40B4-BE49-F238E27FC236}">
                <a16:creationId xmlns:a16="http://schemas.microsoft.com/office/drawing/2014/main" id="{12362A99-FD1C-182C-8201-1DB2BB7EE4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0"/>
            <a:ext cx="1781175"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2">
            <a:extLst>
              <a:ext uri="{FF2B5EF4-FFF2-40B4-BE49-F238E27FC236}">
                <a16:creationId xmlns:a16="http://schemas.microsoft.com/office/drawing/2014/main" id="{57C4C3F8-2107-5433-4F64-998DCE000B34}"/>
              </a:ext>
            </a:extLst>
          </p:cNvPr>
          <p:cNvSpPr>
            <a:spLocks noGrp="1" noChangeArrowheads="1"/>
          </p:cNvSpPr>
          <p:nvPr>
            <p:ph type="title"/>
          </p:nvPr>
        </p:nvSpPr>
        <p:spPr bwMode="auto">
          <a:xfrm>
            <a:off x="457200" y="274638"/>
            <a:ext cx="8229600" cy="1143000"/>
          </a:xfrm>
        </p:spPr>
        <p:txBody>
          <a:bodyPr wrap="square" numCol="1" anchor="ctr" anchorCtr="0" compatLnSpc="1">
            <a:prstTxWarp prst="textNoShape">
              <a:avLst/>
            </a:prstTxWarp>
          </a:bodyPr>
          <a:lstStyle/>
          <a:p>
            <a:pPr eaLnBrk="1" hangingPunct="1">
              <a:defRPr/>
            </a:pPr>
            <a:r>
              <a:rPr lang="en-US" sz="2800">
                <a:ln>
                  <a:noFill/>
                </a:ln>
              </a:rPr>
              <a:t>Group Counseling</a:t>
            </a:r>
          </a:p>
        </p:txBody>
      </p:sp>
      <p:sp>
        <p:nvSpPr>
          <p:cNvPr id="39938" name="Rectangle 3">
            <a:extLst>
              <a:ext uri="{FF2B5EF4-FFF2-40B4-BE49-F238E27FC236}">
                <a16:creationId xmlns:a16="http://schemas.microsoft.com/office/drawing/2014/main" id="{4BDF553E-B37E-6B3E-C02F-B5DAC29777E2}"/>
              </a:ext>
            </a:extLst>
          </p:cNvPr>
          <p:cNvSpPr>
            <a:spLocks noGrp="1" noChangeArrowheads="1"/>
          </p:cNvSpPr>
          <p:nvPr>
            <p:ph type="body" sz="half" idx="1"/>
          </p:nvPr>
        </p:nvSpPr>
        <p:spPr>
          <a:xfrm>
            <a:off x="457200" y="1600200"/>
            <a:ext cx="8229600" cy="4525963"/>
          </a:xfrm>
        </p:spPr>
        <p:txBody>
          <a:bodyPr/>
          <a:lstStyle/>
          <a:p>
            <a:pPr marL="576263" lvl="1" indent="-273050" eaLnBrk="1" hangingPunct="1">
              <a:lnSpc>
                <a:spcPct val="70000"/>
              </a:lnSpc>
              <a:buFontTx/>
              <a:buNone/>
            </a:pPr>
            <a:r>
              <a:rPr lang="en-US" altLang="en-US" sz="1700" b="1">
                <a:latin typeface="Arial" panose="020B0604020202020204" pitchFamily="34" charset="0"/>
              </a:rPr>
              <a:t>Stages of Groups (continued)</a:t>
            </a:r>
          </a:p>
          <a:p>
            <a:pPr marL="576263" lvl="1" indent="-273050" eaLnBrk="1" hangingPunct="1">
              <a:lnSpc>
                <a:spcPct val="70000"/>
              </a:lnSpc>
              <a:buFontTx/>
              <a:buNone/>
            </a:pPr>
            <a:endParaRPr lang="en-US" altLang="en-US" sz="1700" b="1">
              <a:latin typeface="Arial" panose="020B0604020202020204" pitchFamily="34" charset="0"/>
            </a:endParaRPr>
          </a:p>
          <a:p>
            <a:pPr marL="855663" lvl="2" eaLnBrk="1" hangingPunct="1">
              <a:lnSpc>
                <a:spcPct val="70000"/>
              </a:lnSpc>
            </a:pPr>
            <a:r>
              <a:rPr lang="en-US" altLang="en-US" sz="2800">
                <a:latin typeface="Arial" panose="020B0604020202020204" pitchFamily="34" charset="0"/>
              </a:rPr>
              <a:t>Stage Three (Cohesiveness/Norming): A therapeutic alliance forms between group members.  Trust between members has been established.</a:t>
            </a:r>
          </a:p>
          <a:p>
            <a:pPr marL="855663" lvl="2" eaLnBrk="1" hangingPunct="1">
              <a:lnSpc>
                <a:spcPct val="70000"/>
              </a:lnSpc>
            </a:pPr>
            <a:endParaRPr lang="en-US" altLang="en-US" sz="2800">
              <a:latin typeface="Arial" panose="020B0604020202020204" pitchFamily="34" charset="0"/>
            </a:endParaRPr>
          </a:p>
          <a:p>
            <a:pPr marL="855663" lvl="2" eaLnBrk="1" hangingPunct="1">
              <a:lnSpc>
                <a:spcPct val="70000"/>
              </a:lnSpc>
            </a:pPr>
            <a:r>
              <a:rPr lang="en-US" altLang="en-US" sz="2800">
                <a:latin typeface="Arial" panose="020B0604020202020204" pitchFamily="34" charset="0"/>
              </a:rPr>
              <a:t>Stage Four (Working/Performing):  Group members experiment with new ideas, behaviors or ways of thinking.</a:t>
            </a:r>
          </a:p>
          <a:p>
            <a:pPr marL="855663" lvl="2" eaLnBrk="1" hangingPunct="1">
              <a:lnSpc>
                <a:spcPct val="70000"/>
              </a:lnSpc>
            </a:pPr>
            <a:endParaRPr lang="en-US" altLang="en-US" sz="2800">
              <a:latin typeface="Arial" panose="020B0604020202020204" pitchFamily="34" charset="0"/>
            </a:endParaRPr>
          </a:p>
          <a:p>
            <a:pPr marL="855663" lvl="2" eaLnBrk="1" hangingPunct="1">
              <a:lnSpc>
                <a:spcPct val="70000"/>
              </a:lnSpc>
            </a:pPr>
            <a:r>
              <a:rPr lang="en-US" altLang="en-US" sz="2800">
                <a:latin typeface="Arial" panose="020B0604020202020204" pitchFamily="34" charset="0"/>
              </a:rPr>
              <a:t>Stage Five (Adjourning/Terminating):  This is the time when the group disbands.</a:t>
            </a:r>
          </a:p>
          <a:p>
            <a:pPr marL="855663" lvl="2" algn="r" eaLnBrk="1" hangingPunct="1">
              <a:lnSpc>
                <a:spcPct val="70000"/>
              </a:lnSpc>
              <a:buFont typeface="Wingdings" panose="05000000000000000000" pitchFamily="2" charset="2"/>
              <a:buNone/>
            </a:pPr>
            <a:endParaRPr lang="en-US" altLang="en-US" sz="1700">
              <a:latin typeface="Arial" panose="020B0604020202020204" pitchFamily="34" charset="0"/>
            </a:endParaRPr>
          </a:p>
          <a:p>
            <a:pPr marL="855663" lvl="2" algn="r" eaLnBrk="1" hangingPunct="1">
              <a:lnSpc>
                <a:spcPct val="70000"/>
              </a:lnSpc>
              <a:buFont typeface="Wingdings" panose="05000000000000000000" pitchFamily="2" charset="2"/>
              <a:buNone/>
            </a:pPr>
            <a:endParaRPr lang="en-US" altLang="en-US" sz="900">
              <a:latin typeface="Arial" panose="020B0604020202020204" pitchFamily="34" charset="0"/>
            </a:endParaRPr>
          </a:p>
          <a:p>
            <a:pPr marL="855663" lvl="2" algn="r" eaLnBrk="1" hangingPunct="1">
              <a:lnSpc>
                <a:spcPct val="70000"/>
              </a:lnSpc>
              <a:buFont typeface="Wingdings" panose="05000000000000000000" pitchFamily="2" charset="2"/>
              <a:buNone/>
            </a:pPr>
            <a:endParaRPr lang="en-US" altLang="en-US" sz="900">
              <a:latin typeface="Arial" panose="020B0604020202020204" pitchFamily="34" charset="0"/>
            </a:endParaRPr>
          </a:p>
          <a:p>
            <a:pPr marL="855663" lvl="2" algn="r" eaLnBrk="1" hangingPunct="1">
              <a:lnSpc>
                <a:spcPct val="70000"/>
              </a:lnSpc>
              <a:buFont typeface="Wingdings" panose="05000000000000000000" pitchFamily="2" charset="2"/>
              <a:buNone/>
            </a:pPr>
            <a:r>
              <a:rPr lang="en-US" altLang="en-US" sz="900">
                <a:latin typeface="Arial" panose="020B0604020202020204" pitchFamily="34" charset="0"/>
              </a:rPr>
              <a:t>”</a:t>
            </a:r>
          </a:p>
          <a:p>
            <a:pPr eaLnBrk="1" hangingPunct="1">
              <a:lnSpc>
                <a:spcPct val="70000"/>
              </a:lnSpc>
              <a:buFont typeface="Wingdings" panose="05000000000000000000" pitchFamily="2" charset="2"/>
              <a:buNone/>
            </a:pPr>
            <a:endParaRPr lang="en-US" altLang="en-US" sz="900">
              <a:latin typeface="Arial" panose="020B0604020202020204" pitchFamily="34" charset="0"/>
            </a:endParaRPr>
          </a:p>
          <a:p>
            <a:pPr eaLnBrk="1" hangingPunct="1">
              <a:lnSpc>
                <a:spcPct val="70000"/>
              </a:lnSpc>
              <a:buFont typeface="Wingdings" panose="05000000000000000000" pitchFamily="2" charset="2"/>
              <a:buNone/>
            </a:pPr>
            <a:endParaRPr lang="en-US" altLang="en-US" sz="900">
              <a:latin typeface="Arial" panose="020B0604020202020204" pitchFamily="34" charset="0"/>
            </a:endParaRPr>
          </a:p>
          <a:p>
            <a:pPr eaLnBrk="1" hangingPunct="1">
              <a:lnSpc>
                <a:spcPct val="70000"/>
              </a:lnSpc>
              <a:buFont typeface="Wingdings" panose="05000000000000000000" pitchFamily="2" charset="2"/>
              <a:buNone/>
            </a:pPr>
            <a:endParaRPr lang="en-US" altLang="en-US" sz="2600">
              <a:latin typeface="Arial" panose="020B0604020202020204" pitchFamily="34" charset="0"/>
            </a:endParaRPr>
          </a:p>
          <a:p>
            <a:pPr eaLnBrk="1" hangingPunct="1">
              <a:lnSpc>
                <a:spcPct val="70000"/>
              </a:lnSpc>
              <a:buFont typeface="Wingdings" panose="05000000000000000000" pitchFamily="2" charset="2"/>
              <a:buNone/>
            </a:pPr>
            <a:endParaRPr lang="en-US" altLang="en-US" sz="2600">
              <a:latin typeface="Arial" panose="020B0604020202020204" pitchFamily="34" charset="0"/>
            </a:endParaRPr>
          </a:p>
          <a:p>
            <a:pPr eaLnBrk="1" hangingPunct="1">
              <a:lnSpc>
                <a:spcPct val="70000"/>
              </a:lnSpc>
              <a:buFont typeface="Wingdings" panose="05000000000000000000" pitchFamily="2" charset="2"/>
              <a:buNone/>
            </a:pPr>
            <a:endParaRPr lang="en-US" altLang="en-US" sz="2600">
              <a:latin typeface="Arial" panose="020B0604020202020204" pitchFamily="34" charset="0"/>
            </a:endParaRPr>
          </a:p>
        </p:txBody>
      </p:sp>
      <p:sp>
        <p:nvSpPr>
          <p:cNvPr id="39940" name="Slide Number Placeholder 3">
            <a:extLst>
              <a:ext uri="{FF2B5EF4-FFF2-40B4-BE49-F238E27FC236}">
                <a16:creationId xmlns:a16="http://schemas.microsoft.com/office/drawing/2014/main" id="{725C564D-7A3A-D643-F23B-C8BAAFBBFC5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0F3393B1-2F2A-43F8-AB32-3382E34547BF}" type="slidenum">
              <a:rPr lang="ar-SA" altLang="en-US" sz="1200"/>
              <a:pPr>
                <a:spcBef>
                  <a:spcPct val="0"/>
                </a:spcBef>
                <a:buClrTx/>
                <a:buFontTx/>
                <a:buNone/>
              </a:pPr>
              <a:t>26</a:t>
            </a:fld>
            <a:endParaRPr lang="en-US" altLang="en-US" sz="12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9296916A-2718-47DD-4DBF-C83F5E37513E}"/>
              </a:ext>
            </a:extLst>
          </p:cNvPr>
          <p:cNvSpPr>
            <a:spLocks noGrp="1" noChangeArrowheads="1"/>
          </p:cNvSpPr>
          <p:nvPr>
            <p:ph type="title"/>
          </p:nvPr>
        </p:nvSpPr>
        <p:spPr bwMode="auto">
          <a:xfrm>
            <a:off x="685800" y="768350"/>
            <a:ext cx="7772400" cy="1143000"/>
          </a:xfrm>
        </p:spPr>
        <p:txBody>
          <a:bodyPr wrap="square" numCol="1" anchor="ctr" anchorCtr="0" compatLnSpc="1">
            <a:prstTxWarp prst="textNoShape">
              <a:avLst/>
            </a:prstTxWarp>
          </a:bodyPr>
          <a:lstStyle/>
          <a:p>
            <a:pPr eaLnBrk="1" hangingPunct="1">
              <a:defRPr/>
            </a:pPr>
            <a:r>
              <a:rPr lang="en-US">
                <a:ln>
                  <a:noFill/>
                </a:ln>
              </a:rPr>
              <a:t>Therapeutic Groups</a:t>
            </a:r>
          </a:p>
        </p:txBody>
      </p:sp>
      <p:sp>
        <p:nvSpPr>
          <p:cNvPr id="40964" name="Rectangle 4">
            <a:extLst>
              <a:ext uri="{FF2B5EF4-FFF2-40B4-BE49-F238E27FC236}">
                <a16:creationId xmlns:a16="http://schemas.microsoft.com/office/drawing/2014/main" id="{FCB6243F-10F4-3350-4693-05460EC00B4C}"/>
              </a:ext>
            </a:extLst>
          </p:cNvPr>
          <p:cNvSpPr>
            <a:spLocks noGrp="1" noChangeArrowheads="1"/>
          </p:cNvSpPr>
          <p:nvPr>
            <p:ph type="body" sz="half" idx="1"/>
          </p:nvPr>
        </p:nvSpPr>
        <p:spPr>
          <a:xfrm>
            <a:off x="4648200" y="1981200"/>
            <a:ext cx="3810000" cy="4114800"/>
          </a:xfrm>
        </p:spPr>
        <p:txBody>
          <a:bodyPr/>
          <a:lstStyle/>
          <a:p>
            <a:pPr eaLnBrk="1" hangingPunct="1"/>
            <a:r>
              <a:rPr lang="en-US" altLang="en-US" sz="2800"/>
              <a:t>A group is a collection of people who have a relationship with one another, are interdependent, and may have common norms.</a:t>
            </a:r>
          </a:p>
        </p:txBody>
      </p:sp>
      <p:pic>
        <p:nvPicPr>
          <p:cNvPr id="40963" name="Picture 5" descr="C:\Documents and Settings\Owner\Application Data\Microsoft\Media Catalog\GroupTherapy.jpg">
            <a:extLst>
              <a:ext uri="{FF2B5EF4-FFF2-40B4-BE49-F238E27FC236}">
                <a16:creationId xmlns:a16="http://schemas.microsoft.com/office/drawing/2014/main" id="{006E5DB9-05BB-4AA2-85DF-1EF11F53EB96}"/>
              </a:ext>
            </a:extLst>
          </p:cNvPr>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685800" y="2133600"/>
            <a:ext cx="3810000" cy="3581400"/>
          </a:xfrm>
        </p:spPr>
      </p:pic>
      <p:sp>
        <p:nvSpPr>
          <p:cNvPr id="40965" name="Slide Number Placeholder 4">
            <a:extLst>
              <a:ext uri="{FF2B5EF4-FFF2-40B4-BE49-F238E27FC236}">
                <a16:creationId xmlns:a16="http://schemas.microsoft.com/office/drawing/2014/main" id="{87570723-98E3-4633-49E2-957095AE26F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39FE903D-DE34-4953-BCFF-62415BE986BB}" type="slidenum">
              <a:rPr lang="ar-SA" altLang="en-US" sz="1200"/>
              <a:pPr>
                <a:spcBef>
                  <a:spcPct val="0"/>
                </a:spcBef>
                <a:buClrTx/>
                <a:buFontTx/>
                <a:buNone/>
              </a:pPr>
              <a:t>27</a:t>
            </a:fld>
            <a:endParaRPr lang="en-US" altLang="en-US" sz="12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Title 1">
            <a:extLst>
              <a:ext uri="{FF2B5EF4-FFF2-40B4-BE49-F238E27FC236}">
                <a16:creationId xmlns:a16="http://schemas.microsoft.com/office/drawing/2014/main" id="{18CF84E1-FB62-DE98-5DF1-3A577E02740C}"/>
              </a:ext>
            </a:extLst>
          </p:cNvPr>
          <p:cNvSpPr>
            <a:spLocks noGrp="1"/>
          </p:cNvSpPr>
          <p:nvPr>
            <p:ph type="title"/>
          </p:nvPr>
        </p:nvSpPr>
        <p:spPr bwMode="auto">
          <a:xfrm>
            <a:off x="457200" y="304800"/>
            <a:ext cx="8229600" cy="1143000"/>
          </a:xfrm>
        </p:spPr>
        <p:txBody>
          <a:bodyPr wrap="square" numCol="1" anchor="ctr" anchorCtr="0" compatLnSpc="1">
            <a:prstTxWarp prst="textNoShape">
              <a:avLst/>
            </a:prstTxWarp>
          </a:bodyPr>
          <a:lstStyle/>
          <a:p>
            <a:pPr eaLnBrk="1" hangingPunct="1">
              <a:defRPr/>
            </a:pPr>
            <a:r>
              <a:rPr lang="en-US">
                <a:ln>
                  <a:noFill/>
                </a:ln>
              </a:rPr>
              <a:t>Conclusion </a:t>
            </a:r>
            <a:endParaRPr lang="en-GB">
              <a:ln>
                <a:noFill/>
              </a:ln>
            </a:endParaRPr>
          </a:p>
        </p:txBody>
      </p:sp>
      <p:sp>
        <p:nvSpPr>
          <p:cNvPr id="41986" name="Content Placeholder 2">
            <a:extLst>
              <a:ext uri="{FF2B5EF4-FFF2-40B4-BE49-F238E27FC236}">
                <a16:creationId xmlns:a16="http://schemas.microsoft.com/office/drawing/2014/main" id="{6790563D-78FF-0711-92B0-DBC49F9D91A4}"/>
              </a:ext>
            </a:extLst>
          </p:cNvPr>
          <p:cNvSpPr>
            <a:spLocks noGrp="1"/>
          </p:cNvSpPr>
          <p:nvPr>
            <p:ph type="body" sz="half" idx="1"/>
          </p:nvPr>
        </p:nvSpPr>
        <p:spPr>
          <a:xfrm>
            <a:off x="457200" y="1600200"/>
            <a:ext cx="8229600" cy="4525963"/>
          </a:xfrm>
        </p:spPr>
        <p:txBody>
          <a:bodyPr/>
          <a:lstStyle/>
          <a:p>
            <a:pPr eaLnBrk="1" hangingPunct="1"/>
            <a:r>
              <a:rPr lang="en-US" altLang="en-US"/>
              <a:t>Group therapy is one of multiple method to deal and treat patient with mental illness when we o in the right way </a:t>
            </a:r>
            <a:endParaRPr lang="en-GB" altLang="en-US"/>
          </a:p>
        </p:txBody>
      </p:sp>
      <p:sp>
        <p:nvSpPr>
          <p:cNvPr id="41988" name="Slide Number Placeholder 3">
            <a:extLst>
              <a:ext uri="{FF2B5EF4-FFF2-40B4-BE49-F238E27FC236}">
                <a16:creationId xmlns:a16="http://schemas.microsoft.com/office/drawing/2014/main" id="{F352B2A4-DC70-3017-9BD1-2A8BA8CD779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0A6FC539-AE8D-4858-857B-163251C70F23}" type="slidenum">
              <a:rPr lang="ar-SA" altLang="en-US" sz="1200"/>
              <a:pPr>
                <a:spcBef>
                  <a:spcPct val="0"/>
                </a:spcBef>
                <a:buClrTx/>
                <a:buFontTx/>
                <a:buNone/>
              </a:pPr>
              <a:t>28</a:t>
            </a:fld>
            <a:endParaRPr lang="en-US" altLang="en-US" sz="12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9915A-49A9-17DE-DD0B-C73CEE50EE05}"/>
              </a:ext>
            </a:extLst>
          </p:cNvPr>
          <p:cNvSpPr>
            <a:spLocks noGrp="1"/>
          </p:cNvSpPr>
          <p:nvPr>
            <p:ph type="title"/>
          </p:nvPr>
        </p:nvSpPr>
        <p:spPr>
          <a:xfrm>
            <a:off x="685800" y="1219200"/>
            <a:ext cx="7772400" cy="1752600"/>
          </a:xfrm>
        </p:spPr>
        <p:txBody>
          <a:bodyPr wrap="square" numCol="1" anchorCtr="0" compatLnSpc="1">
            <a:prstTxWarp prst="textNoShape">
              <a:avLst/>
            </a:prstTxWarp>
          </a:bodyPr>
          <a:lstStyle/>
          <a:p>
            <a:pPr eaLnBrk="1" hangingPunct="1">
              <a:defRPr/>
            </a:pPr>
            <a:r>
              <a:rPr lang="en-US" sz="3200" b="0">
                <a:ln>
                  <a:noFill/>
                </a:ln>
              </a:rPr>
              <a:t>Milieu Therapy </a:t>
            </a:r>
            <a:r>
              <a:rPr lang="en-US" sz="3200" b="0">
                <a:ln>
                  <a:noFill/>
                </a:ln>
                <a:cs typeface="Arial" charset="0"/>
              </a:rPr>
              <a:t>–</a:t>
            </a:r>
            <a:br>
              <a:rPr lang="en-US" sz="3200" b="0">
                <a:ln>
                  <a:noFill/>
                </a:ln>
              </a:rPr>
            </a:br>
            <a:r>
              <a:rPr lang="en-US" sz="3200" b="0">
                <a:ln>
                  <a:noFill/>
                </a:ln>
              </a:rPr>
              <a:t>The Therapeutic Community</a:t>
            </a:r>
            <a:br>
              <a:rPr lang="en-US" sz="3200" b="0">
                <a:ln>
                  <a:noFill/>
                </a:ln>
              </a:rPr>
            </a:br>
            <a:endParaRPr lang="en-US" sz="3200">
              <a:ln>
                <a:noFill/>
              </a:ln>
            </a:endParaRPr>
          </a:p>
        </p:txBody>
      </p:sp>
      <p:sp>
        <p:nvSpPr>
          <p:cNvPr id="43011" name="Subtitle 2">
            <a:extLst>
              <a:ext uri="{FF2B5EF4-FFF2-40B4-BE49-F238E27FC236}">
                <a16:creationId xmlns:a16="http://schemas.microsoft.com/office/drawing/2014/main" id="{303EA962-6FBB-48AD-71F4-AAB6EEFDA182}"/>
              </a:ext>
            </a:extLst>
          </p:cNvPr>
          <p:cNvSpPr>
            <a:spLocks noGrp="1"/>
          </p:cNvSpPr>
          <p:nvPr>
            <p:ph type="body" sz="half" idx="1"/>
          </p:nvPr>
        </p:nvSpPr>
        <p:spPr>
          <a:xfrm>
            <a:off x="1012825" y="2755900"/>
            <a:ext cx="7110413" cy="1931988"/>
          </a:xfrm>
        </p:spPr>
        <p:txBody>
          <a:bodyPr/>
          <a:lstStyle/>
          <a:p>
            <a:pPr marL="0" indent="0" algn="ctr" eaLnBrk="1" hangingPunct="1">
              <a:buFont typeface="Arial" panose="020B0604020202020204" pitchFamily="34" charset="0"/>
              <a:buNone/>
            </a:pPr>
            <a:endParaRPr lang="ar-JO" altLang="en-US" sz="2000">
              <a:solidFill>
                <a:srgbClr val="FFFFFF"/>
              </a:solidFill>
            </a:endParaRPr>
          </a:p>
        </p:txBody>
      </p:sp>
      <p:sp>
        <p:nvSpPr>
          <p:cNvPr id="43013" name="Slide Number Placeholder 4">
            <a:extLst>
              <a:ext uri="{FF2B5EF4-FFF2-40B4-BE49-F238E27FC236}">
                <a16:creationId xmlns:a16="http://schemas.microsoft.com/office/drawing/2014/main" id="{F02F4290-DE79-91F9-9F57-8B61C25F97B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B5A8BE43-58BB-417F-B21E-BA8B72FC166E}" type="slidenum">
              <a:rPr lang="ar-SA" altLang="en-US" sz="1200"/>
              <a:pPr>
                <a:spcBef>
                  <a:spcPct val="0"/>
                </a:spcBef>
                <a:buClrTx/>
                <a:buFontTx/>
                <a:buNone/>
              </a:pPr>
              <a:t>29</a:t>
            </a:fld>
            <a:endParaRPr lang="en-US" altLang="en-US" sz="1200"/>
          </a:p>
        </p:txBody>
      </p:sp>
      <p:pic>
        <p:nvPicPr>
          <p:cNvPr id="43012" name="Picture 13">
            <a:extLst>
              <a:ext uri="{FF2B5EF4-FFF2-40B4-BE49-F238E27FC236}">
                <a16:creationId xmlns:a16="http://schemas.microsoft.com/office/drawing/2014/main" id="{5A92FA4F-0179-2289-C75A-358DB89AD1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2743200"/>
            <a:ext cx="49530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A8638BF-ED47-F97D-381F-892A36149221}"/>
              </a:ext>
            </a:extLst>
          </p:cNvPr>
          <p:cNvSpPr>
            <a:spLocks noGrp="1" noChangeArrowheads="1"/>
          </p:cNvSpPr>
          <p:nvPr>
            <p:ph type="title"/>
          </p:nvPr>
        </p:nvSpPr>
        <p:spPr/>
        <p:txBody>
          <a:bodyPr/>
          <a:lstStyle/>
          <a:p>
            <a:pPr eaLnBrk="1" fontAlgn="auto" hangingPunct="1">
              <a:spcAft>
                <a:spcPts val="0"/>
              </a:spcAft>
              <a:defRPr/>
            </a:pPr>
            <a:r>
              <a:rPr lang="en-US">
                <a:solidFill>
                  <a:schemeClr val="accent6">
                    <a:tint val="1000"/>
                  </a:schemeClr>
                </a:solidFill>
              </a:rPr>
              <a:t>Phototherapy</a:t>
            </a:r>
          </a:p>
        </p:txBody>
      </p:sp>
      <p:pic>
        <p:nvPicPr>
          <p:cNvPr id="11267" name="Picture 5" descr="C:\Documents and Settings\Owner\Application Data\Microsoft\Media Catalog\phototherapy.jpg">
            <a:extLst>
              <a:ext uri="{FF2B5EF4-FFF2-40B4-BE49-F238E27FC236}">
                <a16:creationId xmlns:a16="http://schemas.microsoft.com/office/drawing/2014/main" id="{3F9ED635-C643-8602-281A-9F5A9386D5EC}"/>
              </a:ext>
            </a:extLst>
          </p:cNvPr>
          <p:cNvPicPr>
            <a:picLocks noGrp="1"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553571" y="1687046"/>
            <a:ext cx="3276600" cy="3886200"/>
          </a:xfrm>
        </p:spPr>
      </p:pic>
      <p:sp>
        <p:nvSpPr>
          <p:cNvPr id="11268" name="Rectangle 3">
            <a:extLst>
              <a:ext uri="{FF2B5EF4-FFF2-40B4-BE49-F238E27FC236}">
                <a16:creationId xmlns:a16="http://schemas.microsoft.com/office/drawing/2014/main" id="{B5170A98-9302-F6E1-E70A-87FF38C78FDA}"/>
              </a:ext>
            </a:extLst>
          </p:cNvPr>
          <p:cNvSpPr>
            <a:spLocks noGrp="1" noChangeArrowheads="1"/>
          </p:cNvSpPr>
          <p:nvPr>
            <p:ph type="body" sz="half" idx="2"/>
          </p:nvPr>
        </p:nvSpPr>
        <p:spPr>
          <a:xfrm>
            <a:off x="4299604" y="1234142"/>
            <a:ext cx="4465917" cy="4114800"/>
          </a:xfrm>
        </p:spPr>
        <p:txBody>
          <a:bodyPr/>
          <a:lstStyle/>
          <a:p>
            <a:pPr eaLnBrk="1" hangingPunct="1">
              <a:lnSpc>
                <a:spcPct val="90000"/>
              </a:lnSpc>
            </a:pPr>
            <a:r>
              <a:rPr lang="en-US" altLang="en-US" dirty="0"/>
              <a:t>Indications: Seasonal Affective Disorder 60-90 %  response rate</a:t>
            </a:r>
          </a:p>
          <a:p>
            <a:pPr eaLnBrk="1" hangingPunct="1">
              <a:lnSpc>
                <a:spcPct val="90000"/>
              </a:lnSpc>
            </a:pPr>
            <a:r>
              <a:rPr lang="en-US" altLang="en-US" dirty="0"/>
              <a:t>Consists of exposing a patient to artificial light that is 5-20 times brighter than indoor lighting .</a:t>
            </a:r>
          </a:p>
          <a:p>
            <a:pPr eaLnBrk="1" hangingPunct="1">
              <a:lnSpc>
                <a:spcPct val="90000"/>
              </a:lnSpc>
            </a:pPr>
            <a:r>
              <a:rPr lang="en-US" altLang="en-US" dirty="0"/>
              <a:t>The “light visor” shaped like a baseball cap is worn on the head suspended in front of the eyes.</a:t>
            </a:r>
          </a:p>
          <a:p>
            <a:pPr eaLnBrk="1" hangingPunct="1">
              <a:lnSpc>
                <a:spcPct val="90000"/>
              </a:lnSpc>
            </a:pPr>
            <a:endParaRPr lang="en-US" altLang="en-US" dirty="0"/>
          </a:p>
        </p:txBody>
      </p:sp>
      <p:sp>
        <p:nvSpPr>
          <p:cNvPr id="11269" name="Slide Number Placeholder 4">
            <a:extLst>
              <a:ext uri="{FF2B5EF4-FFF2-40B4-BE49-F238E27FC236}">
                <a16:creationId xmlns:a16="http://schemas.microsoft.com/office/drawing/2014/main" id="{291A2571-4115-C652-C2AD-7FD687BDAB4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9E905D84-8638-4520-836D-FEAB7E816E61}" type="slidenum">
              <a:rPr lang="ar-SA" altLang="en-US" sz="1200"/>
              <a:pPr>
                <a:spcBef>
                  <a:spcPct val="0"/>
                </a:spcBef>
                <a:buClrTx/>
                <a:buFontTx/>
                <a:buNone/>
              </a:pPr>
              <a:t>3</a:t>
            </a:fld>
            <a:endParaRPr lang="en-US" altLang="en-US" sz="12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Title 1">
            <a:extLst>
              <a:ext uri="{FF2B5EF4-FFF2-40B4-BE49-F238E27FC236}">
                <a16:creationId xmlns:a16="http://schemas.microsoft.com/office/drawing/2014/main" id="{613D6FAF-A974-8B33-9745-04D5FABD31C4}"/>
              </a:ext>
            </a:extLst>
          </p:cNvPr>
          <p:cNvSpPr>
            <a:spLocks noGrp="1"/>
          </p:cNvSpPr>
          <p:nvPr>
            <p:ph type="title"/>
          </p:nvPr>
        </p:nvSpPr>
        <p:spPr bwMode="auto">
          <a:xfrm>
            <a:off x="457200" y="274638"/>
            <a:ext cx="8229600" cy="1143000"/>
          </a:xfrm>
        </p:spPr>
        <p:txBody>
          <a:bodyPr wrap="square" numCol="1" anchor="ctr" anchorCtr="0" compatLnSpc="1">
            <a:prstTxWarp prst="textNoShape">
              <a:avLst/>
            </a:prstTxWarp>
          </a:bodyPr>
          <a:lstStyle/>
          <a:p>
            <a:pPr eaLnBrk="1" hangingPunct="1">
              <a:defRPr/>
            </a:pPr>
            <a:r>
              <a:rPr lang="en-US">
                <a:ln>
                  <a:noFill/>
                </a:ln>
              </a:rPr>
              <a:t>Introduction</a:t>
            </a:r>
          </a:p>
        </p:txBody>
      </p:sp>
      <p:sp>
        <p:nvSpPr>
          <p:cNvPr id="45058" name="Content Placeholder 2">
            <a:extLst>
              <a:ext uri="{FF2B5EF4-FFF2-40B4-BE49-F238E27FC236}">
                <a16:creationId xmlns:a16="http://schemas.microsoft.com/office/drawing/2014/main" id="{B29E5B6F-B467-F841-1AA8-BE89A2B868B6}"/>
              </a:ext>
            </a:extLst>
          </p:cNvPr>
          <p:cNvSpPr>
            <a:spLocks noGrp="1"/>
          </p:cNvSpPr>
          <p:nvPr>
            <p:ph type="body" sz="half" idx="1"/>
          </p:nvPr>
        </p:nvSpPr>
        <p:spPr>
          <a:xfrm>
            <a:off x="457200" y="1600200"/>
            <a:ext cx="8534400" cy="4525963"/>
          </a:xfrm>
        </p:spPr>
        <p:txBody>
          <a:bodyPr/>
          <a:lstStyle/>
          <a:p>
            <a:pPr eaLnBrk="1" hangingPunct="1">
              <a:lnSpc>
                <a:spcPct val="200000"/>
              </a:lnSpc>
            </a:pPr>
            <a:r>
              <a:rPr lang="en-US" altLang="en-US" sz="2800" b="1" i="1"/>
              <a:t>The psychiatric-mental health doctor provides structures, and maintains a therapeutic environment in collaboration with the patient and other health care clinicians.” </a:t>
            </a:r>
          </a:p>
          <a:p>
            <a:pPr eaLnBrk="1" hangingPunct="1">
              <a:buFont typeface="Arial" panose="020B0604020202020204" pitchFamily="34" charset="0"/>
              <a:buNone/>
            </a:pPr>
            <a:endParaRPr lang="en-US" altLang="en-US"/>
          </a:p>
        </p:txBody>
      </p:sp>
      <p:sp>
        <p:nvSpPr>
          <p:cNvPr id="45060" name="Slide Number Placeholder 3">
            <a:extLst>
              <a:ext uri="{FF2B5EF4-FFF2-40B4-BE49-F238E27FC236}">
                <a16:creationId xmlns:a16="http://schemas.microsoft.com/office/drawing/2014/main" id="{F607FB84-3D1D-AB6E-C017-66BB8F0381F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79AAE17B-8E8F-4ADB-9A13-AAEACCFB9EBC}" type="slidenum">
              <a:rPr lang="ar-SA" altLang="en-US" sz="1200"/>
              <a:pPr>
                <a:spcBef>
                  <a:spcPct val="0"/>
                </a:spcBef>
                <a:buClrTx/>
                <a:buFontTx/>
                <a:buNone/>
              </a:pPr>
              <a:t>30</a:t>
            </a:fld>
            <a:endParaRPr lang="en-US" altLang="en-US" sz="12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Title 1">
            <a:extLst>
              <a:ext uri="{FF2B5EF4-FFF2-40B4-BE49-F238E27FC236}">
                <a16:creationId xmlns:a16="http://schemas.microsoft.com/office/drawing/2014/main" id="{B9CAB583-B9BC-18F6-A7F3-5E02D59DE1DD}"/>
              </a:ext>
            </a:extLst>
          </p:cNvPr>
          <p:cNvSpPr>
            <a:spLocks noGrp="1"/>
          </p:cNvSpPr>
          <p:nvPr>
            <p:ph type="title"/>
          </p:nvPr>
        </p:nvSpPr>
        <p:spPr bwMode="auto">
          <a:xfrm>
            <a:off x="457200" y="274638"/>
            <a:ext cx="8229600" cy="1143000"/>
          </a:xfrm>
        </p:spPr>
        <p:txBody>
          <a:bodyPr wrap="square" numCol="1" anchor="ctr" anchorCtr="0" compatLnSpc="1">
            <a:prstTxWarp prst="textNoShape">
              <a:avLst/>
            </a:prstTxWarp>
          </a:bodyPr>
          <a:lstStyle/>
          <a:p>
            <a:pPr eaLnBrk="1" hangingPunct="1">
              <a:defRPr/>
            </a:pPr>
            <a:r>
              <a:rPr lang="en-US">
                <a:ln>
                  <a:noFill/>
                </a:ln>
              </a:rPr>
              <a:t>Milieu, Defined</a:t>
            </a:r>
          </a:p>
        </p:txBody>
      </p:sp>
      <p:sp>
        <p:nvSpPr>
          <p:cNvPr id="43010" name="Content Placeholder 2">
            <a:extLst>
              <a:ext uri="{FF2B5EF4-FFF2-40B4-BE49-F238E27FC236}">
                <a16:creationId xmlns:a16="http://schemas.microsoft.com/office/drawing/2014/main" id="{D51E1AC8-0773-8320-0FCF-20B90F79CD68}"/>
              </a:ext>
            </a:extLst>
          </p:cNvPr>
          <p:cNvSpPr>
            <a:spLocks noGrp="1"/>
          </p:cNvSpPr>
          <p:nvPr>
            <p:ph type="body" sz="half" idx="1"/>
          </p:nvPr>
        </p:nvSpPr>
        <p:spPr>
          <a:xfrm>
            <a:off x="457200" y="1600200"/>
            <a:ext cx="8229600" cy="4525963"/>
          </a:xfrm>
        </p:spPr>
        <p:txBody>
          <a:bodyPr/>
          <a:lstStyle/>
          <a:p>
            <a:pPr eaLnBrk="1" hangingPunct="1">
              <a:buFont typeface="Arial" charset="0"/>
              <a:buChar char="•"/>
              <a:defRPr/>
            </a:pPr>
            <a:r>
              <a:rPr lang="en-US" dirty="0"/>
              <a:t>Milieu therapy, or therapeutic community, is defined as “a scientific structuring of the environment to effect behavioral changes and to improve the psychological health and functioning of the individual.”</a:t>
            </a:r>
          </a:p>
          <a:p>
            <a:pPr eaLnBrk="1" hangingPunct="1">
              <a:buFont typeface="Arial" charset="0"/>
              <a:buChar char="•"/>
              <a:defRPr/>
            </a:pPr>
            <a:endParaRPr lang="en-US" dirty="0"/>
          </a:p>
        </p:txBody>
      </p:sp>
      <p:sp>
        <p:nvSpPr>
          <p:cNvPr id="46084" name="Slide Number Placeholder 3">
            <a:extLst>
              <a:ext uri="{FF2B5EF4-FFF2-40B4-BE49-F238E27FC236}">
                <a16:creationId xmlns:a16="http://schemas.microsoft.com/office/drawing/2014/main" id="{DC310C8F-79FB-AE14-4C81-7D16C930170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142FD146-91D2-4403-BF22-184F274521F4}" type="slidenum">
              <a:rPr lang="ar-SA" altLang="en-US" sz="1200"/>
              <a:pPr>
                <a:spcBef>
                  <a:spcPct val="0"/>
                </a:spcBef>
                <a:buClrTx/>
                <a:buFontTx/>
                <a:buNone/>
              </a:pPr>
              <a:t>31</a:t>
            </a:fld>
            <a:endParaRPr lang="en-US" altLang="en-US" sz="12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A7B56D9A-C33B-B2AD-193E-E696DAD198C9}"/>
              </a:ext>
            </a:extLst>
          </p:cNvPr>
          <p:cNvSpPr>
            <a:spLocks noGrp="1" noChangeArrowheads="1"/>
          </p:cNvSpPr>
          <p:nvPr>
            <p:ph type="title"/>
          </p:nvPr>
        </p:nvSpPr>
        <p:spPr>
          <a:xfrm>
            <a:off x="395288" y="260350"/>
            <a:ext cx="7772400" cy="1143000"/>
          </a:xfrm>
        </p:spPr>
        <p:txBody>
          <a:bodyPr wrap="square" numCol="1" anchor="ctr" anchorCtr="0" compatLnSpc="1">
            <a:prstTxWarp prst="textNoShape">
              <a:avLst/>
            </a:prstTxWarp>
          </a:bodyPr>
          <a:lstStyle/>
          <a:p>
            <a:pPr eaLnBrk="1" hangingPunct="1">
              <a:defRPr/>
            </a:pPr>
            <a:r>
              <a:rPr lang="en-US">
                <a:ln>
                  <a:noFill/>
                </a:ln>
                <a:effectLst>
                  <a:outerShdw blurRad="38100" dist="38100" dir="2700000" algn="tl">
                    <a:srgbClr val="1D3641"/>
                  </a:outerShdw>
                </a:effectLst>
              </a:rPr>
              <a:t>The Goal of Milieu Therapy</a:t>
            </a:r>
          </a:p>
        </p:txBody>
      </p:sp>
      <p:sp>
        <p:nvSpPr>
          <p:cNvPr id="13315" name="Rectangle 3">
            <a:extLst>
              <a:ext uri="{FF2B5EF4-FFF2-40B4-BE49-F238E27FC236}">
                <a16:creationId xmlns:a16="http://schemas.microsoft.com/office/drawing/2014/main" id="{47B8EDB6-EE73-6640-4A35-B23B7F81588E}"/>
              </a:ext>
            </a:extLst>
          </p:cNvPr>
          <p:cNvSpPr>
            <a:spLocks noGrp="1" noChangeArrowheads="1"/>
          </p:cNvSpPr>
          <p:nvPr>
            <p:ph type="body" sz="half" idx="1"/>
          </p:nvPr>
        </p:nvSpPr>
        <p:spPr>
          <a:xfrm>
            <a:off x="609600" y="2393950"/>
            <a:ext cx="7772400" cy="4464050"/>
          </a:xfrm>
        </p:spPr>
        <p:txBody>
          <a:bodyPr>
            <a:normAutofit/>
          </a:bodyPr>
          <a:lstStyle/>
          <a:p>
            <a:pPr eaLnBrk="1" hangingPunct="1">
              <a:lnSpc>
                <a:spcPct val="90000"/>
              </a:lnSpc>
              <a:buFont typeface="Arial" charset="0"/>
              <a:buChar char="•"/>
              <a:defRPr/>
            </a:pPr>
            <a:r>
              <a:rPr lang="en-US">
                <a:effectLst>
                  <a:outerShdw blurRad="38100" dist="38100" dir="2700000" algn="tl">
                    <a:srgbClr val="FFFFFF"/>
                  </a:outerShdw>
                </a:effectLst>
              </a:rPr>
              <a:t>Manipulate the environment so that all aspects of the client</a:t>
            </a:r>
            <a:r>
              <a:rPr lang="en-US">
                <a:effectLst>
                  <a:outerShdw blurRad="38100" dist="38100" dir="2700000" algn="tl">
                    <a:srgbClr val="FFFFFF"/>
                  </a:outerShdw>
                </a:effectLst>
                <a:latin typeface="Arial" charset="0"/>
              </a:rPr>
              <a:t>’</a:t>
            </a:r>
            <a:r>
              <a:rPr lang="en-US">
                <a:effectLst>
                  <a:outerShdw blurRad="38100" dist="38100" dir="2700000" algn="tl">
                    <a:srgbClr val="FFFFFF"/>
                  </a:outerShdw>
                </a:effectLst>
              </a:rPr>
              <a:t>s hospital experience are considered therapeutic.  </a:t>
            </a:r>
          </a:p>
          <a:p>
            <a:pPr eaLnBrk="1" hangingPunct="1">
              <a:lnSpc>
                <a:spcPct val="90000"/>
              </a:lnSpc>
              <a:buFont typeface="Arial" charset="0"/>
              <a:buChar char="•"/>
              <a:defRPr/>
            </a:pPr>
            <a:r>
              <a:rPr lang="en-US">
                <a:effectLst>
                  <a:outerShdw blurRad="38100" dist="38100" dir="2700000" algn="tl">
                    <a:srgbClr val="FFFFFF"/>
                  </a:outerShdw>
                </a:effectLst>
              </a:rPr>
              <a:t>Within the therapeutic environment, patients are expected to learn adaptive coping, interaction, and relationship skills that can be generalized to other aspects of their life.  </a:t>
            </a:r>
          </a:p>
          <a:p>
            <a:pPr eaLnBrk="1" hangingPunct="1">
              <a:lnSpc>
                <a:spcPct val="90000"/>
              </a:lnSpc>
              <a:buFont typeface="Arial" charset="0"/>
              <a:buChar char="•"/>
              <a:defRPr/>
            </a:pPr>
            <a:r>
              <a:rPr lang="en-US">
                <a:effectLst>
                  <a:outerShdw blurRad="38100" dist="38100" dir="2700000" algn="tl">
                    <a:srgbClr val="FFFFFF"/>
                  </a:outerShdw>
                </a:effectLst>
              </a:rPr>
              <a:t>Achieving client autonomy</a:t>
            </a:r>
            <a:r>
              <a:rPr lang="en-US"/>
              <a:t> </a:t>
            </a:r>
            <a:endParaRPr lang="en-US">
              <a:effectLst>
                <a:outerShdw blurRad="38100" dist="38100" dir="2700000" algn="tl">
                  <a:srgbClr val="FFFFFF"/>
                </a:outerShdw>
              </a:effectLst>
            </a:endParaRPr>
          </a:p>
          <a:p>
            <a:pPr eaLnBrk="1" hangingPunct="1">
              <a:lnSpc>
                <a:spcPct val="90000"/>
              </a:lnSpc>
              <a:buFont typeface="Arial" charset="0"/>
              <a:buChar char="•"/>
              <a:defRPr/>
            </a:pPr>
            <a:endParaRPr lang="en-US"/>
          </a:p>
        </p:txBody>
      </p:sp>
      <p:sp>
        <p:nvSpPr>
          <p:cNvPr id="47108" name="Slide Number Placeholder 3">
            <a:extLst>
              <a:ext uri="{FF2B5EF4-FFF2-40B4-BE49-F238E27FC236}">
                <a16:creationId xmlns:a16="http://schemas.microsoft.com/office/drawing/2014/main" id="{54DD7DD0-F451-4565-04D5-1794FC79E65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7C231D69-2E6F-460B-AC63-DA3F629B2135}" type="slidenum">
              <a:rPr lang="ar-SA" altLang="en-US" sz="1200"/>
              <a:pPr>
                <a:spcBef>
                  <a:spcPct val="0"/>
                </a:spcBef>
                <a:buClrTx/>
                <a:buFontTx/>
                <a:buNone/>
              </a:pPr>
              <a:t>32</a:t>
            </a:fld>
            <a:endParaRPr lang="en-US" altLang="en-US" sz="12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98FB9FC-16A6-E686-BAC9-845799C15DE0}"/>
              </a:ext>
            </a:extLst>
          </p:cNvPr>
          <p:cNvSpPr>
            <a:spLocks noGrp="1" noChangeArrowheads="1"/>
          </p:cNvSpPr>
          <p:nvPr>
            <p:ph type="title"/>
          </p:nvPr>
        </p:nvSpPr>
        <p:spPr>
          <a:xfrm>
            <a:off x="468313" y="0"/>
            <a:ext cx="7772400" cy="1143000"/>
          </a:xfrm>
        </p:spPr>
        <p:txBody>
          <a:bodyPr wrap="square" numCol="1" anchor="ctr" anchorCtr="0" compatLnSpc="1">
            <a:prstTxWarp prst="textNoShape">
              <a:avLst/>
            </a:prstTxWarp>
          </a:bodyPr>
          <a:lstStyle/>
          <a:p>
            <a:pPr eaLnBrk="1" hangingPunct="1">
              <a:defRPr/>
            </a:pPr>
            <a:r>
              <a:rPr lang="en-US">
                <a:ln>
                  <a:noFill/>
                </a:ln>
              </a:rPr>
              <a:t>Basis of </a:t>
            </a:r>
            <a:r>
              <a:rPr lang="en-US">
                <a:ln>
                  <a:noFill/>
                </a:ln>
                <a:effectLst>
                  <a:outerShdw blurRad="38100" dist="38100" dir="2700000" algn="tl">
                    <a:srgbClr val="1D3641"/>
                  </a:outerShdw>
                </a:effectLst>
              </a:rPr>
              <a:t>Milieu Therapy </a:t>
            </a:r>
          </a:p>
        </p:txBody>
      </p:sp>
      <p:sp>
        <p:nvSpPr>
          <p:cNvPr id="12291" name="Rectangle 3">
            <a:extLst>
              <a:ext uri="{FF2B5EF4-FFF2-40B4-BE49-F238E27FC236}">
                <a16:creationId xmlns:a16="http://schemas.microsoft.com/office/drawing/2014/main" id="{BC355CEB-FD8F-00CB-EAD4-C31155F31870}"/>
              </a:ext>
            </a:extLst>
          </p:cNvPr>
          <p:cNvSpPr>
            <a:spLocks noGrp="1" noChangeArrowheads="1"/>
          </p:cNvSpPr>
          <p:nvPr>
            <p:ph type="body" sz="half" idx="1"/>
          </p:nvPr>
        </p:nvSpPr>
        <p:spPr>
          <a:xfrm>
            <a:off x="250825" y="1196975"/>
            <a:ext cx="8353425" cy="4899025"/>
          </a:xfrm>
        </p:spPr>
        <p:txBody>
          <a:bodyPr>
            <a:normAutofit/>
          </a:bodyPr>
          <a:lstStyle/>
          <a:p>
            <a:pPr eaLnBrk="1" hangingPunct="1">
              <a:buFont typeface="Arial" charset="0"/>
              <a:buChar char="•"/>
              <a:defRPr/>
            </a:pPr>
            <a:r>
              <a:rPr lang="en-US" sz="2800" dirty="0"/>
              <a:t>Basis of </a:t>
            </a:r>
            <a:r>
              <a:rPr lang="en-US" sz="2800" dirty="0">
                <a:effectLst>
                  <a:outerShdw blurRad="38100" dist="38100" dir="2700000" algn="tl">
                    <a:srgbClr val="FFFFFF"/>
                  </a:outerShdw>
                </a:effectLst>
              </a:rPr>
              <a:t>Milieu Therapy is the belief that</a:t>
            </a:r>
            <a:r>
              <a:rPr lang="en-US" sz="2800" u="sng" dirty="0">
                <a:effectLst>
                  <a:outerShdw blurRad="38100" dist="38100" dir="2700000" algn="tl">
                    <a:srgbClr val="FFFFFF"/>
                  </a:outerShdw>
                </a:effectLst>
              </a:rPr>
              <a:t> </a:t>
            </a:r>
            <a:r>
              <a:rPr lang="en-US" sz="2800" u="sng" dirty="0">
                <a:latin typeface="Times New Roman" pitchFamily="18" charset="0"/>
                <a:cs typeface="Times New Roman" pitchFamily="18" charset="0"/>
              </a:rPr>
              <a:t>all human beings are affected by their physical, social, and emotional climate</a:t>
            </a:r>
            <a:r>
              <a:rPr lang="en-US" sz="2800" dirty="0">
                <a:latin typeface="Times New Roman" pitchFamily="18" charset="0"/>
                <a:cs typeface="Times New Roman" pitchFamily="18" charset="0"/>
              </a:rPr>
              <a:t>. So the use of the environment considered the therapeutic tool in milieu therapy, because factors such as </a:t>
            </a:r>
            <a:r>
              <a:rPr lang="en-US" sz="2800" u="sng" dirty="0">
                <a:latin typeface="Times New Roman" pitchFamily="18" charset="0"/>
                <a:cs typeface="Times New Roman" pitchFamily="18" charset="0"/>
              </a:rPr>
              <a:t>social interactions</a:t>
            </a:r>
            <a:r>
              <a:rPr lang="en-US" sz="2800" dirty="0">
                <a:latin typeface="Times New Roman" pitchFamily="18" charset="0"/>
                <a:cs typeface="Times New Roman" pitchFamily="18" charset="0"/>
              </a:rPr>
              <a:t>, the physical structure of the setting, and scheduled activities may generate stress and resistance for some patients – these “stressful experiences” are used to help them learn to manage stress adaptively in the real world</a:t>
            </a:r>
          </a:p>
          <a:p>
            <a:pPr eaLnBrk="1" hangingPunct="1">
              <a:buFontTx/>
              <a:buNone/>
              <a:defRPr/>
            </a:pPr>
            <a:endParaRPr lang="en-US" sz="2800" dirty="0">
              <a:latin typeface="Times New Roman" pitchFamily="18" charset="0"/>
              <a:cs typeface="Times New Roman" pitchFamily="18" charset="0"/>
            </a:endParaRPr>
          </a:p>
        </p:txBody>
      </p:sp>
      <p:sp>
        <p:nvSpPr>
          <p:cNvPr id="48132" name="Slide Number Placeholder 3">
            <a:extLst>
              <a:ext uri="{FF2B5EF4-FFF2-40B4-BE49-F238E27FC236}">
                <a16:creationId xmlns:a16="http://schemas.microsoft.com/office/drawing/2014/main" id="{C217C632-E244-162A-0257-6338D62F54F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6C8406FA-90A2-4FCB-9A4B-2A1E1E5D61E9}" type="slidenum">
              <a:rPr lang="ar-SA" altLang="en-US" sz="1200"/>
              <a:pPr>
                <a:spcBef>
                  <a:spcPct val="0"/>
                </a:spcBef>
                <a:buClrTx/>
                <a:buFontTx/>
                <a:buNone/>
              </a:pPr>
              <a:t>33</a:t>
            </a:fld>
            <a:endParaRPr lang="en-US" altLang="en-US" sz="12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3F242CE-E436-8E9F-0A19-107CADEABBE0}"/>
              </a:ext>
            </a:extLst>
          </p:cNvPr>
          <p:cNvSpPr>
            <a:spLocks noGrp="1" noChangeArrowheads="1"/>
          </p:cNvSpPr>
          <p:nvPr>
            <p:ph type="title"/>
          </p:nvPr>
        </p:nvSpPr>
        <p:spPr>
          <a:xfrm>
            <a:off x="457200" y="274638"/>
            <a:ext cx="8229600" cy="1143000"/>
          </a:xfrm>
        </p:spPr>
        <p:txBody>
          <a:bodyPr wrap="square" numCol="1" anchor="ctr" anchorCtr="0" compatLnSpc="1">
            <a:prstTxWarp prst="textNoShape">
              <a:avLst/>
            </a:prstTxWarp>
          </a:bodyPr>
          <a:lstStyle/>
          <a:p>
            <a:pPr eaLnBrk="1" hangingPunct="1">
              <a:defRPr/>
            </a:pPr>
            <a:r>
              <a:rPr lang="en-US">
                <a:ln>
                  <a:noFill/>
                </a:ln>
                <a:effectLst>
                  <a:outerShdw blurRad="38100" dist="38100" dir="2700000" algn="tl">
                    <a:srgbClr val="1D3641"/>
                  </a:outerShdw>
                </a:effectLst>
              </a:rPr>
              <a:t>Milieu Therapy Characteristics </a:t>
            </a:r>
          </a:p>
        </p:txBody>
      </p:sp>
      <p:sp>
        <p:nvSpPr>
          <p:cNvPr id="49154" name="Rectangle 3">
            <a:extLst>
              <a:ext uri="{FF2B5EF4-FFF2-40B4-BE49-F238E27FC236}">
                <a16:creationId xmlns:a16="http://schemas.microsoft.com/office/drawing/2014/main" id="{F611702C-9C95-2A38-4EE9-E694ABE42867}"/>
              </a:ext>
            </a:extLst>
          </p:cNvPr>
          <p:cNvSpPr>
            <a:spLocks noGrp="1" noChangeArrowheads="1"/>
          </p:cNvSpPr>
          <p:nvPr>
            <p:ph type="body" sz="half" idx="1"/>
          </p:nvPr>
        </p:nvSpPr>
        <p:spPr>
          <a:xfrm>
            <a:off x="323850" y="2362200"/>
            <a:ext cx="8134350" cy="3741738"/>
          </a:xfrm>
        </p:spPr>
        <p:txBody>
          <a:bodyPr/>
          <a:lstStyle/>
          <a:p>
            <a:pPr eaLnBrk="1" hangingPunct="1"/>
            <a:r>
              <a:rPr lang="en-US" altLang="en-US"/>
              <a:t>The client physical needs are met.</a:t>
            </a:r>
          </a:p>
          <a:p>
            <a:pPr eaLnBrk="1" hangingPunct="1"/>
            <a:r>
              <a:rPr lang="en-US" altLang="en-US"/>
              <a:t>The client is respected as an individual with rights, needs and opinions and is encouraged to express them.</a:t>
            </a:r>
          </a:p>
          <a:p>
            <a:pPr eaLnBrk="1" hangingPunct="1"/>
            <a:r>
              <a:rPr lang="en-US" altLang="en-US"/>
              <a:t> Decision making authority is clearly defined.</a:t>
            </a:r>
          </a:p>
          <a:p>
            <a:pPr eaLnBrk="1" hangingPunct="1"/>
            <a:endParaRPr lang="en-US" altLang="en-US"/>
          </a:p>
        </p:txBody>
      </p:sp>
      <p:sp>
        <p:nvSpPr>
          <p:cNvPr id="49156" name="Slide Number Placeholder 3">
            <a:extLst>
              <a:ext uri="{FF2B5EF4-FFF2-40B4-BE49-F238E27FC236}">
                <a16:creationId xmlns:a16="http://schemas.microsoft.com/office/drawing/2014/main" id="{A531C6A0-D270-1907-CD36-5310350EDC8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58BDD71C-ED84-4601-BAFE-098CF97B7B15}" type="slidenum">
              <a:rPr lang="ar-SA" altLang="en-US" sz="1200"/>
              <a:pPr>
                <a:spcBef>
                  <a:spcPct val="0"/>
                </a:spcBef>
                <a:buClrTx/>
                <a:buFontTx/>
                <a:buNone/>
              </a:pPr>
              <a:t>34</a:t>
            </a:fld>
            <a:endParaRPr lang="en-US" altLang="en-US" sz="12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2">
            <a:extLst>
              <a:ext uri="{FF2B5EF4-FFF2-40B4-BE49-F238E27FC236}">
                <a16:creationId xmlns:a16="http://schemas.microsoft.com/office/drawing/2014/main" id="{C5A51B0C-31F7-C0C3-019D-F0BF337ACC53}"/>
              </a:ext>
            </a:extLst>
          </p:cNvPr>
          <p:cNvSpPr>
            <a:spLocks noGrp="1" noChangeArrowheads="1"/>
          </p:cNvSpPr>
          <p:nvPr>
            <p:ph type="title"/>
          </p:nvPr>
        </p:nvSpPr>
        <p:spPr bwMode="auto">
          <a:xfrm>
            <a:off x="457200" y="274638"/>
            <a:ext cx="8229600" cy="1143000"/>
          </a:xfrm>
        </p:spPr>
        <p:txBody>
          <a:bodyPr wrap="square" numCol="1" anchor="ctr" anchorCtr="0" compatLnSpc="1">
            <a:prstTxWarp prst="textNoShape">
              <a:avLst/>
            </a:prstTxWarp>
          </a:bodyPr>
          <a:lstStyle/>
          <a:p>
            <a:pPr eaLnBrk="1" hangingPunct="1">
              <a:defRPr/>
            </a:pPr>
            <a:r>
              <a:rPr lang="en-US">
                <a:ln>
                  <a:noFill/>
                </a:ln>
              </a:rPr>
              <a:t>Cont</a:t>
            </a:r>
            <a:r>
              <a:rPr lang="en-US">
                <a:ln>
                  <a:noFill/>
                </a:ln>
                <a:latin typeface="Arial" charset="0"/>
              </a:rPr>
              <a:t>…</a:t>
            </a:r>
            <a:endParaRPr lang="en-US">
              <a:ln>
                <a:noFill/>
              </a:ln>
            </a:endParaRPr>
          </a:p>
        </p:txBody>
      </p:sp>
      <p:sp>
        <p:nvSpPr>
          <p:cNvPr id="50178" name="Rectangle 3">
            <a:extLst>
              <a:ext uri="{FF2B5EF4-FFF2-40B4-BE49-F238E27FC236}">
                <a16:creationId xmlns:a16="http://schemas.microsoft.com/office/drawing/2014/main" id="{3FBE8B7A-1163-9E18-22C8-FE770E3A5F5F}"/>
              </a:ext>
            </a:extLst>
          </p:cNvPr>
          <p:cNvSpPr>
            <a:spLocks noGrp="1" noChangeArrowheads="1"/>
          </p:cNvSpPr>
          <p:nvPr>
            <p:ph type="body" sz="half" idx="1"/>
          </p:nvPr>
        </p:nvSpPr>
        <p:spPr>
          <a:xfrm>
            <a:off x="457200" y="1600200"/>
            <a:ext cx="8229600" cy="4525963"/>
          </a:xfrm>
        </p:spPr>
        <p:txBody>
          <a:bodyPr/>
          <a:lstStyle/>
          <a:p>
            <a:pPr eaLnBrk="1" hangingPunct="1"/>
            <a:r>
              <a:rPr lang="en-US" altLang="en-US"/>
              <a:t>Protection of the client from being injured</a:t>
            </a:r>
          </a:p>
          <a:p>
            <a:pPr eaLnBrk="1" hangingPunct="1">
              <a:buFontTx/>
              <a:buNone/>
            </a:pPr>
            <a:r>
              <a:rPr lang="en-US" altLang="en-US"/>
              <a:t>   from self and others and only those restrictions are necessary to afford such protection are imposed.</a:t>
            </a:r>
          </a:p>
          <a:p>
            <a:pPr eaLnBrk="1" hangingPunct="1"/>
            <a:r>
              <a:rPr lang="en-US" altLang="en-US"/>
              <a:t>Programming is structured but flexible.</a:t>
            </a:r>
          </a:p>
          <a:p>
            <a:pPr eaLnBrk="1" hangingPunct="1">
              <a:buFontTx/>
              <a:buNone/>
            </a:pPr>
            <a:endParaRPr lang="en-US" altLang="en-US"/>
          </a:p>
          <a:p>
            <a:pPr eaLnBrk="1" hangingPunct="1">
              <a:buFontTx/>
              <a:buNone/>
            </a:pPr>
            <a:endParaRPr lang="en-US" altLang="en-US"/>
          </a:p>
        </p:txBody>
      </p:sp>
      <p:sp>
        <p:nvSpPr>
          <p:cNvPr id="50180" name="Slide Number Placeholder 3">
            <a:extLst>
              <a:ext uri="{FF2B5EF4-FFF2-40B4-BE49-F238E27FC236}">
                <a16:creationId xmlns:a16="http://schemas.microsoft.com/office/drawing/2014/main" id="{2205F290-6270-2F59-B93A-881FE1BF73C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E1F207E1-FA99-47B3-A17B-FEDDC0982E84}" type="slidenum">
              <a:rPr lang="ar-SA" altLang="en-US" sz="1200"/>
              <a:pPr>
                <a:spcBef>
                  <a:spcPct val="0"/>
                </a:spcBef>
                <a:buClrTx/>
                <a:buFontTx/>
                <a:buNone/>
              </a:pPr>
              <a:t>35</a:t>
            </a:fld>
            <a:endParaRPr lang="en-US" altLang="en-US" sz="12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2">
            <a:extLst>
              <a:ext uri="{FF2B5EF4-FFF2-40B4-BE49-F238E27FC236}">
                <a16:creationId xmlns:a16="http://schemas.microsoft.com/office/drawing/2014/main" id="{13CE545F-7EF1-A1F6-93A2-14AF6FE094FD}"/>
              </a:ext>
            </a:extLst>
          </p:cNvPr>
          <p:cNvSpPr>
            <a:spLocks noGrp="1" noChangeArrowheads="1"/>
          </p:cNvSpPr>
          <p:nvPr>
            <p:ph type="title"/>
          </p:nvPr>
        </p:nvSpPr>
        <p:spPr bwMode="auto">
          <a:xfrm>
            <a:off x="457200" y="274638"/>
            <a:ext cx="8229600" cy="1143000"/>
          </a:xfrm>
        </p:spPr>
        <p:txBody>
          <a:bodyPr wrap="square" numCol="1" anchor="ctr" anchorCtr="0" compatLnSpc="1">
            <a:prstTxWarp prst="textNoShape">
              <a:avLst/>
            </a:prstTxWarp>
          </a:bodyPr>
          <a:lstStyle/>
          <a:p>
            <a:pPr eaLnBrk="1" hangingPunct="1">
              <a:defRPr/>
            </a:pPr>
            <a:r>
              <a:rPr lang="en-US">
                <a:ln>
                  <a:noFill/>
                </a:ln>
              </a:rPr>
              <a:t>Cont</a:t>
            </a:r>
            <a:r>
              <a:rPr lang="en-US">
                <a:ln>
                  <a:noFill/>
                </a:ln>
                <a:latin typeface="Arial" charset="0"/>
              </a:rPr>
              <a:t>…</a:t>
            </a:r>
            <a:endParaRPr lang="en-US">
              <a:ln>
                <a:noFill/>
              </a:ln>
            </a:endParaRPr>
          </a:p>
        </p:txBody>
      </p:sp>
      <p:sp>
        <p:nvSpPr>
          <p:cNvPr id="51202" name="Rectangle 3">
            <a:extLst>
              <a:ext uri="{FF2B5EF4-FFF2-40B4-BE49-F238E27FC236}">
                <a16:creationId xmlns:a16="http://schemas.microsoft.com/office/drawing/2014/main" id="{2797C5C6-E026-538B-E500-264E102B23EE}"/>
              </a:ext>
            </a:extLst>
          </p:cNvPr>
          <p:cNvSpPr>
            <a:spLocks noGrp="1" noChangeArrowheads="1"/>
          </p:cNvSpPr>
          <p:nvPr>
            <p:ph type="body" sz="half" idx="1"/>
          </p:nvPr>
        </p:nvSpPr>
        <p:spPr>
          <a:xfrm>
            <a:off x="457200" y="1600200"/>
            <a:ext cx="8229600" cy="4525963"/>
          </a:xfrm>
        </p:spPr>
        <p:txBody>
          <a:bodyPr/>
          <a:lstStyle/>
          <a:p>
            <a:pPr eaLnBrk="1" hangingPunct="1"/>
            <a:r>
              <a:rPr lang="en-US" altLang="en-US"/>
              <a:t>The environment provides a testing ground for the establishment of new patterns of behaviors.</a:t>
            </a:r>
          </a:p>
          <a:p>
            <a:pPr eaLnBrk="1" hangingPunct="1"/>
            <a:endParaRPr lang="en-US" altLang="en-US"/>
          </a:p>
        </p:txBody>
      </p:sp>
      <p:sp>
        <p:nvSpPr>
          <p:cNvPr id="51204" name="Slide Number Placeholder 3">
            <a:extLst>
              <a:ext uri="{FF2B5EF4-FFF2-40B4-BE49-F238E27FC236}">
                <a16:creationId xmlns:a16="http://schemas.microsoft.com/office/drawing/2014/main" id="{D54A2E33-CF48-2079-1FAF-3CC1CD66E4C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676EFE02-12E9-4872-A6E6-23B6D36E827E}" type="slidenum">
              <a:rPr lang="ar-SA" altLang="en-US" sz="1200"/>
              <a:pPr>
                <a:spcBef>
                  <a:spcPct val="0"/>
                </a:spcBef>
                <a:buClrTx/>
                <a:buFontTx/>
                <a:buNone/>
              </a:pPr>
              <a:t>36</a:t>
            </a:fld>
            <a:endParaRPr lang="en-US" altLang="en-US" sz="12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Rectangle 2">
            <a:extLst>
              <a:ext uri="{FF2B5EF4-FFF2-40B4-BE49-F238E27FC236}">
                <a16:creationId xmlns:a16="http://schemas.microsoft.com/office/drawing/2014/main" id="{D9FFECB4-9965-AEEC-6F6A-858A813EC4F1}"/>
              </a:ext>
            </a:extLst>
          </p:cNvPr>
          <p:cNvSpPr>
            <a:spLocks noGrp="1" noChangeArrowheads="1"/>
          </p:cNvSpPr>
          <p:nvPr>
            <p:ph type="title"/>
          </p:nvPr>
        </p:nvSpPr>
        <p:spPr bwMode="auto">
          <a:xfrm>
            <a:off x="539750" y="269875"/>
            <a:ext cx="7772400" cy="1042988"/>
          </a:xfrm>
        </p:spPr>
        <p:txBody>
          <a:bodyPr wrap="square" numCol="1" anchor="ctr" anchorCtr="0" compatLnSpc="1">
            <a:prstTxWarp prst="textNoShape">
              <a:avLst/>
            </a:prstTxWarp>
          </a:bodyPr>
          <a:lstStyle/>
          <a:p>
            <a:pPr eaLnBrk="1" hangingPunct="1">
              <a:defRPr/>
            </a:pPr>
            <a:r>
              <a:rPr lang="en-US" sz="2800" b="0">
                <a:ln>
                  <a:noFill/>
                </a:ln>
              </a:rPr>
              <a:t>Team Members</a:t>
            </a:r>
          </a:p>
        </p:txBody>
      </p:sp>
      <p:sp>
        <p:nvSpPr>
          <p:cNvPr id="52226" name="Rectangle 3">
            <a:extLst>
              <a:ext uri="{FF2B5EF4-FFF2-40B4-BE49-F238E27FC236}">
                <a16:creationId xmlns:a16="http://schemas.microsoft.com/office/drawing/2014/main" id="{549734E6-53EB-44EA-C038-6CB0CFD6194D}"/>
              </a:ext>
            </a:extLst>
          </p:cNvPr>
          <p:cNvSpPr>
            <a:spLocks noGrp="1" noChangeArrowheads="1"/>
          </p:cNvSpPr>
          <p:nvPr>
            <p:ph type="body" sz="half" idx="1"/>
          </p:nvPr>
        </p:nvSpPr>
        <p:spPr>
          <a:xfrm>
            <a:off x="323850" y="1557338"/>
            <a:ext cx="8351838" cy="3816350"/>
          </a:xfrm>
        </p:spPr>
        <p:txBody>
          <a:bodyPr/>
          <a:lstStyle/>
          <a:p>
            <a:pPr eaLnBrk="1" hangingPunct="1">
              <a:lnSpc>
                <a:spcPct val="90000"/>
              </a:lnSpc>
            </a:pPr>
            <a:r>
              <a:rPr lang="en-US" altLang="en-US" sz="2800" b="1" i="1"/>
              <a:t>The treatment plan is directed by an interdisciplinary team.</a:t>
            </a:r>
          </a:p>
          <a:p>
            <a:pPr eaLnBrk="1" hangingPunct="1">
              <a:lnSpc>
                <a:spcPct val="90000"/>
              </a:lnSpc>
            </a:pPr>
            <a:endParaRPr lang="en-US" altLang="en-US" sz="2800" b="1" i="1"/>
          </a:p>
          <a:p>
            <a:pPr eaLnBrk="1" hangingPunct="1">
              <a:lnSpc>
                <a:spcPct val="90000"/>
              </a:lnSpc>
            </a:pPr>
            <a:r>
              <a:rPr lang="en-US" altLang="en-US" sz="2800" b="1" i="1"/>
              <a:t>Team members of all disciplines sign the plan and meet regularly to update the plan as needed.</a:t>
            </a:r>
          </a:p>
          <a:p>
            <a:pPr eaLnBrk="1" hangingPunct="1">
              <a:lnSpc>
                <a:spcPct val="90000"/>
              </a:lnSpc>
            </a:pPr>
            <a:r>
              <a:rPr lang="en-US" altLang="en-US" sz="2800" b="1" i="1"/>
              <a:t>Disciplines may include psychiatry, psychology, nursing, social work, occupational therapy </a:t>
            </a:r>
          </a:p>
          <a:p>
            <a:pPr eaLnBrk="1" hangingPunct="1">
              <a:lnSpc>
                <a:spcPct val="90000"/>
              </a:lnSpc>
            </a:pPr>
            <a:endParaRPr lang="en-US" altLang="en-US" sz="2800" b="1" i="1"/>
          </a:p>
        </p:txBody>
      </p:sp>
      <p:sp>
        <p:nvSpPr>
          <p:cNvPr id="52228" name="Slide Number Placeholder 3">
            <a:extLst>
              <a:ext uri="{FF2B5EF4-FFF2-40B4-BE49-F238E27FC236}">
                <a16:creationId xmlns:a16="http://schemas.microsoft.com/office/drawing/2014/main" id="{F1B87CB3-9079-8244-420C-DAC77FFEE26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E486CD01-3A95-4DB1-AC42-79826B3BF2F9}" type="slidenum">
              <a:rPr lang="ar-SA" altLang="en-US" sz="1200"/>
              <a:pPr>
                <a:spcBef>
                  <a:spcPct val="0"/>
                </a:spcBef>
                <a:buClrTx/>
                <a:buFontTx/>
                <a:buNone/>
              </a:pPr>
              <a:t>37</a:t>
            </a:fld>
            <a:endParaRPr lang="en-US" altLang="en-US" sz="12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2">
            <a:extLst>
              <a:ext uri="{FF2B5EF4-FFF2-40B4-BE49-F238E27FC236}">
                <a16:creationId xmlns:a16="http://schemas.microsoft.com/office/drawing/2014/main" id="{AA99750B-1812-DD5F-B8B2-12AEBE91ABE9}"/>
              </a:ext>
            </a:extLst>
          </p:cNvPr>
          <p:cNvSpPr>
            <a:spLocks noGrp="1" noChangeArrowheads="1"/>
          </p:cNvSpPr>
          <p:nvPr>
            <p:ph type="title"/>
          </p:nvPr>
        </p:nvSpPr>
        <p:spPr bwMode="auto">
          <a:xfrm>
            <a:off x="611188" y="188913"/>
            <a:ext cx="7772400" cy="1143000"/>
          </a:xfrm>
        </p:spPr>
        <p:txBody>
          <a:bodyPr wrap="square" numCol="1" anchor="ctr" anchorCtr="0" compatLnSpc="1">
            <a:prstTxWarp prst="textNoShape">
              <a:avLst/>
            </a:prstTxWarp>
          </a:bodyPr>
          <a:lstStyle/>
          <a:p>
            <a:pPr eaLnBrk="1" hangingPunct="1">
              <a:defRPr/>
            </a:pPr>
            <a:r>
              <a:rPr lang="en-US" sz="2800">
                <a:ln>
                  <a:noFill/>
                </a:ln>
              </a:rPr>
              <a:t>Critique</a:t>
            </a:r>
          </a:p>
        </p:txBody>
      </p:sp>
      <p:sp>
        <p:nvSpPr>
          <p:cNvPr id="53250" name="Rectangle 3">
            <a:extLst>
              <a:ext uri="{FF2B5EF4-FFF2-40B4-BE49-F238E27FC236}">
                <a16:creationId xmlns:a16="http://schemas.microsoft.com/office/drawing/2014/main" id="{21949F86-D75A-5577-58F7-C5F55BC6F13B}"/>
              </a:ext>
            </a:extLst>
          </p:cNvPr>
          <p:cNvSpPr>
            <a:spLocks noGrp="1" noChangeArrowheads="1"/>
          </p:cNvSpPr>
          <p:nvPr>
            <p:ph type="body" sz="half" idx="1"/>
          </p:nvPr>
        </p:nvSpPr>
        <p:spPr>
          <a:xfrm>
            <a:off x="685800" y="1341438"/>
            <a:ext cx="7772400" cy="4754562"/>
          </a:xfrm>
        </p:spPr>
        <p:txBody>
          <a:bodyPr/>
          <a:lstStyle/>
          <a:p>
            <a:pPr eaLnBrk="1" hangingPunct="1">
              <a:buFontTx/>
              <a:buNone/>
            </a:pPr>
            <a:r>
              <a:rPr lang="en-US" altLang="en-US"/>
              <a:t>*</a:t>
            </a:r>
            <a:r>
              <a:rPr lang="en-US" altLang="en-US" sz="2800"/>
              <a:t>Advantages:-</a:t>
            </a:r>
          </a:p>
          <a:p>
            <a:pPr eaLnBrk="1" hangingPunct="1"/>
            <a:r>
              <a:rPr lang="en-US" altLang="en-US" sz="2800"/>
              <a:t>Milieu therapy creates a </a:t>
            </a:r>
            <a:r>
              <a:rPr lang="en-US" altLang="en-US" sz="2800" u="sng"/>
              <a:t>different type of attitude and behaviour</a:t>
            </a:r>
            <a:r>
              <a:rPr lang="en-US" altLang="en-US" sz="2800"/>
              <a:t> in the patient because the environment is like home. </a:t>
            </a:r>
          </a:p>
          <a:p>
            <a:pPr eaLnBrk="1" hangingPunct="1"/>
            <a:r>
              <a:rPr lang="en-US" altLang="en-US" sz="2800"/>
              <a:t>Instead of adopting a sick role, the patient </a:t>
            </a:r>
            <a:r>
              <a:rPr lang="en-US" altLang="en-US" sz="2800" u="sng"/>
              <a:t>makes decisions </a:t>
            </a:r>
            <a:r>
              <a:rPr lang="en-US" altLang="en-US" sz="2800"/>
              <a:t>in the ward management and cares for other patients. In other words, he becomes less dependent and passive. </a:t>
            </a:r>
          </a:p>
        </p:txBody>
      </p:sp>
      <p:sp>
        <p:nvSpPr>
          <p:cNvPr id="53252" name="Slide Number Placeholder 3">
            <a:extLst>
              <a:ext uri="{FF2B5EF4-FFF2-40B4-BE49-F238E27FC236}">
                <a16:creationId xmlns:a16="http://schemas.microsoft.com/office/drawing/2014/main" id="{676C50FB-26DE-9E6D-40A8-69917AE7DB6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1DAED60F-07FC-47F4-9E7A-773A4CD8EE53}" type="slidenum">
              <a:rPr lang="ar-SA" altLang="en-US" sz="1200"/>
              <a:pPr>
                <a:spcBef>
                  <a:spcPct val="0"/>
                </a:spcBef>
                <a:buClrTx/>
                <a:buFontTx/>
                <a:buNone/>
              </a:pPr>
              <a:t>38</a:t>
            </a:fld>
            <a:endParaRPr lang="en-US" altLang="en-US" sz="12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a:extLst>
              <a:ext uri="{FF2B5EF4-FFF2-40B4-BE49-F238E27FC236}">
                <a16:creationId xmlns:a16="http://schemas.microsoft.com/office/drawing/2014/main" id="{83DF310B-FA27-AF5A-9DF0-13FB5599A089}"/>
              </a:ext>
            </a:extLst>
          </p:cNvPr>
          <p:cNvSpPr>
            <a:spLocks noGrp="1" noChangeArrowheads="1"/>
          </p:cNvSpPr>
          <p:nvPr>
            <p:ph type="body" sz="half" idx="1"/>
          </p:nvPr>
        </p:nvSpPr>
        <p:spPr>
          <a:xfrm>
            <a:off x="755650" y="1341438"/>
            <a:ext cx="7772400" cy="4970462"/>
          </a:xfrm>
        </p:spPr>
        <p:txBody>
          <a:bodyPr/>
          <a:lstStyle/>
          <a:p>
            <a:pPr eaLnBrk="1" hangingPunct="1"/>
            <a:r>
              <a:rPr lang="en-US" altLang="en-US" sz="2800"/>
              <a:t>The patient learns to </a:t>
            </a:r>
            <a:r>
              <a:rPr lang="en-US" altLang="en-US" sz="2800" u="sng"/>
              <a:t>make decisions</a:t>
            </a:r>
            <a:r>
              <a:rPr lang="en-US" altLang="en-US" sz="2800"/>
              <a:t> which improves his self confidence. </a:t>
            </a:r>
          </a:p>
          <a:p>
            <a:pPr eaLnBrk="1" hangingPunct="1">
              <a:buFontTx/>
              <a:buNone/>
            </a:pPr>
            <a:endParaRPr lang="en-US" altLang="en-US" sz="2800"/>
          </a:p>
          <a:p>
            <a:pPr eaLnBrk="1" hangingPunct="1"/>
            <a:r>
              <a:rPr lang="en-US" altLang="en-US" sz="2800"/>
              <a:t>Milieu includes safe physical surroundings, all the </a:t>
            </a:r>
            <a:r>
              <a:rPr lang="en-US" altLang="en-US" sz="2800" u="sng"/>
              <a:t>treatment team members</a:t>
            </a:r>
            <a:r>
              <a:rPr lang="en-US" altLang="en-US" sz="2800"/>
              <a:t>, and other clients, which is supported by clear and consistently maintained limits and behavioral expectations</a:t>
            </a:r>
            <a:r>
              <a:rPr lang="en-US" altLang="en-US"/>
              <a:t> </a:t>
            </a:r>
          </a:p>
        </p:txBody>
      </p:sp>
      <p:sp>
        <p:nvSpPr>
          <p:cNvPr id="54275" name="Slide Number Placeholder 2">
            <a:extLst>
              <a:ext uri="{FF2B5EF4-FFF2-40B4-BE49-F238E27FC236}">
                <a16:creationId xmlns:a16="http://schemas.microsoft.com/office/drawing/2014/main" id="{01E65FAB-74AE-54C5-8302-E96D58CA0DF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0FB1D098-A246-49C4-9C21-D2B694B7A115}" type="slidenum">
              <a:rPr lang="ar-SA" altLang="en-US" sz="1200"/>
              <a:pPr>
                <a:spcBef>
                  <a:spcPct val="0"/>
                </a:spcBef>
                <a:buClrTx/>
                <a:buFontTx/>
                <a:buNone/>
              </a:pPr>
              <a:t>39</a:t>
            </a:fld>
            <a:endParaRPr lang="en-US" altLang="en-US" sz="1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CA868F4-C3AF-2BF3-B00D-AF6E7A2B2CE0}"/>
              </a:ext>
            </a:extLst>
          </p:cNvPr>
          <p:cNvSpPr>
            <a:spLocks noGrp="1" noChangeArrowheads="1"/>
          </p:cNvSpPr>
          <p:nvPr>
            <p:ph type="title"/>
          </p:nvPr>
        </p:nvSpPr>
        <p:spPr/>
        <p:txBody>
          <a:bodyPr/>
          <a:lstStyle/>
          <a:p>
            <a:pPr eaLnBrk="1" fontAlgn="auto" hangingPunct="1">
              <a:spcAft>
                <a:spcPts val="0"/>
              </a:spcAft>
              <a:defRPr/>
            </a:pPr>
            <a:r>
              <a:rPr lang="en-US">
                <a:solidFill>
                  <a:schemeClr val="accent6">
                    <a:tint val="1000"/>
                  </a:schemeClr>
                </a:solidFill>
              </a:rPr>
              <a:t>Mechanism of action</a:t>
            </a:r>
          </a:p>
        </p:txBody>
      </p:sp>
      <p:sp>
        <p:nvSpPr>
          <p:cNvPr id="12291" name="Rectangle 3">
            <a:extLst>
              <a:ext uri="{FF2B5EF4-FFF2-40B4-BE49-F238E27FC236}">
                <a16:creationId xmlns:a16="http://schemas.microsoft.com/office/drawing/2014/main" id="{776AB044-5BE3-5E76-6224-641A19B5F6EB}"/>
              </a:ext>
            </a:extLst>
          </p:cNvPr>
          <p:cNvSpPr>
            <a:spLocks noGrp="1" noChangeArrowheads="1"/>
          </p:cNvSpPr>
          <p:nvPr>
            <p:ph idx="1"/>
          </p:nvPr>
        </p:nvSpPr>
        <p:spPr>
          <a:xfrm>
            <a:off x="553944" y="1024731"/>
            <a:ext cx="7886700" cy="4351338"/>
          </a:xfrm>
        </p:spPr>
        <p:txBody>
          <a:bodyPr/>
          <a:lstStyle/>
          <a:p>
            <a:pPr eaLnBrk="1" hangingPunct="1"/>
            <a:r>
              <a:rPr lang="en-US" altLang="en-US" dirty="0"/>
              <a:t>Phototherapy is based on biological rhythms that are related to light and darkness. The therapeutic effect appears to be mediated primarily by the eyes not the skin. </a:t>
            </a:r>
          </a:p>
        </p:txBody>
      </p:sp>
      <p:sp>
        <p:nvSpPr>
          <p:cNvPr id="12293" name="Slide Number Placeholder 4">
            <a:extLst>
              <a:ext uri="{FF2B5EF4-FFF2-40B4-BE49-F238E27FC236}">
                <a16:creationId xmlns:a16="http://schemas.microsoft.com/office/drawing/2014/main" id="{92D11E16-4082-0D69-04DD-4605F76EE4F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1B923C83-357C-43C8-BCFA-69322E6D5B04}" type="slidenum">
              <a:rPr lang="ar-SA" altLang="en-US" sz="1200"/>
              <a:pPr>
                <a:spcBef>
                  <a:spcPct val="0"/>
                </a:spcBef>
                <a:buClrTx/>
                <a:buFontTx/>
                <a:buNone/>
              </a:pPr>
              <a:t>4</a:t>
            </a:fld>
            <a:endParaRPr lang="en-US" altLang="en-US" sz="1200"/>
          </a:p>
        </p:txBody>
      </p:sp>
      <p:pic>
        <p:nvPicPr>
          <p:cNvPr id="12292" name="Picture 5" descr="C:\Documents and Settings\Owner\Application Data\Microsoft\Media Catalog\phototherapy.jpg">
            <a:extLst>
              <a:ext uri="{FF2B5EF4-FFF2-40B4-BE49-F238E27FC236}">
                <a16:creationId xmlns:a16="http://schemas.microsoft.com/office/drawing/2014/main" id="{CE3A9D0A-E33B-2EF1-AF01-69F92B85CE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200400"/>
            <a:ext cx="5257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a:extLst>
              <a:ext uri="{FF2B5EF4-FFF2-40B4-BE49-F238E27FC236}">
                <a16:creationId xmlns:a16="http://schemas.microsoft.com/office/drawing/2014/main" id="{4D8B80EC-5472-CFC7-FC8E-9365A60E6C2A}"/>
              </a:ext>
            </a:extLst>
          </p:cNvPr>
          <p:cNvSpPr>
            <a:spLocks noGrp="1" noChangeArrowheads="1"/>
          </p:cNvSpPr>
          <p:nvPr>
            <p:ph type="body" sz="half" idx="1"/>
          </p:nvPr>
        </p:nvSpPr>
        <p:spPr>
          <a:xfrm>
            <a:off x="685800" y="765175"/>
            <a:ext cx="7772400" cy="5330825"/>
          </a:xfrm>
        </p:spPr>
        <p:txBody>
          <a:bodyPr/>
          <a:lstStyle/>
          <a:p>
            <a:pPr eaLnBrk="1" hangingPunct="1">
              <a:buFontTx/>
              <a:buNone/>
            </a:pPr>
            <a:r>
              <a:rPr lang="en-US" altLang="en-US"/>
              <a:t>*</a:t>
            </a:r>
            <a:r>
              <a:rPr lang="en-US" altLang="en-US" sz="2800"/>
              <a:t>Disadvantages</a:t>
            </a:r>
          </a:p>
          <a:p>
            <a:pPr eaLnBrk="1" hangingPunct="1">
              <a:buFontTx/>
              <a:buNone/>
            </a:pPr>
            <a:r>
              <a:rPr lang="en-US" altLang="en-US"/>
              <a:t>- </a:t>
            </a:r>
            <a:r>
              <a:rPr lang="en-US" altLang="en-US" sz="2800"/>
              <a:t>Low client- to- staff ratio. </a:t>
            </a:r>
          </a:p>
          <a:p>
            <a:pPr eaLnBrk="1" hangingPunct="1">
              <a:buFontTx/>
              <a:buNone/>
            </a:pPr>
            <a:r>
              <a:rPr lang="en-US" altLang="en-US" sz="2800"/>
              <a:t>- Requires continuous open communication</a:t>
            </a:r>
          </a:p>
          <a:p>
            <a:pPr eaLnBrk="1" hangingPunct="1">
              <a:buFontTx/>
              <a:buNone/>
            </a:pPr>
            <a:r>
              <a:rPr lang="en-US" altLang="en-US" sz="2800"/>
              <a:t>  among all staff and clients. </a:t>
            </a:r>
          </a:p>
          <a:p>
            <a:pPr eaLnBrk="1" hangingPunct="1">
              <a:buFontTx/>
              <a:buNone/>
            </a:pPr>
            <a:r>
              <a:rPr lang="en-US" altLang="en-US" sz="2800"/>
              <a:t>- Milieu therapy is limited to only hospitalized </a:t>
            </a:r>
          </a:p>
          <a:p>
            <a:pPr eaLnBrk="1" hangingPunct="1">
              <a:buFontTx/>
              <a:buNone/>
            </a:pPr>
            <a:r>
              <a:rPr lang="en-US" altLang="en-US" sz="2800"/>
              <a:t>  patients </a:t>
            </a:r>
          </a:p>
          <a:p>
            <a:pPr eaLnBrk="1" hangingPunct="1">
              <a:buFontTx/>
              <a:buNone/>
            </a:pPr>
            <a:r>
              <a:rPr lang="en-US" altLang="en-US" sz="2800"/>
              <a:t>- Individual needs and concerns may not be met. </a:t>
            </a:r>
          </a:p>
          <a:p>
            <a:pPr eaLnBrk="1" hangingPunct="1">
              <a:buFontTx/>
              <a:buNone/>
            </a:pPr>
            <a:r>
              <a:rPr lang="en-US" altLang="en-US"/>
              <a:t> </a:t>
            </a:r>
          </a:p>
        </p:txBody>
      </p:sp>
      <p:sp>
        <p:nvSpPr>
          <p:cNvPr id="55299" name="Slide Number Placeholder 2">
            <a:extLst>
              <a:ext uri="{FF2B5EF4-FFF2-40B4-BE49-F238E27FC236}">
                <a16:creationId xmlns:a16="http://schemas.microsoft.com/office/drawing/2014/main" id="{7823A3DC-D8FB-8D37-766F-4132990B3D1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4F942E7C-FB72-4AC5-8ADC-7D117918BD84}" type="slidenum">
              <a:rPr lang="ar-SA" altLang="en-US" sz="1200"/>
              <a:pPr>
                <a:spcBef>
                  <a:spcPct val="0"/>
                </a:spcBef>
                <a:buClrTx/>
                <a:buFontTx/>
                <a:buNone/>
              </a:pPr>
              <a:t>40</a:t>
            </a:fld>
            <a:endParaRPr lang="en-US" altLang="en-US" sz="12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2">
            <a:extLst>
              <a:ext uri="{FF2B5EF4-FFF2-40B4-BE49-F238E27FC236}">
                <a16:creationId xmlns:a16="http://schemas.microsoft.com/office/drawing/2014/main" id="{F57F5BDA-AD34-B6D6-C077-727134EBE1ED}"/>
              </a:ext>
            </a:extLst>
          </p:cNvPr>
          <p:cNvSpPr>
            <a:spLocks noGrp="1" noChangeArrowheads="1"/>
          </p:cNvSpPr>
          <p:nvPr>
            <p:ph type="title"/>
          </p:nvPr>
        </p:nvSpPr>
        <p:spPr bwMode="auto">
          <a:xfrm>
            <a:off x="457200" y="274638"/>
            <a:ext cx="8229600" cy="1143000"/>
          </a:xfrm>
        </p:spPr>
        <p:txBody>
          <a:bodyPr wrap="square" numCol="1" anchor="ctr" anchorCtr="0" compatLnSpc="1">
            <a:prstTxWarp prst="textNoShape">
              <a:avLst/>
            </a:prstTxWarp>
          </a:bodyPr>
          <a:lstStyle/>
          <a:p>
            <a:pPr eaLnBrk="1" hangingPunct="1">
              <a:defRPr/>
            </a:pPr>
            <a:r>
              <a:rPr lang="en-US" sz="2800">
                <a:ln>
                  <a:noFill/>
                </a:ln>
              </a:rPr>
              <a:t>Conclusion</a:t>
            </a:r>
          </a:p>
        </p:txBody>
      </p:sp>
      <p:sp>
        <p:nvSpPr>
          <p:cNvPr id="56322" name="Rectangle 3">
            <a:extLst>
              <a:ext uri="{FF2B5EF4-FFF2-40B4-BE49-F238E27FC236}">
                <a16:creationId xmlns:a16="http://schemas.microsoft.com/office/drawing/2014/main" id="{2A4A332A-C1F4-46EF-409C-46A840AA4A8E}"/>
              </a:ext>
            </a:extLst>
          </p:cNvPr>
          <p:cNvSpPr>
            <a:spLocks noGrp="1" noChangeArrowheads="1"/>
          </p:cNvSpPr>
          <p:nvPr>
            <p:ph type="body" sz="half" idx="1"/>
          </p:nvPr>
        </p:nvSpPr>
        <p:spPr>
          <a:xfrm>
            <a:off x="457200" y="1600200"/>
            <a:ext cx="8229600" cy="4525963"/>
          </a:xfrm>
        </p:spPr>
        <p:txBody>
          <a:bodyPr/>
          <a:lstStyle/>
          <a:p>
            <a:pPr eaLnBrk="1" hangingPunct="1">
              <a:buFontTx/>
              <a:buNone/>
            </a:pPr>
            <a:r>
              <a:rPr lang="en-US" altLang="en-US" sz="2800" b="1" i="1"/>
              <a:t>       The therapeutic environment is a type of milieu therapy, restore their self-confidence by providing many opportunities for decision making, increase their self-awareness, and focus their attention and concern away from the self and toward the needs of others</a:t>
            </a:r>
          </a:p>
        </p:txBody>
      </p:sp>
      <p:sp>
        <p:nvSpPr>
          <p:cNvPr id="56324" name="Slide Number Placeholder 3">
            <a:extLst>
              <a:ext uri="{FF2B5EF4-FFF2-40B4-BE49-F238E27FC236}">
                <a16:creationId xmlns:a16="http://schemas.microsoft.com/office/drawing/2014/main" id="{230DDD92-09D6-7B23-9E28-5A010FC46CA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A2B25A56-2FD9-43FE-9CD5-4A614DD9D36A}" type="slidenum">
              <a:rPr lang="ar-SA" altLang="en-US" sz="1200"/>
              <a:pPr>
                <a:spcBef>
                  <a:spcPct val="0"/>
                </a:spcBef>
                <a:buClrTx/>
                <a:buFontTx/>
                <a:buNone/>
              </a:pPr>
              <a:t>41</a:t>
            </a:fld>
            <a:endParaRPr lang="en-US" altLang="en-US" sz="12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9790AD7-BAF1-598E-DF55-EAA88F15A374}"/>
              </a:ext>
            </a:extLst>
          </p:cNvPr>
          <p:cNvSpPr>
            <a:spLocks noGrp="1" noChangeArrowheads="1"/>
          </p:cNvSpPr>
          <p:nvPr>
            <p:ph type="title"/>
          </p:nvPr>
        </p:nvSpPr>
        <p:spPr>
          <a:xfrm>
            <a:off x="609600" y="0"/>
            <a:ext cx="7772400" cy="1470025"/>
          </a:xfrm>
        </p:spPr>
        <p:txBody>
          <a:bodyPr wrap="square" numCol="1" anchor="ctr" anchorCtr="0" compatLnSpc="1">
            <a:prstTxWarp prst="textNoShape">
              <a:avLst/>
            </a:prstTxWarp>
          </a:bodyPr>
          <a:lstStyle/>
          <a:p>
            <a:pPr eaLnBrk="1" hangingPunct="1">
              <a:defRPr/>
            </a:pPr>
            <a:r>
              <a:rPr lang="en-US" sz="4000">
                <a:ln>
                  <a:noFill/>
                </a:ln>
                <a:effectLst>
                  <a:outerShdw blurRad="38100" dist="38100" dir="2700000" algn="tl">
                    <a:srgbClr val="1D3641"/>
                  </a:outerShdw>
                </a:effectLst>
                <a:latin typeface="Times New Roman" pitchFamily="18" charset="0"/>
                <a:cs typeface="Times New Roman" pitchFamily="18" charset="0"/>
              </a:rPr>
              <a:t>Family Therapy</a:t>
            </a:r>
            <a:r>
              <a:rPr lang="en-US" sz="4000">
                <a:ln>
                  <a:noFill/>
                </a:ln>
                <a:effectLst>
                  <a:outerShdw blurRad="38100" dist="38100" dir="2700000" algn="tl">
                    <a:srgbClr val="1D3641"/>
                  </a:outerShdw>
                </a:effectLst>
              </a:rPr>
              <a:t> </a:t>
            </a:r>
          </a:p>
        </p:txBody>
      </p:sp>
      <p:sp>
        <p:nvSpPr>
          <p:cNvPr id="2051" name="Rectangle 3">
            <a:extLst>
              <a:ext uri="{FF2B5EF4-FFF2-40B4-BE49-F238E27FC236}">
                <a16:creationId xmlns:a16="http://schemas.microsoft.com/office/drawing/2014/main" id="{47C4C144-960D-1E87-6BC0-5FFFC0BCAAF2}"/>
              </a:ext>
            </a:extLst>
          </p:cNvPr>
          <p:cNvSpPr>
            <a:spLocks noGrp="1" noChangeArrowheads="1"/>
          </p:cNvSpPr>
          <p:nvPr>
            <p:ph type="body" sz="half" idx="1"/>
          </p:nvPr>
        </p:nvSpPr>
        <p:spPr>
          <a:xfrm>
            <a:off x="1219200" y="4873625"/>
            <a:ext cx="6858000" cy="457200"/>
          </a:xfrm>
        </p:spPr>
        <p:txBody>
          <a:bodyPr/>
          <a:lstStyle/>
          <a:p>
            <a:pPr marL="0" indent="0" algn="ctr" eaLnBrk="1" hangingPunct="1">
              <a:buFont typeface="Arial" charset="0"/>
              <a:buNone/>
              <a:defRPr/>
            </a:pPr>
            <a:r>
              <a:rPr lang="en-US" sz="2800" dirty="0">
                <a:effectLst>
                  <a:outerShdw blurRad="38100" dist="38100" dir="2700000" algn="tl">
                    <a:srgbClr val="FFFFFF"/>
                  </a:outerShdw>
                </a:effectLst>
                <a:latin typeface="Times New Roman" pitchFamily="18" charset="0"/>
                <a:cs typeface="Times New Roman" pitchFamily="18" charset="0"/>
              </a:rPr>
              <a:t> </a:t>
            </a:r>
          </a:p>
        </p:txBody>
      </p:sp>
      <p:sp>
        <p:nvSpPr>
          <p:cNvPr id="57349" name="Slide Number Placeholder 4">
            <a:extLst>
              <a:ext uri="{FF2B5EF4-FFF2-40B4-BE49-F238E27FC236}">
                <a16:creationId xmlns:a16="http://schemas.microsoft.com/office/drawing/2014/main" id="{6C80CC36-44FD-FC9A-6B8A-60042BB01F9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266B3073-01D9-4EED-8129-AD89BD96A7A7}" type="slidenum">
              <a:rPr lang="ar-SA" altLang="en-US" sz="1200"/>
              <a:pPr>
                <a:spcBef>
                  <a:spcPct val="0"/>
                </a:spcBef>
                <a:buClrTx/>
                <a:buFontTx/>
                <a:buNone/>
              </a:pPr>
              <a:t>42</a:t>
            </a:fld>
            <a:endParaRPr lang="en-US" altLang="en-US" sz="1200"/>
          </a:p>
        </p:txBody>
      </p:sp>
      <p:pic>
        <p:nvPicPr>
          <p:cNvPr id="57348" name="Picture 5" descr="j0183090">
            <a:extLst>
              <a:ext uri="{FF2B5EF4-FFF2-40B4-BE49-F238E27FC236}">
                <a16:creationId xmlns:a16="http://schemas.microsoft.com/office/drawing/2014/main" id="{C835813C-E183-3E99-5685-B256B041AC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295400"/>
            <a:ext cx="6705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152986D8-1403-132F-B77B-8647A62ADB75}"/>
              </a:ext>
            </a:extLst>
          </p:cNvPr>
          <p:cNvSpPr>
            <a:spLocks noGrp="1"/>
          </p:cNvSpPr>
          <p:nvPr>
            <p:ph type="title"/>
          </p:nvPr>
        </p:nvSpPr>
        <p:spPr>
          <a:xfrm>
            <a:off x="457200" y="274638"/>
            <a:ext cx="8229600" cy="1143000"/>
          </a:xfrm>
        </p:spPr>
        <p:txBody>
          <a:bodyPr wrap="square" numCol="1" anchor="ctr" anchorCtr="0" compatLnSpc="1">
            <a:prstTxWarp prst="textNoShape">
              <a:avLst/>
            </a:prstTxWarp>
          </a:bodyPr>
          <a:lstStyle/>
          <a:p>
            <a:pPr eaLnBrk="1" hangingPunct="1">
              <a:defRPr/>
            </a:pPr>
            <a:r>
              <a:rPr lang="en-US">
                <a:ln>
                  <a:noFill/>
                </a:ln>
                <a:effectLst>
                  <a:outerShdw blurRad="38100" dist="38100" dir="2700000" algn="tl">
                    <a:srgbClr val="1D3641"/>
                  </a:outerShdw>
                </a:effectLst>
                <a:latin typeface="Times New Roman" pitchFamily="18" charset="0"/>
                <a:cs typeface="Times New Roman" pitchFamily="18" charset="0"/>
              </a:rPr>
              <a:t>Family definition</a:t>
            </a:r>
            <a:r>
              <a:rPr lang="en-US">
                <a:ln>
                  <a:noFill/>
                </a:ln>
                <a:effectLst>
                  <a:outerShdw blurRad="38100" dist="38100" dir="2700000" algn="tl">
                    <a:srgbClr val="1D3641"/>
                  </a:outerShdw>
                </a:effectLst>
              </a:rPr>
              <a:t> </a:t>
            </a:r>
          </a:p>
        </p:txBody>
      </p:sp>
      <p:sp>
        <p:nvSpPr>
          <p:cNvPr id="6147" name="Content Placeholder 2">
            <a:extLst>
              <a:ext uri="{FF2B5EF4-FFF2-40B4-BE49-F238E27FC236}">
                <a16:creationId xmlns:a16="http://schemas.microsoft.com/office/drawing/2014/main" id="{D01D62EB-AE36-3DC0-D2EB-205ACA8BEAA2}"/>
              </a:ext>
            </a:extLst>
          </p:cNvPr>
          <p:cNvSpPr>
            <a:spLocks noGrp="1"/>
          </p:cNvSpPr>
          <p:nvPr>
            <p:ph type="body" sz="half" idx="1"/>
          </p:nvPr>
        </p:nvSpPr>
        <p:spPr>
          <a:xfrm>
            <a:off x="457200" y="1600200"/>
            <a:ext cx="8229600" cy="4525963"/>
          </a:xfrm>
        </p:spPr>
        <p:txBody>
          <a:bodyPr/>
          <a:lstStyle/>
          <a:p>
            <a:pPr eaLnBrk="1" hangingPunct="1">
              <a:lnSpc>
                <a:spcPct val="200000"/>
              </a:lnSpc>
              <a:buFont typeface="Arial" charset="0"/>
              <a:buChar char="•"/>
              <a:defRPr/>
            </a:pPr>
            <a:r>
              <a:rPr lang="en-US" dirty="0">
                <a:effectLst>
                  <a:outerShdw blurRad="38100" dist="38100" dir="2700000" algn="tl">
                    <a:srgbClr val="FFFFFF"/>
                  </a:outerShdw>
                </a:effectLst>
                <a:latin typeface="Times New Roman" pitchFamily="18" charset="0"/>
                <a:cs typeface="Times New Roman" pitchFamily="18" charset="0"/>
              </a:rPr>
              <a:t>A group of people connected emotionally by blood or both that has emotionally patterns of interaction and relationships .</a:t>
            </a:r>
          </a:p>
          <a:p>
            <a:pPr eaLnBrk="1" hangingPunct="1">
              <a:buFont typeface="Arial" charset="0"/>
              <a:buChar char="•"/>
              <a:defRPr/>
            </a:pPr>
            <a:endParaRPr lang="en-US" dirty="0">
              <a:effectLst>
                <a:outerShdw blurRad="38100" dist="38100" dir="2700000" algn="tl">
                  <a:srgbClr val="FFFFFF"/>
                </a:outerShdw>
              </a:effectLst>
              <a:latin typeface="Times New Roman" pitchFamily="18" charset="0"/>
              <a:cs typeface="Times New Roman" pitchFamily="18" charset="0"/>
            </a:endParaRPr>
          </a:p>
        </p:txBody>
      </p:sp>
      <p:sp>
        <p:nvSpPr>
          <p:cNvPr id="58373" name="Slide Number Placeholder 4">
            <a:extLst>
              <a:ext uri="{FF2B5EF4-FFF2-40B4-BE49-F238E27FC236}">
                <a16:creationId xmlns:a16="http://schemas.microsoft.com/office/drawing/2014/main" id="{94054AEF-37DE-17A2-0C4E-BB8FD03F177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7FEAFBFD-91FC-4C37-85DE-7ADE6CC70BFA}" type="slidenum">
              <a:rPr lang="ar-SA" altLang="en-US" sz="1200"/>
              <a:pPr>
                <a:spcBef>
                  <a:spcPct val="0"/>
                </a:spcBef>
                <a:buClrTx/>
                <a:buFontTx/>
                <a:buNone/>
              </a:pPr>
              <a:t>43</a:t>
            </a:fld>
            <a:endParaRPr lang="en-US" altLang="en-US" sz="1200"/>
          </a:p>
        </p:txBody>
      </p:sp>
      <p:pic>
        <p:nvPicPr>
          <p:cNvPr id="58372" name="Picture 5" descr="MCj02997230000[1]">
            <a:extLst>
              <a:ext uri="{FF2B5EF4-FFF2-40B4-BE49-F238E27FC236}">
                <a16:creationId xmlns:a16="http://schemas.microsoft.com/office/drawing/2014/main" id="{F2D72BFD-26BF-788B-6BF5-37CE701FA9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228600"/>
            <a:ext cx="16002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BF2B852-0643-FC17-BDDC-60E710D99424}"/>
              </a:ext>
            </a:extLst>
          </p:cNvPr>
          <p:cNvSpPr>
            <a:spLocks noGrp="1" noChangeArrowheads="1"/>
          </p:cNvSpPr>
          <p:nvPr>
            <p:ph type="title"/>
          </p:nvPr>
        </p:nvSpPr>
        <p:spPr>
          <a:xfrm>
            <a:off x="457200" y="274638"/>
            <a:ext cx="8229600" cy="1143000"/>
          </a:xfrm>
        </p:spPr>
        <p:txBody>
          <a:bodyPr wrap="square" numCol="1" anchor="ctr" anchorCtr="0" compatLnSpc="1">
            <a:prstTxWarp prst="textNoShape">
              <a:avLst/>
            </a:prstTxWarp>
          </a:bodyPr>
          <a:lstStyle/>
          <a:p>
            <a:pPr eaLnBrk="1" hangingPunct="1">
              <a:defRPr/>
            </a:pPr>
            <a:r>
              <a:rPr lang="en-US" sz="2800" dirty="0">
                <a:ln>
                  <a:noFill/>
                </a:ln>
                <a:effectLst>
                  <a:outerShdw blurRad="38100" dist="38100" dir="2700000" algn="tl">
                    <a:srgbClr val="1D3641"/>
                  </a:outerShdw>
                </a:effectLst>
                <a:latin typeface="Times New Roman" pitchFamily="18" charset="0"/>
                <a:cs typeface="Times New Roman" pitchFamily="18" charset="0"/>
              </a:rPr>
              <a:t>Form of family units</a:t>
            </a:r>
            <a:r>
              <a:rPr lang="en-US" sz="2800" dirty="0">
                <a:ln>
                  <a:noFill/>
                </a:ln>
                <a:effectLst>
                  <a:outerShdw blurRad="38100" dist="38100" dir="2700000" algn="tl">
                    <a:srgbClr val="1D3641"/>
                  </a:outerShdw>
                </a:effectLst>
              </a:rPr>
              <a:t> </a:t>
            </a:r>
          </a:p>
        </p:txBody>
      </p:sp>
      <p:sp>
        <p:nvSpPr>
          <p:cNvPr id="59395" name="Rectangle 3">
            <a:extLst>
              <a:ext uri="{FF2B5EF4-FFF2-40B4-BE49-F238E27FC236}">
                <a16:creationId xmlns:a16="http://schemas.microsoft.com/office/drawing/2014/main" id="{62C892EF-EEDD-CAAE-C288-8921DCA491BC}"/>
              </a:ext>
            </a:extLst>
          </p:cNvPr>
          <p:cNvSpPr>
            <a:spLocks noGrp="1" noChangeArrowheads="1"/>
          </p:cNvSpPr>
          <p:nvPr>
            <p:ph type="body" sz="half" idx="1"/>
          </p:nvPr>
        </p:nvSpPr>
        <p:spPr>
          <a:xfrm>
            <a:off x="533400" y="1066800"/>
            <a:ext cx="8077200" cy="5410200"/>
          </a:xfrm>
        </p:spPr>
        <p:txBody>
          <a:bodyPr/>
          <a:lstStyle/>
          <a:p>
            <a:pPr eaLnBrk="1" hangingPunct="1">
              <a:lnSpc>
                <a:spcPct val="200000"/>
              </a:lnSpc>
            </a:pPr>
            <a:r>
              <a:rPr lang="en-US" altLang="en-US" sz="2000">
                <a:latin typeface="Times New Roman" panose="02020603050405020304" pitchFamily="18" charset="0"/>
                <a:cs typeface="Times New Roman" panose="02020603050405020304" pitchFamily="18" charset="0"/>
              </a:rPr>
              <a:t>Nuclear </a:t>
            </a:r>
          </a:p>
          <a:p>
            <a:pPr eaLnBrk="1" hangingPunct="1">
              <a:lnSpc>
                <a:spcPct val="200000"/>
              </a:lnSpc>
              <a:buFont typeface="Arial" panose="020B0604020202020204" pitchFamily="34" charset="0"/>
              <a:buNone/>
            </a:pPr>
            <a:r>
              <a:rPr lang="en-US" altLang="en-US" sz="2000">
                <a:latin typeface="Times New Roman" panose="02020603050405020304" pitchFamily="18" charset="0"/>
                <a:cs typeface="Times New Roman" panose="02020603050405020304" pitchFamily="18" charset="0"/>
              </a:rPr>
              <a:t> -two or more people living together and related by blood , marriage or adoption . </a:t>
            </a:r>
          </a:p>
          <a:p>
            <a:pPr eaLnBrk="1" hangingPunct="1">
              <a:lnSpc>
                <a:spcPct val="200000"/>
              </a:lnSpc>
            </a:pPr>
            <a:r>
              <a:rPr lang="en-US" altLang="en-US" sz="2000">
                <a:latin typeface="Times New Roman" panose="02020603050405020304" pitchFamily="18" charset="0"/>
                <a:cs typeface="Times New Roman" panose="02020603050405020304" pitchFamily="18" charset="0"/>
              </a:rPr>
              <a:t>Extended </a:t>
            </a:r>
          </a:p>
          <a:p>
            <a:pPr eaLnBrk="1" hangingPunct="1">
              <a:lnSpc>
                <a:spcPct val="200000"/>
              </a:lnSpc>
              <a:buFont typeface="Arial" panose="020B0604020202020204" pitchFamily="34" charset="0"/>
              <a:buNone/>
            </a:pPr>
            <a:r>
              <a:rPr lang="en-US" altLang="en-US" sz="2000">
                <a:latin typeface="Times New Roman" panose="02020603050405020304" pitchFamily="18" charset="0"/>
                <a:cs typeface="Times New Roman" panose="02020603050405020304" pitchFamily="18" charset="0"/>
              </a:rPr>
              <a:t>-several nuclear families whose members may or may not live together and function as one group . </a:t>
            </a:r>
          </a:p>
          <a:p>
            <a:pPr eaLnBrk="1" hangingPunct="1">
              <a:lnSpc>
                <a:spcPct val="200000"/>
              </a:lnSpc>
              <a:buFont typeface="Arial" panose="020B0604020202020204" pitchFamily="34" charset="0"/>
              <a:buNone/>
            </a:pPr>
            <a:r>
              <a:rPr lang="en-US" altLang="en-US" sz="2000"/>
              <a:t>A </a:t>
            </a:r>
            <a:r>
              <a:rPr lang="en-US" altLang="en-US" sz="2000" b="1"/>
              <a:t>single-parent family</a:t>
            </a:r>
            <a:r>
              <a:rPr lang="en-US" altLang="en-US" sz="2000"/>
              <a:t> is one where either the mother or father is caring for the children in the family.</a:t>
            </a:r>
          </a:p>
          <a:p>
            <a:pPr eaLnBrk="1" hangingPunct="1">
              <a:lnSpc>
                <a:spcPct val="200000"/>
              </a:lnSpc>
              <a:buFont typeface="Arial" panose="020B0604020202020204" pitchFamily="34" charset="0"/>
              <a:buNone/>
            </a:pPr>
            <a:endParaRPr lang="en-US" altLang="en-US" sz="2000">
              <a:latin typeface="Times New Roman" panose="02020603050405020304" pitchFamily="18" charset="0"/>
              <a:cs typeface="Times New Roman" panose="02020603050405020304" pitchFamily="18" charset="0"/>
            </a:endParaRPr>
          </a:p>
        </p:txBody>
      </p:sp>
      <p:sp>
        <p:nvSpPr>
          <p:cNvPr id="59397" name="Slide Number Placeholder 4">
            <a:extLst>
              <a:ext uri="{FF2B5EF4-FFF2-40B4-BE49-F238E27FC236}">
                <a16:creationId xmlns:a16="http://schemas.microsoft.com/office/drawing/2014/main" id="{7FE36F38-BDEA-BCB7-FE0D-C8EE5613921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8C5657E7-BBEC-4742-B5A8-9CF019B09ABB}" type="slidenum">
              <a:rPr lang="ar-SA" altLang="en-US" sz="1200"/>
              <a:pPr>
                <a:spcBef>
                  <a:spcPct val="0"/>
                </a:spcBef>
                <a:buClrTx/>
                <a:buFontTx/>
                <a:buNone/>
              </a:pPr>
              <a:t>44</a:t>
            </a:fld>
            <a:endParaRPr lang="en-US" altLang="en-US" sz="1200"/>
          </a:p>
        </p:txBody>
      </p:sp>
      <p:pic>
        <p:nvPicPr>
          <p:cNvPr id="59396" name="Picture 5" descr="MCj02997230000[1]">
            <a:extLst>
              <a:ext uri="{FF2B5EF4-FFF2-40B4-BE49-F238E27FC236}">
                <a16:creationId xmlns:a16="http://schemas.microsoft.com/office/drawing/2014/main" id="{ED7D065B-5DA1-821E-E3DD-0CACB7D176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457200"/>
            <a:ext cx="16002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54C399F-12F8-B7FE-8C37-654D61281B30}"/>
              </a:ext>
            </a:extLst>
          </p:cNvPr>
          <p:cNvSpPr>
            <a:spLocks noGrp="1" noChangeArrowheads="1"/>
          </p:cNvSpPr>
          <p:nvPr>
            <p:ph type="title"/>
          </p:nvPr>
        </p:nvSpPr>
        <p:spPr>
          <a:xfrm>
            <a:off x="457200" y="274638"/>
            <a:ext cx="8229600" cy="1143000"/>
          </a:xfrm>
        </p:spPr>
        <p:txBody>
          <a:bodyPr wrap="square" numCol="1" anchor="ctr" anchorCtr="0" compatLnSpc="1">
            <a:prstTxWarp prst="textNoShape">
              <a:avLst/>
            </a:prstTxWarp>
          </a:bodyPr>
          <a:lstStyle/>
          <a:p>
            <a:pPr eaLnBrk="1" hangingPunct="1">
              <a:defRPr/>
            </a:pPr>
            <a:r>
              <a:rPr lang="en-US">
                <a:ln>
                  <a:noFill/>
                </a:ln>
                <a:effectLst>
                  <a:outerShdw blurRad="38100" dist="38100" dir="2700000" algn="tl">
                    <a:srgbClr val="1D3641"/>
                  </a:outerShdw>
                </a:effectLst>
                <a:latin typeface="Times New Roman" pitchFamily="18" charset="0"/>
                <a:cs typeface="Times New Roman" pitchFamily="18" charset="0"/>
              </a:rPr>
              <a:t>Comprehensive family assessment</a:t>
            </a:r>
          </a:p>
        </p:txBody>
      </p:sp>
      <p:sp>
        <p:nvSpPr>
          <p:cNvPr id="8195" name="Rectangle 3">
            <a:extLst>
              <a:ext uri="{FF2B5EF4-FFF2-40B4-BE49-F238E27FC236}">
                <a16:creationId xmlns:a16="http://schemas.microsoft.com/office/drawing/2014/main" id="{844CF837-4776-5DDF-0ABB-336EC1C131A3}"/>
              </a:ext>
            </a:extLst>
          </p:cNvPr>
          <p:cNvSpPr>
            <a:spLocks noGrp="1" noChangeArrowheads="1"/>
          </p:cNvSpPr>
          <p:nvPr>
            <p:ph type="body" sz="half" idx="1"/>
          </p:nvPr>
        </p:nvSpPr>
        <p:spPr>
          <a:xfrm>
            <a:off x="533400" y="1219200"/>
            <a:ext cx="8229600" cy="4530725"/>
          </a:xfrm>
        </p:spPr>
        <p:txBody>
          <a:bodyPr/>
          <a:lstStyle/>
          <a:p>
            <a:pPr eaLnBrk="1" hangingPunct="1">
              <a:lnSpc>
                <a:spcPct val="200000"/>
              </a:lnSpc>
              <a:buFont typeface="Arial" charset="0"/>
              <a:buChar char="•"/>
              <a:defRPr/>
            </a:pPr>
            <a:r>
              <a:rPr lang="en-US" dirty="0">
                <a:effectLst>
                  <a:outerShdw blurRad="38100" dist="38100" dir="2700000" algn="tl">
                    <a:srgbClr val="FFFFFF"/>
                  </a:outerShdw>
                </a:effectLst>
                <a:latin typeface="Times New Roman" pitchFamily="18" charset="0"/>
                <a:cs typeface="Times New Roman" pitchFamily="18" charset="0"/>
              </a:rPr>
              <a:t>Collection of all relevant data related to family health , psychological well-being and social functioning to identify problems for which the doctor can generate psychiatric diagnosis .</a:t>
            </a:r>
          </a:p>
          <a:p>
            <a:pPr eaLnBrk="1" hangingPunct="1">
              <a:lnSpc>
                <a:spcPct val="200000"/>
              </a:lnSpc>
              <a:buFont typeface="Arial" charset="0"/>
              <a:buNone/>
              <a:defRPr/>
            </a:pPr>
            <a:endParaRPr lang="en-US" dirty="0">
              <a:effectLst>
                <a:outerShdw blurRad="38100" dist="38100" dir="2700000" algn="tl">
                  <a:srgbClr val="FFFFFF"/>
                </a:outerShdw>
              </a:effectLst>
              <a:latin typeface="Times New Roman" pitchFamily="18" charset="0"/>
              <a:cs typeface="Times New Roman" pitchFamily="18" charset="0"/>
            </a:endParaRPr>
          </a:p>
        </p:txBody>
      </p:sp>
      <p:sp>
        <p:nvSpPr>
          <p:cNvPr id="60421" name="Slide Number Placeholder 4">
            <a:extLst>
              <a:ext uri="{FF2B5EF4-FFF2-40B4-BE49-F238E27FC236}">
                <a16:creationId xmlns:a16="http://schemas.microsoft.com/office/drawing/2014/main" id="{610CE8B0-9FD1-817B-5093-ECF19B5D140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B1AB9E38-4001-40DB-9971-9C86943FFE45}" type="slidenum">
              <a:rPr lang="ar-SA" altLang="en-US" sz="1200"/>
              <a:pPr>
                <a:spcBef>
                  <a:spcPct val="0"/>
                </a:spcBef>
                <a:buClrTx/>
                <a:buFontTx/>
                <a:buNone/>
              </a:pPr>
              <a:t>45</a:t>
            </a:fld>
            <a:endParaRPr lang="en-US" altLang="en-US" sz="1200"/>
          </a:p>
        </p:txBody>
      </p:sp>
      <p:pic>
        <p:nvPicPr>
          <p:cNvPr id="60420" name="Picture 5" descr="MCj02997230000[1]">
            <a:extLst>
              <a:ext uri="{FF2B5EF4-FFF2-40B4-BE49-F238E27FC236}">
                <a16:creationId xmlns:a16="http://schemas.microsoft.com/office/drawing/2014/main" id="{581627E7-E1E6-4014-92B4-DBA2B703DC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5029200"/>
            <a:ext cx="16002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7FB480B5-CB31-A79B-0CE2-7B7B0D793DD1}"/>
              </a:ext>
            </a:extLst>
          </p:cNvPr>
          <p:cNvSpPr>
            <a:spLocks noGrp="1" noChangeArrowheads="1"/>
          </p:cNvSpPr>
          <p:nvPr>
            <p:ph type="title"/>
          </p:nvPr>
        </p:nvSpPr>
        <p:spPr>
          <a:xfrm>
            <a:off x="457200" y="274638"/>
            <a:ext cx="8229600" cy="1143000"/>
          </a:xfrm>
        </p:spPr>
        <p:txBody>
          <a:bodyPr wrap="square" numCol="1" anchor="ctr" anchorCtr="0" compatLnSpc="1">
            <a:prstTxWarp prst="textNoShape">
              <a:avLst/>
            </a:prstTxWarp>
          </a:bodyPr>
          <a:lstStyle/>
          <a:p>
            <a:pPr eaLnBrk="1" hangingPunct="1">
              <a:defRPr/>
            </a:pPr>
            <a:r>
              <a:rPr lang="en-US" sz="4000">
                <a:ln>
                  <a:noFill/>
                </a:ln>
                <a:effectLst>
                  <a:outerShdw blurRad="38100" dist="38100" dir="2700000" algn="tl">
                    <a:srgbClr val="1D3641"/>
                  </a:outerShdw>
                </a:effectLst>
                <a:latin typeface="Times New Roman" pitchFamily="18" charset="0"/>
                <a:cs typeface="Times New Roman" pitchFamily="18" charset="0"/>
              </a:rPr>
              <a:t>Genogram</a:t>
            </a:r>
            <a:r>
              <a:rPr lang="en-US">
                <a:ln>
                  <a:noFill/>
                </a:ln>
                <a:effectLst>
                  <a:outerShdw blurRad="38100" dist="38100" dir="2700000" algn="tl">
                    <a:srgbClr val="1D3641"/>
                  </a:outerShdw>
                </a:effectLst>
              </a:rPr>
              <a:t> </a:t>
            </a:r>
          </a:p>
        </p:txBody>
      </p:sp>
      <p:sp>
        <p:nvSpPr>
          <p:cNvPr id="101379" name="Rectangle 3">
            <a:extLst>
              <a:ext uri="{FF2B5EF4-FFF2-40B4-BE49-F238E27FC236}">
                <a16:creationId xmlns:a16="http://schemas.microsoft.com/office/drawing/2014/main" id="{0431A64F-CA8B-248D-133F-485694FE4855}"/>
              </a:ext>
            </a:extLst>
          </p:cNvPr>
          <p:cNvSpPr>
            <a:spLocks noGrp="1" noChangeArrowheads="1"/>
          </p:cNvSpPr>
          <p:nvPr>
            <p:ph type="body" sz="half" idx="1"/>
          </p:nvPr>
        </p:nvSpPr>
        <p:spPr>
          <a:xfrm>
            <a:off x="457200" y="1600200"/>
            <a:ext cx="8229600" cy="4525963"/>
          </a:xfrm>
        </p:spPr>
        <p:txBody>
          <a:bodyPr/>
          <a:lstStyle/>
          <a:p>
            <a:pPr eaLnBrk="1" hangingPunct="1">
              <a:buFont typeface="Arial" charset="0"/>
              <a:buChar char="•"/>
              <a:defRPr/>
            </a:pPr>
            <a:endParaRPr lang="en-US">
              <a:effectLst>
                <a:outerShdw blurRad="38100" dist="38100" dir="2700000" algn="tl">
                  <a:srgbClr val="FFFFFF"/>
                </a:outerShdw>
              </a:effectLst>
            </a:endParaRPr>
          </a:p>
        </p:txBody>
      </p:sp>
      <p:sp>
        <p:nvSpPr>
          <p:cNvPr id="61445" name="Slide Number Placeholder 4">
            <a:extLst>
              <a:ext uri="{FF2B5EF4-FFF2-40B4-BE49-F238E27FC236}">
                <a16:creationId xmlns:a16="http://schemas.microsoft.com/office/drawing/2014/main" id="{DD5232DC-8277-EA09-390C-A5D321AC827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824482E0-D38C-4483-BCFB-9ED310CDEFF8}" type="slidenum">
              <a:rPr lang="ar-SA" altLang="en-US" sz="1200"/>
              <a:pPr>
                <a:spcBef>
                  <a:spcPct val="0"/>
                </a:spcBef>
                <a:buClrTx/>
                <a:buFontTx/>
                <a:buNone/>
              </a:pPr>
              <a:t>46</a:t>
            </a:fld>
            <a:endParaRPr lang="en-US" altLang="en-US" sz="1200"/>
          </a:p>
        </p:txBody>
      </p:sp>
      <p:pic>
        <p:nvPicPr>
          <p:cNvPr id="61444" name="Picture 4" descr="Genogram">
            <a:extLst>
              <a:ext uri="{FF2B5EF4-FFF2-40B4-BE49-F238E27FC236}">
                <a16:creationId xmlns:a16="http://schemas.microsoft.com/office/drawing/2014/main" id="{F03291A1-E303-539F-E208-3C88D19881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19200"/>
            <a:ext cx="91440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5DC8B1F-07B2-322E-3427-D337FEAA9534}"/>
              </a:ext>
            </a:extLst>
          </p:cNvPr>
          <p:cNvSpPr>
            <a:spLocks noGrp="1"/>
          </p:cNvSpPr>
          <p:nvPr>
            <p:ph type="title"/>
          </p:nvPr>
        </p:nvSpPr>
        <p:spPr>
          <a:xfrm>
            <a:off x="457200" y="-304800"/>
            <a:ext cx="8229600" cy="1143000"/>
          </a:xfrm>
        </p:spPr>
        <p:txBody>
          <a:bodyPr wrap="square" numCol="1" anchor="ctr" anchorCtr="0" compatLnSpc="1">
            <a:prstTxWarp prst="textNoShape">
              <a:avLst/>
            </a:prstTxWarp>
          </a:bodyPr>
          <a:lstStyle/>
          <a:p>
            <a:pPr eaLnBrk="1" hangingPunct="1">
              <a:defRPr/>
            </a:pPr>
            <a:r>
              <a:rPr lang="en-US">
                <a:ln>
                  <a:noFill/>
                </a:ln>
                <a:effectLst>
                  <a:outerShdw blurRad="38100" dist="38100" dir="2700000" algn="tl">
                    <a:srgbClr val="1D3641"/>
                  </a:outerShdw>
                </a:effectLst>
                <a:latin typeface="Times New Roman" pitchFamily="18" charset="0"/>
                <a:cs typeface="Times New Roman" pitchFamily="18" charset="0"/>
              </a:rPr>
              <a:t>Genogram</a:t>
            </a:r>
          </a:p>
        </p:txBody>
      </p:sp>
      <p:sp>
        <p:nvSpPr>
          <p:cNvPr id="16387" name="Content Placeholder 2">
            <a:extLst>
              <a:ext uri="{FF2B5EF4-FFF2-40B4-BE49-F238E27FC236}">
                <a16:creationId xmlns:a16="http://schemas.microsoft.com/office/drawing/2014/main" id="{767B9C1D-E9B5-BCC7-7452-867330A543D9}"/>
              </a:ext>
            </a:extLst>
          </p:cNvPr>
          <p:cNvSpPr>
            <a:spLocks noGrp="1"/>
          </p:cNvSpPr>
          <p:nvPr>
            <p:ph type="body" sz="half" idx="1"/>
          </p:nvPr>
        </p:nvSpPr>
        <p:spPr>
          <a:xfrm>
            <a:off x="533400" y="762000"/>
            <a:ext cx="8229600" cy="4530725"/>
          </a:xfrm>
        </p:spPr>
        <p:txBody>
          <a:bodyPr/>
          <a:lstStyle/>
          <a:p>
            <a:pPr eaLnBrk="1" hangingPunct="1">
              <a:lnSpc>
                <a:spcPct val="200000"/>
              </a:lnSpc>
              <a:buFont typeface="Arial" charset="0"/>
              <a:buChar char="•"/>
              <a:defRPr/>
            </a:pPr>
            <a:r>
              <a:rPr lang="en-US">
                <a:effectLst>
                  <a:outerShdw blurRad="38100" dist="38100" dir="2700000" algn="tl">
                    <a:srgbClr val="FFFFFF"/>
                  </a:outerShdw>
                </a:effectLst>
                <a:latin typeface="Times New Roman" pitchFamily="18" charset="0"/>
                <a:cs typeface="Times New Roman" pitchFamily="18" charset="0"/>
              </a:rPr>
              <a:t>A diagram or map of multiple generation of a family indicating family relationships, life events , family functioning , and significant development events .</a:t>
            </a:r>
          </a:p>
          <a:p>
            <a:pPr eaLnBrk="1" hangingPunct="1">
              <a:lnSpc>
                <a:spcPct val="200000"/>
              </a:lnSpc>
              <a:buFont typeface="Arial" charset="0"/>
              <a:buChar char="•"/>
              <a:defRPr/>
            </a:pPr>
            <a:r>
              <a:rPr lang="en-US">
                <a:effectLst>
                  <a:outerShdw blurRad="38100" dist="38100" dir="2700000" algn="tl">
                    <a:srgbClr val="FFFFFF"/>
                  </a:outerShdw>
                </a:effectLst>
                <a:latin typeface="Times New Roman" pitchFamily="18" charset="0"/>
                <a:cs typeface="Times New Roman" pitchFamily="18" charset="0"/>
              </a:rPr>
              <a:t>Includes ages , date of marriage , death , geographic location .</a:t>
            </a:r>
          </a:p>
        </p:txBody>
      </p:sp>
      <p:sp>
        <p:nvSpPr>
          <p:cNvPr id="62469" name="Slide Number Placeholder 4">
            <a:extLst>
              <a:ext uri="{FF2B5EF4-FFF2-40B4-BE49-F238E27FC236}">
                <a16:creationId xmlns:a16="http://schemas.microsoft.com/office/drawing/2014/main" id="{6D75482F-4737-ECA5-2A7C-F6D582CA3BE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B2771648-B434-416E-A334-845D48FF6DBB}" type="slidenum">
              <a:rPr lang="ar-SA" altLang="en-US" sz="1200"/>
              <a:pPr>
                <a:spcBef>
                  <a:spcPct val="0"/>
                </a:spcBef>
                <a:buClrTx/>
                <a:buFontTx/>
                <a:buNone/>
              </a:pPr>
              <a:t>47</a:t>
            </a:fld>
            <a:endParaRPr lang="en-US" altLang="en-US" sz="1200"/>
          </a:p>
        </p:txBody>
      </p:sp>
      <p:pic>
        <p:nvPicPr>
          <p:cNvPr id="62468" name="Picture 5" descr="MCj02997230000[1]">
            <a:extLst>
              <a:ext uri="{FF2B5EF4-FFF2-40B4-BE49-F238E27FC236}">
                <a16:creationId xmlns:a16="http://schemas.microsoft.com/office/drawing/2014/main" id="{79F1F9F3-4595-5163-5835-B77BB6E69B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0"/>
            <a:ext cx="16002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B6351AE-BB6B-A2D5-3E9A-462C9ADA32A4}"/>
              </a:ext>
            </a:extLst>
          </p:cNvPr>
          <p:cNvSpPr>
            <a:spLocks noGrp="1"/>
          </p:cNvSpPr>
          <p:nvPr>
            <p:ph type="title"/>
          </p:nvPr>
        </p:nvSpPr>
        <p:spPr>
          <a:xfrm>
            <a:off x="457200" y="274638"/>
            <a:ext cx="8229600" cy="1143000"/>
          </a:xfrm>
        </p:spPr>
        <p:txBody>
          <a:bodyPr wrap="square" numCol="1" anchor="ctr" anchorCtr="0" compatLnSpc="1">
            <a:prstTxWarp prst="textNoShape">
              <a:avLst/>
            </a:prstTxWarp>
          </a:bodyPr>
          <a:lstStyle/>
          <a:p>
            <a:pPr eaLnBrk="1" hangingPunct="1">
              <a:defRPr/>
            </a:pPr>
            <a:r>
              <a:rPr lang="en-US">
                <a:ln>
                  <a:noFill/>
                </a:ln>
                <a:effectLst>
                  <a:outerShdw blurRad="38100" dist="38100" dir="2700000" algn="tl">
                    <a:srgbClr val="1D3641"/>
                  </a:outerShdw>
                </a:effectLst>
                <a:latin typeface="Times New Roman" pitchFamily="18" charset="0"/>
                <a:cs typeface="Times New Roman" pitchFamily="18" charset="0"/>
              </a:rPr>
              <a:t>Analysis of genogram</a:t>
            </a:r>
            <a:r>
              <a:rPr lang="en-US">
                <a:ln>
                  <a:noFill/>
                </a:ln>
                <a:effectLst>
                  <a:outerShdw blurRad="38100" dist="38100" dir="2700000" algn="tl">
                    <a:srgbClr val="1D3641"/>
                  </a:outerShdw>
                </a:effectLst>
              </a:rPr>
              <a:t> </a:t>
            </a:r>
          </a:p>
        </p:txBody>
      </p:sp>
      <p:sp>
        <p:nvSpPr>
          <p:cNvPr id="17411" name="Content Placeholder 2">
            <a:extLst>
              <a:ext uri="{FF2B5EF4-FFF2-40B4-BE49-F238E27FC236}">
                <a16:creationId xmlns:a16="http://schemas.microsoft.com/office/drawing/2014/main" id="{6E0DD3F5-B2E5-CB37-B427-C6745629CC57}"/>
              </a:ext>
            </a:extLst>
          </p:cNvPr>
          <p:cNvSpPr>
            <a:spLocks noGrp="1"/>
          </p:cNvSpPr>
          <p:nvPr>
            <p:ph type="body" sz="half" idx="1"/>
          </p:nvPr>
        </p:nvSpPr>
        <p:spPr>
          <a:xfrm>
            <a:off x="457200" y="1600200"/>
            <a:ext cx="8229600" cy="4525963"/>
          </a:xfrm>
        </p:spPr>
        <p:txBody>
          <a:bodyPr/>
          <a:lstStyle/>
          <a:p>
            <a:pPr eaLnBrk="1" hangingPunct="1">
              <a:buFont typeface="Arial" charset="0"/>
              <a:buChar char="•"/>
              <a:defRPr/>
            </a:pPr>
            <a:r>
              <a:rPr lang="en-US" dirty="0">
                <a:effectLst>
                  <a:outerShdw blurRad="38100" dist="38100" dir="2700000" algn="tl">
                    <a:srgbClr val="FFFFFF"/>
                  </a:outerShdw>
                </a:effectLst>
                <a:latin typeface="Times New Roman" pitchFamily="18" charset="0"/>
                <a:cs typeface="Times New Roman" pitchFamily="18" charset="0"/>
              </a:rPr>
              <a:t>Family composition </a:t>
            </a:r>
          </a:p>
          <a:p>
            <a:pPr eaLnBrk="1" hangingPunct="1">
              <a:buFont typeface="Arial" charset="0"/>
              <a:buChar char="•"/>
              <a:defRPr/>
            </a:pPr>
            <a:endParaRPr lang="en-US" dirty="0">
              <a:effectLst>
                <a:outerShdw blurRad="38100" dist="38100" dir="2700000" algn="tl">
                  <a:srgbClr val="FFFFFF"/>
                </a:outerShdw>
              </a:effectLst>
              <a:latin typeface="Times New Roman" pitchFamily="18" charset="0"/>
              <a:cs typeface="Times New Roman" pitchFamily="18" charset="0"/>
            </a:endParaRPr>
          </a:p>
          <a:p>
            <a:pPr eaLnBrk="1" hangingPunct="1">
              <a:buFont typeface="Arial" charset="0"/>
              <a:buChar char="•"/>
              <a:defRPr/>
            </a:pPr>
            <a:r>
              <a:rPr lang="en-US" dirty="0">
                <a:effectLst>
                  <a:outerShdw blurRad="38100" dist="38100" dir="2700000" algn="tl">
                    <a:srgbClr val="FFFFFF"/>
                  </a:outerShdw>
                </a:effectLst>
                <a:latin typeface="Times New Roman" pitchFamily="18" charset="0"/>
                <a:cs typeface="Times New Roman" pitchFamily="18" charset="0"/>
              </a:rPr>
              <a:t>Relationship problems </a:t>
            </a:r>
          </a:p>
          <a:p>
            <a:pPr eaLnBrk="1" hangingPunct="1">
              <a:buFont typeface="Arial" charset="0"/>
              <a:buChar char="•"/>
              <a:defRPr/>
            </a:pPr>
            <a:endParaRPr lang="en-US" dirty="0">
              <a:effectLst>
                <a:outerShdw blurRad="38100" dist="38100" dir="2700000" algn="tl">
                  <a:srgbClr val="FFFFFF"/>
                </a:outerShdw>
              </a:effectLst>
              <a:latin typeface="Times New Roman" pitchFamily="18" charset="0"/>
              <a:cs typeface="Times New Roman" pitchFamily="18" charset="0"/>
            </a:endParaRPr>
          </a:p>
          <a:p>
            <a:pPr eaLnBrk="1" hangingPunct="1">
              <a:buFont typeface="Arial" charset="0"/>
              <a:buChar char="•"/>
              <a:defRPr/>
            </a:pPr>
            <a:r>
              <a:rPr lang="en-US" dirty="0">
                <a:effectLst>
                  <a:outerShdw blurRad="38100" dist="38100" dir="2700000" algn="tl">
                    <a:srgbClr val="FFFFFF"/>
                  </a:outerShdw>
                </a:effectLst>
                <a:latin typeface="Times New Roman" pitchFamily="18" charset="0"/>
                <a:cs typeface="Times New Roman" pitchFamily="18" charset="0"/>
              </a:rPr>
              <a:t>Mental health illness pattern</a:t>
            </a:r>
          </a:p>
          <a:p>
            <a:pPr eaLnBrk="1" hangingPunct="1">
              <a:buFont typeface="Arial" charset="0"/>
              <a:buNone/>
              <a:defRPr/>
            </a:pPr>
            <a:r>
              <a:rPr lang="en-US" dirty="0">
                <a:effectLst>
                  <a:outerShdw blurRad="38100" dist="38100" dir="2700000" algn="tl">
                    <a:srgbClr val="FFFFFF"/>
                  </a:outerShdw>
                </a:effectLst>
                <a:latin typeface="Times New Roman" pitchFamily="18" charset="0"/>
                <a:cs typeface="Times New Roman" pitchFamily="18" charset="0"/>
              </a:rPr>
              <a:t> </a:t>
            </a:r>
          </a:p>
        </p:txBody>
      </p:sp>
      <p:sp>
        <p:nvSpPr>
          <p:cNvPr id="63493" name="Slide Number Placeholder 4">
            <a:extLst>
              <a:ext uri="{FF2B5EF4-FFF2-40B4-BE49-F238E27FC236}">
                <a16:creationId xmlns:a16="http://schemas.microsoft.com/office/drawing/2014/main" id="{0E64B94C-8485-1A05-08D7-4F73E5A747D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77B8AC99-FA96-4EE6-B1D3-EAF0FDEA4C3A}" type="slidenum">
              <a:rPr lang="ar-SA" altLang="en-US" sz="1200"/>
              <a:pPr>
                <a:spcBef>
                  <a:spcPct val="0"/>
                </a:spcBef>
                <a:buClrTx/>
                <a:buFontTx/>
                <a:buNone/>
              </a:pPr>
              <a:t>48</a:t>
            </a:fld>
            <a:endParaRPr lang="en-US" altLang="en-US" sz="1200"/>
          </a:p>
        </p:txBody>
      </p:sp>
      <p:pic>
        <p:nvPicPr>
          <p:cNvPr id="63492" name="Picture 5" descr="MCj02997230000[1]">
            <a:extLst>
              <a:ext uri="{FF2B5EF4-FFF2-40B4-BE49-F238E27FC236}">
                <a16:creationId xmlns:a16="http://schemas.microsoft.com/office/drawing/2014/main" id="{60D1BE88-3F51-EE7B-EFEC-A400FED1D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304800"/>
            <a:ext cx="16002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22C7A6C9-53B1-3ADE-6061-345D7579384D}"/>
              </a:ext>
            </a:extLst>
          </p:cNvPr>
          <p:cNvSpPr>
            <a:spLocks noGrp="1" noChangeArrowheads="1"/>
          </p:cNvSpPr>
          <p:nvPr>
            <p:ph type="title"/>
          </p:nvPr>
        </p:nvSpPr>
        <p:spPr>
          <a:xfrm>
            <a:off x="457200" y="274638"/>
            <a:ext cx="8229600" cy="1143000"/>
          </a:xfrm>
        </p:spPr>
        <p:txBody>
          <a:bodyPr wrap="square" numCol="1" anchor="ctr" anchorCtr="0" compatLnSpc="1">
            <a:prstTxWarp prst="textNoShape">
              <a:avLst/>
            </a:prstTxWarp>
          </a:bodyPr>
          <a:lstStyle/>
          <a:p>
            <a:pPr eaLnBrk="1" hangingPunct="1">
              <a:defRPr/>
            </a:pPr>
            <a:r>
              <a:rPr lang="en-US">
                <a:ln>
                  <a:noFill/>
                </a:ln>
                <a:effectLst>
                  <a:outerShdw blurRad="38100" dist="38100" dir="2700000" algn="tl">
                    <a:srgbClr val="1D3641"/>
                  </a:outerShdw>
                </a:effectLst>
                <a:latin typeface="Times New Roman" pitchFamily="18" charset="0"/>
                <a:cs typeface="Times New Roman" pitchFamily="18" charset="0"/>
              </a:rPr>
              <a:t>Family mental health</a:t>
            </a:r>
            <a:r>
              <a:rPr lang="en-US">
                <a:ln>
                  <a:noFill/>
                </a:ln>
                <a:effectLst>
                  <a:outerShdw blurRad="38100" dist="38100" dir="2700000" algn="tl">
                    <a:srgbClr val="1D3641"/>
                  </a:outerShdw>
                </a:effectLst>
              </a:rPr>
              <a:t> </a:t>
            </a:r>
          </a:p>
        </p:txBody>
      </p:sp>
      <p:sp>
        <p:nvSpPr>
          <p:cNvPr id="18435" name="Rectangle 3">
            <a:extLst>
              <a:ext uri="{FF2B5EF4-FFF2-40B4-BE49-F238E27FC236}">
                <a16:creationId xmlns:a16="http://schemas.microsoft.com/office/drawing/2014/main" id="{C3CDF901-9872-76EE-2272-478C3D568D7A}"/>
              </a:ext>
            </a:extLst>
          </p:cNvPr>
          <p:cNvSpPr>
            <a:spLocks noGrp="1" noChangeArrowheads="1"/>
          </p:cNvSpPr>
          <p:nvPr>
            <p:ph type="body" sz="half" idx="1"/>
          </p:nvPr>
        </p:nvSpPr>
        <p:spPr>
          <a:xfrm>
            <a:off x="457200" y="1600200"/>
            <a:ext cx="8229600" cy="4525963"/>
          </a:xfrm>
        </p:spPr>
        <p:txBody>
          <a:bodyPr/>
          <a:lstStyle/>
          <a:p>
            <a:pPr eaLnBrk="1" hangingPunct="1">
              <a:lnSpc>
                <a:spcPct val="200000"/>
              </a:lnSpc>
              <a:buFont typeface="Arial" charset="0"/>
              <a:buChar char="•"/>
              <a:defRPr/>
            </a:pPr>
            <a:r>
              <a:rPr lang="en-US">
                <a:effectLst>
                  <a:outerShdw blurRad="38100" dist="38100" dir="2700000" algn="tl">
                    <a:srgbClr val="FFFFFF"/>
                  </a:outerShdw>
                </a:effectLst>
                <a:latin typeface="Times New Roman" pitchFamily="18" charset="0"/>
                <a:cs typeface="Times New Roman" pitchFamily="18" charset="0"/>
              </a:rPr>
              <a:t>Members live in harmony among themselves and within society , and support their members throughout their lives .</a:t>
            </a:r>
          </a:p>
        </p:txBody>
      </p:sp>
      <p:sp>
        <p:nvSpPr>
          <p:cNvPr id="64518" name="Slide Number Placeholder 5">
            <a:extLst>
              <a:ext uri="{FF2B5EF4-FFF2-40B4-BE49-F238E27FC236}">
                <a16:creationId xmlns:a16="http://schemas.microsoft.com/office/drawing/2014/main" id="{324F323C-03B4-5C38-2153-31AB0ECD206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1BE817FB-4DB4-4343-88AC-DBE05C34F824}" type="slidenum">
              <a:rPr lang="ar-SA" altLang="en-US" sz="1200"/>
              <a:pPr>
                <a:spcBef>
                  <a:spcPct val="0"/>
                </a:spcBef>
                <a:buClrTx/>
                <a:buFontTx/>
                <a:buNone/>
              </a:pPr>
              <a:t>49</a:t>
            </a:fld>
            <a:endParaRPr lang="en-US" altLang="en-US" sz="1200"/>
          </a:p>
        </p:txBody>
      </p:sp>
      <p:pic>
        <p:nvPicPr>
          <p:cNvPr id="64516" name="Picture 5" descr="MCj02997230000[1]">
            <a:extLst>
              <a:ext uri="{FF2B5EF4-FFF2-40B4-BE49-F238E27FC236}">
                <a16:creationId xmlns:a16="http://schemas.microsoft.com/office/drawing/2014/main" id="{EAF5B9CE-8D52-3BC7-6ABC-0E86DD1513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228600"/>
            <a:ext cx="16002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17" name="Picture 6">
            <a:extLst>
              <a:ext uri="{FF2B5EF4-FFF2-40B4-BE49-F238E27FC236}">
                <a16:creationId xmlns:a16="http://schemas.microsoft.com/office/drawing/2014/main" id="{6132B843-A327-91BC-DC87-6C2F07A4B1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733800"/>
            <a:ext cx="29718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1CAAD02-CFBC-8496-B887-11360ABB586E}"/>
              </a:ext>
            </a:extLst>
          </p:cNvPr>
          <p:cNvSpPr>
            <a:spLocks noGrp="1" noChangeArrowheads="1"/>
          </p:cNvSpPr>
          <p:nvPr>
            <p:ph type="title"/>
          </p:nvPr>
        </p:nvSpPr>
        <p:spPr/>
        <p:txBody>
          <a:bodyPr>
            <a:normAutofit fontScale="90000"/>
          </a:bodyPr>
          <a:lstStyle/>
          <a:p>
            <a:pPr eaLnBrk="1" fontAlgn="auto" hangingPunct="1">
              <a:spcAft>
                <a:spcPts val="0"/>
              </a:spcAft>
              <a:defRPr/>
            </a:pPr>
            <a:r>
              <a:rPr lang="en-US">
                <a:solidFill>
                  <a:schemeClr val="accent6">
                    <a:tint val="1000"/>
                  </a:schemeClr>
                </a:solidFill>
              </a:rPr>
              <a:t>Positive &amp; Adverse Effects of Light Therapy</a:t>
            </a:r>
          </a:p>
        </p:txBody>
      </p:sp>
      <p:sp>
        <p:nvSpPr>
          <p:cNvPr id="13315" name="Rectangle 3">
            <a:extLst>
              <a:ext uri="{FF2B5EF4-FFF2-40B4-BE49-F238E27FC236}">
                <a16:creationId xmlns:a16="http://schemas.microsoft.com/office/drawing/2014/main" id="{A0D32EF8-34FE-471D-29CB-8C815E179211}"/>
              </a:ext>
            </a:extLst>
          </p:cNvPr>
          <p:cNvSpPr>
            <a:spLocks noGrp="1" noChangeArrowheads="1"/>
          </p:cNvSpPr>
          <p:nvPr>
            <p:ph idx="1"/>
          </p:nvPr>
        </p:nvSpPr>
        <p:spPr/>
        <p:txBody>
          <a:bodyPr/>
          <a:lstStyle/>
          <a:p>
            <a:pPr eaLnBrk="1" hangingPunct="1"/>
            <a:r>
              <a:rPr lang="en-US" altLang="en-US"/>
              <a:t>Most patients feel relief after 3-5 days; however they relapse equally rapidly if light treatment is stopped. Patients should continue treatments throughout the winter months.</a:t>
            </a:r>
          </a:p>
          <a:p>
            <a:pPr eaLnBrk="1" hangingPunct="1"/>
            <a:r>
              <a:rPr lang="en-US" altLang="en-US"/>
              <a:t>Adverse effects: headache, fatigue, nausea, dry eyes and nasal passages.</a:t>
            </a:r>
          </a:p>
        </p:txBody>
      </p:sp>
      <p:sp>
        <p:nvSpPr>
          <p:cNvPr id="13316" name="Slide Number Placeholder 3">
            <a:extLst>
              <a:ext uri="{FF2B5EF4-FFF2-40B4-BE49-F238E27FC236}">
                <a16:creationId xmlns:a16="http://schemas.microsoft.com/office/drawing/2014/main" id="{ED5C61A0-F2D6-002B-0780-AE549E87C47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ED52518A-D676-43FC-B71C-D72DB0222A97}" type="slidenum">
              <a:rPr lang="ar-SA" altLang="en-US" sz="1200"/>
              <a:pPr>
                <a:spcBef>
                  <a:spcPct val="0"/>
                </a:spcBef>
                <a:buClrTx/>
                <a:buFontTx/>
                <a:buNone/>
              </a:pPr>
              <a:t>5</a:t>
            </a:fld>
            <a:endParaRPr lang="en-US" altLang="en-US" sz="12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7CAF6AC4-5DB5-3628-9293-9355B4892B5B}"/>
              </a:ext>
            </a:extLst>
          </p:cNvPr>
          <p:cNvSpPr>
            <a:spLocks noGrp="1" noChangeArrowheads="1"/>
          </p:cNvSpPr>
          <p:nvPr>
            <p:ph type="title"/>
          </p:nvPr>
        </p:nvSpPr>
        <p:spPr>
          <a:xfrm>
            <a:off x="457200" y="274638"/>
            <a:ext cx="8229600" cy="1143000"/>
          </a:xfrm>
        </p:spPr>
        <p:txBody>
          <a:bodyPr wrap="square" numCol="1" anchor="ctr" anchorCtr="0" compatLnSpc="1">
            <a:prstTxWarp prst="textNoShape">
              <a:avLst/>
            </a:prstTxWarp>
          </a:bodyPr>
          <a:lstStyle/>
          <a:p>
            <a:pPr eaLnBrk="1" hangingPunct="1">
              <a:defRPr/>
            </a:pPr>
            <a:r>
              <a:rPr lang="en-US">
                <a:ln>
                  <a:noFill/>
                </a:ln>
                <a:effectLst>
                  <a:outerShdw blurRad="38100" dist="38100" dir="2700000" algn="tl">
                    <a:srgbClr val="1D3641"/>
                  </a:outerShdw>
                </a:effectLst>
                <a:latin typeface="Arial Unicode MS" pitchFamily="34" charset="-128"/>
                <a:ea typeface="Arial Unicode MS" pitchFamily="34" charset="-128"/>
                <a:cs typeface="Arial Unicode MS" pitchFamily="34" charset="-128"/>
              </a:rPr>
              <a:t>Cont </a:t>
            </a:r>
          </a:p>
        </p:txBody>
      </p:sp>
      <p:sp>
        <p:nvSpPr>
          <p:cNvPr id="82947" name="Rectangle 3">
            <a:extLst>
              <a:ext uri="{FF2B5EF4-FFF2-40B4-BE49-F238E27FC236}">
                <a16:creationId xmlns:a16="http://schemas.microsoft.com/office/drawing/2014/main" id="{C3820E3C-8D5D-541A-A1B9-8EF16303630C}"/>
              </a:ext>
            </a:extLst>
          </p:cNvPr>
          <p:cNvSpPr>
            <a:spLocks noGrp="1" noChangeArrowheads="1"/>
          </p:cNvSpPr>
          <p:nvPr>
            <p:ph type="body" sz="half" idx="1"/>
          </p:nvPr>
        </p:nvSpPr>
        <p:spPr>
          <a:xfrm>
            <a:off x="457200" y="1600200"/>
            <a:ext cx="8229600" cy="4525963"/>
          </a:xfrm>
        </p:spPr>
        <p:txBody>
          <a:bodyPr/>
          <a:lstStyle/>
          <a:p>
            <a:pPr eaLnBrk="1" hangingPunct="1">
              <a:lnSpc>
                <a:spcPct val="200000"/>
              </a:lnSpc>
              <a:buFont typeface="Arial" charset="0"/>
              <a:buChar char="•"/>
              <a:defRPr/>
            </a:pPr>
            <a:r>
              <a:rPr lang="en-US">
                <a:effectLst>
                  <a:outerShdw blurRad="38100" dist="38100" dir="2700000" algn="tl">
                    <a:srgbClr val="FFFFFF"/>
                  </a:outerShdw>
                </a:effectLst>
                <a:latin typeface="Times New Roman" pitchFamily="18" charset="0"/>
                <a:cs typeface="Times New Roman" pitchFamily="18" charset="0"/>
              </a:rPr>
              <a:t>In a dysfunctional family , interactions, decisions or behaviors interfere with the positive development of the family and its individual members . </a:t>
            </a:r>
          </a:p>
          <a:p>
            <a:pPr eaLnBrk="1" hangingPunct="1">
              <a:buFont typeface="Arial" charset="0"/>
              <a:buChar char="•"/>
              <a:defRPr/>
            </a:pPr>
            <a:endParaRPr lang="en-US">
              <a:effectLst>
                <a:outerShdw blurRad="38100" dist="38100" dir="2700000" algn="tl">
                  <a:srgbClr val="FFFFFF"/>
                </a:outerShdw>
              </a:effectLst>
            </a:endParaRPr>
          </a:p>
        </p:txBody>
      </p:sp>
      <p:sp>
        <p:nvSpPr>
          <p:cNvPr id="65541" name="Slide Number Placeholder 4">
            <a:extLst>
              <a:ext uri="{FF2B5EF4-FFF2-40B4-BE49-F238E27FC236}">
                <a16:creationId xmlns:a16="http://schemas.microsoft.com/office/drawing/2014/main" id="{871982AD-16CA-947C-3984-9C4414C6BA4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354CFFB9-74E4-43DE-91E3-E2972BE7ADDD}" type="slidenum">
              <a:rPr lang="ar-SA" altLang="en-US" sz="1200"/>
              <a:pPr>
                <a:spcBef>
                  <a:spcPct val="0"/>
                </a:spcBef>
                <a:buClrTx/>
                <a:buFontTx/>
                <a:buNone/>
              </a:pPr>
              <a:t>50</a:t>
            </a:fld>
            <a:endParaRPr lang="en-US" altLang="en-US" sz="1200"/>
          </a:p>
        </p:txBody>
      </p:sp>
      <p:pic>
        <p:nvPicPr>
          <p:cNvPr id="65540" name="Picture 4" descr="MCj02997230000[1]">
            <a:extLst>
              <a:ext uri="{FF2B5EF4-FFF2-40B4-BE49-F238E27FC236}">
                <a16:creationId xmlns:a16="http://schemas.microsoft.com/office/drawing/2014/main" id="{7049C973-C1AA-A54B-C556-3EED85AE31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228600"/>
            <a:ext cx="16002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CD75B04D-A6BF-EDA3-D9F2-BF447E36B6E5}"/>
              </a:ext>
            </a:extLst>
          </p:cNvPr>
          <p:cNvSpPr>
            <a:spLocks noGrp="1" noChangeArrowheads="1"/>
          </p:cNvSpPr>
          <p:nvPr>
            <p:ph type="body" sz="half" idx="1"/>
          </p:nvPr>
        </p:nvSpPr>
        <p:spPr>
          <a:xfrm>
            <a:off x="533400" y="564029"/>
            <a:ext cx="8077200" cy="5410200"/>
          </a:xfrm>
        </p:spPr>
        <p:txBody>
          <a:bodyPr>
            <a:normAutofit fontScale="92500"/>
          </a:bodyPr>
          <a:lstStyle/>
          <a:p>
            <a:pPr eaLnBrk="1" hangingPunct="1">
              <a:lnSpc>
                <a:spcPct val="200000"/>
              </a:lnSpc>
              <a:buFont typeface="Arial" charset="0"/>
              <a:buChar char="•"/>
              <a:defRPr/>
            </a:pPr>
            <a:r>
              <a:rPr lang="en-NZ" sz="2000" i="1" dirty="0">
                <a:effectLst>
                  <a:outerShdw blurRad="38100" dist="38100" dir="2700000" algn="tl">
                    <a:srgbClr val="FFFFFF"/>
                  </a:outerShdw>
                </a:effectLst>
              </a:rPr>
              <a:t>“</a:t>
            </a:r>
            <a:r>
              <a:rPr lang="en-NZ" i="1" dirty="0">
                <a:effectLst>
                  <a:outerShdw blurRad="38100" dist="38100" dir="2700000" algn="tl">
                    <a:srgbClr val="FFFFFF"/>
                  </a:outerShdw>
                </a:effectLst>
              </a:rPr>
              <a:t>People with serious mental illness are not ill in isolation.  Their families, and others whatever they think about the illness, cannot escape being affected by it.  The lives of people with serious mental illness are inextricably involved with the lives of those they love and care for, and the lives of those who love and care about them.” </a:t>
            </a:r>
          </a:p>
          <a:p>
            <a:pPr eaLnBrk="1" hangingPunct="1">
              <a:lnSpc>
                <a:spcPct val="200000"/>
              </a:lnSpc>
              <a:buFont typeface="Arial" charset="0"/>
              <a:buNone/>
              <a:defRPr/>
            </a:pPr>
            <a:endParaRPr lang="en-US" dirty="0">
              <a:effectLst>
                <a:outerShdw blurRad="38100" dist="38100" dir="2700000" algn="tl">
                  <a:srgbClr val="FFFFFF"/>
                </a:outerShdw>
              </a:effectLst>
            </a:endParaRPr>
          </a:p>
        </p:txBody>
      </p:sp>
      <p:sp>
        <p:nvSpPr>
          <p:cNvPr id="66563" name="Slide Number Placeholder 2">
            <a:extLst>
              <a:ext uri="{FF2B5EF4-FFF2-40B4-BE49-F238E27FC236}">
                <a16:creationId xmlns:a16="http://schemas.microsoft.com/office/drawing/2014/main" id="{A681775C-E086-A788-ABE0-B62BCEAE2F7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AC53FB97-F0AA-430E-86BD-53FC24142446}" type="slidenum">
              <a:rPr lang="ar-SA" altLang="en-US" sz="1200"/>
              <a:pPr>
                <a:spcBef>
                  <a:spcPct val="0"/>
                </a:spcBef>
                <a:buClrTx/>
                <a:buFontTx/>
                <a:buNone/>
              </a:pPr>
              <a:t>51</a:t>
            </a:fld>
            <a:endParaRPr lang="en-US" altLang="en-US" sz="12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EF50A7CD-6BEF-ED7E-8E7A-E8A36CCC1400}"/>
              </a:ext>
            </a:extLst>
          </p:cNvPr>
          <p:cNvSpPr>
            <a:spLocks noGrp="1"/>
          </p:cNvSpPr>
          <p:nvPr>
            <p:ph type="title"/>
          </p:nvPr>
        </p:nvSpPr>
        <p:spPr>
          <a:xfrm>
            <a:off x="457200" y="274638"/>
            <a:ext cx="8229600" cy="1143000"/>
          </a:xfrm>
        </p:spPr>
        <p:txBody>
          <a:bodyPr wrap="square" numCol="1" anchor="ctr" anchorCtr="0" compatLnSpc="1">
            <a:prstTxWarp prst="textNoShape">
              <a:avLst/>
            </a:prstTxWarp>
          </a:bodyPr>
          <a:lstStyle/>
          <a:p>
            <a:pPr eaLnBrk="1" hangingPunct="1">
              <a:defRPr/>
            </a:pPr>
            <a:r>
              <a:rPr lang="en-US">
                <a:ln>
                  <a:noFill/>
                </a:ln>
                <a:effectLst>
                  <a:outerShdw blurRad="38100" dist="38100" dir="2700000" algn="tl">
                    <a:srgbClr val="1D3641"/>
                  </a:outerShdw>
                </a:effectLst>
                <a:latin typeface="Times New Roman" pitchFamily="18" charset="0"/>
                <a:cs typeface="Times New Roman" pitchFamily="18" charset="0"/>
              </a:rPr>
              <a:t>Family mental illness</a:t>
            </a:r>
          </a:p>
        </p:txBody>
      </p:sp>
      <p:sp>
        <p:nvSpPr>
          <p:cNvPr id="20483" name="Content Placeholder 2">
            <a:extLst>
              <a:ext uri="{FF2B5EF4-FFF2-40B4-BE49-F238E27FC236}">
                <a16:creationId xmlns:a16="http://schemas.microsoft.com/office/drawing/2014/main" id="{6A0F591D-F0DA-496A-C31C-288A60D65442}"/>
              </a:ext>
            </a:extLst>
          </p:cNvPr>
          <p:cNvSpPr>
            <a:spLocks noGrp="1"/>
          </p:cNvSpPr>
          <p:nvPr>
            <p:ph type="body" sz="half" idx="1"/>
          </p:nvPr>
        </p:nvSpPr>
        <p:spPr>
          <a:xfrm>
            <a:off x="457200" y="1600200"/>
            <a:ext cx="8229600" cy="4525963"/>
          </a:xfrm>
        </p:spPr>
        <p:txBody>
          <a:bodyPr/>
          <a:lstStyle/>
          <a:p>
            <a:pPr eaLnBrk="1" hangingPunct="1">
              <a:lnSpc>
                <a:spcPct val="200000"/>
              </a:lnSpc>
              <a:buFont typeface="Arial" charset="0"/>
              <a:buChar char="•"/>
              <a:defRPr/>
            </a:pPr>
            <a:r>
              <a:rPr lang="en-US">
                <a:effectLst>
                  <a:outerShdw blurRad="38100" dist="38100" dir="2700000" algn="tl">
                    <a:srgbClr val="FFFFFF"/>
                  </a:outerShdw>
                </a:effectLst>
                <a:latin typeface="Times New Roman" pitchFamily="18" charset="0"/>
                <a:cs typeface="Times New Roman" pitchFamily="18" charset="0"/>
              </a:rPr>
              <a:t>Mental illness is a stressful event in family’s life .</a:t>
            </a:r>
          </a:p>
          <a:p>
            <a:pPr eaLnBrk="1" hangingPunct="1">
              <a:buFont typeface="Arial" charset="0"/>
              <a:buChar char="•"/>
              <a:defRPr/>
            </a:pPr>
            <a:endParaRPr lang="en-US">
              <a:effectLst>
                <a:outerShdw blurRad="38100" dist="38100" dir="2700000" algn="tl">
                  <a:srgbClr val="FFFFFF"/>
                </a:outerShdw>
              </a:effectLst>
              <a:latin typeface="Times New Roman" pitchFamily="18" charset="0"/>
              <a:cs typeface="Times New Roman" pitchFamily="18" charset="0"/>
            </a:endParaRPr>
          </a:p>
          <a:p>
            <a:pPr eaLnBrk="1" hangingPunct="1">
              <a:buFont typeface="Arial" charset="0"/>
              <a:buNone/>
              <a:defRPr/>
            </a:pPr>
            <a:endParaRPr lang="en-US">
              <a:effectLst>
                <a:outerShdw blurRad="38100" dist="38100" dir="2700000" algn="tl">
                  <a:srgbClr val="FFFFFF"/>
                </a:outerShdw>
              </a:effectLst>
            </a:endParaRPr>
          </a:p>
        </p:txBody>
      </p:sp>
      <p:sp>
        <p:nvSpPr>
          <p:cNvPr id="67589" name="Slide Number Placeholder 4">
            <a:extLst>
              <a:ext uri="{FF2B5EF4-FFF2-40B4-BE49-F238E27FC236}">
                <a16:creationId xmlns:a16="http://schemas.microsoft.com/office/drawing/2014/main" id="{205997D4-E37E-33A8-E57D-00E94BB864F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FEEBAF1A-2CCA-47DF-BAC2-EB95943E3E2E}" type="slidenum">
              <a:rPr lang="ar-SA" altLang="en-US" sz="1200"/>
              <a:pPr>
                <a:spcBef>
                  <a:spcPct val="0"/>
                </a:spcBef>
                <a:buClrTx/>
                <a:buFontTx/>
                <a:buNone/>
              </a:pPr>
              <a:t>52</a:t>
            </a:fld>
            <a:endParaRPr lang="en-US" altLang="en-US" sz="1200"/>
          </a:p>
        </p:txBody>
      </p:sp>
      <p:pic>
        <p:nvPicPr>
          <p:cNvPr id="67588" name="Picture 6" descr="question-mark3a">
            <a:extLst>
              <a:ext uri="{FF2B5EF4-FFF2-40B4-BE49-F238E27FC236}">
                <a16:creationId xmlns:a16="http://schemas.microsoft.com/office/drawing/2014/main" id="{697ACF00-4BF1-5FF3-9AAD-79D6B481F6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2819400"/>
            <a:ext cx="47244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374137B8-4FD6-3E4F-EEB0-6C11A2C3A0FD}"/>
              </a:ext>
            </a:extLst>
          </p:cNvPr>
          <p:cNvSpPr>
            <a:spLocks noGrp="1"/>
          </p:cNvSpPr>
          <p:nvPr>
            <p:ph type="title"/>
          </p:nvPr>
        </p:nvSpPr>
        <p:spPr>
          <a:xfrm>
            <a:off x="457200" y="274638"/>
            <a:ext cx="8229600" cy="1143000"/>
          </a:xfrm>
        </p:spPr>
        <p:txBody>
          <a:bodyPr wrap="square" numCol="1" anchor="ctr" anchorCtr="0" compatLnSpc="1">
            <a:prstTxWarp prst="textNoShape">
              <a:avLst/>
            </a:prstTxWarp>
          </a:bodyPr>
          <a:lstStyle/>
          <a:p>
            <a:pPr eaLnBrk="1" hangingPunct="1">
              <a:defRPr/>
            </a:pPr>
            <a:r>
              <a:rPr lang="en-US">
                <a:ln>
                  <a:noFill/>
                </a:ln>
                <a:effectLst>
                  <a:outerShdw blurRad="38100" dist="38100" dir="2700000" algn="tl">
                    <a:srgbClr val="1D3641"/>
                  </a:outerShdw>
                </a:effectLst>
                <a:latin typeface="Times New Roman" pitchFamily="18" charset="0"/>
                <a:cs typeface="Times New Roman" pitchFamily="18" charset="0"/>
              </a:rPr>
              <a:t>Effect of mental illness on the family</a:t>
            </a:r>
            <a:r>
              <a:rPr lang="en-US">
                <a:ln>
                  <a:noFill/>
                </a:ln>
                <a:effectLst>
                  <a:outerShdw blurRad="38100" dist="38100" dir="2700000" algn="tl">
                    <a:srgbClr val="1D3641"/>
                  </a:outerShdw>
                </a:effectLst>
              </a:rPr>
              <a:t> </a:t>
            </a:r>
          </a:p>
        </p:txBody>
      </p:sp>
      <p:sp>
        <p:nvSpPr>
          <p:cNvPr id="21507" name="Content Placeholder 2">
            <a:extLst>
              <a:ext uri="{FF2B5EF4-FFF2-40B4-BE49-F238E27FC236}">
                <a16:creationId xmlns:a16="http://schemas.microsoft.com/office/drawing/2014/main" id="{20F74327-7872-80B1-1CBD-E16A79105406}"/>
              </a:ext>
            </a:extLst>
          </p:cNvPr>
          <p:cNvSpPr>
            <a:spLocks noGrp="1"/>
          </p:cNvSpPr>
          <p:nvPr>
            <p:ph type="body" sz="half" idx="1"/>
          </p:nvPr>
        </p:nvSpPr>
        <p:spPr>
          <a:xfrm>
            <a:off x="457200" y="1600200"/>
            <a:ext cx="8229600" cy="4525963"/>
          </a:xfrm>
        </p:spPr>
        <p:txBody>
          <a:bodyPr/>
          <a:lstStyle/>
          <a:p>
            <a:pPr eaLnBrk="1" hangingPunct="1">
              <a:lnSpc>
                <a:spcPct val="200000"/>
              </a:lnSpc>
              <a:buFont typeface="Arial" charset="0"/>
              <a:buChar char="•"/>
              <a:defRPr/>
            </a:pPr>
            <a:r>
              <a:rPr lang="en-US">
                <a:effectLst>
                  <a:outerShdw blurRad="38100" dist="38100" dir="2700000" algn="tl">
                    <a:srgbClr val="FFFFFF"/>
                  </a:outerShdw>
                </a:effectLst>
                <a:latin typeface="Times New Roman" pitchFamily="18" charset="0"/>
                <a:cs typeface="Times New Roman" pitchFamily="18" charset="0"/>
              </a:rPr>
              <a:t>the diagnosis of a mental illness in a family member can bring out feelings of guilt over possible genetic transmission of the disease to the ill family member by parents.</a:t>
            </a:r>
          </a:p>
          <a:p>
            <a:pPr eaLnBrk="1" hangingPunct="1">
              <a:lnSpc>
                <a:spcPct val="200000"/>
              </a:lnSpc>
              <a:buFont typeface="Arial" charset="0"/>
              <a:buNone/>
              <a:defRPr/>
            </a:pPr>
            <a:endParaRPr lang="en-US">
              <a:effectLst>
                <a:outerShdw blurRad="38100" dist="38100" dir="2700000" algn="tl">
                  <a:srgbClr val="FFFFFF"/>
                </a:outerShdw>
              </a:effectLst>
              <a:latin typeface="Times New Roman" pitchFamily="18" charset="0"/>
              <a:cs typeface="Times New Roman" pitchFamily="18" charset="0"/>
            </a:endParaRPr>
          </a:p>
        </p:txBody>
      </p:sp>
      <p:sp>
        <p:nvSpPr>
          <p:cNvPr id="68613" name="Slide Number Placeholder 4">
            <a:extLst>
              <a:ext uri="{FF2B5EF4-FFF2-40B4-BE49-F238E27FC236}">
                <a16:creationId xmlns:a16="http://schemas.microsoft.com/office/drawing/2014/main" id="{3D3B325F-792C-02CC-DDE2-7BC4B58C171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048CB2AE-F11C-4B71-AADF-66E64960852E}" type="slidenum">
              <a:rPr lang="ar-SA" altLang="en-US" sz="1200"/>
              <a:pPr>
                <a:spcBef>
                  <a:spcPct val="0"/>
                </a:spcBef>
                <a:buClrTx/>
                <a:buFontTx/>
                <a:buNone/>
              </a:pPr>
              <a:t>53</a:t>
            </a:fld>
            <a:endParaRPr lang="en-US" altLang="en-US" sz="1200"/>
          </a:p>
        </p:txBody>
      </p:sp>
      <p:pic>
        <p:nvPicPr>
          <p:cNvPr id="68612" name="Picture 5" descr="MCj02997230000[1]">
            <a:extLst>
              <a:ext uri="{FF2B5EF4-FFF2-40B4-BE49-F238E27FC236}">
                <a16:creationId xmlns:a16="http://schemas.microsoft.com/office/drawing/2014/main" id="{F8DB55E9-C572-7FE1-20B1-7DE6B4C221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685800"/>
            <a:ext cx="16002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33A9971C-C940-4112-D3AE-8A0FFB7D88B8}"/>
              </a:ext>
            </a:extLst>
          </p:cNvPr>
          <p:cNvSpPr>
            <a:spLocks noGrp="1" noChangeArrowheads="1"/>
          </p:cNvSpPr>
          <p:nvPr>
            <p:ph type="title"/>
          </p:nvPr>
        </p:nvSpPr>
        <p:spPr>
          <a:xfrm>
            <a:off x="457200" y="274638"/>
            <a:ext cx="8229600" cy="1143000"/>
          </a:xfrm>
        </p:spPr>
        <p:txBody>
          <a:bodyPr wrap="square" numCol="1" anchor="ctr" anchorCtr="0" compatLnSpc="1">
            <a:prstTxWarp prst="textNoShape">
              <a:avLst/>
            </a:prstTxWarp>
          </a:bodyPr>
          <a:lstStyle/>
          <a:p>
            <a:pPr eaLnBrk="1" hangingPunct="1">
              <a:defRPr/>
            </a:pPr>
            <a:r>
              <a:rPr lang="en-US">
                <a:ln>
                  <a:noFill/>
                </a:ln>
                <a:effectLst>
                  <a:outerShdw blurRad="38100" dist="38100" dir="2700000" algn="tl">
                    <a:srgbClr val="1D3641"/>
                  </a:outerShdw>
                </a:effectLst>
                <a:latin typeface="Times New Roman" pitchFamily="18" charset="0"/>
                <a:cs typeface="Times New Roman" pitchFamily="18" charset="0"/>
              </a:rPr>
              <a:t>Family mental illness</a:t>
            </a:r>
          </a:p>
        </p:txBody>
      </p:sp>
      <p:sp>
        <p:nvSpPr>
          <p:cNvPr id="83971" name="Rectangle 3">
            <a:extLst>
              <a:ext uri="{FF2B5EF4-FFF2-40B4-BE49-F238E27FC236}">
                <a16:creationId xmlns:a16="http://schemas.microsoft.com/office/drawing/2014/main" id="{A92497E3-9667-00D3-8CBD-899D957D482E}"/>
              </a:ext>
            </a:extLst>
          </p:cNvPr>
          <p:cNvSpPr>
            <a:spLocks noGrp="1" noChangeArrowheads="1"/>
          </p:cNvSpPr>
          <p:nvPr>
            <p:ph type="body" sz="half" idx="1"/>
          </p:nvPr>
        </p:nvSpPr>
        <p:spPr>
          <a:xfrm>
            <a:off x="457200" y="1600200"/>
            <a:ext cx="8229600" cy="4525963"/>
          </a:xfrm>
        </p:spPr>
        <p:txBody>
          <a:bodyPr/>
          <a:lstStyle/>
          <a:p>
            <a:pPr eaLnBrk="1" hangingPunct="1">
              <a:lnSpc>
                <a:spcPct val="200000"/>
              </a:lnSpc>
              <a:buFont typeface="Arial" charset="0"/>
              <a:buChar char="•"/>
              <a:defRPr/>
            </a:pPr>
            <a:r>
              <a:rPr lang="en-US">
                <a:effectLst>
                  <a:outerShdw blurRad="38100" dist="38100" dir="2700000" algn="tl">
                    <a:srgbClr val="FFFFFF"/>
                  </a:outerShdw>
                </a:effectLst>
                <a:latin typeface="Times New Roman" pitchFamily="18" charset="0"/>
                <a:cs typeface="Times New Roman" pitchFamily="18" charset="0"/>
              </a:rPr>
              <a:t>shame or embarrassment in the family about how people out side the family will view the family and ill member . </a:t>
            </a:r>
          </a:p>
          <a:p>
            <a:pPr eaLnBrk="1" hangingPunct="1">
              <a:buFont typeface="Arial" charset="0"/>
              <a:buChar char="•"/>
              <a:defRPr/>
            </a:pPr>
            <a:endParaRPr lang="en-US">
              <a:effectLst>
                <a:outerShdw blurRad="38100" dist="38100" dir="2700000" algn="tl">
                  <a:srgbClr val="FFFFFF"/>
                </a:outerShdw>
              </a:effectLst>
            </a:endParaRPr>
          </a:p>
        </p:txBody>
      </p:sp>
      <p:sp>
        <p:nvSpPr>
          <p:cNvPr id="69637" name="Slide Number Placeholder 4">
            <a:extLst>
              <a:ext uri="{FF2B5EF4-FFF2-40B4-BE49-F238E27FC236}">
                <a16:creationId xmlns:a16="http://schemas.microsoft.com/office/drawing/2014/main" id="{C2C0B00B-F9BB-36FF-2D54-E83C55255C5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19495249-6F07-4DB8-94AA-E9D87AEF4ABB}" type="slidenum">
              <a:rPr lang="ar-SA" altLang="en-US" sz="1200"/>
              <a:pPr>
                <a:spcBef>
                  <a:spcPct val="0"/>
                </a:spcBef>
                <a:buClrTx/>
                <a:buFontTx/>
                <a:buNone/>
              </a:pPr>
              <a:t>54</a:t>
            </a:fld>
            <a:endParaRPr lang="en-US" altLang="en-US" sz="1200"/>
          </a:p>
        </p:txBody>
      </p:sp>
      <p:pic>
        <p:nvPicPr>
          <p:cNvPr id="69636" name="Picture 4" descr="MCj02997230000[1]">
            <a:extLst>
              <a:ext uri="{FF2B5EF4-FFF2-40B4-BE49-F238E27FC236}">
                <a16:creationId xmlns:a16="http://schemas.microsoft.com/office/drawing/2014/main" id="{A678EDBB-CA65-BE71-B87A-7EBF03720A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304800"/>
            <a:ext cx="16002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53809F9-920E-ABF0-A286-6F28C68C477A}"/>
              </a:ext>
            </a:extLst>
          </p:cNvPr>
          <p:cNvSpPr>
            <a:spLocks noGrp="1"/>
          </p:cNvSpPr>
          <p:nvPr>
            <p:ph type="title"/>
          </p:nvPr>
        </p:nvSpPr>
        <p:spPr>
          <a:xfrm>
            <a:off x="457200" y="274638"/>
            <a:ext cx="8229600" cy="1143000"/>
          </a:xfrm>
        </p:spPr>
        <p:txBody>
          <a:bodyPr wrap="square" numCol="1" anchor="ctr" anchorCtr="0" compatLnSpc="1">
            <a:prstTxWarp prst="textNoShape">
              <a:avLst/>
            </a:prstTxWarp>
          </a:bodyPr>
          <a:lstStyle/>
          <a:p>
            <a:pPr eaLnBrk="1" hangingPunct="1">
              <a:defRPr/>
            </a:pPr>
            <a:r>
              <a:rPr lang="en-US">
                <a:ln>
                  <a:noFill/>
                </a:ln>
                <a:effectLst>
                  <a:outerShdw blurRad="38100" dist="38100" dir="2700000" algn="tl">
                    <a:srgbClr val="1D3641"/>
                  </a:outerShdw>
                </a:effectLst>
                <a:latin typeface="Times New Roman" pitchFamily="18" charset="0"/>
                <a:cs typeface="Times New Roman" pitchFamily="18" charset="0"/>
              </a:rPr>
              <a:t>Family mental illness</a:t>
            </a:r>
          </a:p>
        </p:txBody>
      </p:sp>
      <p:sp>
        <p:nvSpPr>
          <p:cNvPr id="22531" name="Content Placeholder 2">
            <a:extLst>
              <a:ext uri="{FF2B5EF4-FFF2-40B4-BE49-F238E27FC236}">
                <a16:creationId xmlns:a16="http://schemas.microsoft.com/office/drawing/2014/main" id="{A18E3E5B-FBA3-7228-DAC2-E319ECFB4D21}"/>
              </a:ext>
            </a:extLst>
          </p:cNvPr>
          <p:cNvSpPr>
            <a:spLocks noGrp="1"/>
          </p:cNvSpPr>
          <p:nvPr>
            <p:ph type="body" sz="half" idx="1"/>
          </p:nvPr>
        </p:nvSpPr>
        <p:spPr>
          <a:xfrm>
            <a:off x="457200" y="1600200"/>
            <a:ext cx="8229600" cy="4525963"/>
          </a:xfrm>
        </p:spPr>
        <p:txBody>
          <a:bodyPr/>
          <a:lstStyle/>
          <a:p>
            <a:pPr eaLnBrk="1" hangingPunct="1">
              <a:lnSpc>
                <a:spcPct val="200000"/>
              </a:lnSpc>
              <a:buFont typeface="Arial" charset="0"/>
              <a:buChar char="•"/>
              <a:defRPr/>
            </a:pPr>
            <a:r>
              <a:rPr lang="en-US">
                <a:effectLst>
                  <a:outerShdw blurRad="38100" dist="38100" dir="2700000" algn="tl">
                    <a:srgbClr val="FFFFFF"/>
                  </a:outerShdw>
                </a:effectLst>
              </a:rPr>
              <a:t>The ill family member might experience feelings of sadness anger about being ill or about the intervention of other family members .</a:t>
            </a:r>
          </a:p>
          <a:p>
            <a:pPr eaLnBrk="1" hangingPunct="1">
              <a:buFont typeface="Arial" charset="0"/>
              <a:buNone/>
              <a:defRPr/>
            </a:pPr>
            <a:endParaRPr lang="en-US">
              <a:effectLst>
                <a:outerShdw blurRad="38100" dist="38100" dir="2700000" algn="tl">
                  <a:srgbClr val="FFFFFF"/>
                </a:outerShdw>
              </a:effectLst>
            </a:endParaRPr>
          </a:p>
        </p:txBody>
      </p:sp>
      <p:sp>
        <p:nvSpPr>
          <p:cNvPr id="70661" name="Slide Number Placeholder 4">
            <a:extLst>
              <a:ext uri="{FF2B5EF4-FFF2-40B4-BE49-F238E27FC236}">
                <a16:creationId xmlns:a16="http://schemas.microsoft.com/office/drawing/2014/main" id="{880F0AC3-6068-EC4D-B66A-2D4B4556644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60191E07-F224-4B13-9E12-4C3C688B7144}" type="slidenum">
              <a:rPr lang="ar-SA" altLang="en-US" sz="1200"/>
              <a:pPr>
                <a:spcBef>
                  <a:spcPct val="0"/>
                </a:spcBef>
                <a:buClrTx/>
                <a:buFontTx/>
                <a:buNone/>
              </a:pPr>
              <a:t>55</a:t>
            </a:fld>
            <a:endParaRPr lang="en-US" altLang="en-US" sz="1200"/>
          </a:p>
        </p:txBody>
      </p:sp>
      <p:pic>
        <p:nvPicPr>
          <p:cNvPr id="70660" name="Picture 5" descr="MCj02997230000[1]">
            <a:extLst>
              <a:ext uri="{FF2B5EF4-FFF2-40B4-BE49-F238E27FC236}">
                <a16:creationId xmlns:a16="http://schemas.microsoft.com/office/drawing/2014/main" id="{8576379E-7FD1-2D46-F04C-FF36C7DA6E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304800"/>
            <a:ext cx="16002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4F365A1A-9300-B51F-F232-A7CE50CA7639}"/>
              </a:ext>
            </a:extLst>
          </p:cNvPr>
          <p:cNvSpPr>
            <a:spLocks noGrp="1" noChangeArrowheads="1"/>
          </p:cNvSpPr>
          <p:nvPr>
            <p:ph type="title"/>
          </p:nvPr>
        </p:nvSpPr>
        <p:spPr>
          <a:xfrm>
            <a:off x="457200" y="274638"/>
            <a:ext cx="8229600" cy="1143000"/>
          </a:xfrm>
        </p:spPr>
        <p:txBody>
          <a:bodyPr wrap="square" numCol="1" anchor="ctr" anchorCtr="0" compatLnSpc="1">
            <a:prstTxWarp prst="textNoShape">
              <a:avLst/>
            </a:prstTxWarp>
          </a:bodyPr>
          <a:lstStyle/>
          <a:p>
            <a:pPr eaLnBrk="1" hangingPunct="1">
              <a:defRPr/>
            </a:pPr>
            <a:r>
              <a:rPr lang="en-US">
                <a:ln>
                  <a:noFill/>
                </a:ln>
                <a:effectLst>
                  <a:outerShdw blurRad="38100" dist="38100" dir="2700000" algn="tl">
                    <a:srgbClr val="1D3641"/>
                  </a:outerShdw>
                </a:effectLst>
                <a:latin typeface="Times New Roman" pitchFamily="18" charset="0"/>
                <a:cs typeface="Times New Roman" pitchFamily="18" charset="0"/>
              </a:rPr>
              <a:t>Family mental illness</a:t>
            </a:r>
          </a:p>
        </p:txBody>
      </p:sp>
      <p:sp>
        <p:nvSpPr>
          <p:cNvPr id="84995" name="Rectangle 3">
            <a:extLst>
              <a:ext uri="{FF2B5EF4-FFF2-40B4-BE49-F238E27FC236}">
                <a16:creationId xmlns:a16="http://schemas.microsoft.com/office/drawing/2014/main" id="{0495BA79-2988-2626-39E5-34B13ED3A9EE}"/>
              </a:ext>
            </a:extLst>
          </p:cNvPr>
          <p:cNvSpPr>
            <a:spLocks noGrp="1" noChangeArrowheads="1"/>
          </p:cNvSpPr>
          <p:nvPr>
            <p:ph type="body" sz="half" idx="1"/>
          </p:nvPr>
        </p:nvSpPr>
        <p:spPr>
          <a:xfrm>
            <a:off x="457200" y="1600200"/>
            <a:ext cx="8229600" cy="4525963"/>
          </a:xfrm>
        </p:spPr>
        <p:txBody>
          <a:bodyPr/>
          <a:lstStyle/>
          <a:p>
            <a:pPr eaLnBrk="1" hangingPunct="1">
              <a:lnSpc>
                <a:spcPct val="200000"/>
              </a:lnSpc>
              <a:buFont typeface="Arial" charset="0"/>
              <a:buChar char="•"/>
              <a:defRPr/>
            </a:pPr>
            <a:r>
              <a:rPr lang="en-US">
                <a:effectLst>
                  <a:outerShdw blurRad="38100" dist="38100" dir="2700000" algn="tl">
                    <a:srgbClr val="FFFFFF"/>
                  </a:outerShdw>
                </a:effectLst>
              </a:rPr>
              <a:t>When a family member experience a mental illness , the family is likely to be the major source of assistance for mentally ill member .</a:t>
            </a:r>
          </a:p>
          <a:p>
            <a:pPr eaLnBrk="1" hangingPunct="1">
              <a:buFont typeface="Arial" charset="0"/>
              <a:buChar char="•"/>
              <a:defRPr/>
            </a:pPr>
            <a:endParaRPr lang="en-US">
              <a:effectLst>
                <a:outerShdw blurRad="38100" dist="38100" dir="2700000" algn="tl">
                  <a:srgbClr val="FFFFFF"/>
                </a:outerShdw>
              </a:effectLst>
            </a:endParaRPr>
          </a:p>
          <a:p>
            <a:pPr eaLnBrk="1" hangingPunct="1">
              <a:buFont typeface="Arial" charset="0"/>
              <a:buNone/>
              <a:defRPr/>
            </a:pPr>
            <a:endParaRPr lang="en-US">
              <a:effectLst>
                <a:outerShdw blurRad="38100" dist="38100" dir="2700000" algn="tl">
                  <a:srgbClr val="FFFFFF"/>
                </a:outerShdw>
              </a:effectLst>
            </a:endParaRPr>
          </a:p>
        </p:txBody>
      </p:sp>
      <p:sp>
        <p:nvSpPr>
          <p:cNvPr id="71685" name="Slide Number Placeholder 4">
            <a:extLst>
              <a:ext uri="{FF2B5EF4-FFF2-40B4-BE49-F238E27FC236}">
                <a16:creationId xmlns:a16="http://schemas.microsoft.com/office/drawing/2014/main" id="{19CEB977-1033-29B5-C0A0-9ECDD73FA93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39D7E974-98D4-403A-A7F7-977F4EC632EC}" type="slidenum">
              <a:rPr lang="ar-SA" altLang="en-US" sz="1200"/>
              <a:pPr>
                <a:spcBef>
                  <a:spcPct val="0"/>
                </a:spcBef>
                <a:buClrTx/>
                <a:buFontTx/>
                <a:buNone/>
              </a:pPr>
              <a:t>56</a:t>
            </a:fld>
            <a:endParaRPr lang="en-US" altLang="en-US" sz="1200"/>
          </a:p>
        </p:txBody>
      </p:sp>
      <p:pic>
        <p:nvPicPr>
          <p:cNvPr id="71684" name="Picture 4" descr="MCj02997230000[1]">
            <a:extLst>
              <a:ext uri="{FF2B5EF4-FFF2-40B4-BE49-F238E27FC236}">
                <a16:creationId xmlns:a16="http://schemas.microsoft.com/office/drawing/2014/main" id="{2D746BEE-AE0A-A8E1-5F77-26E523272E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381000"/>
            <a:ext cx="16002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a:extLst>
              <a:ext uri="{FF2B5EF4-FFF2-40B4-BE49-F238E27FC236}">
                <a16:creationId xmlns:a16="http://schemas.microsoft.com/office/drawing/2014/main" id="{8E27ABC5-6754-6A66-D7AE-520E8786EE75}"/>
              </a:ext>
            </a:extLst>
          </p:cNvPr>
          <p:cNvSpPr>
            <a:spLocks noGrp="1" noChangeArrowheads="1"/>
          </p:cNvSpPr>
          <p:nvPr>
            <p:ph type="title"/>
          </p:nvPr>
        </p:nvSpPr>
        <p:spPr>
          <a:xfrm>
            <a:off x="457200" y="274638"/>
            <a:ext cx="8229600" cy="1143000"/>
          </a:xfrm>
        </p:spPr>
        <p:txBody>
          <a:bodyPr wrap="square" numCol="1" anchor="ctr" anchorCtr="0" compatLnSpc="1">
            <a:prstTxWarp prst="textNoShape">
              <a:avLst/>
            </a:prstTxWarp>
          </a:bodyPr>
          <a:lstStyle/>
          <a:p>
            <a:pPr eaLnBrk="1" hangingPunct="1">
              <a:defRPr/>
            </a:pPr>
            <a:r>
              <a:rPr lang="en-US">
                <a:ln>
                  <a:noFill/>
                </a:ln>
                <a:effectLst>
                  <a:outerShdw blurRad="38100" dist="38100" dir="2700000" algn="tl">
                    <a:srgbClr val="1D3641"/>
                  </a:outerShdw>
                </a:effectLst>
                <a:latin typeface="Times New Roman" pitchFamily="18" charset="0"/>
                <a:cs typeface="Times New Roman" pitchFamily="18" charset="0"/>
              </a:rPr>
              <a:t>Which approach is best?</a:t>
            </a:r>
          </a:p>
        </p:txBody>
      </p:sp>
      <p:sp>
        <p:nvSpPr>
          <p:cNvPr id="23555" name="Rectangle 2">
            <a:extLst>
              <a:ext uri="{FF2B5EF4-FFF2-40B4-BE49-F238E27FC236}">
                <a16:creationId xmlns:a16="http://schemas.microsoft.com/office/drawing/2014/main" id="{A517334F-92BA-A11F-9E99-312B9902DBA2}"/>
              </a:ext>
            </a:extLst>
          </p:cNvPr>
          <p:cNvSpPr>
            <a:spLocks noGrp="1" noChangeArrowheads="1"/>
          </p:cNvSpPr>
          <p:nvPr>
            <p:ph type="body" sz="half" idx="1"/>
          </p:nvPr>
        </p:nvSpPr>
        <p:spPr>
          <a:xfrm>
            <a:off x="731838" y="1336675"/>
            <a:ext cx="7361237" cy="4424363"/>
          </a:xfrm>
        </p:spPr>
        <p:txBody>
          <a:bodyPr/>
          <a:lstStyle/>
          <a:p>
            <a:pPr marL="623888" indent="-342900" eaLnBrk="1" hangingPunct="1">
              <a:lnSpc>
                <a:spcPct val="200000"/>
              </a:lnSpc>
              <a:buFont typeface="Arial" charset="0"/>
              <a:buChar char="•"/>
              <a:defRPr/>
            </a:pPr>
            <a:r>
              <a:rPr lang="en-US" sz="2000" dirty="0">
                <a:solidFill>
                  <a:schemeClr val="bg2">
                    <a:lumMod val="10000"/>
                    <a:lumOff val="90000"/>
                  </a:schemeClr>
                </a:solidFill>
                <a:effectLst>
                  <a:outerShdw blurRad="38100" dist="38100" dir="2700000" algn="tl">
                    <a:srgbClr val="FFFFFF"/>
                  </a:outerShdw>
                </a:effectLst>
                <a:latin typeface="Times New Roman" pitchFamily="18" charset="0"/>
                <a:cs typeface="Times New Roman" pitchFamily="18" charset="0"/>
              </a:rPr>
              <a:t>Individual therapy when the social relationships are stable, and the person is in distress</a:t>
            </a:r>
          </a:p>
          <a:p>
            <a:pPr marL="623888" indent="-342900" eaLnBrk="1" hangingPunct="1">
              <a:lnSpc>
                <a:spcPct val="200000"/>
              </a:lnSpc>
              <a:buFont typeface="Arial" charset="0"/>
              <a:buChar char="•"/>
              <a:defRPr/>
            </a:pPr>
            <a:r>
              <a:rPr lang="en-US" sz="2000" dirty="0">
                <a:effectLst>
                  <a:outerShdw blurRad="38100" dist="38100" dir="2700000" algn="tl">
                    <a:srgbClr val="FFFFFF"/>
                  </a:outerShdw>
                </a:effectLst>
                <a:latin typeface="Times New Roman" pitchFamily="18" charset="0"/>
                <a:cs typeface="Times New Roman" pitchFamily="18" charset="0"/>
              </a:rPr>
              <a:t>Family therapy when the social relationships are unstable, and the person is in distress</a:t>
            </a:r>
          </a:p>
        </p:txBody>
      </p:sp>
      <p:sp>
        <p:nvSpPr>
          <p:cNvPr id="72709" name="Slide Number Placeholder 4">
            <a:extLst>
              <a:ext uri="{FF2B5EF4-FFF2-40B4-BE49-F238E27FC236}">
                <a16:creationId xmlns:a16="http://schemas.microsoft.com/office/drawing/2014/main" id="{39730704-9ED8-BFF7-9F4B-6494DBB77EF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816E1E06-2ADE-4DBF-AF76-A5A26F7F32A2}" type="slidenum">
              <a:rPr lang="ar-SA" altLang="en-US" sz="1200"/>
              <a:pPr>
                <a:spcBef>
                  <a:spcPct val="0"/>
                </a:spcBef>
                <a:buClrTx/>
                <a:buFontTx/>
                <a:buNone/>
              </a:pPr>
              <a:t>57</a:t>
            </a:fld>
            <a:endParaRPr lang="en-US" altLang="en-US" sz="1200"/>
          </a:p>
        </p:txBody>
      </p:sp>
      <p:pic>
        <p:nvPicPr>
          <p:cNvPr id="72708" name="Picture 5" descr="MCj02997230000[1]">
            <a:extLst>
              <a:ext uri="{FF2B5EF4-FFF2-40B4-BE49-F238E27FC236}">
                <a16:creationId xmlns:a16="http://schemas.microsoft.com/office/drawing/2014/main" id="{367BCD58-38A1-5434-8CBD-32DC140135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0"/>
            <a:ext cx="16002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8A2D4FE3-0232-DDF5-0113-4C19507C9F8E}"/>
              </a:ext>
            </a:extLst>
          </p:cNvPr>
          <p:cNvSpPr>
            <a:spLocks noGrp="1"/>
          </p:cNvSpPr>
          <p:nvPr>
            <p:ph type="title"/>
          </p:nvPr>
        </p:nvSpPr>
        <p:spPr>
          <a:xfrm>
            <a:off x="457200" y="274638"/>
            <a:ext cx="8229600" cy="1143000"/>
          </a:xfrm>
        </p:spPr>
        <p:txBody>
          <a:bodyPr wrap="square" numCol="1" anchor="ctr" anchorCtr="0" compatLnSpc="1">
            <a:prstTxWarp prst="textNoShape">
              <a:avLst/>
            </a:prstTxWarp>
          </a:bodyPr>
          <a:lstStyle/>
          <a:p>
            <a:pPr eaLnBrk="1" hangingPunct="1">
              <a:defRPr/>
            </a:pPr>
            <a:r>
              <a:rPr lang="en-US">
                <a:ln>
                  <a:noFill/>
                </a:ln>
                <a:effectLst>
                  <a:outerShdw blurRad="38100" dist="38100" dir="2700000" algn="tl">
                    <a:srgbClr val="1D3641"/>
                  </a:outerShdw>
                </a:effectLst>
                <a:latin typeface="Times New Roman" pitchFamily="18" charset="0"/>
                <a:cs typeface="Times New Roman" pitchFamily="18" charset="0"/>
              </a:rPr>
              <a:t>Family therapy</a:t>
            </a:r>
            <a:r>
              <a:rPr lang="en-US">
                <a:ln>
                  <a:noFill/>
                </a:ln>
                <a:effectLst>
                  <a:outerShdw blurRad="38100" dist="38100" dir="2700000" algn="tl">
                    <a:srgbClr val="1D3641"/>
                  </a:outerShdw>
                </a:effectLst>
              </a:rPr>
              <a:t> </a:t>
            </a:r>
          </a:p>
        </p:txBody>
      </p:sp>
      <p:sp>
        <p:nvSpPr>
          <p:cNvPr id="24579" name="Content Placeholder 2">
            <a:extLst>
              <a:ext uri="{FF2B5EF4-FFF2-40B4-BE49-F238E27FC236}">
                <a16:creationId xmlns:a16="http://schemas.microsoft.com/office/drawing/2014/main" id="{2E481F27-3C05-AC5D-FBBA-DC59B995608D}"/>
              </a:ext>
            </a:extLst>
          </p:cNvPr>
          <p:cNvSpPr>
            <a:spLocks noGrp="1"/>
          </p:cNvSpPr>
          <p:nvPr>
            <p:ph type="body" sz="half" idx="1"/>
          </p:nvPr>
        </p:nvSpPr>
        <p:spPr>
          <a:xfrm>
            <a:off x="457200" y="1600200"/>
            <a:ext cx="8229600" cy="4525963"/>
          </a:xfrm>
        </p:spPr>
        <p:txBody>
          <a:bodyPr/>
          <a:lstStyle/>
          <a:p>
            <a:pPr eaLnBrk="1" hangingPunct="1">
              <a:lnSpc>
                <a:spcPct val="200000"/>
              </a:lnSpc>
              <a:buFont typeface="Arial" charset="0"/>
              <a:buChar char="•"/>
              <a:defRPr/>
            </a:pPr>
            <a:r>
              <a:rPr lang="en-US">
                <a:effectLst>
                  <a:outerShdw blurRad="38100" dist="38100" dir="2700000" algn="tl">
                    <a:srgbClr val="FFFFFF"/>
                  </a:outerShdw>
                </a:effectLst>
                <a:latin typeface="Times New Roman" pitchFamily="18" charset="0"/>
                <a:cs typeface="Times New Roman" pitchFamily="18" charset="0"/>
              </a:rPr>
              <a:t>Is method of treatment in which all family members gain insight into problems improve communication and improve functioning of individual members as well as the family as  a whole .</a:t>
            </a:r>
          </a:p>
        </p:txBody>
      </p:sp>
      <p:sp>
        <p:nvSpPr>
          <p:cNvPr id="73733" name="Slide Number Placeholder 4">
            <a:extLst>
              <a:ext uri="{FF2B5EF4-FFF2-40B4-BE49-F238E27FC236}">
                <a16:creationId xmlns:a16="http://schemas.microsoft.com/office/drawing/2014/main" id="{69C98296-4F8E-7ACB-BF35-66965379452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FCEFE408-0A4D-468C-A9A8-A6D358234B0B}" type="slidenum">
              <a:rPr lang="ar-SA" altLang="en-US" sz="1200"/>
              <a:pPr>
                <a:spcBef>
                  <a:spcPct val="0"/>
                </a:spcBef>
                <a:buClrTx/>
                <a:buFontTx/>
                <a:buNone/>
              </a:pPr>
              <a:t>58</a:t>
            </a:fld>
            <a:endParaRPr lang="en-US" altLang="en-US" sz="1200"/>
          </a:p>
        </p:txBody>
      </p:sp>
      <p:pic>
        <p:nvPicPr>
          <p:cNvPr id="73732" name="Picture 5" descr="MCj02997230000[1]">
            <a:extLst>
              <a:ext uri="{FF2B5EF4-FFF2-40B4-BE49-F238E27FC236}">
                <a16:creationId xmlns:a16="http://schemas.microsoft.com/office/drawing/2014/main" id="{E1B3640C-2FB9-9F36-C90F-AC27C82ED1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304800"/>
            <a:ext cx="16002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79011B6-5009-5320-7707-D08034DB0C16}"/>
              </a:ext>
            </a:extLst>
          </p:cNvPr>
          <p:cNvSpPr>
            <a:spLocks noGrp="1"/>
          </p:cNvSpPr>
          <p:nvPr>
            <p:ph type="title"/>
          </p:nvPr>
        </p:nvSpPr>
        <p:spPr>
          <a:xfrm>
            <a:off x="685800" y="-304800"/>
            <a:ext cx="8229600" cy="1143000"/>
          </a:xfrm>
        </p:spPr>
        <p:txBody>
          <a:bodyPr wrap="square" numCol="1" anchor="ctr" anchorCtr="0" compatLnSpc="1">
            <a:prstTxWarp prst="textNoShape">
              <a:avLst/>
            </a:prstTxWarp>
          </a:bodyPr>
          <a:lstStyle/>
          <a:p>
            <a:pPr eaLnBrk="1" hangingPunct="1">
              <a:defRPr/>
            </a:pPr>
            <a:r>
              <a:rPr lang="en-US">
                <a:ln>
                  <a:noFill/>
                </a:ln>
                <a:effectLst>
                  <a:outerShdw blurRad="38100" dist="38100" dir="2700000" algn="tl">
                    <a:srgbClr val="1D3641"/>
                  </a:outerShdw>
                </a:effectLst>
                <a:latin typeface="Times New Roman" pitchFamily="18" charset="0"/>
                <a:cs typeface="Times New Roman" pitchFamily="18" charset="0"/>
              </a:rPr>
              <a:t>Family therapy</a:t>
            </a:r>
            <a:r>
              <a:rPr lang="en-US">
                <a:ln>
                  <a:noFill/>
                </a:ln>
                <a:effectLst>
                  <a:outerShdw blurRad="38100" dist="38100" dir="2700000" algn="tl">
                    <a:srgbClr val="1D3641"/>
                  </a:outerShdw>
                </a:effectLst>
              </a:rPr>
              <a:t> </a:t>
            </a:r>
          </a:p>
        </p:txBody>
      </p:sp>
      <p:sp>
        <p:nvSpPr>
          <p:cNvPr id="25603" name="Content Placeholder 2">
            <a:extLst>
              <a:ext uri="{FF2B5EF4-FFF2-40B4-BE49-F238E27FC236}">
                <a16:creationId xmlns:a16="http://schemas.microsoft.com/office/drawing/2014/main" id="{C0D41F8F-32F8-CE71-F20B-547E24323FBD}"/>
              </a:ext>
            </a:extLst>
          </p:cNvPr>
          <p:cNvSpPr>
            <a:spLocks noGrp="1"/>
          </p:cNvSpPr>
          <p:nvPr>
            <p:ph type="body" sz="half" idx="1"/>
          </p:nvPr>
        </p:nvSpPr>
        <p:spPr>
          <a:xfrm>
            <a:off x="457200" y="762000"/>
            <a:ext cx="8229600" cy="4525963"/>
          </a:xfrm>
        </p:spPr>
        <p:txBody>
          <a:bodyPr/>
          <a:lstStyle/>
          <a:p>
            <a:pPr eaLnBrk="1" hangingPunct="1">
              <a:lnSpc>
                <a:spcPct val="200000"/>
              </a:lnSpc>
              <a:buFont typeface="Arial" charset="0"/>
              <a:buChar char="•"/>
              <a:defRPr/>
            </a:pPr>
            <a:r>
              <a:rPr lang="en-US" sz="2000" dirty="0">
                <a:effectLst>
                  <a:outerShdw blurRad="38100" dist="38100" dir="2700000" algn="tl">
                    <a:srgbClr val="FFFFFF"/>
                  </a:outerShdw>
                </a:effectLst>
                <a:latin typeface="Times New Roman" pitchFamily="18" charset="0"/>
                <a:cs typeface="Times New Roman" pitchFamily="18" charset="0"/>
              </a:rPr>
              <a:t>Is a form of group therapy in which the client family members participate the goal include understanding how family dynamics contribute to the client psychopathology mobilizing the family inherent strength and functional recourses ,restructuring maladaptive family behaviors</a:t>
            </a:r>
          </a:p>
          <a:p>
            <a:pPr eaLnBrk="1" hangingPunct="1">
              <a:lnSpc>
                <a:spcPct val="200000"/>
              </a:lnSpc>
              <a:buFont typeface="Arial" charset="0"/>
              <a:buNone/>
              <a:defRPr/>
            </a:pPr>
            <a:endParaRPr lang="en-US" sz="2000" dirty="0">
              <a:effectLst>
                <a:outerShdw blurRad="38100" dist="38100" dir="2700000" algn="tl">
                  <a:srgbClr val="FFFFFF"/>
                </a:outerShdw>
              </a:effectLst>
              <a:latin typeface="Times New Roman" pitchFamily="18" charset="0"/>
              <a:cs typeface="Times New Roman" pitchFamily="18" charset="0"/>
            </a:endParaRPr>
          </a:p>
          <a:p>
            <a:pPr eaLnBrk="1" hangingPunct="1">
              <a:buFont typeface="Arial" charset="0"/>
              <a:buNone/>
              <a:defRPr/>
            </a:pPr>
            <a:endParaRPr lang="en-US" sz="2000" dirty="0">
              <a:effectLst>
                <a:outerShdw blurRad="38100" dist="38100" dir="2700000" algn="tl">
                  <a:srgbClr val="FFFFFF"/>
                </a:outerShdw>
              </a:effectLst>
              <a:latin typeface="Times New Roman" pitchFamily="18" charset="0"/>
              <a:cs typeface="Times New Roman" pitchFamily="18" charset="0"/>
            </a:endParaRPr>
          </a:p>
        </p:txBody>
      </p:sp>
      <p:sp>
        <p:nvSpPr>
          <p:cNvPr id="74757" name="Slide Number Placeholder 4">
            <a:extLst>
              <a:ext uri="{FF2B5EF4-FFF2-40B4-BE49-F238E27FC236}">
                <a16:creationId xmlns:a16="http://schemas.microsoft.com/office/drawing/2014/main" id="{5A04B0C6-E1C3-B254-0887-6CEDCC010E2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7498230F-046B-410D-82FC-FB83613E62B3}" type="slidenum">
              <a:rPr lang="ar-SA" altLang="en-US" sz="1200"/>
              <a:pPr>
                <a:spcBef>
                  <a:spcPct val="0"/>
                </a:spcBef>
                <a:buClrTx/>
                <a:buFontTx/>
                <a:buNone/>
              </a:pPr>
              <a:t>59</a:t>
            </a:fld>
            <a:endParaRPr lang="en-US" altLang="en-US" sz="1200"/>
          </a:p>
        </p:txBody>
      </p:sp>
      <p:pic>
        <p:nvPicPr>
          <p:cNvPr id="74756" name="Picture 5" descr="MCj02997230000[1]">
            <a:extLst>
              <a:ext uri="{FF2B5EF4-FFF2-40B4-BE49-F238E27FC236}">
                <a16:creationId xmlns:a16="http://schemas.microsoft.com/office/drawing/2014/main" id="{7BAC0B3C-21C0-A8F0-FBA1-4BF9BE7BF5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0"/>
            <a:ext cx="16002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B29F3578-CD4B-15A1-343E-91EBC6FAC008}"/>
              </a:ext>
            </a:extLst>
          </p:cNvPr>
          <p:cNvSpPr>
            <a:spLocks noGrp="1" noChangeArrowheads="1"/>
          </p:cNvSpPr>
          <p:nvPr>
            <p:ph type="title"/>
          </p:nvPr>
        </p:nvSpPr>
        <p:spPr/>
        <p:txBody>
          <a:bodyPr>
            <a:normAutofit fontScale="90000"/>
          </a:bodyPr>
          <a:lstStyle/>
          <a:p>
            <a:pPr eaLnBrk="1" fontAlgn="auto" hangingPunct="1">
              <a:spcAft>
                <a:spcPts val="0"/>
              </a:spcAft>
              <a:defRPr/>
            </a:pPr>
            <a:r>
              <a:rPr lang="en-US">
                <a:solidFill>
                  <a:schemeClr val="accent6">
                    <a:tint val="1000"/>
                  </a:schemeClr>
                </a:solidFill>
              </a:rPr>
              <a:t>Complementary and Alternative Therapies (CAM)</a:t>
            </a:r>
          </a:p>
        </p:txBody>
      </p:sp>
      <p:pic>
        <p:nvPicPr>
          <p:cNvPr id="14339" name="Picture 5" descr="C:\Documents and Settings\Owner\Application Data\Microsoft\Media Catalog\acupunctiure.jpg">
            <a:extLst>
              <a:ext uri="{FF2B5EF4-FFF2-40B4-BE49-F238E27FC236}">
                <a16:creationId xmlns:a16="http://schemas.microsoft.com/office/drawing/2014/main" id="{0F7134BE-DC32-6086-F461-62A7A106CC3C}"/>
              </a:ext>
            </a:extLst>
          </p:cNvPr>
          <p:cNvPicPr>
            <a:picLocks noGrp="1"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685800" y="2209800"/>
            <a:ext cx="3810000" cy="3162300"/>
          </a:xfrm>
        </p:spPr>
      </p:pic>
      <p:sp>
        <p:nvSpPr>
          <p:cNvPr id="14340" name="Rectangle 4">
            <a:extLst>
              <a:ext uri="{FF2B5EF4-FFF2-40B4-BE49-F238E27FC236}">
                <a16:creationId xmlns:a16="http://schemas.microsoft.com/office/drawing/2014/main" id="{274C4131-59C2-99C9-F71E-FBAA72749337}"/>
              </a:ext>
            </a:extLst>
          </p:cNvPr>
          <p:cNvSpPr>
            <a:spLocks noGrp="1" noChangeArrowheads="1"/>
          </p:cNvSpPr>
          <p:nvPr>
            <p:ph type="body" sz="half" idx="2"/>
          </p:nvPr>
        </p:nvSpPr>
        <p:spPr/>
        <p:txBody>
          <a:bodyPr/>
          <a:lstStyle/>
          <a:p>
            <a:pPr eaLnBrk="1" hangingPunct="1"/>
            <a:r>
              <a:rPr lang="en-US" altLang="en-US" sz="2800"/>
              <a:t>A broad range of healing philosophies and approaches that focus on holistic therapies.</a:t>
            </a:r>
          </a:p>
        </p:txBody>
      </p:sp>
      <p:sp>
        <p:nvSpPr>
          <p:cNvPr id="14341" name="Slide Number Placeholder 4">
            <a:extLst>
              <a:ext uri="{FF2B5EF4-FFF2-40B4-BE49-F238E27FC236}">
                <a16:creationId xmlns:a16="http://schemas.microsoft.com/office/drawing/2014/main" id="{4D941C21-D55B-C73C-BE50-E0478FA04B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9A1C398D-91FE-4309-BFB3-C0F140D16762}" type="slidenum">
              <a:rPr lang="ar-SA" altLang="en-US" sz="1200"/>
              <a:pPr>
                <a:spcBef>
                  <a:spcPct val="0"/>
                </a:spcBef>
                <a:buClrTx/>
                <a:buFontTx/>
                <a:buNone/>
              </a:pPr>
              <a:t>6</a:t>
            </a:fld>
            <a:endParaRPr lang="en-US" altLang="en-US" sz="1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ADCAD3B1-DEF6-B154-3967-DB9B2EAFE589}"/>
              </a:ext>
            </a:extLst>
          </p:cNvPr>
          <p:cNvSpPr>
            <a:spLocks noGrp="1" noChangeArrowheads="1"/>
          </p:cNvSpPr>
          <p:nvPr>
            <p:ph type="title"/>
          </p:nvPr>
        </p:nvSpPr>
        <p:spPr/>
        <p:txBody>
          <a:bodyPr/>
          <a:lstStyle/>
          <a:p>
            <a:pPr eaLnBrk="1" fontAlgn="auto" hangingPunct="1">
              <a:spcAft>
                <a:spcPts val="0"/>
              </a:spcAft>
              <a:defRPr/>
            </a:pPr>
            <a:r>
              <a:rPr lang="en-US">
                <a:solidFill>
                  <a:schemeClr val="accent6">
                    <a:tint val="1000"/>
                  </a:schemeClr>
                </a:solidFill>
              </a:rPr>
              <a:t>Herbal Products</a:t>
            </a:r>
          </a:p>
        </p:txBody>
      </p:sp>
      <p:pic>
        <p:nvPicPr>
          <p:cNvPr id="15363" name="Picture 5" descr="C:\Documents and Settings\Owner\Application Data\Microsoft\Media Catalog\st johns wort.jpg">
            <a:extLst>
              <a:ext uri="{FF2B5EF4-FFF2-40B4-BE49-F238E27FC236}">
                <a16:creationId xmlns:a16="http://schemas.microsoft.com/office/drawing/2014/main" id="{54D34959-058F-6350-0616-F294F54EBB06}"/>
              </a:ext>
            </a:extLst>
          </p:cNvPr>
          <p:cNvPicPr>
            <a:picLocks noGrp="1" noChangeAspect="1" noChangeArrowheads="1"/>
          </p:cNvPicPr>
          <p:nvPr>
            <p:ph type="clipArt" sz="half" idx="1"/>
          </p:nvPr>
        </p:nvPicPr>
        <p:blipFill>
          <a:blip r:embed="rId2">
            <a:extLst>
              <a:ext uri="{28A0092B-C50C-407E-A947-70E740481C1C}">
                <a14:useLocalDpi xmlns:a14="http://schemas.microsoft.com/office/drawing/2010/main" val="0"/>
              </a:ext>
            </a:extLst>
          </a:blip>
          <a:stretch>
            <a:fillRect/>
          </a:stretch>
        </p:blipFill>
        <p:spPr>
          <a:xfrm>
            <a:off x="1409700" y="2355850"/>
            <a:ext cx="2362200" cy="3365500"/>
          </a:xfrm>
        </p:spPr>
      </p:pic>
      <p:sp>
        <p:nvSpPr>
          <p:cNvPr id="15364" name="Rectangle 4">
            <a:extLst>
              <a:ext uri="{FF2B5EF4-FFF2-40B4-BE49-F238E27FC236}">
                <a16:creationId xmlns:a16="http://schemas.microsoft.com/office/drawing/2014/main" id="{9A736BF5-D5A7-3BB3-D2BF-EA65B13B7713}"/>
              </a:ext>
            </a:extLst>
          </p:cNvPr>
          <p:cNvSpPr>
            <a:spLocks noGrp="1" noChangeArrowheads="1"/>
          </p:cNvSpPr>
          <p:nvPr>
            <p:ph type="body" sz="half" idx="2"/>
          </p:nvPr>
        </p:nvSpPr>
        <p:spPr/>
        <p:txBody>
          <a:bodyPr/>
          <a:lstStyle/>
          <a:p>
            <a:pPr eaLnBrk="1" hangingPunct="1"/>
            <a:r>
              <a:rPr lang="en-US" altLang="en-US" sz="2800"/>
              <a:t>Used to treat mild depression, anxiety, SAD, and sleep disorders.</a:t>
            </a:r>
          </a:p>
          <a:p>
            <a:pPr eaLnBrk="1" hangingPunct="1"/>
            <a:r>
              <a:rPr lang="en-US" altLang="en-US" sz="2800"/>
              <a:t>Mechanism: serotonin-reuptake inhibition</a:t>
            </a:r>
          </a:p>
        </p:txBody>
      </p:sp>
      <p:sp>
        <p:nvSpPr>
          <p:cNvPr id="15365" name="Slide Number Placeholder 4">
            <a:extLst>
              <a:ext uri="{FF2B5EF4-FFF2-40B4-BE49-F238E27FC236}">
                <a16:creationId xmlns:a16="http://schemas.microsoft.com/office/drawing/2014/main" id="{74D79806-6B77-C986-6F32-32294CB725C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E849E219-E247-4A03-9169-3495E65FB98B}" type="slidenum">
              <a:rPr lang="ar-SA" altLang="en-US" sz="1200"/>
              <a:pPr>
                <a:spcBef>
                  <a:spcPct val="0"/>
                </a:spcBef>
                <a:buClrTx/>
                <a:buFontTx/>
                <a:buNone/>
              </a:pPr>
              <a:t>7</a:t>
            </a:fld>
            <a:endParaRPr lang="en-US" altLang="en-US" sz="1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14B7F8A3-8675-C57C-091A-DD0221B450F4}"/>
              </a:ext>
            </a:extLst>
          </p:cNvPr>
          <p:cNvSpPr>
            <a:spLocks noGrp="1" noChangeArrowheads="1"/>
          </p:cNvSpPr>
          <p:nvPr>
            <p:ph type="title"/>
          </p:nvPr>
        </p:nvSpPr>
        <p:spPr/>
        <p:txBody>
          <a:bodyPr/>
          <a:lstStyle/>
          <a:p>
            <a:pPr eaLnBrk="1" fontAlgn="auto" hangingPunct="1">
              <a:spcAft>
                <a:spcPts val="0"/>
              </a:spcAft>
              <a:defRPr/>
            </a:pPr>
            <a:r>
              <a:rPr lang="en-US">
                <a:solidFill>
                  <a:schemeClr val="accent6">
                    <a:tint val="1000"/>
                  </a:schemeClr>
                </a:solidFill>
              </a:rPr>
              <a:t>Acupuncture</a:t>
            </a:r>
          </a:p>
        </p:txBody>
      </p:sp>
      <p:pic>
        <p:nvPicPr>
          <p:cNvPr id="16387" name="Picture 5" descr="C:\Documents and Settings\Owner\Application Data\Microsoft\Media Catalog\Acupuncture%20for%20Sinuses.jpg">
            <a:extLst>
              <a:ext uri="{FF2B5EF4-FFF2-40B4-BE49-F238E27FC236}">
                <a16:creationId xmlns:a16="http://schemas.microsoft.com/office/drawing/2014/main" id="{3249939F-840C-8558-FEB6-50749B25E77D}"/>
              </a:ext>
            </a:extLst>
          </p:cNvPr>
          <p:cNvPicPr>
            <a:picLocks noGrp="1"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685800" y="2133600"/>
            <a:ext cx="3810000" cy="3581400"/>
          </a:xfrm>
        </p:spPr>
      </p:pic>
      <p:sp>
        <p:nvSpPr>
          <p:cNvPr id="16388" name="Rectangle 4">
            <a:extLst>
              <a:ext uri="{FF2B5EF4-FFF2-40B4-BE49-F238E27FC236}">
                <a16:creationId xmlns:a16="http://schemas.microsoft.com/office/drawing/2014/main" id="{1826476A-D0E3-64DD-D3E6-46F338AA5ACA}"/>
              </a:ext>
            </a:extLst>
          </p:cNvPr>
          <p:cNvSpPr>
            <a:spLocks noGrp="1" noChangeArrowheads="1"/>
          </p:cNvSpPr>
          <p:nvPr>
            <p:ph type="body" sz="half" idx="2"/>
          </p:nvPr>
        </p:nvSpPr>
        <p:spPr/>
        <p:txBody>
          <a:bodyPr/>
          <a:lstStyle/>
          <a:p>
            <a:pPr eaLnBrk="1" hangingPunct="1">
              <a:lnSpc>
                <a:spcPct val="90000"/>
              </a:lnSpc>
            </a:pPr>
            <a:r>
              <a:rPr lang="en-US" altLang="en-US"/>
              <a:t>Involves the insertion of needles into acupoints or energy channels for the purpose of restoring energy balance.</a:t>
            </a:r>
          </a:p>
          <a:p>
            <a:pPr eaLnBrk="1" hangingPunct="1">
              <a:lnSpc>
                <a:spcPct val="90000"/>
              </a:lnSpc>
            </a:pPr>
            <a:r>
              <a:rPr lang="en-US" altLang="en-US"/>
              <a:t>It is used in treating depression &amp; anxiety.</a:t>
            </a:r>
          </a:p>
        </p:txBody>
      </p:sp>
      <p:sp>
        <p:nvSpPr>
          <p:cNvPr id="16389" name="Slide Number Placeholder 4">
            <a:extLst>
              <a:ext uri="{FF2B5EF4-FFF2-40B4-BE49-F238E27FC236}">
                <a16:creationId xmlns:a16="http://schemas.microsoft.com/office/drawing/2014/main" id="{7AABAEB7-A3A4-749D-FC28-9019D82537F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DBF74ECF-EA6C-4AF1-B27D-51A3E1A0F4F0}" type="slidenum">
              <a:rPr lang="ar-SA" altLang="en-US" sz="1200"/>
              <a:pPr>
                <a:spcBef>
                  <a:spcPct val="0"/>
                </a:spcBef>
                <a:buClrTx/>
                <a:buFontTx/>
                <a:buNone/>
              </a:pPr>
              <a:t>8</a:t>
            </a:fld>
            <a:endParaRPr lang="en-US" altLang="en-US" sz="1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55AE9F21-232B-D4E9-10FF-2CDC2B0EAD38}"/>
              </a:ext>
            </a:extLst>
          </p:cNvPr>
          <p:cNvSpPr>
            <a:spLocks noGrp="1" noChangeArrowheads="1"/>
          </p:cNvSpPr>
          <p:nvPr>
            <p:ph type="title"/>
          </p:nvPr>
        </p:nvSpPr>
        <p:spPr/>
        <p:txBody>
          <a:bodyPr/>
          <a:lstStyle/>
          <a:p>
            <a:pPr eaLnBrk="1" fontAlgn="auto" hangingPunct="1">
              <a:spcAft>
                <a:spcPts val="0"/>
              </a:spcAft>
              <a:defRPr/>
            </a:pPr>
            <a:r>
              <a:rPr lang="en-US">
                <a:solidFill>
                  <a:schemeClr val="accent6">
                    <a:tint val="1000"/>
                  </a:schemeClr>
                </a:solidFill>
              </a:rPr>
              <a:t>Massage</a:t>
            </a:r>
          </a:p>
        </p:txBody>
      </p:sp>
      <p:pic>
        <p:nvPicPr>
          <p:cNvPr id="17411" name="Picture 5" descr="C:\Documents and Settings\Owner\Application Data\Microsoft\Media Catalog\massage.jpg">
            <a:extLst>
              <a:ext uri="{FF2B5EF4-FFF2-40B4-BE49-F238E27FC236}">
                <a16:creationId xmlns:a16="http://schemas.microsoft.com/office/drawing/2014/main" id="{632DE0B6-9790-902A-0E35-CA00C812529B}"/>
              </a:ext>
            </a:extLst>
          </p:cNvPr>
          <p:cNvPicPr>
            <a:picLocks noGrp="1" noChangeAspect="1" noChangeArrowheads="1"/>
          </p:cNvPicPr>
          <p:nvPr>
            <p:ph type="clipArt" sz="half" idx="1"/>
          </p:nvPr>
        </p:nvPicPr>
        <p:blipFill>
          <a:blip r:embed="rId2">
            <a:extLst>
              <a:ext uri="{28A0092B-C50C-407E-A947-70E740481C1C}">
                <a14:useLocalDpi xmlns:a14="http://schemas.microsoft.com/office/drawing/2010/main" val="0"/>
              </a:ext>
            </a:extLst>
          </a:blip>
          <a:stretch>
            <a:fillRect/>
          </a:stretch>
        </p:blipFill>
        <p:spPr>
          <a:xfrm>
            <a:off x="908050" y="2298700"/>
            <a:ext cx="3365500" cy="3479800"/>
          </a:xfrm>
        </p:spPr>
      </p:pic>
      <p:sp>
        <p:nvSpPr>
          <p:cNvPr id="17412" name="Rectangle 3">
            <a:extLst>
              <a:ext uri="{FF2B5EF4-FFF2-40B4-BE49-F238E27FC236}">
                <a16:creationId xmlns:a16="http://schemas.microsoft.com/office/drawing/2014/main" id="{5D510C1B-63C5-74F6-686A-C0E83E6C5858}"/>
              </a:ext>
            </a:extLst>
          </p:cNvPr>
          <p:cNvSpPr>
            <a:spLocks noGrp="1" noChangeArrowheads="1"/>
          </p:cNvSpPr>
          <p:nvPr>
            <p:ph type="body" sz="half" idx="2"/>
          </p:nvPr>
        </p:nvSpPr>
        <p:spPr/>
        <p:txBody>
          <a:bodyPr/>
          <a:lstStyle/>
          <a:p>
            <a:pPr eaLnBrk="1" hangingPunct="1"/>
            <a:r>
              <a:rPr lang="en-US" altLang="en-US" sz="2800"/>
              <a:t>There are a few studies that have evaluated the effects of massage therapy for the treatment of depression. Effects may be short term.</a:t>
            </a:r>
          </a:p>
        </p:txBody>
      </p:sp>
      <p:sp>
        <p:nvSpPr>
          <p:cNvPr id="17413" name="Slide Number Placeholder 4">
            <a:extLst>
              <a:ext uri="{FF2B5EF4-FFF2-40B4-BE49-F238E27FC236}">
                <a16:creationId xmlns:a16="http://schemas.microsoft.com/office/drawing/2014/main" id="{6DB9FA18-AC70-CA29-4376-F4884CF663A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CC2C9"/>
              </a:buClr>
              <a:buFont typeface="Arial" panose="020B0604020202020204" pitchFamily="34" charset="0"/>
              <a:buChar char="•"/>
              <a:defRPr sz="2400">
                <a:solidFill>
                  <a:schemeClr val="tx2"/>
                </a:solidFill>
                <a:latin typeface="Tw Cen MT" panose="020B0602020104020603" pitchFamily="34" charset="0"/>
              </a:defRPr>
            </a:lvl1pPr>
            <a:lvl2pPr marL="742950" indent="-285750">
              <a:spcBef>
                <a:spcPct val="20000"/>
              </a:spcBef>
              <a:buClr>
                <a:srgbClr val="ACC2C9"/>
              </a:buClr>
              <a:buFont typeface="Arial" panose="020B0604020202020204" pitchFamily="34" charset="0"/>
              <a:buChar char="•"/>
              <a:defRPr sz="2000">
                <a:solidFill>
                  <a:schemeClr val="tx1"/>
                </a:solidFill>
                <a:latin typeface="Tw Cen MT" panose="020B0602020104020603" pitchFamily="34" charset="0"/>
              </a:defRPr>
            </a:lvl2pPr>
            <a:lvl3pPr marL="1143000" indent="-228600">
              <a:spcBef>
                <a:spcPct val="20000"/>
              </a:spcBef>
              <a:buClr>
                <a:schemeClr val="accent2"/>
              </a:buClr>
              <a:buFont typeface="Arial" panose="020B0604020202020204" pitchFamily="34" charset="0"/>
              <a:buChar char="•"/>
              <a:defRPr sz="2000">
                <a:solidFill>
                  <a:schemeClr val="tx2"/>
                </a:solidFill>
                <a:latin typeface="Tw Cen MT" panose="020B0602020104020603" pitchFamily="34" charset="0"/>
              </a:defRPr>
            </a:lvl3pPr>
            <a:lvl4pPr marL="1600200" indent="-228600">
              <a:spcBef>
                <a:spcPct val="20000"/>
              </a:spcBef>
              <a:buClr>
                <a:srgbClr val="99987F"/>
              </a:buClr>
              <a:buFont typeface="Arial" panose="020B0604020202020204" pitchFamily="34" charset="0"/>
              <a:buChar char="•"/>
              <a:defRPr sz="2000">
                <a:solidFill>
                  <a:schemeClr val="tx1"/>
                </a:solidFill>
                <a:latin typeface="Tw Cen MT" panose="020B0602020104020603" pitchFamily="34" charset="0"/>
              </a:defRPr>
            </a:lvl4pPr>
            <a:lvl5pPr marL="2057400" indent="-228600">
              <a:spcBef>
                <a:spcPct val="20000"/>
              </a:spcBef>
              <a:buClr>
                <a:srgbClr val="90AC97"/>
              </a:buClr>
              <a:buFont typeface="Arial" panose="020B0604020202020204" pitchFamily="34" charset="0"/>
              <a:buChar char="•"/>
              <a:defRPr sz="1600">
                <a:solidFill>
                  <a:schemeClr val="tx2"/>
                </a:solidFill>
                <a:latin typeface="Tw Cen MT" panose="020B0602020104020603" pitchFamily="34" charset="0"/>
              </a:defRPr>
            </a:lvl5pPr>
            <a:lvl6pPr marL="25146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6pPr>
            <a:lvl7pPr marL="29718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7pPr>
            <a:lvl8pPr marL="34290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8pPr>
            <a:lvl9pPr marL="3886200" indent="-228600" eaLnBrk="0" fontAlgn="base" hangingPunct="0">
              <a:spcBef>
                <a:spcPct val="20000"/>
              </a:spcBef>
              <a:spcAft>
                <a:spcPct val="0"/>
              </a:spcAft>
              <a:buClr>
                <a:srgbClr val="90AC97"/>
              </a:buClr>
              <a:buFont typeface="Arial" panose="020B0604020202020204" pitchFamily="34" charset="0"/>
              <a:buChar char="•"/>
              <a:defRPr sz="1600">
                <a:solidFill>
                  <a:schemeClr val="tx2"/>
                </a:solidFill>
                <a:latin typeface="Tw Cen MT" panose="020B0602020104020603" pitchFamily="34" charset="0"/>
              </a:defRPr>
            </a:lvl9pPr>
          </a:lstStyle>
          <a:p>
            <a:pPr>
              <a:spcBef>
                <a:spcPct val="0"/>
              </a:spcBef>
              <a:buClrTx/>
              <a:buFontTx/>
              <a:buNone/>
            </a:pPr>
            <a:fld id="{B7048813-0F1A-425E-AF5D-DC6018BEEAA5}" type="slidenum">
              <a:rPr lang="ar-SA" altLang="en-US" sz="1200"/>
              <a:pPr>
                <a:spcBef>
                  <a:spcPct val="0"/>
                </a:spcBef>
                <a:buClrTx/>
                <a:buFontTx/>
                <a:buNone/>
              </a:pPr>
              <a:t>9</a:t>
            </a:fld>
            <a:endParaRPr lang="en-US" altLang="en-US" sz="120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302</TotalTime>
  <Words>2631</Words>
  <Application>Microsoft Office PowerPoint</Application>
  <PresentationFormat>On-screen Show (4:3)</PresentationFormat>
  <Paragraphs>384</Paragraphs>
  <Slides>59</Slides>
  <Notes>6</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Office Theme</vt:lpstr>
      <vt:lpstr>Treatment Modalities </vt:lpstr>
      <vt:lpstr>Somatic Therapies</vt:lpstr>
      <vt:lpstr>Phototherapy</vt:lpstr>
      <vt:lpstr>Mechanism of action</vt:lpstr>
      <vt:lpstr>Positive &amp; Adverse Effects of Light Therapy</vt:lpstr>
      <vt:lpstr>Complementary and Alternative Therapies (CAM)</vt:lpstr>
      <vt:lpstr>Herbal Products</vt:lpstr>
      <vt:lpstr>Acupuncture</vt:lpstr>
      <vt:lpstr>Massage</vt:lpstr>
      <vt:lpstr>Yoga  (breathing control stretching, and meditation)</vt:lpstr>
      <vt:lpstr>Group Therapy </vt:lpstr>
      <vt:lpstr>introduction</vt:lpstr>
      <vt:lpstr>Group therapy</vt:lpstr>
      <vt:lpstr>cont</vt:lpstr>
      <vt:lpstr>Group sessions</vt:lpstr>
      <vt:lpstr>Group therapy</vt:lpstr>
      <vt:lpstr>Group therapy</vt:lpstr>
      <vt:lpstr>Group therapy</vt:lpstr>
      <vt:lpstr>Group therapy</vt:lpstr>
      <vt:lpstr>Types of Groups </vt:lpstr>
      <vt:lpstr>Types of Groups (continued) </vt:lpstr>
      <vt:lpstr>Types of Groups (continued)  </vt:lpstr>
      <vt:lpstr>Group Counseling</vt:lpstr>
      <vt:lpstr>Group Counseling</vt:lpstr>
      <vt:lpstr>Group Counseling</vt:lpstr>
      <vt:lpstr>Group Counseling</vt:lpstr>
      <vt:lpstr>Therapeutic Groups</vt:lpstr>
      <vt:lpstr>Conclusion </vt:lpstr>
      <vt:lpstr>Milieu Therapy – The Therapeutic Community </vt:lpstr>
      <vt:lpstr>Introduction</vt:lpstr>
      <vt:lpstr>Milieu, Defined</vt:lpstr>
      <vt:lpstr>The Goal of Milieu Therapy</vt:lpstr>
      <vt:lpstr>Basis of Milieu Therapy </vt:lpstr>
      <vt:lpstr>Milieu Therapy Characteristics </vt:lpstr>
      <vt:lpstr>Cont…</vt:lpstr>
      <vt:lpstr>Cont…</vt:lpstr>
      <vt:lpstr>Team Members</vt:lpstr>
      <vt:lpstr>Critique</vt:lpstr>
      <vt:lpstr>PowerPoint Presentation</vt:lpstr>
      <vt:lpstr>PowerPoint Presentation</vt:lpstr>
      <vt:lpstr>Conclusion</vt:lpstr>
      <vt:lpstr>Family Therapy </vt:lpstr>
      <vt:lpstr>Family definition </vt:lpstr>
      <vt:lpstr>Form of family units </vt:lpstr>
      <vt:lpstr>Comprehensive family assessment</vt:lpstr>
      <vt:lpstr>Genogram </vt:lpstr>
      <vt:lpstr>Genogram</vt:lpstr>
      <vt:lpstr>Analysis of genogram </vt:lpstr>
      <vt:lpstr>Family mental health </vt:lpstr>
      <vt:lpstr>Cont </vt:lpstr>
      <vt:lpstr>PowerPoint Presentation</vt:lpstr>
      <vt:lpstr>Family mental illness</vt:lpstr>
      <vt:lpstr>Effect of mental illness on the family </vt:lpstr>
      <vt:lpstr>Family mental illness</vt:lpstr>
      <vt:lpstr>Family mental illness</vt:lpstr>
      <vt:lpstr>Family mental illness</vt:lpstr>
      <vt:lpstr>Which approach is best?</vt:lpstr>
      <vt:lpstr>Family therapy </vt:lpstr>
      <vt:lpstr>Family therapy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nadia</dc:creator>
  <cp:lastModifiedBy>بتول علي يوسف عبد عواد</cp:lastModifiedBy>
  <cp:revision>61</cp:revision>
  <dcterms:created xsi:type="dcterms:W3CDTF">2011-10-16T18:11:34Z</dcterms:created>
  <dcterms:modified xsi:type="dcterms:W3CDTF">2022-08-21T11:56:54Z</dcterms:modified>
</cp:coreProperties>
</file>