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3"/>
  </p:sldMasterIdLst>
  <p:sldIdLst>
    <p:sldId id="256" r:id="rId4"/>
    <p:sldId id="257" r:id="rId5"/>
    <p:sldId id="258" r:id="rId6"/>
    <p:sldId id="259" r:id="rId7"/>
    <p:sldId id="260" r:id="rId8"/>
    <p:sldId id="271" r:id="rId9"/>
    <p:sldId id="272" r:id="rId10"/>
    <p:sldId id="273" r:id="rId11"/>
    <p:sldId id="274" r:id="rId12"/>
    <p:sldId id="275" r:id="rId13"/>
    <p:sldId id="276" r:id="rId14"/>
    <p:sldId id="270" r:id="rId15"/>
  </p:sldIdLst>
  <p:sldSz cx="9144000" cy="6858000" type="screen4x3"/>
  <p:notesSz cx="6858000" cy="9144000"/>
  <p:defaultTextStyle>
    <a:defPPr>
      <a:defRPr lang="ar-SA"/>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8" d="100"/>
          <a:sy n="68" d="100"/>
        </p:scale>
        <p:origin x="-144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 /><Relationship Id="rId13" Type="http://schemas.openxmlformats.org/officeDocument/2006/relationships/slide" Target="slides/slide10.xml" /><Relationship Id="rId18" Type="http://schemas.openxmlformats.org/officeDocument/2006/relationships/theme" Target="theme/theme1.xml" /><Relationship Id="rId3" Type="http://schemas.openxmlformats.org/officeDocument/2006/relationships/slideMaster" Target="slideMasters/slideMaster1.xml" /><Relationship Id="rId7" Type="http://schemas.openxmlformats.org/officeDocument/2006/relationships/slide" Target="slides/slide4.xml" /><Relationship Id="rId12" Type="http://schemas.openxmlformats.org/officeDocument/2006/relationships/slide" Target="slides/slide9.xml" /><Relationship Id="rId17" Type="http://schemas.openxmlformats.org/officeDocument/2006/relationships/viewProps" Target="viewProps.xml" /><Relationship Id="rId2" Type="http://schemas.openxmlformats.org/officeDocument/2006/relationships/customXml" Target="../customXml/item2.xml" /><Relationship Id="rId16" Type="http://schemas.openxmlformats.org/officeDocument/2006/relationships/presProps" Target="presProps.xml" /><Relationship Id="rId1" Type="http://schemas.openxmlformats.org/officeDocument/2006/relationships/customXml" Target="../customXml/item1.xml" /><Relationship Id="rId6" Type="http://schemas.openxmlformats.org/officeDocument/2006/relationships/slide" Target="slides/slide3.xml" /><Relationship Id="rId11" Type="http://schemas.openxmlformats.org/officeDocument/2006/relationships/slide" Target="slides/slide8.xml" /><Relationship Id="rId5" Type="http://schemas.openxmlformats.org/officeDocument/2006/relationships/slide" Target="slides/slide2.xml" /><Relationship Id="rId15" Type="http://schemas.openxmlformats.org/officeDocument/2006/relationships/slide" Target="slides/slide12.xml" /><Relationship Id="rId10" Type="http://schemas.openxmlformats.org/officeDocument/2006/relationships/slide" Target="slides/slide7.xml" /><Relationship Id="rId19" Type="http://schemas.openxmlformats.org/officeDocument/2006/relationships/tableStyles" Target="tableStyles.xml" /><Relationship Id="rId4" Type="http://schemas.openxmlformats.org/officeDocument/2006/relationships/slide" Target="slides/slide1.xml" /><Relationship Id="rId9" Type="http://schemas.openxmlformats.org/officeDocument/2006/relationships/slide" Target="slides/slide6.xml" /><Relationship Id="rId14" Type="http://schemas.openxmlformats.org/officeDocument/2006/relationships/slide" Target="slides/slide1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4" name="شكل حر 10">
            <a:extLst>
              <a:ext uri="{FF2B5EF4-FFF2-40B4-BE49-F238E27FC236}">
                <a16:creationId xmlns:a16="http://schemas.microsoft.com/office/drawing/2014/main" id="{E14C50C6-0601-4099-8E16-804B20575273}"/>
              </a:ext>
            </a:extLst>
          </p:cNvPr>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lgn="r" rtl="1" eaLnBrk="1" fontAlgn="auto" hangingPunct="1">
              <a:spcBef>
                <a:spcPts val="0"/>
              </a:spcBef>
              <a:spcAft>
                <a:spcPts val="0"/>
              </a:spcAft>
              <a:defRPr/>
            </a:pPr>
            <a:endParaRPr lang="en-US">
              <a:latin typeface="+mn-lt"/>
              <a:cs typeface="+mn-cs"/>
            </a:endParaRPr>
          </a:p>
        </p:txBody>
      </p:sp>
      <p:sp>
        <p:nvSpPr>
          <p:cNvPr id="5" name="شكل حر 12">
            <a:extLst>
              <a:ext uri="{FF2B5EF4-FFF2-40B4-BE49-F238E27FC236}">
                <a16:creationId xmlns:a16="http://schemas.microsoft.com/office/drawing/2014/main" id="{B8000C4F-8720-4F96-8A61-6A1FC3EABC8F}"/>
              </a:ext>
            </a:extLst>
          </p:cNvPr>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lgn="r" rtl="1" eaLnBrk="1" fontAlgn="auto" hangingPunct="1">
              <a:spcBef>
                <a:spcPts val="0"/>
              </a:spcBef>
              <a:spcAft>
                <a:spcPts val="0"/>
              </a:spcAft>
              <a:defRPr/>
            </a:pPr>
            <a:endParaRPr lang="en-US">
              <a:latin typeface="+mn-lt"/>
              <a:cs typeface="+mn-cs"/>
            </a:endParaRPr>
          </a:p>
        </p:txBody>
      </p:sp>
      <p:sp>
        <p:nvSpPr>
          <p:cNvPr id="9" name="عنوان 8"/>
          <p:cNvSpPr>
            <a:spLocks noGrp="1"/>
          </p:cNvSpPr>
          <p:nvPr>
            <p:ph type="ctrTitle"/>
          </p:nvPr>
        </p:nvSpPr>
        <p:spPr>
          <a:xfrm>
            <a:off x="429064" y="3337560"/>
            <a:ext cx="6480048" cy="2301240"/>
          </a:xfrm>
        </p:spPr>
        <p:txBody>
          <a:bodyPr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ar-SA"/>
              <a:t>انقر لتحرير نمط العنوان الرئيسي</a:t>
            </a:r>
            <a:endParaRPr lang="en-US"/>
          </a:p>
        </p:txBody>
      </p:sp>
      <p:sp>
        <p:nvSpPr>
          <p:cNvPr id="17" name="عنوان فرعي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ar-SA"/>
              <a:t>انقر لتحرير نمط العنوان الثانوي الرئيسي</a:t>
            </a:r>
            <a:endParaRPr lang="en-US"/>
          </a:p>
        </p:txBody>
      </p:sp>
      <p:sp>
        <p:nvSpPr>
          <p:cNvPr id="6" name="عنصر نائب للتاريخ 29">
            <a:extLst>
              <a:ext uri="{FF2B5EF4-FFF2-40B4-BE49-F238E27FC236}">
                <a16:creationId xmlns:a16="http://schemas.microsoft.com/office/drawing/2014/main" id="{E6FC3417-821F-4F6C-BF45-2200F4C1FEB2}"/>
              </a:ext>
            </a:extLst>
          </p:cNvPr>
          <p:cNvSpPr>
            <a:spLocks noGrp="1"/>
          </p:cNvSpPr>
          <p:nvPr>
            <p:ph type="dt" sz="half" idx="10"/>
          </p:nvPr>
        </p:nvSpPr>
        <p:spPr/>
        <p:txBody>
          <a:bodyPr/>
          <a:lstStyle>
            <a:lvl1pPr>
              <a:defRPr/>
            </a:lvl1pPr>
          </a:lstStyle>
          <a:p>
            <a:pPr>
              <a:defRPr/>
            </a:pPr>
            <a:fld id="{157FE126-D31F-4F09-AC1D-64E0C33934AA}" type="datetimeFigureOut">
              <a:rPr lang="ar-SA"/>
              <a:pPr>
                <a:defRPr/>
              </a:pPr>
              <a:t>02/04/1443</a:t>
            </a:fld>
            <a:endParaRPr lang="ar-SA"/>
          </a:p>
        </p:txBody>
      </p:sp>
      <p:sp>
        <p:nvSpPr>
          <p:cNvPr id="7" name="عنصر نائب للتذييل 18">
            <a:extLst>
              <a:ext uri="{FF2B5EF4-FFF2-40B4-BE49-F238E27FC236}">
                <a16:creationId xmlns:a16="http://schemas.microsoft.com/office/drawing/2014/main" id="{9883F107-CD33-4E36-957B-743913E69F35}"/>
              </a:ext>
            </a:extLst>
          </p:cNvPr>
          <p:cNvSpPr>
            <a:spLocks noGrp="1"/>
          </p:cNvSpPr>
          <p:nvPr>
            <p:ph type="ftr" sz="quarter" idx="11"/>
          </p:nvPr>
        </p:nvSpPr>
        <p:spPr/>
        <p:txBody>
          <a:bodyPr/>
          <a:lstStyle>
            <a:lvl1pPr>
              <a:defRPr/>
            </a:lvl1pPr>
          </a:lstStyle>
          <a:p>
            <a:pPr>
              <a:defRPr/>
            </a:pPr>
            <a:endParaRPr lang="ar-SA"/>
          </a:p>
        </p:txBody>
      </p:sp>
      <p:sp>
        <p:nvSpPr>
          <p:cNvPr id="8" name="عنصر نائب لرقم الشريحة 26">
            <a:extLst>
              <a:ext uri="{FF2B5EF4-FFF2-40B4-BE49-F238E27FC236}">
                <a16:creationId xmlns:a16="http://schemas.microsoft.com/office/drawing/2014/main" id="{F97A31E3-2B6F-4026-BBB0-18E8C026E398}"/>
              </a:ext>
            </a:extLst>
          </p:cNvPr>
          <p:cNvSpPr>
            <a:spLocks noGrp="1"/>
          </p:cNvSpPr>
          <p:nvPr>
            <p:ph type="sldNum" sz="quarter" idx="12"/>
          </p:nvPr>
        </p:nvSpPr>
        <p:spPr/>
        <p:txBody>
          <a:bodyPr/>
          <a:lstStyle>
            <a:lvl1pPr>
              <a:defRPr/>
            </a:lvl1pPr>
          </a:lstStyle>
          <a:p>
            <a:fld id="{35C725FF-74CA-422F-A58E-1084303D58C7}" type="slidenum">
              <a:rPr lang="ar-SA" altLang="en-US"/>
              <a:pPr/>
              <a:t>‹#›</a:t>
            </a:fld>
            <a:endParaRPr lang="ar-SA" altLang="en-US"/>
          </a:p>
        </p:txBody>
      </p:sp>
    </p:spTree>
    <p:extLst>
      <p:ext uri="{BB962C8B-B14F-4D97-AF65-F5344CB8AC3E}">
        <p14:creationId xmlns:p14="http://schemas.microsoft.com/office/powerpoint/2010/main" val="180181599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9">
            <a:extLst>
              <a:ext uri="{FF2B5EF4-FFF2-40B4-BE49-F238E27FC236}">
                <a16:creationId xmlns:a16="http://schemas.microsoft.com/office/drawing/2014/main" id="{7CABCD44-D2B5-468C-8236-1E46D928D779}"/>
              </a:ext>
            </a:extLst>
          </p:cNvPr>
          <p:cNvSpPr>
            <a:spLocks noGrp="1"/>
          </p:cNvSpPr>
          <p:nvPr>
            <p:ph type="dt" sz="half" idx="10"/>
          </p:nvPr>
        </p:nvSpPr>
        <p:spPr/>
        <p:txBody>
          <a:bodyPr/>
          <a:lstStyle>
            <a:lvl1pPr>
              <a:defRPr/>
            </a:lvl1pPr>
          </a:lstStyle>
          <a:p>
            <a:pPr>
              <a:defRPr/>
            </a:pPr>
            <a:fld id="{ADB42940-F1F5-465D-9D62-8D7E095D4CA8}" type="datetimeFigureOut">
              <a:rPr lang="ar-SA"/>
              <a:pPr>
                <a:defRPr/>
              </a:pPr>
              <a:t>02/04/1443</a:t>
            </a:fld>
            <a:endParaRPr lang="ar-SA"/>
          </a:p>
        </p:txBody>
      </p:sp>
      <p:sp>
        <p:nvSpPr>
          <p:cNvPr id="5" name="عنصر نائب للتذييل 21">
            <a:extLst>
              <a:ext uri="{FF2B5EF4-FFF2-40B4-BE49-F238E27FC236}">
                <a16:creationId xmlns:a16="http://schemas.microsoft.com/office/drawing/2014/main" id="{12D22D91-0877-4142-B5A9-5FC8684DB3C0}"/>
              </a:ext>
            </a:extLst>
          </p:cNvPr>
          <p:cNvSpPr>
            <a:spLocks noGrp="1"/>
          </p:cNvSpPr>
          <p:nvPr>
            <p:ph type="ftr" sz="quarter" idx="11"/>
          </p:nvPr>
        </p:nvSpPr>
        <p:spPr/>
        <p:txBody>
          <a:bodyPr/>
          <a:lstStyle>
            <a:lvl1pPr>
              <a:defRPr/>
            </a:lvl1pPr>
          </a:lstStyle>
          <a:p>
            <a:pPr>
              <a:defRPr/>
            </a:pPr>
            <a:endParaRPr lang="ar-SA"/>
          </a:p>
        </p:txBody>
      </p:sp>
      <p:sp>
        <p:nvSpPr>
          <p:cNvPr id="6" name="عنصر نائب لرقم الشريحة 17">
            <a:extLst>
              <a:ext uri="{FF2B5EF4-FFF2-40B4-BE49-F238E27FC236}">
                <a16:creationId xmlns:a16="http://schemas.microsoft.com/office/drawing/2014/main" id="{E270ACEB-4D16-483E-96D6-D7FA4FFB8ED6}"/>
              </a:ext>
            </a:extLst>
          </p:cNvPr>
          <p:cNvSpPr>
            <a:spLocks noGrp="1"/>
          </p:cNvSpPr>
          <p:nvPr>
            <p:ph type="sldNum" sz="quarter" idx="12"/>
          </p:nvPr>
        </p:nvSpPr>
        <p:spPr/>
        <p:txBody>
          <a:bodyPr/>
          <a:lstStyle>
            <a:lvl1pPr>
              <a:defRPr/>
            </a:lvl1pPr>
          </a:lstStyle>
          <a:p>
            <a:fld id="{B7424601-0701-49DC-81B6-249174F68E02}" type="slidenum">
              <a:rPr lang="ar-SA" altLang="en-US"/>
              <a:pPr/>
              <a:t>‹#›</a:t>
            </a:fld>
            <a:endParaRPr lang="ar-SA" altLang="en-US"/>
          </a:p>
        </p:txBody>
      </p:sp>
    </p:spTree>
    <p:extLst>
      <p:ext uri="{BB962C8B-B14F-4D97-AF65-F5344CB8AC3E}">
        <p14:creationId xmlns:p14="http://schemas.microsoft.com/office/powerpoint/2010/main" val="171524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9">
            <a:extLst>
              <a:ext uri="{FF2B5EF4-FFF2-40B4-BE49-F238E27FC236}">
                <a16:creationId xmlns:a16="http://schemas.microsoft.com/office/drawing/2014/main" id="{2EE735D5-7D0A-451A-86FC-C860B9268BFF}"/>
              </a:ext>
            </a:extLst>
          </p:cNvPr>
          <p:cNvSpPr>
            <a:spLocks noGrp="1"/>
          </p:cNvSpPr>
          <p:nvPr>
            <p:ph type="dt" sz="half" idx="10"/>
          </p:nvPr>
        </p:nvSpPr>
        <p:spPr/>
        <p:txBody>
          <a:bodyPr/>
          <a:lstStyle>
            <a:lvl1pPr>
              <a:defRPr/>
            </a:lvl1pPr>
          </a:lstStyle>
          <a:p>
            <a:pPr>
              <a:defRPr/>
            </a:pPr>
            <a:fld id="{4D0D61E4-0FD6-489E-9A93-3FC07C6F72DA}" type="datetimeFigureOut">
              <a:rPr lang="ar-SA"/>
              <a:pPr>
                <a:defRPr/>
              </a:pPr>
              <a:t>02/04/1443</a:t>
            </a:fld>
            <a:endParaRPr lang="ar-SA"/>
          </a:p>
        </p:txBody>
      </p:sp>
      <p:sp>
        <p:nvSpPr>
          <p:cNvPr id="5" name="عنصر نائب للتذييل 21">
            <a:extLst>
              <a:ext uri="{FF2B5EF4-FFF2-40B4-BE49-F238E27FC236}">
                <a16:creationId xmlns:a16="http://schemas.microsoft.com/office/drawing/2014/main" id="{DB94C38D-43E1-4702-8694-0404DB8A66FF}"/>
              </a:ext>
            </a:extLst>
          </p:cNvPr>
          <p:cNvSpPr>
            <a:spLocks noGrp="1"/>
          </p:cNvSpPr>
          <p:nvPr>
            <p:ph type="ftr" sz="quarter" idx="11"/>
          </p:nvPr>
        </p:nvSpPr>
        <p:spPr/>
        <p:txBody>
          <a:bodyPr/>
          <a:lstStyle>
            <a:lvl1pPr>
              <a:defRPr/>
            </a:lvl1pPr>
          </a:lstStyle>
          <a:p>
            <a:pPr>
              <a:defRPr/>
            </a:pPr>
            <a:endParaRPr lang="ar-SA"/>
          </a:p>
        </p:txBody>
      </p:sp>
      <p:sp>
        <p:nvSpPr>
          <p:cNvPr id="6" name="عنصر نائب لرقم الشريحة 17">
            <a:extLst>
              <a:ext uri="{FF2B5EF4-FFF2-40B4-BE49-F238E27FC236}">
                <a16:creationId xmlns:a16="http://schemas.microsoft.com/office/drawing/2014/main" id="{D9A1493C-3718-4D93-A6A4-7D93DD38C022}"/>
              </a:ext>
            </a:extLst>
          </p:cNvPr>
          <p:cNvSpPr>
            <a:spLocks noGrp="1"/>
          </p:cNvSpPr>
          <p:nvPr>
            <p:ph type="sldNum" sz="quarter" idx="12"/>
          </p:nvPr>
        </p:nvSpPr>
        <p:spPr/>
        <p:txBody>
          <a:bodyPr/>
          <a:lstStyle>
            <a:lvl1pPr>
              <a:defRPr/>
            </a:lvl1pPr>
          </a:lstStyle>
          <a:p>
            <a:fld id="{32D32045-E28E-449A-88D3-68B3687B11FA}" type="slidenum">
              <a:rPr lang="ar-SA" altLang="en-US"/>
              <a:pPr/>
              <a:t>‹#›</a:t>
            </a:fld>
            <a:endParaRPr lang="ar-SA" altLang="en-US"/>
          </a:p>
        </p:txBody>
      </p:sp>
    </p:spTree>
    <p:extLst>
      <p:ext uri="{BB962C8B-B14F-4D97-AF65-F5344CB8AC3E}">
        <p14:creationId xmlns:p14="http://schemas.microsoft.com/office/powerpoint/2010/main" val="1307799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lang="ar-SA"/>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9">
            <a:extLst>
              <a:ext uri="{FF2B5EF4-FFF2-40B4-BE49-F238E27FC236}">
                <a16:creationId xmlns:a16="http://schemas.microsoft.com/office/drawing/2014/main" id="{15AE632F-97EC-466A-ACE4-43861CDC0B22}"/>
              </a:ext>
            </a:extLst>
          </p:cNvPr>
          <p:cNvSpPr>
            <a:spLocks noGrp="1"/>
          </p:cNvSpPr>
          <p:nvPr>
            <p:ph type="dt" sz="half" idx="10"/>
          </p:nvPr>
        </p:nvSpPr>
        <p:spPr/>
        <p:txBody>
          <a:bodyPr/>
          <a:lstStyle>
            <a:lvl1pPr>
              <a:defRPr/>
            </a:lvl1pPr>
          </a:lstStyle>
          <a:p>
            <a:pPr>
              <a:defRPr/>
            </a:pPr>
            <a:fld id="{C731FB53-9522-49CC-A975-BB1B6C89816A}" type="datetimeFigureOut">
              <a:rPr lang="ar-SA"/>
              <a:pPr>
                <a:defRPr/>
              </a:pPr>
              <a:t>02/04/1443</a:t>
            </a:fld>
            <a:endParaRPr lang="ar-SA"/>
          </a:p>
        </p:txBody>
      </p:sp>
      <p:sp>
        <p:nvSpPr>
          <p:cNvPr id="5" name="عنصر نائب للتذييل 21">
            <a:extLst>
              <a:ext uri="{FF2B5EF4-FFF2-40B4-BE49-F238E27FC236}">
                <a16:creationId xmlns:a16="http://schemas.microsoft.com/office/drawing/2014/main" id="{B3E988CC-BD48-434A-9A0F-46E4D1D812CA}"/>
              </a:ext>
            </a:extLst>
          </p:cNvPr>
          <p:cNvSpPr>
            <a:spLocks noGrp="1"/>
          </p:cNvSpPr>
          <p:nvPr>
            <p:ph type="ftr" sz="quarter" idx="11"/>
          </p:nvPr>
        </p:nvSpPr>
        <p:spPr/>
        <p:txBody>
          <a:bodyPr/>
          <a:lstStyle>
            <a:lvl1pPr>
              <a:defRPr/>
            </a:lvl1pPr>
          </a:lstStyle>
          <a:p>
            <a:pPr>
              <a:defRPr/>
            </a:pPr>
            <a:endParaRPr lang="ar-SA"/>
          </a:p>
        </p:txBody>
      </p:sp>
      <p:sp>
        <p:nvSpPr>
          <p:cNvPr id="6" name="عنصر نائب لرقم الشريحة 17">
            <a:extLst>
              <a:ext uri="{FF2B5EF4-FFF2-40B4-BE49-F238E27FC236}">
                <a16:creationId xmlns:a16="http://schemas.microsoft.com/office/drawing/2014/main" id="{30537A6B-7107-4852-91F3-062B46E7CA21}"/>
              </a:ext>
            </a:extLst>
          </p:cNvPr>
          <p:cNvSpPr>
            <a:spLocks noGrp="1"/>
          </p:cNvSpPr>
          <p:nvPr>
            <p:ph type="sldNum" sz="quarter" idx="12"/>
          </p:nvPr>
        </p:nvSpPr>
        <p:spPr/>
        <p:txBody>
          <a:bodyPr/>
          <a:lstStyle>
            <a:lvl1pPr>
              <a:defRPr/>
            </a:lvl1pPr>
          </a:lstStyle>
          <a:p>
            <a:fld id="{CE2A4D4D-45D0-4A3B-B84F-789F75D76F4B}" type="slidenum">
              <a:rPr lang="ar-SA" altLang="en-US"/>
              <a:pPr/>
              <a:t>‹#›</a:t>
            </a:fld>
            <a:endParaRPr lang="ar-SA" altLang="en-US"/>
          </a:p>
        </p:txBody>
      </p:sp>
    </p:spTree>
    <p:extLst>
      <p:ext uri="{BB962C8B-B14F-4D97-AF65-F5344CB8AC3E}">
        <p14:creationId xmlns:p14="http://schemas.microsoft.com/office/powerpoint/2010/main" val="1369158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4" name="شكل حر 10">
            <a:extLst>
              <a:ext uri="{FF2B5EF4-FFF2-40B4-BE49-F238E27FC236}">
                <a16:creationId xmlns:a16="http://schemas.microsoft.com/office/drawing/2014/main" id="{ACC2D2C7-CA90-477F-9585-9064C707ACE8}"/>
              </a:ext>
            </a:extLst>
          </p:cNvPr>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lgn="r" rtl="1" eaLnBrk="1" fontAlgn="auto" hangingPunct="1">
              <a:spcBef>
                <a:spcPts val="0"/>
              </a:spcBef>
              <a:spcAft>
                <a:spcPts val="0"/>
              </a:spcAft>
              <a:defRPr/>
            </a:pPr>
            <a:endParaRPr lang="en-US">
              <a:latin typeface="+mn-lt"/>
              <a:cs typeface="+mn-cs"/>
            </a:endParaRPr>
          </a:p>
        </p:txBody>
      </p:sp>
      <p:sp>
        <p:nvSpPr>
          <p:cNvPr id="5" name="شكل حر 12">
            <a:extLst>
              <a:ext uri="{FF2B5EF4-FFF2-40B4-BE49-F238E27FC236}">
                <a16:creationId xmlns:a16="http://schemas.microsoft.com/office/drawing/2014/main" id="{1B371B7D-5586-4FB9-A26B-C692C587DF5E}"/>
              </a:ext>
            </a:extLst>
          </p:cNvPr>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lgn="r" rtl="1" eaLnBrk="1" fontAlgn="auto" hangingPunct="1">
              <a:spcBef>
                <a:spcPts val="0"/>
              </a:spcBef>
              <a:spcAft>
                <a:spcPts val="0"/>
              </a:spcAft>
              <a:defRPr/>
            </a:pPr>
            <a:endParaRPr lang="en-US">
              <a:latin typeface="+mn-lt"/>
              <a:cs typeface="+mn-cs"/>
            </a:endParaRPr>
          </a:p>
        </p:txBody>
      </p:sp>
      <p:sp>
        <p:nvSpPr>
          <p:cNvPr id="2" name="عنوان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ar-SA"/>
              <a:t>انقر لتحرير أنماط النص الرئيسي</a:t>
            </a:r>
          </a:p>
        </p:txBody>
      </p:sp>
      <p:sp>
        <p:nvSpPr>
          <p:cNvPr id="6" name="عنصر نائب للتاريخ 3">
            <a:extLst>
              <a:ext uri="{FF2B5EF4-FFF2-40B4-BE49-F238E27FC236}">
                <a16:creationId xmlns:a16="http://schemas.microsoft.com/office/drawing/2014/main" id="{B985CC8C-6463-4A0B-943C-98A8EED7264B}"/>
              </a:ext>
            </a:extLst>
          </p:cNvPr>
          <p:cNvSpPr>
            <a:spLocks noGrp="1"/>
          </p:cNvSpPr>
          <p:nvPr>
            <p:ph type="dt" sz="half" idx="10"/>
          </p:nvPr>
        </p:nvSpPr>
        <p:spPr/>
        <p:txBody>
          <a:bodyPr/>
          <a:lstStyle>
            <a:lvl1pPr>
              <a:defRPr/>
            </a:lvl1pPr>
          </a:lstStyle>
          <a:p>
            <a:pPr>
              <a:defRPr/>
            </a:pPr>
            <a:fld id="{A2A6A674-F3A3-4FF0-BFF7-5E801CAAEB48}" type="datetimeFigureOut">
              <a:rPr lang="ar-SA"/>
              <a:pPr>
                <a:defRPr/>
              </a:pPr>
              <a:t>02/04/1443</a:t>
            </a:fld>
            <a:endParaRPr lang="ar-SA"/>
          </a:p>
        </p:txBody>
      </p:sp>
      <p:sp>
        <p:nvSpPr>
          <p:cNvPr id="7" name="عنصر نائب للتذييل 4">
            <a:extLst>
              <a:ext uri="{FF2B5EF4-FFF2-40B4-BE49-F238E27FC236}">
                <a16:creationId xmlns:a16="http://schemas.microsoft.com/office/drawing/2014/main" id="{CC4AD0CE-F67B-4CF3-9087-58E01985EF91}"/>
              </a:ext>
            </a:extLst>
          </p:cNvPr>
          <p:cNvSpPr>
            <a:spLocks noGrp="1"/>
          </p:cNvSpPr>
          <p:nvPr>
            <p:ph type="ftr" sz="quarter" idx="11"/>
          </p:nvPr>
        </p:nvSpPr>
        <p:spPr/>
        <p:txBody>
          <a:bodyPr/>
          <a:lstStyle>
            <a:lvl1pPr>
              <a:defRPr/>
            </a:lvl1pPr>
          </a:lstStyle>
          <a:p>
            <a:pPr>
              <a:defRPr/>
            </a:pPr>
            <a:endParaRPr lang="ar-SA"/>
          </a:p>
        </p:txBody>
      </p:sp>
      <p:sp>
        <p:nvSpPr>
          <p:cNvPr id="8" name="عنصر نائب لرقم الشريحة 5">
            <a:extLst>
              <a:ext uri="{FF2B5EF4-FFF2-40B4-BE49-F238E27FC236}">
                <a16:creationId xmlns:a16="http://schemas.microsoft.com/office/drawing/2014/main" id="{183CE470-6788-43A8-A254-0DB5D3593CC8}"/>
              </a:ext>
            </a:extLst>
          </p:cNvPr>
          <p:cNvSpPr>
            <a:spLocks noGrp="1"/>
          </p:cNvSpPr>
          <p:nvPr>
            <p:ph type="sldNum" sz="quarter" idx="12"/>
          </p:nvPr>
        </p:nvSpPr>
        <p:spPr/>
        <p:txBody>
          <a:bodyPr/>
          <a:lstStyle>
            <a:lvl1pPr>
              <a:defRPr/>
            </a:lvl1pPr>
          </a:lstStyle>
          <a:p>
            <a:fld id="{7A298069-1A2C-4138-822A-5F39886F3B3A}" type="slidenum">
              <a:rPr lang="ar-SA" altLang="en-US"/>
              <a:pPr/>
              <a:t>‹#›</a:t>
            </a:fld>
            <a:endParaRPr lang="ar-SA" altLang="en-US"/>
          </a:p>
        </p:txBody>
      </p:sp>
    </p:spTree>
    <p:extLst>
      <p:ext uri="{BB962C8B-B14F-4D97-AF65-F5344CB8AC3E}">
        <p14:creationId xmlns:p14="http://schemas.microsoft.com/office/powerpoint/2010/main" val="248594862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1143000"/>
          </a:xfrm>
        </p:spPr>
        <p:txBody>
          <a:bodyPr/>
          <a:lstStyle/>
          <a:p>
            <a:r>
              <a:rPr lang="ar-SA"/>
              <a:t>انقر لتحرير نمط العنوان الرئيسي</a:t>
            </a:r>
            <a:endParaRPr lang="en-US"/>
          </a:p>
        </p:txBody>
      </p:sp>
      <p:sp>
        <p:nvSpPr>
          <p:cNvPr id="3" name="عنصر نائب للمحتوى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محتوى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تاريخ 9">
            <a:extLst>
              <a:ext uri="{FF2B5EF4-FFF2-40B4-BE49-F238E27FC236}">
                <a16:creationId xmlns:a16="http://schemas.microsoft.com/office/drawing/2014/main" id="{769A8829-0F39-4499-A374-E020CA3DA33D}"/>
              </a:ext>
            </a:extLst>
          </p:cNvPr>
          <p:cNvSpPr>
            <a:spLocks noGrp="1"/>
          </p:cNvSpPr>
          <p:nvPr>
            <p:ph type="dt" sz="half" idx="10"/>
          </p:nvPr>
        </p:nvSpPr>
        <p:spPr/>
        <p:txBody>
          <a:bodyPr/>
          <a:lstStyle>
            <a:lvl1pPr>
              <a:defRPr/>
            </a:lvl1pPr>
          </a:lstStyle>
          <a:p>
            <a:pPr>
              <a:defRPr/>
            </a:pPr>
            <a:fld id="{419D2700-4BAC-46D7-B748-7E84A31F6F96}" type="datetimeFigureOut">
              <a:rPr lang="ar-SA"/>
              <a:pPr>
                <a:defRPr/>
              </a:pPr>
              <a:t>02/04/1443</a:t>
            </a:fld>
            <a:endParaRPr lang="ar-SA"/>
          </a:p>
        </p:txBody>
      </p:sp>
      <p:sp>
        <p:nvSpPr>
          <p:cNvPr id="6" name="عنصر نائب للتذييل 21">
            <a:extLst>
              <a:ext uri="{FF2B5EF4-FFF2-40B4-BE49-F238E27FC236}">
                <a16:creationId xmlns:a16="http://schemas.microsoft.com/office/drawing/2014/main" id="{A677A936-1039-4E86-B0C8-AA5157873229}"/>
              </a:ext>
            </a:extLst>
          </p:cNvPr>
          <p:cNvSpPr>
            <a:spLocks noGrp="1"/>
          </p:cNvSpPr>
          <p:nvPr>
            <p:ph type="ftr" sz="quarter" idx="11"/>
          </p:nvPr>
        </p:nvSpPr>
        <p:spPr/>
        <p:txBody>
          <a:bodyPr/>
          <a:lstStyle>
            <a:lvl1pPr>
              <a:defRPr/>
            </a:lvl1pPr>
          </a:lstStyle>
          <a:p>
            <a:pPr>
              <a:defRPr/>
            </a:pPr>
            <a:endParaRPr lang="ar-SA"/>
          </a:p>
        </p:txBody>
      </p:sp>
      <p:sp>
        <p:nvSpPr>
          <p:cNvPr id="7" name="عنصر نائب لرقم الشريحة 17">
            <a:extLst>
              <a:ext uri="{FF2B5EF4-FFF2-40B4-BE49-F238E27FC236}">
                <a16:creationId xmlns:a16="http://schemas.microsoft.com/office/drawing/2014/main" id="{C741D1D6-5C17-429F-8967-213E39FCDB89}"/>
              </a:ext>
            </a:extLst>
          </p:cNvPr>
          <p:cNvSpPr>
            <a:spLocks noGrp="1"/>
          </p:cNvSpPr>
          <p:nvPr>
            <p:ph type="sldNum" sz="quarter" idx="12"/>
          </p:nvPr>
        </p:nvSpPr>
        <p:spPr/>
        <p:txBody>
          <a:bodyPr/>
          <a:lstStyle>
            <a:lvl1pPr>
              <a:defRPr/>
            </a:lvl1pPr>
          </a:lstStyle>
          <a:p>
            <a:fld id="{A19CEEC9-B8CC-4423-82A8-8FA66C3D1FCF}" type="slidenum">
              <a:rPr lang="ar-SA" altLang="en-US"/>
              <a:pPr/>
              <a:t>‹#›</a:t>
            </a:fld>
            <a:endParaRPr lang="ar-SA" altLang="en-US"/>
          </a:p>
        </p:txBody>
      </p:sp>
    </p:spTree>
    <p:extLst>
      <p:ext uri="{BB962C8B-B14F-4D97-AF65-F5344CB8AC3E}">
        <p14:creationId xmlns:p14="http://schemas.microsoft.com/office/powerpoint/2010/main" val="3634898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lstStyle>
            <a:lvl1pPr>
              <a:defRPr/>
            </a:lvl1p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457200" y="5486400"/>
            <a:ext cx="4040188"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ar-SA"/>
              <a:t>انقر لتحرير أنماط النص الرئيسي</a:t>
            </a:r>
          </a:p>
        </p:txBody>
      </p:sp>
      <p:sp>
        <p:nvSpPr>
          <p:cNvPr id="4" name="عنصر نائب للنص 3"/>
          <p:cNvSpPr>
            <a:spLocks noGrp="1"/>
          </p:cNvSpPr>
          <p:nvPr>
            <p:ph type="body" sz="half" idx="3"/>
          </p:nvPr>
        </p:nvSpPr>
        <p:spPr>
          <a:xfrm>
            <a:off x="4645025" y="5486400"/>
            <a:ext cx="4041775"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ar-SA"/>
              <a:t>انقر لتحرير أنماط النص الرئيسي</a:t>
            </a:r>
          </a:p>
        </p:txBody>
      </p:sp>
      <p:sp>
        <p:nvSpPr>
          <p:cNvPr id="5" name="عنصر نائب للمحتوى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6" name="عنصر نائب للمحتوى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7" name="عنصر نائب للتاريخ 9">
            <a:extLst>
              <a:ext uri="{FF2B5EF4-FFF2-40B4-BE49-F238E27FC236}">
                <a16:creationId xmlns:a16="http://schemas.microsoft.com/office/drawing/2014/main" id="{144B25AD-7CE1-4760-AFBA-B7E251AC8207}"/>
              </a:ext>
            </a:extLst>
          </p:cNvPr>
          <p:cNvSpPr>
            <a:spLocks noGrp="1"/>
          </p:cNvSpPr>
          <p:nvPr>
            <p:ph type="dt" sz="half" idx="10"/>
          </p:nvPr>
        </p:nvSpPr>
        <p:spPr/>
        <p:txBody>
          <a:bodyPr/>
          <a:lstStyle>
            <a:lvl1pPr>
              <a:defRPr/>
            </a:lvl1pPr>
          </a:lstStyle>
          <a:p>
            <a:pPr>
              <a:defRPr/>
            </a:pPr>
            <a:fld id="{C15B39D6-3618-4527-9605-0F9F78B1235E}" type="datetimeFigureOut">
              <a:rPr lang="ar-SA"/>
              <a:pPr>
                <a:defRPr/>
              </a:pPr>
              <a:t>02/04/1443</a:t>
            </a:fld>
            <a:endParaRPr lang="ar-SA"/>
          </a:p>
        </p:txBody>
      </p:sp>
      <p:sp>
        <p:nvSpPr>
          <p:cNvPr id="8" name="عنصر نائب للتذييل 21">
            <a:extLst>
              <a:ext uri="{FF2B5EF4-FFF2-40B4-BE49-F238E27FC236}">
                <a16:creationId xmlns:a16="http://schemas.microsoft.com/office/drawing/2014/main" id="{E571C14C-38A5-49E2-841D-07965BFAB9BD}"/>
              </a:ext>
            </a:extLst>
          </p:cNvPr>
          <p:cNvSpPr>
            <a:spLocks noGrp="1"/>
          </p:cNvSpPr>
          <p:nvPr>
            <p:ph type="ftr" sz="quarter" idx="11"/>
          </p:nvPr>
        </p:nvSpPr>
        <p:spPr/>
        <p:txBody>
          <a:bodyPr/>
          <a:lstStyle>
            <a:lvl1pPr>
              <a:defRPr/>
            </a:lvl1pPr>
          </a:lstStyle>
          <a:p>
            <a:pPr>
              <a:defRPr/>
            </a:pPr>
            <a:endParaRPr lang="ar-SA"/>
          </a:p>
        </p:txBody>
      </p:sp>
      <p:sp>
        <p:nvSpPr>
          <p:cNvPr id="9" name="عنصر نائب لرقم الشريحة 17">
            <a:extLst>
              <a:ext uri="{FF2B5EF4-FFF2-40B4-BE49-F238E27FC236}">
                <a16:creationId xmlns:a16="http://schemas.microsoft.com/office/drawing/2014/main" id="{D4C3B053-99F3-44EB-9118-4C255DC93B0D}"/>
              </a:ext>
            </a:extLst>
          </p:cNvPr>
          <p:cNvSpPr>
            <a:spLocks noGrp="1"/>
          </p:cNvSpPr>
          <p:nvPr>
            <p:ph type="sldNum" sz="quarter" idx="12"/>
          </p:nvPr>
        </p:nvSpPr>
        <p:spPr/>
        <p:txBody>
          <a:bodyPr/>
          <a:lstStyle>
            <a:lvl1pPr>
              <a:defRPr/>
            </a:lvl1pPr>
          </a:lstStyle>
          <a:p>
            <a:fld id="{509717F3-9FB0-4CD7-9600-21968E0269DD}" type="slidenum">
              <a:rPr lang="ar-SA" altLang="en-US"/>
              <a:pPr/>
              <a:t>‹#›</a:t>
            </a:fld>
            <a:endParaRPr lang="ar-SA" altLang="en-US"/>
          </a:p>
        </p:txBody>
      </p:sp>
    </p:spTree>
    <p:extLst>
      <p:ext uri="{BB962C8B-B14F-4D97-AF65-F5344CB8AC3E}">
        <p14:creationId xmlns:p14="http://schemas.microsoft.com/office/powerpoint/2010/main" val="41548996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320"/>
            <a:ext cx="7470648" cy="1143000"/>
          </a:xfrm>
        </p:spPr>
        <p:txBody>
          <a:bodyPr/>
          <a:lstStyle>
            <a:lvl1pPr algn="l">
              <a:defRPr sz="4600"/>
            </a:lvl1pPr>
          </a:lstStyle>
          <a:p>
            <a:r>
              <a:rPr lang="ar-SA"/>
              <a:t>انقر لتحرير نمط العنوان الرئيسي</a:t>
            </a:r>
            <a:endParaRPr lang="en-US"/>
          </a:p>
        </p:txBody>
      </p:sp>
      <p:sp>
        <p:nvSpPr>
          <p:cNvPr id="3" name="عنصر نائب للتاريخ 9">
            <a:extLst>
              <a:ext uri="{FF2B5EF4-FFF2-40B4-BE49-F238E27FC236}">
                <a16:creationId xmlns:a16="http://schemas.microsoft.com/office/drawing/2014/main" id="{B754A4D1-D1E0-4B64-90B2-8391604C42A0}"/>
              </a:ext>
            </a:extLst>
          </p:cNvPr>
          <p:cNvSpPr>
            <a:spLocks noGrp="1"/>
          </p:cNvSpPr>
          <p:nvPr>
            <p:ph type="dt" sz="half" idx="10"/>
          </p:nvPr>
        </p:nvSpPr>
        <p:spPr/>
        <p:txBody>
          <a:bodyPr/>
          <a:lstStyle>
            <a:lvl1pPr>
              <a:defRPr/>
            </a:lvl1pPr>
          </a:lstStyle>
          <a:p>
            <a:pPr>
              <a:defRPr/>
            </a:pPr>
            <a:fld id="{DC04447F-14A2-4D51-9E3D-EC8027D412DC}" type="datetimeFigureOut">
              <a:rPr lang="ar-SA"/>
              <a:pPr>
                <a:defRPr/>
              </a:pPr>
              <a:t>02/04/1443</a:t>
            </a:fld>
            <a:endParaRPr lang="ar-SA"/>
          </a:p>
        </p:txBody>
      </p:sp>
      <p:sp>
        <p:nvSpPr>
          <p:cNvPr id="4" name="عنصر نائب للتذييل 21">
            <a:extLst>
              <a:ext uri="{FF2B5EF4-FFF2-40B4-BE49-F238E27FC236}">
                <a16:creationId xmlns:a16="http://schemas.microsoft.com/office/drawing/2014/main" id="{D2C63227-3F72-4E61-BDF1-F529B6B58243}"/>
              </a:ext>
            </a:extLst>
          </p:cNvPr>
          <p:cNvSpPr>
            <a:spLocks noGrp="1"/>
          </p:cNvSpPr>
          <p:nvPr>
            <p:ph type="ftr" sz="quarter" idx="11"/>
          </p:nvPr>
        </p:nvSpPr>
        <p:spPr/>
        <p:txBody>
          <a:bodyPr/>
          <a:lstStyle>
            <a:lvl1pPr>
              <a:defRPr/>
            </a:lvl1pPr>
          </a:lstStyle>
          <a:p>
            <a:pPr>
              <a:defRPr/>
            </a:pPr>
            <a:endParaRPr lang="ar-SA"/>
          </a:p>
        </p:txBody>
      </p:sp>
      <p:sp>
        <p:nvSpPr>
          <p:cNvPr id="5" name="عنصر نائب لرقم الشريحة 17">
            <a:extLst>
              <a:ext uri="{FF2B5EF4-FFF2-40B4-BE49-F238E27FC236}">
                <a16:creationId xmlns:a16="http://schemas.microsoft.com/office/drawing/2014/main" id="{468049F3-A44C-4233-968B-821F52A9CAA8}"/>
              </a:ext>
            </a:extLst>
          </p:cNvPr>
          <p:cNvSpPr>
            <a:spLocks noGrp="1"/>
          </p:cNvSpPr>
          <p:nvPr>
            <p:ph type="sldNum" sz="quarter" idx="12"/>
          </p:nvPr>
        </p:nvSpPr>
        <p:spPr/>
        <p:txBody>
          <a:bodyPr/>
          <a:lstStyle>
            <a:lvl1pPr>
              <a:defRPr/>
            </a:lvl1pPr>
          </a:lstStyle>
          <a:p>
            <a:fld id="{33F8F614-63B3-49F0-B3BF-309B9427FD5B}" type="slidenum">
              <a:rPr lang="ar-SA" altLang="en-US"/>
              <a:pPr/>
              <a:t>‹#›</a:t>
            </a:fld>
            <a:endParaRPr lang="ar-SA" altLang="en-US"/>
          </a:p>
        </p:txBody>
      </p:sp>
    </p:spTree>
    <p:extLst>
      <p:ext uri="{BB962C8B-B14F-4D97-AF65-F5344CB8AC3E}">
        <p14:creationId xmlns:p14="http://schemas.microsoft.com/office/powerpoint/2010/main" val="3400862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9">
            <a:extLst>
              <a:ext uri="{FF2B5EF4-FFF2-40B4-BE49-F238E27FC236}">
                <a16:creationId xmlns:a16="http://schemas.microsoft.com/office/drawing/2014/main" id="{472A4D49-94FA-4B3C-9F58-BC39CAB6B31B}"/>
              </a:ext>
            </a:extLst>
          </p:cNvPr>
          <p:cNvSpPr>
            <a:spLocks noGrp="1"/>
          </p:cNvSpPr>
          <p:nvPr>
            <p:ph type="dt" sz="half" idx="10"/>
          </p:nvPr>
        </p:nvSpPr>
        <p:spPr/>
        <p:txBody>
          <a:bodyPr/>
          <a:lstStyle>
            <a:lvl1pPr>
              <a:defRPr/>
            </a:lvl1pPr>
          </a:lstStyle>
          <a:p>
            <a:pPr>
              <a:defRPr/>
            </a:pPr>
            <a:fld id="{D48B2C08-55A3-49AD-898C-B40FA3094781}" type="datetimeFigureOut">
              <a:rPr lang="ar-SA"/>
              <a:pPr>
                <a:defRPr/>
              </a:pPr>
              <a:t>02/04/1443</a:t>
            </a:fld>
            <a:endParaRPr lang="ar-SA"/>
          </a:p>
        </p:txBody>
      </p:sp>
      <p:sp>
        <p:nvSpPr>
          <p:cNvPr id="3" name="عنصر نائب للتذييل 21">
            <a:extLst>
              <a:ext uri="{FF2B5EF4-FFF2-40B4-BE49-F238E27FC236}">
                <a16:creationId xmlns:a16="http://schemas.microsoft.com/office/drawing/2014/main" id="{43C2516A-9F78-4AD1-83C6-6F6E4B205879}"/>
              </a:ext>
            </a:extLst>
          </p:cNvPr>
          <p:cNvSpPr>
            <a:spLocks noGrp="1"/>
          </p:cNvSpPr>
          <p:nvPr>
            <p:ph type="ftr" sz="quarter" idx="11"/>
          </p:nvPr>
        </p:nvSpPr>
        <p:spPr/>
        <p:txBody>
          <a:bodyPr/>
          <a:lstStyle>
            <a:lvl1pPr>
              <a:defRPr/>
            </a:lvl1pPr>
          </a:lstStyle>
          <a:p>
            <a:pPr>
              <a:defRPr/>
            </a:pPr>
            <a:endParaRPr lang="ar-SA"/>
          </a:p>
        </p:txBody>
      </p:sp>
      <p:sp>
        <p:nvSpPr>
          <p:cNvPr id="4" name="عنصر نائب لرقم الشريحة 17">
            <a:extLst>
              <a:ext uri="{FF2B5EF4-FFF2-40B4-BE49-F238E27FC236}">
                <a16:creationId xmlns:a16="http://schemas.microsoft.com/office/drawing/2014/main" id="{BD9E1D05-2C9E-416E-AAF9-AE9BD0D0E6B9}"/>
              </a:ext>
            </a:extLst>
          </p:cNvPr>
          <p:cNvSpPr>
            <a:spLocks noGrp="1"/>
          </p:cNvSpPr>
          <p:nvPr>
            <p:ph type="sldNum" sz="quarter" idx="12"/>
          </p:nvPr>
        </p:nvSpPr>
        <p:spPr/>
        <p:txBody>
          <a:bodyPr/>
          <a:lstStyle>
            <a:lvl1pPr>
              <a:defRPr/>
            </a:lvl1pPr>
          </a:lstStyle>
          <a:p>
            <a:fld id="{105EEA48-8D12-4681-BBAF-F9D8E08AC0C8}" type="slidenum">
              <a:rPr lang="ar-SA" altLang="en-US"/>
              <a:pPr/>
              <a:t>‹#›</a:t>
            </a:fld>
            <a:endParaRPr lang="ar-SA" altLang="en-US"/>
          </a:p>
        </p:txBody>
      </p:sp>
    </p:spTree>
    <p:extLst>
      <p:ext uri="{BB962C8B-B14F-4D97-AF65-F5344CB8AC3E}">
        <p14:creationId xmlns:p14="http://schemas.microsoft.com/office/powerpoint/2010/main" val="41050075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lang="ar-SA"/>
              <a:t>انقر لتحرير نمط العنوان الرئيسي</a:t>
            </a:r>
            <a:endParaRPr lang="en-US"/>
          </a:p>
        </p:txBody>
      </p:sp>
      <p:sp>
        <p:nvSpPr>
          <p:cNvPr id="3" name="عنصر نائب للنص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ar-SA"/>
              <a:t>انقر لتحرير أنماط النص الرئيسي</a:t>
            </a:r>
          </a:p>
        </p:txBody>
      </p:sp>
      <p:sp>
        <p:nvSpPr>
          <p:cNvPr id="4" name="عنصر نائب للمحتوى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تاريخ 4">
            <a:extLst>
              <a:ext uri="{FF2B5EF4-FFF2-40B4-BE49-F238E27FC236}">
                <a16:creationId xmlns:a16="http://schemas.microsoft.com/office/drawing/2014/main" id="{8022272F-973C-44F8-A850-E2351B6E033B}"/>
              </a:ext>
            </a:extLst>
          </p:cNvPr>
          <p:cNvSpPr>
            <a:spLocks noGrp="1"/>
          </p:cNvSpPr>
          <p:nvPr>
            <p:ph type="dt" sz="half" idx="10"/>
          </p:nvPr>
        </p:nvSpPr>
        <p:spPr/>
        <p:txBody>
          <a:bodyPr/>
          <a:lstStyle>
            <a:lvl1pPr>
              <a:defRPr/>
            </a:lvl1pPr>
          </a:lstStyle>
          <a:p>
            <a:pPr>
              <a:defRPr/>
            </a:pPr>
            <a:fld id="{8D71F403-7BDD-406D-AF1B-A2639E31250D}" type="datetimeFigureOut">
              <a:rPr lang="ar-SA"/>
              <a:pPr>
                <a:defRPr/>
              </a:pPr>
              <a:t>02/04/1443</a:t>
            </a:fld>
            <a:endParaRPr lang="ar-SA"/>
          </a:p>
        </p:txBody>
      </p:sp>
      <p:sp>
        <p:nvSpPr>
          <p:cNvPr id="6" name="عنصر نائب للتذييل 5">
            <a:extLst>
              <a:ext uri="{FF2B5EF4-FFF2-40B4-BE49-F238E27FC236}">
                <a16:creationId xmlns:a16="http://schemas.microsoft.com/office/drawing/2014/main" id="{3C7F6BF2-FF3A-4375-9196-F728B684E68C}"/>
              </a:ext>
            </a:extLst>
          </p:cNvPr>
          <p:cNvSpPr>
            <a:spLocks noGrp="1"/>
          </p:cNvSpPr>
          <p:nvPr>
            <p:ph type="ftr" sz="quarter" idx="11"/>
          </p:nvPr>
        </p:nvSpPr>
        <p:spPr/>
        <p:txBody>
          <a:bodyPr/>
          <a:lstStyle>
            <a:lvl1pPr>
              <a:defRPr/>
            </a:lvl1pPr>
          </a:lstStyle>
          <a:p>
            <a:pPr>
              <a:defRPr/>
            </a:pPr>
            <a:endParaRPr lang="ar-SA"/>
          </a:p>
        </p:txBody>
      </p:sp>
      <p:sp>
        <p:nvSpPr>
          <p:cNvPr id="7" name="عنصر نائب لرقم الشريحة 6">
            <a:extLst>
              <a:ext uri="{FF2B5EF4-FFF2-40B4-BE49-F238E27FC236}">
                <a16:creationId xmlns:a16="http://schemas.microsoft.com/office/drawing/2014/main" id="{E1D1BA66-0E7D-4778-8613-297EAFF19FBD}"/>
              </a:ext>
            </a:extLst>
          </p:cNvPr>
          <p:cNvSpPr>
            <a:spLocks noGrp="1"/>
          </p:cNvSpPr>
          <p:nvPr>
            <p:ph type="sldNum" sz="quarter" idx="12"/>
          </p:nvPr>
        </p:nvSpPr>
        <p:spPr>
          <a:xfrm>
            <a:off x="8156575" y="6421438"/>
            <a:ext cx="762000" cy="365125"/>
          </a:xfrm>
        </p:spPr>
        <p:txBody>
          <a:bodyPr/>
          <a:lstStyle>
            <a:lvl1pPr>
              <a:defRPr/>
            </a:lvl1pPr>
          </a:lstStyle>
          <a:p>
            <a:fld id="{4758976B-4845-4736-9B97-D5A0EB038667}" type="slidenum">
              <a:rPr lang="ar-SA" altLang="en-US"/>
              <a:pPr/>
              <a:t>‹#›</a:t>
            </a:fld>
            <a:endParaRPr lang="ar-SA" altLang="en-US"/>
          </a:p>
        </p:txBody>
      </p:sp>
    </p:spTree>
    <p:extLst>
      <p:ext uri="{BB962C8B-B14F-4D97-AF65-F5344CB8AC3E}">
        <p14:creationId xmlns:p14="http://schemas.microsoft.com/office/powerpoint/2010/main" val="12255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lang="ar-SA"/>
              <a:t>انقر لتحرير نمط العنوان الرئيسي</a:t>
            </a:r>
            <a:endParaRPr lang="en-US"/>
          </a:p>
        </p:txBody>
      </p:sp>
      <p:sp>
        <p:nvSpPr>
          <p:cNvPr id="3" name="عنصر نائب للصورة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ar-SA" noProof="0"/>
              <a:t>انقر فوق الرمز لإضافة صورة</a:t>
            </a:r>
            <a:endParaRPr lang="en-US" noProof="0" dirty="0"/>
          </a:p>
        </p:txBody>
      </p:sp>
      <p:sp>
        <p:nvSpPr>
          <p:cNvPr id="4" name="عنصر نائب للنص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ar-SA"/>
              <a:t>انقر لتحرير أنماط النص الرئيسي</a:t>
            </a:r>
          </a:p>
        </p:txBody>
      </p:sp>
      <p:sp>
        <p:nvSpPr>
          <p:cNvPr id="5" name="عنصر نائب للتاريخ 9">
            <a:extLst>
              <a:ext uri="{FF2B5EF4-FFF2-40B4-BE49-F238E27FC236}">
                <a16:creationId xmlns:a16="http://schemas.microsoft.com/office/drawing/2014/main" id="{3DD06B1D-470F-4D7B-A40A-5EE7887443F1}"/>
              </a:ext>
            </a:extLst>
          </p:cNvPr>
          <p:cNvSpPr>
            <a:spLocks noGrp="1"/>
          </p:cNvSpPr>
          <p:nvPr>
            <p:ph type="dt" sz="half" idx="10"/>
          </p:nvPr>
        </p:nvSpPr>
        <p:spPr/>
        <p:txBody>
          <a:bodyPr/>
          <a:lstStyle>
            <a:lvl1pPr>
              <a:defRPr/>
            </a:lvl1pPr>
          </a:lstStyle>
          <a:p>
            <a:pPr>
              <a:defRPr/>
            </a:pPr>
            <a:fld id="{73999C10-A2A3-4E65-A35F-3939D8017A87}" type="datetimeFigureOut">
              <a:rPr lang="ar-SA"/>
              <a:pPr>
                <a:defRPr/>
              </a:pPr>
              <a:t>02/04/1443</a:t>
            </a:fld>
            <a:endParaRPr lang="ar-SA"/>
          </a:p>
        </p:txBody>
      </p:sp>
      <p:sp>
        <p:nvSpPr>
          <p:cNvPr id="6" name="عنصر نائب للتذييل 21">
            <a:extLst>
              <a:ext uri="{FF2B5EF4-FFF2-40B4-BE49-F238E27FC236}">
                <a16:creationId xmlns:a16="http://schemas.microsoft.com/office/drawing/2014/main" id="{8DBC3B5F-808F-46B9-9102-38D2BDD0801E}"/>
              </a:ext>
            </a:extLst>
          </p:cNvPr>
          <p:cNvSpPr>
            <a:spLocks noGrp="1"/>
          </p:cNvSpPr>
          <p:nvPr>
            <p:ph type="ftr" sz="quarter" idx="11"/>
          </p:nvPr>
        </p:nvSpPr>
        <p:spPr/>
        <p:txBody>
          <a:bodyPr/>
          <a:lstStyle>
            <a:lvl1pPr>
              <a:defRPr/>
            </a:lvl1pPr>
          </a:lstStyle>
          <a:p>
            <a:pPr>
              <a:defRPr/>
            </a:pPr>
            <a:endParaRPr lang="ar-SA"/>
          </a:p>
        </p:txBody>
      </p:sp>
      <p:sp>
        <p:nvSpPr>
          <p:cNvPr id="7" name="عنصر نائب لرقم الشريحة 17">
            <a:extLst>
              <a:ext uri="{FF2B5EF4-FFF2-40B4-BE49-F238E27FC236}">
                <a16:creationId xmlns:a16="http://schemas.microsoft.com/office/drawing/2014/main" id="{769FB0DC-9EB6-43AA-8332-F292E6F504B7}"/>
              </a:ext>
            </a:extLst>
          </p:cNvPr>
          <p:cNvSpPr>
            <a:spLocks noGrp="1"/>
          </p:cNvSpPr>
          <p:nvPr>
            <p:ph type="sldNum" sz="quarter" idx="12"/>
          </p:nvPr>
        </p:nvSpPr>
        <p:spPr/>
        <p:txBody>
          <a:bodyPr/>
          <a:lstStyle>
            <a:lvl1pPr>
              <a:defRPr/>
            </a:lvl1pPr>
          </a:lstStyle>
          <a:p>
            <a:fld id="{33824146-3A2E-4515-BB8D-8BF0748EAF4E}" type="slidenum">
              <a:rPr lang="ar-SA" altLang="en-US"/>
              <a:pPr/>
              <a:t>‹#›</a:t>
            </a:fld>
            <a:endParaRPr lang="ar-SA" altLang="en-US"/>
          </a:p>
        </p:txBody>
      </p:sp>
    </p:spTree>
    <p:extLst>
      <p:ext uri="{BB962C8B-B14F-4D97-AF65-F5344CB8AC3E}">
        <p14:creationId xmlns:p14="http://schemas.microsoft.com/office/powerpoint/2010/main" val="2059408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image" Target="../media/image1.jpeg"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2" name="شكل حر 11">
            <a:extLst>
              <a:ext uri="{FF2B5EF4-FFF2-40B4-BE49-F238E27FC236}">
                <a16:creationId xmlns:a16="http://schemas.microsoft.com/office/drawing/2014/main" id="{2EF38B95-9A24-472C-89AC-DFF87C391722}"/>
              </a:ext>
            </a:extLst>
          </p:cNvPr>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lgn="r" rtl="1" eaLnBrk="1" fontAlgn="auto" hangingPunct="1">
              <a:spcBef>
                <a:spcPts val="0"/>
              </a:spcBef>
              <a:spcAft>
                <a:spcPts val="0"/>
              </a:spcAft>
              <a:defRPr/>
            </a:pPr>
            <a:endParaRPr lang="en-US">
              <a:latin typeface="+mn-lt"/>
              <a:cs typeface="+mn-cs"/>
            </a:endParaRPr>
          </a:p>
        </p:txBody>
      </p:sp>
      <p:sp>
        <p:nvSpPr>
          <p:cNvPr id="16" name="شكل حر 15">
            <a:extLst>
              <a:ext uri="{FF2B5EF4-FFF2-40B4-BE49-F238E27FC236}">
                <a16:creationId xmlns:a16="http://schemas.microsoft.com/office/drawing/2014/main" id="{4F16CFD4-AD67-4E99-946C-4F29531863EE}"/>
              </a:ext>
            </a:extLst>
          </p:cNvPr>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lgn="r" rtl="1" eaLnBrk="1" fontAlgn="auto" hangingPunct="1">
              <a:spcBef>
                <a:spcPts val="0"/>
              </a:spcBef>
              <a:spcAft>
                <a:spcPts val="0"/>
              </a:spcAft>
              <a:defRPr/>
            </a:pPr>
            <a:endParaRPr lang="en-US">
              <a:latin typeface="+mn-lt"/>
              <a:cs typeface="+mn-cs"/>
            </a:endParaRPr>
          </a:p>
        </p:txBody>
      </p:sp>
      <p:sp>
        <p:nvSpPr>
          <p:cNvPr id="1028" name="عنصر نائب للعنوان 8">
            <a:extLst>
              <a:ext uri="{FF2B5EF4-FFF2-40B4-BE49-F238E27FC236}">
                <a16:creationId xmlns:a16="http://schemas.microsoft.com/office/drawing/2014/main" id="{0EB4F2DC-3422-4594-BDB6-92519204781A}"/>
              </a:ext>
            </a:extLst>
          </p:cNvPr>
          <p:cNvSpPr>
            <a:spLocks noGrp="1"/>
          </p:cNvSpPr>
          <p:nvPr>
            <p:ph type="title"/>
          </p:nvPr>
        </p:nvSpPr>
        <p:spPr bwMode="auto">
          <a:xfrm>
            <a:off x="457200" y="274638"/>
            <a:ext cx="746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p>
            <a:pPr lvl="0"/>
            <a:r>
              <a:rPr lang="ar-SA" altLang="en-US"/>
              <a:t>انقر لتحرير نمط العنوان الرئيسي</a:t>
            </a:r>
          </a:p>
        </p:txBody>
      </p:sp>
      <p:sp>
        <p:nvSpPr>
          <p:cNvPr id="1029" name="عنصر نائب للنص 29">
            <a:extLst>
              <a:ext uri="{FF2B5EF4-FFF2-40B4-BE49-F238E27FC236}">
                <a16:creationId xmlns:a16="http://schemas.microsoft.com/office/drawing/2014/main" id="{C1C245F6-BD33-4EEC-ACFE-4792C2D122B3}"/>
              </a:ext>
            </a:extLst>
          </p:cNvPr>
          <p:cNvSpPr>
            <a:spLocks noGrp="1"/>
          </p:cNvSpPr>
          <p:nvPr>
            <p:ph type="body" idx="1"/>
          </p:nvPr>
        </p:nvSpPr>
        <p:spPr bwMode="auto">
          <a:xfrm>
            <a:off x="457200" y="1600200"/>
            <a:ext cx="7467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altLang="en-US"/>
              <a:t>انقر لتحرير أنماط النص الرئيسي</a:t>
            </a:r>
          </a:p>
          <a:p>
            <a:pPr lvl="1"/>
            <a:r>
              <a:rPr lang="ar-SA" altLang="en-US"/>
              <a:t>المستوى الثاني</a:t>
            </a:r>
          </a:p>
          <a:p>
            <a:pPr lvl="2"/>
            <a:r>
              <a:rPr lang="ar-SA" altLang="en-US"/>
              <a:t>المستوى الثالث</a:t>
            </a:r>
          </a:p>
          <a:p>
            <a:pPr lvl="3"/>
            <a:r>
              <a:rPr lang="ar-SA" altLang="en-US"/>
              <a:t>المستوى الرابع</a:t>
            </a:r>
          </a:p>
          <a:p>
            <a:pPr lvl="4"/>
            <a:r>
              <a:rPr lang="ar-SA" altLang="en-US"/>
              <a:t>المستوى الخامس</a:t>
            </a:r>
          </a:p>
        </p:txBody>
      </p:sp>
      <p:sp>
        <p:nvSpPr>
          <p:cNvPr id="10" name="عنصر نائب للتاريخ 9">
            <a:extLst>
              <a:ext uri="{FF2B5EF4-FFF2-40B4-BE49-F238E27FC236}">
                <a16:creationId xmlns:a16="http://schemas.microsoft.com/office/drawing/2014/main" id="{4AD754E4-B396-4B78-9D02-87AD231B6BB6}"/>
              </a:ext>
            </a:extLst>
          </p:cNvPr>
          <p:cNvSpPr>
            <a:spLocks noGrp="1"/>
          </p:cNvSpPr>
          <p:nvPr>
            <p:ph type="dt" sz="half" idx="2"/>
          </p:nvPr>
        </p:nvSpPr>
        <p:spPr>
          <a:xfrm>
            <a:off x="457200" y="6421438"/>
            <a:ext cx="2133600" cy="365125"/>
          </a:xfrm>
          <a:prstGeom prst="rect">
            <a:avLst/>
          </a:prstGeom>
        </p:spPr>
        <p:txBody>
          <a:bodyPr vert="horz" bIns="0" anchor="b"/>
          <a:lstStyle>
            <a:lvl1pPr algn="l" rtl="1" eaLnBrk="1" fontAlgn="auto" latinLnBrk="0" hangingPunct="1">
              <a:spcBef>
                <a:spcPts val="0"/>
              </a:spcBef>
              <a:spcAft>
                <a:spcPts val="0"/>
              </a:spcAft>
              <a:defRPr kumimoji="0" sz="1000">
                <a:solidFill>
                  <a:schemeClr val="tx2">
                    <a:shade val="50000"/>
                  </a:schemeClr>
                </a:solidFill>
                <a:latin typeface="+mn-lt"/>
                <a:cs typeface="+mn-cs"/>
              </a:defRPr>
            </a:lvl1pPr>
          </a:lstStyle>
          <a:p>
            <a:pPr>
              <a:defRPr/>
            </a:pPr>
            <a:fld id="{227A9344-0542-4A6C-9787-A3C319B806A5}" type="datetimeFigureOut">
              <a:rPr lang="ar-SA"/>
              <a:pPr>
                <a:defRPr/>
              </a:pPr>
              <a:t>02/04/1443</a:t>
            </a:fld>
            <a:endParaRPr lang="ar-SA"/>
          </a:p>
        </p:txBody>
      </p:sp>
      <p:sp>
        <p:nvSpPr>
          <p:cNvPr id="22" name="عنصر نائب للتذييل 21">
            <a:extLst>
              <a:ext uri="{FF2B5EF4-FFF2-40B4-BE49-F238E27FC236}">
                <a16:creationId xmlns:a16="http://schemas.microsoft.com/office/drawing/2014/main" id="{BFC5E366-B281-4920-9FE9-F2FD27B911B5}"/>
              </a:ext>
            </a:extLst>
          </p:cNvPr>
          <p:cNvSpPr>
            <a:spLocks noGrp="1"/>
          </p:cNvSpPr>
          <p:nvPr>
            <p:ph type="ftr" sz="quarter" idx="3"/>
          </p:nvPr>
        </p:nvSpPr>
        <p:spPr>
          <a:xfrm>
            <a:off x="3124200" y="6421438"/>
            <a:ext cx="2895600" cy="365125"/>
          </a:xfrm>
          <a:prstGeom prst="rect">
            <a:avLst/>
          </a:prstGeom>
        </p:spPr>
        <p:txBody>
          <a:bodyPr vert="horz" lIns="0" rIns="0" bIns="0" anchor="b"/>
          <a:lstStyle>
            <a:lvl1pPr algn="ctr" rtl="1" eaLnBrk="1" fontAlgn="auto" latinLnBrk="0" hangingPunct="1">
              <a:spcBef>
                <a:spcPts val="0"/>
              </a:spcBef>
              <a:spcAft>
                <a:spcPts val="0"/>
              </a:spcAft>
              <a:defRPr kumimoji="0" sz="1000">
                <a:solidFill>
                  <a:schemeClr val="tx2">
                    <a:shade val="50000"/>
                  </a:schemeClr>
                </a:solidFill>
                <a:latin typeface="+mn-lt"/>
                <a:cs typeface="+mn-cs"/>
              </a:defRPr>
            </a:lvl1pPr>
          </a:lstStyle>
          <a:p>
            <a:pPr>
              <a:defRPr/>
            </a:pPr>
            <a:endParaRPr lang="ar-SA"/>
          </a:p>
        </p:txBody>
      </p:sp>
      <p:sp>
        <p:nvSpPr>
          <p:cNvPr id="18" name="عنصر نائب لرقم الشريحة 17">
            <a:extLst>
              <a:ext uri="{FF2B5EF4-FFF2-40B4-BE49-F238E27FC236}">
                <a16:creationId xmlns:a16="http://schemas.microsoft.com/office/drawing/2014/main" id="{407CFA06-E4C4-40F6-AB46-C6327F900D34}"/>
              </a:ext>
            </a:extLst>
          </p:cNvPr>
          <p:cNvSpPr>
            <a:spLocks noGrp="1"/>
          </p:cNvSpPr>
          <p:nvPr>
            <p:ph type="sldNum" sz="quarter" idx="4"/>
          </p:nvPr>
        </p:nvSpPr>
        <p:spPr>
          <a:xfrm>
            <a:off x="8153400" y="6421438"/>
            <a:ext cx="762000" cy="365125"/>
          </a:xfrm>
          <a:prstGeom prst="rect">
            <a:avLst/>
          </a:prstGeom>
        </p:spPr>
        <p:txBody>
          <a:bodyPr vert="horz" wrap="square" lIns="0" tIns="0" rIns="0" bIns="0" numCol="1" anchor="b" anchorCtr="0" compatLnSpc="1">
            <a:prstTxWarp prst="textNoShape">
              <a:avLst/>
            </a:prstTxWarp>
          </a:bodyPr>
          <a:lstStyle>
            <a:lvl1pPr algn="r" rtl="1" eaLnBrk="1" hangingPunct="1">
              <a:defRPr sz="1000">
                <a:solidFill>
                  <a:srgbClr val="9B9A98"/>
                </a:solidFill>
                <a:cs typeface="Tahoma" panose="020B0604030504040204" pitchFamily="34" charset="0"/>
              </a:defRPr>
            </a:lvl1pPr>
          </a:lstStyle>
          <a:p>
            <a:fld id="{51FA3521-301D-41BC-BECA-05F756E5FC40}" type="slidenum">
              <a:rPr lang="ar-SA" altLang="en-US"/>
              <a:pPr/>
              <a:t>‹#›</a:t>
            </a:fld>
            <a:endParaRPr lang="ar-SA" altLang="en-US"/>
          </a:p>
        </p:txBody>
      </p:sp>
    </p:spTree>
  </p:cSld>
  <p:clrMap bg1="dk1" tx1="lt1" bg2="dk2" tx2="lt2" accent1="accent1" accent2="accent2" accent3="accent3" accent4="accent4" accent5="accent5" accent6="accent6" hlink="hlink" folHlink="folHlink"/>
  <p:sldLayoutIdLst>
    <p:sldLayoutId id="2147483767" r:id="rId1"/>
    <p:sldLayoutId id="2147483759" r:id="rId2"/>
    <p:sldLayoutId id="2147483768" r:id="rId3"/>
    <p:sldLayoutId id="2147483760" r:id="rId4"/>
    <p:sldLayoutId id="2147483761" r:id="rId5"/>
    <p:sldLayoutId id="2147483762" r:id="rId6"/>
    <p:sldLayoutId id="2147483763" r:id="rId7"/>
    <p:sldLayoutId id="2147483769" r:id="rId8"/>
    <p:sldLayoutId id="2147483764" r:id="rId9"/>
    <p:sldLayoutId id="2147483765" r:id="rId10"/>
    <p:sldLayoutId id="2147483766" r:id="rId11"/>
  </p:sldLayoutIdLst>
  <p:txStyles>
    <p:titleStyle>
      <a:lvl1pPr algn="l" rtl="1" eaLnBrk="0" fontAlgn="base" hangingPunct="0">
        <a:spcBef>
          <a:spcPct val="0"/>
        </a:spcBef>
        <a:spcAft>
          <a:spcPct val="0"/>
        </a:spcAft>
        <a:defRPr sz="4600" kern="1200">
          <a:solidFill>
            <a:schemeClr val="tx1"/>
          </a:solidFill>
          <a:latin typeface="+mj-lt"/>
          <a:ea typeface="+mj-ea"/>
          <a:cs typeface="+mj-cs"/>
        </a:defRPr>
      </a:lvl1pPr>
      <a:lvl2pPr algn="l" rtl="1" eaLnBrk="0" fontAlgn="base" hangingPunct="0">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2pPr>
      <a:lvl3pPr algn="l" rtl="1" eaLnBrk="0" fontAlgn="base" hangingPunct="0">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3pPr>
      <a:lvl4pPr algn="l" rtl="1" eaLnBrk="0" fontAlgn="base" hangingPunct="0">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4pPr>
      <a:lvl5pPr algn="l" rtl="1" eaLnBrk="0" fontAlgn="base" hangingPunct="0">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5pPr>
      <a:lvl6pPr marL="457200" algn="l" rtl="1" fontAlgn="base">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6pPr>
      <a:lvl7pPr marL="914400" algn="l" rtl="1" fontAlgn="base">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7pPr>
      <a:lvl8pPr marL="1371600" algn="l" rtl="1" fontAlgn="base">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8pPr>
      <a:lvl9pPr marL="1828800" algn="l" rtl="1" fontAlgn="base">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9pPr>
    </p:titleStyle>
    <p:bodyStyle>
      <a:lvl1pPr marL="419100" indent="-382588" algn="r" rtl="1" eaLnBrk="0" fontAlgn="base" hangingPunct="0">
        <a:spcBef>
          <a:spcPct val="20000"/>
        </a:spcBef>
        <a:spcAft>
          <a:spcPct val="0"/>
        </a:spcAft>
        <a:buClr>
          <a:schemeClr val="accent1"/>
        </a:buClr>
        <a:buSzPct val="80000"/>
        <a:buFont typeface="Wingdings 2" panose="05020102010507070707" pitchFamily="18" charset="2"/>
        <a:buChar char=""/>
        <a:defRPr sz="3000" kern="1200">
          <a:solidFill>
            <a:schemeClr val="tx1"/>
          </a:solidFill>
          <a:latin typeface="+mn-lt"/>
          <a:ea typeface="+mn-ea"/>
          <a:cs typeface="+mn-cs"/>
        </a:defRPr>
      </a:lvl1pPr>
      <a:lvl2pPr marL="722313" indent="-273050" algn="r" rtl="1" eaLnBrk="0" fontAlgn="base" hangingPunct="0">
        <a:spcBef>
          <a:spcPct val="20000"/>
        </a:spcBef>
        <a:spcAft>
          <a:spcPct val="0"/>
        </a:spcAft>
        <a:buClr>
          <a:schemeClr val="accent1"/>
        </a:buClr>
        <a:buSzPct val="90000"/>
        <a:buFont typeface="Wingdings 2" panose="05020102010507070707" pitchFamily="18" charset="2"/>
        <a:buChar char=""/>
        <a:defRPr sz="2600" kern="1200">
          <a:solidFill>
            <a:schemeClr val="tx1"/>
          </a:solidFill>
          <a:latin typeface="+mn-lt"/>
          <a:ea typeface="+mn-ea"/>
          <a:cs typeface="+mn-cs"/>
        </a:defRPr>
      </a:lvl2pPr>
      <a:lvl3pPr marL="1004888" indent="-255588" algn="r" rtl="1" eaLnBrk="0" fontAlgn="base" hangingPunct="0">
        <a:spcBef>
          <a:spcPct val="20000"/>
        </a:spcBef>
        <a:spcAft>
          <a:spcPct val="0"/>
        </a:spcAft>
        <a:buClr>
          <a:schemeClr val="accent2"/>
        </a:buClr>
        <a:buSzPct val="85000"/>
        <a:buFont typeface="Arial" panose="020B0604020202020204" pitchFamily="34" charset="0"/>
        <a:buChar char="○"/>
        <a:defRPr sz="2400" kern="1200">
          <a:solidFill>
            <a:schemeClr val="tx1"/>
          </a:solidFill>
          <a:latin typeface="+mn-lt"/>
          <a:ea typeface="+mn-ea"/>
          <a:cs typeface="+mn-cs"/>
        </a:defRPr>
      </a:lvl3pPr>
      <a:lvl4pPr marL="1279525" indent="-236538" algn="r" rtl="1" eaLnBrk="0" fontAlgn="base" hangingPunct="0">
        <a:spcBef>
          <a:spcPct val="20000"/>
        </a:spcBef>
        <a:spcAft>
          <a:spcPct val="0"/>
        </a:spcAft>
        <a:buClr>
          <a:srgbClr val="8D89A4"/>
        </a:buClr>
        <a:buSzPct val="90000"/>
        <a:buFont typeface="Wingdings 2" panose="05020102010507070707" pitchFamily="18" charset="2"/>
        <a:buChar char=""/>
        <a:defRPr sz="2000" kern="1200">
          <a:solidFill>
            <a:schemeClr val="tx1"/>
          </a:solidFill>
          <a:latin typeface="+mn-lt"/>
          <a:ea typeface="+mn-ea"/>
          <a:cs typeface="+mn-cs"/>
        </a:defRPr>
      </a:lvl4pPr>
      <a:lvl5pPr marL="1489075" indent="-182563" algn="r" rtl="1" eaLnBrk="0" fontAlgn="base" hangingPunct="0">
        <a:spcBef>
          <a:spcPct val="20000"/>
        </a:spcBef>
        <a:spcAft>
          <a:spcPct val="0"/>
        </a:spcAft>
        <a:buClr>
          <a:srgbClr val="748560"/>
        </a:buClr>
        <a:buSzPct val="100000"/>
        <a:buFont typeface="Arial" panose="020B0604020202020204" pitchFamily="34" charset="0"/>
        <a:buChar char="-"/>
        <a:defRPr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6364FFFE-C9E4-4878-96E0-06AC04A7ED1B}"/>
              </a:ext>
            </a:extLst>
          </p:cNvPr>
          <p:cNvSpPr>
            <a:spLocks noGrp="1"/>
          </p:cNvSpPr>
          <p:nvPr>
            <p:ph type="ctrTitle"/>
          </p:nvPr>
        </p:nvSpPr>
        <p:spPr>
          <a:xfrm>
            <a:off x="611896" y="2232660"/>
            <a:ext cx="6480048" cy="2301240"/>
          </a:xfrm>
          <a:ln>
            <a:miter lim="800000"/>
            <a:headEnd/>
            <a:tailEnd/>
          </a:ln>
        </p:spPr>
        <p:txBody>
          <a:bodyPr>
            <a:normAutofit/>
          </a:bodyPr>
          <a:lstStyle/>
          <a:p>
            <a:pPr algn="ctr" rtl="0" eaLnBrk="1" fontAlgn="auto" hangingPunct="1">
              <a:spcAft>
                <a:spcPts val="0"/>
              </a:spcAft>
              <a:defRPr/>
            </a:pPr>
            <a:r>
              <a:rPr>
                <a:solidFill>
                  <a:srgbClr val="002060"/>
                </a:solidFill>
              </a:rPr>
              <a:t> 2- CARDIAC CYCLE</a:t>
            </a:r>
            <a:br>
              <a:rPr>
                <a:solidFill>
                  <a:srgbClr val="002060"/>
                </a:solidFill>
              </a:rPr>
            </a:br>
            <a:endParaRPr lang="ar-SA">
              <a:solidFill>
                <a:srgbClr val="002060"/>
              </a:solidFill>
            </a:endParaRPr>
          </a:p>
        </p:txBody>
      </p:sp>
      <p:sp>
        <p:nvSpPr>
          <p:cNvPr id="3" name="عنوان فرعي 2">
            <a:extLst>
              <a:ext uri="{FF2B5EF4-FFF2-40B4-BE49-F238E27FC236}">
                <a16:creationId xmlns:a16="http://schemas.microsoft.com/office/drawing/2014/main" id="{A797D97F-8C96-4AF3-BEAD-6C5C46942299}"/>
              </a:ext>
            </a:extLst>
          </p:cNvPr>
          <p:cNvSpPr>
            <a:spLocks noGrp="1"/>
          </p:cNvSpPr>
          <p:nvPr>
            <p:ph type="subTitle" idx="1"/>
          </p:nvPr>
        </p:nvSpPr>
        <p:spPr>
          <a:xfrm>
            <a:off x="971550" y="4533900"/>
            <a:ext cx="6400800" cy="839788"/>
          </a:xfrm>
        </p:spPr>
        <p:txBody>
          <a:bodyPr/>
          <a:lstStyle/>
          <a:p>
            <a:pPr algn="ctr" rtl="0" eaLnBrk="1" hangingPunct="1">
              <a:lnSpc>
                <a:spcPct val="90000"/>
              </a:lnSpc>
              <a:defRPr/>
            </a:pPr>
            <a:r>
              <a:rPr lang="en-US" altLang="en-US" sz="3000" b="1">
                <a:solidFill>
                  <a:srgbClr val="002060"/>
                </a:solidFill>
                <a:effectLst>
                  <a:outerShdw blurRad="38100" dist="38100" dir="2700000" algn="tl">
                    <a:srgbClr val="FFFFFF"/>
                  </a:outerShdw>
                </a:effectLst>
                <a:cs typeface="Tahoma" pitchFamily="34" charset="0"/>
              </a:rPr>
              <a:t>Prof. Sherif W. Mansour</a:t>
            </a:r>
          </a:p>
          <a:p>
            <a:pPr algn="ctr" rtl="0" eaLnBrk="1" hangingPunct="1">
              <a:lnSpc>
                <a:spcPct val="90000"/>
              </a:lnSpc>
              <a:defRPr/>
            </a:pPr>
            <a:r>
              <a:rPr lang="en-US" altLang="en-US" sz="2200" b="1">
                <a:solidFill>
                  <a:srgbClr val="002060"/>
                </a:solidFill>
                <a:effectLst>
                  <a:outerShdw blurRad="38100" dist="38100" dir="2700000" algn="tl">
                    <a:srgbClr val="FFFFFF"/>
                  </a:outerShdw>
                </a:effectLst>
                <a:cs typeface="Tahoma" pitchFamily="34" charset="0"/>
              </a:rPr>
              <a:t>Physiology dpt., Mutah School of medicine</a:t>
            </a:r>
            <a:endParaRPr lang="ar-SA" altLang="en-US" sz="2200" b="1">
              <a:solidFill>
                <a:srgbClr val="002060"/>
              </a:solidFill>
              <a:effectLst>
                <a:outerShdw blurRad="38100" dist="38100" dir="2700000" algn="tl">
                  <a:srgbClr val="FFFFFF"/>
                </a:outerShdw>
              </a:effectLst>
            </a:endParaRPr>
          </a:p>
        </p:txBody>
      </p:sp>
      <p:pic>
        <p:nvPicPr>
          <p:cNvPr id="5124" name="Picture 2" descr="C:\Users\Dr Sherif\Desktop\مؤتة.jpg">
            <a:extLst>
              <a:ext uri="{FF2B5EF4-FFF2-40B4-BE49-F238E27FC236}">
                <a16:creationId xmlns:a16="http://schemas.microsoft.com/office/drawing/2014/main" id="{168CA017-CF3D-432F-8D45-81FB19F5A48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1275" y="357188"/>
            <a:ext cx="1085850" cy="1081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263D9D35-1B6D-461C-A5BE-C5974330E3E2}"/>
              </a:ext>
            </a:extLst>
          </p:cNvPr>
          <p:cNvSpPr>
            <a:spLocks noGrp="1"/>
          </p:cNvSpPr>
          <p:nvPr>
            <p:ph idx="1"/>
          </p:nvPr>
        </p:nvSpPr>
        <p:spPr>
          <a:xfrm>
            <a:off x="107950" y="188913"/>
            <a:ext cx="5616575" cy="6092825"/>
          </a:xfrm>
        </p:spPr>
        <p:txBody>
          <a:bodyPr>
            <a:noAutofit/>
          </a:bodyPr>
          <a:lstStyle/>
          <a:p>
            <a:pPr marL="0" indent="0" algn="justLow" rtl="0">
              <a:lnSpc>
                <a:spcPct val="107000"/>
              </a:lnSpc>
              <a:spcBef>
                <a:spcPts val="0"/>
              </a:spcBef>
              <a:spcAft>
                <a:spcPts val="0"/>
              </a:spcAft>
              <a:buFont typeface="Wingdings 2" panose="05020102010507070707" pitchFamily="18" charset="2"/>
              <a:buNone/>
              <a:defRPr/>
            </a:pPr>
            <a:r>
              <a:rPr lang="en-US" sz="1800" b="1" u="sng"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7. Maximal (rapid) filling phase</a:t>
            </a:r>
            <a:r>
              <a:rPr lang="en-US" sz="1800" u="sng"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endParaRPr lang="en-US" sz="1400" dirty="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0" indent="0" algn="justLow" rtl="0">
              <a:lnSpc>
                <a:spcPct val="107000"/>
              </a:lnSpc>
              <a:spcBef>
                <a:spcPts val="0"/>
              </a:spcBef>
              <a:spcAft>
                <a:spcPts val="0"/>
              </a:spcAft>
              <a:buFont typeface="Wingdings 2" panose="05020102010507070707" pitchFamily="18" charset="2"/>
              <a:buNone/>
              <a:defRPr/>
            </a:pPr>
            <a:endParaRPr lang="en-US" sz="1800" dirty="0">
              <a:solidFill>
                <a:srgbClr val="002060"/>
              </a:solidFill>
              <a:latin typeface="Times New Roman" panose="02020603050405020304" pitchFamily="18" charset="0"/>
              <a:ea typeface="Times New Roman" panose="02020603050405020304" pitchFamily="18" charset="0"/>
              <a:cs typeface="Arial" panose="020B0604020202020204" pitchFamily="34" charset="0"/>
            </a:endParaRPr>
          </a:p>
          <a:p>
            <a:pPr marL="0" indent="0" algn="justLow" rtl="0">
              <a:lnSpc>
                <a:spcPct val="107000"/>
              </a:lnSpc>
              <a:spcBef>
                <a:spcPts val="0"/>
              </a:spcBef>
              <a:spcAft>
                <a:spcPts val="0"/>
              </a:spcAft>
              <a:buFont typeface="Wingdings 2" panose="05020102010507070707" pitchFamily="18" charset="2"/>
              <a:buNone/>
              <a:defRPr/>
            </a:pPr>
            <a:r>
              <a:rPr lang="en-US" sz="18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1800" u="sng"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Duration</a:t>
            </a:r>
            <a:r>
              <a:rPr lang="en-US" sz="18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 0.1 sec.</a:t>
            </a:r>
            <a:endParaRPr lang="en-US" sz="1400" dirty="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228600" indent="0" algn="justLow" rtl="0">
              <a:lnSpc>
                <a:spcPct val="107000"/>
              </a:lnSpc>
              <a:spcBef>
                <a:spcPts val="0"/>
              </a:spcBef>
              <a:spcAft>
                <a:spcPts val="0"/>
              </a:spcAft>
              <a:buFont typeface="Wingdings 2" panose="05020102010507070707" pitchFamily="18" charset="2"/>
              <a:buNone/>
              <a:defRPr/>
            </a:pPr>
            <a:r>
              <a:rPr lang="en-US" sz="18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1800" u="sng"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Events</a:t>
            </a:r>
            <a:r>
              <a:rPr lang="en-US" sz="18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 It begins by opening of A.V. valve due to the increased atrial pressure above the ventricular pressure (60% of stroke volume is rushed to the ventricle).</a:t>
            </a:r>
            <a:endParaRPr lang="en-US" sz="1400" dirty="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228600" indent="0" algn="justLow" rtl="0">
              <a:lnSpc>
                <a:spcPct val="107000"/>
              </a:lnSpc>
              <a:spcBef>
                <a:spcPts val="0"/>
              </a:spcBef>
              <a:spcAft>
                <a:spcPts val="0"/>
              </a:spcAft>
              <a:buFont typeface="Wingdings 2" panose="05020102010507070707" pitchFamily="18" charset="2"/>
              <a:buNone/>
              <a:defRPr/>
            </a:pPr>
            <a:r>
              <a:rPr lang="en-US" sz="18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1800" u="sng"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Atrial and ventricular pressure</a:t>
            </a:r>
            <a:r>
              <a:rPr lang="en-US" sz="18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 around zero.</a:t>
            </a:r>
            <a:endParaRPr lang="en-US" sz="1400" dirty="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228600" indent="0" algn="justLow" rtl="0">
              <a:lnSpc>
                <a:spcPct val="107000"/>
              </a:lnSpc>
              <a:spcBef>
                <a:spcPts val="0"/>
              </a:spcBef>
              <a:spcAft>
                <a:spcPts val="0"/>
              </a:spcAft>
              <a:buFont typeface="Wingdings 2" panose="05020102010507070707" pitchFamily="18" charset="2"/>
              <a:buNone/>
              <a:defRPr/>
            </a:pPr>
            <a:r>
              <a:rPr lang="en-US" sz="18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1800" u="sng"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Ventricular volume</a:t>
            </a:r>
            <a:r>
              <a:rPr lang="en-US" sz="18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 increased.</a:t>
            </a:r>
            <a:endParaRPr lang="en-US" sz="1400" dirty="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228600" indent="0" algn="justLow" rtl="0">
              <a:lnSpc>
                <a:spcPct val="107000"/>
              </a:lnSpc>
              <a:spcBef>
                <a:spcPts val="0"/>
              </a:spcBef>
              <a:spcAft>
                <a:spcPts val="0"/>
              </a:spcAft>
              <a:buFont typeface="Wingdings 2" panose="05020102010507070707" pitchFamily="18" charset="2"/>
              <a:buNone/>
              <a:defRPr/>
            </a:pPr>
            <a:r>
              <a:rPr lang="en-US" sz="18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1800" u="sng"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Aortic pressure</a:t>
            </a:r>
            <a:r>
              <a:rPr lang="en-US" sz="18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decreases due to escape of blood to peripheral vessels.</a:t>
            </a:r>
            <a:endParaRPr lang="en-US" sz="1400" dirty="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228600" indent="0" algn="justLow" rtl="0">
              <a:lnSpc>
                <a:spcPct val="107000"/>
              </a:lnSpc>
              <a:spcBef>
                <a:spcPts val="0"/>
              </a:spcBef>
              <a:spcAft>
                <a:spcPts val="0"/>
              </a:spcAft>
              <a:buFont typeface="Wingdings 2" panose="05020102010507070707" pitchFamily="18" charset="2"/>
              <a:buNone/>
              <a:defRPr/>
            </a:pPr>
            <a:r>
              <a:rPr lang="en-US" sz="18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1800" u="sng"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Heart sounds</a:t>
            </a:r>
            <a:r>
              <a:rPr lang="en-US" sz="18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the </a:t>
            </a:r>
            <a:r>
              <a:rPr lang="en-US" sz="1800" b="1"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3</a:t>
            </a:r>
            <a:r>
              <a:rPr lang="en-US" sz="1800" b="1" baseline="300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rd</a:t>
            </a:r>
            <a:r>
              <a:rPr lang="en-US" sz="1800" b="1"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18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heart sound due to rushing of blood into the ventricles and vibration of the ventricular wall.</a:t>
            </a:r>
            <a:endParaRPr lang="en-US" sz="1400" dirty="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0" indent="0" algn="justLow" rtl="0">
              <a:lnSpc>
                <a:spcPct val="107000"/>
              </a:lnSpc>
              <a:spcBef>
                <a:spcPts val="0"/>
              </a:spcBef>
              <a:spcAft>
                <a:spcPts val="0"/>
              </a:spcAft>
              <a:buFont typeface="Wingdings 2" panose="05020102010507070707" pitchFamily="18" charset="2"/>
              <a:buNone/>
              <a:defRPr/>
            </a:pPr>
            <a:r>
              <a:rPr lang="en-US" sz="1800" b="1"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endParaRPr lang="en-US" sz="1400" dirty="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0" indent="0" algn="justLow" rtl="0">
              <a:lnSpc>
                <a:spcPct val="107000"/>
              </a:lnSpc>
              <a:spcBef>
                <a:spcPts val="0"/>
              </a:spcBef>
              <a:spcAft>
                <a:spcPts val="0"/>
              </a:spcAft>
              <a:buFont typeface="Wingdings 2" panose="05020102010507070707" pitchFamily="18" charset="2"/>
              <a:buNone/>
              <a:defRPr/>
            </a:pPr>
            <a:r>
              <a:rPr lang="en-US" sz="1800" b="1" u="sng"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8-.Reduced filling phase</a:t>
            </a:r>
            <a:r>
              <a:rPr lang="en-US" sz="1800" u="sng"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endParaRPr lang="en-US" sz="1400" dirty="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0" indent="0" algn="justLow" rtl="0">
              <a:lnSpc>
                <a:spcPct val="107000"/>
              </a:lnSpc>
              <a:spcBef>
                <a:spcPts val="0"/>
              </a:spcBef>
              <a:spcAft>
                <a:spcPts val="0"/>
              </a:spcAft>
              <a:buFont typeface="Wingdings 2" panose="05020102010507070707" pitchFamily="18" charset="2"/>
              <a:buNone/>
              <a:defRPr/>
            </a:pPr>
            <a:r>
              <a:rPr lang="en-US" sz="18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1800" u="sng"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Duration</a:t>
            </a:r>
            <a:r>
              <a:rPr lang="en-US" sz="18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 0.2 sec.</a:t>
            </a:r>
            <a:endParaRPr lang="en-US" sz="1400" dirty="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0" indent="0" algn="justLow" rtl="0">
              <a:lnSpc>
                <a:spcPct val="107000"/>
              </a:lnSpc>
              <a:spcBef>
                <a:spcPts val="0"/>
              </a:spcBef>
              <a:spcAft>
                <a:spcPts val="0"/>
              </a:spcAft>
              <a:buFont typeface="Wingdings 2" panose="05020102010507070707" pitchFamily="18" charset="2"/>
              <a:buNone/>
              <a:defRPr/>
            </a:pPr>
            <a:r>
              <a:rPr lang="en-US" sz="18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1800" u="sng"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Events</a:t>
            </a:r>
            <a:r>
              <a:rPr lang="en-US" sz="18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 </a:t>
            </a:r>
            <a:r>
              <a:rPr lang="en-US" sz="1800" b="1"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10%</a:t>
            </a:r>
            <a:r>
              <a:rPr lang="en-US" sz="18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of the stroke volume flow slowly to the ventricle.</a:t>
            </a:r>
            <a:endParaRPr lang="en-US" sz="1400" dirty="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0" indent="0" algn="justLow" rtl="0">
              <a:lnSpc>
                <a:spcPct val="107000"/>
              </a:lnSpc>
              <a:spcBef>
                <a:spcPts val="0"/>
              </a:spcBef>
              <a:spcAft>
                <a:spcPts val="0"/>
              </a:spcAft>
              <a:buFont typeface="Wingdings 2" panose="05020102010507070707" pitchFamily="18" charset="2"/>
              <a:buNone/>
              <a:defRPr/>
            </a:pPr>
            <a:r>
              <a:rPr lang="en-US" sz="18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The </a:t>
            </a:r>
            <a:r>
              <a:rPr lang="en-US" sz="1800" u="sng"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ventricular volume</a:t>
            </a:r>
            <a:r>
              <a:rPr lang="en-US" sz="18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increase gradually.</a:t>
            </a:r>
            <a:endParaRPr lang="en-US" sz="1400" dirty="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0" indent="0" algn="justLow" rtl="0">
              <a:lnSpc>
                <a:spcPct val="107000"/>
              </a:lnSpc>
              <a:spcBef>
                <a:spcPts val="0"/>
              </a:spcBef>
              <a:spcAft>
                <a:spcPts val="0"/>
              </a:spcAft>
              <a:buFont typeface="Wingdings 2" panose="05020102010507070707" pitchFamily="18" charset="2"/>
              <a:buNone/>
              <a:defRPr/>
            </a:pPr>
            <a:r>
              <a:rPr lang="en-US" sz="18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The </a:t>
            </a:r>
            <a:r>
              <a:rPr lang="en-US" sz="1800" u="sng"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ventricular pressure</a:t>
            </a:r>
            <a:r>
              <a:rPr lang="en-US" sz="18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rises </a:t>
            </a:r>
            <a:r>
              <a:rPr lang="en-US" sz="1800" b="1"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to 4</a:t>
            </a:r>
            <a:r>
              <a:rPr lang="en-US" sz="18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mmHg.</a:t>
            </a:r>
            <a:endParaRPr lang="en-US" sz="1400" dirty="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0" indent="0" algn="justLow" rtl="0">
              <a:lnSpc>
                <a:spcPct val="107000"/>
              </a:lnSpc>
              <a:spcBef>
                <a:spcPts val="0"/>
              </a:spcBef>
              <a:spcAft>
                <a:spcPts val="0"/>
              </a:spcAft>
              <a:buFont typeface="Wingdings 2" panose="05020102010507070707" pitchFamily="18" charset="2"/>
              <a:buNone/>
              <a:defRPr/>
            </a:pPr>
            <a:endParaRPr lang="en-US" sz="1800" dirty="0">
              <a:solidFill>
                <a:srgbClr val="002060"/>
              </a:solidFill>
            </a:endParaRPr>
          </a:p>
        </p:txBody>
      </p:sp>
      <p:pic>
        <p:nvPicPr>
          <p:cNvPr id="14339" name="Picture 2" descr="C:\Users\Mohamed\Desktop\Cardio vascular figures\Cardiac cycle 2.jpg">
            <a:extLst>
              <a:ext uri="{FF2B5EF4-FFF2-40B4-BE49-F238E27FC236}">
                <a16:creationId xmlns:a16="http://schemas.microsoft.com/office/drawing/2014/main" id="{9E5D49E3-60A0-4B08-B29C-09BAAB21169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2013" y="57150"/>
            <a:ext cx="3094037" cy="663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a:extLst>
              <a:ext uri="{FF2B5EF4-FFF2-40B4-BE49-F238E27FC236}">
                <a16:creationId xmlns:a16="http://schemas.microsoft.com/office/drawing/2014/main" id="{6F2DF880-9227-46C2-94FC-64FF5DA0BBFF}"/>
              </a:ext>
            </a:extLst>
          </p:cNvPr>
          <p:cNvGraphicFramePr>
            <a:graphicFrameLocks noGrp="1"/>
          </p:cNvGraphicFramePr>
          <p:nvPr>
            <p:ph idx="1"/>
          </p:nvPr>
        </p:nvGraphicFramePr>
        <p:xfrm>
          <a:off x="900113" y="4005263"/>
          <a:ext cx="7272337" cy="1728787"/>
        </p:xfrm>
        <a:graphic>
          <a:graphicData uri="http://schemas.openxmlformats.org/drawingml/2006/table">
            <a:tbl>
              <a:tblPr firstRow="1" firstCol="1" bandRow="1">
                <a:tableStyleId>{5C22544A-7EE6-4342-B048-85BDC9FD1C3A}</a:tableStyleId>
              </a:tblPr>
              <a:tblGrid>
                <a:gridCol w="1453987">
                  <a:extLst>
                    <a:ext uri="{9D8B030D-6E8A-4147-A177-3AD203B41FA5}">
                      <a16:colId xmlns:a16="http://schemas.microsoft.com/office/drawing/2014/main" val="20000"/>
                    </a:ext>
                  </a:extLst>
                </a:gridCol>
                <a:gridCol w="1453987">
                  <a:extLst>
                    <a:ext uri="{9D8B030D-6E8A-4147-A177-3AD203B41FA5}">
                      <a16:colId xmlns:a16="http://schemas.microsoft.com/office/drawing/2014/main" val="20001"/>
                    </a:ext>
                  </a:extLst>
                </a:gridCol>
                <a:gridCol w="1454787">
                  <a:extLst>
                    <a:ext uri="{9D8B030D-6E8A-4147-A177-3AD203B41FA5}">
                      <a16:colId xmlns:a16="http://schemas.microsoft.com/office/drawing/2014/main" val="20002"/>
                    </a:ext>
                  </a:extLst>
                </a:gridCol>
                <a:gridCol w="1454787">
                  <a:extLst>
                    <a:ext uri="{9D8B030D-6E8A-4147-A177-3AD203B41FA5}">
                      <a16:colId xmlns:a16="http://schemas.microsoft.com/office/drawing/2014/main" val="20003"/>
                    </a:ext>
                  </a:extLst>
                </a:gridCol>
                <a:gridCol w="1454787">
                  <a:extLst>
                    <a:ext uri="{9D8B030D-6E8A-4147-A177-3AD203B41FA5}">
                      <a16:colId xmlns:a16="http://schemas.microsoft.com/office/drawing/2014/main" val="20004"/>
                    </a:ext>
                  </a:extLst>
                </a:gridCol>
              </a:tblGrid>
              <a:tr h="576262">
                <a:tc>
                  <a:txBody>
                    <a:bodyPr/>
                    <a:lstStyle/>
                    <a:p>
                      <a:pPr marL="0" marR="0" algn="justLow">
                        <a:lnSpc>
                          <a:spcPct val="107000"/>
                        </a:lnSpc>
                        <a:spcBef>
                          <a:spcPts val="0"/>
                        </a:spcBef>
                        <a:spcAft>
                          <a:spcPts val="0"/>
                        </a:spcAft>
                      </a:pPr>
                      <a:r>
                        <a:rPr lang="en-US" sz="1400" dirty="0">
                          <a:effectLst/>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76" marR="68576" marT="0" marB="0"/>
                </a:tc>
                <a:tc>
                  <a:txBody>
                    <a:bodyPr/>
                    <a:lstStyle/>
                    <a:p>
                      <a:pPr marL="0" marR="0" algn="ctr">
                        <a:lnSpc>
                          <a:spcPct val="107000"/>
                        </a:lnSpc>
                        <a:spcBef>
                          <a:spcPts val="0"/>
                        </a:spcBef>
                        <a:spcAft>
                          <a:spcPts val="0"/>
                        </a:spcAft>
                      </a:pPr>
                      <a:r>
                        <a:rPr lang="en-US" sz="1400" dirty="0">
                          <a:solidFill>
                            <a:srgbClr val="002060"/>
                          </a:solidFill>
                          <a:effectLst/>
                        </a:rPr>
                        <a:t>Rt. Vent</a:t>
                      </a:r>
                      <a:endParaRPr lang="en-US" sz="1100" dirty="0">
                        <a:solidFill>
                          <a:srgbClr val="002060"/>
                        </a:solidFill>
                        <a:effectLst/>
                        <a:latin typeface="Calibri" panose="020F0502020204030204" pitchFamily="34" charset="0"/>
                        <a:ea typeface="Calibri" panose="020F0502020204030204" pitchFamily="34" charset="0"/>
                        <a:cs typeface="Arial" panose="020B0604020202020204" pitchFamily="34" charset="0"/>
                      </a:endParaRPr>
                    </a:p>
                  </a:txBody>
                  <a:tcPr marL="68576" marR="68576" marT="0" marB="0"/>
                </a:tc>
                <a:tc>
                  <a:txBody>
                    <a:bodyPr/>
                    <a:lstStyle/>
                    <a:p>
                      <a:pPr marL="0" marR="0" algn="ctr">
                        <a:lnSpc>
                          <a:spcPct val="107000"/>
                        </a:lnSpc>
                        <a:spcBef>
                          <a:spcPts val="0"/>
                        </a:spcBef>
                        <a:spcAft>
                          <a:spcPts val="0"/>
                        </a:spcAft>
                      </a:pPr>
                      <a:r>
                        <a:rPr lang="en-US" sz="1400" dirty="0">
                          <a:solidFill>
                            <a:srgbClr val="002060"/>
                          </a:solidFill>
                          <a:effectLst/>
                        </a:rPr>
                        <a:t>L. Vent</a:t>
                      </a:r>
                      <a:endParaRPr lang="en-US" sz="1100" dirty="0">
                        <a:solidFill>
                          <a:srgbClr val="002060"/>
                        </a:solidFill>
                        <a:effectLst/>
                        <a:latin typeface="Calibri" panose="020F0502020204030204" pitchFamily="34" charset="0"/>
                        <a:ea typeface="Calibri" panose="020F0502020204030204" pitchFamily="34" charset="0"/>
                        <a:cs typeface="Arial" panose="020B0604020202020204" pitchFamily="34" charset="0"/>
                      </a:endParaRPr>
                    </a:p>
                  </a:txBody>
                  <a:tcPr marL="68576" marR="68576" marT="0" marB="0"/>
                </a:tc>
                <a:tc>
                  <a:txBody>
                    <a:bodyPr/>
                    <a:lstStyle/>
                    <a:p>
                      <a:pPr marL="0" marR="0" algn="ctr">
                        <a:lnSpc>
                          <a:spcPct val="107000"/>
                        </a:lnSpc>
                        <a:spcBef>
                          <a:spcPts val="0"/>
                        </a:spcBef>
                        <a:spcAft>
                          <a:spcPts val="0"/>
                        </a:spcAft>
                      </a:pPr>
                      <a:r>
                        <a:rPr lang="en-US" sz="1400" dirty="0" err="1">
                          <a:solidFill>
                            <a:srgbClr val="002060"/>
                          </a:solidFill>
                          <a:effectLst/>
                        </a:rPr>
                        <a:t>Pul</a:t>
                      </a:r>
                      <a:r>
                        <a:rPr lang="en-US" sz="1400" dirty="0">
                          <a:solidFill>
                            <a:srgbClr val="002060"/>
                          </a:solidFill>
                          <a:effectLst/>
                        </a:rPr>
                        <a:t>.  art</a:t>
                      </a:r>
                      <a:endParaRPr lang="en-US" sz="1100" dirty="0">
                        <a:solidFill>
                          <a:srgbClr val="002060"/>
                        </a:solidFill>
                        <a:effectLst/>
                        <a:latin typeface="Calibri" panose="020F0502020204030204" pitchFamily="34" charset="0"/>
                        <a:ea typeface="Calibri" panose="020F0502020204030204" pitchFamily="34" charset="0"/>
                        <a:cs typeface="Arial" panose="020B0604020202020204" pitchFamily="34" charset="0"/>
                      </a:endParaRPr>
                    </a:p>
                  </a:txBody>
                  <a:tcPr marL="68576" marR="68576" marT="0" marB="0"/>
                </a:tc>
                <a:tc>
                  <a:txBody>
                    <a:bodyPr/>
                    <a:lstStyle/>
                    <a:p>
                      <a:pPr marL="0" marR="0" algn="ctr">
                        <a:lnSpc>
                          <a:spcPct val="107000"/>
                        </a:lnSpc>
                        <a:spcBef>
                          <a:spcPts val="0"/>
                        </a:spcBef>
                        <a:spcAft>
                          <a:spcPts val="0"/>
                        </a:spcAft>
                      </a:pPr>
                      <a:r>
                        <a:rPr lang="en-US" sz="1400" dirty="0">
                          <a:solidFill>
                            <a:srgbClr val="002060"/>
                          </a:solidFill>
                          <a:effectLst/>
                        </a:rPr>
                        <a:t>Aorta</a:t>
                      </a:r>
                      <a:endParaRPr lang="en-US" sz="1100" dirty="0">
                        <a:solidFill>
                          <a:srgbClr val="002060"/>
                        </a:solidFill>
                        <a:effectLst/>
                        <a:latin typeface="Calibri" panose="020F0502020204030204" pitchFamily="34" charset="0"/>
                        <a:ea typeface="Calibri" panose="020F0502020204030204" pitchFamily="34" charset="0"/>
                        <a:cs typeface="Arial" panose="020B0604020202020204" pitchFamily="34" charset="0"/>
                      </a:endParaRPr>
                    </a:p>
                  </a:txBody>
                  <a:tcPr marL="68576" marR="68576" marT="0" marB="0"/>
                </a:tc>
                <a:extLst>
                  <a:ext uri="{0D108BD9-81ED-4DB2-BD59-A6C34878D82A}">
                    <a16:rowId xmlns:a16="http://schemas.microsoft.com/office/drawing/2014/main" val="10000"/>
                  </a:ext>
                </a:extLst>
              </a:tr>
              <a:tr h="576262">
                <a:tc>
                  <a:txBody>
                    <a:bodyPr/>
                    <a:lstStyle/>
                    <a:p>
                      <a:pPr marL="0" marR="0" algn="l">
                        <a:lnSpc>
                          <a:spcPct val="107000"/>
                        </a:lnSpc>
                        <a:spcBef>
                          <a:spcPts val="0"/>
                        </a:spcBef>
                        <a:spcAft>
                          <a:spcPts val="0"/>
                        </a:spcAft>
                      </a:pPr>
                      <a:r>
                        <a:rPr lang="en-US" sz="1400" dirty="0">
                          <a:solidFill>
                            <a:srgbClr val="002060"/>
                          </a:solidFill>
                          <a:effectLst/>
                        </a:rPr>
                        <a:t>Systolic </a:t>
                      </a:r>
                      <a:r>
                        <a:rPr lang="en-US" sz="1400" dirty="0" err="1">
                          <a:solidFill>
                            <a:srgbClr val="002060"/>
                          </a:solidFill>
                          <a:effectLst/>
                        </a:rPr>
                        <a:t>Pr</a:t>
                      </a:r>
                      <a:endParaRPr lang="en-US" sz="1100" dirty="0">
                        <a:solidFill>
                          <a:srgbClr val="002060"/>
                        </a:solidFill>
                        <a:effectLst/>
                        <a:latin typeface="Calibri" panose="020F0502020204030204" pitchFamily="34" charset="0"/>
                        <a:ea typeface="Calibri" panose="020F0502020204030204" pitchFamily="34" charset="0"/>
                        <a:cs typeface="Arial" panose="020B0604020202020204" pitchFamily="34" charset="0"/>
                      </a:endParaRPr>
                    </a:p>
                  </a:txBody>
                  <a:tcPr marL="68576" marR="68576" marT="0" marB="0"/>
                </a:tc>
                <a:tc>
                  <a:txBody>
                    <a:bodyPr/>
                    <a:lstStyle/>
                    <a:p>
                      <a:pPr marL="0" marR="0" algn="ctr">
                        <a:lnSpc>
                          <a:spcPct val="107000"/>
                        </a:lnSpc>
                        <a:spcBef>
                          <a:spcPts val="0"/>
                        </a:spcBef>
                        <a:spcAft>
                          <a:spcPts val="0"/>
                        </a:spcAft>
                      </a:pPr>
                      <a:r>
                        <a:rPr lang="en-US" sz="1400" b="1" dirty="0">
                          <a:solidFill>
                            <a:srgbClr val="002060"/>
                          </a:solidFill>
                          <a:effectLst/>
                        </a:rPr>
                        <a:t>25</a:t>
                      </a:r>
                      <a:endParaRPr lang="en-US" sz="1100" b="1" dirty="0">
                        <a:solidFill>
                          <a:srgbClr val="002060"/>
                        </a:solidFill>
                        <a:effectLst/>
                        <a:latin typeface="Calibri" panose="020F0502020204030204" pitchFamily="34" charset="0"/>
                        <a:ea typeface="Calibri" panose="020F0502020204030204" pitchFamily="34" charset="0"/>
                        <a:cs typeface="Arial" panose="020B0604020202020204" pitchFamily="34" charset="0"/>
                      </a:endParaRPr>
                    </a:p>
                  </a:txBody>
                  <a:tcPr marL="68576" marR="68576" marT="0" marB="0"/>
                </a:tc>
                <a:tc>
                  <a:txBody>
                    <a:bodyPr/>
                    <a:lstStyle/>
                    <a:p>
                      <a:pPr marL="0" marR="0" algn="ctr">
                        <a:lnSpc>
                          <a:spcPct val="107000"/>
                        </a:lnSpc>
                        <a:spcBef>
                          <a:spcPts val="0"/>
                        </a:spcBef>
                        <a:spcAft>
                          <a:spcPts val="0"/>
                        </a:spcAft>
                      </a:pPr>
                      <a:r>
                        <a:rPr lang="en-US" sz="1400" b="1" dirty="0">
                          <a:solidFill>
                            <a:srgbClr val="002060"/>
                          </a:solidFill>
                          <a:effectLst/>
                        </a:rPr>
                        <a:t>120</a:t>
                      </a:r>
                      <a:endParaRPr lang="en-US" sz="1100" b="1" dirty="0">
                        <a:solidFill>
                          <a:srgbClr val="002060"/>
                        </a:solidFill>
                        <a:effectLst/>
                        <a:latin typeface="Calibri" panose="020F0502020204030204" pitchFamily="34" charset="0"/>
                        <a:ea typeface="Calibri" panose="020F0502020204030204" pitchFamily="34" charset="0"/>
                        <a:cs typeface="Arial" panose="020B0604020202020204" pitchFamily="34" charset="0"/>
                      </a:endParaRPr>
                    </a:p>
                  </a:txBody>
                  <a:tcPr marL="68576" marR="68576" marT="0" marB="0"/>
                </a:tc>
                <a:tc>
                  <a:txBody>
                    <a:bodyPr/>
                    <a:lstStyle/>
                    <a:p>
                      <a:pPr marL="0" marR="0" algn="ctr">
                        <a:lnSpc>
                          <a:spcPct val="107000"/>
                        </a:lnSpc>
                        <a:spcBef>
                          <a:spcPts val="0"/>
                        </a:spcBef>
                        <a:spcAft>
                          <a:spcPts val="0"/>
                        </a:spcAft>
                      </a:pPr>
                      <a:r>
                        <a:rPr lang="en-US" sz="1400" b="1">
                          <a:solidFill>
                            <a:srgbClr val="002060"/>
                          </a:solidFill>
                          <a:effectLst/>
                        </a:rPr>
                        <a:t>25</a:t>
                      </a:r>
                      <a:endParaRPr lang="en-US" sz="1100" b="1">
                        <a:solidFill>
                          <a:srgbClr val="002060"/>
                        </a:solidFill>
                        <a:effectLst/>
                        <a:latin typeface="Calibri" panose="020F0502020204030204" pitchFamily="34" charset="0"/>
                        <a:ea typeface="Calibri" panose="020F0502020204030204" pitchFamily="34" charset="0"/>
                        <a:cs typeface="Arial" panose="020B0604020202020204" pitchFamily="34" charset="0"/>
                      </a:endParaRPr>
                    </a:p>
                  </a:txBody>
                  <a:tcPr marL="68576" marR="68576" marT="0" marB="0"/>
                </a:tc>
                <a:tc>
                  <a:txBody>
                    <a:bodyPr/>
                    <a:lstStyle/>
                    <a:p>
                      <a:pPr marL="0" marR="0" algn="ctr">
                        <a:lnSpc>
                          <a:spcPct val="107000"/>
                        </a:lnSpc>
                        <a:spcBef>
                          <a:spcPts val="0"/>
                        </a:spcBef>
                        <a:spcAft>
                          <a:spcPts val="0"/>
                        </a:spcAft>
                      </a:pPr>
                      <a:r>
                        <a:rPr lang="en-US" sz="1400" b="1">
                          <a:solidFill>
                            <a:srgbClr val="002060"/>
                          </a:solidFill>
                          <a:effectLst/>
                        </a:rPr>
                        <a:t>120</a:t>
                      </a:r>
                      <a:endParaRPr lang="en-US" sz="1100" b="1">
                        <a:solidFill>
                          <a:srgbClr val="002060"/>
                        </a:solidFill>
                        <a:effectLst/>
                        <a:latin typeface="Calibri" panose="020F0502020204030204" pitchFamily="34" charset="0"/>
                        <a:ea typeface="Calibri" panose="020F0502020204030204" pitchFamily="34" charset="0"/>
                        <a:cs typeface="Arial" panose="020B0604020202020204" pitchFamily="34" charset="0"/>
                      </a:endParaRPr>
                    </a:p>
                  </a:txBody>
                  <a:tcPr marL="68576" marR="68576" marT="0" marB="0"/>
                </a:tc>
                <a:extLst>
                  <a:ext uri="{0D108BD9-81ED-4DB2-BD59-A6C34878D82A}">
                    <a16:rowId xmlns:a16="http://schemas.microsoft.com/office/drawing/2014/main" val="10001"/>
                  </a:ext>
                </a:extLst>
              </a:tr>
              <a:tr h="576262">
                <a:tc>
                  <a:txBody>
                    <a:bodyPr/>
                    <a:lstStyle/>
                    <a:p>
                      <a:pPr marL="0" marR="0" algn="l">
                        <a:lnSpc>
                          <a:spcPct val="107000"/>
                        </a:lnSpc>
                        <a:spcBef>
                          <a:spcPts val="0"/>
                        </a:spcBef>
                        <a:spcAft>
                          <a:spcPts val="0"/>
                        </a:spcAft>
                      </a:pPr>
                      <a:r>
                        <a:rPr lang="en-US" sz="1400" dirty="0" err="1">
                          <a:solidFill>
                            <a:srgbClr val="002060"/>
                          </a:solidFill>
                          <a:effectLst/>
                        </a:rPr>
                        <a:t>Diast</a:t>
                      </a:r>
                      <a:r>
                        <a:rPr lang="en-US" sz="1400" dirty="0">
                          <a:solidFill>
                            <a:srgbClr val="002060"/>
                          </a:solidFill>
                          <a:effectLst/>
                        </a:rPr>
                        <a:t> </a:t>
                      </a:r>
                      <a:r>
                        <a:rPr lang="en-US" sz="1400" dirty="0" err="1">
                          <a:solidFill>
                            <a:srgbClr val="002060"/>
                          </a:solidFill>
                          <a:effectLst/>
                        </a:rPr>
                        <a:t>Pr</a:t>
                      </a:r>
                      <a:endParaRPr lang="en-US" sz="1100" dirty="0">
                        <a:solidFill>
                          <a:srgbClr val="002060"/>
                        </a:solidFill>
                        <a:effectLst/>
                        <a:latin typeface="Calibri" panose="020F0502020204030204" pitchFamily="34" charset="0"/>
                        <a:ea typeface="Calibri" panose="020F0502020204030204" pitchFamily="34" charset="0"/>
                        <a:cs typeface="Arial" panose="020B0604020202020204" pitchFamily="34" charset="0"/>
                      </a:endParaRPr>
                    </a:p>
                  </a:txBody>
                  <a:tcPr marL="68576" marR="68576" marT="0" marB="0"/>
                </a:tc>
                <a:tc>
                  <a:txBody>
                    <a:bodyPr/>
                    <a:lstStyle/>
                    <a:p>
                      <a:pPr marL="0" marR="0" algn="ctr">
                        <a:lnSpc>
                          <a:spcPct val="107000"/>
                        </a:lnSpc>
                        <a:spcBef>
                          <a:spcPts val="0"/>
                        </a:spcBef>
                        <a:spcAft>
                          <a:spcPts val="0"/>
                        </a:spcAft>
                      </a:pPr>
                      <a:r>
                        <a:rPr lang="en-US" sz="1400" b="1">
                          <a:solidFill>
                            <a:srgbClr val="002060"/>
                          </a:solidFill>
                          <a:effectLst/>
                        </a:rPr>
                        <a:t>0</a:t>
                      </a:r>
                      <a:endParaRPr lang="en-US" sz="1100" b="1">
                        <a:solidFill>
                          <a:srgbClr val="002060"/>
                        </a:solidFill>
                        <a:effectLst/>
                        <a:latin typeface="Calibri" panose="020F0502020204030204" pitchFamily="34" charset="0"/>
                        <a:ea typeface="Calibri" panose="020F0502020204030204" pitchFamily="34" charset="0"/>
                        <a:cs typeface="Arial" panose="020B0604020202020204" pitchFamily="34" charset="0"/>
                      </a:endParaRPr>
                    </a:p>
                  </a:txBody>
                  <a:tcPr marL="68576" marR="68576" marT="0" marB="0"/>
                </a:tc>
                <a:tc>
                  <a:txBody>
                    <a:bodyPr/>
                    <a:lstStyle/>
                    <a:p>
                      <a:pPr marL="0" marR="0" algn="ctr">
                        <a:lnSpc>
                          <a:spcPct val="107000"/>
                        </a:lnSpc>
                        <a:spcBef>
                          <a:spcPts val="0"/>
                        </a:spcBef>
                        <a:spcAft>
                          <a:spcPts val="0"/>
                        </a:spcAft>
                      </a:pPr>
                      <a:r>
                        <a:rPr lang="en-US" sz="1400" b="1" dirty="0">
                          <a:solidFill>
                            <a:srgbClr val="002060"/>
                          </a:solidFill>
                          <a:effectLst/>
                        </a:rPr>
                        <a:t>0</a:t>
                      </a:r>
                      <a:endParaRPr lang="en-US" sz="1100" b="1" dirty="0">
                        <a:solidFill>
                          <a:srgbClr val="002060"/>
                        </a:solidFill>
                        <a:effectLst/>
                        <a:latin typeface="Calibri" panose="020F0502020204030204" pitchFamily="34" charset="0"/>
                        <a:ea typeface="Calibri" panose="020F0502020204030204" pitchFamily="34" charset="0"/>
                        <a:cs typeface="Arial" panose="020B0604020202020204" pitchFamily="34" charset="0"/>
                      </a:endParaRPr>
                    </a:p>
                  </a:txBody>
                  <a:tcPr marL="68576" marR="68576" marT="0" marB="0"/>
                </a:tc>
                <a:tc>
                  <a:txBody>
                    <a:bodyPr/>
                    <a:lstStyle/>
                    <a:p>
                      <a:pPr marL="0" marR="0" algn="ctr">
                        <a:lnSpc>
                          <a:spcPct val="107000"/>
                        </a:lnSpc>
                        <a:spcBef>
                          <a:spcPts val="0"/>
                        </a:spcBef>
                        <a:spcAft>
                          <a:spcPts val="0"/>
                        </a:spcAft>
                      </a:pPr>
                      <a:r>
                        <a:rPr lang="en-US" sz="1400" b="1" dirty="0">
                          <a:solidFill>
                            <a:srgbClr val="002060"/>
                          </a:solidFill>
                          <a:effectLst/>
                        </a:rPr>
                        <a:t>8</a:t>
                      </a:r>
                      <a:endParaRPr lang="en-US" sz="1100" b="1" dirty="0">
                        <a:solidFill>
                          <a:srgbClr val="002060"/>
                        </a:solidFill>
                        <a:effectLst/>
                        <a:latin typeface="Calibri" panose="020F0502020204030204" pitchFamily="34" charset="0"/>
                        <a:ea typeface="Calibri" panose="020F0502020204030204" pitchFamily="34" charset="0"/>
                        <a:cs typeface="Arial" panose="020B0604020202020204" pitchFamily="34" charset="0"/>
                      </a:endParaRPr>
                    </a:p>
                  </a:txBody>
                  <a:tcPr marL="68576" marR="68576" marT="0" marB="0"/>
                </a:tc>
                <a:tc>
                  <a:txBody>
                    <a:bodyPr/>
                    <a:lstStyle/>
                    <a:p>
                      <a:pPr marL="0" marR="0" algn="ctr">
                        <a:lnSpc>
                          <a:spcPct val="107000"/>
                        </a:lnSpc>
                        <a:spcBef>
                          <a:spcPts val="0"/>
                        </a:spcBef>
                        <a:spcAft>
                          <a:spcPts val="0"/>
                        </a:spcAft>
                      </a:pPr>
                      <a:r>
                        <a:rPr lang="en-US" sz="1400" b="1" dirty="0">
                          <a:solidFill>
                            <a:srgbClr val="002060"/>
                          </a:solidFill>
                          <a:effectLst/>
                        </a:rPr>
                        <a:t>80</a:t>
                      </a:r>
                      <a:endParaRPr lang="en-US" sz="1100" b="1" dirty="0">
                        <a:solidFill>
                          <a:srgbClr val="002060"/>
                        </a:solidFill>
                        <a:effectLst/>
                        <a:latin typeface="Calibri" panose="020F0502020204030204" pitchFamily="34" charset="0"/>
                        <a:ea typeface="Calibri" panose="020F0502020204030204" pitchFamily="34" charset="0"/>
                        <a:cs typeface="Arial" panose="020B0604020202020204" pitchFamily="34" charset="0"/>
                      </a:endParaRPr>
                    </a:p>
                  </a:txBody>
                  <a:tcPr marL="68576" marR="68576" marT="0" marB="0"/>
                </a:tc>
                <a:extLst>
                  <a:ext uri="{0D108BD9-81ED-4DB2-BD59-A6C34878D82A}">
                    <a16:rowId xmlns:a16="http://schemas.microsoft.com/office/drawing/2014/main" val="10002"/>
                  </a:ext>
                </a:extLst>
              </a:tr>
            </a:tbl>
          </a:graphicData>
        </a:graphic>
      </p:graphicFrame>
      <p:sp>
        <p:nvSpPr>
          <p:cNvPr id="15388" name="Rectangle 1">
            <a:extLst>
              <a:ext uri="{FF2B5EF4-FFF2-40B4-BE49-F238E27FC236}">
                <a16:creationId xmlns:a16="http://schemas.microsoft.com/office/drawing/2014/main" id="{74B2214B-608D-40CB-B693-F70DC1F568E9}"/>
              </a:ext>
            </a:extLst>
          </p:cNvPr>
          <p:cNvSpPr>
            <a:spLocks noChangeArrowheads="1"/>
          </p:cNvSpPr>
          <p:nvPr/>
        </p:nvSpPr>
        <p:spPr bwMode="auto">
          <a:xfrm>
            <a:off x="250825" y="431800"/>
            <a:ext cx="8569325" cy="313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2000" b="1" u="sng">
                <a:solidFill>
                  <a:srgbClr val="002060"/>
                </a:solidFill>
                <a:latin typeface="Times New Roman" panose="02020603050405020304" pitchFamily="18" charset="0"/>
                <a:cs typeface="Times New Roman" panose="02020603050405020304" pitchFamily="18" charset="0"/>
              </a:rPr>
              <a:t>* Changes in pressures during the cardiac cycle:</a:t>
            </a:r>
            <a:endParaRPr lang="en-US" altLang="en-US" sz="2000">
              <a:solidFill>
                <a:srgbClr val="002060"/>
              </a:solidFill>
              <a:latin typeface="Times New Roman" panose="02020603050405020304" pitchFamily="18" charset="0"/>
              <a:cs typeface="Times New Roman" panose="02020603050405020304" pitchFamily="18" charset="0"/>
            </a:endParaRPr>
          </a:p>
          <a:p>
            <a:r>
              <a:rPr lang="en-US" altLang="en-US" sz="2000" u="sng">
                <a:solidFill>
                  <a:srgbClr val="002060"/>
                </a:solidFill>
                <a:latin typeface="Times New Roman" panose="02020603050405020304" pitchFamily="18" charset="0"/>
                <a:cs typeface="Times New Roman" panose="02020603050405020304" pitchFamily="18" charset="0"/>
              </a:rPr>
              <a:t>* During the diastole :</a:t>
            </a:r>
            <a:endParaRPr lang="en-US" altLang="en-US" sz="2000">
              <a:solidFill>
                <a:srgbClr val="002060"/>
              </a:solidFill>
              <a:latin typeface="Times New Roman" panose="02020603050405020304" pitchFamily="18" charset="0"/>
              <a:cs typeface="Times New Roman" panose="02020603050405020304" pitchFamily="18" charset="0"/>
            </a:endParaRPr>
          </a:p>
          <a:p>
            <a:r>
              <a:rPr lang="en-US" altLang="en-US" sz="2000">
                <a:solidFill>
                  <a:srgbClr val="002060"/>
                </a:solidFill>
                <a:latin typeface="Times New Roman" panose="02020603050405020304" pitchFamily="18" charset="0"/>
                <a:cs typeface="Times New Roman" panose="02020603050405020304" pitchFamily="18" charset="0"/>
              </a:rPr>
              <a:t>1.    The ventricular filling occurs in early diastole.</a:t>
            </a:r>
          </a:p>
          <a:p>
            <a:r>
              <a:rPr lang="en-US" altLang="en-US" sz="2000">
                <a:solidFill>
                  <a:srgbClr val="002060"/>
                </a:solidFill>
                <a:latin typeface="Times New Roman" panose="02020603050405020304" pitchFamily="18" charset="0"/>
                <a:cs typeface="Times New Roman" panose="02020603050405020304" pitchFamily="18" charset="0"/>
              </a:rPr>
              <a:t>2.    The ventricles rest.</a:t>
            </a:r>
          </a:p>
          <a:p>
            <a:r>
              <a:rPr lang="en-US" altLang="en-US" sz="2000">
                <a:solidFill>
                  <a:srgbClr val="002060"/>
                </a:solidFill>
                <a:latin typeface="Times New Roman" panose="02020603050405020304" pitchFamily="18" charset="0"/>
                <a:cs typeface="Times New Roman" panose="02020603050405020304" pitchFamily="18" charset="0"/>
              </a:rPr>
              <a:t>3.    The coronary blood flow occurs.</a:t>
            </a:r>
          </a:p>
          <a:p>
            <a:r>
              <a:rPr lang="en-US" altLang="en-US" sz="2000" u="sng">
                <a:solidFill>
                  <a:srgbClr val="002060"/>
                </a:solidFill>
                <a:latin typeface="Times New Roman" panose="02020603050405020304" pitchFamily="18" charset="0"/>
                <a:cs typeface="Times New Roman" panose="02020603050405020304" pitchFamily="18" charset="0"/>
              </a:rPr>
              <a:t>* </a:t>
            </a:r>
            <a:r>
              <a:rPr lang="en-US" altLang="en-US" sz="2000" b="1" u="sng">
                <a:solidFill>
                  <a:srgbClr val="002060"/>
                </a:solidFill>
                <a:latin typeface="Times New Roman" panose="02020603050405020304" pitchFamily="18" charset="0"/>
                <a:cs typeface="Times New Roman" panose="02020603050405020304" pitchFamily="18" charset="0"/>
              </a:rPr>
              <a:t>ECG</a:t>
            </a:r>
            <a:r>
              <a:rPr lang="en-US" altLang="en-US" sz="2000" u="sng">
                <a:solidFill>
                  <a:srgbClr val="002060"/>
                </a:solidFill>
                <a:latin typeface="Times New Roman" panose="02020603050405020304" pitchFamily="18" charset="0"/>
                <a:cs typeface="Times New Roman" panose="02020603050405020304" pitchFamily="18" charset="0"/>
              </a:rPr>
              <a:t> changes :</a:t>
            </a:r>
            <a:endParaRPr lang="en-US" altLang="en-US" sz="2000">
              <a:solidFill>
                <a:srgbClr val="002060"/>
              </a:solidFill>
              <a:latin typeface="Times New Roman" panose="02020603050405020304" pitchFamily="18" charset="0"/>
              <a:cs typeface="Times New Roman" panose="02020603050405020304" pitchFamily="18" charset="0"/>
            </a:endParaRPr>
          </a:p>
          <a:p>
            <a:r>
              <a:rPr lang="en-US" altLang="en-US" sz="2000" b="1">
                <a:solidFill>
                  <a:srgbClr val="002060"/>
                </a:solidFill>
                <a:latin typeface="Times New Roman" panose="02020603050405020304" pitchFamily="18" charset="0"/>
                <a:cs typeface="Times New Roman" panose="02020603050405020304" pitchFamily="18" charset="0"/>
              </a:rPr>
              <a:t>- P</a:t>
            </a:r>
            <a:r>
              <a:rPr lang="en-US" altLang="en-US" sz="2000">
                <a:solidFill>
                  <a:srgbClr val="002060"/>
                </a:solidFill>
                <a:latin typeface="Times New Roman" panose="02020603050405020304" pitchFamily="18" charset="0"/>
                <a:cs typeface="Times New Roman" panose="02020603050405020304" pitchFamily="18" charset="0"/>
              </a:rPr>
              <a:t> wave : start before atrial systole by 0.02 sec.</a:t>
            </a:r>
          </a:p>
          <a:p>
            <a:r>
              <a:rPr lang="en-US" altLang="en-US" sz="2000" b="1">
                <a:solidFill>
                  <a:srgbClr val="002060"/>
                </a:solidFill>
                <a:latin typeface="Times New Roman" panose="02020603050405020304" pitchFamily="18" charset="0"/>
                <a:cs typeface="Times New Roman" panose="02020603050405020304" pitchFamily="18" charset="0"/>
              </a:rPr>
              <a:t>- QRS </a:t>
            </a:r>
            <a:r>
              <a:rPr lang="en-US" altLang="en-US" sz="2000">
                <a:solidFill>
                  <a:srgbClr val="002060"/>
                </a:solidFill>
                <a:latin typeface="Times New Roman" panose="02020603050405020304" pitchFamily="18" charset="0"/>
                <a:cs typeface="Times New Roman" panose="02020603050405020304" pitchFamily="18" charset="0"/>
              </a:rPr>
              <a:t>complex : start before ventricular systole by 0.02 sec.</a:t>
            </a:r>
          </a:p>
          <a:p>
            <a:r>
              <a:rPr lang="en-US" altLang="en-US" sz="2000" b="1">
                <a:solidFill>
                  <a:srgbClr val="002060"/>
                </a:solidFill>
                <a:latin typeface="Times New Roman" panose="02020603050405020304" pitchFamily="18" charset="0"/>
                <a:cs typeface="Times New Roman" panose="02020603050405020304" pitchFamily="18" charset="0"/>
              </a:rPr>
              <a:t>- T</a:t>
            </a:r>
            <a:r>
              <a:rPr lang="en-US" altLang="en-US" sz="2000">
                <a:solidFill>
                  <a:srgbClr val="002060"/>
                </a:solidFill>
                <a:latin typeface="Times New Roman" panose="02020603050405020304" pitchFamily="18" charset="0"/>
                <a:cs typeface="Times New Roman" panose="02020603050405020304" pitchFamily="18" charset="0"/>
              </a:rPr>
              <a:t> wave : the ventricular systole ends just after T wave.</a:t>
            </a:r>
          </a:p>
          <a:p>
            <a:endParaRPr lang="en-US" altLang="en-US">
              <a:solidFill>
                <a:srgbClr val="00206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770240-314E-4256-8C2A-5B3D7BEA3455}"/>
              </a:ext>
            </a:extLst>
          </p:cNvPr>
          <p:cNvSpPr>
            <a:spLocks noGrp="1"/>
          </p:cNvSpPr>
          <p:nvPr>
            <p:ph type="title"/>
          </p:nvPr>
        </p:nvSpPr>
        <p:spPr>
          <a:xfrm>
            <a:off x="468313" y="2060575"/>
            <a:ext cx="7467600" cy="1143000"/>
          </a:xfrm>
        </p:spPr>
        <p:txBody>
          <a:bodyPr/>
          <a:lstStyle/>
          <a:p>
            <a:pPr algn="ctr" eaLnBrk="1" hangingPunct="1">
              <a:defRPr/>
            </a:pPr>
            <a:r>
              <a:rPr lang="en-US" dirty="0">
                <a:solidFill>
                  <a:srgbClr val="002060"/>
                </a:solidFill>
                <a:effectLst>
                  <a:outerShdw blurRad="38100" dist="38100" dir="2700000" algn="tl">
                    <a:srgbClr val="000000">
                      <a:alpha val="43137"/>
                    </a:srgbClr>
                  </a:outerShdw>
                </a:effectLst>
              </a:rPr>
              <a:t>Thank You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C7BBE4DA-BF3C-4F8B-B2D5-4683A08ACC46}"/>
              </a:ext>
            </a:extLst>
          </p:cNvPr>
          <p:cNvSpPr>
            <a:spLocks noGrp="1"/>
          </p:cNvSpPr>
          <p:nvPr>
            <p:ph type="title"/>
          </p:nvPr>
        </p:nvSpPr>
        <p:spPr>
          <a:xfrm>
            <a:off x="2339975" y="115888"/>
            <a:ext cx="3827463" cy="792162"/>
          </a:xfrm>
        </p:spPr>
        <p:txBody>
          <a:bodyPr>
            <a:normAutofit/>
          </a:bodyPr>
          <a:lstStyle/>
          <a:p>
            <a:pPr algn="ctr" rtl="0" eaLnBrk="1" hangingPunct="1">
              <a:defRPr/>
            </a:pPr>
            <a:r>
              <a:rPr lang="en-US" altLang="en-US" sz="4000" b="1">
                <a:solidFill>
                  <a:srgbClr val="002060"/>
                </a:solidFill>
                <a:effectLst>
                  <a:outerShdw blurRad="38100" dist="38100" dir="2700000" algn="tl">
                    <a:srgbClr val="FFFFFF"/>
                  </a:outerShdw>
                </a:effectLst>
                <a:cs typeface="Tahoma" pitchFamily="34" charset="0"/>
              </a:rPr>
              <a:t>The cardiac cycle</a:t>
            </a:r>
            <a:endParaRPr lang="ar-SA" altLang="en-US" sz="4000">
              <a:solidFill>
                <a:srgbClr val="002060"/>
              </a:solidFill>
              <a:effectLst>
                <a:outerShdw blurRad="38100" dist="38100" dir="2700000" algn="tl">
                  <a:srgbClr val="FFFFFF"/>
                </a:outerShdw>
              </a:effectLst>
            </a:endParaRPr>
          </a:p>
        </p:txBody>
      </p:sp>
      <p:sp>
        <p:nvSpPr>
          <p:cNvPr id="6147" name="عنصر نائب للمحتوى 2">
            <a:extLst>
              <a:ext uri="{FF2B5EF4-FFF2-40B4-BE49-F238E27FC236}">
                <a16:creationId xmlns:a16="http://schemas.microsoft.com/office/drawing/2014/main" id="{4B6C1DA2-7076-4FF9-9043-7600C77A38D3}"/>
              </a:ext>
            </a:extLst>
          </p:cNvPr>
          <p:cNvSpPr>
            <a:spLocks noGrp="1"/>
          </p:cNvSpPr>
          <p:nvPr>
            <p:ph idx="1"/>
          </p:nvPr>
        </p:nvSpPr>
        <p:spPr>
          <a:xfrm>
            <a:off x="107950" y="908050"/>
            <a:ext cx="8785225" cy="5589588"/>
          </a:xfrm>
        </p:spPr>
        <p:txBody>
          <a:bodyPr/>
          <a:lstStyle/>
          <a:p>
            <a:pPr marL="0" indent="0" algn="justLow" rtl="0">
              <a:lnSpc>
                <a:spcPct val="107000"/>
              </a:lnSpc>
              <a:spcBef>
                <a:spcPct val="0"/>
              </a:spcBef>
              <a:buFont typeface="Wingdings 2" panose="05020102010507070707" pitchFamily="18" charset="2"/>
              <a:buNone/>
            </a:pPr>
            <a:r>
              <a:rPr lang="en-US" altLang="en-US" sz="2400">
                <a:solidFill>
                  <a:srgbClr val="002060"/>
                </a:solidFill>
                <a:latin typeface="Times New Roman" panose="02020603050405020304" pitchFamily="18" charset="0"/>
                <a:ea typeface="Times New Roman" panose="02020603050405020304" pitchFamily="18" charset="0"/>
                <a:cs typeface="Arial" panose="020B0604020202020204" pitchFamily="34" charset="0"/>
              </a:rPr>
              <a:t>-It is the period from the end of one heart contraction to the end of the next.</a:t>
            </a:r>
            <a:endParaRPr lang="en-US" altLang="en-US" sz="240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0" indent="0" algn="justLow" rtl="0">
              <a:lnSpc>
                <a:spcPct val="107000"/>
              </a:lnSpc>
              <a:spcBef>
                <a:spcPct val="0"/>
              </a:spcBef>
              <a:buFont typeface="Wingdings 2" panose="05020102010507070707" pitchFamily="18" charset="2"/>
              <a:buNone/>
            </a:pPr>
            <a:r>
              <a:rPr lang="en-US" altLang="en-US" sz="2400">
                <a:solidFill>
                  <a:srgbClr val="002060"/>
                </a:solidFill>
                <a:latin typeface="Times New Roman" panose="02020603050405020304" pitchFamily="18" charset="0"/>
                <a:ea typeface="Times New Roman" panose="02020603050405020304" pitchFamily="18" charset="0"/>
                <a:cs typeface="Arial" panose="020B0604020202020204" pitchFamily="34" charset="0"/>
              </a:rPr>
              <a:t>-It starts by systole of both atria followed by systole of both ventricles and then diastole of the whole heart.</a:t>
            </a:r>
            <a:endParaRPr lang="en-US" altLang="en-US" sz="240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0" indent="0" algn="justLow" rtl="0">
              <a:lnSpc>
                <a:spcPct val="107000"/>
              </a:lnSpc>
              <a:spcBef>
                <a:spcPct val="0"/>
              </a:spcBef>
              <a:buFont typeface="Wingdings 2" panose="05020102010507070707" pitchFamily="18" charset="2"/>
              <a:buNone/>
            </a:pPr>
            <a:r>
              <a:rPr lang="en-US" altLang="en-US" sz="2400">
                <a:solidFill>
                  <a:srgbClr val="002060"/>
                </a:solidFill>
                <a:latin typeface="Times New Roman" panose="02020603050405020304" pitchFamily="18" charset="0"/>
                <a:ea typeface="Times New Roman" panose="02020603050405020304" pitchFamily="18" charset="0"/>
                <a:cs typeface="Arial" panose="020B0604020202020204" pitchFamily="34" charset="0"/>
              </a:rPr>
              <a:t>-The cycle is initiated by </a:t>
            </a:r>
            <a:r>
              <a:rPr lang="en-US" altLang="en-US" sz="2400" b="1">
                <a:solidFill>
                  <a:srgbClr val="002060"/>
                </a:solidFill>
                <a:latin typeface="Times New Roman" panose="02020603050405020304" pitchFamily="18" charset="0"/>
                <a:ea typeface="Times New Roman" panose="02020603050405020304" pitchFamily="18" charset="0"/>
                <a:cs typeface="Arial" panose="020B0604020202020204" pitchFamily="34" charset="0"/>
              </a:rPr>
              <a:t>S.A. node</a:t>
            </a:r>
            <a:r>
              <a:rPr lang="en-US" altLang="en-US" sz="2400">
                <a:solidFill>
                  <a:srgbClr val="002060"/>
                </a:solidFill>
                <a:latin typeface="Times New Roman" panose="02020603050405020304" pitchFamily="18" charset="0"/>
                <a:ea typeface="Times New Roman" panose="02020603050405020304" pitchFamily="18" charset="0"/>
                <a:cs typeface="Arial" panose="020B0604020202020204" pitchFamily="34" charset="0"/>
              </a:rPr>
              <a:t>. The action potential travels rapidly through the atria and then through the AV bundle into the ventricles.</a:t>
            </a:r>
            <a:endParaRPr lang="en-US" altLang="en-US" sz="240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0" indent="0" algn="justLow" rtl="0">
              <a:lnSpc>
                <a:spcPct val="107000"/>
              </a:lnSpc>
              <a:spcBef>
                <a:spcPct val="0"/>
              </a:spcBef>
              <a:buFont typeface="Wingdings 2" panose="05020102010507070707" pitchFamily="18" charset="2"/>
              <a:buNone/>
            </a:pPr>
            <a:r>
              <a:rPr lang="en-US" altLang="en-US" sz="2400">
                <a:solidFill>
                  <a:srgbClr val="002060"/>
                </a:solidFill>
                <a:latin typeface="Times New Roman" panose="02020603050405020304" pitchFamily="18" charset="0"/>
                <a:ea typeface="Times New Roman" panose="02020603050405020304" pitchFamily="18" charset="0"/>
                <a:cs typeface="Arial" panose="020B0604020202020204" pitchFamily="34" charset="0"/>
              </a:rPr>
              <a:t>-However there is a delayed period of </a:t>
            </a:r>
            <a:r>
              <a:rPr lang="en-US" altLang="en-US" sz="2400" b="1">
                <a:solidFill>
                  <a:srgbClr val="002060"/>
                </a:solidFill>
                <a:latin typeface="Times New Roman" panose="02020603050405020304" pitchFamily="18" charset="0"/>
                <a:ea typeface="Times New Roman" panose="02020603050405020304" pitchFamily="18" charset="0"/>
                <a:cs typeface="Arial" panose="020B0604020202020204" pitchFamily="34" charset="0"/>
              </a:rPr>
              <a:t>0.1</a:t>
            </a:r>
            <a:r>
              <a:rPr lang="en-US" altLang="en-US" sz="2400">
                <a:solidFill>
                  <a:srgbClr val="002060"/>
                </a:solidFill>
                <a:latin typeface="Times New Roman" panose="02020603050405020304" pitchFamily="18" charset="0"/>
                <a:ea typeface="Times New Roman" panose="02020603050405020304" pitchFamily="18" charset="0"/>
                <a:cs typeface="Arial" panose="020B0604020202020204" pitchFamily="34" charset="0"/>
              </a:rPr>
              <a:t> seconds in the A.V. node allows the atria to pump before the ventricular contraction.</a:t>
            </a:r>
            <a:endParaRPr lang="en-US" altLang="en-US" sz="240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0" indent="0" algn="justLow" rtl="0">
              <a:lnSpc>
                <a:spcPct val="107000"/>
              </a:lnSpc>
              <a:spcBef>
                <a:spcPct val="0"/>
              </a:spcBef>
              <a:buFont typeface="Wingdings 2" panose="05020102010507070707" pitchFamily="18" charset="2"/>
              <a:buNone/>
            </a:pPr>
            <a:r>
              <a:rPr lang="en-US" altLang="en-US" sz="2400">
                <a:solidFill>
                  <a:srgbClr val="002060"/>
                </a:solidFill>
                <a:latin typeface="Times New Roman" panose="02020603050405020304" pitchFamily="18" charset="0"/>
                <a:ea typeface="Times New Roman" panose="02020603050405020304" pitchFamily="18" charset="0"/>
                <a:cs typeface="Arial" panose="020B0604020202020204" pitchFamily="34" charset="0"/>
              </a:rPr>
              <a:t>-The complete cardiac cycle last about </a:t>
            </a:r>
            <a:r>
              <a:rPr lang="en-US" altLang="en-US" sz="2400" b="1">
                <a:solidFill>
                  <a:srgbClr val="002060"/>
                </a:solidFill>
                <a:latin typeface="Times New Roman" panose="02020603050405020304" pitchFamily="18" charset="0"/>
                <a:ea typeface="Times New Roman" panose="02020603050405020304" pitchFamily="18" charset="0"/>
                <a:cs typeface="Arial" panose="020B0604020202020204" pitchFamily="34" charset="0"/>
              </a:rPr>
              <a:t>0.8 </a:t>
            </a:r>
            <a:r>
              <a:rPr lang="en-US" altLang="en-US" sz="2400">
                <a:solidFill>
                  <a:srgbClr val="002060"/>
                </a:solidFill>
                <a:latin typeface="Times New Roman" panose="02020603050405020304" pitchFamily="18" charset="0"/>
                <a:ea typeface="Times New Roman" panose="02020603050405020304" pitchFamily="18" charset="0"/>
                <a:cs typeface="Arial" panose="020B0604020202020204" pitchFamily="34" charset="0"/>
              </a:rPr>
              <a:t>sec if the heart rate is </a:t>
            </a:r>
            <a:r>
              <a:rPr lang="en-US" altLang="en-US" sz="2400" b="1">
                <a:solidFill>
                  <a:srgbClr val="002060"/>
                </a:solidFill>
                <a:latin typeface="Times New Roman" panose="02020603050405020304" pitchFamily="18" charset="0"/>
                <a:ea typeface="Times New Roman" panose="02020603050405020304" pitchFamily="18" charset="0"/>
                <a:cs typeface="Arial" panose="020B0604020202020204" pitchFamily="34" charset="0"/>
              </a:rPr>
              <a:t>75</a:t>
            </a:r>
            <a:r>
              <a:rPr lang="en-US" altLang="en-US" sz="2400">
                <a:solidFill>
                  <a:srgbClr val="002060"/>
                </a:solidFill>
                <a:latin typeface="Times New Roman" panose="02020603050405020304" pitchFamily="18" charset="0"/>
                <a:ea typeface="Times New Roman" panose="02020603050405020304" pitchFamily="18" charset="0"/>
                <a:cs typeface="Arial" panose="020B0604020202020204" pitchFamily="34" charset="0"/>
              </a:rPr>
              <a:t> beat/minute.</a:t>
            </a:r>
            <a:endParaRPr lang="en-US" altLang="en-US" sz="240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0" indent="0" algn="justLow" rtl="0">
              <a:lnSpc>
                <a:spcPct val="107000"/>
              </a:lnSpc>
              <a:spcBef>
                <a:spcPct val="0"/>
              </a:spcBef>
              <a:buFont typeface="Wingdings 2" panose="05020102010507070707" pitchFamily="18" charset="2"/>
              <a:buNone/>
            </a:pPr>
            <a:r>
              <a:rPr lang="en-US" altLang="en-US" sz="2400">
                <a:solidFill>
                  <a:srgbClr val="002060"/>
                </a:solidFill>
                <a:latin typeface="Times New Roman" panose="02020603050405020304" pitchFamily="18" charset="0"/>
                <a:ea typeface="Times New Roman" panose="02020603050405020304" pitchFamily="18" charset="0"/>
                <a:cs typeface="Arial" panose="020B0604020202020204" pitchFamily="34" charset="0"/>
              </a:rPr>
              <a:t>        * The ventricular systole </a:t>
            </a:r>
            <a:r>
              <a:rPr lang="en-US" altLang="en-US" sz="2400" b="1">
                <a:solidFill>
                  <a:srgbClr val="002060"/>
                </a:solidFill>
                <a:latin typeface="Times New Roman" panose="02020603050405020304" pitchFamily="18" charset="0"/>
                <a:ea typeface="Times New Roman" panose="02020603050405020304" pitchFamily="18" charset="0"/>
                <a:cs typeface="Arial" panose="020B0604020202020204" pitchFamily="34" charset="0"/>
              </a:rPr>
              <a:t>0.3</a:t>
            </a:r>
            <a:r>
              <a:rPr lang="en-US" altLang="en-US" sz="2400">
                <a:solidFill>
                  <a:srgbClr val="002060"/>
                </a:solidFill>
                <a:latin typeface="Times New Roman" panose="02020603050405020304" pitchFamily="18" charset="0"/>
                <a:ea typeface="Times New Roman" panose="02020603050405020304" pitchFamily="18" charset="0"/>
                <a:cs typeface="Arial" panose="020B0604020202020204" pitchFamily="34" charset="0"/>
              </a:rPr>
              <a:t> sec.  The ventricular diastole </a:t>
            </a:r>
            <a:r>
              <a:rPr lang="en-US" altLang="en-US" sz="2400" b="1">
                <a:solidFill>
                  <a:srgbClr val="002060"/>
                </a:solidFill>
                <a:latin typeface="Times New Roman" panose="02020603050405020304" pitchFamily="18" charset="0"/>
                <a:ea typeface="Times New Roman" panose="02020603050405020304" pitchFamily="18" charset="0"/>
                <a:cs typeface="Arial" panose="020B0604020202020204" pitchFamily="34" charset="0"/>
              </a:rPr>
              <a:t>0.5</a:t>
            </a:r>
            <a:r>
              <a:rPr lang="en-US" altLang="en-US" sz="2400">
                <a:solidFill>
                  <a:srgbClr val="002060"/>
                </a:solidFill>
                <a:latin typeface="Times New Roman" panose="02020603050405020304" pitchFamily="18" charset="0"/>
                <a:ea typeface="Times New Roman" panose="02020603050405020304" pitchFamily="18" charset="0"/>
                <a:cs typeface="Arial" panose="020B0604020202020204" pitchFamily="34" charset="0"/>
              </a:rPr>
              <a:t> sec</a:t>
            </a:r>
            <a:endParaRPr lang="en-US" altLang="en-US" sz="240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0" indent="0" algn="justLow" rtl="0">
              <a:lnSpc>
                <a:spcPct val="107000"/>
              </a:lnSpc>
              <a:spcBef>
                <a:spcPct val="0"/>
              </a:spcBef>
              <a:buFont typeface="Wingdings 2" panose="05020102010507070707" pitchFamily="18" charset="2"/>
              <a:buNone/>
            </a:pPr>
            <a:r>
              <a:rPr lang="en-US" altLang="en-US" sz="2400">
                <a:solidFill>
                  <a:srgbClr val="002060"/>
                </a:solidFill>
                <a:latin typeface="Times New Roman" panose="02020603050405020304" pitchFamily="18" charset="0"/>
                <a:ea typeface="Times New Roman" panose="02020603050405020304" pitchFamily="18" charset="0"/>
                <a:cs typeface="Arial" panose="020B0604020202020204" pitchFamily="34" charset="0"/>
              </a:rPr>
              <a:t>        * The atrial systole </a:t>
            </a:r>
            <a:r>
              <a:rPr lang="en-US" altLang="en-US" sz="2400" b="1">
                <a:solidFill>
                  <a:srgbClr val="002060"/>
                </a:solidFill>
                <a:latin typeface="Times New Roman" panose="02020603050405020304" pitchFamily="18" charset="0"/>
                <a:ea typeface="Times New Roman" panose="02020603050405020304" pitchFamily="18" charset="0"/>
                <a:cs typeface="Arial" panose="020B0604020202020204" pitchFamily="34" charset="0"/>
              </a:rPr>
              <a:t>0.1</a:t>
            </a:r>
            <a:r>
              <a:rPr lang="en-US" altLang="en-US" sz="2400">
                <a:solidFill>
                  <a:srgbClr val="002060"/>
                </a:solidFill>
                <a:latin typeface="Times New Roman" panose="02020603050405020304" pitchFamily="18" charset="0"/>
                <a:ea typeface="Times New Roman" panose="02020603050405020304" pitchFamily="18" charset="0"/>
                <a:cs typeface="Arial" panose="020B0604020202020204" pitchFamily="34" charset="0"/>
              </a:rPr>
              <a:t> sec.  The atrial diastole </a:t>
            </a:r>
            <a:r>
              <a:rPr lang="en-US" altLang="en-US" sz="2400" b="1">
                <a:solidFill>
                  <a:srgbClr val="002060"/>
                </a:solidFill>
                <a:latin typeface="Times New Roman" panose="02020603050405020304" pitchFamily="18" charset="0"/>
                <a:ea typeface="Times New Roman" panose="02020603050405020304" pitchFamily="18" charset="0"/>
                <a:cs typeface="Arial" panose="020B0604020202020204" pitchFamily="34" charset="0"/>
              </a:rPr>
              <a:t>0.7 s</a:t>
            </a:r>
            <a:r>
              <a:rPr lang="en-US" altLang="en-US" sz="2400">
                <a:solidFill>
                  <a:srgbClr val="002060"/>
                </a:solidFill>
                <a:latin typeface="Times New Roman" panose="02020603050405020304" pitchFamily="18" charset="0"/>
                <a:ea typeface="Times New Roman" panose="02020603050405020304" pitchFamily="18" charset="0"/>
                <a:cs typeface="Arial" panose="020B0604020202020204" pitchFamily="34" charset="0"/>
              </a:rPr>
              <a:t>ec</a:t>
            </a:r>
            <a:endParaRPr lang="en-US" altLang="en-US" sz="240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0" indent="0" algn="justLow" rtl="0">
              <a:lnSpc>
                <a:spcPct val="107000"/>
              </a:lnSpc>
              <a:spcBef>
                <a:spcPct val="0"/>
              </a:spcBef>
              <a:buFont typeface="Wingdings 2" panose="05020102010507070707" pitchFamily="18" charset="2"/>
              <a:buNone/>
            </a:pPr>
            <a:r>
              <a:rPr lang="en-US" altLang="en-US" sz="2400">
                <a:solidFill>
                  <a:srgbClr val="002060"/>
                </a:solidFill>
                <a:latin typeface="Times New Roman" panose="02020603050405020304" pitchFamily="18" charset="0"/>
                <a:ea typeface="Times New Roman" panose="02020603050405020304" pitchFamily="18" charset="0"/>
                <a:cs typeface="Arial" panose="020B0604020202020204" pitchFamily="34" charset="0"/>
              </a:rPr>
              <a:t>When the heart rate increases, the cycle shortens, especially the diastole.</a:t>
            </a:r>
            <a:endParaRPr lang="en-US" altLang="en-US" sz="2400">
              <a:solidFill>
                <a:srgbClr val="002060"/>
              </a:solidFill>
              <a:latin typeface="Calibri" panose="020F0502020204030204" pitchFamily="34" charset="0"/>
              <a:ea typeface="Calibri" panose="020F0502020204030204" pitchFamily="34" charset="0"/>
              <a:cs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Mohamed\Desktop\Cardio vascular figures\Cardiac cycle.jpg">
            <a:extLst>
              <a:ext uri="{FF2B5EF4-FFF2-40B4-BE49-F238E27FC236}">
                <a16:creationId xmlns:a16="http://schemas.microsoft.com/office/drawing/2014/main" id="{16D4F184-1453-44E6-9AA9-C9FD09CC87D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8888" y="44450"/>
            <a:ext cx="7158037" cy="674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Mohamed\Desktop\Cardio vascular figures\Cardiac cycle 2.jpg">
            <a:extLst>
              <a:ext uri="{FF2B5EF4-FFF2-40B4-BE49-F238E27FC236}">
                <a16:creationId xmlns:a16="http://schemas.microsoft.com/office/drawing/2014/main" id="{EA876C36-72E5-4AF7-BC8C-12E3909E40C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2013" y="57150"/>
            <a:ext cx="3094037" cy="663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Content Placeholder 1">
            <a:extLst>
              <a:ext uri="{FF2B5EF4-FFF2-40B4-BE49-F238E27FC236}">
                <a16:creationId xmlns:a16="http://schemas.microsoft.com/office/drawing/2014/main" id="{D8B056C6-CDBB-4AF9-B675-6FB23FE5C25A}"/>
              </a:ext>
            </a:extLst>
          </p:cNvPr>
          <p:cNvSpPr>
            <a:spLocks noGrp="1"/>
          </p:cNvSpPr>
          <p:nvPr>
            <p:ph idx="1"/>
          </p:nvPr>
        </p:nvSpPr>
        <p:spPr>
          <a:xfrm>
            <a:off x="107950" y="57150"/>
            <a:ext cx="5834063" cy="6500813"/>
          </a:xfrm>
        </p:spPr>
        <p:txBody>
          <a:bodyPr/>
          <a:lstStyle/>
          <a:p>
            <a:pPr marL="0" indent="0" algn="justLow" rtl="0">
              <a:lnSpc>
                <a:spcPct val="107000"/>
              </a:lnSpc>
              <a:spcBef>
                <a:spcPct val="0"/>
              </a:spcBef>
              <a:buFont typeface="Wingdings 2" panose="05020102010507070707" pitchFamily="18" charset="2"/>
              <a:buNone/>
            </a:pPr>
            <a:r>
              <a:rPr lang="en-US" altLang="en-US" sz="2000" b="1" u="sng">
                <a:solidFill>
                  <a:srgbClr val="002060"/>
                </a:solidFill>
                <a:latin typeface="Times New Roman" panose="02020603050405020304" pitchFamily="18" charset="0"/>
                <a:ea typeface="Times New Roman" panose="02020603050405020304" pitchFamily="18" charset="0"/>
                <a:cs typeface="Arial" panose="020B0604020202020204" pitchFamily="34" charset="0"/>
              </a:rPr>
              <a:t>The cardiac cycle includes the following phases:</a:t>
            </a:r>
            <a:endParaRPr lang="en-US" altLang="en-US" sz="200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0" indent="0" algn="justLow" rtl="0">
              <a:lnSpc>
                <a:spcPct val="107000"/>
              </a:lnSpc>
              <a:spcBef>
                <a:spcPts val="600"/>
              </a:spcBef>
              <a:buFont typeface="Wingdings 2" panose="05020102010507070707" pitchFamily="18" charset="2"/>
              <a:buNone/>
            </a:pPr>
            <a:r>
              <a:rPr lang="en-US" altLang="en-US" sz="2000" b="1" i="1" u="sng">
                <a:solidFill>
                  <a:srgbClr val="002060"/>
                </a:solidFill>
                <a:latin typeface="Times New Roman" panose="02020603050405020304" pitchFamily="18" charset="0"/>
                <a:ea typeface="Times New Roman" panose="02020603050405020304" pitchFamily="18" charset="0"/>
                <a:cs typeface="Arial" panose="020B0604020202020204" pitchFamily="34" charset="0"/>
              </a:rPr>
              <a:t>A. Atrial systole :</a:t>
            </a:r>
            <a:endParaRPr lang="en-US" altLang="en-US" sz="200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0" indent="0" algn="justLow" rtl="0">
              <a:lnSpc>
                <a:spcPct val="107000"/>
              </a:lnSpc>
              <a:spcBef>
                <a:spcPct val="0"/>
              </a:spcBef>
              <a:buFont typeface="Wingdings 2" panose="05020102010507070707" pitchFamily="18" charset="2"/>
              <a:buNone/>
            </a:pPr>
            <a:r>
              <a:rPr lang="en-US" altLang="en-US" sz="2000" b="1" u="sng">
                <a:solidFill>
                  <a:srgbClr val="002060"/>
                </a:solidFill>
                <a:latin typeface="Times New Roman" panose="02020603050405020304" pitchFamily="18" charset="0"/>
                <a:ea typeface="Times New Roman" panose="02020603050405020304" pitchFamily="18" charset="0"/>
                <a:cs typeface="Arial" panose="020B0604020202020204" pitchFamily="34" charset="0"/>
              </a:rPr>
              <a:t>1. Atrial contraction phase (late diastole)</a:t>
            </a:r>
            <a:r>
              <a:rPr lang="en-US" altLang="en-US" sz="2000" u="sng">
                <a:solidFill>
                  <a:srgbClr val="002060"/>
                </a:solidFill>
                <a:latin typeface="Times New Roman" panose="02020603050405020304" pitchFamily="18" charset="0"/>
                <a:ea typeface="Times New Roman" panose="02020603050405020304" pitchFamily="18" charset="0"/>
                <a:cs typeface="Arial" panose="020B0604020202020204" pitchFamily="34" charset="0"/>
              </a:rPr>
              <a:t>:</a:t>
            </a:r>
            <a:endParaRPr lang="en-US" altLang="en-US" sz="200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0" indent="0" algn="justLow" rtl="0">
              <a:lnSpc>
                <a:spcPct val="107000"/>
              </a:lnSpc>
              <a:spcBef>
                <a:spcPct val="0"/>
              </a:spcBef>
              <a:buFont typeface="Wingdings 2" panose="05020102010507070707" pitchFamily="18" charset="2"/>
              <a:buNone/>
            </a:pPr>
            <a:r>
              <a:rPr lang="en-US" altLang="en-US" sz="180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altLang="en-US" sz="1800" u="sng">
                <a:solidFill>
                  <a:srgbClr val="002060"/>
                </a:solidFill>
                <a:latin typeface="Times New Roman" panose="02020603050405020304" pitchFamily="18" charset="0"/>
                <a:ea typeface="Times New Roman" panose="02020603050405020304" pitchFamily="18" charset="0"/>
                <a:cs typeface="Arial" panose="020B0604020202020204" pitchFamily="34" charset="0"/>
              </a:rPr>
              <a:t>Duration</a:t>
            </a:r>
            <a:r>
              <a:rPr lang="en-US" altLang="en-US" sz="1800">
                <a:solidFill>
                  <a:srgbClr val="002060"/>
                </a:solidFill>
                <a:latin typeface="Times New Roman" panose="02020603050405020304" pitchFamily="18" charset="0"/>
                <a:ea typeface="Times New Roman" panose="02020603050405020304" pitchFamily="18" charset="0"/>
                <a:cs typeface="Arial" panose="020B0604020202020204" pitchFamily="34" charset="0"/>
              </a:rPr>
              <a:t> : 0.1 Sec.</a:t>
            </a:r>
            <a:endParaRPr lang="en-US" altLang="en-US" sz="180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0" indent="0" algn="justLow" rtl="0">
              <a:lnSpc>
                <a:spcPct val="107000"/>
              </a:lnSpc>
              <a:spcBef>
                <a:spcPct val="0"/>
              </a:spcBef>
              <a:buFont typeface="Wingdings 2" panose="05020102010507070707" pitchFamily="18" charset="2"/>
              <a:buNone/>
            </a:pPr>
            <a:r>
              <a:rPr lang="en-US" altLang="en-US" sz="180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altLang="en-US" sz="1800" u="sng">
                <a:solidFill>
                  <a:srgbClr val="002060"/>
                </a:solidFill>
                <a:latin typeface="Times New Roman" panose="02020603050405020304" pitchFamily="18" charset="0"/>
                <a:ea typeface="Times New Roman" panose="02020603050405020304" pitchFamily="18" charset="0"/>
                <a:cs typeface="Arial" panose="020B0604020202020204" pitchFamily="34" charset="0"/>
              </a:rPr>
              <a:t>Events</a:t>
            </a:r>
            <a:r>
              <a:rPr lang="en-US" altLang="en-US" sz="1800">
                <a:solidFill>
                  <a:srgbClr val="002060"/>
                </a:solidFill>
                <a:latin typeface="Times New Roman" panose="02020603050405020304" pitchFamily="18" charset="0"/>
                <a:ea typeface="Times New Roman" panose="02020603050405020304" pitchFamily="18" charset="0"/>
                <a:cs typeface="Arial" panose="020B0604020202020204" pitchFamily="34" charset="0"/>
              </a:rPr>
              <a:t> : the atria contract and pump </a:t>
            </a:r>
            <a:r>
              <a:rPr lang="en-US" altLang="en-US" sz="1800" b="1">
                <a:solidFill>
                  <a:srgbClr val="002060"/>
                </a:solidFill>
                <a:latin typeface="Times New Roman" panose="02020603050405020304" pitchFamily="18" charset="0"/>
                <a:ea typeface="Times New Roman" panose="02020603050405020304" pitchFamily="18" charset="0"/>
                <a:cs typeface="Arial" panose="020B0604020202020204" pitchFamily="34" charset="0"/>
              </a:rPr>
              <a:t>30%</a:t>
            </a:r>
            <a:r>
              <a:rPr lang="en-US" altLang="en-US" sz="1800">
                <a:solidFill>
                  <a:srgbClr val="002060"/>
                </a:solidFill>
                <a:latin typeface="Times New Roman" panose="02020603050405020304" pitchFamily="18" charset="0"/>
                <a:ea typeface="Times New Roman" panose="02020603050405020304" pitchFamily="18" charset="0"/>
                <a:cs typeface="Arial" panose="020B0604020202020204" pitchFamily="34" charset="0"/>
              </a:rPr>
              <a:t> of the ventricular filling (to the ventricles).</a:t>
            </a:r>
            <a:endParaRPr lang="en-US" altLang="en-US" sz="180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0" indent="0" algn="justLow" rtl="0">
              <a:lnSpc>
                <a:spcPct val="107000"/>
              </a:lnSpc>
              <a:spcBef>
                <a:spcPct val="0"/>
              </a:spcBef>
              <a:buFont typeface="Wingdings 2" panose="05020102010507070707" pitchFamily="18" charset="2"/>
              <a:buNone/>
            </a:pPr>
            <a:r>
              <a:rPr lang="en-US" altLang="en-US" sz="1800" u="sng">
                <a:solidFill>
                  <a:srgbClr val="002060"/>
                </a:solidFill>
                <a:latin typeface="Times New Roman" panose="02020603050405020304" pitchFamily="18" charset="0"/>
                <a:ea typeface="Times New Roman" panose="02020603050405020304" pitchFamily="18" charset="0"/>
                <a:cs typeface="Arial" panose="020B0604020202020204" pitchFamily="34" charset="0"/>
              </a:rPr>
              <a:t>The atrial pressure:</a:t>
            </a:r>
            <a:r>
              <a:rPr lang="en-US" altLang="en-US" sz="1800">
                <a:solidFill>
                  <a:srgbClr val="002060"/>
                </a:solidFill>
                <a:latin typeface="Times New Roman" panose="02020603050405020304" pitchFamily="18" charset="0"/>
                <a:ea typeface="Times New Roman" panose="02020603050405020304" pitchFamily="18" charset="0"/>
                <a:cs typeface="Arial" panose="020B0604020202020204" pitchFamily="34" charset="0"/>
              </a:rPr>
              <a:t> rise from 4 mmHg to 8 mmHg and return to 4 mmHg at the end of this phase due to the atria evacuation.</a:t>
            </a:r>
            <a:endParaRPr lang="en-US" altLang="en-US" sz="1800">
              <a:solidFill>
                <a:srgbClr val="002060"/>
              </a:solidFill>
              <a:latin typeface="Calibri" panose="020F0502020204030204" pitchFamily="34" charset="0"/>
              <a:ea typeface="Times New Roman" panose="02020603050405020304" pitchFamily="18" charset="0"/>
              <a:cs typeface="Arial" panose="020B0604020202020204" pitchFamily="34" charset="0"/>
            </a:endParaRPr>
          </a:p>
          <a:p>
            <a:pPr marL="0" indent="0" algn="justLow" rtl="0">
              <a:lnSpc>
                <a:spcPct val="107000"/>
              </a:lnSpc>
              <a:spcBef>
                <a:spcPct val="0"/>
              </a:spcBef>
              <a:buFont typeface="Wingdings 2" panose="05020102010507070707" pitchFamily="18" charset="2"/>
              <a:buNone/>
            </a:pPr>
            <a:r>
              <a:rPr lang="en-US" altLang="en-US" sz="1800" u="sng">
                <a:solidFill>
                  <a:srgbClr val="002060"/>
                </a:solidFill>
                <a:latin typeface="Times New Roman" panose="02020603050405020304" pitchFamily="18" charset="0"/>
                <a:ea typeface="Times New Roman" panose="02020603050405020304" pitchFamily="18" charset="0"/>
                <a:cs typeface="Arial" panose="020B0604020202020204" pitchFamily="34" charset="0"/>
              </a:rPr>
              <a:t>Ventricular pressure </a:t>
            </a:r>
            <a:r>
              <a:rPr lang="en-US" altLang="en-US" sz="1800">
                <a:solidFill>
                  <a:srgbClr val="002060"/>
                </a:solidFill>
                <a:latin typeface="Times New Roman" panose="02020603050405020304" pitchFamily="18" charset="0"/>
                <a:ea typeface="Times New Roman" panose="02020603050405020304" pitchFamily="18" charset="0"/>
                <a:cs typeface="Arial" panose="020B0604020202020204" pitchFamily="34" charset="0"/>
              </a:rPr>
              <a:t>: rise from </a:t>
            </a:r>
            <a:r>
              <a:rPr lang="en-US" altLang="en-US" sz="1800" b="1">
                <a:solidFill>
                  <a:srgbClr val="002060"/>
                </a:solidFill>
                <a:latin typeface="Times New Roman" panose="02020603050405020304" pitchFamily="18" charset="0"/>
                <a:ea typeface="Times New Roman" panose="02020603050405020304" pitchFamily="18" charset="0"/>
                <a:cs typeface="Arial" panose="020B0604020202020204" pitchFamily="34" charset="0"/>
              </a:rPr>
              <a:t>4 mmHg to 8 mmHg </a:t>
            </a:r>
            <a:r>
              <a:rPr lang="en-US" altLang="en-US" sz="1800">
                <a:solidFill>
                  <a:srgbClr val="002060"/>
                </a:solidFill>
                <a:latin typeface="Times New Roman" panose="02020603050405020304" pitchFamily="18" charset="0"/>
                <a:ea typeface="Times New Roman" panose="02020603050405020304" pitchFamily="18" charset="0"/>
                <a:cs typeface="Arial" panose="020B0604020202020204" pitchFamily="34" charset="0"/>
              </a:rPr>
              <a:t>and return to </a:t>
            </a:r>
            <a:r>
              <a:rPr lang="en-US" altLang="en-US" sz="1800" b="1">
                <a:solidFill>
                  <a:srgbClr val="002060"/>
                </a:solidFill>
                <a:latin typeface="Times New Roman" panose="02020603050405020304" pitchFamily="18" charset="0"/>
                <a:ea typeface="Times New Roman" panose="02020603050405020304" pitchFamily="18" charset="0"/>
                <a:cs typeface="Arial" panose="020B0604020202020204" pitchFamily="34" charset="0"/>
              </a:rPr>
              <a:t>4</a:t>
            </a:r>
            <a:r>
              <a:rPr lang="en-US" altLang="en-US" sz="1800">
                <a:solidFill>
                  <a:srgbClr val="002060"/>
                </a:solidFill>
                <a:latin typeface="Times New Roman" panose="02020603050405020304" pitchFamily="18" charset="0"/>
                <a:ea typeface="Times New Roman" panose="02020603050405020304" pitchFamily="18" charset="0"/>
                <a:cs typeface="Arial" panose="020B0604020202020204" pitchFamily="34" charset="0"/>
              </a:rPr>
              <a:t> mmHg at the end of this phase as the ventricles dilate to accommodate the blood passing to it.</a:t>
            </a:r>
            <a:endParaRPr lang="en-US" altLang="en-US" sz="1800">
              <a:solidFill>
                <a:srgbClr val="002060"/>
              </a:solidFill>
              <a:latin typeface="Calibri" panose="020F0502020204030204" pitchFamily="34" charset="0"/>
              <a:ea typeface="Times New Roman" panose="02020603050405020304" pitchFamily="18" charset="0"/>
              <a:cs typeface="Arial" panose="020B0604020202020204" pitchFamily="34" charset="0"/>
            </a:endParaRPr>
          </a:p>
          <a:p>
            <a:pPr marL="0" indent="0" algn="justLow" rtl="0">
              <a:lnSpc>
                <a:spcPct val="107000"/>
              </a:lnSpc>
              <a:spcBef>
                <a:spcPct val="0"/>
              </a:spcBef>
              <a:buFont typeface="Wingdings 2" panose="05020102010507070707" pitchFamily="18" charset="2"/>
              <a:buNone/>
            </a:pPr>
            <a:r>
              <a:rPr lang="en-US" altLang="en-US" sz="180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altLang="en-US" sz="1800" u="sng">
                <a:solidFill>
                  <a:srgbClr val="002060"/>
                </a:solidFill>
                <a:latin typeface="Times New Roman" panose="02020603050405020304" pitchFamily="18" charset="0"/>
                <a:ea typeface="Times New Roman" panose="02020603050405020304" pitchFamily="18" charset="0"/>
                <a:cs typeface="Arial" panose="020B0604020202020204" pitchFamily="34" charset="0"/>
              </a:rPr>
              <a:t>Ventricular volume</a:t>
            </a:r>
            <a:r>
              <a:rPr lang="en-US" altLang="en-US" sz="1800">
                <a:solidFill>
                  <a:srgbClr val="002060"/>
                </a:solidFill>
                <a:latin typeface="Times New Roman" panose="02020603050405020304" pitchFamily="18" charset="0"/>
                <a:ea typeface="Times New Roman" panose="02020603050405020304" pitchFamily="18" charset="0"/>
                <a:cs typeface="Arial" panose="020B0604020202020204" pitchFamily="34" charset="0"/>
              </a:rPr>
              <a:t> : Increased by (</a:t>
            </a:r>
            <a:r>
              <a:rPr lang="en-US" altLang="en-US" sz="1800" b="1">
                <a:solidFill>
                  <a:srgbClr val="002060"/>
                </a:solidFill>
                <a:latin typeface="Times New Roman" panose="02020603050405020304" pitchFamily="18" charset="0"/>
                <a:ea typeface="Times New Roman" panose="02020603050405020304" pitchFamily="18" charset="0"/>
                <a:cs typeface="Arial" panose="020B0604020202020204" pitchFamily="34" charset="0"/>
              </a:rPr>
              <a:t>20 ml</a:t>
            </a:r>
            <a:r>
              <a:rPr lang="en-US" altLang="en-US" sz="1800">
                <a:solidFill>
                  <a:srgbClr val="002060"/>
                </a:solidFill>
                <a:latin typeface="Times New Roman" panose="02020603050405020304" pitchFamily="18" charset="0"/>
                <a:ea typeface="Times New Roman" panose="02020603050405020304" pitchFamily="18" charset="0"/>
                <a:cs typeface="Arial" panose="020B0604020202020204" pitchFamily="34" charset="0"/>
              </a:rPr>
              <a:t>) to reach the end diastolic volume (E.D.V. = 140 ml).</a:t>
            </a:r>
            <a:endParaRPr lang="en-US" altLang="en-US" sz="180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0" indent="0" algn="justLow" rtl="0">
              <a:lnSpc>
                <a:spcPct val="107000"/>
              </a:lnSpc>
              <a:spcBef>
                <a:spcPct val="0"/>
              </a:spcBef>
              <a:buFont typeface="Wingdings 2" panose="05020102010507070707" pitchFamily="18" charset="2"/>
              <a:buNone/>
            </a:pPr>
            <a:r>
              <a:rPr lang="en-US" altLang="en-US" sz="180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altLang="en-US" sz="1800" u="sng">
                <a:solidFill>
                  <a:srgbClr val="002060"/>
                </a:solidFill>
                <a:latin typeface="Times New Roman" panose="02020603050405020304" pitchFamily="18" charset="0"/>
                <a:ea typeface="Times New Roman" panose="02020603050405020304" pitchFamily="18" charset="0"/>
                <a:cs typeface="Arial" panose="020B0604020202020204" pitchFamily="34" charset="0"/>
              </a:rPr>
              <a:t>Heart sounds</a:t>
            </a:r>
            <a:r>
              <a:rPr lang="en-US" altLang="en-US" sz="1800">
                <a:solidFill>
                  <a:srgbClr val="002060"/>
                </a:solidFill>
                <a:latin typeface="Times New Roman" panose="02020603050405020304" pitchFamily="18" charset="0"/>
                <a:ea typeface="Times New Roman" panose="02020603050405020304" pitchFamily="18" charset="0"/>
                <a:cs typeface="Arial" panose="020B0604020202020204" pitchFamily="34" charset="0"/>
              </a:rPr>
              <a:t> : The </a:t>
            </a:r>
            <a:r>
              <a:rPr lang="en-US" altLang="en-US" sz="1800" b="1">
                <a:solidFill>
                  <a:srgbClr val="002060"/>
                </a:solidFill>
                <a:latin typeface="Times New Roman" panose="02020603050405020304" pitchFamily="18" charset="0"/>
                <a:ea typeface="Times New Roman" panose="02020603050405020304" pitchFamily="18" charset="0"/>
                <a:cs typeface="Arial" panose="020B0604020202020204" pitchFamily="34" charset="0"/>
              </a:rPr>
              <a:t>4</a:t>
            </a:r>
            <a:r>
              <a:rPr lang="en-US" altLang="en-US" sz="1800" b="1" baseline="30000">
                <a:solidFill>
                  <a:srgbClr val="002060"/>
                </a:solidFill>
                <a:latin typeface="Times New Roman" panose="02020603050405020304" pitchFamily="18" charset="0"/>
                <a:ea typeface="Times New Roman" panose="02020603050405020304" pitchFamily="18" charset="0"/>
                <a:cs typeface="Arial" panose="020B0604020202020204" pitchFamily="34" charset="0"/>
              </a:rPr>
              <a:t>th</a:t>
            </a:r>
            <a:r>
              <a:rPr lang="en-US" altLang="en-US" sz="1800">
                <a:solidFill>
                  <a:srgbClr val="002060"/>
                </a:solidFill>
                <a:latin typeface="Times New Roman" panose="02020603050405020304" pitchFamily="18" charset="0"/>
                <a:ea typeface="Times New Roman" panose="02020603050405020304" pitchFamily="18" charset="0"/>
                <a:cs typeface="Arial" panose="020B0604020202020204" pitchFamily="34" charset="0"/>
              </a:rPr>
              <a:t>  heart sound which is weak and inaudible due to vibration of atrial muscle during the contraction and rushing of blood into the ventricles.</a:t>
            </a:r>
            <a:endParaRPr lang="en-US" altLang="en-US" sz="180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0" indent="0" algn="justLow" rtl="0">
              <a:lnSpc>
                <a:spcPct val="107000"/>
              </a:lnSpc>
              <a:spcBef>
                <a:spcPct val="0"/>
              </a:spcBef>
              <a:buFont typeface="Wingdings 2" panose="05020102010507070707" pitchFamily="18" charset="2"/>
              <a:buNone/>
            </a:pPr>
            <a:r>
              <a:rPr lang="en-US" altLang="en-US" sz="180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altLang="en-US" sz="1800" u="sng">
                <a:solidFill>
                  <a:srgbClr val="002060"/>
                </a:solidFill>
                <a:latin typeface="Times New Roman" panose="02020603050405020304" pitchFamily="18" charset="0"/>
                <a:ea typeface="Times New Roman" panose="02020603050405020304" pitchFamily="18" charset="0"/>
                <a:cs typeface="Arial" panose="020B0604020202020204" pitchFamily="34" charset="0"/>
              </a:rPr>
              <a:t>Valves </a:t>
            </a:r>
            <a:r>
              <a:rPr lang="en-US" altLang="en-US" sz="1800">
                <a:solidFill>
                  <a:srgbClr val="002060"/>
                </a:solidFill>
                <a:latin typeface="Times New Roman" panose="02020603050405020304" pitchFamily="18" charset="0"/>
                <a:ea typeface="Times New Roman" panose="02020603050405020304" pitchFamily="18" charset="0"/>
                <a:cs typeface="Arial" panose="020B0604020202020204" pitchFamily="34" charset="0"/>
              </a:rPr>
              <a:t>: - The semilunar valves </a:t>
            </a:r>
            <a:r>
              <a:rPr lang="en-US" altLang="en-US" sz="1800" b="1">
                <a:solidFill>
                  <a:srgbClr val="002060"/>
                </a:solidFill>
                <a:latin typeface="Times New Roman" panose="02020603050405020304" pitchFamily="18" charset="0"/>
                <a:ea typeface="Times New Roman" panose="02020603050405020304" pitchFamily="18" charset="0"/>
                <a:cs typeface="Arial" panose="020B0604020202020204" pitchFamily="34" charset="0"/>
              </a:rPr>
              <a:t>are closed</a:t>
            </a:r>
            <a:r>
              <a:rPr lang="en-US" altLang="en-US" sz="1800">
                <a:solidFill>
                  <a:srgbClr val="002060"/>
                </a:solidFill>
                <a:latin typeface="Times New Roman" panose="02020603050405020304" pitchFamily="18" charset="0"/>
                <a:ea typeface="Times New Roman" panose="02020603050405020304" pitchFamily="18" charset="0"/>
                <a:cs typeface="Arial" panose="020B0604020202020204" pitchFamily="34" charset="0"/>
              </a:rPr>
              <a:t>.</a:t>
            </a:r>
            <a:endParaRPr lang="en-US" altLang="en-US" sz="180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0" indent="0" algn="justLow" rtl="0">
              <a:lnSpc>
                <a:spcPct val="107000"/>
              </a:lnSpc>
              <a:spcBef>
                <a:spcPct val="0"/>
              </a:spcBef>
              <a:buFont typeface="Wingdings 2" panose="05020102010507070707" pitchFamily="18" charset="2"/>
              <a:buNone/>
            </a:pPr>
            <a:r>
              <a:rPr lang="en-US" altLang="en-US" sz="1800">
                <a:solidFill>
                  <a:srgbClr val="002060"/>
                </a:solidFill>
                <a:latin typeface="Times New Roman" panose="02020603050405020304" pitchFamily="18" charset="0"/>
                <a:ea typeface="Times New Roman" panose="02020603050405020304" pitchFamily="18" charset="0"/>
                <a:cs typeface="Arial" panose="020B0604020202020204" pitchFamily="34" charset="0"/>
              </a:rPr>
              <a:t>                 - The A.V. valves are</a:t>
            </a:r>
            <a:r>
              <a:rPr lang="en-US" altLang="en-US" sz="1800" b="1">
                <a:solidFill>
                  <a:srgbClr val="002060"/>
                </a:solidFill>
                <a:latin typeface="Times New Roman" panose="02020603050405020304" pitchFamily="18" charset="0"/>
                <a:ea typeface="Times New Roman" panose="02020603050405020304" pitchFamily="18" charset="0"/>
                <a:cs typeface="Arial" panose="020B0604020202020204" pitchFamily="34" charset="0"/>
              </a:rPr>
              <a:t> opened </a:t>
            </a:r>
            <a:r>
              <a:rPr lang="en-US" altLang="en-US" sz="180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endParaRPr lang="en-US" altLang="en-US" sz="180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0" indent="0" algn="justLow" rtl="0">
              <a:lnSpc>
                <a:spcPct val="107000"/>
              </a:lnSpc>
              <a:spcBef>
                <a:spcPct val="0"/>
              </a:spcBef>
              <a:buFont typeface="Wingdings 2" panose="05020102010507070707" pitchFamily="18" charset="2"/>
              <a:buNone/>
            </a:pPr>
            <a:r>
              <a:rPr lang="en-US" altLang="en-US" sz="180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altLang="en-US" sz="1800" u="sng">
                <a:solidFill>
                  <a:srgbClr val="002060"/>
                </a:solidFill>
                <a:latin typeface="Times New Roman" panose="02020603050405020304" pitchFamily="18" charset="0"/>
                <a:ea typeface="Times New Roman" panose="02020603050405020304" pitchFamily="18" charset="0"/>
                <a:cs typeface="Arial" panose="020B0604020202020204" pitchFamily="34" charset="0"/>
              </a:rPr>
              <a:t>ECG </a:t>
            </a:r>
            <a:r>
              <a:rPr lang="en-US" altLang="en-US" sz="1800">
                <a:solidFill>
                  <a:srgbClr val="002060"/>
                </a:solidFill>
                <a:latin typeface="Times New Roman" panose="02020603050405020304" pitchFamily="18" charset="0"/>
                <a:ea typeface="Times New Roman" panose="02020603050405020304" pitchFamily="18" charset="0"/>
                <a:cs typeface="Arial" panose="020B0604020202020204" pitchFamily="34" charset="0"/>
              </a:rPr>
              <a:t>: P wave of ECG starts before atrial contraction by 0.02 sec due to the atrial depolarization.</a:t>
            </a:r>
            <a:endParaRPr lang="en-US" altLang="en-US" sz="180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0" indent="0" rtl="0">
              <a:buFont typeface="Wingdings 2" panose="05020102010507070707" pitchFamily="18" charset="2"/>
              <a:buNone/>
            </a:pPr>
            <a:endParaRPr lang="en-US" altLang="en-US" sz="2000">
              <a:solidFill>
                <a:srgbClr val="002060"/>
              </a:solidFill>
              <a:cs typeface="Tahoma" panose="020B060403050404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821E2855-15A0-4CE6-8A3D-B26F9D48C4F1}"/>
              </a:ext>
            </a:extLst>
          </p:cNvPr>
          <p:cNvSpPr>
            <a:spLocks noGrp="1"/>
          </p:cNvSpPr>
          <p:nvPr>
            <p:ph idx="1"/>
          </p:nvPr>
        </p:nvSpPr>
        <p:spPr>
          <a:xfrm>
            <a:off x="107950" y="404813"/>
            <a:ext cx="5616575" cy="6092825"/>
          </a:xfrm>
        </p:spPr>
        <p:txBody>
          <a:bodyPr>
            <a:normAutofit fontScale="77500" lnSpcReduction="20000"/>
          </a:bodyPr>
          <a:lstStyle/>
          <a:p>
            <a:pPr marL="0" indent="0" algn="justLow" rtl="0">
              <a:lnSpc>
                <a:spcPct val="107000"/>
              </a:lnSpc>
              <a:spcBef>
                <a:spcPts val="0"/>
              </a:spcBef>
              <a:spcAft>
                <a:spcPts val="0"/>
              </a:spcAft>
              <a:buFont typeface="Wingdings 2" panose="05020102010507070707" pitchFamily="18" charset="2"/>
              <a:buNone/>
              <a:defRPr/>
            </a:pPr>
            <a:r>
              <a:rPr lang="en-US" sz="2400" b="1" i="1" u="sng"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B. Ventricular systole</a:t>
            </a:r>
            <a:r>
              <a:rPr lang="en-US" sz="2400" i="1" u="sng"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endParaRPr lang="en-US" sz="1800" dirty="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0" indent="0" algn="justLow" rtl="0">
              <a:lnSpc>
                <a:spcPct val="107000"/>
              </a:lnSpc>
              <a:spcBef>
                <a:spcPts val="0"/>
              </a:spcBef>
              <a:spcAft>
                <a:spcPts val="0"/>
              </a:spcAft>
              <a:buFont typeface="Wingdings 2" panose="05020102010507070707" pitchFamily="18" charset="2"/>
              <a:buNone/>
              <a:defRPr/>
            </a:pPr>
            <a:endParaRPr lang="en-US" sz="2400" b="1" u="sng" dirty="0">
              <a:solidFill>
                <a:srgbClr val="002060"/>
              </a:solidFill>
              <a:latin typeface="Times New Roman" panose="02020603050405020304" pitchFamily="18" charset="0"/>
              <a:ea typeface="Times New Roman" panose="02020603050405020304" pitchFamily="18" charset="0"/>
              <a:cs typeface="Arial" panose="020B0604020202020204" pitchFamily="34" charset="0"/>
            </a:endParaRPr>
          </a:p>
          <a:p>
            <a:pPr marL="0" indent="0" algn="justLow" rtl="0">
              <a:lnSpc>
                <a:spcPct val="107000"/>
              </a:lnSpc>
              <a:spcBef>
                <a:spcPts val="0"/>
              </a:spcBef>
              <a:spcAft>
                <a:spcPts val="0"/>
              </a:spcAft>
              <a:buFont typeface="Wingdings 2" panose="05020102010507070707" pitchFamily="18" charset="2"/>
              <a:buNone/>
              <a:defRPr/>
            </a:pPr>
            <a:r>
              <a:rPr lang="en-US" sz="2400" b="1" u="sng"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2. Isometric (</a:t>
            </a:r>
            <a:r>
              <a:rPr lang="en-US" sz="2400" b="1" u="sng" dirty="0" err="1">
                <a:solidFill>
                  <a:srgbClr val="002060"/>
                </a:solidFill>
                <a:latin typeface="Times New Roman" panose="02020603050405020304" pitchFamily="18" charset="0"/>
                <a:ea typeface="Times New Roman" panose="02020603050405020304" pitchFamily="18" charset="0"/>
                <a:cs typeface="Arial" panose="020B0604020202020204" pitchFamily="34" charset="0"/>
              </a:rPr>
              <a:t>iso</a:t>
            </a:r>
            <a:r>
              <a:rPr lang="en-US" sz="2400" b="1" u="sng"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-volumetric) contraction phase</a:t>
            </a:r>
            <a:r>
              <a:rPr lang="en-US" sz="2400" u="sng"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endParaRPr lang="en-US" sz="1800" dirty="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0" indent="0" algn="justLow" rtl="0">
              <a:lnSpc>
                <a:spcPct val="107000"/>
              </a:lnSpc>
              <a:spcBef>
                <a:spcPts val="0"/>
              </a:spcBef>
              <a:spcAft>
                <a:spcPts val="0"/>
              </a:spcAft>
              <a:buFont typeface="Wingdings 2" panose="05020102010507070707" pitchFamily="18" charset="2"/>
              <a:buNone/>
              <a:defRPr/>
            </a:pPr>
            <a:endParaRPr lang="en-US" sz="2400" dirty="0">
              <a:solidFill>
                <a:srgbClr val="002060"/>
              </a:solidFill>
              <a:latin typeface="Times New Roman" panose="02020603050405020304" pitchFamily="18" charset="0"/>
              <a:ea typeface="Times New Roman" panose="02020603050405020304" pitchFamily="18" charset="0"/>
              <a:cs typeface="Arial" panose="020B0604020202020204" pitchFamily="34" charset="0"/>
            </a:endParaRPr>
          </a:p>
          <a:p>
            <a:pPr marL="0" indent="0" algn="justLow" rtl="0">
              <a:lnSpc>
                <a:spcPct val="107000"/>
              </a:lnSpc>
              <a:spcBef>
                <a:spcPts val="0"/>
              </a:spcBef>
              <a:spcAft>
                <a:spcPts val="0"/>
              </a:spcAft>
              <a:buFont typeface="Wingdings 2" panose="05020102010507070707" pitchFamily="18" charset="2"/>
              <a:buNone/>
              <a:defRPr/>
            </a:pPr>
            <a:r>
              <a:rPr lang="en-US" sz="24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2400" u="sng"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Duration</a:t>
            </a:r>
            <a:r>
              <a:rPr lang="en-US" sz="24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 0.05 sec</a:t>
            </a:r>
            <a:endParaRPr lang="en-US" sz="1800" dirty="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228600" indent="0" algn="justLow" rtl="0">
              <a:lnSpc>
                <a:spcPct val="107000"/>
              </a:lnSpc>
              <a:spcBef>
                <a:spcPts val="0"/>
              </a:spcBef>
              <a:spcAft>
                <a:spcPts val="0"/>
              </a:spcAft>
              <a:buFont typeface="Wingdings 2" panose="05020102010507070707" pitchFamily="18" charset="2"/>
              <a:buNone/>
              <a:defRPr/>
            </a:pPr>
            <a:r>
              <a:rPr lang="en-US" sz="24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2400" u="sng"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Events</a:t>
            </a:r>
            <a:r>
              <a:rPr lang="en-US" sz="24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 It begins by closure of A.V. valve and the ventricles begin to contract </a:t>
            </a:r>
            <a:r>
              <a:rPr lang="en-US" sz="2400" dirty="0" err="1">
                <a:solidFill>
                  <a:srgbClr val="002060"/>
                </a:solidFill>
                <a:latin typeface="Times New Roman" panose="02020603050405020304" pitchFamily="18" charset="0"/>
                <a:ea typeface="Times New Roman" panose="02020603050405020304" pitchFamily="18" charset="0"/>
                <a:cs typeface="Arial" panose="020B0604020202020204" pitchFamily="34" charset="0"/>
              </a:rPr>
              <a:t>isometrically</a:t>
            </a:r>
            <a:r>
              <a:rPr lang="en-US" sz="24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(without change in muscle fiber length).Thus the ventricles are closed chambers filled with blood.</a:t>
            </a:r>
            <a:endParaRPr lang="en-US" sz="1800" dirty="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228600" indent="0" algn="justLow" rtl="0">
              <a:lnSpc>
                <a:spcPct val="107000"/>
              </a:lnSpc>
              <a:spcBef>
                <a:spcPts val="0"/>
              </a:spcBef>
              <a:spcAft>
                <a:spcPts val="0"/>
              </a:spcAft>
              <a:buFont typeface="Wingdings 2" panose="05020102010507070707" pitchFamily="18" charset="2"/>
              <a:buNone/>
              <a:defRPr/>
            </a:pPr>
            <a:r>
              <a:rPr lang="en-US" sz="24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2400" u="sng"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Atrial pressure</a:t>
            </a:r>
            <a:r>
              <a:rPr lang="en-US" sz="24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 rise due to bulging of the A.V. valves into the atria and also due to regurgitation of some blood into the atria before closure of the A.V. valves.</a:t>
            </a:r>
            <a:endParaRPr lang="en-US" sz="1800" dirty="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228600" indent="0" algn="justLow" rtl="0">
              <a:lnSpc>
                <a:spcPct val="107000"/>
              </a:lnSpc>
              <a:spcBef>
                <a:spcPts val="0"/>
              </a:spcBef>
              <a:spcAft>
                <a:spcPts val="0"/>
              </a:spcAft>
              <a:buFont typeface="Wingdings 2" panose="05020102010507070707" pitchFamily="18" charset="2"/>
              <a:buNone/>
              <a:defRPr/>
            </a:pPr>
            <a:r>
              <a:rPr lang="en-US" sz="24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2400" u="sng"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Ventricular pressure</a:t>
            </a:r>
            <a:r>
              <a:rPr lang="en-US" sz="24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 rise from </a:t>
            </a:r>
            <a:r>
              <a:rPr lang="en-US" sz="2400" b="1"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4 mmHg to 80 </a:t>
            </a:r>
            <a:r>
              <a:rPr lang="en-US" sz="24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mmHg in the left ventricle.</a:t>
            </a:r>
            <a:endParaRPr lang="en-US" sz="1800" dirty="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228600" indent="0" algn="justLow" rtl="0">
              <a:lnSpc>
                <a:spcPct val="107000"/>
              </a:lnSpc>
              <a:spcBef>
                <a:spcPts val="0"/>
              </a:spcBef>
              <a:spcAft>
                <a:spcPts val="0"/>
              </a:spcAft>
              <a:buFont typeface="Wingdings 2" panose="05020102010507070707" pitchFamily="18" charset="2"/>
              <a:buNone/>
              <a:defRPr/>
            </a:pPr>
            <a:r>
              <a:rPr lang="en-US" sz="24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2400" u="sng"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Ventricular volume</a:t>
            </a:r>
            <a:r>
              <a:rPr lang="en-US" sz="24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 is </a:t>
            </a:r>
            <a:r>
              <a:rPr lang="en-US" sz="2400" b="1"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constant</a:t>
            </a:r>
            <a:r>
              <a:rPr lang="en-US" sz="24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(isometric) this is because the blood is not compressible.</a:t>
            </a:r>
            <a:endParaRPr lang="en-US" sz="1800" dirty="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228600" indent="0" algn="justLow" rtl="0">
              <a:lnSpc>
                <a:spcPct val="107000"/>
              </a:lnSpc>
              <a:spcBef>
                <a:spcPts val="0"/>
              </a:spcBef>
              <a:spcAft>
                <a:spcPts val="0"/>
              </a:spcAft>
              <a:buFont typeface="Wingdings 2" panose="05020102010507070707" pitchFamily="18" charset="2"/>
              <a:buNone/>
              <a:defRPr/>
            </a:pPr>
            <a:r>
              <a:rPr lang="en-US" sz="24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2400" u="sng"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Heart sounds</a:t>
            </a:r>
            <a:r>
              <a:rPr lang="en-US" sz="24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the first components of the </a:t>
            </a:r>
            <a:r>
              <a:rPr lang="en-US" sz="2400" b="1"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1</a:t>
            </a:r>
            <a:r>
              <a:rPr lang="en-US" sz="2400" b="1" baseline="300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st</a:t>
            </a:r>
            <a:r>
              <a:rPr lang="en-US" sz="24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heart sound due to closure of the A.V. valves.</a:t>
            </a:r>
            <a:endParaRPr lang="en-US" sz="1800" dirty="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228600" indent="0" algn="justLow" rtl="0">
              <a:lnSpc>
                <a:spcPct val="107000"/>
              </a:lnSpc>
              <a:spcBef>
                <a:spcPts val="0"/>
              </a:spcBef>
              <a:spcAft>
                <a:spcPts val="0"/>
              </a:spcAft>
              <a:buFont typeface="Wingdings 2" panose="05020102010507070707" pitchFamily="18" charset="2"/>
              <a:buNone/>
              <a:defRPr/>
            </a:pPr>
            <a:r>
              <a:rPr lang="en-US" sz="24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a:t>
            </a:r>
            <a:r>
              <a:rPr lang="en-US" sz="2400" u="sng"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Valves</a:t>
            </a:r>
            <a:r>
              <a:rPr lang="en-US" sz="24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 are </a:t>
            </a:r>
            <a:r>
              <a:rPr lang="en-US" sz="2400" b="1"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closed </a:t>
            </a:r>
            <a:r>
              <a:rPr lang="en-US" sz="24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(A-V and semilunar valve) .</a:t>
            </a:r>
            <a:endParaRPr lang="en-US" sz="1800" dirty="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228600" indent="0" algn="justLow" rtl="0">
              <a:lnSpc>
                <a:spcPct val="107000"/>
              </a:lnSpc>
              <a:spcBef>
                <a:spcPts val="0"/>
              </a:spcBef>
              <a:spcAft>
                <a:spcPts val="0"/>
              </a:spcAft>
              <a:buFont typeface="Wingdings 2" panose="05020102010507070707" pitchFamily="18" charset="2"/>
              <a:buNone/>
              <a:defRPr/>
            </a:pPr>
            <a:r>
              <a:rPr lang="en-US" sz="24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2400" u="sng"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ECG</a:t>
            </a:r>
            <a:r>
              <a:rPr lang="en-US" sz="24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 QRS complex starts before the ventricular contraction by 0.02 seconds to ventricular depolarization.</a:t>
            </a:r>
            <a:endParaRPr lang="en-US" sz="1800" dirty="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0" indent="0" algn="l" rtl="0" eaLnBrk="1" fontAlgn="auto" hangingPunct="1">
              <a:spcAft>
                <a:spcPts val="0"/>
              </a:spcAft>
              <a:buFont typeface="Wingdings 2" panose="05020102010507070707" pitchFamily="18" charset="2"/>
              <a:buNone/>
              <a:defRPr/>
            </a:pPr>
            <a:endParaRPr lang="en-US" sz="2300" dirty="0">
              <a:solidFill>
                <a:srgbClr val="002060"/>
              </a:solidFill>
            </a:endParaRPr>
          </a:p>
        </p:txBody>
      </p:sp>
      <p:pic>
        <p:nvPicPr>
          <p:cNvPr id="9219" name="Picture 2" descr="C:\Users\Mohamed\Desktop\Cardio vascular figures\Cardiac cycle 2.jpg">
            <a:extLst>
              <a:ext uri="{FF2B5EF4-FFF2-40B4-BE49-F238E27FC236}">
                <a16:creationId xmlns:a16="http://schemas.microsoft.com/office/drawing/2014/main" id="{C955B22A-5944-4284-AEFA-BB20BA559B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2013" y="57150"/>
            <a:ext cx="3094037" cy="663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677C177D-A80D-4944-B0CE-BB196C45A6FF}"/>
              </a:ext>
            </a:extLst>
          </p:cNvPr>
          <p:cNvSpPr>
            <a:spLocks noGrp="1"/>
          </p:cNvSpPr>
          <p:nvPr>
            <p:ph idx="1"/>
          </p:nvPr>
        </p:nvSpPr>
        <p:spPr>
          <a:xfrm>
            <a:off x="107950" y="404813"/>
            <a:ext cx="5616575" cy="6092825"/>
          </a:xfrm>
        </p:spPr>
        <p:txBody>
          <a:bodyPr>
            <a:normAutofit fontScale="77500" lnSpcReduction="20000"/>
          </a:bodyPr>
          <a:lstStyle/>
          <a:p>
            <a:pPr marL="0" indent="0" algn="justLow" rtl="0">
              <a:lnSpc>
                <a:spcPct val="107000"/>
              </a:lnSpc>
              <a:spcBef>
                <a:spcPts val="0"/>
              </a:spcBef>
              <a:spcAft>
                <a:spcPts val="0"/>
              </a:spcAft>
              <a:buFont typeface="Wingdings 2" panose="05020102010507070707" pitchFamily="18" charset="2"/>
              <a:buNone/>
              <a:defRPr/>
            </a:pPr>
            <a:r>
              <a:rPr lang="en-US" sz="2400" b="1"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2400" b="1" u="sng"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3. Rapid (maximum) ejection phase</a:t>
            </a:r>
            <a:r>
              <a:rPr lang="en-US" sz="2400" u="sng"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endParaRPr lang="en-US" sz="1800" dirty="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0" indent="0" algn="justLow" rtl="0">
              <a:lnSpc>
                <a:spcPct val="107000"/>
              </a:lnSpc>
              <a:spcBef>
                <a:spcPts val="0"/>
              </a:spcBef>
              <a:spcAft>
                <a:spcPts val="0"/>
              </a:spcAft>
              <a:buFont typeface="Wingdings 2" panose="05020102010507070707" pitchFamily="18" charset="2"/>
              <a:buNone/>
              <a:defRPr/>
            </a:pPr>
            <a:endParaRPr lang="en-US" sz="2400" dirty="0">
              <a:solidFill>
                <a:srgbClr val="002060"/>
              </a:solidFill>
              <a:latin typeface="Times New Roman" panose="02020603050405020304" pitchFamily="18" charset="0"/>
              <a:ea typeface="Times New Roman" panose="02020603050405020304" pitchFamily="18" charset="0"/>
              <a:cs typeface="Arial" panose="020B0604020202020204" pitchFamily="34" charset="0"/>
            </a:endParaRPr>
          </a:p>
          <a:p>
            <a:pPr marL="0" indent="0" algn="justLow" rtl="0">
              <a:lnSpc>
                <a:spcPct val="107000"/>
              </a:lnSpc>
              <a:spcBef>
                <a:spcPts val="0"/>
              </a:spcBef>
              <a:spcAft>
                <a:spcPts val="0"/>
              </a:spcAft>
              <a:buFont typeface="Wingdings 2" panose="05020102010507070707" pitchFamily="18" charset="2"/>
              <a:buNone/>
              <a:defRPr/>
            </a:pPr>
            <a:r>
              <a:rPr lang="en-US" sz="24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2400" u="sng"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Duration </a:t>
            </a:r>
            <a:r>
              <a:rPr lang="en-US" sz="24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0.15 sec</a:t>
            </a:r>
            <a:endParaRPr lang="en-US" sz="1800" dirty="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228600" indent="0" algn="justLow" rtl="0">
              <a:lnSpc>
                <a:spcPct val="107000"/>
              </a:lnSpc>
              <a:spcBef>
                <a:spcPts val="0"/>
              </a:spcBef>
              <a:spcAft>
                <a:spcPts val="0"/>
              </a:spcAft>
              <a:buFont typeface="Wingdings 2" panose="05020102010507070707" pitchFamily="18" charset="2"/>
              <a:buNone/>
              <a:defRPr/>
            </a:pPr>
            <a:r>
              <a:rPr lang="en-US" sz="24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2400" u="sng"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Events</a:t>
            </a:r>
            <a:r>
              <a:rPr lang="en-US" sz="24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 it begins by opening of the aortic valve and rushing of blood into the aorta where </a:t>
            </a:r>
            <a:r>
              <a:rPr lang="en-US" sz="2400" b="1"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70%</a:t>
            </a:r>
            <a:r>
              <a:rPr lang="en-US" sz="24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of stroke volume ejected in this phase.</a:t>
            </a:r>
            <a:endParaRPr lang="en-US" sz="1800" dirty="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228600" indent="0" algn="justLow" rtl="0">
              <a:lnSpc>
                <a:spcPct val="107000"/>
              </a:lnSpc>
              <a:spcBef>
                <a:spcPts val="0"/>
              </a:spcBef>
              <a:spcAft>
                <a:spcPts val="0"/>
              </a:spcAft>
              <a:buFont typeface="Wingdings 2" panose="05020102010507070707" pitchFamily="18" charset="2"/>
              <a:buNone/>
              <a:defRPr/>
            </a:pPr>
            <a:r>
              <a:rPr lang="en-US" sz="24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2400" u="sng"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The atrial pressure</a:t>
            </a:r>
            <a:r>
              <a:rPr lang="en-US" sz="24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 </a:t>
            </a:r>
            <a:r>
              <a:rPr lang="en-US" sz="2400" b="1"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decreases</a:t>
            </a:r>
            <a:r>
              <a:rPr lang="en-US" sz="24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due to down displacement of the A.V. valve during shortening of ventricular muscles.</a:t>
            </a:r>
            <a:endParaRPr lang="en-US" sz="1800" dirty="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228600" indent="0" algn="justLow" rtl="0">
              <a:lnSpc>
                <a:spcPct val="107000"/>
              </a:lnSpc>
              <a:spcBef>
                <a:spcPts val="0"/>
              </a:spcBef>
              <a:spcAft>
                <a:spcPts val="0"/>
              </a:spcAft>
              <a:buFont typeface="Wingdings 2" panose="05020102010507070707" pitchFamily="18" charset="2"/>
              <a:buNone/>
              <a:defRPr/>
            </a:pPr>
            <a:r>
              <a:rPr lang="en-US" sz="24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2400" u="sng"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The ventricular and aortic pressures</a:t>
            </a:r>
            <a:r>
              <a:rPr lang="en-US" sz="24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 rise from </a:t>
            </a:r>
            <a:r>
              <a:rPr lang="en-US" sz="2400" b="1"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80 to 120 </a:t>
            </a:r>
            <a:r>
              <a:rPr lang="en-US" sz="24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mmHg. Because the amount of blood ejected through the aortic valve exceeds that which leaves the aorta.</a:t>
            </a:r>
            <a:endParaRPr lang="en-US" sz="1800" dirty="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228600" indent="0" algn="justLow" rtl="0">
              <a:lnSpc>
                <a:spcPct val="107000"/>
              </a:lnSpc>
              <a:spcBef>
                <a:spcPts val="0"/>
              </a:spcBef>
              <a:spcAft>
                <a:spcPts val="0"/>
              </a:spcAft>
              <a:buFont typeface="Wingdings 2" panose="05020102010507070707" pitchFamily="18" charset="2"/>
              <a:buNone/>
              <a:defRPr/>
            </a:pPr>
            <a:r>
              <a:rPr lang="en-US" sz="24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2400" u="sng"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Ventricular volume</a:t>
            </a:r>
            <a:r>
              <a:rPr lang="en-US" sz="24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2400" b="1"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decreases </a:t>
            </a:r>
            <a:r>
              <a:rPr lang="en-US" sz="24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greatly due to change of the isometric contraction to isotonic contraction and ejection of the blood.</a:t>
            </a:r>
            <a:endParaRPr lang="en-US" sz="1800" dirty="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228600" indent="0" algn="justLow" rtl="0">
              <a:lnSpc>
                <a:spcPct val="107000"/>
              </a:lnSpc>
              <a:spcBef>
                <a:spcPts val="0"/>
              </a:spcBef>
              <a:spcAft>
                <a:spcPts val="0"/>
              </a:spcAft>
              <a:buFont typeface="Wingdings 2" panose="05020102010507070707" pitchFamily="18" charset="2"/>
              <a:buNone/>
              <a:defRPr/>
            </a:pPr>
            <a:r>
              <a:rPr lang="en-US" sz="24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2400" u="sng"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Heart sounds</a:t>
            </a:r>
            <a:r>
              <a:rPr lang="en-US" sz="24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 the second component of the </a:t>
            </a:r>
            <a:r>
              <a:rPr lang="en-US" sz="2400" b="1"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1</a:t>
            </a:r>
            <a:r>
              <a:rPr lang="en-US" sz="2400" b="1" baseline="300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st</a:t>
            </a:r>
            <a:r>
              <a:rPr lang="en-US" sz="2400" b="1"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24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heart sound due to rushing of blood into the aorta and vibration of the aortic wall.</a:t>
            </a:r>
            <a:endParaRPr lang="en-US" sz="1800" dirty="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228600" indent="0" algn="justLow" rtl="0">
              <a:lnSpc>
                <a:spcPct val="107000"/>
              </a:lnSpc>
              <a:spcBef>
                <a:spcPts val="0"/>
              </a:spcBef>
              <a:spcAft>
                <a:spcPts val="0"/>
              </a:spcAft>
              <a:buFont typeface="Wingdings 2" panose="05020102010507070707" pitchFamily="18" charset="2"/>
              <a:buNone/>
              <a:defRPr/>
            </a:pPr>
            <a:r>
              <a:rPr lang="en-US" sz="24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2400" u="sng"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Valves</a:t>
            </a:r>
            <a:r>
              <a:rPr lang="en-US" sz="24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 - The semilunar valves </a:t>
            </a:r>
            <a:r>
              <a:rPr lang="en-US" sz="2400" b="1"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are opened</a:t>
            </a:r>
            <a:r>
              <a:rPr lang="en-US" sz="24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a:t>
            </a:r>
            <a:endParaRPr lang="en-US" sz="1800" dirty="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228600" indent="0" algn="justLow" rtl="0">
              <a:lnSpc>
                <a:spcPct val="107000"/>
              </a:lnSpc>
              <a:spcBef>
                <a:spcPts val="0"/>
              </a:spcBef>
              <a:spcAft>
                <a:spcPts val="0"/>
              </a:spcAft>
              <a:buFont typeface="Wingdings 2" panose="05020102010507070707" pitchFamily="18" charset="2"/>
              <a:buNone/>
              <a:defRPr/>
            </a:pPr>
            <a:r>
              <a:rPr lang="en-US" sz="24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 The A.V. valve </a:t>
            </a:r>
            <a:r>
              <a:rPr lang="en-US" sz="2400" b="1"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is closed </a:t>
            </a:r>
            <a:r>
              <a:rPr lang="en-US" sz="24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endParaRPr lang="en-US" sz="1800" dirty="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228600" indent="0" algn="justLow" rtl="0">
              <a:lnSpc>
                <a:spcPct val="107000"/>
              </a:lnSpc>
              <a:spcBef>
                <a:spcPts val="0"/>
              </a:spcBef>
              <a:spcAft>
                <a:spcPts val="0"/>
              </a:spcAft>
              <a:buFont typeface="Wingdings 2" panose="05020102010507070707" pitchFamily="18" charset="2"/>
              <a:buNone/>
              <a:defRPr/>
            </a:pPr>
            <a:r>
              <a:rPr lang="en-US" sz="24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2400" u="sng"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ECG :</a:t>
            </a:r>
            <a:r>
              <a:rPr lang="en-US" sz="24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Beginning of T wave of ECG (repolarization of the ventricles).</a:t>
            </a:r>
            <a:endParaRPr lang="en-US" sz="1800" dirty="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0" indent="0" algn="l" rtl="0" eaLnBrk="1" fontAlgn="auto" hangingPunct="1">
              <a:spcAft>
                <a:spcPts val="0"/>
              </a:spcAft>
              <a:buFont typeface="Wingdings 2" panose="05020102010507070707" pitchFamily="18" charset="2"/>
              <a:buNone/>
              <a:defRPr/>
            </a:pPr>
            <a:endParaRPr lang="en-US" sz="2300" dirty="0">
              <a:solidFill>
                <a:srgbClr val="002060"/>
              </a:solidFill>
            </a:endParaRPr>
          </a:p>
        </p:txBody>
      </p:sp>
      <p:pic>
        <p:nvPicPr>
          <p:cNvPr id="10243" name="Picture 2" descr="C:\Users\Mohamed\Desktop\Cardio vascular figures\Cardiac cycle 2.jpg">
            <a:extLst>
              <a:ext uri="{FF2B5EF4-FFF2-40B4-BE49-F238E27FC236}">
                <a16:creationId xmlns:a16="http://schemas.microsoft.com/office/drawing/2014/main" id="{5AA59D95-5DE4-404E-935B-F0BDAC9823B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2013" y="57150"/>
            <a:ext cx="3094037" cy="663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عنصر نائب للمحتوى 2">
            <a:extLst>
              <a:ext uri="{FF2B5EF4-FFF2-40B4-BE49-F238E27FC236}">
                <a16:creationId xmlns:a16="http://schemas.microsoft.com/office/drawing/2014/main" id="{715EDEDD-7D97-41B7-A963-2A622D2595A1}"/>
              </a:ext>
            </a:extLst>
          </p:cNvPr>
          <p:cNvSpPr>
            <a:spLocks noGrp="1"/>
          </p:cNvSpPr>
          <p:nvPr>
            <p:ph idx="1"/>
          </p:nvPr>
        </p:nvSpPr>
        <p:spPr>
          <a:xfrm>
            <a:off x="107950" y="404813"/>
            <a:ext cx="5616575" cy="6092825"/>
          </a:xfrm>
        </p:spPr>
        <p:txBody>
          <a:bodyPr/>
          <a:lstStyle/>
          <a:p>
            <a:pPr marL="0" indent="0" algn="justLow" rtl="0">
              <a:lnSpc>
                <a:spcPct val="107000"/>
              </a:lnSpc>
              <a:spcBef>
                <a:spcPct val="0"/>
              </a:spcBef>
              <a:buFont typeface="Wingdings 2" panose="05020102010507070707" pitchFamily="18" charset="2"/>
              <a:buNone/>
            </a:pPr>
            <a:r>
              <a:rPr lang="en-US" altLang="en-US" sz="1800" b="1">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altLang="en-US" sz="1800" b="1" u="sng">
                <a:solidFill>
                  <a:srgbClr val="002060"/>
                </a:solidFill>
                <a:latin typeface="Times New Roman" panose="02020603050405020304" pitchFamily="18" charset="0"/>
                <a:ea typeface="Times New Roman" panose="02020603050405020304" pitchFamily="18" charset="0"/>
                <a:cs typeface="Arial" panose="020B0604020202020204" pitchFamily="34" charset="0"/>
              </a:rPr>
              <a:t>4. Reduced (minimum) ejection phase</a:t>
            </a:r>
            <a:r>
              <a:rPr lang="en-US" altLang="en-US" sz="1800" u="sng">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endParaRPr lang="en-US" altLang="en-US" sz="180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0" indent="0" algn="justLow" rtl="0">
              <a:lnSpc>
                <a:spcPct val="107000"/>
              </a:lnSpc>
              <a:spcBef>
                <a:spcPct val="0"/>
              </a:spcBef>
              <a:buFont typeface="Wingdings 2" panose="05020102010507070707" pitchFamily="18" charset="2"/>
              <a:buNone/>
            </a:pPr>
            <a:endParaRPr lang="en-US" altLang="en-US" sz="1800">
              <a:solidFill>
                <a:srgbClr val="002060"/>
              </a:solidFill>
              <a:latin typeface="Times New Roman" panose="02020603050405020304" pitchFamily="18" charset="0"/>
              <a:ea typeface="Times New Roman" panose="02020603050405020304" pitchFamily="18" charset="0"/>
              <a:cs typeface="Arial" panose="020B0604020202020204" pitchFamily="34" charset="0"/>
            </a:endParaRPr>
          </a:p>
          <a:p>
            <a:pPr marL="0" indent="0" algn="justLow" rtl="0">
              <a:lnSpc>
                <a:spcPct val="107000"/>
              </a:lnSpc>
              <a:spcBef>
                <a:spcPct val="0"/>
              </a:spcBef>
              <a:buFont typeface="Wingdings 2" panose="05020102010507070707" pitchFamily="18" charset="2"/>
              <a:buNone/>
            </a:pPr>
            <a:r>
              <a:rPr lang="en-US" altLang="en-US" sz="200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altLang="en-US" sz="2000" u="sng">
                <a:solidFill>
                  <a:srgbClr val="002060"/>
                </a:solidFill>
                <a:latin typeface="Times New Roman" panose="02020603050405020304" pitchFamily="18" charset="0"/>
                <a:ea typeface="Times New Roman" panose="02020603050405020304" pitchFamily="18" charset="0"/>
                <a:cs typeface="Arial" panose="020B0604020202020204" pitchFamily="34" charset="0"/>
              </a:rPr>
              <a:t>Duration</a:t>
            </a:r>
            <a:r>
              <a:rPr lang="en-US" altLang="en-US" sz="2000">
                <a:solidFill>
                  <a:srgbClr val="002060"/>
                </a:solidFill>
                <a:latin typeface="Times New Roman" panose="02020603050405020304" pitchFamily="18" charset="0"/>
                <a:ea typeface="Times New Roman" panose="02020603050405020304" pitchFamily="18" charset="0"/>
                <a:cs typeface="Arial" panose="020B0604020202020204" pitchFamily="34" charset="0"/>
              </a:rPr>
              <a:t> : 0.1 sec.</a:t>
            </a:r>
            <a:endParaRPr lang="en-US" altLang="en-US" sz="200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0" indent="0" algn="justLow" rtl="0">
              <a:lnSpc>
                <a:spcPct val="107000"/>
              </a:lnSpc>
              <a:spcBef>
                <a:spcPct val="0"/>
              </a:spcBef>
              <a:buFont typeface="Wingdings 2" panose="05020102010507070707" pitchFamily="18" charset="2"/>
              <a:buNone/>
            </a:pPr>
            <a:r>
              <a:rPr lang="en-US" altLang="en-US" sz="200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altLang="en-US" sz="2000" u="sng">
                <a:solidFill>
                  <a:srgbClr val="002060"/>
                </a:solidFill>
                <a:latin typeface="Times New Roman" panose="02020603050405020304" pitchFamily="18" charset="0"/>
                <a:ea typeface="Times New Roman" panose="02020603050405020304" pitchFamily="18" charset="0"/>
                <a:cs typeface="Arial" panose="020B0604020202020204" pitchFamily="34" charset="0"/>
              </a:rPr>
              <a:t>Events</a:t>
            </a:r>
            <a:r>
              <a:rPr lang="en-US" altLang="en-US" sz="2000">
                <a:solidFill>
                  <a:srgbClr val="002060"/>
                </a:solidFill>
                <a:latin typeface="Times New Roman" panose="02020603050405020304" pitchFamily="18" charset="0"/>
                <a:ea typeface="Times New Roman" panose="02020603050405020304" pitchFamily="18" charset="0"/>
                <a:cs typeface="Arial" panose="020B0604020202020204" pitchFamily="34" charset="0"/>
              </a:rPr>
              <a:t> : the remaining </a:t>
            </a:r>
            <a:r>
              <a:rPr lang="en-US" altLang="en-US" sz="2000" b="1">
                <a:solidFill>
                  <a:srgbClr val="002060"/>
                </a:solidFill>
                <a:latin typeface="Times New Roman" panose="02020603050405020304" pitchFamily="18" charset="0"/>
                <a:ea typeface="Times New Roman" panose="02020603050405020304" pitchFamily="18" charset="0"/>
                <a:cs typeface="Arial" panose="020B0604020202020204" pitchFamily="34" charset="0"/>
              </a:rPr>
              <a:t>30%</a:t>
            </a:r>
            <a:r>
              <a:rPr lang="en-US" altLang="en-US" sz="2000">
                <a:solidFill>
                  <a:srgbClr val="002060"/>
                </a:solidFill>
                <a:latin typeface="Times New Roman" panose="02020603050405020304" pitchFamily="18" charset="0"/>
                <a:ea typeface="Times New Roman" panose="02020603050405020304" pitchFamily="18" charset="0"/>
                <a:cs typeface="Arial" panose="020B0604020202020204" pitchFamily="34" charset="0"/>
              </a:rPr>
              <a:t> of stroke volume is ejected to the aorta.</a:t>
            </a:r>
            <a:endParaRPr lang="en-US" altLang="en-US" sz="200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0" indent="0" algn="justLow" rtl="0">
              <a:lnSpc>
                <a:spcPct val="107000"/>
              </a:lnSpc>
              <a:spcBef>
                <a:spcPct val="0"/>
              </a:spcBef>
              <a:buFont typeface="Wingdings 2" panose="05020102010507070707" pitchFamily="18" charset="2"/>
              <a:buNone/>
            </a:pPr>
            <a:r>
              <a:rPr lang="en-US" altLang="en-US" sz="200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altLang="en-US" sz="2000" u="sng">
                <a:solidFill>
                  <a:srgbClr val="002060"/>
                </a:solidFill>
                <a:latin typeface="Times New Roman" panose="02020603050405020304" pitchFamily="18" charset="0"/>
                <a:ea typeface="Times New Roman" panose="02020603050405020304" pitchFamily="18" charset="0"/>
                <a:cs typeface="Arial" panose="020B0604020202020204" pitchFamily="34" charset="0"/>
              </a:rPr>
              <a:t>The ventricular and aortic pressures</a:t>
            </a:r>
            <a:r>
              <a:rPr lang="en-US" altLang="en-US" sz="2000">
                <a:solidFill>
                  <a:srgbClr val="002060"/>
                </a:solidFill>
                <a:latin typeface="Times New Roman" panose="02020603050405020304" pitchFamily="18" charset="0"/>
                <a:ea typeface="Times New Roman" panose="02020603050405020304" pitchFamily="18" charset="0"/>
                <a:cs typeface="Arial" panose="020B0604020202020204" pitchFamily="34" charset="0"/>
              </a:rPr>
              <a:t> : reach their </a:t>
            </a:r>
            <a:r>
              <a:rPr lang="en-US" altLang="en-US" sz="2000" b="1">
                <a:solidFill>
                  <a:srgbClr val="002060"/>
                </a:solidFill>
                <a:latin typeface="Times New Roman" panose="02020603050405020304" pitchFamily="18" charset="0"/>
                <a:ea typeface="Times New Roman" panose="02020603050405020304" pitchFamily="18" charset="0"/>
                <a:cs typeface="Arial" panose="020B0604020202020204" pitchFamily="34" charset="0"/>
              </a:rPr>
              <a:t>maximum</a:t>
            </a:r>
            <a:r>
              <a:rPr lang="en-US" altLang="en-US" sz="2000">
                <a:solidFill>
                  <a:srgbClr val="002060"/>
                </a:solidFill>
                <a:latin typeface="Times New Roman" panose="02020603050405020304" pitchFamily="18" charset="0"/>
                <a:ea typeface="Times New Roman" panose="02020603050405020304" pitchFamily="18" charset="0"/>
                <a:cs typeface="Arial" panose="020B0604020202020204" pitchFamily="34" charset="0"/>
              </a:rPr>
              <a:t> and begin to </a:t>
            </a:r>
            <a:r>
              <a:rPr lang="en-US" altLang="en-US" sz="2000" b="1">
                <a:solidFill>
                  <a:srgbClr val="002060"/>
                </a:solidFill>
                <a:latin typeface="Times New Roman" panose="02020603050405020304" pitchFamily="18" charset="0"/>
                <a:ea typeface="Times New Roman" panose="02020603050405020304" pitchFamily="18" charset="0"/>
                <a:cs typeface="Arial" panose="020B0604020202020204" pitchFamily="34" charset="0"/>
              </a:rPr>
              <a:t>decrease</a:t>
            </a:r>
            <a:r>
              <a:rPr lang="en-US" altLang="en-US" sz="2000">
                <a:solidFill>
                  <a:srgbClr val="002060"/>
                </a:solidFill>
                <a:latin typeface="Times New Roman" panose="02020603050405020304" pitchFamily="18" charset="0"/>
                <a:ea typeface="Times New Roman" panose="02020603050405020304" pitchFamily="18" charset="0"/>
                <a:cs typeface="Arial" panose="020B0604020202020204" pitchFamily="34" charset="0"/>
              </a:rPr>
              <a:t> (due to escape of blood to peripheral circulation is more than the amount of blood ejected from the ventricle.</a:t>
            </a:r>
            <a:endParaRPr lang="en-US" altLang="en-US" sz="200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0" indent="0" algn="justLow" rtl="0">
              <a:lnSpc>
                <a:spcPct val="107000"/>
              </a:lnSpc>
              <a:spcBef>
                <a:spcPct val="0"/>
              </a:spcBef>
              <a:buFont typeface="Wingdings 2" panose="05020102010507070707" pitchFamily="18" charset="2"/>
              <a:buNone/>
            </a:pPr>
            <a:r>
              <a:rPr lang="en-US" altLang="en-US" sz="2000" u="sng">
                <a:solidFill>
                  <a:srgbClr val="002060"/>
                </a:solidFill>
                <a:latin typeface="Times New Roman" panose="02020603050405020304" pitchFamily="18" charset="0"/>
                <a:ea typeface="Times New Roman" panose="02020603050405020304" pitchFamily="18" charset="0"/>
                <a:cs typeface="Arial" panose="020B0604020202020204" pitchFamily="34" charset="0"/>
              </a:rPr>
              <a:t>Atrial pressure</a:t>
            </a:r>
            <a:r>
              <a:rPr lang="en-US" altLang="en-US" sz="2000">
                <a:solidFill>
                  <a:srgbClr val="002060"/>
                </a:solidFill>
                <a:latin typeface="Times New Roman" panose="02020603050405020304" pitchFamily="18" charset="0"/>
                <a:ea typeface="Times New Roman" panose="02020603050405020304" pitchFamily="18" charset="0"/>
                <a:cs typeface="Arial" panose="020B0604020202020204" pitchFamily="34" charset="0"/>
              </a:rPr>
              <a:t> : increased due to venous return.</a:t>
            </a:r>
            <a:endParaRPr lang="en-US" altLang="en-US" sz="2000">
              <a:solidFill>
                <a:srgbClr val="002060"/>
              </a:solidFill>
              <a:latin typeface="Calibri" panose="020F0502020204030204" pitchFamily="34" charset="0"/>
              <a:ea typeface="Times New Roman" panose="02020603050405020304" pitchFamily="18" charset="0"/>
              <a:cs typeface="Arial" panose="020B0604020202020204" pitchFamily="34" charset="0"/>
            </a:endParaRPr>
          </a:p>
          <a:p>
            <a:pPr marL="0" indent="0" algn="justLow" rtl="0">
              <a:lnSpc>
                <a:spcPct val="107000"/>
              </a:lnSpc>
              <a:spcBef>
                <a:spcPct val="0"/>
              </a:spcBef>
              <a:buFont typeface="Wingdings 2" panose="05020102010507070707" pitchFamily="18" charset="2"/>
              <a:buNone/>
            </a:pPr>
            <a:r>
              <a:rPr lang="en-US" altLang="en-US" sz="2000" u="sng">
                <a:solidFill>
                  <a:srgbClr val="002060"/>
                </a:solidFill>
                <a:latin typeface="Times New Roman" panose="02020603050405020304" pitchFamily="18" charset="0"/>
                <a:ea typeface="Times New Roman" panose="02020603050405020304" pitchFamily="18" charset="0"/>
                <a:cs typeface="Arial" panose="020B0604020202020204" pitchFamily="34" charset="0"/>
              </a:rPr>
              <a:t>Ventricular volume</a:t>
            </a:r>
            <a:r>
              <a:rPr lang="en-US" altLang="en-US" sz="2000">
                <a:solidFill>
                  <a:srgbClr val="002060"/>
                </a:solidFill>
                <a:latin typeface="Times New Roman" panose="02020603050405020304" pitchFamily="18" charset="0"/>
                <a:ea typeface="Times New Roman" panose="02020603050405020304" pitchFamily="18" charset="0"/>
                <a:cs typeface="Arial" panose="020B0604020202020204" pitchFamily="34" charset="0"/>
              </a:rPr>
              <a:t> :decreases to reach the end systolic volume (ESV = </a:t>
            </a:r>
            <a:r>
              <a:rPr lang="en-US" altLang="en-US" sz="2000" b="1">
                <a:solidFill>
                  <a:srgbClr val="002060"/>
                </a:solidFill>
                <a:latin typeface="Times New Roman" panose="02020603050405020304" pitchFamily="18" charset="0"/>
                <a:ea typeface="Times New Roman" panose="02020603050405020304" pitchFamily="18" charset="0"/>
                <a:cs typeface="Arial" panose="020B0604020202020204" pitchFamily="34" charset="0"/>
              </a:rPr>
              <a:t>70</a:t>
            </a:r>
            <a:r>
              <a:rPr lang="en-US" altLang="en-US" sz="2000">
                <a:solidFill>
                  <a:srgbClr val="002060"/>
                </a:solidFill>
                <a:latin typeface="Times New Roman" panose="02020603050405020304" pitchFamily="18" charset="0"/>
                <a:ea typeface="Times New Roman" panose="02020603050405020304" pitchFamily="18" charset="0"/>
                <a:cs typeface="Arial" panose="020B0604020202020204" pitchFamily="34" charset="0"/>
              </a:rPr>
              <a:t>ml).</a:t>
            </a:r>
            <a:endParaRPr lang="en-US" altLang="en-US" sz="2000">
              <a:solidFill>
                <a:srgbClr val="002060"/>
              </a:solidFill>
              <a:latin typeface="Calibri" panose="020F0502020204030204" pitchFamily="34" charset="0"/>
              <a:ea typeface="Times New Roman" panose="02020603050405020304" pitchFamily="18" charset="0"/>
              <a:cs typeface="Arial" panose="020B0604020202020204" pitchFamily="34" charset="0"/>
            </a:endParaRPr>
          </a:p>
          <a:p>
            <a:pPr marL="0" indent="0" algn="justLow" rtl="0">
              <a:lnSpc>
                <a:spcPct val="107000"/>
              </a:lnSpc>
              <a:spcBef>
                <a:spcPct val="0"/>
              </a:spcBef>
              <a:buFont typeface="Wingdings 2" panose="05020102010507070707" pitchFamily="18" charset="2"/>
              <a:buNone/>
            </a:pPr>
            <a:endParaRPr lang="en-US" altLang="en-US" sz="1800">
              <a:solidFill>
                <a:srgbClr val="002060"/>
              </a:solidFill>
              <a:cs typeface="Tahoma" panose="020B0604030504040204" pitchFamily="34" charset="0"/>
            </a:endParaRPr>
          </a:p>
        </p:txBody>
      </p:sp>
      <p:pic>
        <p:nvPicPr>
          <p:cNvPr id="11267" name="Picture 2" descr="C:\Users\Mohamed\Desktop\Cardio vascular figures\Cardiac cycle 2.jpg">
            <a:extLst>
              <a:ext uri="{FF2B5EF4-FFF2-40B4-BE49-F238E27FC236}">
                <a16:creationId xmlns:a16="http://schemas.microsoft.com/office/drawing/2014/main" id="{ADE3484D-79C2-4741-AAAC-BD38630B3E6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2013" y="57150"/>
            <a:ext cx="3094037" cy="663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6575E90E-BD59-49AD-9EC1-5327B88012BD}"/>
              </a:ext>
            </a:extLst>
          </p:cNvPr>
          <p:cNvSpPr>
            <a:spLocks noGrp="1"/>
          </p:cNvSpPr>
          <p:nvPr>
            <p:ph idx="1"/>
          </p:nvPr>
        </p:nvSpPr>
        <p:spPr>
          <a:xfrm>
            <a:off x="107950" y="188913"/>
            <a:ext cx="5616575" cy="6092825"/>
          </a:xfrm>
        </p:spPr>
        <p:txBody>
          <a:bodyPr>
            <a:noAutofit/>
          </a:bodyPr>
          <a:lstStyle/>
          <a:p>
            <a:pPr marL="0" indent="0" algn="justLow" rtl="0">
              <a:lnSpc>
                <a:spcPct val="107000"/>
              </a:lnSpc>
              <a:spcBef>
                <a:spcPts val="0"/>
              </a:spcBef>
              <a:spcAft>
                <a:spcPts val="0"/>
              </a:spcAft>
              <a:buFont typeface="Wingdings 2" panose="05020102010507070707" pitchFamily="18" charset="2"/>
              <a:buNone/>
              <a:defRPr/>
            </a:pPr>
            <a:r>
              <a:rPr lang="en-US" sz="1800" b="1" u="sng"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C. </a:t>
            </a:r>
            <a:r>
              <a:rPr lang="en-US" sz="1800" b="1" i="1" u="sng"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Ventricular diastole</a:t>
            </a:r>
            <a:r>
              <a:rPr lang="en-US" sz="1800" b="1" u="sng"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endParaRPr lang="en-US" sz="1800" dirty="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0" indent="0" algn="justLow" rtl="0">
              <a:lnSpc>
                <a:spcPct val="107000"/>
              </a:lnSpc>
              <a:spcBef>
                <a:spcPts val="0"/>
              </a:spcBef>
              <a:spcAft>
                <a:spcPts val="0"/>
              </a:spcAft>
              <a:buFont typeface="Wingdings 2" panose="05020102010507070707" pitchFamily="18" charset="2"/>
              <a:buNone/>
              <a:defRPr/>
            </a:pPr>
            <a:r>
              <a:rPr lang="en-US" sz="1800" b="1" u="sng"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5. </a:t>
            </a:r>
            <a:r>
              <a:rPr lang="en-US" sz="1800" b="1" u="sng" dirty="0" err="1">
                <a:solidFill>
                  <a:srgbClr val="002060"/>
                </a:solidFill>
                <a:latin typeface="Times New Roman" panose="02020603050405020304" pitchFamily="18" charset="0"/>
                <a:ea typeface="Times New Roman" panose="02020603050405020304" pitchFamily="18" charset="0"/>
                <a:cs typeface="Arial" panose="020B0604020202020204" pitchFamily="34" charset="0"/>
              </a:rPr>
              <a:t>Protodiastolic</a:t>
            </a:r>
            <a:r>
              <a:rPr lang="en-US" sz="1800" b="1" u="sng"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phase</a:t>
            </a:r>
            <a:r>
              <a:rPr lang="en-US" sz="1800" u="sng"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endParaRPr lang="en-US" sz="1800" dirty="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228600" indent="0" algn="justLow" rtl="0">
              <a:lnSpc>
                <a:spcPct val="107000"/>
              </a:lnSpc>
              <a:spcBef>
                <a:spcPts val="0"/>
              </a:spcBef>
              <a:spcAft>
                <a:spcPts val="0"/>
              </a:spcAft>
              <a:buFont typeface="Wingdings 2" panose="05020102010507070707" pitchFamily="18" charset="2"/>
              <a:buNone/>
              <a:defRPr/>
            </a:pPr>
            <a:r>
              <a:rPr lang="en-US" sz="18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1800" u="sng"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Duration</a:t>
            </a:r>
            <a:r>
              <a:rPr lang="en-US" sz="18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 0.04 sec</a:t>
            </a:r>
            <a:endParaRPr lang="en-US" sz="1800" dirty="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228600" indent="0" algn="justLow" rtl="0">
              <a:lnSpc>
                <a:spcPct val="107000"/>
              </a:lnSpc>
              <a:spcBef>
                <a:spcPts val="0"/>
              </a:spcBef>
              <a:spcAft>
                <a:spcPts val="0"/>
              </a:spcAft>
              <a:buFont typeface="Wingdings 2" panose="05020102010507070707" pitchFamily="18" charset="2"/>
              <a:buNone/>
              <a:defRPr/>
            </a:pPr>
            <a:r>
              <a:rPr lang="en-US" sz="18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1800" u="sng"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Events</a:t>
            </a:r>
            <a:r>
              <a:rPr lang="en-US" sz="18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 the period between the end of ventricular systole and the closure of the aortic valve.</a:t>
            </a:r>
            <a:endParaRPr lang="en-US" sz="1800" dirty="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228600" indent="0" algn="justLow" rtl="0">
              <a:lnSpc>
                <a:spcPct val="107000"/>
              </a:lnSpc>
              <a:spcBef>
                <a:spcPts val="0"/>
              </a:spcBef>
              <a:spcAft>
                <a:spcPts val="0"/>
              </a:spcAft>
              <a:buFont typeface="Wingdings 2" panose="05020102010507070707" pitchFamily="18" charset="2"/>
              <a:buNone/>
              <a:defRPr/>
            </a:pPr>
            <a:r>
              <a:rPr lang="en-US" sz="18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1800" u="sng"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The ventricular and aortic pressures</a:t>
            </a:r>
            <a:r>
              <a:rPr lang="en-US" sz="18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The ventricle begins to relax but still contracted and its pressure </a:t>
            </a:r>
            <a:r>
              <a:rPr lang="en-US" sz="1800" b="1"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decreases about 20 </a:t>
            </a:r>
            <a:r>
              <a:rPr lang="en-US" sz="18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mmHg and the aortic pressure decreases also (due to escape of blood to peripheral circulation). But still above the ventricular pressure. This causes the blood in the aorta to regurgitate to the ventricles leading to closure of the aortic valve at the end of this phase.</a:t>
            </a:r>
            <a:endParaRPr lang="en-US" sz="1800" dirty="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228600" indent="0" algn="justLow" rtl="0">
              <a:lnSpc>
                <a:spcPct val="107000"/>
              </a:lnSpc>
              <a:spcBef>
                <a:spcPts val="0"/>
              </a:spcBef>
              <a:spcAft>
                <a:spcPts val="0"/>
              </a:spcAft>
              <a:buFont typeface="Wingdings 2" panose="05020102010507070707" pitchFamily="18" charset="2"/>
              <a:buNone/>
              <a:defRPr/>
            </a:pPr>
            <a:r>
              <a:rPr lang="en-US" sz="18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The closure of semilunar valves occurs as a result of fall of ventricular pressure below that of aortic and pulmonary arteries.</a:t>
            </a:r>
            <a:endParaRPr lang="en-US" sz="1800" dirty="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228600" indent="0" algn="justLow" rtl="0">
              <a:lnSpc>
                <a:spcPct val="107000"/>
              </a:lnSpc>
              <a:spcBef>
                <a:spcPts val="0"/>
              </a:spcBef>
              <a:spcAft>
                <a:spcPts val="0"/>
              </a:spcAft>
              <a:buFont typeface="Wingdings 2" panose="05020102010507070707" pitchFamily="18" charset="2"/>
              <a:buNone/>
              <a:defRPr/>
            </a:pPr>
            <a:r>
              <a:rPr lang="en-US" sz="18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The closure of the aortic valve and the change of potential energy to kinetic energy leads to sharp momentary fall in the aortic pressure called the </a:t>
            </a:r>
            <a:r>
              <a:rPr lang="en-US" sz="1800" dirty="0" err="1">
                <a:solidFill>
                  <a:srgbClr val="002060"/>
                </a:solidFill>
                <a:latin typeface="Times New Roman" panose="02020603050405020304" pitchFamily="18" charset="0"/>
                <a:ea typeface="Times New Roman" panose="02020603050405020304" pitchFamily="18" charset="0"/>
                <a:cs typeface="Arial" panose="020B0604020202020204" pitchFamily="34" charset="0"/>
              </a:rPr>
              <a:t>dicrotic</a:t>
            </a:r>
            <a:r>
              <a:rPr lang="en-US" sz="18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(incisura) notch.</a:t>
            </a:r>
            <a:endParaRPr lang="en-US" sz="1800" dirty="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228600" indent="0" algn="justLow" rtl="0">
              <a:lnSpc>
                <a:spcPct val="107000"/>
              </a:lnSpc>
              <a:spcBef>
                <a:spcPts val="0"/>
              </a:spcBef>
              <a:spcAft>
                <a:spcPts val="0"/>
              </a:spcAft>
              <a:buFont typeface="Wingdings 2" panose="05020102010507070707" pitchFamily="18" charset="2"/>
              <a:buNone/>
              <a:defRPr/>
            </a:pPr>
            <a:r>
              <a:rPr lang="en-US" sz="18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1800" u="sng"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Ventricular volume</a:t>
            </a:r>
            <a:r>
              <a:rPr lang="en-US" sz="18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 </a:t>
            </a:r>
            <a:r>
              <a:rPr lang="en-US" sz="1800" b="1"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is constant</a:t>
            </a:r>
            <a:r>
              <a:rPr lang="en-US" sz="18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a:t>
            </a:r>
            <a:endParaRPr lang="en-US" sz="1800" dirty="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228600" indent="0" algn="justLow" rtl="0">
              <a:lnSpc>
                <a:spcPct val="107000"/>
              </a:lnSpc>
              <a:spcBef>
                <a:spcPts val="0"/>
              </a:spcBef>
              <a:spcAft>
                <a:spcPts val="0"/>
              </a:spcAft>
              <a:buFont typeface="Wingdings 2" panose="05020102010507070707" pitchFamily="18" charset="2"/>
              <a:buNone/>
              <a:defRPr/>
            </a:pPr>
            <a:r>
              <a:rPr lang="en-US" sz="18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1800" u="sng"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ECG</a:t>
            </a:r>
            <a:r>
              <a:rPr lang="en-US" sz="18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 down slope of the (T) wave.</a:t>
            </a:r>
            <a:endParaRPr lang="en-US" sz="1800" dirty="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0" indent="0" algn="justLow" rtl="0">
              <a:lnSpc>
                <a:spcPct val="107000"/>
              </a:lnSpc>
              <a:spcBef>
                <a:spcPts val="0"/>
              </a:spcBef>
              <a:spcAft>
                <a:spcPts val="0"/>
              </a:spcAft>
              <a:buFont typeface="Wingdings 2" panose="05020102010507070707" pitchFamily="18" charset="2"/>
              <a:buNone/>
              <a:defRPr/>
            </a:pPr>
            <a:endParaRPr lang="en-US" sz="1800" dirty="0">
              <a:solidFill>
                <a:srgbClr val="002060"/>
              </a:solidFill>
            </a:endParaRPr>
          </a:p>
        </p:txBody>
      </p:sp>
      <p:pic>
        <p:nvPicPr>
          <p:cNvPr id="12291" name="Picture 2" descr="C:\Users\Mohamed\Desktop\Cardio vascular figures\Cardiac cycle 2.jpg">
            <a:extLst>
              <a:ext uri="{FF2B5EF4-FFF2-40B4-BE49-F238E27FC236}">
                <a16:creationId xmlns:a16="http://schemas.microsoft.com/office/drawing/2014/main" id="{64FAB9D1-0DFD-428C-B98B-840AC124881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2013" y="57150"/>
            <a:ext cx="3094037" cy="663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2DCDE771-1A72-4339-8ADD-DCE0F3A153BA}"/>
              </a:ext>
            </a:extLst>
          </p:cNvPr>
          <p:cNvSpPr>
            <a:spLocks noGrp="1"/>
          </p:cNvSpPr>
          <p:nvPr>
            <p:ph idx="1"/>
          </p:nvPr>
        </p:nvSpPr>
        <p:spPr>
          <a:xfrm>
            <a:off x="107950" y="188913"/>
            <a:ext cx="5616575" cy="6092825"/>
          </a:xfrm>
        </p:spPr>
        <p:txBody>
          <a:bodyPr>
            <a:noAutofit/>
          </a:bodyPr>
          <a:lstStyle/>
          <a:p>
            <a:pPr marL="0" indent="0" algn="justLow" rtl="0">
              <a:lnSpc>
                <a:spcPct val="107000"/>
              </a:lnSpc>
              <a:spcBef>
                <a:spcPts val="0"/>
              </a:spcBef>
              <a:spcAft>
                <a:spcPts val="0"/>
              </a:spcAft>
              <a:buFont typeface="Wingdings 2" panose="05020102010507070707" pitchFamily="18" charset="2"/>
              <a:buNone/>
              <a:defRPr/>
            </a:pPr>
            <a:r>
              <a:rPr lang="en-US" sz="1800" b="1" u="sng"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6. Isometric relaxation phase</a:t>
            </a:r>
            <a:r>
              <a:rPr lang="en-US" sz="1800" u="sng"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endParaRPr lang="en-US" sz="1400" dirty="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0" indent="0" algn="justLow" rtl="0">
              <a:lnSpc>
                <a:spcPct val="107000"/>
              </a:lnSpc>
              <a:spcBef>
                <a:spcPts val="0"/>
              </a:spcBef>
              <a:spcAft>
                <a:spcPts val="0"/>
              </a:spcAft>
              <a:buFont typeface="Wingdings 2" panose="05020102010507070707" pitchFamily="18" charset="2"/>
              <a:buNone/>
              <a:defRPr/>
            </a:pPr>
            <a:endParaRPr lang="en-US" sz="1800" dirty="0">
              <a:solidFill>
                <a:srgbClr val="002060"/>
              </a:solidFill>
              <a:latin typeface="Times New Roman" panose="02020603050405020304" pitchFamily="18" charset="0"/>
              <a:ea typeface="Times New Roman" panose="02020603050405020304" pitchFamily="18" charset="0"/>
              <a:cs typeface="Arial" panose="020B0604020202020204" pitchFamily="34" charset="0"/>
            </a:endParaRPr>
          </a:p>
          <a:p>
            <a:pPr marL="0" indent="0" algn="justLow" rtl="0">
              <a:lnSpc>
                <a:spcPct val="107000"/>
              </a:lnSpc>
              <a:spcBef>
                <a:spcPts val="0"/>
              </a:spcBef>
              <a:spcAft>
                <a:spcPts val="0"/>
              </a:spcAft>
              <a:buFont typeface="Wingdings 2" panose="05020102010507070707" pitchFamily="18" charset="2"/>
              <a:buNone/>
              <a:defRPr/>
            </a:pPr>
            <a:r>
              <a:rPr lang="en-US" sz="18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1800" u="sng"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Duration</a:t>
            </a:r>
            <a:r>
              <a:rPr lang="en-US" sz="18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 0.06 sec</a:t>
            </a:r>
            <a:endParaRPr lang="en-US" sz="1400" dirty="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228600" indent="0" algn="justLow" rtl="0">
              <a:lnSpc>
                <a:spcPct val="107000"/>
              </a:lnSpc>
              <a:spcBef>
                <a:spcPts val="0"/>
              </a:spcBef>
              <a:spcAft>
                <a:spcPts val="0"/>
              </a:spcAft>
              <a:buFont typeface="Wingdings 2" panose="05020102010507070707" pitchFamily="18" charset="2"/>
              <a:buNone/>
              <a:defRPr/>
            </a:pPr>
            <a:r>
              <a:rPr lang="en-US" sz="18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1800" u="sng"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Events</a:t>
            </a:r>
            <a:r>
              <a:rPr lang="en-US" sz="18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 it begins by closure of the aortic valve and the ventricles relax </a:t>
            </a:r>
            <a:r>
              <a:rPr lang="en-US" sz="1800" dirty="0" err="1">
                <a:solidFill>
                  <a:srgbClr val="002060"/>
                </a:solidFill>
                <a:latin typeface="Times New Roman" panose="02020603050405020304" pitchFamily="18" charset="0"/>
                <a:ea typeface="Times New Roman" panose="02020603050405020304" pitchFamily="18" charset="0"/>
                <a:cs typeface="Arial" panose="020B0604020202020204" pitchFamily="34" charset="0"/>
              </a:rPr>
              <a:t>isometrically</a:t>
            </a:r>
            <a:r>
              <a:rPr lang="en-US" sz="18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without change in the ventricular volume.</a:t>
            </a:r>
            <a:endParaRPr lang="en-US" sz="1400" dirty="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228600" indent="0" algn="justLow" rtl="0">
              <a:lnSpc>
                <a:spcPct val="107000"/>
              </a:lnSpc>
              <a:spcBef>
                <a:spcPts val="0"/>
              </a:spcBef>
              <a:spcAft>
                <a:spcPts val="0"/>
              </a:spcAft>
              <a:buFont typeface="Wingdings 2" panose="05020102010507070707" pitchFamily="18" charset="2"/>
              <a:buNone/>
              <a:defRPr/>
            </a:pPr>
            <a:r>
              <a:rPr lang="en-US" sz="18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1800" u="sng"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Atrial pressure</a:t>
            </a:r>
            <a:r>
              <a:rPr lang="en-US" sz="18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 increased above the ventricular pressure due to accumulation of venous return, this pressure can open the A.V. valve at the end of this phase.</a:t>
            </a:r>
            <a:endParaRPr lang="en-US" sz="1400" dirty="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228600" indent="0" algn="justLow" rtl="0">
              <a:lnSpc>
                <a:spcPct val="107000"/>
              </a:lnSpc>
              <a:spcBef>
                <a:spcPts val="0"/>
              </a:spcBef>
              <a:spcAft>
                <a:spcPts val="0"/>
              </a:spcAft>
              <a:buFont typeface="Wingdings 2" panose="05020102010507070707" pitchFamily="18" charset="2"/>
              <a:buNone/>
              <a:defRPr/>
            </a:pPr>
            <a:r>
              <a:rPr lang="en-US" sz="18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1800" u="sng"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Ventricular pressure</a:t>
            </a:r>
            <a:r>
              <a:rPr lang="en-US" sz="18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 falls rapidly </a:t>
            </a:r>
            <a:r>
              <a:rPr lang="en-US" sz="1800" b="1"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from 90 to 0 </a:t>
            </a:r>
            <a:r>
              <a:rPr lang="en-US" sz="18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mmHg.</a:t>
            </a:r>
            <a:endParaRPr lang="en-US" sz="1400" dirty="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228600" indent="0" algn="justLow" rtl="0">
              <a:lnSpc>
                <a:spcPct val="107000"/>
              </a:lnSpc>
              <a:spcBef>
                <a:spcPts val="0"/>
              </a:spcBef>
              <a:spcAft>
                <a:spcPts val="0"/>
              </a:spcAft>
              <a:buFont typeface="Wingdings 2" panose="05020102010507070707" pitchFamily="18" charset="2"/>
              <a:buNone/>
              <a:defRPr/>
            </a:pPr>
            <a:r>
              <a:rPr lang="en-US" sz="18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1800" u="sng"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Aortic pressure</a:t>
            </a:r>
            <a:r>
              <a:rPr lang="en-US" sz="18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 due to elastic recoil of the aorta its pressure increased leading to upward (</a:t>
            </a:r>
            <a:r>
              <a:rPr lang="en-US" sz="1800" dirty="0" err="1">
                <a:solidFill>
                  <a:srgbClr val="002060"/>
                </a:solidFill>
                <a:latin typeface="Times New Roman" panose="02020603050405020304" pitchFamily="18" charset="0"/>
                <a:ea typeface="Times New Roman" panose="02020603050405020304" pitchFamily="18" charset="0"/>
                <a:cs typeface="Arial" panose="020B0604020202020204" pitchFamily="34" charset="0"/>
              </a:rPr>
              <a:t>dicrotic</a:t>
            </a:r>
            <a:r>
              <a:rPr lang="en-US" sz="18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wave.</a:t>
            </a:r>
            <a:endParaRPr lang="en-US" sz="1400" dirty="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228600" indent="0" algn="justLow" rtl="0">
              <a:lnSpc>
                <a:spcPct val="107000"/>
              </a:lnSpc>
              <a:spcBef>
                <a:spcPts val="0"/>
              </a:spcBef>
              <a:spcAft>
                <a:spcPts val="0"/>
              </a:spcAft>
              <a:buFont typeface="Wingdings 2" panose="05020102010507070707" pitchFamily="18" charset="2"/>
              <a:buNone/>
              <a:defRPr/>
            </a:pPr>
            <a:r>
              <a:rPr lang="en-US" sz="18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1800" u="sng"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Heart sounds</a:t>
            </a:r>
            <a:r>
              <a:rPr lang="en-US" sz="18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 the </a:t>
            </a:r>
            <a:r>
              <a:rPr lang="en-US" sz="1800" b="1"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2</a:t>
            </a:r>
            <a:r>
              <a:rPr lang="en-US" sz="1800" b="1" baseline="300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nd</a:t>
            </a:r>
            <a:r>
              <a:rPr lang="en-US" sz="1800" b="1"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18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heart sound due to closure of the aortic valve and pulmonary valve (semilunar valves).</a:t>
            </a:r>
            <a:endParaRPr lang="en-US" sz="1400" dirty="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228600" indent="0" algn="justLow" rtl="0">
              <a:lnSpc>
                <a:spcPct val="107000"/>
              </a:lnSpc>
              <a:spcBef>
                <a:spcPts val="0"/>
              </a:spcBef>
              <a:spcAft>
                <a:spcPts val="0"/>
              </a:spcAft>
              <a:buFont typeface="Wingdings 2" panose="05020102010507070707" pitchFamily="18" charset="2"/>
              <a:buNone/>
              <a:defRPr/>
            </a:pPr>
            <a:r>
              <a:rPr lang="en-US" sz="18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1800" u="sng"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The semilunar valves</a:t>
            </a:r>
            <a:r>
              <a:rPr lang="en-US" sz="18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(aortic, pulmonary) </a:t>
            </a:r>
            <a:r>
              <a:rPr lang="en-US" sz="1800" b="1"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close</a:t>
            </a:r>
            <a:r>
              <a:rPr lang="en-US" sz="18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the beginning of this phase- The A.V. valves </a:t>
            </a:r>
            <a:r>
              <a:rPr lang="en-US" sz="1800" b="1"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open</a:t>
            </a:r>
            <a:r>
              <a:rPr lang="en-US" sz="18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the end of this phase.</a:t>
            </a:r>
            <a:endParaRPr lang="en-US" sz="1400" dirty="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228600" indent="0" algn="justLow" rtl="0">
              <a:lnSpc>
                <a:spcPct val="107000"/>
              </a:lnSpc>
              <a:spcBef>
                <a:spcPts val="0"/>
              </a:spcBef>
              <a:spcAft>
                <a:spcPts val="0"/>
              </a:spcAft>
              <a:buFont typeface="Wingdings 2" panose="05020102010507070707" pitchFamily="18" charset="2"/>
              <a:buNone/>
              <a:defRPr/>
            </a:pPr>
            <a:r>
              <a:rPr lang="en-US" sz="18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1800" u="sng"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ECG</a:t>
            </a:r>
            <a:r>
              <a:rPr lang="en-US" sz="1800"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 end of T wave.</a:t>
            </a:r>
            <a:endParaRPr lang="en-US" sz="1400" dirty="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0" indent="0" algn="justLow" rtl="0">
              <a:lnSpc>
                <a:spcPct val="107000"/>
              </a:lnSpc>
              <a:spcBef>
                <a:spcPts val="0"/>
              </a:spcBef>
              <a:spcAft>
                <a:spcPts val="0"/>
              </a:spcAft>
              <a:buFont typeface="Wingdings 2" panose="05020102010507070707" pitchFamily="18" charset="2"/>
              <a:buNone/>
              <a:defRPr/>
            </a:pPr>
            <a:endParaRPr lang="en-US" sz="1800" dirty="0">
              <a:solidFill>
                <a:srgbClr val="002060"/>
              </a:solidFill>
            </a:endParaRPr>
          </a:p>
        </p:txBody>
      </p:sp>
      <p:pic>
        <p:nvPicPr>
          <p:cNvPr id="13315" name="Picture 2" descr="C:\Users\Mohamed\Desktop\Cardio vascular figures\Cardiac cycle 2.jpg">
            <a:extLst>
              <a:ext uri="{FF2B5EF4-FFF2-40B4-BE49-F238E27FC236}">
                <a16:creationId xmlns:a16="http://schemas.microsoft.com/office/drawing/2014/main" id="{73CB5229-FB1D-4EF4-9F38-6D00B45CC31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2013" y="57150"/>
            <a:ext cx="3094037" cy="663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تقنية">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 /></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 /></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DA8B54F045A074CA01257B5EBC94D5C" ma:contentTypeVersion="0" ma:contentTypeDescription="Create a new document." ma:contentTypeScope="" ma:versionID="465aa9d5ba3889cad1ce4411c0ae9a24">
  <xsd:schema xmlns:xsd="http://www.w3.org/2001/XMLSchema" xmlns:xs="http://www.w3.org/2001/XMLSchema" xmlns:p="http://schemas.microsoft.com/office/2006/metadata/properties" targetNamespace="http://schemas.microsoft.com/office/2006/metadata/properties" ma:root="true" ma:fieldsID="0967b7be50301903c78f9c39c6fd9af8">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ED053C6-8F17-41C8-9966-057183E0B9E3}">
  <ds:schemaRefs>
    <ds:schemaRef ds:uri="http://schemas.microsoft.com/sharepoint/v3/contenttype/forms"/>
  </ds:schemaRefs>
</ds:datastoreItem>
</file>

<file path=customXml/itemProps2.xml><?xml version="1.0" encoding="utf-8"?>
<ds:datastoreItem xmlns:ds="http://schemas.openxmlformats.org/officeDocument/2006/customXml" ds:itemID="{E1810224-3C16-4F10-AB8F-21903BFEE02E}">
  <ds:schemaRefs>
    <ds:schemaRef ds:uri="http://schemas.microsoft.com/office/2006/metadata/contentType"/>
    <ds:schemaRef ds:uri="http://schemas.microsoft.com/office/2006/metadata/properties/metaAttributes"/>
    <ds:schemaRef ds:uri="http://www.w3.org/2000/xmln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Technic</Template>
  <TotalTime>325</TotalTime>
  <Words>1085</Words>
  <Application>Microsoft Office PowerPoint</Application>
  <PresentationFormat>On-screen Show (4:3)</PresentationFormat>
  <Paragraphs>112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تقنية</vt:lpstr>
      <vt:lpstr> 2- CARDIAC CYCLE </vt:lpstr>
      <vt:lpstr>The cardiac cycle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CARDIAC CYCLE</dc:title>
  <dc:creator>Dr.Waleed R. Ezzat</dc:creator>
  <cp:lastModifiedBy>Sanabil Hassanat</cp:lastModifiedBy>
  <cp:revision>53</cp:revision>
  <dcterms:created xsi:type="dcterms:W3CDTF">2018-04-21T22:12:54Z</dcterms:created>
  <dcterms:modified xsi:type="dcterms:W3CDTF">2021-11-07T21:23:16Z</dcterms:modified>
</cp:coreProperties>
</file>