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0"/>
  </p:handout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ADF2BC-E231-470C-BF67-E099CB33C4E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45BEC3-DC1E-44C3-8976-333E60B0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6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2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8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0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4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4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89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2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15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1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8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3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4D6344-7283-4E17-A913-F62E38C937C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98D45B-A2BC-49BD-8784-9E089AF7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hromosome_4" TargetMode="External"/><Relationship Id="rId13" Type="http://schemas.openxmlformats.org/officeDocument/2006/relationships/hyperlink" Target="http://en.wikipedia.org/wiki/Hemolytic_disease_of_the_newborn_(anti-Kell)" TargetMode="External"/><Relationship Id="rId18" Type="http://schemas.openxmlformats.org/officeDocument/2006/relationships/hyperlink" Target="http://en.wikipedia.org/wiki/Plasmodium_knowlesi" TargetMode="External"/><Relationship Id="rId3" Type="http://schemas.openxmlformats.org/officeDocument/2006/relationships/hyperlink" Target="http://en.wikipedia.org/wiki/Epitope" TargetMode="External"/><Relationship Id="rId7" Type="http://schemas.openxmlformats.org/officeDocument/2006/relationships/hyperlink" Target="http://en.wikipedia.org/wiki/ABO_blood_group_system" TargetMode="External"/><Relationship Id="rId12" Type="http://schemas.openxmlformats.org/officeDocument/2006/relationships/hyperlink" Target="http://en.wikipedia.org/wiki/Chromosome_7" TargetMode="External"/><Relationship Id="rId17" Type="http://schemas.openxmlformats.org/officeDocument/2006/relationships/hyperlink" Target="http://en.wikipedia.org/wiki/Plasmodium_vivax" TargetMode="External"/><Relationship Id="rId2" Type="http://schemas.openxmlformats.org/officeDocument/2006/relationships/hyperlink" Target="http://en.wikipedia.org/wiki/Chromosome" TargetMode="External"/><Relationship Id="rId16" Type="http://schemas.openxmlformats.org/officeDocument/2006/relationships/hyperlink" Target="http://en.wikipedia.org/wiki/Malar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Galactose" TargetMode="External"/><Relationship Id="rId11" Type="http://schemas.openxmlformats.org/officeDocument/2006/relationships/hyperlink" Target="http://en.wikipedia.org/wiki/Rh_blood_group_system" TargetMode="External"/><Relationship Id="rId5" Type="http://schemas.openxmlformats.org/officeDocument/2006/relationships/hyperlink" Target="http://en.wikipedia.org/wiki/N-Acetylgalactosamine" TargetMode="External"/><Relationship Id="rId15" Type="http://schemas.openxmlformats.org/officeDocument/2006/relationships/hyperlink" Target="http://en.wikipedia.org/wiki/Chemokine_receptor" TargetMode="External"/><Relationship Id="rId10" Type="http://schemas.openxmlformats.org/officeDocument/2006/relationships/hyperlink" Target="http://en.wikipedia.org/wiki/Chromosome_1" TargetMode="External"/><Relationship Id="rId19" Type="http://schemas.openxmlformats.org/officeDocument/2006/relationships/hyperlink" Target="http://en.wikipedia.org/wiki/Duffy_antigen" TargetMode="External"/><Relationship Id="rId4" Type="http://schemas.openxmlformats.org/officeDocument/2006/relationships/hyperlink" Target="http://en.wikipedia.org/wiki/Chromosome_9" TargetMode="External"/><Relationship Id="rId9" Type="http://schemas.openxmlformats.org/officeDocument/2006/relationships/hyperlink" Target="http://en.wikipedia.org/wiki/MNS_antigen_system" TargetMode="External"/><Relationship Id="rId14" Type="http://schemas.openxmlformats.org/officeDocument/2006/relationships/hyperlink" Target="http://en.wikipedia.org/wiki/Kell_antigen_syste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576" y="982132"/>
            <a:ext cx="5548743" cy="142855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Immunology Lab 5</a:t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 Blood Antigens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257" y="3006437"/>
            <a:ext cx="5147383" cy="20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091" y="1108364"/>
            <a:ext cx="95180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O-negative is the universal blood type, meaning any other blood type may receive it (see our blood type compatibility chart here).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quickly deplete the stores of O-negative that blood centers have on the shelves.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hile 45% of the population is type O, less than 7% is O-negative. So as you can see, the most needed type of blood is also the hardest to collect.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negative is the rarest of the eight main blood types - just 1% of our donors have it. Despite being rare, demand for AB negative blood is low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95250"/>
              </p:ext>
            </p:extLst>
          </p:nvPr>
        </p:nvGraphicFramePr>
        <p:xfrm>
          <a:off x="387927" y="471054"/>
          <a:ext cx="11430000" cy="6054437"/>
        </p:xfrm>
        <a:graphic>
          <a:graphicData uri="http://schemas.openxmlformats.org/drawingml/2006/table">
            <a:tbl>
              <a:tblPr rtl="1"/>
              <a:tblGrid>
                <a:gridCol w="1399308">
                  <a:extLst>
                    <a:ext uri="{9D8B030D-6E8A-4147-A177-3AD203B41FA5}">
                      <a16:colId xmlns:a16="http://schemas.microsoft.com/office/drawing/2014/main" val="3827040714"/>
                    </a:ext>
                  </a:extLst>
                </a:gridCol>
                <a:gridCol w="7222600">
                  <a:extLst>
                    <a:ext uri="{9D8B030D-6E8A-4147-A177-3AD203B41FA5}">
                      <a16:colId xmlns:a16="http://schemas.microsoft.com/office/drawing/2014/main" val="1564042462"/>
                    </a:ext>
                  </a:extLst>
                </a:gridCol>
                <a:gridCol w="1117836">
                  <a:extLst>
                    <a:ext uri="{9D8B030D-6E8A-4147-A177-3AD203B41FA5}">
                      <a16:colId xmlns:a16="http://schemas.microsoft.com/office/drawing/2014/main" val="2903126996"/>
                    </a:ext>
                  </a:extLst>
                </a:gridCol>
                <a:gridCol w="1690256">
                  <a:extLst>
                    <a:ext uri="{9D8B030D-6E8A-4147-A177-3AD203B41FA5}">
                      <a16:colId xmlns:a16="http://schemas.microsoft.com/office/drawing/2014/main" val="3600438415"/>
                    </a:ext>
                  </a:extLst>
                </a:gridCol>
              </a:tblGrid>
              <a:tr h="9396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2" tooltip="Chromosome"/>
                        </a:rPr>
                        <a:t>Chromosome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hlinkClick r:id="rId3" tooltip="Epitope"/>
                        </a:rPr>
                        <a:t>Epitope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 carrier, notes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 symbol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Blood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groupingSystem</a:t>
                      </a:r>
                      <a:endParaRPr kumimoji="0" lang="ar-S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60572"/>
                  </a:ext>
                </a:extLst>
              </a:tr>
              <a:tr h="8503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hlinkClick r:id="rId4" tooltip="Chromosome 9"/>
                        </a:rPr>
                        <a:t>9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Carbohydrate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5" tooltip="N-Acetylgalactosamine"/>
                        </a:rPr>
                        <a:t>N-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5" tooltip="N-Acetylgalactosamine"/>
                        </a:rPr>
                        <a:t>Acetylgalactosamine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6" tooltip="Galactose"/>
                        </a:rPr>
                        <a:t>galactose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A, B and H antigens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ABO</a:t>
                      </a:r>
                      <a:endParaRPr kumimoji="0" lang="ar-S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7" tooltip="ABO blood group system"/>
                        </a:rPr>
                        <a:t>ABO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452194"/>
                  </a:ext>
                </a:extLst>
              </a:tr>
              <a:tr h="376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hlinkClick r:id="rId8" tooltip="Chromosome 4"/>
                        </a:rPr>
                        <a:t>4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 antigens M, N, S, s</a:t>
                      </a: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MNS</a:t>
                      </a:r>
                      <a:endParaRPr kumimoji="0" lang="ar-S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9" tooltip="MNS antigen system"/>
                        </a:rPr>
                        <a:t>MNS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984513"/>
                  </a:ext>
                </a:extLst>
              </a:tr>
              <a:tr h="5952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hlinkClick r:id="rId10" tooltip="Chromosome 1"/>
                        </a:rPr>
                        <a:t>1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Protein. C, c, D, E, e antigens (there is no "d" antigen; lowercase "d" indicates the absence of D</a:t>
                      </a:r>
                      <a:endParaRPr kumimoji="0" lang="ar-S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RH</a:t>
                      </a:r>
                      <a:endParaRPr kumimoji="0" lang="ar-S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1" tooltip="Rh blood group system"/>
                        </a:rPr>
                        <a:t>Rh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532604"/>
                  </a:ext>
                </a:extLst>
              </a:tr>
              <a:tr h="5952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hlinkClick r:id="rId12" tooltip="Chromosome 7"/>
                        </a:rPr>
                        <a:t>7</a:t>
                      </a: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Glycoprotein. K</a:t>
                      </a:r>
                      <a:r>
                        <a:rPr kumimoji="0" lang="ar-SA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 cause</a:t>
                      </a: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3" tooltip="Hemolytic disease of the newborn (anti-Kell)"/>
                        </a:rPr>
                        <a:t>hemolytic disease of the newborn (anti-Kell</a:t>
                      </a: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3" tooltip="Hemolytic disease of the newborn (anti-Kell)"/>
                        </a:rPr>
                        <a:t>)</a:t>
                      </a: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which can be severe</a:t>
                      </a: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KEL</a:t>
                      </a:r>
                      <a:endParaRPr kumimoji="0" lang="ar-S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4" tooltip="Kell antigen system"/>
                        </a:rPr>
                        <a:t>Kell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221926"/>
                  </a:ext>
                </a:extLst>
              </a:tr>
              <a:tr h="13489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Polysaccharide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Li</a:t>
                      </a:r>
                      <a:endParaRPr kumimoji="0" lang="ar-S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   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876899"/>
                  </a:ext>
                </a:extLst>
              </a:tr>
              <a:tr h="13489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hlinkClick r:id="rId10" tooltip="Chromosome 1"/>
                        </a:rPr>
                        <a:t>1</a:t>
                      </a: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Protein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5" tooltip="Chemokine receptor"/>
                        </a:rPr>
                        <a:t>chemokine receptor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 antigens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</a:t>
                      </a:r>
                      <a:r>
                        <a:rPr kumimoji="0" lang="en-US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</a:t>
                      </a:r>
                      <a:r>
                        <a:rPr kumimoji="0" lang="en-US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Individuals lacking Duffy antigens altogether are immune to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6" tooltip="Malaria"/>
                        </a:rPr>
                        <a:t>malaria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caused by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7" tooltip="Plasmodium vivax"/>
                        </a:rPr>
                        <a:t>Plasmodium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7" tooltip="Plasmodium vivax"/>
                        </a:rPr>
                        <a:t>vivax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8" tooltip="Plasmodium knowlesi"/>
                        </a:rPr>
                        <a:t>Plasmodium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8" tooltip="Plasmodium knowlesi"/>
                        </a:rPr>
                        <a:t>knowlesi</a:t>
                      </a:r>
                      <a:r>
                        <a:rPr kumimoji="0" lang="ar-S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ar-J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</a:t>
                      </a:r>
                      <a:endParaRPr kumimoji="0" lang="ar-S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1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hlinkClick r:id="rId19" tooltip="Duffy antigen"/>
                        </a:rPr>
                        <a:t>Duffy</a:t>
                      </a:r>
                      <a:endParaRPr kumimoji="0" lang="ar-S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02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8508" y="875206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blood antigen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509" y="1620982"/>
            <a:ext cx="9864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antigens are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non-glycosylated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hydrophobic cell surface proteins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found in red blood cell membranes.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 of the population has a deletion or other alteration of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allele.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status is inherited from our parents, separately from our blood type.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inherit the dominant Rhesus D antigen from one or both of your parents, then you are Rh-positive (85% of us). If you do not inherit the Rhesus D antigen from either parent, then you are Rh-negative (15% of us).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0375" y="930625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System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343891"/>
            <a:ext cx="101553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Antigens and Encoding Genes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Subsequently it was confirmed that the RH locus is on </a:t>
            </a:r>
            <a:r>
              <a:rPr 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 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comprises two highly homologous, very closely linked genes, RHD and RHCE.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Rh blood group system consists of 49 defined blood group antigens, among which the five antigens (D, C, c, E, and e) are the most important.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d antigen.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antigen is the main that its presence or absence mean RH+ or RH-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antigens are D, C, E, c and e, which are encoded by two adjacent gene loci, the RHD gene which encodes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with the D antigen and the RHCE gene which encodes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with the C, E, c and e antigens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RHCE gene has four main alleles; CE, Ce,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concept of D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genes linked closely and transmitted together is consistent with the Fisher nomenclature.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on antigens in RH+ and -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D− C+ E+ c− e+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 C+ E− c− e+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</a:t>
            </a:r>
          </a:p>
        </p:txBody>
      </p:sp>
    </p:spTree>
    <p:extLst>
      <p:ext uri="{BB962C8B-B14F-4D97-AF65-F5344CB8AC3E}">
        <p14:creationId xmlns:p14="http://schemas.microsoft.com/office/powerpoint/2010/main" val="23446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109" y="1108364"/>
            <a:ext cx="102800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locus has its own set of alleles which are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Cc ,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The D gene is dominant to the d gene, but Cc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co-dominant (meaning that all of the inherited alleles lead to expression of the coded antigens).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to Rh antigens can be involved in hemolytic transfusion reactions and antibodies to the Rh(D) antigens confer significant risk of hemolytic disease of the fetus and newborn.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787" y="665019"/>
            <a:ext cx="5945395" cy="52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4960" y="930625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System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59528"/>
            <a:ext cx="9753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ntibodies directed against all Rh antigens, except d, have been described: anti-D, anti-C, anti-c, anti-E and anti-e.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antigens are restricted to red cells and Rh antibodies result from previous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alloimmunization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previous pregnancy or transfusion.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Rh antibodies are predominantly IgG.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18" y="2288508"/>
            <a:ext cx="98505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Anti-D is clinically the most important antibody.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may cause hemolytic transfusion reactions and was a common cause of fetal death resulting from hemolytic disease of the newborn before the introduction of anti-D prophylaxis.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2218" y="7367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…Rh Antibodies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1273" y="864467"/>
            <a:ext cx="5912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hemolytic disease of the newborn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8473" y="1573623"/>
            <a:ext cx="9892145" cy="438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condition is caused by the Rh D antigen-antibody incompatibility, it is called Rh D Hemolytic disease of the newborn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clinical significance of anti-Rh antibodies is related to hemolytic reactions associated with pregnancy that are similar to transfusion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Rh-negative mothers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 an Rh-positive fetus can be sensitized by fetal red blood cells that enter the maternal circulation, usually during childbirth. IgG antibodies are generated in Rh-negative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Subsequent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pregnancies in which the fetus is Rh positive are at risk because the maternal anti-Rh D IgG antibodies can cross the placenta and mediate the destruction of the fetal red blood cells. This causes anemia, dyspnea, jaundice and erythroblastosis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fetalis.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09" y="872837"/>
            <a:ext cx="6594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 blood antigens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672" y="1519168"/>
            <a:ext cx="1014152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ABO antigens are carbohydrates linked to cell surface proteins and lipids that are synthesized by polymorphic </a:t>
            </a:r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glycosyltransferase enzymes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individuals possess a 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fucosyltransferase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adds 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fucose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moiety to a nonterminal sugar residue of the core glycan, and the resulted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fucosylated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glycan is called the H antigen (O antigen).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gene on 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 9 encodes a glycosyltransferase enzyme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may further modify the H antigen.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allelic variants of this enzyme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allele gene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product: is devoid of enzymatic activity and cannot attach terminal sugars to the H antigen and express only the H antigen.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allele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encoded enzyme: transfers a terminal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acetylgalactosamine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moiety onto the H antigen.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allele gene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product: transfers a terminal </a:t>
            </a:r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galactose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moiety.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02" y="526474"/>
            <a:ext cx="5111228" cy="5844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018" y="986135"/>
            <a:ext cx="43364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C-6 carbon of l-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fucose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lacks a hydroxyl group present at the C-6 position of d-galactose. l-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Fucose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also be described as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6-deoxy-l-galactose.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54" y="571603"/>
            <a:ext cx="5583382" cy="55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1077" y="5788169"/>
            <a:ext cx="9522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Diagram showing the carbohydrate chains that determine the ABO blood group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645189"/>
            <a:ext cx="6511636" cy="49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1066801"/>
            <a:ext cx="9518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in the gene encoding the fucosyltransferase that produces the H antigen without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fucose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rare; people who are homozygous for such a mutation are said to have the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Bombay blood group.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cannot produce H, A, or B antigens. and cannot receive type O, A, B, or AB blood.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1" y="964840"/>
            <a:ext cx="6816436" cy="47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4036" y="7921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Transplantation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-Blood Transfusion-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396" y="1623123"/>
            <a:ext cx="8748518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2308" y="722806"/>
            <a:ext cx="5328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Percentages of the 8 blood groups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7127" y="1814945"/>
            <a:ext cx="74398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AB-negative (. 6 percent)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B-negative (1.5 percent)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AB-positive (3.4 percent)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A-negative (6.3 percent)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O-negative (6.6 percent)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B-positive (8.5 percent)</a:t>
            </a:r>
          </a:p>
          <a:p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A-positive (35.7 percent)</a:t>
            </a:r>
          </a:p>
          <a:p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O-positive (37.4 percent)</a:t>
            </a:r>
            <a:endParaRPr lang="it-IT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418</TotalTime>
  <Words>1102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Wingdings</vt:lpstr>
      <vt:lpstr>Organic</vt:lpstr>
      <vt:lpstr>Immunology Lab 5  ABO Blood Antigens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Samer Alqaraleh</dc:creator>
  <cp:lastModifiedBy>Samer Alqaraleh</cp:lastModifiedBy>
  <cp:revision>32</cp:revision>
  <cp:lastPrinted>2022-12-11T15:53:17Z</cp:lastPrinted>
  <dcterms:created xsi:type="dcterms:W3CDTF">2022-12-11T11:28:03Z</dcterms:created>
  <dcterms:modified xsi:type="dcterms:W3CDTF">2022-12-11T18:26:31Z</dcterms:modified>
</cp:coreProperties>
</file>