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10" r:id="rId53"/>
    <p:sldId id="311" r:id="rId54"/>
    <p:sldId id="312" r:id="rId55"/>
    <p:sldId id="315" r:id="rId56"/>
    <p:sldId id="317" r:id="rId57"/>
    <p:sldId id="319" r:id="rId58"/>
    <p:sldId id="320" r:id="rId59"/>
    <p:sldId id="321" r:id="rId60"/>
    <p:sldId id="324" r:id="rId61"/>
    <p:sldId id="327" r:id="rId62"/>
    <p:sldId id="328" r:id="rId63"/>
    <p:sldId id="331" r:id="rId64"/>
    <p:sldId id="333" r:id="rId65"/>
    <p:sldId id="335" r:id="rId66"/>
    <p:sldId id="337" r:id="rId67"/>
    <p:sldId id="339" r:id="rId68"/>
    <p:sldId id="340" r:id="rId69"/>
    <p:sldId id="341" r:id="rId70"/>
    <p:sldId id="343" r:id="rId71"/>
    <p:sldId id="344" r:id="rId72"/>
    <p:sldId id="345" r:id="rId73"/>
    <p:sldId id="347" r:id="rId74"/>
    <p:sldId id="348" r:id="rId75"/>
    <p:sldId id="350" r:id="rId76"/>
    <p:sldId id="351" r:id="rId77"/>
    <p:sldId id="334" r:id="rId7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2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A56F1-0ED7-434F-B18A-83E4AE594C3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B3133-A9C8-430E-AD3E-903AE7534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0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xmlns="" id="{D59317AE-1AFD-436C-875C-F407B9BCC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xmlns="" id="{AAA1009E-4E1B-46CA-ACD7-3EB1843D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xmlns="" id="{BDAE19A9-DF30-4887-909D-29133488A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EEFEDE-182A-4CA0-B2B3-9939515997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0D0B2-CF6B-4023-B726-4EDE82F0245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0D0B2-CF6B-4023-B726-4EDE82F0245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0D0B2-CF6B-4023-B726-4EDE82F0245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xmlns="" id="{A1B4D570-8921-49CA-95B7-F6C27646B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xmlns="" id="{A82AF904-443A-4E3B-B5F4-41F161693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xmlns="" id="{56B03F80-9541-4526-8A73-F851745C8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AC863-B77F-4FB8-B471-D6ECE13762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xmlns="" id="{91BF5B05-5C8D-4124-B8CE-5ED668B65A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xmlns="" id="{FBFC431B-9A25-4940-A578-CCD703403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xmlns="" id="{756598B0-0053-40AC-AF03-A756383D4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06CDC-079D-497A-A0E1-90B5E72DAA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xmlns="" id="{6D00B012-C019-45CE-AC9B-989656EDB8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xmlns="" id="{F3BFF9DD-D173-4E61-B65E-C5E819E4E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xmlns="" id="{27D506AE-01F4-417C-8222-9FBB93832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EFB9C0-09A1-4ED0-8FED-C2717639AE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xmlns="" id="{5E7BED20-3F2A-4F7B-8B36-FEA7FA85F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xmlns="" id="{0E1FBFA0-713A-4556-AF39-0172BCF5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xmlns="" id="{EE4866B8-1A0C-4EAB-8252-F26957364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6B65F1-7BFE-4873-8E57-3D5C9F0D3F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xmlns="" id="{403A1AD7-550C-43F2-AE22-7369D4918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xmlns="" id="{45BCC8F1-CB14-442F-8477-E7255C81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xmlns="" id="{AD5DA33D-0FD5-43D4-A4E3-4D7A89628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F760F-1197-493D-8A2F-DEB4FC8CD1A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xmlns="" id="{27FABE27-DC0A-4ABD-80AE-24314B2CB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xmlns="" id="{CBB07AA6-9C67-434B-B3CC-E0D9135F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xmlns="" id="{6D81A50D-09C2-444D-821B-FED3E57C0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8A664-D8C9-4063-AC81-52876ECE4D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>
            <a:extLst>
              <a:ext uri="{FF2B5EF4-FFF2-40B4-BE49-F238E27FC236}">
                <a16:creationId xmlns:a16="http://schemas.microsoft.com/office/drawing/2014/main" xmlns="" id="{90B28D4B-C93C-4B31-9235-110CE4BBC7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Notes Placeholder 2">
            <a:extLst>
              <a:ext uri="{FF2B5EF4-FFF2-40B4-BE49-F238E27FC236}">
                <a16:creationId xmlns:a16="http://schemas.microsoft.com/office/drawing/2014/main" xmlns="" id="{002B2EDB-00DD-4D6E-95B3-FDB953FE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988" name="Slide Number Placeholder 3">
            <a:extLst>
              <a:ext uri="{FF2B5EF4-FFF2-40B4-BE49-F238E27FC236}">
                <a16:creationId xmlns:a16="http://schemas.microsoft.com/office/drawing/2014/main" xmlns="" id="{930F157B-5145-4119-B9E5-9F0DBFA50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3FE27-5EC3-4EC5-A1EE-E75F0E08EF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xmlns="" id="{DDDED1CF-D641-46E1-846C-F31A236F2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xmlns="" id="{D1BAF8C3-16DB-4AF4-A3E4-D190D0765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xmlns="" id="{4A5C25AA-CAE8-47B6-AFCE-D78910E1D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D4849-C251-4E69-A15F-3881FFE627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3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6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1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6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8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BCF22-98C7-44E3-B388-2435924AF2D4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BBF81-7F52-490A-A5CF-6E62F64B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9CEC1-E08E-46DF-A4F5-2A75A2A4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4" y="85729"/>
            <a:ext cx="8067675" cy="225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40DA720-5E7B-4723-8F86-089DF33B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" y="2343155"/>
            <a:ext cx="8713788" cy="266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65938" tIns="32968" rIns="65938" bIns="32968" rtlCol="1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ar-SA" sz="97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EG" sz="63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الأستاذ </a:t>
            </a:r>
            <a:r>
              <a:rPr lang="ar-SA" sz="63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الدكتور</a:t>
            </a:r>
            <a:r>
              <a:rPr lang="ar-EG" sz="63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/ يوسف حسين</a:t>
            </a: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ar-EG" sz="3700" b="1" dirty="0">
              <a:solidFill>
                <a:srgbClr val="FF0000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ctr" rtl="1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EG" sz="6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أستاذ</a:t>
            </a:r>
            <a:r>
              <a:rPr lang="ar-EG" sz="62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EG" sz="6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التشريح وعلم الأجنة</a:t>
            </a:r>
            <a:endParaRPr lang="ar-JO" sz="62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ctr" rtl="1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JO" sz="6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سلايدات اللاب</a:t>
            </a:r>
            <a:r>
              <a:rPr lang="ar-EG" sz="6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JO" sz="6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^^</a:t>
            </a:r>
            <a:endParaRPr lang="en-US" sz="6200" dirty="0">
              <a:solidFill>
                <a:prstClr val="black"/>
              </a:solidFill>
              <a:latin typeface="Calibri"/>
            </a:endParaRP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ar-EG" sz="2300" b="1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F4624ED-1496-4C92-8569-9544B4B2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71" y="102692"/>
            <a:ext cx="2087563" cy="6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938" tIns="32968" rIns="65938" bIns="3296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ar-EG" altLang="en-US" sz="3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أهلا</a:t>
            </a:r>
            <a:endParaRPr lang="en-US" altLang="en-US" sz="39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55C6F5F6-AC35-42E5-982E-29AB75DBF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2698"/>
            <a:ext cx="2305050" cy="60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938" tIns="32968" rIns="65938" bIns="3296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ar-EG" alt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وسهلا</a:t>
            </a:r>
            <a:endParaRPr lang="en-US" altLang="en-US" sz="3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1" y="4767267"/>
            <a:ext cx="2133600" cy="273844"/>
          </a:xfrm>
        </p:spPr>
        <p:txBody>
          <a:bodyPr/>
          <a:lstStyle/>
          <a:p>
            <a:fld id="{DC3C6F1D-206F-4627-8E1C-1C98388AC4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6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25DD6AF-3404-42AA-84F9-B1BBE955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 l="21646" t="12195" r="32042" b="24806"/>
          <a:stretch>
            <a:fillRect/>
          </a:stretch>
        </p:blipFill>
        <p:spPr bwMode="auto">
          <a:xfrm>
            <a:off x="2118362" y="1"/>
            <a:ext cx="49768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B3D0AB49-9632-4F81-84EA-1101D3134B47}"/>
              </a:ext>
            </a:extLst>
          </p:cNvPr>
          <p:cNvSpPr>
            <a:spLocks/>
          </p:cNvSpPr>
          <p:nvPr/>
        </p:nvSpPr>
        <p:spPr bwMode="auto">
          <a:xfrm>
            <a:off x="6920152" y="2007395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34032"/>
              <a:gd name="adj5" fmla="val 108449"/>
              <a:gd name="adj6" fmla="val -65454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xmlns="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938" y="141686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F2D5D933-4B73-428F-8EAF-4BBD4908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904" y="1707358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164" y="3003949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ECEEA9-3B34-4B5D-9764-B279FF756A00}"/>
              </a:ext>
            </a:extLst>
          </p:cNvPr>
          <p:cNvSpPr txBox="1"/>
          <p:nvPr/>
        </p:nvSpPr>
        <p:spPr>
          <a:xfrm>
            <a:off x="8298181" y="4638244"/>
            <a:ext cx="64908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10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884" y="2899172"/>
            <a:ext cx="6477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584" y="847489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xmlns="" id="{AD742979-3EDF-4CFB-8E6F-F35D32A9067D}"/>
              </a:ext>
            </a:extLst>
          </p:cNvPr>
          <p:cNvSpPr>
            <a:spLocks/>
          </p:cNvSpPr>
          <p:nvPr/>
        </p:nvSpPr>
        <p:spPr bwMode="auto">
          <a:xfrm>
            <a:off x="397671" y="925473"/>
            <a:ext cx="2002631" cy="720328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20458"/>
              <a:gd name="adj5" fmla="val 37387"/>
              <a:gd name="adj6" fmla="val 141055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cardiac artery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xmlns="" id="{AD742979-3EDF-4CFB-8E6F-F35D32A9067D}"/>
              </a:ext>
            </a:extLst>
          </p:cNvPr>
          <p:cNvSpPr>
            <a:spLocks/>
          </p:cNvSpPr>
          <p:nvPr/>
        </p:nvSpPr>
        <p:spPr bwMode="auto">
          <a:xfrm>
            <a:off x="88347" y="3223023"/>
            <a:ext cx="2002631" cy="720328"/>
          </a:xfrm>
          <a:prstGeom prst="borderCallout2">
            <a:avLst>
              <a:gd name="adj1" fmla="val -153122"/>
              <a:gd name="adj2" fmla="val 130663"/>
              <a:gd name="adj3" fmla="val -5023"/>
              <a:gd name="adj4" fmla="val 102194"/>
              <a:gd name="adj5" fmla="val -126580"/>
              <a:gd name="adj6" fmla="val 146762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Lt. Marginal artery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C2202F7-14B7-4CD1-8D89-5CEFC566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5438" t="7167" r="24480" b="5888"/>
          <a:stretch>
            <a:fillRect/>
          </a:stretch>
        </p:blipFill>
        <p:spPr bwMode="auto">
          <a:xfrm>
            <a:off x="2374768" y="0"/>
            <a:ext cx="395049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AutoShape 6">
            <a:extLst>
              <a:ext uri="{FF2B5EF4-FFF2-40B4-BE49-F238E27FC236}">
                <a16:creationId xmlns:a16="http://schemas.microsoft.com/office/drawing/2014/main" xmlns="" id="{04B5423B-0376-411B-B4D9-3498977351D2}"/>
              </a:ext>
            </a:extLst>
          </p:cNvPr>
          <p:cNvSpPr>
            <a:spLocks/>
          </p:cNvSpPr>
          <p:nvPr/>
        </p:nvSpPr>
        <p:spPr bwMode="auto">
          <a:xfrm>
            <a:off x="5372100" y="235269"/>
            <a:ext cx="1897380" cy="397192"/>
          </a:xfrm>
          <a:prstGeom prst="borderCallout2">
            <a:avLst>
              <a:gd name="adj1" fmla="val 2038"/>
              <a:gd name="adj2" fmla="val -2324"/>
              <a:gd name="adj3" fmla="val 2038"/>
              <a:gd name="adj4" fmla="val -9959"/>
              <a:gd name="adj5" fmla="val 641097"/>
              <a:gd name="adj6" fmla="val -20777"/>
            </a:avLst>
          </a:prstGeom>
          <a:solidFill>
            <a:srgbClr val="CCFFCC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artery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xmlns="" id="{04B5423B-0376-411B-B4D9-3498977351D2}"/>
              </a:ext>
            </a:extLst>
          </p:cNvPr>
          <p:cNvSpPr>
            <a:spLocks/>
          </p:cNvSpPr>
          <p:nvPr/>
        </p:nvSpPr>
        <p:spPr bwMode="auto">
          <a:xfrm>
            <a:off x="5707546" y="1821180"/>
            <a:ext cx="1805774" cy="617220"/>
          </a:xfrm>
          <a:prstGeom prst="borderCallout2">
            <a:avLst>
              <a:gd name="adj1" fmla="val 2038"/>
              <a:gd name="adj2" fmla="val -2324"/>
              <a:gd name="adj3" fmla="val 2038"/>
              <a:gd name="adj4" fmla="val -9959"/>
              <a:gd name="adj5" fmla="val 247194"/>
              <a:gd name="adj6" fmla="val -43660"/>
            </a:avLst>
          </a:prstGeom>
          <a:solidFill>
            <a:srgbClr val="CCFFCC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interventricular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04B5423B-0376-411B-B4D9-3498977351D2}"/>
              </a:ext>
            </a:extLst>
          </p:cNvPr>
          <p:cNvSpPr>
            <a:spLocks/>
          </p:cNvSpPr>
          <p:nvPr/>
        </p:nvSpPr>
        <p:spPr bwMode="auto">
          <a:xfrm>
            <a:off x="5707546" y="2617470"/>
            <a:ext cx="1805774" cy="563880"/>
          </a:xfrm>
          <a:prstGeom prst="borderCallout2">
            <a:avLst>
              <a:gd name="adj1" fmla="val 2038"/>
              <a:gd name="adj2" fmla="val -2324"/>
              <a:gd name="adj3" fmla="val 2038"/>
              <a:gd name="adj4" fmla="val -9959"/>
              <a:gd name="adj5" fmla="val 248628"/>
              <a:gd name="adj6" fmla="val -46192"/>
            </a:avLst>
          </a:prstGeom>
          <a:solidFill>
            <a:srgbClr val="CCFFCC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interventricular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xmlns="" id="{04B5423B-0376-411B-B4D9-3498977351D2}"/>
              </a:ext>
            </a:extLst>
          </p:cNvPr>
          <p:cNvSpPr>
            <a:spLocks/>
          </p:cNvSpPr>
          <p:nvPr/>
        </p:nvSpPr>
        <p:spPr bwMode="auto">
          <a:xfrm>
            <a:off x="5996940" y="3567488"/>
            <a:ext cx="1623060" cy="563880"/>
          </a:xfrm>
          <a:prstGeom prst="borderCallout2">
            <a:avLst>
              <a:gd name="adj1" fmla="val 106092"/>
              <a:gd name="adj2" fmla="val -1824"/>
              <a:gd name="adj3" fmla="val 157443"/>
              <a:gd name="adj4" fmla="val -1959"/>
              <a:gd name="adj5" fmla="val 117547"/>
              <a:gd name="adj6" fmla="val -154394"/>
            </a:avLst>
          </a:prstGeom>
          <a:solidFill>
            <a:srgbClr val="CCFFCC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</a:t>
            </a:r>
            <a:r>
              <a:rPr lang="en-US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coronoray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2660" y="4663440"/>
            <a:ext cx="126492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/>
              <a:t>Apex</a:t>
            </a:r>
          </a:p>
        </p:txBody>
      </p:sp>
    </p:spTree>
    <p:extLst>
      <p:ext uri="{BB962C8B-B14F-4D97-AF65-F5344CB8AC3E}">
        <p14:creationId xmlns:p14="http://schemas.microsoft.com/office/powerpoint/2010/main" val="155418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xmlns="" id="{C8293BFE-0F28-47AE-B390-4697E687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 l="21646" t="12195" r="32042" b="24806"/>
          <a:stretch>
            <a:fillRect/>
          </a:stretch>
        </p:blipFill>
        <p:spPr bwMode="auto">
          <a:xfrm>
            <a:off x="2958703" y="0"/>
            <a:ext cx="504229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0867" name="AutoShape 3">
            <a:extLst>
              <a:ext uri="{FF2B5EF4-FFF2-40B4-BE49-F238E27FC236}">
                <a16:creationId xmlns:a16="http://schemas.microsoft.com/office/drawing/2014/main" xmlns="" id="{746D167B-AC8B-43D0-8AFA-0BD34AB9C4A1}"/>
              </a:ext>
            </a:extLst>
          </p:cNvPr>
          <p:cNvSpPr>
            <a:spLocks/>
          </p:cNvSpPr>
          <p:nvPr/>
        </p:nvSpPr>
        <p:spPr bwMode="auto">
          <a:xfrm>
            <a:off x="1601392" y="1220392"/>
            <a:ext cx="1434703" cy="686990"/>
          </a:xfrm>
          <a:prstGeom prst="borderCallout2">
            <a:avLst>
              <a:gd name="adj1" fmla="val 12477"/>
              <a:gd name="adj2" fmla="val 103981"/>
              <a:gd name="adj3" fmla="val 12477"/>
              <a:gd name="adj4" fmla="val 107718"/>
              <a:gd name="adj5" fmla="val 95667"/>
              <a:gd name="adj6" fmla="val 227884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sinus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0869" name="AutoShape 5">
            <a:extLst>
              <a:ext uri="{FF2B5EF4-FFF2-40B4-BE49-F238E27FC236}">
                <a16:creationId xmlns:a16="http://schemas.microsoft.com/office/drawing/2014/main" xmlns="" id="{C2A2E196-4932-426A-A6C7-2FE947B80994}"/>
              </a:ext>
            </a:extLst>
          </p:cNvPr>
          <p:cNvSpPr>
            <a:spLocks/>
          </p:cNvSpPr>
          <p:nvPr/>
        </p:nvSpPr>
        <p:spPr bwMode="auto">
          <a:xfrm>
            <a:off x="1312069" y="2191941"/>
            <a:ext cx="1585913" cy="804863"/>
          </a:xfrm>
          <a:prstGeom prst="borderCallout2">
            <a:avLst>
              <a:gd name="adj1" fmla="val 10653"/>
              <a:gd name="adj2" fmla="val 103602"/>
              <a:gd name="adj3" fmla="val 10653"/>
              <a:gd name="adj4" fmla="val 183185"/>
              <a:gd name="adj5" fmla="val -20120"/>
              <a:gd name="adj6" fmla="val 219296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sulcus </a:t>
            </a:r>
          </a:p>
        </p:txBody>
      </p:sp>
      <p:sp>
        <p:nvSpPr>
          <p:cNvPr id="420871" name="AutoShape 7">
            <a:extLst>
              <a:ext uri="{FF2B5EF4-FFF2-40B4-BE49-F238E27FC236}">
                <a16:creationId xmlns:a16="http://schemas.microsoft.com/office/drawing/2014/main" xmlns="" id="{C8FD0877-D8DF-45B9-8F4D-FFBFEC9018DE}"/>
              </a:ext>
            </a:extLst>
          </p:cNvPr>
          <p:cNvSpPr>
            <a:spLocks/>
          </p:cNvSpPr>
          <p:nvPr/>
        </p:nvSpPr>
        <p:spPr bwMode="auto">
          <a:xfrm>
            <a:off x="1676400" y="398861"/>
            <a:ext cx="1829991" cy="534590"/>
          </a:xfrm>
          <a:prstGeom prst="borderCallout2">
            <a:avLst>
              <a:gd name="adj1" fmla="val 16037"/>
              <a:gd name="adj2" fmla="val 103125"/>
              <a:gd name="adj3" fmla="val 16037"/>
              <a:gd name="adj4" fmla="val 112884"/>
              <a:gd name="adj5" fmla="val 147662"/>
              <a:gd name="adj6" fmla="val 181523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atrium </a:t>
            </a:r>
          </a:p>
        </p:txBody>
      </p:sp>
      <p:sp>
        <p:nvSpPr>
          <p:cNvPr id="420872" name="AutoShape 8">
            <a:extLst>
              <a:ext uri="{FF2B5EF4-FFF2-40B4-BE49-F238E27FC236}">
                <a16:creationId xmlns:a16="http://schemas.microsoft.com/office/drawing/2014/main" xmlns="" id="{B4E70A5D-9CE3-4A02-A5FD-E79AF932EDFF}"/>
              </a:ext>
            </a:extLst>
          </p:cNvPr>
          <p:cNvSpPr>
            <a:spLocks/>
          </p:cNvSpPr>
          <p:nvPr/>
        </p:nvSpPr>
        <p:spPr bwMode="auto">
          <a:xfrm>
            <a:off x="1294211" y="4277916"/>
            <a:ext cx="1902619" cy="460772"/>
          </a:xfrm>
          <a:prstGeom prst="borderCallout2">
            <a:avLst>
              <a:gd name="adj1" fmla="val 18606"/>
              <a:gd name="adj2" fmla="val 103005"/>
              <a:gd name="adj3" fmla="val 18606"/>
              <a:gd name="adj4" fmla="val 106884"/>
              <a:gd name="adj5" fmla="val -187338"/>
              <a:gd name="adj6" fmla="val 164644"/>
            </a:avLst>
          </a:prstGeom>
          <a:solidFill>
            <a:srgbClr val="FF3399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ventricle </a:t>
            </a:r>
          </a:p>
        </p:txBody>
      </p:sp>
      <p:sp>
        <p:nvSpPr>
          <p:cNvPr id="420874" name="AutoShape 10">
            <a:extLst>
              <a:ext uri="{FF2B5EF4-FFF2-40B4-BE49-F238E27FC236}">
                <a16:creationId xmlns:a16="http://schemas.microsoft.com/office/drawing/2014/main" xmlns="" id="{BECFF3A4-EDC9-4F1C-9197-F6B3FF5A65CF}"/>
              </a:ext>
            </a:extLst>
          </p:cNvPr>
          <p:cNvSpPr>
            <a:spLocks/>
          </p:cNvSpPr>
          <p:nvPr/>
        </p:nvSpPr>
        <p:spPr bwMode="auto">
          <a:xfrm>
            <a:off x="4443413" y="90488"/>
            <a:ext cx="1829991" cy="428625"/>
          </a:xfrm>
          <a:prstGeom prst="borderCallout2">
            <a:avLst>
              <a:gd name="adj1" fmla="val 20000"/>
              <a:gd name="adj2" fmla="val 103125"/>
              <a:gd name="adj3" fmla="val 20000"/>
              <a:gd name="adj4" fmla="val 106181"/>
              <a:gd name="adj5" fmla="val 218333"/>
              <a:gd name="adj6" fmla="val 127523"/>
            </a:avLst>
          </a:prstGeom>
          <a:solidFill>
            <a:srgbClr val="FF00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 atrium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2CE2CB-B33A-42D5-A4FA-E0FE42D1621F}"/>
              </a:ext>
            </a:extLst>
          </p:cNvPr>
          <p:cNvSpPr txBox="1"/>
          <p:nvPr/>
        </p:nvSpPr>
        <p:spPr>
          <a:xfrm>
            <a:off x="8279296" y="4542184"/>
            <a:ext cx="5267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14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F047DE50-E314-4128-8709-5389548FCBBF}"/>
              </a:ext>
            </a:extLst>
          </p:cNvPr>
          <p:cNvSpPr>
            <a:spLocks/>
          </p:cNvSpPr>
          <p:nvPr/>
        </p:nvSpPr>
        <p:spPr bwMode="auto">
          <a:xfrm>
            <a:off x="698898" y="3188494"/>
            <a:ext cx="1804988" cy="804863"/>
          </a:xfrm>
          <a:prstGeom prst="borderCallout2">
            <a:avLst>
              <a:gd name="adj1" fmla="val 10653"/>
              <a:gd name="adj2" fmla="val 103602"/>
              <a:gd name="adj3" fmla="val 10653"/>
              <a:gd name="adj4" fmla="val 157431"/>
              <a:gd name="adj5" fmla="val -143728"/>
              <a:gd name="adj6" fmla="val 25063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Circumflex cardiac A 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xmlns="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079" y="144780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xmlns="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060" y="1627585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IVC</a:t>
            </a:r>
          </a:p>
        </p:txBody>
      </p:sp>
    </p:spTree>
    <p:extLst>
      <p:ext uri="{BB962C8B-B14F-4D97-AF65-F5344CB8AC3E}">
        <p14:creationId xmlns:p14="http://schemas.microsoft.com/office/powerpoint/2010/main" val="12033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0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0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0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animBg="1"/>
      <p:bldP spid="420869" grpId="0" animBg="1"/>
      <p:bldP spid="420871" grpId="0" animBg="1"/>
      <p:bldP spid="420872" grpId="0" animBg="1"/>
      <p:bldP spid="42087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xmlns="" id="{FCCCAECB-8C6D-41B3-9958-B71FD119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t="8417" r="15979" b="5888"/>
          <a:stretch>
            <a:fillRect/>
          </a:stretch>
        </p:blipFill>
        <p:spPr bwMode="auto">
          <a:xfrm>
            <a:off x="2087166" y="555071"/>
            <a:ext cx="4267200" cy="408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AutoShape 3">
            <a:extLst>
              <a:ext uri="{FF2B5EF4-FFF2-40B4-BE49-F238E27FC236}">
                <a16:creationId xmlns:a16="http://schemas.microsoft.com/office/drawing/2014/main" xmlns="" id="{49575CA3-135B-476B-A160-B2BA7A9D2C80}"/>
              </a:ext>
            </a:extLst>
          </p:cNvPr>
          <p:cNvSpPr>
            <a:spLocks/>
          </p:cNvSpPr>
          <p:nvPr/>
        </p:nvSpPr>
        <p:spPr bwMode="auto">
          <a:xfrm>
            <a:off x="5192317" y="501491"/>
            <a:ext cx="1587103" cy="686991"/>
          </a:xfrm>
          <a:prstGeom prst="borderCallout2">
            <a:avLst>
              <a:gd name="adj1" fmla="val 12477"/>
              <a:gd name="adj2" fmla="val -3602"/>
              <a:gd name="adj3" fmla="val 12477"/>
              <a:gd name="adj4" fmla="val -67894"/>
              <a:gd name="adj5" fmla="val 341421"/>
              <a:gd name="adj6" fmla="val -102324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Coronary sinus</a:t>
            </a:r>
            <a:r>
              <a:rPr lang="en-US" altLang="en-US" sz="2100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50" name="Line 10">
            <a:extLst>
              <a:ext uri="{FF2B5EF4-FFF2-40B4-BE49-F238E27FC236}">
                <a16:creationId xmlns:a16="http://schemas.microsoft.com/office/drawing/2014/main" xmlns="" id="{32B63E39-8147-4259-B79E-604782D17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10" y="2175511"/>
            <a:ext cx="485775" cy="135016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54" name="AutoShape 14">
            <a:extLst>
              <a:ext uri="{FF2B5EF4-FFF2-40B4-BE49-F238E27FC236}">
                <a16:creationId xmlns:a16="http://schemas.microsoft.com/office/drawing/2014/main" xmlns="" id="{F6DF5CA9-A8CA-47B6-858C-0884E1E634E7}"/>
              </a:ext>
            </a:extLst>
          </p:cNvPr>
          <p:cNvSpPr>
            <a:spLocks/>
          </p:cNvSpPr>
          <p:nvPr/>
        </p:nvSpPr>
        <p:spPr bwMode="auto">
          <a:xfrm>
            <a:off x="1143000" y="1493282"/>
            <a:ext cx="1538288" cy="676275"/>
          </a:xfrm>
          <a:prstGeom prst="borderCallout2">
            <a:avLst>
              <a:gd name="adj1" fmla="val 12676"/>
              <a:gd name="adj2" fmla="val 95435"/>
              <a:gd name="adj3" fmla="val 12676"/>
              <a:gd name="adj4" fmla="val 95435"/>
              <a:gd name="adj5" fmla="val 328171"/>
              <a:gd name="adj6" fmla="val 95435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Small cardiac vein </a:t>
            </a:r>
          </a:p>
        </p:txBody>
      </p:sp>
      <p:sp>
        <p:nvSpPr>
          <p:cNvPr id="215057" name="AutoShape 17">
            <a:extLst>
              <a:ext uri="{FF2B5EF4-FFF2-40B4-BE49-F238E27FC236}">
                <a16:creationId xmlns:a16="http://schemas.microsoft.com/office/drawing/2014/main" xmlns="" id="{91F21F25-EEA9-4968-945C-24E0A63A8273}"/>
              </a:ext>
            </a:extLst>
          </p:cNvPr>
          <p:cNvSpPr>
            <a:spLocks/>
          </p:cNvSpPr>
          <p:nvPr/>
        </p:nvSpPr>
        <p:spPr bwMode="auto">
          <a:xfrm>
            <a:off x="3512344" y="4727020"/>
            <a:ext cx="2152650" cy="409575"/>
          </a:xfrm>
          <a:prstGeom prst="borderCallout2">
            <a:avLst>
              <a:gd name="adj1" fmla="val 20931"/>
              <a:gd name="adj2" fmla="val -2653"/>
              <a:gd name="adj3" fmla="val 20931"/>
              <a:gd name="adj4" fmla="val -4810"/>
              <a:gd name="adj5" fmla="val -119769"/>
              <a:gd name="adj6" fmla="val -9069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Inferior border 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4028DA51-8758-46F1-B4DF-9031EA45389E}"/>
              </a:ext>
            </a:extLst>
          </p:cNvPr>
          <p:cNvSpPr>
            <a:spLocks/>
          </p:cNvSpPr>
          <p:nvPr/>
        </p:nvSpPr>
        <p:spPr bwMode="auto">
          <a:xfrm>
            <a:off x="6030516" y="1311116"/>
            <a:ext cx="1889522" cy="686991"/>
          </a:xfrm>
          <a:prstGeom prst="borderCallout2">
            <a:avLst>
              <a:gd name="adj1" fmla="val 12477"/>
              <a:gd name="adj2" fmla="val -3602"/>
              <a:gd name="adj3" fmla="val 90801"/>
              <a:gd name="adj4" fmla="val -7250"/>
              <a:gd name="adj5" fmla="val 243130"/>
              <a:gd name="adj6" fmla="val -45250"/>
            </a:avLst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Great cardiac vein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xmlns="" id="{F017C0E1-A39D-4569-BB85-48C0EFB62F1C}"/>
              </a:ext>
            </a:extLst>
          </p:cNvPr>
          <p:cNvSpPr>
            <a:spLocks/>
          </p:cNvSpPr>
          <p:nvPr/>
        </p:nvSpPr>
        <p:spPr bwMode="auto">
          <a:xfrm>
            <a:off x="6246020" y="2985135"/>
            <a:ext cx="1754981" cy="686991"/>
          </a:xfrm>
          <a:prstGeom prst="borderCallout2">
            <a:avLst>
              <a:gd name="adj1" fmla="val 12477"/>
              <a:gd name="adj2" fmla="val -3602"/>
              <a:gd name="adj3" fmla="val 20157"/>
              <a:gd name="adj4" fmla="val -18037"/>
              <a:gd name="adj5" fmla="val 94157"/>
              <a:gd name="adj6" fmla="val -71884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sysDash"/>
            <a:miter lim="800000"/>
            <a:headEnd/>
            <a:tailEnd type="triangle" w="med" len="med"/>
          </a:ln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00000"/>
                </a:solidFill>
              </a:rPr>
              <a:t>Middle cardiac vein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87575F-1AF4-455B-B0F9-23C8B514397C}"/>
              </a:ext>
            </a:extLst>
          </p:cNvPr>
          <p:cNvSpPr txBox="1"/>
          <p:nvPr/>
        </p:nvSpPr>
        <p:spPr>
          <a:xfrm>
            <a:off x="8279296" y="4717444"/>
            <a:ext cx="5267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538734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A-Tributaries of the coronary sinus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34841"/>
            <a:ext cx="368046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/>
              <a:t>4-Oblique vein of the left atrium </a:t>
            </a:r>
          </a:p>
          <a:p>
            <a:r>
              <a:rPr lang="en-US" sz="1500" b="1" dirty="0"/>
              <a:t>5-Posterior vein of the left ventricle</a:t>
            </a:r>
          </a:p>
          <a:p>
            <a:r>
              <a:rPr lang="en-US" sz="1500" b="1" dirty="0"/>
              <a:t>B-Anterior cardiac vein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87575F-1AF4-455B-B0F9-23C8B514397C}"/>
              </a:ext>
            </a:extLst>
          </p:cNvPr>
          <p:cNvSpPr txBox="1"/>
          <p:nvPr/>
        </p:nvSpPr>
        <p:spPr>
          <a:xfrm>
            <a:off x="4061895" y="1836898"/>
            <a:ext cx="52677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1645920"/>
            <a:ext cx="37338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56077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animBg="1"/>
      <p:bldP spid="215054" grpId="0" animBg="1"/>
      <p:bldP spid="215057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4354" y="0"/>
            <a:ext cx="3966846" cy="73554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rtl="0"/>
            <a:r>
              <a:rPr lang="en-US" b="1" dirty="0">
                <a:solidFill>
                  <a:srgbClr val="002060"/>
                </a:solidFill>
              </a:rPr>
              <a:t>Subclavian artery</a:t>
            </a:r>
            <a:endParaRPr lang="ar-EG" b="1" dirty="0">
              <a:solidFill>
                <a:srgbClr val="002060"/>
              </a:solidFill>
            </a:endParaRPr>
          </a:p>
        </p:txBody>
      </p:sp>
      <p:pic>
        <p:nvPicPr>
          <p:cNvPr id="35842" name="Picture 2" descr="D:\جامعة مؤتة\Integrated Modules\3- C V S\Images\6- blood vessels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5708" y="694020"/>
            <a:ext cx="5845127" cy="43177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46848" y="3848512"/>
            <a:ext cx="648072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7797" y="3707287"/>
            <a:ext cx="27003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rtl="1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895604"/>
            <a:ext cx="3379454" cy="7617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B= Brachiocephalic trunk</a:t>
            </a:r>
          </a:p>
          <a:p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C= Common carotid A</a:t>
            </a:r>
          </a:p>
          <a:p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S=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Subclavian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3153" y="55693"/>
            <a:ext cx="1821669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alibri"/>
              </a:rPr>
              <a:t>Begin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Calibri"/>
              </a:rPr>
              <a:t>End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Calibri"/>
              </a:rPr>
              <a:t>parts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5716" y="3153631"/>
            <a:ext cx="27003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rtl="1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2138" y="3134542"/>
            <a:ext cx="27003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rtl="1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9570" y="2954366"/>
            <a:ext cx="27003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rtl="1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9905" y="2915251"/>
            <a:ext cx="27003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rtl="1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0941" y="2678238"/>
            <a:ext cx="116626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alibri"/>
              </a:rPr>
              <a:t>Axillary artery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963318" y="3401867"/>
            <a:ext cx="363262" cy="2627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32682" y="3779262"/>
            <a:ext cx="12954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alibri"/>
              </a:rPr>
              <a:t>Right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" y="2239655"/>
            <a:ext cx="236220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/>
              </a:rPr>
              <a:t>Outer border of the first rib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438400" y="2678238"/>
            <a:ext cx="304800" cy="4753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" y="0"/>
            <a:ext cx="91400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9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5"/>
            <a:ext cx="9144000" cy="51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" y="0"/>
            <a:ext cx="91424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5"/>
            <a:ext cx="9144000" cy="50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0"/>
            <a:ext cx="9144000" cy="51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4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xmlns="" id="{DDC43DAB-EC99-431C-B192-EC1346E3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2951560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364" name="AutoShape 4">
            <a:extLst>
              <a:ext uri="{FF2B5EF4-FFF2-40B4-BE49-F238E27FC236}">
                <a16:creationId xmlns:a16="http://schemas.microsoft.com/office/drawing/2014/main" xmlns="" id="{EAE6ED31-4CE5-4806-8DBA-6214FCF7E762}"/>
              </a:ext>
            </a:extLst>
          </p:cNvPr>
          <p:cNvSpPr>
            <a:spLocks/>
          </p:cNvSpPr>
          <p:nvPr/>
        </p:nvSpPr>
        <p:spPr bwMode="auto">
          <a:xfrm>
            <a:off x="1439466" y="369096"/>
            <a:ext cx="2152650" cy="736997"/>
          </a:xfrm>
          <a:prstGeom prst="borderCallout2">
            <a:avLst>
              <a:gd name="adj1" fmla="val 11630"/>
              <a:gd name="adj2" fmla="val 102653"/>
              <a:gd name="adj3" fmla="val 11630"/>
              <a:gd name="adj4" fmla="val 116259"/>
              <a:gd name="adj5" fmla="val 222778"/>
              <a:gd name="adj6" fmla="val 142977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xmlns="" id="{5BD4A6C3-06F8-4F38-8E74-A33BADE4984D}"/>
              </a:ext>
            </a:extLst>
          </p:cNvPr>
          <p:cNvSpPr>
            <a:spLocks/>
          </p:cNvSpPr>
          <p:nvPr/>
        </p:nvSpPr>
        <p:spPr bwMode="auto">
          <a:xfrm>
            <a:off x="1391841" y="4044553"/>
            <a:ext cx="2152650" cy="528638"/>
          </a:xfrm>
          <a:prstGeom prst="borderCallout2">
            <a:avLst>
              <a:gd name="adj1" fmla="val 16218"/>
              <a:gd name="adj2" fmla="val 102653"/>
              <a:gd name="adj3" fmla="val 16218"/>
              <a:gd name="adj4" fmla="val 105310"/>
              <a:gd name="adj5" fmla="val -94593"/>
              <a:gd name="adj6" fmla="val 110565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border </a:t>
            </a:r>
          </a:p>
        </p:txBody>
      </p:sp>
      <p:sp>
        <p:nvSpPr>
          <p:cNvPr id="15367" name="AutoShape 7">
            <a:extLst>
              <a:ext uri="{FF2B5EF4-FFF2-40B4-BE49-F238E27FC236}">
                <a16:creationId xmlns:a16="http://schemas.microsoft.com/office/drawing/2014/main" xmlns="" id="{16E74E6F-33AB-4FA1-9D5F-99E6870ACBEE}"/>
              </a:ext>
            </a:extLst>
          </p:cNvPr>
          <p:cNvSpPr>
            <a:spLocks/>
          </p:cNvSpPr>
          <p:nvPr/>
        </p:nvSpPr>
        <p:spPr bwMode="auto">
          <a:xfrm>
            <a:off x="6298408" y="2457451"/>
            <a:ext cx="1565672" cy="720329"/>
          </a:xfrm>
          <a:prstGeom prst="borderCallout2">
            <a:avLst>
              <a:gd name="adj1" fmla="val 11903"/>
              <a:gd name="adj2" fmla="val -3648"/>
              <a:gd name="adj3" fmla="val 11903"/>
              <a:gd name="adj4" fmla="val -26769"/>
              <a:gd name="adj5" fmla="val -42977"/>
              <a:gd name="adj6" fmla="val -72394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trunk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8" name="AutoShape 8">
            <a:extLst>
              <a:ext uri="{FF2B5EF4-FFF2-40B4-BE49-F238E27FC236}">
                <a16:creationId xmlns:a16="http://schemas.microsoft.com/office/drawing/2014/main" xmlns="" id="{E0E1156F-90FE-4A40-AFC8-ACEC0CFEED0B}"/>
              </a:ext>
            </a:extLst>
          </p:cNvPr>
          <p:cNvSpPr>
            <a:spLocks/>
          </p:cNvSpPr>
          <p:nvPr/>
        </p:nvSpPr>
        <p:spPr bwMode="auto">
          <a:xfrm>
            <a:off x="1871664" y="1506142"/>
            <a:ext cx="1160860" cy="795338"/>
          </a:xfrm>
          <a:prstGeom prst="borderCallout2">
            <a:avLst>
              <a:gd name="adj1" fmla="val 10778"/>
              <a:gd name="adj2" fmla="val 104921"/>
              <a:gd name="adj3" fmla="val 10778"/>
              <a:gd name="adj4" fmla="val 139282"/>
              <a:gd name="adj5" fmla="val 11676"/>
              <a:gd name="adj6" fmla="val 206769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auricle 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9" name="AutoShape 9">
            <a:extLst>
              <a:ext uri="{FF2B5EF4-FFF2-40B4-BE49-F238E27FC236}">
                <a16:creationId xmlns:a16="http://schemas.microsoft.com/office/drawing/2014/main" xmlns="" id="{D953D35D-D8CA-4CAC-BC0B-47C5E8E2B5E9}"/>
              </a:ext>
            </a:extLst>
          </p:cNvPr>
          <p:cNvSpPr>
            <a:spLocks/>
          </p:cNvSpPr>
          <p:nvPr/>
        </p:nvSpPr>
        <p:spPr bwMode="auto">
          <a:xfrm>
            <a:off x="5813825" y="78582"/>
            <a:ext cx="1674019" cy="710804"/>
          </a:xfrm>
          <a:prstGeom prst="borderCallout2">
            <a:avLst>
              <a:gd name="adj1" fmla="val 12060"/>
              <a:gd name="adj2" fmla="val -3412"/>
              <a:gd name="adj3" fmla="val 12060"/>
              <a:gd name="adj4" fmla="val -6190"/>
              <a:gd name="adj5" fmla="val 180236"/>
              <a:gd name="adj6" fmla="val -2923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Ascending Aorta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0" name="AutoShape 10">
            <a:extLst>
              <a:ext uri="{FF2B5EF4-FFF2-40B4-BE49-F238E27FC236}">
                <a16:creationId xmlns:a16="http://schemas.microsoft.com/office/drawing/2014/main" xmlns="" id="{E1DEAF33-AE1A-4881-A250-2D0B20B6091C}"/>
              </a:ext>
            </a:extLst>
          </p:cNvPr>
          <p:cNvSpPr>
            <a:spLocks/>
          </p:cNvSpPr>
          <p:nvPr/>
        </p:nvSpPr>
        <p:spPr bwMode="auto">
          <a:xfrm>
            <a:off x="1443039" y="2833688"/>
            <a:ext cx="1565672" cy="720329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25398"/>
              <a:gd name="adj5" fmla="val -70579"/>
              <a:gd name="adj6" fmla="val 168213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sulcus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0" name="TextBox 1">
            <a:extLst>
              <a:ext uri="{FF2B5EF4-FFF2-40B4-BE49-F238E27FC236}">
                <a16:creationId xmlns:a16="http://schemas.microsoft.com/office/drawing/2014/main" xmlns="" id="{FDDE5B67-DB55-4A82-BCED-81873E559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35" y="1707358"/>
            <a:ext cx="675084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1691" name="TextBox 2">
            <a:extLst>
              <a:ext uri="{FF2B5EF4-FFF2-40B4-BE49-F238E27FC236}">
                <a16:creationId xmlns:a16="http://schemas.microsoft.com/office/drawing/2014/main" xmlns="" id="{66F194BE-E329-4E37-8A85-A0EA72323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347" y="2457450"/>
            <a:ext cx="91797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71692" name="TextBox 3">
            <a:extLst>
              <a:ext uri="{FF2B5EF4-FFF2-40B4-BE49-F238E27FC236}">
                <a16:creationId xmlns:a16="http://schemas.microsoft.com/office/drawing/2014/main" xmlns="" id="{0A3252A8-6C94-4A51-9FB4-FE8BC1C8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871" y="3436144"/>
            <a:ext cx="64889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52CEB9-6133-44C5-852E-6D30D5FB6AD1}"/>
              </a:ext>
            </a:extLst>
          </p:cNvPr>
          <p:cNvSpPr txBox="1"/>
          <p:nvPr/>
        </p:nvSpPr>
        <p:spPr>
          <a:xfrm>
            <a:off x="445659" y="4699095"/>
            <a:ext cx="5706665" cy="346249"/>
          </a:xfrm>
          <a:prstGeom prst="rect">
            <a:avLst/>
          </a:prstGeom>
          <a:solidFill>
            <a:srgbClr val="0000CC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Right coronary artery sternocostal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D80C2D-018D-4352-ABB4-8CB4B6DF7B1C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4817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6" grpId="0" animBg="1"/>
      <p:bldP spid="15367" grpId="0" animBg="1"/>
      <p:bldP spid="15368" grpId="0" animBg="1"/>
      <p:bldP spid="15369" grpId="0" animBg="1"/>
      <p:bldP spid="153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甲状腺的动脉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204682" y="-1320"/>
            <a:ext cx="2771474" cy="51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0"/>
          <p:cNvSpPr>
            <a:spLocks/>
          </p:cNvSpPr>
          <p:nvPr/>
        </p:nvSpPr>
        <p:spPr bwMode="auto">
          <a:xfrm>
            <a:off x="1439652" y="951570"/>
            <a:ext cx="1782198" cy="540060"/>
          </a:xfrm>
          <a:prstGeom prst="callout2">
            <a:avLst>
              <a:gd name="adj1" fmla="val 51624"/>
              <a:gd name="adj2" fmla="val 77753"/>
              <a:gd name="adj3" fmla="val 78267"/>
              <a:gd name="adj4" fmla="val 90540"/>
              <a:gd name="adj5" fmla="val 365709"/>
              <a:gd name="adj6" fmla="val 150878"/>
            </a:avLst>
          </a:prstGeom>
          <a:noFill/>
          <a:ln w="3810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rtl="1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Right Common carotid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0"/>
          <p:cNvSpPr>
            <a:spLocks/>
          </p:cNvSpPr>
          <p:nvPr/>
        </p:nvSpPr>
        <p:spPr bwMode="auto">
          <a:xfrm flipH="1">
            <a:off x="5868144" y="1437624"/>
            <a:ext cx="2132856" cy="594066"/>
          </a:xfrm>
          <a:prstGeom prst="callout2">
            <a:avLst>
              <a:gd name="adj1" fmla="val 36167"/>
              <a:gd name="adj2" fmla="val 100721"/>
              <a:gd name="adj3" fmla="val 57078"/>
              <a:gd name="adj4" fmla="val 106835"/>
              <a:gd name="adj5" fmla="val 265528"/>
              <a:gd name="adj6" fmla="val 148085"/>
            </a:avLst>
          </a:prstGeom>
          <a:noFill/>
          <a:ln w="5715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rtl="1">
              <a:defRPr/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Left Common carotid artery</a:t>
            </a:r>
          </a:p>
        </p:txBody>
      </p:sp>
      <p:sp>
        <p:nvSpPr>
          <p:cNvPr id="6" name="AutoShape 10"/>
          <p:cNvSpPr>
            <a:spLocks/>
          </p:cNvSpPr>
          <p:nvPr/>
        </p:nvSpPr>
        <p:spPr bwMode="auto">
          <a:xfrm flipH="1">
            <a:off x="6408204" y="3233628"/>
            <a:ext cx="2024844" cy="526256"/>
          </a:xfrm>
          <a:prstGeom prst="callout2">
            <a:avLst>
              <a:gd name="adj1" fmla="val 53804"/>
              <a:gd name="adj2" fmla="val 94379"/>
              <a:gd name="adj3" fmla="val 57078"/>
              <a:gd name="adj4" fmla="val 106835"/>
              <a:gd name="adj5" fmla="val 167476"/>
              <a:gd name="adj6" fmla="val 179775"/>
            </a:avLst>
          </a:prstGeom>
          <a:noFill/>
          <a:ln w="5715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rtl="1">
              <a:defRPr/>
            </a:pPr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 of aorta</a:t>
            </a: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1143000" y="3543858"/>
            <a:ext cx="2456892" cy="702078"/>
          </a:xfrm>
          <a:prstGeom prst="callout2">
            <a:avLst>
              <a:gd name="adj1" fmla="val 69858"/>
              <a:gd name="adj2" fmla="val 73702"/>
              <a:gd name="adj3" fmla="val 68172"/>
              <a:gd name="adj4" fmla="val 81782"/>
              <a:gd name="adj5" fmla="val 4416"/>
              <a:gd name="adj6" fmla="val 133059"/>
            </a:avLst>
          </a:prstGeom>
          <a:noFill/>
          <a:ln w="38100">
            <a:solidFill>
              <a:srgbClr val="66FF33"/>
            </a:solidFill>
            <a:headEnd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>
              <a:spcBef>
                <a:spcPct val="50000"/>
              </a:spcBef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brachiocephalic trunk </a:t>
            </a:r>
            <a:endParaRPr lang="en-US" altLang="zh-CN" sz="2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5328086" y="195488"/>
            <a:ext cx="2322257" cy="646331"/>
            <a:chOff x="5840516" y="1676400"/>
            <a:chExt cx="2465284" cy="1444741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" name="TextBox 11"/>
            <p:cNvSpPr txBox="1"/>
            <p:nvPr/>
          </p:nvSpPr>
          <p:spPr>
            <a:xfrm>
              <a:off x="7162800" y="1676400"/>
              <a:ext cx="1143000" cy="144474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FF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End</a:t>
              </a:r>
              <a:endParaRPr lang="ar-SA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5840516" y="2400716"/>
              <a:ext cx="1322285" cy="120719"/>
            </a:xfrm>
            <a:prstGeom prst="straightConnector1">
              <a:avLst/>
            </a:prstGeom>
            <a:grpFill/>
            <a:ln w="5715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AutoShape 13"/>
          <p:cNvSpPr>
            <a:spLocks/>
          </p:cNvSpPr>
          <p:nvPr/>
        </p:nvSpPr>
        <p:spPr bwMode="auto">
          <a:xfrm>
            <a:off x="1251014" y="195486"/>
            <a:ext cx="2564905" cy="378042"/>
          </a:xfrm>
          <a:prstGeom prst="callout2">
            <a:avLst>
              <a:gd name="adj1" fmla="val 52665"/>
              <a:gd name="adj2" fmla="val 91283"/>
              <a:gd name="adj3" fmla="val -7751"/>
              <a:gd name="adj4" fmla="val 110498"/>
              <a:gd name="adj5" fmla="val 65539"/>
              <a:gd name="adj6" fmla="val 111780"/>
            </a:avLst>
          </a:prstGeom>
          <a:noFill/>
          <a:ln w="5715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rtl="1">
              <a:defRPr/>
            </a:pPr>
            <a:r>
              <a:rPr lang="en-US" sz="2100" b="1" dirty="0">
                <a:solidFill>
                  <a:srgbClr val="9900CC"/>
                </a:solidFill>
                <a:latin typeface="Arial" pitchFamily="34" charset="0"/>
                <a:cs typeface="Arial" pitchFamily="34" charset="0"/>
              </a:rPr>
              <a:t>Upper border of Thyroid cartilage 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98114" y="33469"/>
            <a:ext cx="594066" cy="43858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C3</a:t>
            </a:r>
            <a:endParaRPr lang="ar-SA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98114" y="621002"/>
            <a:ext cx="594066" cy="43858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C4</a:t>
            </a:r>
            <a:endParaRPr lang="ar-SA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5493" y="4137925"/>
            <a:ext cx="1458160" cy="438582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</p:txBody>
      </p:sp>
    </p:spTree>
    <p:extLst>
      <p:ext uri="{BB962C8B-B14F-4D97-AF65-F5344CB8AC3E}">
        <p14:creationId xmlns:p14="http://schemas.microsoft.com/office/powerpoint/2010/main" val="247426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6276" t="8681" r="56380" b="47155"/>
          <a:stretch>
            <a:fillRect/>
          </a:stretch>
        </p:blipFill>
        <p:spPr bwMode="auto">
          <a:xfrm>
            <a:off x="3200797" y="-19050"/>
            <a:ext cx="424605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3"/>
          <p:cNvSpPr>
            <a:spLocks/>
          </p:cNvSpPr>
          <p:nvPr/>
        </p:nvSpPr>
        <p:spPr bwMode="auto">
          <a:xfrm flipH="1">
            <a:off x="7306326" y="672232"/>
            <a:ext cx="2294874" cy="918102"/>
          </a:xfrm>
          <a:prstGeom prst="callout2">
            <a:avLst>
              <a:gd name="adj1" fmla="val 45719"/>
              <a:gd name="adj2" fmla="val 86227"/>
              <a:gd name="adj3" fmla="val 110684"/>
              <a:gd name="adj4" fmla="val 122636"/>
              <a:gd name="adj5" fmla="val 87215"/>
              <a:gd name="adj6" fmla="val 199590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Internal carotid artery</a:t>
            </a: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7199453" y="2093649"/>
            <a:ext cx="2294874" cy="918102"/>
          </a:xfrm>
          <a:prstGeom prst="callout2">
            <a:avLst>
              <a:gd name="adj1" fmla="val 101191"/>
              <a:gd name="adj2" fmla="val 99341"/>
              <a:gd name="adj3" fmla="val 110684"/>
              <a:gd name="adj4" fmla="val 122636"/>
              <a:gd name="adj5" fmla="val 34265"/>
              <a:gd name="adj6" fmla="val 185972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External </a:t>
            </a:r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carotid artery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 flipH="1">
            <a:off x="6818453" y="3486150"/>
            <a:ext cx="2294874" cy="918102"/>
          </a:xfrm>
          <a:prstGeom prst="callout2">
            <a:avLst>
              <a:gd name="adj1" fmla="val 48241"/>
              <a:gd name="adj2" fmla="val 87741"/>
              <a:gd name="adj3" fmla="val 46387"/>
              <a:gd name="adj4" fmla="val 115070"/>
              <a:gd name="adj5" fmla="val -72896"/>
              <a:gd name="adj6" fmla="val 170336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Carotid body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 flipH="1">
            <a:off x="798653" y="1653648"/>
            <a:ext cx="2294874" cy="918102"/>
          </a:xfrm>
          <a:prstGeom prst="callout2">
            <a:avLst>
              <a:gd name="adj1" fmla="val 33113"/>
              <a:gd name="adj2" fmla="val 30747"/>
              <a:gd name="adj3" fmla="val 26216"/>
              <a:gd name="adj4" fmla="val -10518"/>
              <a:gd name="adj5" fmla="val 132601"/>
              <a:gd name="adj6" fmla="val -87902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Carotid sinus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7895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rtl="1"/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Baroreceptor (pressure receptor)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0"/>
            <a:ext cx="3200795" cy="1428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" y="1"/>
            <a:ext cx="3200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bifurication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common carotid artery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46456" y="4400550"/>
            <a:ext cx="3297544" cy="742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1202" y="4310956"/>
            <a:ext cx="320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Chemoreceptors (innervated by IX &amp; X)</a:t>
            </a:r>
          </a:p>
        </p:txBody>
      </p:sp>
    </p:spTree>
    <p:extLst>
      <p:ext uri="{BB962C8B-B14F-4D97-AF65-F5344CB8AC3E}">
        <p14:creationId xmlns:p14="http://schemas.microsoft.com/office/powerpoint/2010/main" val="360440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6276" t="8681" r="56380" b="47155"/>
          <a:stretch>
            <a:fillRect/>
          </a:stretch>
        </p:blipFill>
        <p:spPr bwMode="auto">
          <a:xfrm>
            <a:off x="2706944" y="0"/>
            <a:ext cx="424605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10"/>
          <p:cNvSpPr>
            <a:spLocks/>
          </p:cNvSpPr>
          <p:nvPr/>
        </p:nvSpPr>
        <p:spPr bwMode="auto">
          <a:xfrm flipH="1">
            <a:off x="6433356" y="2517745"/>
            <a:ext cx="2024844" cy="526256"/>
          </a:xfrm>
          <a:prstGeom prst="callout2">
            <a:avLst>
              <a:gd name="adj1" fmla="val 53804"/>
              <a:gd name="adj2" fmla="val 94379"/>
              <a:gd name="adj3" fmla="val 57078"/>
              <a:gd name="adj4" fmla="val 106835"/>
              <a:gd name="adj5" fmla="val -13519"/>
              <a:gd name="adj6" fmla="val 183538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rtl="1"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External carotid artery</a:t>
            </a: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6163326" y="1113588"/>
            <a:ext cx="2294874" cy="918102"/>
          </a:xfrm>
          <a:prstGeom prst="callout2">
            <a:avLst>
              <a:gd name="adj1" fmla="val 45719"/>
              <a:gd name="adj2" fmla="val 86227"/>
              <a:gd name="adj3" fmla="val 82948"/>
              <a:gd name="adj4" fmla="val 148863"/>
              <a:gd name="adj5" fmla="val 59479"/>
              <a:gd name="adj6" fmla="val 152683"/>
            </a:avLst>
          </a:prstGeom>
          <a:noFill/>
          <a:ln w="57150">
            <a:solidFill>
              <a:srgbClr val="00FF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Maxillary artery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1600200" y="249492"/>
            <a:ext cx="2132856" cy="810090"/>
          </a:xfrm>
          <a:prstGeom prst="callout2">
            <a:avLst>
              <a:gd name="adj1" fmla="val 34387"/>
              <a:gd name="adj2" fmla="val 74123"/>
              <a:gd name="adj3" fmla="val 27404"/>
              <a:gd name="adj4" fmla="val 115180"/>
              <a:gd name="adj5" fmla="val 168283"/>
              <a:gd name="adj6" fmla="val 144075"/>
            </a:avLst>
          </a:prstGeom>
          <a:noFill/>
          <a:ln w="57150">
            <a:solidFill>
              <a:srgbClr val="00B0F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Superficial temporal artery</a:t>
            </a: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 flipH="1">
            <a:off x="1630257" y="1268898"/>
            <a:ext cx="3074911" cy="546768"/>
            <a:chOff x="5095197" y="1299247"/>
            <a:chExt cx="3264292" cy="1222189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TextBox 6"/>
            <p:cNvSpPr txBox="1"/>
            <p:nvPr/>
          </p:nvSpPr>
          <p:spPr>
            <a:xfrm>
              <a:off x="7216489" y="1299247"/>
              <a:ext cx="1143000" cy="1031958"/>
            </a:xfrm>
            <a:prstGeom prst="rect">
              <a:avLst/>
            </a:prstGeom>
            <a:grpFill/>
            <a:ln>
              <a:solidFill>
                <a:srgbClr val="00FF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End</a:t>
              </a:r>
              <a:endParaRPr lang="ar-S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Arrow Connector 7"/>
            <p:cNvCxnSpPr>
              <a:cxnSpLocks/>
            </p:cNvCxnSpPr>
            <p:nvPr/>
          </p:nvCxnSpPr>
          <p:spPr>
            <a:xfrm flipH="1">
              <a:off x="5095197" y="1978198"/>
              <a:ext cx="2164089" cy="543238"/>
            </a:xfrm>
            <a:prstGeom prst="straightConnector1">
              <a:avLst/>
            </a:prstGeom>
            <a:grpFill/>
            <a:ln w="5715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407242" y="4623979"/>
            <a:ext cx="3050958" cy="438582"/>
          </a:xfrm>
          <a:prstGeom prst="rect">
            <a:avLst/>
          </a:prstGeom>
          <a:solidFill>
            <a:srgbClr val="00FF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External carotid artery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3356" y="133351"/>
            <a:ext cx="271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neck of mandible inside the parotid gland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" y="1780396"/>
            <a:ext cx="2856166" cy="33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3"/>
            <a:ext cx="9144000" cy="510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6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3"/>
            <a:ext cx="9144000" cy="51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11399" t="7875" r="58309" b="39954"/>
          <a:stretch>
            <a:fillRect/>
          </a:stretch>
        </p:blipFill>
        <p:spPr bwMode="auto">
          <a:xfrm>
            <a:off x="2411762" y="303498"/>
            <a:ext cx="4976339" cy="484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10"/>
          <p:cNvSpPr>
            <a:spLocks/>
          </p:cNvSpPr>
          <p:nvPr/>
        </p:nvSpPr>
        <p:spPr bwMode="auto">
          <a:xfrm>
            <a:off x="698972" y="1815667"/>
            <a:ext cx="2888940" cy="526256"/>
          </a:xfrm>
          <a:prstGeom prst="callout2">
            <a:avLst>
              <a:gd name="adj1" fmla="val 53804"/>
              <a:gd name="adj2" fmla="val 87102"/>
              <a:gd name="adj3" fmla="val 19794"/>
              <a:gd name="adj4" fmla="val 121569"/>
              <a:gd name="adj5" fmla="val -7980"/>
              <a:gd name="adj6" fmla="val 132342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lvl="1" algn="r" rtl="1"/>
            <a:r>
              <a:rPr lang="en-US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Occipital artery</a:t>
            </a:r>
          </a:p>
        </p:txBody>
      </p:sp>
      <p:sp>
        <p:nvSpPr>
          <p:cNvPr id="4" name="AutoShape 13"/>
          <p:cNvSpPr>
            <a:spLocks/>
          </p:cNvSpPr>
          <p:nvPr/>
        </p:nvSpPr>
        <p:spPr bwMode="auto">
          <a:xfrm flipH="1">
            <a:off x="5814138" y="2409734"/>
            <a:ext cx="2186862" cy="764381"/>
          </a:xfrm>
          <a:prstGeom prst="callout2">
            <a:avLst>
              <a:gd name="adj1" fmla="val 11957"/>
              <a:gd name="adj2" fmla="val 83474"/>
              <a:gd name="adj3" fmla="val -7064"/>
              <a:gd name="adj4" fmla="val 131203"/>
              <a:gd name="adj5" fmla="val -55005"/>
              <a:gd name="adj6" fmla="val 142250"/>
            </a:avLst>
          </a:prstGeom>
          <a:noFill/>
          <a:ln w="57150">
            <a:solidFill>
              <a:srgbClr val="00B0F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r" rtl="1"/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Lingual artery</a:t>
            </a:r>
          </a:p>
        </p:txBody>
      </p:sp>
      <p:sp>
        <p:nvSpPr>
          <p:cNvPr id="5" name="AutoShape 13"/>
          <p:cNvSpPr>
            <a:spLocks/>
          </p:cNvSpPr>
          <p:nvPr/>
        </p:nvSpPr>
        <p:spPr bwMode="auto">
          <a:xfrm>
            <a:off x="1251012" y="2625756"/>
            <a:ext cx="3158970" cy="810090"/>
          </a:xfrm>
          <a:prstGeom prst="callout2">
            <a:avLst>
              <a:gd name="adj1" fmla="val 32361"/>
              <a:gd name="adj2" fmla="val 73899"/>
              <a:gd name="adj3" fmla="val -40793"/>
              <a:gd name="adj4" fmla="val 81726"/>
              <a:gd name="adj5" fmla="val -76017"/>
              <a:gd name="adj6" fmla="val 105200"/>
            </a:avLst>
          </a:prstGeom>
          <a:noFill/>
          <a:ln w="57150">
            <a:solidFill>
              <a:srgbClr val="0000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Ascending pharyngeal artery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 flipH="1">
            <a:off x="5976156" y="1383619"/>
            <a:ext cx="2186862" cy="428625"/>
          </a:xfrm>
          <a:prstGeom prst="callout2">
            <a:avLst>
              <a:gd name="adj1" fmla="val 48408"/>
              <a:gd name="adj2" fmla="val 77921"/>
              <a:gd name="adj3" fmla="val -7907"/>
              <a:gd name="adj4" fmla="val 148842"/>
              <a:gd name="adj5" fmla="val 79276"/>
              <a:gd name="adj6" fmla="val 149818"/>
            </a:avLst>
          </a:prstGeom>
          <a:noFill/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lvl="1" algn="r" rtl="1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Facial artery</a:t>
            </a:r>
          </a:p>
        </p:txBody>
      </p:sp>
      <p:sp>
        <p:nvSpPr>
          <p:cNvPr id="7" name="AutoShape 10"/>
          <p:cNvSpPr>
            <a:spLocks/>
          </p:cNvSpPr>
          <p:nvPr/>
        </p:nvSpPr>
        <p:spPr bwMode="auto">
          <a:xfrm flipH="1">
            <a:off x="5598114" y="3435846"/>
            <a:ext cx="2402886" cy="540060"/>
          </a:xfrm>
          <a:prstGeom prst="callout2">
            <a:avLst>
              <a:gd name="adj1" fmla="val 37514"/>
              <a:gd name="adj2" fmla="val 85236"/>
              <a:gd name="adj3" fmla="val 31215"/>
              <a:gd name="adj4" fmla="val 100015"/>
              <a:gd name="adj5" fmla="val -148910"/>
              <a:gd name="adj6" fmla="val 129419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lvl="1" algn="ctr" rtl="1"/>
            <a:r>
              <a:rPr lang="en-US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Superior thyroid artery</a:t>
            </a:r>
          </a:p>
        </p:txBody>
      </p:sp>
      <p:sp>
        <p:nvSpPr>
          <p:cNvPr id="8" name="AutoShape 13"/>
          <p:cNvSpPr>
            <a:spLocks/>
          </p:cNvSpPr>
          <p:nvPr/>
        </p:nvSpPr>
        <p:spPr bwMode="auto">
          <a:xfrm>
            <a:off x="1143000" y="951572"/>
            <a:ext cx="2888940" cy="764381"/>
          </a:xfrm>
          <a:prstGeom prst="callout2">
            <a:avLst>
              <a:gd name="adj1" fmla="val 32642"/>
              <a:gd name="adj2" fmla="val 70385"/>
              <a:gd name="adj3" fmla="val 55361"/>
              <a:gd name="adj4" fmla="val 106354"/>
              <a:gd name="adj5" fmla="val 28577"/>
              <a:gd name="adj6" fmla="val 111464"/>
            </a:avLst>
          </a:prstGeom>
          <a:noFill/>
          <a:ln w="57150">
            <a:solidFill>
              <a:srgbClr val="0000FF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Posterior auricular artery</a:t>
            </a:r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1262982" y="3381842"/>
            <a:ext cx="2336910" cy="764381"/>
          </a:xfrm>
          <a:prstGeom prst="callout2">
            <a:avLst>
              <a:gd name="adj1" fmla="val 34387"/>
              <a:gd name="adj2" fmla="val 74123"/>
              <a:gd name="adj3" fmla="val 27404"/>
              <a:gd name="adj4" fmla="val 115180"/>
              <a:gd name="adj5" fmla="val -161087"/>
              <a:gd name="adj6" fmla="val 148026"/>
            </a:avLst>
          </a:prstGeom>
          <a:noFill/>
          <a:ln w="57150">
            <a:solidFill>
              <a:srgbClr val="00B0F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External carotid artery</a:t>
            </a:r>
            <a:endParaRPr lang="en-US" altLang="zh-CN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152400" y="181998"/>
            <a:ext cx="4149570" cy="789552"/>
          </a:xfrm>
          <a:prstGeom prst="callout2">
            <a:avLst>
              <a:gd name="adj1" fmla="val 21502"/>
              <a:gd name="adj2" fmla="val 79803"/>
              <a:gd name="adj3" fmla="val 10410"/>
              <a:gd name="adj4" fmla="val 99629"/>
              <a:gd name="adj5" fmla="val 88527"/>
              <a:gd name="adj6" fmla="val 106510"/>
            </a:avLst>
          </a:prstGeom>
          <a:noFill/>
          <a:ln w="57150">
            <a:solidFill>
              <a:srgbClr val="00B0F0"/>
            </a:solidFill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rtl="1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Superficial temporal artery</a:t>
            </a:r>
          </a:p>
        </p:txBody>
      </p:sp>
      <p:sp>
        <p:nvSpPr>
          <p:cNvPr id="11" name="AutoShape 10"/>
          <p:cNvSpPr>
            <a:spLocks/>
          </p:cNvSpPr>
          <p:nvPr/>
        </p:nvSpPr>
        <p:spPr bwMode="auto">
          <a:xfrm flipH="1">
            <a:off x="5868144" y="411512"/>
            <a:ext cx="2132856" cy="540059"/>
          </a:xfrm>
          <a:prstGeom prst="callout2">
            <a:avLst>
              <a:gd name="adj1" fmla="val 53804"/>
              <a:gd name="adj2" fmla="val 94379"/>
              <a:gd name="adj3" fmla="val 23189"/>
              <a:gd name="adj4" fmla="val 134814"/>
              <a:gd name="adj5" fmla="val 112519"/>
              <a:gd name="adj6" fmla="val 141194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lvl="1" algn="r" rtl="1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Maxillary artery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27730" y="80942"/>
            <a:ext cx="3030624" cy="43858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 terminal branches </a:t>
            </a:r>
            <a:endParaRPr lang="ar-SA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8094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0637" y="4383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SLF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22852" y="4206739"/>
            <a:ext cx="2464820" cy="80791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 arteries from behind</a:t>
            </a:r>
            <a:endParaRPr lang="ar-SA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4379862"/>
            <a:ext cx="58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84853" y="4206739"/>
            <a:ext cx="2464820" cy="80791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 arteries from front</a:t>
            </a:r>
            <a:endParaRPr lang="ar-SA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2336378"/>
            <a:ext cx="1262982" cy="108491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 artery from medial</a:t>
            </a:r>
            <a:endParaRPr lang="ar-SA" sz="2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39" y="1847963"/>
            <a:ext cx="58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426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"/>
            <a:ext cx="9144000" cy="51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3"/>
            <a:ext cx="9144000" cy="51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30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6"/>
            <a:ext cx="9144000" cy="50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0"/>
            <a:ext cx="9144000" cy="51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6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xmlns="" id="{ED7904D0-0CFA-4A04-BC4B-22D55D403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21646" t="12195" r="32042" b="24806"/>
          <a:stretch>
            <a:fillRect/>
          </a:stretch>
        </p:blipFill>
        <p:spPr bwMode="auto">
          <a:xfrm>
            <a:off x="2303862" y="1"/>
            <a:ext cx="49768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6006" name="AutoShape 6">
            <a:extLst>
              <a:ext uri="{FF2B5EF4-FFF2-40B4-BE49-F238E27FC236}">
                <a16:creationId xmlns:a16="http://schemas.microsoft.com/office/drawing/2014/main" xmlns="" id="{45370345-BBC1-4305-A260-40C40BC67BD5}"/>
              </a:ext>
            </a:extLst>
          </p:cNvPr>
          <p:cNvSpPr>
            <a:spLocks/>
          </p:cNvSpPr>
          <p:nvPr/>
        </p:nvSpPr>
        <p:spPr bwMode="auto">
          <a:xfrm>
            <a:off x="5944792" y="215504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6755"/>
              <a:gd name="adj5" fmla="val 365861"/>
              <a:gd name="adj6" fmla="val -10519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6007" name="AutoShape 7">
            <a:extLst>
              <a:ext uri="{FF2B5EF4-FFF2-40B4-BE49-F238E27FC236}">
                <a16:creationId xmlns:a16="http://schemas.microsoft.com/office/drawing/2014/main" xmlns="" id="{740A6D0F-3B28-4605-A85B-81A86B3A15AF}"/>
              </a:ext>
            </a:extLst>
          </p:cNvPr>
          <p:cNvSpPr>
            <a:spLocks/>
          </p:cNvSpPr>
          <p:nvPr/>
        </p:nvSpPr>
        <p:spPr bwMode="auto">
          <a:xfrm>
            <a:off x="1456138" y="3683795"/>
            <a:ext cx="1225153" cy="720329"/>
          </a:xfrm>
          <a:prstGeom prst="borderCallout2">
            <a:avLst>
              <a:gd name="adj1" fmla="val 11903"/>
              <a:gd name="adj2" fmla="val 104667"/>
              <a:gd name="adj3" fmla="val 11903"/>
              <a:gd name="adj4" fmla="val 118463"/>
              <a:gd name="adj5" fmla="val -211241"/>
              <a:gd name="adj6" fmla="val 299611"/>
            </a:avLst>
          </a:prstGeom>
          <a:solidFill>
            <a:srgbClr val="FF3300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crux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08" name="AutoShape 8">
            <a:extLst>
              <a:ext uri="{FF2B5EF4-FFF2-40B4-BE49-F238E27FC236}">
                <a16:creationId xmlns:a16="http://schemas.microsoft.com/office/drawing/2014/main" xmlns="" id="{EB11A475-701C-4F76-B0EE-321E70805573}"/>
              </a:ext>
            </a:extLst>
          </p:cNvPr>
          <p:cNvSpPr>
            <a:spLocks/>
          </p:cNvSpPr>
          <p:nvPr/>
        </p:nvSpPr>
        <p:spPr bwMode="auto">
          <a:xfrm>
            <a:off x="1277544" y="121446"/>
            <a:ext cx="1997869" cy="1017985"/>
          </a:xfrm>
          <a:prstGeom prst="borderCallout2">
            <a:avLst>
              <a:gd name="adj1" fmla="val 8421"/>
              <a:gd name="adj2" fmla="val 102861"/>
              <a:gd name="adj3" fmla="val 8421"/>
              <a:gd name="adj4" fmla="val 104708"/>
              <a:gd name="adj5" fmla="val 107718"/>
              <a:gd name="adj6" fmla="val 108282"/>
            </a:avLst>
          </a:prstGeom>
          <a:solidFill>
            <a:srgbClr val="CCFFCC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br. of left coronary artery</a:t>
            </a:r>
          </a:p>
        </p:txBody>
      </p:sp>
      <p:sp>
        <p:nvSpPr>
          <p:cNvPr id="256010" name="AutoShape 10">
            <a:extLst>
              <a:ext uri="{FF2B5EF4-FFF2-40B4-BE49-F238E27FC236}">
                <a16:creationId xmlns:a16="http://schemas.microsoft.com/office/drawing/2014/main" xmlns="" id="{E489C46B-66FC-4479-82C0-D11D28CA3075}"/>
              </a:ext>
            </a:extLst>
          </p:cNvPr>
          <p:cNvSpPr>
            <a:spLocks/>
          </p:cNvSpPr>
          <p:nvPr/>
        </p:nvSpPr>
        <p:spPr bwMode="auto">
          <a:xfrm>
            <a:off x="6300787" y="3926684"/>
            <a:ext cx="2137534" cy="859631"/>
          </a:xfrm>
          <a:prstGeom prst="borderCallout2">
            <a:avLst>
              <a:gd name="adj1" fmla="val 9972"/>
              <a:gd name="adj2" fmla="val -3560"/>
              <a:gd name="adj3" fmla="val 9972"/>
              <a:gd name="adj4" fmla="val -10384"/>
              <a:gd name="adj5" fmla="val -124292"/>
              <a:gd name="adj6" fmla="val -30084"/>
            </a:avLst>
          </a:prstGeom>
          <a:solidFill>
            <a:srgbClr val="9933FF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atrioventricular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groove</a:t>
            </a:r>
          </a:p>
        </p:txBody>
      </p:sp>
      <p:sp>
        <p:nvSpPr>
          <p:cNvPr id="256011" name="AutoShape 11">
            <a:extLst>
              <a:ext uri="{FF2B5EF4-FFF2-40B4-BE49-F238E27FC236}">
                <a16:creationId xmlns:a16="http://schemas.microsoft.com/office/drawing/2014/main" xmlns="" id="{6D572FF8-98B7-4C32-BDD1-AEC271E08E74}"/>
              </a:ext>
            </a:extLst>
          </p:cNvPr>
          <p:cNvSpPr>
            <a:spLocks noChangeArrowheads="1"/>
          </p:cNvSpPr>
          <p:nvPr/>
        </p:nvSpPr>
        <p:spPr bwMode="auto">
          <a:xfrm rot="1928802">
            <a:off x="3545683" y="1837137"/>
            <a:ext cx="545306" cy="191690"/>
          </a:xfrm>
          <a:prstGeom prst="diamond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7" name="TextBox 1">
            <a:extLst>
              <a:ext uri="{FF2B5EF4-FFF2-40B4-BE49-F238E27FC236}">
                <a16:creationId xmlns:a16="http://schemas.microsoft.com/office/drawing/2014/main" xmlns="" id="{341CD47E-DDBD-446F-B2C0-11695726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622" y="3489722"/>
            <a:ext cx="75604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73738" name="TextBox 2">
            <a:extLst>
              <a:ext uri="{FF2B5EF4-FFF2-40B4-BE49-F238E27FC236}">
                <a16:creationId xmlns:a16="http://schemas.microsoft.com/office/drawing/2014/main" xmlns="" id="{2873800D-0B90-45F7-BFDA-CCF3483B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157" y="2571750"/>
            <a:ext cx="71199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73739" name="TextBox 3">
            <a:extLst>
              <a:ext uri="{FF2B5EF4-FFF2-40B4-BE49-F238E27FC236}">
                <a16:creationId xmlns:a16="http://schemas.microsoft.com/office/drawing/2014/main" xmlns="" id="{75E2BF3B-D082-4FAA-9B13-B77162EDB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5786" y="1706168"/>
            <a:ext cx="594122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3740" name="TextBox 4">
            <a:extLst>
              <a:ext uri="{FF2B5EF4-FFF2-40B4-BE49-F238E27FC236}">
                <a16:creationId xmlns:a16="http://schemas.microsoft.com/office/drawing/2014/main" xmlns="" id="{AEFA18D7-DC1E-4686-B914-02EECD32E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4" y="844154"/>
            <a:ext cx="8501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02FC670-D71C-4746-9A1A-C7E24B656CCD}"/>
              </a:ext>
            </a:extLst>
          </p:cNvPr>
          <p:cNvSpPr txBox="1"/>
          <p:nvPr/>
        </p:nvSpPr>
        <p:spPr>
          <a:xfrm>
            <a:off x="22624" y="1892239"/>
            <a:ext cx="2281236" cy="1177245"/>
          </a:xfrm>
          <a:prstGeom prst="rect">
            <a:avLst/>
          </a:prstGeom>
          <a:solidFill>
            <a:srgbClr val="0000CC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Right coronary artery diaphragmatic surface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D57877-B5CC-4297-98ED-A33937863FE2}"/>
              </a:ext>
            </a:extLst>
          </p:cNvPr>
          <p:cNvSpPr txBox="1"/>
          <p:nvPr/>
        </p:nvSpPr>
        <p:spPr>
          <a:xfrm>
            <a:off x="850027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45370345-BBC1-4305-A260-40C40BC67BD5}"/>
              </a:ext>
            </a:extLst>
          </p:cNvPr>
          <p:cNvSpPr>
            <a:spLocks/>
          </p:cNvSpPr>
          <p:nvPr/>
        </p:nvSpPr>
        <p:spPr bwMode="auto">
          <a:xfrm>
            <a:off x="7194472" y="1498412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6755"/>
              <a:gd name="adj5" fmla="val 189308"/>
              <a:gd name="adj6" fmla="val -45599"/>
            </a:avLst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cardiac vein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96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5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6" grpId="0" animBg="1"/>
      <p:bldP spid="256007" grpId="0" animBg="1"/>
      <p:bldP spid="256008" grpId="0" animBg="1"/>
      <p:bldP spid="256010" grpId="0" animBg="1"/>
      <p:bldP spid="256011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34859" t="13757" r="21974" b="10439"/>
          <a:stretch>
            <a:fillRect/>
          </a:stretch>
        </p:blipFill>
        <p:spPr bwMode="auto">
          <a:xfrm>
            <a:off x="2087727" y="25004"/>
            <a:ext cx="5183981" cy="511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045281" y="4353950"/>
            <a:ext cx="6979502" cy="577081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00" b="1" dirty="0">
                <a:ln w="11430"/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Tributaries IJV </a:t>
            </a:r>
            <a:r>
              <a:rPr lang="en-US" sz="33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(SLFO-P-SIM) </a:t>
            </a:r>
            <a:r>
              <a:rPr lang="en-US" sz="3300" b="1" dirty="0">
                <a:ln w="11430"/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zh-CN" sz="33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" name="AutoShape 10"/>
          <p:cNvSpPr>
            <a:spLocks/>
          </p:cNvSpPr>
          <p:nvPr/>
        </p:nvSpPr>
        <p:spPr bwMode="auto">
          <a:xfrm>
            <a:off x="1143003" y="1059584"/>
            <a:ext cx="2079611" cy="851297"/>
          </a:xfrm>
          <a:prstGeom prst="callout2">
            <a:avLst>
              <a:gd name="adj1" fmla="val 40045"/>
              <a:gd name="adj2" fmla="val 82494"/>
              <a:gd name="adj3" fmla="val 81187"/>
              <a:gd name="adj4" fmla="val 110825"/>
              <a:gd name="adj5" fmla="val 84889"/>
              <a:gd name="adj6" fmla="val 128025"/>
            </a:avLst>
          </a:prstGeom>
          <a:noFill/>
          <a:ln w="38100">
            <a:solidFill>
              <a:srgbClr val="00FF0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 rtl="1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Calibri"/>
                <a:ea typeface="SimSun" pitchFamily="2" charset="-122"/>
              </a:rPr>
              <a:t>Superior thyroid vein 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AutoShape 10"/>
          <p:cNvSpPr>
            <a:spLocks/>
          </p:cNvSpPr>
          <p:nvPr/>
        </p:nvSpPr>
        <p:spPr bwMode="auto">
          <a:xfrm>
            <a:off x="1143000" y="2638557"/>
            <a:ext cx="2240868" cy="851297"/>
          </a:xfrm>
          <a:prstGeom prst="callout2">
            <a:avLst>
              <a:gd name="adj1" fmla="val 29976"/>
              <a:gd name="adj2" fmla="val 94749"/>
              <a:gd name="adj3" fmla="val 36752"/>
              <a:gd name="adj4" fmla="val 122998"/>
              <a:gd name="adj5" fmla="val 8006"/>
              <a:gd name="adj6" fmla="val 121699"/>
            </a:avLst>
          </a:prstGeom>
          <a:noFill/>
          <a:ln w="38100">
            <a:solidFill>
              <a:srgbClr val="00FF0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 rtl="1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Calibri"/>
                <a:ea typeface="SimSun" pitchFamily="2" charset="-122"/>
              </a:rPr>
              <a:t>Middle thyroid vein </a:t>
            </a:r>
            <a:endParaRPr lang="en-US" sz="2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79547" y="1329614"/>
            <a:ext cx="298388" cy="269782"/>
          </a:xfrm>
          <a:custGeom>
            <a:avLst/>
            <a:gdLst>
              <a:gd name="connsiteX0" fmla="*/ 0 w 541867"/>
              <a:gd name="connsiteY0" fmla="*/ 575733 h 575733"/>
              <a:gd name="connsiteX1" fmla="*/ 457200 w 541867"/>
              <a:gd name="connsiteY1" fmla="*/ 93133 h 575733"/>
              <a:gd name="connsiteX2" fmla="*/ 508000 w 541867"/>
              <a:gd name="connsiteY2" fmla="*/ 16933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867" h="575733">
                <a:moveTo>
                  <a:pt x="0" y="575733"/>
                </a:moveTo>
                <a:cubicBezTo>
                  <a:pt x="186266" y="380999"/>
                  <a:pt x="372533" y="186266"/>
                  <a:pt x="457200" y="93133"/>
                </a:cubicBezTo>
                <a:cubicBezTo>
                  <a:pt x="541867" y="0"/>
                  <a:pt x="524933" y="8466"/>
                  <a:pt x="508000" y="16933"/>
                </a:cubicBez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1" anchor="ctr"/>
          <a:lstStyle/>
          <a:p>
            <a:pPr algn="ctr" rtl="1"/>
            <a:endParaRPr lang="ar-SA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 flipH="1">
            <a:off x="1169622" y="2"/>
            <a:ext cx="1928826" cy="764381"/>
          </a:xfrm>
          <a:prstGeom prst="callout2">
            <a:avLst>
              <a:gd name="adj1" fmla="val 49817"/>
              <a:gd name="adj2" fmla="val 15749"/>
              <a:gd name="adj3" fmla="val 119453"/>
              <a:gd name="adj4" fmla="val -3050"/>
              <a:gd name="adj5" fmla="val 184185"/>
              <a:gd name="adj6" fmla="val -31649"/>
            </a:avLst>
          </a:prstGeom>
          <a:noFill/>
          <a:ln w="3810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rtl="1"/>
            <a:r>
              <a:rPr lang="en-US" sz="2700" b="1" dirty="0">
                <a:solidFill>
                  <a:srgbClr val="0000FF"/>
                </a:solidFill>
                <a:latin typeface="Calibri"/>
              </a:rPr>
              <a:t>Common facial vein </a:t>
            </a: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6072174" y="1977686"/>
            <a:ext cx="1928826" cy="764381"/>
          </a:xfrm>
          <a:prstGeom prst="callout2">
            <a:avLst>
              <a:gd name="adj1" fmla="val 39848"/>
              <a:gd name="adj2" fmla="val 16736"/>
              <a:gd name="adj3" fmla="val 12288"/>
              <a:gd name="adj4" fmla="val -92925"/>
              <a:gd name="adj5" fmla="val -62546"/>
              <a:gd name="adj6" fmla="val -117574"/>
            </a:avLst>
          </a:prstGeom>
          <a:noFill/>
          <a:ln w="38100">
            <a:solidFill>
              <a:srgbClr val="66FF33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rtl="1"/>
            <a:r>
              <a:rPr lang="en-US" sz="3000" b="1" dirty="0">
                <a:solidFill>
                  <a:srgbClr val="FF0000"/>
                </a:solidFill>
                <a:latin typeface="Calibri"/>
              </a:rPr>
              <a:t>Lingual  vein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2" y="57150"/>
            <a:ext cx="259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Sigmoid sinus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3887" y="1097873"/>
            <a:ext cx="2590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</a:t>
            </a:r>
            <a:r>
              <a:rPr 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petrosal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sinus</a:t>
            </a:r>
          </a:p>
        </p:txBody>
      </p:sp>
    </p:spTree>
    <p:extLst>
      <p:ext uri="{BB962C8B-B14F-4D97-AF65-F5344CB8AC3E}">
        <p14:creationId xmlns:p14="http://schemas.microsoft.com/office/powerpoint/2010/main" val="259069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" y="0"/>
            <a:ext cx="91032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8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40"/>
            <a:ext cx="9168955" cy="515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52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" y="0"/>
            <a:ext cx="9118982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1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8" y="-1"/>
            <a:ext cx="9158468" cy="512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47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Picture 007">
            <a:extLst>
              <a:ext uri="{FF2B5EF4-FFF2-40B4-BE49-F238E27FC236}">
                <a16:creationId xmlns:a16="http://schemas.microsoft.com/office/drawing/2014/main" xmlns="" id="{A9482BBF-24D6-4947-9B08-41A157F4A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70" y="285751"/>
            <a:ext cx="3286125" cy="4572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6">
            <a:extLst>
              <a:ext uri="{FF2B5EF4-FFF2-40B4-BE49-F238E27FC236}">
                <a16:creationId xmlns:a16="http://schemas.microsoft.com/office/drawing/2014/main" xmlns="" id="{9C45B5FD-DABD-4931-A171-E83E980B33CD}"/>
              </a:ext>
            </a:extLst>
          </p:cNvPr>
          <p:cNvSpPr>
            <a:spLocks noChangeArrowheads="1"/>
          </p:cNvSpPr>
          <p:nvPr/>
        </p:nvSpPr>
        <p:spPr bwMode="auto">
          <a:xfrm rot="20310569">
            <a:off x="4168681" y="2657793"/>
            <a:ext cx="669727" cy="247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56897" tIns="28448" rIns="56897" bIns="2844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ar-SA" altLang="en-US" sz="1100">
              <a:solidFill>
                <a:srgbClr val="000000"/>
              </a:solidFill>
            </a:endParaRP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xmlns="" id="{4E374262-F186-403A-A4D2-73C4514B6B1F}"/>
              </a:ext>
            </a:extLst>
          </p:cNvPr>
          <p:cNvSpPr>
            <a:spLocks noChangeArrowheads="1"/>
          </p:cNvSpPr>
          <p:nvPr/>
        </p:nvSpPr>
        <p:spPr bwMode="auto">
          <a:xfrm rot="21187680">
            <a:off x="4839892" y="2212768"/>
            <a:ext cx="674192" cy="247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56897" tIns="28448" rIns="56897" bIns="2844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ar-SA" altLang="en-US" sz="1100">
              <a:solidFill>
                <a:srgbClr val="000000"/>
              </a:solidFill>
            </a:endParaRPr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xmlns="" id="{7A026DB0-7DCB-4A8A-A38E-2A8BCE9E1718}"/>
              </a:ext>
            </a:extLst>
          </p:cNvPr>
          <p:cNvSpPr>
            <a:spLocks/>
          </p:cNvSpPr>
          <p:nvPr/>
        </p:nvSpPr>
        <p:spPr bwMode="auto">
          <a:xfrm>
            <a:off x="3783216" y="1468138"/>
            <a:ext cx="1677293" cy="1388658"/>
          </a:xfrm>
          <a:custGeom>
            <a:avLst/>
            <a:gdLst>
              <a:gd name="T0" fmla="*/ 2147483646 w 1127"/>
              <a:gd name="T1" fmla="*/ 2147483646 h 1270"/>
              <a:gd name="T2" fmla="*/ 2147483646 w 1127"/>
              <a:gd name="T3" fmla="*/ 2147483646 h 1270"/>
              <a:gd name="T4" fmla="*/ 2147483646 w 1127"/>
              <a:gd name="T5" fmla="*/ 2147483646 h 1270"/>
              <a:gd name="T6" fmla="*/ 2147483646 w 1127"/>
              <a:gd name="T7" fmla="*/ 2147483646 h 1270"/>
              <a:gd name="T8" fmla="*/ 2147483646 w 1127"/>
              <a:gd name="T9" fmla="*/ 0 h 1270"/>
              <a:gd name="T10" fmla="*/ 2147483646 w 1127"/>
              <a:gd name="T11" fmla="*/ 2147483646 h 1270"/>
              <a:gd name="T12" fmla="*/ 2147483646 w 1127"/>
              <a:gd name="T13" fmla="*/ 2147483646 h 1270"/>
              <a:gd name="T14" fmla="*/ 2147483646 w 1127"/>
              <a:gd name="T15" fmla="*/ 2147483646 h 1270"/>
              <a:gd name="T16" fmla="*/ 2147483646 w 1127"/>
              <a:gd name="T17" fmla="*/ 2147483646 h 12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27"/>
              <a:gd name="T28" fmla="*/ 0 h 1270"/>
              <a:gd name="T29" fmla="*/ 1127 w 1127"/>
              <a:gd name="T30" fmla="*/ 1270 h 12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27" h="1270">
                <a:moveTo>
                  <a:pt x="257" y="1270"/>
                </a:moveTo>
                <a:cubicBezTo>
                  <a:pt x="158" y="1160"/>
                  <a:pt x="60" y="1051"/>
                  <a:pt x="30" y="907"/>
                </a:cubicBezTo>
                <a:cubicBezTo>
                  <a:pt x="0" y="763"/>
                  <a:pt x="22" y="544"/>
                  <a:pt x="75" y="408"/>
                </a:cubicBezTo>
                <a:cubicBezTo>
                  <a:pt x="128" y="272"/>
                  <a:pt x="242" y="159"/>
                  <a:pt x="348" y="91"/>
                </a:cubicBezTo>
                <a:cubicBezTo>
                  <a:pt x="454" y="23"/>
                  <a:pt x="612" y="0"/>
                  <a:pt x="710" y="0"/>
                </a:cubicBezTo>
                <a:cubicBezTo>
                  <a:pt x="808" y="0"/>
                  <a:pt x="877" y="46"/>
                  <a:pt x="937" y="91"/>
                </a:cubicBezTo>
                <a:cubicBezTo>
                  <a:pt x="997" y="136"/>
                  <a:pt x="1043" y="181"/>
                  <a:pt x="1073" y="272"/>
                </a:cubicBezTo>
                <a:cubicBezTo>
                  <a:pt x="1103" y="363"/>
                  <a:pt x="1111" y="552"/>
                  <a:pt x="1119" y="635"/>
                </a:cubicBezTo>
                <a:cubicBezTo>
                  <a:pt x="1127" y="718"/>
                  <a:pt x="1123" y="744"/>
                  <a:pt x="1119" y="77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xmlns="" id="{2C487D00-F47C-4D31-AF05-EDAD4BFDEDF6}"/>
              </a:ext>
            </a:extLst>
          </p:cNvPr>
          <p:cNvSpPr>
            <a:spLocks/>
          </p:cNvSpPr>
          <p:nvPr/>
        </p:nvSpPr>
        <p:spPr bwMode="auto">
          <a:xfrm>
            <a:off x="4481215" y="2146064"/>
            <a:ext cx="427136" cy="512820"/>
          </a:xfrm>
          <a:custGeom>
            <a:avLst/>
            <a:gdLst>
              <a:gd name="T0" fmla="*/ 2147483646 w 287"/>
              <a:gd name="T1" fmla="*/ 2147483646 h 469"/>
              <a:gd name="T2" fmla="*/ 2147483646 w 287"/>
              <a:gd name="T3" fmla="*/ 2147483646 h 469"/>
              <a:gd name="T4" fmla="*/ 2147483646 w 287"/>
              <a:gd name="T5" fmla="*/ 2147483646 h 469"/>
              <a:gd name="T6" fmla="*/ 2147483646 w 287"/>
              <a:gd name="T7" fmla="*/ 2147483646 h 469"/>
              <a:gd name="T8" fmla="*/ 2147483646 w 287"/>
              <a:gd name="T9" fmla="*/ 2147483646 h 469"/>
              <a:gd name="T10" fmla="*/ 2147483646 w 287"/>
              <a:gd name="T11" fmla="*/ 2147483646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7"/>
              <a:gd name="T19" fmla="*/ 0 h 469"/>
              <a:gd name="T20" fmla="*/ 287 w 287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7" h="469">
                <a:moveTo>
                  <a:pt x="287" y="197"/>
                </a:moveTo>
                <a:cubicBezTo>
                  <a:pt x="275" y="144"/>
                  <a:pt x="264" y="91"/>
                  <a:pt x="241" y="61"/>
                </a:cubicBezTo>
                <a:cubicBezTo>
                  <a:pt x="218" y="31"/>
                  <a:pt x="189" y="0"/>
                  <a:pt x="151" y="15"/>
                </a:cubicBezTo>
                <a:cubicBezTo>
                  <a:pt x="113" y="30"/>
                  <a:pt x="30" y="98"/>
                  <a:pt x="15" y="151"/>
                </a:cubicBezTo>
                <a:cubicBezTo>
                  <a:pt x="0" y="204"/>
                  <a:pt x="30" y="280"/>
                  <a:pt x="60" y="333"/>
                </a:cubicBezTo>
                <a:cubicBezTo>
                  <a:pt x="90" y="386"/>
                  <a:pt x="143" y="427"/>
                  <a:pt x="196" y="469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xmlns="" id="{582080BE-41C3-46B2-89E9-FECC517B046D}"/>
              </a:ext>
            </a:extLst>
          </p:cNvPr>
          <p:cNvSpPr>
            <a:spLocks/>
          </p:cNvSpPr>
          <p:nvPr/>
        </p:nvSpPr>
        <p:spPr bwMode="auto">
          <a:xfrm>
            <a:off x="1905001" y="57151"/>
            <a:ext cx="2355950" cy="726038"/>
          </a:xfrm>
          <a:prstGeom prst="borderCallout2">
            <a:avLst>
              <a:gd name="adj1" fmla="val 33162"/>
              <a:gd name="adj2" fmla="val 90258"/>
              <a:gd name="adj3" fmla="val 33163"/>
              <a:gd name="adj4" fmla="val 110728"/>
              <a:gd name="adj5" fmla="val 215410"/>
              <a:gd name="adj6" fmla="val 113677"/>
            </a:avLst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6897" tIns="28448" rIns="56897" bIns="2844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CC"/>
                </a:solidFill>
              </a:rPr>
              <a:t>Arch of the aorta </a:t>
            </a:r>
          </a:p>
        </p:txBody>
      </p:sp>
      <p:sp>
        <p:nvSpPr>
          <p:cNvPr id="53" name="AutoShape 15">
            <a:extLst>
              <a:ext uri="{FF2B5EF4-FFF2-40B4-BE49-F238E27FC236}">
                <a16:creationId xmlns:a16="http://schemas.microsoft.com/office/drawing/2014/main" xmlns="" id="{42F27B0E-8AD0-4228-9734-AEA2BFEDFD41}"/>
              </a:ext>
            </a:extLst>
          </p:cNvPr>
          <p:cNvSpPr>
            <a:spLocks/>
          </p:cNvSpPr>
          <p:nvPr/>
        </p:nvSpPr>
        <p:spPr bwMode="auto">
          <a:xfrm>
            <a:off x="1876725" y="3601422"/>
            <a:ext cx="1933277" cy="799128"/>
          </a:xfrm>
          <a:prstGeom prst="borderCallout2">
            <a:avLst>
              <a:gd name="adj1" fmla="val 4962"/>
              <a:gd name="adj2" fmla="val 91120"/>
              <a:gd name="adj3" fmla="val 617"/>
              <a:gd name="adj4" fmla="val 96530"/>
              <a:gd name="adj5" fmla="val -104774"/>
              <a:gd name="adj6" fmla="val 114207"/>
            </a:avLst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6897" tIns="28448" rIns="56897" bIns="2844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>
                <a:solidFill>
                  <a:srgbClr val="0000CC"/>
                </a:solidFill>
              </a:rPr>
              <a:t>Ascending aorta</a:t>
            </a:r>
            <a:endParaRPr lang="en-US" altLang="en-US" sz="1700" dirty="0">
              <a:solidFill>
                <a:srgbClr val="0000CC"/>
              </a:solidFill>
            </a:endParaRPr>
          </a:p>
        </p:txBody>
      </p:sp>
      <p:sp>
        <p:nvSpPr>
          <p:cNvPr id="54" name="Text Box 18">
            <a:extLst>
              <a:ext uri="{FF2B5EF4-FFF2-40B4-BE49-F238E27FC236}">
                <a16:creationId xmlns:a16="http://schemas.microsoft.com/office/drawing/2014/main" xmlns="" id="{7F88BA2D-3497-4B85-9981-D30DECA6C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999" y="1657352"/>
            <a:ext cx="1409403" cy="2882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897" tIns="28448" rIns="56897" bIns="2844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500" b="1" dirty="0">
                <a:solidFill>
                  <a:srgbClr val="0033CC"/>
                </a:solidFill>
              </a:rPr>
              <a:t>Right </a:t>
            </a:r>
            <a:r>
              <a:rPr lang="en-US" altLang="en-US" sz="1500" b="1">
                <a:solidFill>
                  <a:srgbClr val="0033CC"/>
                </a:solidFill>
              </a:rPr>
              <a:t>2</a:t>
            </a:r>
            <a:r>
              <a:rPr lang="en-US" altLang="en-US" sz="1500" b="1" baseline="30000">
                <a:solidFill>
                  <a:srgbClr val="0033CC"/>
                </a:solidFill>
              </a:rPr>
              <a:t>nd</a:t>
            </a:r>
            <a:r>
              <a:rPr lang="en-US" altLang="en-US" sz="1500" b="1">
                <a:solidFill>
                  <a:srgbClr val="0033CC"/>
                </a:solidFill>
              </a:rPr>
              <a:t> SC   </a:t>
            </a:r>
            <a:endParaRPr lang="en-US" altLang="en-US" sz="1500" b="1" dirty="0">
              <a:solidFill>
                <a:srgbClr val="0033CC"/>
              </a:solidFill>
            </a:endParaRP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xmlns="" id="{4A3D5941-EA53-485D-BE59-CF51054B53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6990" y="2716948"/>
            <a:ext cx="632521" cy="693002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 Box 22">
            <a:extLst>
              <a:ext uri="{FF2B5EF4-FFF2-40B4-BE49-F238E27FC236}">
                <a16:creationId xmlns:a16="http://schemas.microsoft.com/office/drawing/2014/main" xmlns="" id="{25811F52-7D26-4BCE-974F-4A52110B0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90750"/>
            <a:ext cx="1295400" cy="519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6897" tIns="28448" rIns="56897" bIns="2844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500" b="1" dirty="0">
                <a:solidFill>
                  <a:srgbClr val="0000CC"/>
                </a:solidFill>
              </a:rPr>
              <a:t>Sternal angle </a:t>
            </a:r>
          </a:p>
        </p:txBody>
      </p:sp>
      <p:sp>
        <p:nvSpPr>
          <p:cNvPr id="58" name="Line 23">
            <a:extLst>
              <a:ext uri="{FF2B5EF4-FFF2-40B4-BE49-F238E27FC236}">
                <a16:creationId xmlns:a16="http://schemas.microsoft.com/office/drawing/2014/main" xmlns="" id="{1C2A9E50-FEE3-4752-B6C0-E830F1025B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2976" y="2023712"/>
            <a:ext cx="572244" cy="25149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86DAFF4-E8FA-4E2E-9232-24EFC7EE0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604" y="1123951"/>
            <a:ext cx="1435596" cy="64222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6897" tIns="28448" rIns="56897" bIns="2844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b="1" dirty="0">
                <a:solidFill>
                  <a:srgbClr val="FF0000"/>
                </a:solidFill>
              </a:rPr>
              <a:t>Lower of T4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9B4CC975-E0CD-4E01-A38C-54B8A2F80C2F}"/>
              </a:ext>
            </a:extLst>
          </p:cNvPr>
          <p:cNvCxnSpPr/>
          <p:nvPr/>
        </p:nvCxnSpPr>
        <p:spPr>
          <a:xfrm flipH="1" flipV="1">
            <a:off x="5460509" y="2146066"/>
            <a:ext cx="698003" cy="3827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800600" y="3351810"/>
            <a:ext cx="2057400" cy="623242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r>
              <a:rPr lang="en-US" altLang="en-US" sz="1800" b="1" dirty="0">
                <a:solidFill>
                  <a:srgbClr val="0033CC"/>
                </a:solidFill>
              </a:rPr>
              <a:t>Left </a:t>
            </a:r>
            <a:r>
              <a:rPr lang="en-US" altLang="en-US" sz="1800" b="1">
                <a:solidFill>
                  <a:srgbClr val="0033CC"/>
                </a:solidFill>
              </a:rPr>
              <a:t>3</a:t>
            </a:r>
            <a:r>
              <a:rPr lang="en-US" altLang="en-US" sz="1800" b="1" baseline="30000">
                <a:solidFill>
                  <a:srgbClr val="0033CC"/>
                </a:solidFill>
              </a:rPr>
              <a:t>rd</a:t>
            </a:r>
            <a:r>
              <a:rPr lang="en-US" altLang="en-US" sz="1800" b="1">
                <a:solidFill>
                  <a:srgbClr val="0033CC"/>
                </a:solidFill>
              </a:rPr>
              <a:t> SC    </a:t>
            </a:r>
            <a:endParaRPr lang="en-US" altLang="en-US" sz="1800" b="1" dirty="0">
              <a:solidFill>
                <a:srgbClr val="0033CC"/>
              </a:solidFill>
            </a:endParaRPr>
          </a:p>
          <a:p>
            <a:endParaRPr lang="en-US" sz="1800" dirty="0"/>
          </a:p>
        </p:txBody>
      </p:sp>
      <p:sp>
        <p:nvSpPr>
          <p:cNvPr id="64" name="TextBox 63"/>
          <p:cNvSpPr txBox="1"/>
          <p:nvPr/>
        </p:nvSpPr>
        <p:spPr>
          <a:xfrm>
            <a:off x="6096000" y="1885954"/>
            <a:ext cx="1905000" cy="623242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r>
              <a:rPr lang="en-US" altLang="en-US" sz="1800" b="1" dirty="0">
                <a:solidFill>
                  <a:srgbClr val="0033CC"/>
                </a:solidFill>
              </a:rPr>
              <a:t>Left </a:t>
            </a:r>
            <a:r>
              <a:rPr lang="en-US" altLang="en-US" sz="1800" b="1">
                <a:solidFill>
                  <a:srgbClr val="0033CC"/>
                </a:solidFill>
              </a:rPr>
              <a:t>2</a:t>
            </a:r>
            <a:r>
              <a:rPr lang="en-US" altLang="en-US" sz="1800" b="1" baseline="30000">
                <a:solidFill>
                  <a:srgbClr val="0033CC"/>
                </a:solidFill>
              </a:rPr>
              <a:t>nd</a:t>
            </a:r>
            <a:r>
              <a:rPr lang="en-US" altLang="en-US" sz="1800" b="1">
                <a:solidFill>
                  <a:srgbClr val="0033CC"/>
                </a:solidFill>
              </a:rPr>
              <a:t> SC    </a:t>
            </a:r>
            <a:endParaRPr lang="en-US" altLang="en-US" sz="1800" b="1" dirty="0">
              <a:solidFill>
                <a:srgbClr val="0033CC"/>
              </a:solidFill>
            </a:endParaRPr>
          </a:p>
          <a:p>
            <a:endParaRPr lang="en-US" sz="1800" dirty="0"/>
          </a:p>
        </p:txBody>
      </p:sp>
      <p:sp>
        <p:nvSpPr>
          <p:cNvPr id="66" name="Line 23">
            <a:extLst>
              <a:ext uri="{FF2B5EF4-FFF2-40B4-BE49-F238E27FC236}">
                <a16:creationId xmlns:a16="http://schemas.microsoft.com/office/drawing/2014/main" xmlns="" id="{1C2A9E50-FEE3-4752-B6C0-E830F1025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5219" y="2571752"/>
            <a:ext cx="482340" cy="1091679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7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4" y="0"/>
            <a:ext cx="915528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143000" y="4869656"/>
            <a:ext cx="2133600" cy="273844"/>
          </a:xfrm>
        </p:spPr>
        <p:txBody>
          <a:bodyPr/>
          <a:lstStyle/>
          <a:p>
            <a:fld id="{DC3C6F1D-206F-4627-8E1C-1C98388AC4C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36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" y="0"/>
            <a:ext cx="9133055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37</a:t>
            </a:fld>
            <a:endParaRPr lang="en-US"/>
          </a:p>
        </p:txBody>
      </p:sp>
      <p:sp>
        <p:nvSpPr>
          <p:cNvPr id="4" name="AutoShape 15">
            <a:extLst>
              <a:ext uri="{FF2B5EF4-FFF2-40B4-BE49-F238E27FC236}">
                <a16:creationId xmlns:a16="http://schemas.microsoft.com/office/drawing/2014/main" xmlns="" id="{42F27B0E-8AD0-4228-9734-AEA2BFEDFD41}"/>
              </a:ext>
            </a:extLst>
          </p:cNvPr>
          <p:cNvSpPr>
            <a:spLocks/>
          </p:cNvSpPr>
          <p:nvPr/>
        </p:nvSpPr>
        <p:spPr bwMode="auto">
          <a:xfrm>
            <a:off x="1066800" y="1896204"/>
            <a:ext cx="1447800" cy="370746"/>
          </a:xfrm>
          <a:prstGeom prst="borderCallout2">
            <a:avLst>
              <a:gd name="adj1" fmla="val 4962"/>
              <a:gd name="adj2" fmla="val 91120"/>
              <a:gd name="adj3" fmla="val 617"/>
              <a:gd name="adj4" fmla="val 96530"/>
              <a:gd name="adj5" fmla="val 40731"/>
              <a:gd name="adj6" fmla="val 251480"/>
            </a:avLst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6897" tIns="28448" rIns="56897" bIns="2844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0000CC"/>
                </a:solidFill>
              </a:rPr>
              <a:t>Vagus</a:t>
            </a:r>
            <a:r>
              <a:rPr lang="en-US" altLang="en-US" sz="1700" b="1" dirty="0">
                <a:solidFill>
                  <a:srgbClr val="0000CC"/>
                </a:solidFill>
              </a:rPr>
              <a:t> nerve</a:t>
            </a:r>
            <a:endParaRPr lang="en-US" altLang="en-US" sz="1700" dirty="0">
              <a:solidFill>
                <a:srgbClr val="0000CC"/>
              </a:solidFill>
            </a:endParaRPr>
          </a:p>
        </p:txBody>
      </p:sp>
      <p:sp>
        <p:nvSpPr>
          <p:cNvPr id="5" name="AutoShape 15">
            <a:extLst>
              <a:ext uri="{FF2B5EF4-FFF2-40B4-BE49-F238E27FC236}">
                <a16:creationId xmlns:a16="http://schemas.microsoft.com/office/drawing/2014/main" xmlns="" id="{42F27B0E-8AD0-4228-9734-AEA2BFEDFD41}"/>
              </a:ext>
            </a:extLst>
          </p:cNvPr>
          <p:cNvSpPr>
            <a:spLocks/>
          </p:cNvSpPr>
          <p:nvPr/>
        </p:nvSpPr>
        <p:spPr bwMode="auto">
          <a:xfrm>
            <a:off x="5486400" y="666750"/>
            <a:ext cx="1752600" cy="370746"/>
          </a:xfrm>
          <a:prstGeom prst="borderCallout2">
            <a:avLst>
              <a:gd name="adj1" fmla="val 99506"/>
              <a:gd name="adj2" fmla="val -2038"/>
              <a:gd name="adj3" fmla="val 105438"/>
              <a:gd name="adj4" fmla="val 214"/>
              <a:gd name="adj5" fmla="val 275037"/>
              <a:gd name="adj6" fmla="val -36850"/>
            </a:avLst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6897" tIns="28448" rIns="56897" bIns="2844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 dirty="0" err="1">
                <a:solidFill>
                  <a:srgbClr val="0000CC"/>
                </a:solidFill>
              </a:rPr>
              <a:t>L.Phrenic</a:t>
            </a:r>
            <a:r>
              <a:rPr lang="en-US" altLang="en-US" sz="1700" b="1" dirty="0">
                <a:solidFill>
                  <a:srgbClr val="0000CC"/>
                </a:solidFill>
              </a:rPr>
              <a:t> nerve</a:t>
            </a:r>
            <a:endParaRPr lang="en-US" altLang="en-US" sz="1700" dirty="0">
              <a:solidFill>
                <a:srgbClr val="0000CC"/>
              </a:solidFill>
            </a:endParaRPr>
          </a:p>
        </p:txBody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xmlns="" id="{382CFEFB-76BB-D840-BBC4-FC412C45C5FA}"/>
              </a:ext>
            </a:extLst>
          </p:cNvPr>
          <p:cNvSpPr>
            <a:spLocks/>
          </p:cNvSpPr>
          <p:nvPr/>
        </p:nvSpPr>
        <p:spPr bwMode="auto">
          <a:xfrm>
            <a:off x="6553200" y="3690455"/>
            <a:ext cx="1752600" cy="370746"/>
          </a:xfrm>
          <a:prstGeom prst="borderCallout2">
            <a:avLst>
              <a:gd name="adj1" fmla="val 99506"/>
              <a:gd name="adj2" fmla="val -2038"/>
              <a:gd name="adj3" fmla="val 23604"/>
              <a:gd name="adj4" fmla="val -12631"/>
              <a:gd name="adj5" fmla="val -533488"/>
              <a:gd name="adj6" fmla="val -104390"/>
            </a:avLst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6897" tIns="28448" rIns="56897" bIns="2844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b="1">
                <a:solidFill>
                  <a:srgbClr val="0000CC"/>
                </a:solidFill>
              </a:rPr>
              <a:t>L.Subclavian a</a:t>
            </a:r>
          </a:p>
        </p:txBody>
      </p:sp>
    </p:spTree>
    <p:extLst>
      <p:ext uri="{BB962C8B-B14F-4D97-AF65-F5344CB8AC3E}">
        <p14:creationId xmlns:p14="http://schemas.microsoft.com/office/powerpoint/2010/main" val="11034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63"/>
            <a:ext cx="9172275" cy="51567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9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6"/>
            <a:ext cx="9144000" cy="51167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4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xmlns="" id="{9C2202F7-14B7-4CD1-8D89-5CEFC566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5438" t="7167" r="24480" b="5888"/>
          <a:stretch>
            <a:fillRect/>
          </a:stretch>
        </p:blipFill>
        <p:spPr bwMode="auto">
          <a:xfrm>
            <a:off x="3869532" y="0"/>
            <a:ext cx="395049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8403" name="AutoShape 3">
            <a:extLst>
              <a:ext uri="{FF2B5EF4-FFF2-40B4-BE49-F238E27FC236}">
                <a16:creationId xmlns:a16="http://schemas.microsoft.com/office/drawing/2014/main" xmlns="" id="{AD291B0C-E3C2-42F1-836A-56230B47E8D7}"/>
              </a:ext>
            </a:extLst>
          </p:cNvPr>
          <p:cNvSpPr>
            <a:spLocks/>
          </p:cNvSpPr>
          <p:nvPr/>
        </p:nvSpPr>
        <p:spPr bwMode="auto">
          <a:xfrm>
            <a:off x="1471613" y="2583659"/>
            <a:ext cx="2152650" cy="736997"/>
          </a:xfrm>
          <a:prstGeom prst="borderCallout2">
            <a:avLst>
              <a:gd name="adj1" fmla="val 11630"/>
              <a:gd name="adj2" fmla="val 102653"/>
              <a:gd name="adj3" fmla="val 11630"/>
              <a:gd name="adj4" fmla="val 118417"/>
              <a:gd name="adj5" fmla="val 88528"/>
              <a:gd name="adj6" fmla="val 149338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8404" name="AutoShape 4">
            <a:extLst>
              <a:ext uri="{FF2B5EF4-FFF2-40B4-BE49-F238E27FC236}">
                <a16:creationId xmlns:a16="http://schemas.microsoft.com/office/drawing/2014/main" xmlns="" id="{77C97C35-6CE0-44F9-9B72-B4D1BCCF34A7}"/>
              </a:ext>
            </a:extLst>
          </p:cNvPr>
          <p:cNvSpPr>
            <a:spLocks/>
          </p:cNvSpPr>
          <p:nvPr/>
        </p:nvSpPr>
        <p:spPr bwMode="auto">
          <a:xfrm>
            <a:off x="1871664" y="1506142"/>
            <a:ext cx="1160860" cy="795338"/>
          </a:xfrm>
          <a:prstGeom prst="borderCallout2">
            <a:avLst>
              <a:gd name="adj1" fmla="val 10778"/>
              <a:gd name="adj2" fmla="val 104921"/>
              <a:gd name="adj3" fmla="val 10778"/>
              <a:gd name="adj4" fmla="val 163486"/>
              <a:gd name="adj5" fmla="val 95208"/>
              <a:gd name="adj6" fmla="val 278565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auricle 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05" name="AutoShape 5">
            <a:extLst>
              <a:ext uri="{FF2B5EF4-FFF2-40B4-BE49-F238E27FC236}">
                <a16:creationId xmlns:a16="http://schemas.microsoft.com/office/drawing/2014/main" xmlns="" id="{2FC6D1AA-30D3-4EE1-9228-ACA2D007DBFB}"/>
              </a:ext>
            </a:extLst>
          </p:cNvPr>
          <p:cNvSpPr>
            <a:spLocks/>
          </p:cNvSpPr>
          <p:nvPr/>
        </p:nvSpPr>
        <p:spPr bwMode="auto">
          <a:xfrm>
            <a:off x="6255545" y="305993"/>
            <a:ext cx="1565672" cy="720328"/>
          </a:xfrm>
          <a:prstGeom prst="borderCallout2">
            <a:avLst>
              <a:gd name="adj1" fmla="val 11903"/>
              <a:gd name="adj2" fmla="val -3648"/>
              <a:gd name="adj3" fmla="val 11903"/>
              <a:gd name="adj4" fmla="val -14069"/>
              <a:gd name="adj5" fmla="val 257190"/>
              <a:gd name="adj6" fmla="val -34602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trunk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06" name="AutoShape 6">
            <a:extLst>
              <a:ext uri="{FF2B5EF4-FFF2-40B4-BE49-F238E27FC236}">
                <a16:creationId xmlns:a16="http://schemas.microsoft.com/office/drawing/2014/main" xmlns="" id="{C97B0C26-4C27-4D2F-839D-4D291F7D04B2}"/>
              </a:ext>
            </a:extLst>
          </p:cNvPr>
          <p:cNvSpPr>
            <a:spLocks/>
          </p:cNvSpPr>
          <p:nvPr/>
        </p:nvSpPr>
        <p:spPr bwMode="auto">
          <a:xfrm>
            <a:off x="2295528" y="341712"/>
            <a:ext cx="1674019" cy="710803"/>
          </a:xfrm>
          <a:prstGeom prst="borderCallout2">
            <a:avLst>
              <a:gd name="adj1" fmla="val 12060"/>
              <a:gd name="adj2" fmla="val 103412"/>
              <a:gd name="adj3" fmla="val 12060"/>
              <a:gd name="adj4" fmla="val 111023"/>
              <a:gd name="adj5" fmla="val 208375"/>
              <a:gd name="adj6" fmla="val 17461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Ascending Aorta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07" name="AutoShape 7">
            <a:extLst>
              <a:ext uri="{FF2B5EF4-FFF2-40B4-BE49-F238E27FC236}">
                <a16:creationId xmlns:a16="http://schemas.microsoft.com/office/drawing/2014/main" xmlns="" id="{14774AE3-0A9B-45CD-9AA1-A205797D59E6}"/>
              </a:ext>
            </a:extLst>
          </p:cNvPr>
          <p:cNvSpPr>
            <a:spLocks/>
          </p:cNvSpPr>
          <p:nvPr/>
        </p:nvSpPr>
        <p:spPr bwMode="auto">
          <a:xfrm>
            <a:off x="1391841" y="4592242"/>
            <a:ext cx="2152650" cy="409575"/>
          </a:xfrm>
          <a:prstGeom prst="borderCallout2">
            <a:avLst>
              <a:gd name="adj1" fmla="val 20931"/>
              <a:gd name="adj2" fmla="val 102653"/>
              <a:gd name="adj3" fmla="val 20931"/>
              <a:gd name="adj4" fmla="val 122620"/>
              <a:gd name="adj5" fmla="val 37792"/>
              <a:gd name="adj6" fmla="val 162056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border </a:t>
            </a:r>
          </a:p>
        </p:txBody>
      </p:sp>
      <p:sp>
        <p:nvSpPr>
          <p:cNvPr id="358408" name="Line 8">
            <a:extLst>
              <a:ext uri="{FF2B5EF4-FFF2-40B4-BE49-F238E27FC236}">
                <a16:creationId xmlns:a16="http://schemas.microsoft.com/office/drawing/2014/main" xmlns="" id="{0D29448B-07D6-4E42-A75A-519EC3164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1458" y="2680099"/>
            <a:ext cx="919163" cy="162044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09" name="AutoShape 9">
            <a:extLst>
              <a:ext uri="{FF2B5EF4-FFF2-40B4-BE49-F238E27FC236}">
                <a16:creationId xmlns:a16="http://schemas.microsoft.com/office/drawing/2014/main" xmlns="" id="{553B80CE-F4EB-4804-A7C1-DCCE8DF8192C}"/>
              </a:ext>
            </a:extLst>
          </p:cNvPr>
          <p:cNvSpPr>
            <a:spLocks/>
          </p:cNvSpPr>
          <p:nvPr/>
        </p:nvSpPr>
        <p:spPr bwMode="auto">
          <a:xfrm>
            <a:off x="6624639" y="1356123"/>
            <a:ext cx="1188244" cy="567928"/>
          </a:xfrm>
          <a:prstGeom prst="borderCallout2">
            <a:avLst>
              <a:gd name="adj1" fmla="val 15093"/>
              <a:gd name="adj2" fmla="val -4810"/>
              <a:gd name="adj3" fmla="val 15093"/>
              <a:gd name="adj4" fmla="val -6213"/>
              <a:gd name="adj5" fmla="val 233755"/>
              <a:gd name="adj6" fmla="val -7718"/>
            </a:avLst>
          </a:prstGeom>
          <a:solidFill>
            <a:srgbClr val="CCFFCC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artery</a:t>
            </a:r>
          </a:p>
        </p:txBody>
      </p:sp>
      <p:sp>
        <p:nvSpPr>
          <p:cNvPr id="358410" name="Line 10">
            <a:extLst>
              <a:ext uri="{FF2B5EF4-FFF2-40B4-BE49-F238E27FC236}">
                <a16:creationId xmlns:a16="http://schemas.microsoft.com/office/drawing/2014/main" xmlns="" id="{4FA5A3C4-F3F9-42ED-A17D-2DEE92B31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1458" y="2680098"/>
            <a:ext cx="1890713" cy="70127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11" name="AutoShape 11">
            <a:extLst>
              <a:ext uri="{FF2B5EF4-FFF2-40B4-BE49-F238E27FC236}">
                <a16:creationId xmlns:a16="http://schemas.microsoft.com/office/drawing/2014/main" xmlns="" id="{AA992776-C1B7-428E-9D19-871F7FDFC981}"/>
              </a:ext>
            </a:extLst>
          </p:cNvPr>
          <p:cNvSpPr>
            <a:spLocks/>
          </p:cNvSpPr>
          <p:nvPr/>
        </p:nvSpPr>
        <p:spPr bwMode="auto">
          <a:xfrm>
            <a:off x="1497808" y="3581401"/>
            <a:ext cx="1565672" cy="720329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31861"/>
              <a:gd name="adj5" fmla="val 40991"/>
              <a:gd name="adj6" fmla="val 187148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Coronary sulcus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12" name="AutoShape 12">
            <a:extLst>
              <a:ext uri="{FF2B5EF4-FFF2-40B4-BE49-F238E27FC236}">
                <a16:creationId xmlns:a16="http://schemas.microsoft.com/office/drawing/2014/main" xmlns="" id="{FA30AB58-7F37-4A54-B8B7-709014BFAAA6}"/>
              </a:ext>
            </a:extLst>
          </p:cNvPr>
          <p:cNvSpPr>
            <a:spLocks noChangeArrowheads="1"/>
          </p:cNvSpPr>
          <p:nvPr/>
        </p:nvSpPr>
        <p:spPr bwMode="auto">
          <a:xfrm rot="18552915">
            <a:off x="5953128" y="3109914"/>
            <a:ext cx="329803" cy="108347"/>
          </a:xfrm>
          <a:prstGeom prst="diamond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13" name="Line 13">
            <a:extLst>
              <a:ext uri="{FF2B5EF4-FFF2-40B4-BE49-F238E27FC236}">
                <a16:creationId xmlns:a16="http://schemas.microsoft.com/office/drawing/2014/main" xmlns="" id="{255ACDCE-E35F-4562-9369-EA764F82AA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1456" y="2571752"/>
            <a:ext cx="1081088" cy="10834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14" name="Line 14">
            <a:extLst>
              <a:ext uri="{FF2B5EF4-FFF2-40B4-BE49-F238E27FC236}">
                <a16:creationId xmlns:a16="http://schemas.microsoft.com/office/drawing/2014/main" xmlns="" id="{AC9F9D9E-A6F4-4D36-9E3F-D4F8B3FE68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0787" y="1437087"/>
            <a:ext cx="215504" cy="102631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8BCBD6-52C8-4DAD-8D62-BDC23E62C690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9445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5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5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5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5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5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3" grpId="0" animBg="1"/>
      <p:bldP spid="358404" grpId="0" animBg="1"/>
      <p:bldP spid="358405" grpId="0" animBg="1"/>
      <p:bldP spid="358406" grpId="0" animBg="1"/>
      <p:bldP spid="358407" grpId="0" animBg="1"/>
      <p:bldP spid="358409" grpId="0" animBg="1"/>
      <p:bldP spid="358411" grpId="0" animBg="1"/>
      <p:bldP spid="3584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88069" cy="5162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54469" y="4835366"/>
            <a:ext cx="2133600" cy="273844"/>
          </a:xfrm>
        </p:spPr>
        <p:txBody>
          <a:bodyPr/>
          <a:lstStyle/>
          <a:p>
            <a:fld id="{DC3C6F1D-206F-4627-8E1C-1C98388AC4C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76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2"/>
            <a:ext cx="9140135" cy="51325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93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0AF4D721-5072-45FF-8921-15E4385C54D0}"/>
              </a:ext>
            </a:extLst>
          </p:cNvPr>
          <p:cNvSpPr/>
          <p:nvPr/>
        </p:nvSpPr>
        <p:spPr>
          <a:xfrm>
            <a:off x="4140882" y="357188"/>
            <a:ext cx="685979" cy="41052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2F10CDA1-E74E-4B3A-8E14-5708B34E556E}"/>
              </a:ext>
            </a:extLst>
          </p:cNvPr>
          <p:cNvCxnSpPr/>
          <p:nvPr/>
        </p:nvCxnSpPr>
        <p:spPr>
          <a:xfrm>
            <a:off x="4140882" y="1059656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C7E01945-09A0-4345-9B4A-87D154580F74}"/>
              </a:ext>
            </a:extLst>
          </p:cNvPr>
          <p:cNvCxnSpPr/>
          <p:nvPr/>
        </p:nvCxnSpPr>
        <p:spPr>
          <a:xfrm>
            <a:off x="4140882" y="1815704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B4A5237D-5957-4DE2-83C0-F5E6EF5AE197}"/>
              </a:ext>
            </a:extLst>
          </p:cNvPr>
          <p:cNvCxnSpPr/>
          <p:nvPr/>
        </p:nvCxnSpPr>
        <p:spPr>
          <a:xfrm>
            <a:off x="4140882" y="2733675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83371CEA-030A-4678-9BDE-3158C3780E66}"/>
              </a:ext>
            </a:extLst>
          </p:cNvPr>
          <p:cNvCxnSpPr/>
          <p:nvPr/>
        </p:nvCxnSpPr>
        <p:spPr>
          <a:xfrm>
            <a:off x="4140882" y="3706416"/>
            <a:ext cx="685979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08" name="TextBox 12">
            <a:extLst>
              <a:ext uri="{FF2B5EF4-FFF2-40B4-BE49-F238E27FC236}">
                <a16:creationId xmlns:a16="http://schemas.microsoft.com/office/drawing/2014/main" xmlns="" id="{9444FADA-F293-4AD5-9002-800809B98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883" y="573883"/>
            <a:ext cx="65382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T12</a:t>
            </a:r>
          </a:p>
        </p:txBody>
      </p:sp>
      <p:sp>
        <p:nvSpPr>
          <p:cNvPr id="109" name="TextBox 13">
            <a:extLst>
              <a:ext uri="{FF2B5EF4-FFF2-40B4-BE49-F238E27FC236}">
                <a16:creationId xmlns:a16="http://schemas.microsoft.com/office/drawing/2014/main" xmlns="" id="{6182BB5B-7FB6-48D3-A0A4-64FAC200C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037" y="1206105"/>
            <a:ext cx="65382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L1</a:t>
            </a:r>
          </a:p>
        </p:txBody>
      </p:sp>
      <p:sp>
        <p:nvSpPr>
          <p:cNvPr id="110" name="TextBox 14">
            <a:extLst>
              <a:ext uri="{FF2B5EF4-FFF2-40B4-BE49-F238E27FC236}">
                <a16:creationId xmlns:a16="http://schemas.microsoft.com/office/drawing/2014/main" xmlns="" id="{A2C8585C-7EBC-46EA-B419-F67D959F1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575" y="2018110"/>
            <a:ext cx="65382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L2</a:t>
            </a:r>
          </a:p>
        </p:txBody>
      </p:sp>
      <p:sp>
        <p:nvSpPr>
          <p:cNvPr id="111" name="TextBox 15">
            <a:extLst>
              <a:ext uri="{FF2B5EF4-FFF2-40B4-BE49-F238E27FC236}">
                <a16:creationId xmlns:a16="http://schemas.microsoft.com/office/drawing/2014/main" xmlns="" id="{0C0F0E18-311C-4D97-9AF4-7E1656648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292" y="2930128"/>
            <a:ext cx="652632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L3</a:t>
            </a:r>
          </a:p>
        </p:txBody>
      </p:sp>
      <p:sp>
        <p:nvSpPr>
          <p:cNvPr id="112" name="TextBox 16">
            <a:extLst>
              <a:ext uri="{FF2B5EF4-FFF2-40B4-BE49-F238E27FC236}">
                <a16:creationId xmlns:a16="http://schemas.microsoft.com/office/drawing/2014/main" xmlns="" id="{563B6CAD-B0C9-4779-AEA2-29905A41D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575" y="3839766"/>
            <a:ext cx="65382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</a:rPr>
              <a:t>L4</a:t>
            </a:r>
          </a:p>
        </p:txBody>
      </p:sp>
      <p:sp>
        <p:nvSpPr>
          <p:cNvPr id="113" name="TextBox 17">
            <a:extLst>
              <a:ext uri="{FF2B5EF4-FFF2-40B4-BE49-F238E27FC236}">
                <a16:creationId xmlns:a16="http://schemas.microsoft.com/office/drawing/2014/main" xmlns="" id="{68DC7777-6F9B-4DB4-8ACD-F4B48F126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875" y="42864"/>
            <a:ext cx="2349715" cy="39290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black"/>
                </a:solidFill>
                <a:latin typeface="Arial" panose="020B0604020202020204" pitchFamily="34" charset="0"/>
              </a:rPr>
              <a:t>Single branches</a:t>
            </a:r>
          </a:p>
        </p:txBody>
      </p:sp>
      <p:sp>
        <p:nvSpPr>
          <p:cNvPr id="114" name="TextBox 18">
            <a:extLst>
              <a:ext uri="{FF2B5EF4-FFF2-40B4-BE49-F238E27FC236}">
                <a16:creationId xmlns:a16="http://schemas.microsoft.com/office/drawing/2014/main" xmlns="" id="{BBD65504-B6BE-492C-9C86-CEBA13B58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060" y="1"/>
            <a:ext cx="2349715" cy="39290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prstClr val="black"/>
                </a:solidFill>
                <a:latin typeface="Arial" panose="020B0604020202020204" pitchFamily="34" charset="0"/>
              </a:rPr>
              <a:t>Paired branches</a:t>
            </a:r>
          </a:p>
        </p:txBody>
      </p:sp>
      <p:sp>
        <p:nvSpPr>
          <p:cNvPr id="115" name="Line Callout 1 (No Border) 114">
            <a:extLst>
              <a:ext uri="{FF2B5EF4-FFF2-40B4-BE49-F238E27FC236}">
                <a16:creationId xmlns:a16="http://schemas.microsoft.com/office/drawing/2014/main" xmlns="" id="{53E4204B-71B2-4806-9741-CCBBE9AB6CE9}"/>
              </a:ext>
            </a:extLst>
          </p:cNvPr>
          <p:cNvSpPr/>
          <p:nvPr/>
        </p:nvSpPr>
        <p:spPr>
          <a:xfrm>
            <a:off x="5383027" y="573883"/>
            <a:ext cx="2620057" cy="346472"/>
          </a:xfrm>
          <a:prstGeom prst="callout1">
            <a:avLst>
              <a:gd name="adj1" fmla="val 53891"/>
              <a:gd name="adj2" fmla="val 3493"/>
              <a:gd name="adj3" fmla="val 51347"/>
              <a:gd name="adj4" fmla="val -21179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Inferior phrenic artery</a:t>
            </a:r>
          </a:p>
        </p:txBody>
      </p:sp>
      <p:sp>
        <p:nvSpPr>
          <p:cNvPr id="116" name="Line Callout 1 (No Border) 115">
            <a:extLst>
              <a:ext uri="{FF2B5EF4-FFF2-40B4-BE49-F238E27FC236}">
                <a16:creationId xmlns:a16="http://schemas.microsoft.com/office/drawing/2014/main" xmlns="" id="{D9CC96D6-10D5-4501-A21B-067FB3545372}"/>
              </a:ext>
            </a:extLst>
          </p:cNvPr>
          <p:cNvSpPr/>
          <p:nvPr/>
        </p:nvSpPr>
        <p:spPr>
          <a:xfrm>
            <a:off x="5328244" y="1173957"/>
            <a:ext cx="2620057" cy="346472"/>
          </a:xfrm>
          <a:prstGeom prst="callout1">
            <a:avLst>
              <a:gd name="adj1" fmla="val 44307"/>
              <a:gd name="adj2" fmla="val 3493"/>
              <a:gd name="adj3" fmla="val 48152"/>
              <a:gd name="adj4" fmla="val -18645"/>
            </a:avLst>
          </a:prstGeom>
          <a:noFill/>
          <a:ln w="57150" cap="flat" cmpd="sng" algn="ctr">
            <a:solidFill>
              <a:srgbClr val="1F497D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Middle suprarenal artery</a:t>
            </a:r>
          </a:p>
        </p:txBody>
      </p:sp>
      <p:sp>
        <p:nvSpPr>
          <p:cNvPr id="117" name="Line Callout 1 (No Border) 116">
            <a:extLst>
              <a:ext uri="{FF2B5EF4-FFF2-40B4-BE49-F238E27FC236}">
                <a16:creationId xmlns:a16="http://schemas.microsoft.com/office/drawing/2014/main" xmlns="" id="{C60FD9D9-9C29-4DF3-9A81-01FA5709E374}"/>
              </a:ext>
            </a:extLst>
          </p:cNvPr>
          <p:cNvSpPr/>
          <p:nvPr/>
        </p:nvSpPr>
        <p:spPr>
          <a:xfrm>
            <a:off x="5328244" y="1935958"/>
            <a:ext cx="1567271" cy="345281"/>
          </a:xfrm>
          <a:prstGeom prst="callout1">
            <a:avLst>
              <a:gd name="adj1" fmla="val 53891"/>
              <a:gd name="adj2" fmla="val 3493"/>
              <a:gd name="adj3" fmla="val 54542"/>
              <a:gd name="adj4" fmla="val -32177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Renal artery</a:t>
            </a:r>
          </a:p>
        </p:txBody>
      </p:sp>
      <p:sp>
        <p:nvSpPr>
          <p:cNvPr id="118" name="Line Callout 1 (No Border) 117">
            <a:extLst>
              <a:ext uri="{FF2B5EF4-FFF2-40B4-BE49-F238E27FC236}">
                <a16:creationId xmlns:a16="http://schemas.microsoft.com/office/drawing/2014/main" xmlns="" id="{8DA0E519-CFF6-4979-93E0-4D8A3057C0C8}"/>
              </a:ext>
            </a:extLst>
          </p:cNvPr>
          <p:cNvSpPr/>
          <p:nvPr/>
        </p:nvSpPr>
        <p:spPr>
          <a:xfrm>
            <a:off x="5328244" y="2930128"/>
            <a:ext cx="1730429" cy="346472"/>
          </a:xfrm>
          <a:prstGeom prst="callout1">
            <a:avLst>
              <a:gd name="adj1" fmla="val 53891"/>
              <a:gd name="adj2" fmla="val 3493"/>
              <a:gd name="adj3" fmla="val 64126"/>
              <a:gd name="adj4" fmla="val -29662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Gonadal artery</a:t>
            </a:r>
          </a:p>
        </p:txBody>
      </p:sp>
      <p:sp>
        <p:nvSpPr>
          <p:cNvPr id="119" name="Line Callout 1 (No Border) 118">
            <a:extLst>
              <a:ext uri="{FF2B5EF4-FFF2-40B4-BE49-F238E27FC236}">
                <a16:creationId xmlns:a16="http://schemas.microsoft.com/office/drawing/2014/main" xmlns="" id="{91583A95-3A4B-48A4-8FFA-13290B3A2332}"/>
              </a:ext>
            </a:extLst>
          </p:cNvPr>
          <p:cNvSpPr/>
          <p:nvPr/>
        </p:nvSpPr>
        <p:spPr>
          <a:xfrm>
            <a:off x="5265125" y="4672014"/>
            <a:ext cx="2620057" cy="346472"/>
          </a:xfrm>
          <a:prstGeom prst="callout1">
            <a:avLst>
              <a:gd name="adj1" fmla="val 53891"/>
              <a:gd name="adj2" fmla="val 3493"/>
              <a:gd name="adj3" fmla="val -89216"/>
              <a:gd name="adj4" fmla="val -24558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Calibri"/>
              </a:rPr>
              <a:t>Common iliac artery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xmlns="" id="{1D8ED243-59D1-4F66-A90F-D7B236983CA8}"/>
              </a:ext>
            </a:extLst>
          </p:cNvPr>
          <p:cNvCxnSpPr/>
          <p:nvPr/>
        </p:nvCxnSpPr>
        <p:spPr>
          <a:xfrm flipH="1">
            <a:off x="4140882" y="4354116"/>
            <a:ext cx="403727" cy="594122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triangle"/>
          </a:ln>
          <a:effectLst/>
        </p:spPr>
      </p:cxnSp>
      <p:sp>
        <p:nvSpPr>
          <p:cNvPr id="121" name="Line Callout 1 (No Border) 120">
            <a:extLst>
              <a:ext uri="{FF2B5EF4-FFF2-40B4-BE49-F238E27FC236}">
                <a16:creationId xmlns:a16="http://schemas.microsoft.com/office/drawing/2014/main" xmlns="" id="{595572B4-4581-4A8E-A58A-90ACCD5A056C}"/>
              </a:ext>
            </a:extLst>
          </p:cNvPr>
          <p:cNvSpPr/>
          <p:nvPr/>
        </p:nvSpPr>
        <p:spPr>
          <a:xfrm>
            <a:off x="1243337" y="573883"/>
            <a:ext cx="2618867" cy="346472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75964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Coeliac trunk</a:t>
            </a:r>
          </a:p>
        </p:txBody>
      </p:sp>
      <p:sp>
        <p:nvSpPr>
          <p:cNvPr id="122" name="Line Callout 1 (No Border) 121">
            <a:extLst>
              <a:ext uri="{FF2B5EF4-FFF2-40B4-BE49-F238E27FC236}">
                <a16:creationId xmlns:a16="http://schemas.microsoft.com/office/drawing/2014/main" xmlns="" id="{BE950D17-7CE6-46AC-85B7-C6671291EA02}"/>
              </a:ext>
            </a:extLst>
          </p:cNvPr>
          <p:cNvSpPr/>
          <p:nvPr/>
        </p:nvSpPr>
        <p:spPr>
          <a:xfrm>
            <a:off x="1198081" y="1206105"/>
            <a:ext cx="2692705" cy="345281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95693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Superior mesenteric artery</a:t>
            </a:r>
          </a:p>
        </p:txBody>
      </p:sp>
      <p:sp>
        <p:nvSpPr>
          <p:cNvPr id="123" name="Line Callout 1 (No Border) 122">
            <a:extLst>
              <a:ext uri="{FF2B5EF4-FFF2-40B4-BE49-F238E27FC236}">
                <a16:creationId xmlns:a16="http://schemas.microsoft.com/office/drawing/2014/main" xmlns="" id="{F0C793E9-C3F5-44EE-96EB-C1A23B71B418}"/>
              </a:ext>
            </a:extLst>
          </p:cNvPr>
          <p:cNvSpPr/>
          <p:nvPr/>
        </p:nvSpPr>
        <p:spPr>
          <a:xfrm>
            <a:off x="1170690" y="2930128"/>
            <a:ext cx="2691513" cy="346472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95693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Inferior  mesenteric artery</a:t>
            </a:r>
          </a:p>
        </p:txBody>
      </p:sp>
      <p:sp>
        <p:nvSpPr>
          <p:cNvPr id="124" name="Line Callout 1 (No Border) 123">
            <a:extLst>
              <a:ext uri="{FF2B5EF4-FFF2-40B4-BE49-F238E27FC236}">
                <a16:creationId xmlns:a16="http://schemas.microsoft.com/office/drawing/2014/main" xmlns="" id="{11BAF81C-BD90-4ED9-875C-64A1587355C6}"/>
              </a:ext>
            </a:extLst>
          </p:cNvPr>
          <p:cNvSpPr/>
          <p:nvPr/>
        </p:nvSpPr>
        <p:spPr>
          <a:xfrm>
            <a:off x="1198081" y="3839766"/>
            <a:ext cx="2692705" cy="346472"/>
          </a:xfrm>
          <a:prstGeom prst="callout1">
            <a:avLst>
              <a:gd name="adj1" fmla="val 53891"/>
              <a:gd name="adj2" fmla="val 113730"/>
              <a:gd name="adj3" fmla="val 57736"/>
              <a:gd name="adj4" fmla="val 77607"/>
            </a:avLst>
          </a:prstGeom>
          <a:noFill/>
          <a:ln w="57150" cap="flat" cmpd="sng" algn="ctr">
            <a:solidFill>
              <a:srgbClr val="002060"/>
            </a:solidFill>
            <a:prstDash val="sysDash"/>
          </a:ln>
          <a:effectLst/>
        </p:spPr>
        <p:txBody>
          <a:bodyPr lIns="68589" tIns="34295" rIns="68589" bIns="34295" anchor="ctr"/>
          <a:lstStyle/>
          <a:p>
            <a:pPr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0" dirty="0">
                <a:solidFill>
                  <a:srgbClr val="FF0000"/>
                </a:solidFill>
                <a:latin typeface="Calibri"/>
              </a:rPr>
              <a:t>Median sacral artery</a:t>
            </a:r>
          </a:p>
        </p:txBody>
      </p:sp>
      <p:sp>
        <p:nvSpPr>
          <p:cNvPr id="125" name="TextBox 31">
            <a:extLst>
              <a:ext uri="{FF2B5EF4-FFF2-40B4-BE49-F238E27FC236}">
                <a16:creationId xmlns:a16="http://schemas.microsoft.com/office/drawing/2014/main" xmlns="" id="{0BCE4E35-94FA-40D1-8C84-06EB6061F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286250"/>
            <a:ext cx="2691513" cy="8079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Branches of Abdominal aorta</a:t>
            </a:r>
          </a:p>
        </p:txBody>
      </p:sp>
      <p:sp>
        <p:nvSpPr>
          <p:cNvPr id="126" name="Line Callout 2 (No Border) 125">
            <a:extLst>
              <a:ext uri="{FF2B5EF4-FFF2-40B4-BE49-F238E27FC236}">
                <a16:creationId xmlns:a16="http://schemas.microsoft.com/office/drawing/2014/main" xmlns="" id="{9691BE30-99AD-4540-A04F-59AE9A69F2F1}"/>
              </a:ext>
            </a:extLst>
          </p:cNvPr>
          <p:cNvSpPr/>
          <p:nvPr/>
        </p:nvSpPr>
        <p:spPr>
          <a:xfrm>
            <a:off x="6139272" y="4186239"/>
            <a:ext cx="1296928" cy="459581"/>
          </a:xfrm>
          <a:prstGeom prst="callout2">
            <a:avLst>
              <a:gd name="adj1" fmla="val 1899"/>
              <a:gd name="adj2" fmla="val -101354"/>
              <a:gd name="adj3" fmla="val -79950"/>
              <a:gd name="adj4" fmla="val -18374"/>
              <a:gd name="adj5" fmla="val -171563"/>
              <a:gd name="adj6" fmla="val -100431"/>
            </a:avLst>
          </a:prstGeom>
          <a:noFill/>
          <a:ln w="57150" cap="flat" cmpd="sng" algn="ctr">
            <a:solidFill>
              <a:srgbClr val="1F497D"/>
            </a:solidFill>
            <a:prstDash val="solid"/>
          </a:ln>
          <a:effectLst/>
        </p:spPr>
        <p:txBody>
          <a:bodyPr lIns="68589" tIns="34295" rIns="68589" bIns="34295" anchor="ctr"/>
          <a:lstStyle/>
          <a:p>
            <a:pPr algn="ctr" defTabSz="6858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Rectangle 33">
            <a:extLst>
              <a:ext uri="{FF2B5EF4-FFF2-40B4-BE49-F238E27FC236}">
                <a16:creationId xmlns:a16="http://schemas.microsoft.com/office/drawing/2014/main" xmlns="" id="{C84CA093-8F93-4FEA-BD59-4DCA63BD8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111" y="3609976"/>
            <a:ext cx="1885251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9" tIns="34295" rIns="68589" bIns="34295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panose="020B0604020202020204" pitchFamily="34" charset="0"/>
              </a:rPr>
              <a:t>Lumbar arteries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99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" y="-11334"/>
            <a:ext cx="9161802" cy="51548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6F1D-206F-4627-8E1C-1C98388AC4C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46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0" y="0"/>
            <a:ext cx="9156539" cy="51434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590799" cy="319083"/>
          </a:xfrm>
        </p:spPr>
        <p:txBody>
          <a:bodyPr/>
          <a:lstStyle/>
          <a:p>
            <a:fld id="{DC3C6F1D-206F-4627-8E1C-1C98388AC4C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98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AA77CA5-27C9-45BB-81ED-F94180BD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9694" r="40085" b="36629"/>
          <a:stretch>
            <a:fillRect/>
          </a:stretch>
        </p:blipFill>
        <p:spPr bwMode="auto">
          <a:xfrm>
            <a:off x="2057400" y="-19049"/>
            <a:ext cx="4267200" cy="512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3F0EEEFA-7157-45CD-974C-5ADB2F0C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8766"/>
            <a:ext cx="987424" cy="438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4" tIns="34292" rIns="68584" bIns="342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CC"/>
                </a:solidFill>
                <a:ea typeface="SimSun" panose="02010600030101010101" pitchFamily="2" charset="-122"/>
              </a:rPr>
              <a:t>T8 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757A375A-4E77-4088-A2C2-252C17276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930" y="3105152"/>
            <a:ext cx="1008063" cy="484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4" tIns="34292" rIns="68584" bIns="3429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CC"/>
                </a:solidFill>
              </a:rPr>
              <a:t>L5</a:t>
            </a:r>
            <a:endParaRPr lang="en-US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0"/>
            <a:ext cx="2895599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-4708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Begins as continuation of the external iliac artery at the mid inguinal point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562350"/>
            <a:ext cx="3276600" cy="1581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6235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Termination : It passes through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openneing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in adductor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magnus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from anterior to posterior to continue as popliteal artery.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28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-1"/>
            <a:ext cx="9098280" cy="51435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65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15975" cy="5010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0" y="0"/>
            <a:ext cx="3581974" cy="1504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0" y="27622"/>
            <a:ext cx="3581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- VAN at the base of femoral triangle from medial to lateral 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- The psoas major separates the femoral artery from the hip joint.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31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0645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4736305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6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xmlns="" id="{596B8F12-6A9D-4EC9-A0F6-FF55F866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2951560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4628" name="AutoShape 4">
            <a:extLst>
              <a:ext uri="{FF2B5EF4-FFF2-40B4-BE49-F238E27FC236}">
                <a16:creationId xmlns:a16="http://schemas.microsoft.com/office/drawing/2014/main" xmlns="" id="{38F606D1-E26F-457B-B271-E86DB5139BA5}"/>
              </a:ext>
            </a:extLst>
          </p:cNvPr>
          <p:cNvSpPr>
            <a:spLocks/>
          </p:cNvSpPr>
          <p:nvPr/>
        </p:nvSpPr>
        <p:spPr bwMode="auto">
          <a:xfrm>
            <a:off x="1287066" y="951309"/>
            <a:ext cx="2152650" cy="736997"/>
          </a:xfrm>
          <a:prstGeom prst="borderCallout2">
            <a:avLst>
              <a:gd name="adj1" fmla="val 11630"/>
              <a:gd name="adj2" fmla="val 102653"/>
              <a:gd name="adj3" fmla="val 11630"/>
              <a:gd name="adj4" fmla="val 109847"/>
              <a:gd name="adj5" fmla="val 126032"/>
              <a:gd name="adj6" fmla="val 151787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sz="2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4981" name="AutoShape 5">
            <a:extLst>
              <a:ext uri="{FF2B5EF4-FFF2-40B4-BE49-F238E27FC236}">
                <a16:creationId xmlns:a16="http://schemas.microsoft.com/office/drawing/2014/main" xmlns="" id="{6FEAA7F1-FB2B-43FA-BDEC-643C7E301416}"/>
              </a:ext>
            </a:extLst>
          </p:cNvPr>
          <p:cNvSpPr>
            <a:spLocks/>
          </p:cNvSpPr>
          <p:nvPr/>
        </p:nvSpPr>
        <p:spPr bwMode="auto">
          <a:xfrm>
            <a:off x="1407319" y="4455321"/>
            <a:ext cx="2300288" cy="384572"/>
          </a:xfrm>
          <a:prstGeom prst="borderCallout2">
            <a:avLst>
              <a:gd name="adj1" fmla="val 22292"/>
              <a:gd name="adj2" fmla="val 102486"/>
              <a:gd name="adj3" fmla="val 22292"/>
              <a:gd name="adj4" fmla="val 109574"/>
              <a:gd name="adj5" fmla="val -236843"/>
              <a:gd name="adj6" fmla="val 123343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Rt. Marginal artery </a:t>
            </a:r>
          </a:p>
        </p:txBody>
      </p:sp>
      <p:sp>
        <p:nvSpPr>
          <p:cNvPr id="254982" name="AutoShape 6">
            <a:extLst>
              <a:ext uri="{FF2B5EF4-FFF2-40B4-BE49-F238E27FC236}">
                <a16:creationId xmlns:a16="http://schemas.microsoft.com/office/drawing/2014/main" xmlns="" id="{068B599B-4254-48F7-B41F-8148F30DFE78}"/>
              </a:ext>
            </a:extLst>
          </p:cNvPr>
          <p:cNvSpPr>
            <a:spLocks/>
          </p:cNvSpPr>
          <p:nvPr/>
        </p:nvSpPr>
        <p:spPr bwMode="auto">
          <a:xfrm>
            <a:off x="1439467" y="3775474"/>
            <a:ext cx="1944290" cy="531019"/>
          </a:xfrm>
          <a:prstGeom prst="borderCallout2">
            <a:avLst>
              <a:gd name="adj1" fmla="val 16144"/>
              <a:gd name="adj2" fmla="val 102940"/>
              <a:gd name="adj3" fmla="val 16144"/>
              <a:gd name="adj4" fmla="val 112370"/>
              <a:gd name="adj5" fmla="val -200449"/>
              <a:gd name="adj6" fmla="val 169870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Ant. Ventricular branches</a:t>
            </a:r>
          </a:p>
        </p:txBody>
      </p:sp>
      <p:sp>
        <p:nvSpPr>
          <p:cNvPr id="254983" name="AutoShape 7">
            <a:extLst>
              <a:ext uri="{FF2B5EF4-FFF2-40B4-BE49-F238E27FC236}">
                <a16:creationId xmlns:a16="http://schemas.microsoft.com/office/drawing/2014/main" xmlns="" id="{001B710B-8A8A-4E66-B9D9-B67B0608C172}"/>
              </a:ext>
            </a:extLst>
          </p:cNvPr>
          <p:cNvSpPr>
            <a:spLocks/>
          </p:cNvSpPr>
          <p:nvPr/>
        </p:nvSpPr>
        <p:spPr bwMode="auto">
          <a:xfrm>
            <a:off x="1500188" y="1958579"/>
            <a:ext cx="1668066" cy="676275"/>
          </a:xfrm>
          <a:prstGeom prst="borderCallout2">
            <a:avLst>
              <a:gd name="adj1" fmla="val 12676"/>
              <a:gd name="adj2" fmla="val 103426"/>
              <a:gd name="adj3" fmla="val 12676"/>
              <a:gd name="adj4" fmla="val 108495"/>
              <a:gd name="adj5" fmla="val 84153"/>
              <a:gd name="adj6" fmla="val 118273"/>
            </a:avLst>
          </a:prstGeom>
          <a:solidFill>
            <a:srgbClr val="66FF99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Ant. Atrial  branches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4" name="Rectangle 8">
            <a:extLst>
              <a:ext uri="{FF2B5EF4-FFF2-40B4-BE49-F238E27FC236}">
                <a16:creationId xmlns:a16="http://schemas.microsoft.com/office/drawing/2014/main" xmlns="" id="{DAAB4E36-C496-481F-BDB5-EBC52F299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4" y="88107"/>
            <a:ext cx="3208951" cy="432197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RC on front </a:t>
            </a:r>
          </a:p>
        </p:txBody>
      </p:sp>
      <p:sp>
        <p:nvSpPr>
          <p:cNvPr id="254985" name="AutoShape 9">
            <a:extLst>
              <a:ext uri="{FF2B5EF4-FFF2-40B4-BE49-F238E27FC236}">
                <a16:creationId xmlns:a16="http://schemas.microsoft.com/office/drawing/2014/main" xmlns="" id="{0D731A96-C70D-4B7A-985D-F868E37F54C9}"/>
              </a:ext>
            </a:extLst>
          </p:cNvPr>
          <p:cNvSpPr>
            <a:spLocks/>
          </p:cNvSpPr>
          <p:nvPr/>
        </p:nvSpPr>
        <p:spPr bwMode="auto">
          <a:xfrm>
            <a:off x="1682357" y="102396"/>
            <a:ext cx="1377553" cy="716756"/>
          </a:xfrm>
          <a:prstGeom prst="borderCallout2">
            <a:avLst>
              <a:gd name="adj1" fmla="val 11958"/>
              <a:gd name="adj2" fmla="val 104148"/>
              <a:gd name="adj3" fmla="val 11958"/>
              <a:gd name="adj4" fmla="val 140190"/>
              <a:gd name="adj5" fmla="val 120292"/>
              <a:gd name="adj6" fmla="val 215718"/>
            </a:avLst>
          </a:prstGeom>
          <a:solidFill>
            <a:srgbClr val="009900"/>
          </a:solidFill>
          <a:ln w="57150">
            <a:solidFill>
              <a:srgbClr val="0099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of SA node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6" name="AutoShape 10">
            <a:extLst>
              <a:ext uri="{FF2B5EF4-FFF2-40B4-BE49-F238E27FC236}">
                <a16:creationId xmlns:a16="http://schemas.microsoft.com/office/drawing/2014/main" xmlns="" id="{82D13812-9F6C-43E6-A3B5-0B9FA5C226D7}"/>
              </a:ext>
            </a:extLst>
          </p:cNvPr>
          <p:cNvSpPr>
            <a:spLocks/>
          </p:cNvSpPr>
          <p:nvPr/>
        </p:nvSpPr>
        <p:spPr bwMode="auto">
          <a:xfrm>
            <a:off x="1408510" y="2968229"/>
            <a:ext cx="1832372" cy="432197"/>
          </a:xfrm>
          <a:prstGeom prst="borderCallout2">
            <a:avLst>
              <a:gd name="adj1" fmla="val 19833"/>
              <a:gd name="adj2" fmla="val 103120"/>
              <a:gd name="adj3" fmla="val 19833"/>
              <a:gd name="adj4" fmla="val 128134"/>
              <a:gd name="adj5" fmla="val -125069"/>
              <a:gd name="adj6" fmla="val 177519"/>
            </a:avLst>
          </a:prstGeom>
          <a:solidFill>
            <a:srgbClr val="6699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conus a.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7" name="Line 11">
            <a:extLst>
              <a:ext uri="{FF2B5EF4-FFF2-40B4-BE49-F238E27FC236}">
                <a16:creationId xmlns:a16="http://schemas.microsoft.com/office/drawing/2014/main" xmlns="" id="{1D4C550D-8273-4311-ADE6-9852CFAA13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0451" y="3057525"/>
            <a:ext cx="431006" cy="81081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988" name="AutoShape 12">
            <a:extLst>
              <a:ext uri="{FF2B5EF4-FFF2-40B4-BE49-F238E27FC236}">
                <a16:creationId xmlns:a16="http://schemas.microsoft.com/office/drawing/2014/main" xmlns="" id="{BE90EA90-A7E3-4AEB-A571-2317F454FE6E}"/>
              </a:ext>
            </a:extLst>
          </p:cNvPr>
          <p:cNvSpPr>
            <a:spLocks/>
          </p:cNvSpPr>
          <p:nvPr/>
        </p:nvSpPr>
        <p:spPr bwMode="auto">
          <a:xfrm>
            <a:off x="6569870" y="915592"/>
            <a:ext cx="1370410" cy="738188"/>
          </a:xfrm>
          <a:prstGeom prst="borderCallout2">
            <a:avLst>
              <a:gd name="adj1" fmla="val 11611"/>
              <a:gd name="adj2" fmla="val -4171"/>
              <a:gd name="adj3" fmla="val 11611"/>
              <a:gd name="adj4" fmla="val -47523"/>
              <a:gd name="adj5" fmla="val 130162"/>
              <a:gd name="adj6" fmla="val -132579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Vasa vasorum</a:t>
            </a:r>
            <a:endParaRPr lang="en-US" sz="2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xmlns="" id="{A396DD98-33B3-4D3D-B6F0-2C27CA4A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797" y="267892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77838" name="TextBox 1">
            <a:extLst>
              <a:ext uri="{FF2B5EF4-FFF2-40B4-BE49-F238E27FC236}">
                <a16:creationId xmlns:a16="http://schemas.microsoft.com/office/drawing/2014/main" xmlns="" id="{6AB0268A-4C0A-401E-A6CB-52A70551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719" y="1545433"/>
            <a:ext cx="650081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7839" name="TextBox 2">
            <a:extLst>
              <a:ext uri="{FF2B5EF4-FFF2-40B4-BE49-F238E27FC236}">
                <a16:creationId xmlns:a16="http://schemas.microsoft.com/office/drawing/2014/main" xmlns="" id="{EC7F9DD4-FC54-498F-A3CF-B0B00B924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6" y="3327798"/>
            <a:ext cx="67508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77840" name="TextBox 3">
            <a:extLst>
              <a:ext uri="{FF2B5EF4-FFF2-40B4-BE49-F238E27FC236}">
                <a16:creationId xmlns:a16="http://schemas.microsoft.com/office/drawing/2014/main" xmlns="" id="{E852E77A-C9AF-4519-8CE9-657E921F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460" y="2085976"/>
            <a:ext cx="1970484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>
                <a:solidFill>
                  <a:srgbClr val="000000"/>
                </a:solidFill>
              </a:rPr>
              <a:t>Infundibulum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111D91-2C59-422B-B68C-98D4A8026A8F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45681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54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1" grpId="0" animBg="1"/>
      <p:bldP spid="254982" grpId="0" animBg="1"/>
      <p:bldP spid="254983" grpId="0" animBg="1"/>
      <p:bldP spid="254985" grpId="0" animBg="1"/>
      <p:bldP spid="254986" grpId="0" animBg="1"/>
      <p:bldP spid="254988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51179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61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910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4552950"/>
            <a:ext cx="4191000" cy="590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455295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Branches of femoral artery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-1143000" y="4839427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21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8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8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4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07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4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10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4811752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13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2200" y="1733550"/>
            <a:ext cx="1752600" cy="129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72200" y="173355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Common </a:t>
            </a:r>
            <a:r>
              <a:rPr lang="en-US" sz="2400" b="1" dirty="0" err="1"/>
              <a:t>peroneal</a:t>
            </a:r>
            <a:r>
              <a:rPr lang="en-US" sz="2400" b="1" dirty="0"/>
              <a:t> nerve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9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3600" y="3105150"/>
            <a:ext cx="19050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43600" y="3092113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Ant. </a:t>
            </a:r>
            <a:r>
              <a:rPr lang="en-US" sz="2800" b="1" dirty="0" err="1"/>
              <a:t>Tibial</a:t>
            </a:r>
            <a:r>
              <a:rPr lang="en-US" sz="2800" b="1" dirty="0"/>
              <a:t> artery</a:t>
            </a:r>
          </a:p>
        </p:txBody>
      </p:sp>
      <p:sp>
        <p:nvSpPr>
          <p:cNvPr id="6" name="Line 23">
            <a:extLst>
              <a:ext uri="{FF2B5EF4-FFF2-40B4-BE49-F238E27FC236}">
                <a16:creationId xmlns:a16="http://schemas.microsoft.com/office/drawing/2014/main" xmlns="" id="{1C2A9E50-FEE3-4752-B6C0-E830F1025B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9161" y="3105149"/>
            <a:ext cx="1219199" cy="1508760"/>
          </a:xfrm>
          <a:prstGeom prst="line">
            <a:avLst/>
          </a:prstGeom>
          <a:ln>
            <a:headEnd type="triangle" w="med" len="med"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5520" y="4156710"/>
            <a:ext cx="19050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65520" y="4143673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Post. </a:t>
            </a:r>
            <a:r>
              <a:rPr lang="en-US" sz="2800" b="1" dirty="0" err="1"/>
              <a:t>Tibial</a:t>
            </a:r>
            <a:r>
              <a:rPr lang="en-US" sz="2800" b="1" dirty="0"/>
              <a:t> artery</a:t>
            </a: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xmlns="" id="{1C2A9E50-FEE3-4752-B6C0-E830F1025B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156707"/>
            <a:ext cx="1478281" cy="777242"/>
          </a:xfrm>
          <a:prstGeom prst="line">
            <a:avLst/>
          </a:prstGeom>
          <a:ln>
            <a:headEnd type="triangle" w="med" len="med"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56897" tIns="28448" rIns="56897" bIns="2844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xmlns="" id="{525DD6AF-3404-42AA-84F9-B1BBE955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21646" t="12195" r="32042" b="24806"/>
          <a:stretch>
            <a:fillRect/>
          </a:stretch>
        </p:blipFill>
        <p:spPr bwMode="auto">
          <a:xfrm>
            <a:off x="1143002" y="1"/>
            <a:ext cx="4976813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388" name="AutoShape 4">
            <a:extLst>
              <a:ext uri="{FF2B5EF4-FFF2-40B4-BE49-F238E27FC236}">
                <a16:creationId xmlns:a16="http://schemas.microsoft.com/office/drawing/2014/main" xmlns="" id="{3D18D27D-1210-4EE4-9872-3EFB2BA8FF4F}"/>
              </a:ext>
            </a:extLst>
          </p:cNvPr>
          <p:cNvSpPr>
            <a:spLocks/>
          </p:cNvSpPr>
          <p:nvPr/>
        </p:nvSpPr>
        <p:spPr bwMode="auto">
          <a:xfrm>
            <a:off x="5274472" y="4407696"/>
            <a:ext cx="1978819" cy="475060"/>
          </a:xfrm>
          <a:prstGeom prst="borderCallout2">
            <a:avLst>
              <a:gd name="adj1" fmla="val 18046"/>
              <a:gd name="adj2" fmla="val -2889"/>
              <a:gd name="adj3" fmla="val 18046"/>
              <a:gd name="adj4" fmla="val -34056"/>
              <a:gd name="adj5" fmla="val -231066"/>
              <a:gd name="adj6" fmla="val -96010"/>
            </a:avLst>
          </a:prstGeom>
          <a:solidFill>
            <a:srgbClr val="9933FF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IV a. </a:t>
            </a:r>
          </a:p>
        </p:txBody>
      </p:sp>
      <p:sp>
        <p:nvSpPr>
          <p:cNvPr id="155652" name="AutoShape 6">
            <a:extLst>
              <a:ext uri="{FF2B5EF4-FFF2-40B4-BE49-F238E27FC236}">
                <a16:creationId xmlns:a16="http://schemas.microsoft.com/office/drawing/2014/main" xmlns="" id="{B3D0AB49-9632-4F81-84EA-1101D3134B47}"/>
              </a:ext>
            </a:extLst>
          </p:cNvPr>
          <p:cNvSpPr>
            <a:spLocks/>
          </p:cNvSpPr>
          <p:nvPr/>
        </p:nvSpPr>
        <p:spPr bwMode="auto">
          <a:xfrm>
            <a:off x="5944792" y="2007395"/>
            <a:ext cx="1868090" cy="690563"/>
          </a:xfrm>
          <a:prstGeom prst="borderCallout2">
            <a:avLst>
              <a:gd name="adj1" fmla="val 12412"/>
              <a:gd name="adj2" fmla="val -3060"/>
              <a:gd name="adj3" fmla="val 12412"/>
              <a:gd name="adj4" fmla="val -34032"/>
              <a:gd name="adj5" fmla="val 108449"/>
              <a:gd name="adj6" fmla="val -65454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93" name="AutoShape 9">
            <a:extLst>
              <a:ext uri="{FF2B5EF4-FFF2-40B4-BE49-F238E27FC236}">
                <a16:creationId xmlns:a16="http://schemas.microsoft.com/office/drawing/2014/main" xmlns="" id="{8B06ADD1-DAC3-4447-9B8C-73068C648FA2}"/>
              </a:ext>
            </a:extLst>
          </p:cNvPr>
          <p:cNvSpPr>
            <a:spLocks/>
          </p:cNvSpPr>
          <p:nvPr/>
        </p:nvSpPr>
        <p:spPr bwMode="auto">
          <a:xfrm>
            <a:off x="6012657" y="1237061"/>
            <a:ext cx="1835944" cy="676275"/>
          </a:xfrm>
          <a:prstGeom prst="borderCallout2">
            <a:avLst>
              <a:gd name="adj1" fmla="val 12676"/>
              <a:gd name="adj2" fmla="val -3111"/>
              <a:gd name="adj3" fmla="val 12676"/>
              <a:gd name="adj4" fmla="val -96176"/>
              <a:gd name="adj5" fmla="val 166551"/>
              <a:gd name="adj6" fmla="val -97796"/>
            </a:avLst>
          </a:prstGeom>
          <a:solidFill>
            <a:srgbClr val="66FF99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Post. Atrial  branches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4" name="AutoShape 10">
            <a:extLst>
              <a:ext uri="{FF2B5EF4-FFF2-40B4-BE49-F238E27FC236}">
                <a16:creationId xmlns:a16="http://schemas.microsoft.com/office/drawing/2014/main" xmlns="" id="{8C1B539E-129C-4368-B48E-A40684D0D2C7}"/>
              </a:ext>
            </a:extLst>
          </p:cNvPr>
          <p:cNvSpPr>
            <a:spLocks/>
          </p:cNvSpPr>
          <p:nvPr/>
        </p:nvSpPr>
        <p:spPr bwMode="auto">
          <a:xfrm>
            <a:off x="5812631" y="3506393"/>
            <a:ext cx="1796654" cy="702469"/>
          </a:xfrm>
          <a:prstGeom prst="borderCallout2">
            <a:avLst>
              <a:gd name="adj1" fmla="val 12204"/>
              <a:gd name="adj2" fmla="val -3181"/>
              <a:gd name="adj3" fmla="val 12204"/>
              <a:gd name="adj4" fmla="val -10935"/>
              <a:gd name="adj5" fmla="val 52251"/>
              <a:gd name="adj6" fmla="val -61586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Rt. </a:t>
            </a:r>
            <a:r>
              <a:rPr lang="en-US" sz="2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Mrginal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artery</a:t>
            </a:r>
          </a:p>
        </p:txBody>
      </p:sp>
      <p:sp>
        <p:nvSpPr>
          <p:cNvPr id="16395" name="Rectangle 11">
            <a:extLst>
              <a:ext uri="{FF2B5EF4-FFF2-40B4-BE49-F238E27FC236}">
                <a16:creationId xmlns:a16="http://schemas.microsoft.com/office/drawing/2014/main" xmlns="" id="{62291D73-7554-48C9-8258-38B617E8C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79786"/>
            <a:ext cx="2437209" cy="394097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on back </a:t>
            </a:r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xmlns="" id="{D5B08738-FDC0-4308-9FAB-0F53F3017D3E}"/>
              </a:ext>
            </a:extLst>
          </p:cNvPr>
          <p:cNvSpPr>
            <a:spLocks/>
          </p:cNvSpPr>
          <p:nvPr/>
        </p:nvSpPr>
        <p:spPr bwMode="auto">
          <a:xfrm>
            <a:off x="6082904" y="196456"/>
            <a:ext cx="1589484" cy="716756"/>
          </a:xfrm>
          <a:prstGeom prst="borderCallout2">
            <a:avLst>
              <a:gd name="adj1" fmla="val 11958"/>
              <a:gd name="adj2" fmla="val -3597"/>
              <a:gd name="adj3" fmla="val 11958"/>
              <a:gd name="adj4" fmla="val -24046"/>
              <a:gd name="adj5" fmla="val 78241"/>
              <a:gd name="adj6" fmla="val -64046"/>
            </a:avLst>
          </a:prstGeom>
          <a:solidFill>
            <a:srgbClr val="009900"/>
          </a:solidFill>
          <a:ln w="57150">
            <a:solidFill>
              <a:srgbClr val="0099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of SA node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8" name="Oval 14">
            <a:extLst>
              <a:ext uri="{FF2B5EF4-FFF2-40B4-BE49-F238E27FC236}">
                <a16:creationId xmlns:a16="http://schemas.microsoft.com/office/drawing/2014/main" xmlns="" id="{77DB8EC7-18C3-4D37-B384-3D0A27C8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578" y="141686"/>
            <a:ext cx="594122" cy="4321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svc</a:t>
            </a:r>
          </a:p>
        </p:txBody>
      </p:sp>
      <p:sp>
        <p:nvSpPr>
          <p:cNvPr id="79882" name="TextBox 1">
            <a:extLst>
              <a:ext uri="{FF2B5EF4-FFF2-40B4-BE49-F238E27FC236}">
                <a16:creationId xmlns:a16="http://schemas.microsoft.com/office/drawing/2014/main" xmlns="" id="{F2D5D933-4B73-428F-8EAF-4BBD4908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44" y="1707358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79883" name="TextBox 2">
            <a:extLst>
              <a:ext uri="{FF2B5EF4-FFF2-40B4-BE49-F238E27FC236}">
                <a16:creationId xmlns:a16="http://schemas.microsoft.com/office/drawing/2014/main" xmlns="" id="{B031B4B6-5E75-4304-BFF5-E0889BAEE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804" y="3003949"/>
            <a:ext cx="6477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84F833-16CD-4F0B-BA8C-8FF922E2B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6" y="2869408"/>
            <a:ext cx="1851422" cy="53091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 dirty="0">
                <a:solidFill>
                  <a:srgbClr val="FF0000"/>
                </a:solidFill>
              </a:rPr>
              <a:t>Post ventricular branches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83CD0BA-2708-4420-A6BD-EB72F46C1182}"/>
              </a:ext>
            </a:extLst>
          </p:cNvPr>
          <p:cNvCxnSpPr/>
          <p:nvPr/>
        </p:nvCxnSpPr>
        <p:spPr>
          <a:xfrm flipH="1" flipV="1">
            <a:off x="4787503" y="3003948"/>
            <a:ext cx="1157288" cy="1083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ECEEA9-3B34-4B5D-9764-B279FF756A00}"/>
              </a:ext>
            </a:extLst>
          </p:cNvPr>
          <p:cNvSpPr txBox="1"/>
          <p:nvPr/>
        </p:nvSpPr>
        <p:spPr>
          <a:xfrm>
            <a:off x="8279296" y="4542184"/>
            <a:ext cx="31805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2035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55652" grpId="0" animBg="1"/>
      <p:bldP spid="16393" grpId="0" animBg="1"/>
      <p:bldP spid="155654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1400" y="1733550"/>
            <a:ext cx="1752600" cy="22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173355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Extensor </a:t>
            </a:r>
            <a:r>
              <a:rPr lang="en-US" sz="1200" dirty="0" err="1"/>
              <a:t>hallucis</a:t>
            </a:r>
            <a:r>
              <a:rPr lang="en-US" sz="1200" dirty="0"/>
              <a:t> </a:t>
            </a:r>
            <a:r>
              <a:rPr lang="en-US" sz="1200" dirty="0" err="1"/>
              <a:t>longus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572000" y="4705350"/>
            <a:ext cx="4572000" cy="438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470535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Muscle relation &amp; branches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140553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</a:t>
            </a:r>
          </a:p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1560" y="121381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0600" y="904547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4880" y="19576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10400" y="4868375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0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14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1"/>
            <a:ext cx="9144000" cy="51282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860766"/>
            <a:ext cx="2133600" cy="273844"/>
          </a:xfrm>
        </p:spPr>
        <p:txBody>
          <a:bodyPr/>
          <a:lstStyle/>
          <a:p>
            <a:fld id="{A4661F31-B5F5-4174-8FB1-B33ACE1C38B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51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52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364" cy="48577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61F31-B5F5-4174-8FB1-B33ACE1C38B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302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6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21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57"/>
            <a:ext cx="9162003" cy="51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5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" y="0"/>
            <a:ext cx="9181005" cy="5162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870112"/>
            <a:ext cx="7391400" cy="12695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b="1" dirty="0">
                <a:latin typeface="Arial" pitchFamily="34" charset="0"/>
                <a:cs typeface="Arial" pitchFamily="34" charset="0"/>
              </a:rPr>
              <a:t>- It passes upward deep to the lateral </a:t>
            </a:r>
            <a:r>
              <a:rPr lang="en-US" sz="1700" b="1" dirty="0" err="1">
                <a:latin typeface="Arial" pitchFamily="34" charset="0"/>
                <a:cs typeface="Arial" pitchFamily="34" charset="0"/>
              </a:rPr>
              <a:t>pterygoid</a:t>
            </a:r>
            <a:r>
              <a:rPr lang="en-US" sz="1700" b="1" dirty="0">
                <a:latin typeface="Arial" pitchFamily="34" charset="0"/>
                <a:cs typeface="Arial" pitchFamily="34" charset="0"/>
              </a:rPr>
              <a:t> muscle.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Arial" pitchFamily="34" charset="0"/>
                <a:cs typeface="Arial" pitchFamily="34" charset="0"/>
              </a:rPr>
              <a:t>- Then it passes between the 2 roots of the </a:t>
            </a:r>
            <a:r>
              <a:rPr lang="en-US" sz="1700" b="1" dirty="0" err="1">
                <a:latin typeface="Arial" pitchFamily="34" charset="0"/>
                <a:cs typeface="Arial" pitchFamily="34" charset="0"/>
              </a:rPr>
              <a:t>auriculotemporal</a:t>
            </a:r>
            <a:r>
              <a:rPr lang="en-US" sz="1700" b="1" dirty="0">
                <a:latin typeface="Arial" pitchFamily="34" charset="0"/>
                <a:cs typeface="Arial" pitchFamily="34" charset="0"/>
              </a:rPr>
              <a:t> nerve.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Arial" pitchFamily="34" charset="0"/>
                <a:cs typeface="Arial" pitchFamily="34" charset="0"/>
              </a:rPr>
              <a:t>- It enters the foramen </a:t>
            </a:r>
            <a:r>
              <a:rPr lang="en-US" sz="1700" b="1" dirty="0" err="1">
                <a:latin typeface="Arial" pitchFamily="34" charset="0"/>
                <a:cs typeface="Arial" pitchFamily="34" charset="0"/>
              </a:rPr>
              <a:t>spinosum</a:t>
            </a:r>
            <a:r>
              <a:rPr lang="en-US" sz="1700" b="1" dirty="0">
                <a:latin typeface="Arial" pitchFamily="34" charset="0"/>
                <a:cs typeface="Arial" pitchFamily="34" charset="0"/>
              </a:rPr>
              <a:t> to reach the middle cranial fossa.</a:t>
            </a:r>
          </a:p>
        </p:txBody>
      </p:sp>
    </p:spTree>
    <p:extLst>
      <p:ext uri="{BB962C8B-B14F-4D97-AF65-F5344CB8AC3E}">
        <p14:creationId xmlns:p14="http://schemas.microsoft.com/office/powerpoint/2010/main" val="33402640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8"/>
            <a:ext cx="9153813" cy="51379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1962150"/>
            <a:ext cx="3733800" cy="297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1983740"/>
            <a:ext cx="37338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itchFamily="34" charset="0"/>
                <a:cs typeface="Arial" pitchFamily="34" charset="0"/>
              </a:rPr>
              <a:t>- In the cranial cavity. It turns 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forward &amp; laterally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grooving the surface of the bone till it reaches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petrion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300" dirty="0">
              <a:latin typeface="Arial" pitchFamily="34" charset="0"/>
              <a:cs typeface="Arial" pitchFamily="34" charset="0"/>
            </a:endParaRPr>
          </a:p>
          <a:p>
            <a:r>
              <a:rPr lang="en-US" sz="2300" dirty="0">
                <a:latin typeface="Arial" pitchFamily="34" charset="0"/>
                <a:cs typeface="Arial" pitchFamily="34" charset="0"/>
              </a:rPr>
              <a:t>- It 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ends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by dividing into anterior (larger) &amp; posterior branches to the meninges.</a:t>
            </a:r>
          </a:p>
          <a:p>
            <a:pPr marL="285750" indent="-285750">
              <a:buFontTx/>
              <a:buChar char="-"/>
            </a:pPr>
            <a:endParaRPr lang="en-US" sz="2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18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3"/>
            <a:ext cx="9171476" cy="51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73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1016710">
            <a:extLst>
              <a:ext uri="{FF2B5EF4-FFF2-40B4-BE49-F238E27FC236}">
                <a16:creationId xmlns:a16="http://schemas.microsoft.com/office/drawing/2014/main" xmlns="" id="{0B27F5A2-7172-4CA7-8EF0-A07CB31A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2487" y="359571"/>
            <a:ext cx="5023247" cy="478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8C01F320-EF1D-4EFB-87D3-1E5CCBB299E1}"/>
              </a:ext>
            </a:extLst>
          </p:cNvPr>
          <p:cNvSpPr>
            <a:spLocks/>
          </p:cNvSpPr>
          <p:nvPr/>
        </p:nvSpPr>
        <p:spPr bwMode="auto">
          <a:xfrm>
            <a:off x="1388272" y="3182542"/>
            <a:ext cx="1270397" cy="917972"/>
          </a:xfrm>
          <a:prstGeom prst="borderCallout2">
            <a:avLst>
              <a:gd name="adj1" fmla="val 9338"/>
              <a:gd name="adj2" fmla="val 104500"/>
              <a:gd name="adj3" fmla="val 9338"/>
              <a:gd name="adj4" fmla="val 147796"/>
              <a:gd name="adj5" fmla="val -11412"/>
              <a:gd name="adj6" fmla="val 191282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A-V  groove (coronary)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6D9FD1FA-F409-41F4-95F2-E19A6227C2EF}"/>
              </a:ext>
            </a:extLst>
          </p:cNvPr>
          <p:cNvSpPr>
            <a:spLocks/>
          </p:cNvSpPr>
          <p:nvPr/>
        </p:nvSpPr>
        <p:spPr bwMode="auto">
          <a:xfrm>
            <a:off x="1359695" y="1084662"/>
            <a:ext cx="1188244" cy="925115"/>
          </a:xfrm>
          <a:prstGeom prst="borderCallout2">
            <a:avLst>
              <a:gd name="adj1" fmla="val 9269"/>
              <a:gd name="adj2" fmla="val 104810"/>
              <a:gd name="adj3" fmla="val 9269"/>
              <a:gd name="adj4" fmla="val 117736"/>
              <a:gd name="adj5" fmla="val 200000"/>
              <a:gd name="adj6" fmla="val 219741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coronary artery</a:t>
            </a: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xmlns="" id="{625D5FC3-BC47-4527-9283-D7B71AC4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1583533"/>
            <a:ext cx="378619" cy="378619"/>
          </a:xfrm>
          <a:prstGeom prst="ellipse">
            <a:avLst/>
          </a:prstGeom>
          <a:noFill/>
          <a:ln w="57150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xmlns="" id="{CDB3B952-787E-488D-9AE6-0A003053F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782" y="729854"/>
            <a:ext cx="486965" cy="485775"/>
          </a:xfrm>
          <a:prstGeom prst="ellipse">
            <a:avLst/>
          </a:prstGeom>
          <a:noFill/>
          <a:ln w="57150">
            <a:noFill/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xmlns="" id="{22B6C02A-FB7F-4C55-8BB6-AB48C4B47B22}"/>
              </a:ext>
            </a:extLst>
          </p:cNvPr>
          <p:cNvSpPr>
            <a:spLocks/>
          </p:cNvSpPr>
          <p:nvPr/>
        </p:nvSpPr>
        <p:spPr bwMode="auto">
          <a:xfrm>
            <a:off x="6641310" y="453321"/>
            <a:ext cx="1134665" cy="622697"/>
          </a:xfrm>
          <a:prstGeom prst="borderCallout2">
            <a:avLst>
              <a:gd name="adj1" fmla="val 13769"/>
              <a:gd name="adj2" fmla="val -5037"/>
              <a:gd name="adj3" fmla="val 13769"/>
              <a:gd name="adj4" fmla="val -18259"/>
              <a:gd name="adj5" fmla="val 249204"/>
              <a:gd name="adj6" fmla="val -48305"/>
            </a:avLst>
          </a:prstGeom>
          <a:solidFill>
            <a:schemeClr val="bg1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auricle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49E89DA0-8307-402D-B869-0CC485361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11" y="1650206"/>
            <a:ext cx="86439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RA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F83884AC-C1AF-4652-B2DF-5FD8D30E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6" y="2857500"/>
            <a:ext cx="99893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BFAC9EA2-349A-46AA-BA5B-6DED2E3B0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720" y="3274220"/>
            <a:ext cx="540544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99ADE-FD01-4850-B987-B8B52CCB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2" y="4261338"/>
            <a:ext cx="1828799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Apex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773A52-9C6F-4C98-A91C-D323E6966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194" y="3790951"/>
            <a:ext cx="3402806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 Black" pitchFamily="34" charset="0"/>
              </a:rPr>
              <a:t>Ant </a:t>
            </a:r>
            <a:r>
              <a:rPr lang="en-US" altLang="en-US" sz="2000" b="1" dirty="0" err="1">
                <a:solidFill>
                  <a:schemeClr val="bg1"/>
                </a:solidFill>
                <a:latin typeface="Arial Black" pitchFamily="34" charset="0"/>
              </a:rPr>
              <a:t>interventricular</a:t>
            </a:r>
            <a:r>
              <a:rPr lang="en-US" altLang="en-US" sz="2000" b="1" dirty="0">
                <a:solidFill>
                  <a:schemeClr val="bg1"/>
                </a:solidFill>
                <a:latin typeface="Arial Black" pitchFamily="34" charset="0"/>
              </a:rPr>
              <a:t> groove (ant. </a:t>
            </a:r>
            <a:r>
              <a:rPr lang="en-US" altLang="en-US" sz="2000" b="1" dirty="0" err="1">
                <a:solidFill>
                  <a:schemeClr val="bg1"/>
                </a:solidFill>
                <a:latin typeface="Arial Black" pitchFamily="34" charset="0"/>
              </a:rPr>
              <a:t>Intervent</a:t>
            </a:r>
            <a:r>
              <a:rPr lang="en-US" altLang="en-US" sz="2000" b="1" dirty="0">
                <a:solidFill>
                  <a:schemeClr val="bg1"/>
                </a:solidFill>
                <a:latin typeface="Arial Black" pitchFamily="34" charset="0"/>
              </a:rPr>
              <a:t> A &amp; great cardiac 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C4BC14C-1A90-4DA0-9DC3-F2B9A5545688}"/>
              </a:ext>
            </a:extLst>
          </p:cNvPr>
          <p:cNvCxnSpPr/>
          <p:nvPr/>
        </p:nvCxnSpPr>
        <p:spPr>
          <a:xfrm flipV="1">
            <a:off x="5922170" y="3589735"/>
            <a:ext cx="594122" cy="332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22FF42-65FD-45B2-AEFC-B2A606A9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9569"/>
            <a:ext cx="2255044" cy="5616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C00000"/>
                </a:solidFill>
              </a:rPr>
              <a:t>R. auricle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C5B41C8C-EE0F-4A66-ACA7-705484F8F1B0}"/>
              </a:ext>
            </a:extLst>
          </p:cNvPr>
          <p:cNvCxnSpPr/>
          <p:nvPr/>
        </p:nvCxnSpPr>
        <p:spPr>
          <a:xfrm>
            <a:off x="2712246" y="627462"/>
            <a:ext cx="2115741" cy="118824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5D308D67-6718-4928-BD8B-408EF083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-14288"/>
            <a:ext cx="3863579" cy="37702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C00000"/>
                </a:solidFill>
              </a:rPr>
              <a:t>Sternocostal</a:t>
            </a:r>
            <a:r>
              <a:rPr lang="en-US" altLang="en-US" sz="2000" b="1" dirty="0">
                <a:solidFill>
                  <a:srgbClr val="C00000"/>
                </a:solidFill>
              </a:rPr>
              <a:t> surface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EC6AFD-A942-4322-A6F1-20F099D7ED21}"/>
              </a:ext>
            </a:extLst>
          </p:cNvPr>
          <p:cNvSpPr txBox="1"/>
          <p:nvPr/>
        </p:nvSpPr>
        <p:spPr>
          <a:xfrm>
            <a:off x="8279296" y="4542184"/>
            <a:ext cx="52677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47987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"/>
            <a:ext cx="9146342" cy="5142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0720" y="1504950"/>
            <a:ext cx="1981200" cy="2209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4293" y="1467981"/>
            <a:ext cx="2021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Black" pitchFamily="34" charset="0"/>
                <a:cs typeface="Arial" pitchFamily="34" charset="0"/>
              </a:rPr>
              <a:t>Middle meningeal artery is the most cause of epidural or extradural hematoma</a:t>
            </a:r>
          </a:p>
        </p:txBody>
      </p:sp>
    </p:spTree>
    <p:extLst>
      <p:ext uri="{BB962C8B-B14F-4D97-AF65-F5344CB8AC3E}">
        <p14:creationId xmlns:p14="http://schemas.microsoft.com/office/powerpoint/2010/main" val="26604927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7"/>
            <a:ext cx="9144000" cy="51214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1200" y="57150"/>
            <a:ext cx="3352800" cy="426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57150"/>
            <a:ext cx="3352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Inferior alveolar artery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latin typeface="Arial Black" pitchFamily="34" charset="0"/>
                <a:cs typeface="Arial" pitchFamily="34" charset="0"/>
              </a:rPr>
              <a:t> It runs downwards deep to ramus of mandible.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latin typeface="Arial Black" pitchFamily="34" charset="0"/>
                <a:cs typeface="Arial" pitchFamily="34" charset="0"/>
              </a:rPr>
              <a:t>It enters the mandibular foramen and runs in the mandibular canal.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7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Branches;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1) </a:t>
            </a:r>
            <a:r>
              <a:rPr lang="en-US" sz="1700" b="1" dirty="0" err="1">
                <a:latin typeface="Arial Black" pitchFamily="34" charset="0"/>
                <a:cs typeface="Arial" pitchFamily="34" charset="0"/>
              </a:rPr>
              <a:t>Mylohyoid</a:t>
            </a:r>
            <a:r>
              <a:rPr lang="en-US" sz="1700" b="1" dirty="0">
                <a:latin typeface="Arial Black" pitchFamily="34" charset="0"/>
                <a:cs typeface="Arial" pitchFamily="34" charset="0"/>
              </a:rPr>
              <a:t> artery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before entering the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foramen.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2) Dental branches to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the lower teeth.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3) Mental branch exits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from the mental </a:t>
            </a:r>
          </a:p>
          <a:p>
            <a:r>
              <a:rPr lang="en-US" sz="1700" b="1" dirty="0">
                <a:latin typeface="Arial Black" pitchFamily="34" charset="0"/>
                <a:cs typeface="Arial" pitchFamily="34" charset="0"/>
              </a:rPr>
              <a:t>     foramen to the chin.</a:t>
            </a:r>
          </a:p>
        </p:txBody>
      </p:sp>
    </p:spTree>
    <p:extLst>
      <p:ext uri="{BB962C8B-B14F-4D97-AF65-F5344CB8AC3E}">
        <p14:creationId xmlns:p14="http://schemas.microsoft.com/office/powerpoint/2010/main" val="10745426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" y="0"/>
            <a:ext cx="91330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9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12"/>
            <a:ext cx="9174265" cy="51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2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"/>
            <a:ext cx="9153814" cy="51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81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8"/>
            <a:ext cx="9144000" cy="51338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57150"/>
            <a:ext cx="3143030" cy="495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71" y="57150"/>
            <a:ext cx="31430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9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Greater palatine artery:</a:t>
            </a:r>
            <a:r>
              <a:rPr lang="en-US" sz="1900" dirty="0">
                <a:latin typeface="Arial Black" pitchFamily="34" charset="0"/>
                <a:cs typeface="Arial" pitchFamily="34" charset="0"/>
              </a:rPr>
              <a:t> descends through </a:t>
            </a:r>
            <a:r>
              <a:rPr lang="en-US" sz="190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greater palatine canal and foramen</a:t>
            </a:r>
            <a:r>
              <a:rPr lang="en-US" sz="1900" dirty="0">
                <a:latin typeface="Arial Black" pitchFamily="34" charset="0"/>
                <a:cs typeface="Arial" pitchFamily="34" charset="0"/>
              </a:rPr>
              <a:t> then runs forward </a:t>
            </a:r>
            <a:r>
              <a:rPr lang="en-US" sz="190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in a  groove on the medial side of the alveolar arch </a:t>
            </a:r>
            <a:r>
              <a:rPr lang="en-US" sz="1900" dirty="0">
                <a:latin typeface="Arial Black" pitchFamily="34" charset="0"/>
                <a:cs typeface="Arial" pitchFamily="34" charset="0"/>
              </a:rPr>
              <a:t>to the </a:t>
            </a:r>
            <a:r>
              <a:rPr lang="en-US" sz="190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incisive foramen </a:t>
            </a:r>
            <a:r>
              <a:rPr lang="en-US" sz="1900" dirty="0">
                <a:latin typeface="Arial Black" pitchFamily="34" charset="0"/>
                <a:cs typeface="Arial" pitchFamily="34" charset="0"/>
              </a:rPr>
              <a:t>to the </a:t>
            </a:r>
            <a:r>
              <a:rPr lang="en-US" sz="19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hard palate and gum.</a:t>
            </a:r>
          </a:p>
          <a:p>
            <a:endParaRPr lang="en-US" sz="19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900" dirty="0">
                <a:latin typeface="Arial Black" pitchFamily="34" charset="0"/>
                <a:cs typeface="Arial" pitchFamily="34" charset="0"/>
              </a:rPr>
              <a:t>It  gives </a:t>
            </a:r>
            <a:r>
              <a:rPr lang="en-US" sz="190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Lesser palatine artery </a:t>
            </a:r>
            <a:r>
              <a:rPr lang="en-US" sz="1900" dirty="0">
                <a:latin typeface="Arial Black" pitchFamily="34" charset="0"/>
                <a:cs typeface="Arial" pitchFamily="34" charset="0"/>
              </a:rPr>
              <a:t>to the soft palate and tonsil.</a:t>
            </a:r>
          </a:p>
        </p:txBody>
      </p:sp>
    </p:spTree>
    <p:extLst>
      <p:ext uri="{BB962C8B-B14F-4D97-AF65-F5344CB8AC3E}">
        <p14:creationId xmlns:p14="http://schemas.microsoft.com/office/powerpoint/2010/main" val="14528984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0"/>
            <a:ext cx="9144000" cy="50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051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45430"/>
            <a:ext cx="6858000" cy="3579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-8156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JO" sz="3600" dirty="0">
                <a:latin typeface="Arial Black" pitchFamily="34" charset="0"/>
              </a:rPr>
              <a:t>قال رسول اللهِ صلى الله عليه وسلم: «مَا مِنْ عَبْدٍ مُسْلِمٍ يَدْعُو لأَخِيهِ بِظَهْرِ الْغَيْبِ، إِلاَّ قَالَ الْمَلَكُ: وَلَكَ بِمِثْلٍ»</a:t>
            </a:r>
            <a:br>
              <a:rPr lang="ar-JO" sz="3600" dirty="0">
                <a:latin typeface="Arial Black" pitchFamily="34" charset="0"/>
              </a:rPr>
            </a:br>
            <a:endParaRPr lang="ar-JO" sz="3600" dirty="0">
              <a:latin typeface="Arial Black" pitchFamily="34" charset="0"/>
            </a:endParaRPr>
          </a:p>
          <a:p>
            <a:pPr algn="r"/>
            <a:r>
              <a:rPr lang="ar-JO" sz="3600" dirty="0">
                <a:latin typeface="Arial Black" pitchFamily="34" charset="0"/>
              </a:rPr>
              <a:t>ادعولنا ^^</a:t>
            </a:r>
            <a:endParaRPr lang="en-US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4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xmlns="" id="{3A58622F-CFF6-4DA7-8EB5-ADD32F90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1503760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3236" name="AutoShape 4">
            <a:extLst>
              <a:ext uri="{FF2B5EF4-FFF2-40B4-BE49-F238E27FC236}">
                <a16:creationId xmlns:a16="http://schemas.microsoft.com/office/drawing/2014/main" xmlns="" id="{C7902E2C-6BB3-4CA5-99B2-E87AA8EC7C42}"/>
              </a:ext>
            </a:extLst>
          </p:cNvPr>
          <p:cNvSpPr>
            <a:spLocks/>
          </p:cNvSpPr>
          <p:nvPr/>
        </p:nvSpPr>
        <p:spPr bwMode="auto">
          <a:xfrm>
            <a:off x="5484019" y="186929"/>
            <a:ext cx="2152650" cy="736997"/>
          </a:xfrm>
          <a:prstGeom prst="borderCallout2">
            <a:avLst>
              <a:gd name="adj1" fmla="val 11630"/>
              <a:gd name="adj2" fmla="val -2653"/>
              <a:gd name="adj3" fmla="val 11630"/>
              <a:gd name="adj4" fmla="val -19579"/>
              <a:gd name="adj5" fmla="val 190468"/>
              <a:gd name="adj6" fmla="val -52764"/>
            </a:avLst>
          </a:prstGeom>
          <a:solidFill>
            <a:srgbClr val="00FFFF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coronary artery </a:t>
            </a:r>
          </a:p>
        </p:txBody>
      </p:sp>
      <p:sp>
        <p:nvSpPr>
          <p:cNvPr id="223238" name="AutoShape 6">
            <a:extLst>
              <a:ext uri="{FF2B5EF4-FFF2-40B4-BE49-F238E27FC236}">
                <a16:creationId xmlns:a16="http://schemas.microsoft.com/office/drawing/2014/main" xmlns="" id="{04B5423B-0376-411B-B4D9-3498977351D2}"/>
              </a:ext>
            </a:extLst>
          </p:cNvPr>
          <p:cNvSpPr>
            <a:spLocks/>
          </p:cNvSpPr>
          <p:nvPr/>
        </p:nvSpPr>
        <p:spPr bwMode="auto">
          <a:xfrm>
            <a:off x="6167437" y="1919290"/>
            <a:ext cx="2111858" cy="736997"/>
          </a:xfrm>
          <a:prstGeom prst="borderCallout2">
            <a:avLst>
              <a:gd name="adj1" fmla="val 11630"/>
              <a:gd name="adj2" fmla="val -3431"/>
              <a:gd name="adj3" fmla="val 11630"/>
              <a:gd name="adj4" fmla="val -32000"/>
              <a:gd name="adj5" fmla="val -36123"/>
              <a:gd name="adj6" fmla="val -70750"/>
            </a:avLst>
          </a:prstGeom>
          <a:solidFill>
            <a:srgbClr val="CCFFCC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Circumflex cardiac artery</a:t>
            </a:r>
          </a:p>
        </p:txBody>
      </p:sp>
      <p:sp>
        <p:nvSpPr>
          <p:cNvPr id="223239" name="AutoShape 7">
            <a:extLst>
              <a:ext uri="{FF2B5EF4-FFF2-40B4-BE49-F238E27FC236}">
                <a16:creationId xmlns:a16="http://schemas.microsoft.com/office/drawing/2014/main" xmlns="" id="{7E16E486-A833-4942-A5EE-4A192DEF9FAF}"/>
              </a:ext>
            </a:extLst>
          </p:cNvPr>
          <p:cNvSpPr>
            <a:spLocks/>
          </p:cNvSpPr>
          <p:nvPr/>
        </p:nvSpPr>
        <p:spPr bwMode="auto">
          <a:xfrm>
            <a:off x="6223400" y="2998708"/>
            <a:ext cx="2189083" cy="1100852"/>
          </a:xfrm>
          <a:prstGeom prst="borderCallout2">
            <a:avLst>
              <a:gd name="adj1" fmla="val 11630"/>
              <a:gd name="adj2" fmla="val -3231"/>
              <a:gd name="adj3" fmla="val 11630"/>
              <a:gd name="adj4" fmla="val -28218"/>
              <a:gd name="adj5" fmla="val -63822"/>
              <a:gd name="adj6" fmla="val -67211"/>
            </a:avLst>
          </a:prstGeom>
          <a:solidFill>
            <a:srgbClr val="9933FF"/>
          </a:solidFill>
          <a:ln w="57150">
            <a:solidFill>
              <a:srgbClr val="00FF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</a:t>
            </a:r>
            <a:r>
              <a:rPr lang="en-US" sz="2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interventricular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artery</a:t>
            </a:r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3241" name="AutoShape 9">
            <a:extLst>
              <a:ext uri="{FF2B5EF4-FFF2-40B4-BE49-F238E27FC236}">
                <a16:creationId xmlns:a16="http://schemas.microsoft.com/office/drawing/2014/main" xmlns="" id="{651BF8A7-D2F8-40CA-949C-EA6B769AD803}"/>
              </a:ext>
            </a:extLst>
          </p:cNvPr>
          <p:cNvSpPr>
            <a:spLocks/>
          </p:cNvSpPr>
          <p:nvPr/>
        </p:nvSpPr>
        <p:spPr bwMode="auto">
          <a:xfrm>
            <a:off x="1221584" y="489349"/>
            <a:ext cx="1674019" cy="710803"/>
          </a:xfrm>
          <a:prstGeom prst="borderCallout2">
            <a:avLst>
              <a:gd name="adj1" fmla="val 12060"/>
              <a:gd name="adj2" fmla="val 103412"/>
              <a:gd name="adj3" fmla="val 12060"/>
              <a:gd name="adj4" fmla="val 103412"/>
              <a:gd name="adj5" fmla="val 118259"/>
              <a:gd name="adj6" fmla="val 149500"/>
            </a:avLst>
          </a:prstGeom>
          <a:solidFill>
            <a:srgbClr val="FF3300"/>
          </a:solidFill>
          <a:ln w="57150">
            <a:solidFill>
              <a:srgbClr val="66FF99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Ascending Aorta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243" name="AutoShape 11">
            <a:extLst>
              <a:ext uri="{FF2B5EF4-FFF2-40B4-BE49-F238E27FC236}">
                <a16:creationId xmlns:a16="http://schemas.microsoft.com/office/drawing/2014/main" xmlns="" id="{AD742979-3EDF-4CFB-8E6F-F35D32A9067D}"/>
              </a:ext>
            </a:extLst>
          </p:cNvPr>
          <p:cNvSpPr>
            <a:spLocks/>
          </p:cNvSpPr>
          <p:nvPr/>
        </p:nvSpPr>
        <p:spPr bwMode="auto">
          <a:xfrm>
            <a:off x="1388270" y="2732487"/>
            <a:ext cx="1565672" cy="720328"/>
          </a:xfrm>
          <a:prstGeom prst="borderCallout2">
            <a:avLst>
              <a:gd name="adj1" fmla="val 11903"/>
              <a:gd name="adj2" fmla="val 103648"/>
              <a:gd name="adj3" fmla="val 11903"/>
              <a:gd name="adj4" fmla="val 120458"/>
              <a:gd name="adj5" fmla="val -76861"/>
              <a:gd name="adj6" fmla="val 153611"/>
            </a:avLst>
          </a:prstGeom>
          <a:solidFill>
            <a:srgbClr val="FF3300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trunk</a:t>
            </a:r>
            <a:endParaRPr lang="en-US" sz="21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244" name="AutoShape 12">
            <a:extLst>
              <a:ext uri="{FF2B5EF4-FFF2-40B4-BE49-F238E27FC236}">
                <a16:creationId xmlns:a16="http://schemas.microsoft.com/office/drawing/2014/main" xmlns="" id="{F1D2CD76-BD97-462E-9569-3735FCDF53B7}"/>
              </a:ext>
            </a:extLst>
          </p:cNvPr>
          <p:cNvSpPr>
            <a:spLocks/>
          </p:cNvSpPr>
          <p:nvPr/>
        </p:nvSpPr>
        <p:spPr bwMode="auto">
          <a:xfrm>
            <a:off x="6165059" y="1003698"/>
            <a:ext cx="1561623" cy="795338"/>
          </a:xfrm>
          <a:prstGeom prst="borderCallout2">
            <a:avLst>
              <a:gd name="adj1" fmla="val 10778"/>
              <a:gd name="adj2" fmla="val -4921"/>
              <a:gd name="adj3" fmla="val 10778"/>
              <a:gd name="adj4" fmla="val -38769"/>
              <a:gd name="adj5" fmla="val 32726"/>
              <a:gd name="adj6" fmla="val -89718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 auricle 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3" name="TextBox 2">
            <a:extLst>
              <a:ext uri="{FF2B5EF4-FFF2-40B4-BE49-F238E27FC236}">
                <a16:creationId xmlns:a16="http://schemas.microsoft.com/office/drawing/2014/main" xmlns="" id="{589E9AC7-69C4-4810-A52E-C1D0AAD51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10" y="2950369"/>
            <a:ext cx="75604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82954" name="TextBox 3">
            <a:extLst>
              <a:ext uri="{FF2B5EF4-FFF2-40B4-BE49-F238E27FC236}">
                <a16:creationId xmlns:a16="http://schemas.microsoft.com/office/drawing/2014/main" xmlns="" id="{46865CC8-A6DF-4243-8E59-75528FFF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092055"/>
            <a:ext cx="63222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EC6AFD-A942-4322-A6F1-20F099D7ED21}"/>
              </a:ext>
            </a:extLst>
          </p:cNvPr>
          <p:cNvSpPr txBox="1"/>
          <p:nvPr/>
        </p:nvSpPr>
        <p:spPr>
          <a:xfrm>
            <a:off x="8279296" y="4542184"/>
            <a:ext cx="52677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55225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6" grpId="0" animBg="1"/>
      <p:bldP spid="223238" grpId="0" animBg="1"/>
      <p:bldP spid="223239" grpId="0" animBg="1"/>
      <p:bldP spid="223241" grpId="0" animBg="1"/>
      <p:bldP spid="223243" grpId="0" animBg="1"/>
      <p:bldP spid="2232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>
            <a:extLst>
              <a:ext uri="{FF2B5EF4-FFF2-40B4-BE49-F238E27FC236}">
                <a16:creationId xmlns:a16="http://schemas.microsoft.com/office/drawing/2014/main" xmlns="" id="{AAE12EA2-134C-4DE4-AA8A-EA097575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17874" t="12195" r="35834" b="23528"/>
          <a:stretch>
            <a:fillRect/>
          </a:stretch>
        </p:blipFill>
        <p:spPr bwMode="auto">
          <a:xfrm>
            <a:off x="1439466" y="0"/>
            <a:ext cx="47196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1795" name="AutoShape 4">
            <a:extLst>
              <a:ext uri="{FF2B5EF4-FFF2-40B4-BE49-F238E27FC236}">
                <a16:creationId xmlns:a16="http://schemas.microsoft.com/office/drawing/2014/main" xmlns="" id="{42B92BF0-EF72-4750-B5AA-284330D49590}"/>
              </a:ext>
            </a:extLst>
          </p:cNvPr>
          <p:cNvSpPr>
            <a:spLocks/>
          </p:cNvSpPr>
          <p:nvPr/>
        </p:nvSpPr>
        <p:spPr bwMode="auto">
          <a:xfrm>
            <a:off x="5484019" y="186929"/>
            <a:ext cx="2152650" cy="736997"/>
          </a:xfrm>
          <a:prstGeom prst="borderCallout2">
            <a:avLst>
              <a:gd name="adj1" fmla="val 11630"/>
              <a:gd name="adj2" fmla="val -2653"/>
              <a:gd name="adj3" fmla="val 11630"/>
              <a:gd name="adj4" fmla="val -19579"/>
              <a:gd name="adj5" fmla="val 190468"/>
              <a:gd name="adj6" fmla="val -52764"/>
            </a:avLst>
          </a:prstGeom>
          <a:solidFill>
            <a:srgbClr val="00FF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coronary artery </a:t>
            </a:r>
          </a:p>
        </p:txBody>
      </p:sp>
      <p:sp>
        <p:nvSpPr>
          <p:cNvPr id="259078" name="AutoShape 6">
            <a:extLst>
              <a:ext uri="{FF2B5EF4-FFF2-40B4-BE49-F238E27FC236}">
                <a16:creationId xmlns:a16="http://schemas.microsoft.com/office/drawing/2014/main" xmlns="" id="{DC320107-6BB7-469C-977D-2B80C771C3E9}"/>
              </a:ext>
            </a:extLst>
          </p:cNvPr>
          <p:cNvSpPr>
            <a:spLocks/>
          </p:cNvSpPr>
          <p:nvPr/>
        </p:nvSpPr>
        <p:spPr bwMode="auto">
          <a:xfrm>
            <a:off x="6054328" y="2023348"/>
            <a:ext cx="2160032" cy="1108472"/>
          </a:xfrm>
          <a:prstGeom prst="borderCallout2">
            <a:avLst>
              <a:gd name="adj1" fmla="val 3381"/>
              <a:gd name="adj2" fmla="val -2669"/>
              <a:gd name="adj3" fmla="val 5443"/>
              <a:gd name="adj4" fmla="val -10729"/>
              <a:gd name="adj5" fmla="val 44374"/>
              <a:gd name="adj6" fmla="val -63900"/>
            </a:avLst>
          </a:prstGeom>
          <a:solidFill>
            <a:srgbClr val="9933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</a:t>
            </a:r>
            <a:r>
              <a:rPr lang="en-US" sz="2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interventricular</a:t>
            </a:r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artery</a:t>
            </a:r>
            <a:endParaRPr lang="en-US" sz="2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085" name="Rectangle 13">
            <a:extLst>
              <a:ext uri="{FF2B5EF4-FFF2-40B4-BE49-F238E27FC236}">
                <a16:creationId xmlns:a16="http://schemas.microsoft.com/office/drawing/2014/main" xmlns="" id="{53D4F4AD-CE44-49BE-928B-67D3E8565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554" y="4482704"/>
            <a:ext cx="1809750" cy="432197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</a:t>
            </a:r>
          </a:p>
        </p:txBody>
      </p:sp>
      <p:sp>
        <p:nvSpPr>
          <p:cNvPr id="259088" name="AutoShape 16">
            <a:extLst>
              <a:ext uri="{FF2B5EF4-FFF2-40B4-BE49-F238E27FC236}">
                <a16:creationId xmlns:a16="http://schemas.microsoft.com/office/drawing/2014/main" xmlns="" id="{3B5C1555-2BA2-4D7C-8A3A-11A9320A72E1}"/>
              </a:ext>
            </a:extLst>
          </p:cNvPr>
          <p:cNvSpPr>
            <a:spLocks/>
          </p:cNvSpPr>
          <p:nvPr/>
        </p:nvSpPr>
        <p:spPr bwMode="auto">
          <a:xfrm>
            <a:off x="269437" y="1520913"/>
            <a:ext cx="1370409" cy="738188"/>
          </a:xfrm>
          <a:prstGeom prst="borderCallout2">
            <a:avLst>
              <a:gd name="adj1" fmla="val 11611"/>
              <a:gd name="adj2" fmla="val 104171"/>
              <a:gd name="adj3" fmla="val 9545"/>
              <a:gd name="adj4" fmla="val 202740"/>
              <a:gd name="adj5" fmla="val 98112"/>
              <a:gd name="adj6" fmla="val 316645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Vasa vasorum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002" name="TextBox 1">
            <a:extLst>
              <a:ext uri="{FF2B5EF4-FFF2-40B4-BE49-F238E27FC236}">
                <a16:creationId xmlns:a16="http://schemas.microsoft.com/office/drawing/2014/main" xmlns="" id="{F0F981CC-A1BD-40B9-97DB-C97E2019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468" y="3076575"/>
            <a:ext cx="75604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RV</a:t>
            </a:r>
          </a:p>
        </p:txBody>
      </p:sp>
      <p:sp>
        <p:nvSpPr>
          <p:cNvPr id="85003" name="TextBox 2">
            <a:extLst>
              <a:ext uri="{FF2B5EF4-FFF2-40B4-BE49-F238E27FC236}">
                <a16:creationId xmlns:a16="http://schemas.microsoft.com/office/drawing/2014/main" xmlns="" id="{E9DEB3C5-ABFF-4D96-A56B-E9F580B5C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422" y="3003949"/>
            <a:ext cx="5334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0000"/>
                </a:solidFill>
              </a:rPr>
              <a:t>LV</a:t>
            </a:r>
          </a:p>
        </p:txBody>
      </p:sp>
      <p:sp>
        <p:nvSpPr>
          <p:cNvPr id="85004" name="TextBox 3">
            <a:extLst>
              <a:ext uri="{FF2B5EF4-FFF2-40B4-BE49-F238E27FC236}">
                <a16:creationId xmlns:a16="http://schemas.microsoft.com/office/drawing/2014/main" xmlns="" id="{5380B07C-464A-4D7B-81F5-47BD1AB3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421" y="2085977"/>
            <a:ext cx="184958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 Black" panose="020B0A04020102020204" pitchFamily="34" charset="0"/>
              </a:rPr>
              <a:t>Infundibulum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7D922C-1D6F-48CA-99DE-54204F93610A}"/>
              </a:ext>
            </a:extLst>
          </p:cNvPr>
          <p:cNvSpPr txBox="1"/>
          <p:nvPr/>
        </p:nvSpPr>
        <p:spPr>
          <a:xfrm>
            <a:off x="8279296" y="4542184"/>
            <a:ext cx="52677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xmlns="" id="{A36ACEF2-53C0-4CCB-854D-35A190BEF896}"/>
              </a:ext>
            </a:extLst>
          </p:cNvPr>
          <p:cNvSpPr>
            <a:spLocks/>
          </p:cNvSpPr>
          <p:nvPr/>
        </p:nvSpPr>
        <p:spPr bwMode="auto">
          <a:xfrm>
            <a:off x="133353" y="3803997"/>
            <a:ext cx="1370409" cy="738188"/>
          </a:xfrm>
          <a:prstGeom prst="borderCallout2">
            <a:avLst>
              <a:gd name="adj1" fmla="val 11611"/>
              <a:gd name="adj2" fmla="val 104171"/>
              <a:gd name="adj3" fmla="val 14931"/>
              <a:gd name="adj4" fmla="val 109181"/>
              <a:gd name="adj5" fmla="val 13288"/>
              <a:gd name="adj6" fmla="val 101241"/>
            </a:avLst>
          </a:prstGeom>
          <a:solidFill>
            <a:srgbClr val="FFCC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xmlns="" id="{6B4B470C-6EDD-4901-AA25-BC9BB78B5834}"/>
              </a:ext>
            </a:extLst>
          </p:cNvPr>
          <p:cNvSpPr>
            <a:spLocks/>
          </p:cNvSpPr>
          <p:nvPr/>
        </p:nvSpPr>
        <p:spPr bwMode="auto">
          <a:xfrm>
            <a:off x="644726" y="434629"/>
            <a:ext cx="1589485" cy="676275"/>
          </a:xfrm>
          <a:prstGeom prst="borderCallout2">
            <a:avLst>
              <a:gd name="adj1" fmla="val 12676"/>
              <a:gd name="adj2" fmla="val 103597"/>
              <a:gd name="adj3" fmla="val 12676"/>
              <a:gd name="adj4" fmla="val 133708"/>
              <a:gd name="adj5" fmla="val 114329"/>
              <a:gd name="adj6" fmla="val 233381"/>
            </a:avLst>
          </a:prstGeom>
          <a:solidFill>
            <a:srgbClr val="66FF99"/>
          </a:solidFill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Lt. Atrial  branch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42B92BF0-EF72-4750-B5AA-284330D49590}"/>
              </a:ext>
            </a:extLst>
          </p:cNvPr>
          <p:cNvSpPr>
            <a:spLocks/>
          </p:cNvSpPr>
          <p:nvPr/>
        </p:nvSpPr>
        <p:spPr bwMode="auto">
          <a:xfrm>
            <a:off x="6168152" y="3435499"/>
            <a:ext cx="2152650" cy="736997"/>
          </a:xfrm>
          <a:prstGeom prst="borderCallout2">
            <a:avLst>
              <a:gd name="adj1" fmla="val -5947"/>
              <a:gd name="adj2" fmla="val -1945"/>
              <a:gd name="adj3" fmla="val -12150"/>
              <a:gd name="adj4" fmla="val -14269"/>
              <a:gd name="adj5" fmla="val 29176"/>
              <a:gd name="adj6" fmla="val -65153"/>
            </a:avLst>
          </a:prstGeom>
          <a:solidFill>
            <a:srgbClr val="00FFFF"/>
          </a:solidFill>
          <a:ln w="5715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cardiac vein</a:t>
            </a:r>
          </a:p>
        </p:txBody>
      </p:sp>
    </p:spTree>
    <p:extLst>
      <p:ext uri="{BB962C8B-B14F-4D97-AF65-F5344CB8AC3E}">
        <p14:creationId xmlns:p14="http://schemas.microsoft.com/office/powerpoint/2010/main" val="1588624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9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animBg="1"/>
      <p:bldP spid="259078" grpId="0" animBg="1"/>
      <p:bldP spid="259085" grpId="0" animBg="1"/>
      <p:bldP spid="259088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872</Words>
  <Application>Microsoft Office PowerPoint</Application>
  <PresentationFormat>On-screen Show (16:9)</PresentationFormat>
  <Paragraphs>303</Paragraphs>
  <Slides>77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Subclavian artery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10</cp:revision>
  <dcterms:created xsi:type="dcterms:W3CDTF">2020-12-04T13:58:21Z</dcterms:created>
  <dcterms:modified xsi:type="dcterms:W3CDTF">2020-12-09T04:41:35Z</dcterms:modified>
</cp:coreProperties>
</file>