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0"/>
  </p:notesMasterIdLst>
  <p:sldIdLst>
    <p:sldId id="257" r:id="rId2"/>
    <p:sldId id="310" r:id="rId3"/>
    <p:sldId id="258" r:id="rId4"/>
    <p:sldId id="284" r:id="rId5"/>
    <p:sldId id="309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297" r:id="rId2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4712" autoAdjust="0"/>
  </p:normalViewPr>
  <p:slideViewPr>
    <p:cSldViewPr>
      <p:cViewPr varScale="1">
        <p:scale>
          <a:sx n="78" d="100"/>
          <a:sy n="78" d="100"/>
        </p:scale>
        <p:origin x="109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13D91E0-88A5-42F5-BD4E-5F0716F8D39E}" type="datetimeFigureOut">
              <a:rPr lang="ar-JO" smtClean="0"/>
              <a:t>22/07/1441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5AA8852-DD3D-4FC6-8EDC-331FDD2D17F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36395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A8852-DD3D-4FC6-8EDC-331FDD2D17FD}" type="slidenum">
              <a:rPr lang="ar-JO" smtClean="0"/>
              <a:t>15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68757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156706967rb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8380445" cy="628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fontScale="92500"/>
          </a:bodyPr>
          <a:lstStyle/>
          <a:p>
            <a:pPr algn="ctr" rtl="0">
              <a:lnSpc>
                <a:spcPct val="80000"/>
              </a:lnSpc>
              <a:buNone/>
            </a:pPr>
            <a:r>
              <a:rPr lang="en-US" sz="3900" b="1" dirty="0" smtClean="0"/>
              <a:t>Chorionic vesicle </a:t>
            </a:r>
          </a:p>
          <a:p>
            <a:pPr algn="l" rtl="0">
              <a:lnSpc>
                <a:spcPct val="80000"/>
              </a:lnSpc>
            </a:pPr>
            <a:r>
              <a:rPr lang="en-US" sz="2400" dirty="0" smtClean="0"/>
              <a:t>In </a:t>
            </a:r>
            <a:r>
              <a:rPr lang="en-US" sz="2400" dirty="0"/>
              <a:t>the </a:t>
            </a:r>
            <a:r>
              <a:rPr lang="en-US" sz="2400" dirty="0" err="1"/>
              <a:t>blastocyst</a:t>
            </a:r>
            <a:r>
              <a:rPr lang="en-US" sz="2400" dirty="0"/>
              <a:t>, loose </a:t>
            </a:r>
            <a:r>
              <a:rPr lang="en-US" sz="2400" dirty="0" smtClean="0"/>
              <a:t>tissue </a:t>
            </a:r>
            <a:r>
              <a:rPr lang="en-US" sz="2400" dirty="0"/>
              <a:t>appears between the </a:t>
            </a:r>
            <a:r>
              <a:rPr lang="en-US" sz="2400" dirty="0" err="1"/>
              <a:t>cytotrophoblast</a:t>
            </a:r>
            <a:r>
              <a:rPr lang="en-US" sz="2400" dirty="0"/>
              <a:t> and the </a:t>
            </a:r>
            <a:r>
              <a:rPr lang="en-US" sz="2400" dirty="0" err="1"/>
              <a:t>exocoelomic</a:t>
            </a:r>
            <a:r>
              <a:rPr lang="en-US" sz="2400" dirty="0"/>
              <a:t> membrane, that is called </a:t>
            </a:r>
            <a:r>
              <a:rPr lang="en-US" sz="2400" b="1" dirty="0" err="1"/>
              <a:t>extraembryonic</a:t>
            </a:r>
            <a:r>
              <a:rPr lang="en-US" sz="2400" b="1" dirty="0"/>
              <a:t> mesoderm</a:t>
            </a:r>
            <a:r>
              <a:rPr lang="en-US" sz="2400" dirty="0"/>
              <a:t> and extends to surround the amnion also.</a:t>
            </a:r>
          </a:p>
          <a:p>
            <a:pPr algn="l" rtl="0">
              <a:lnSpc>
                <a:spcPct val="80000"/>
              </a:lnSpc>
            </a:pPr>
            <a:r>
              <a:rPr lang="en-US" sz="2400" dirty="0"/>
              <a:t>A cavity appears within the </a:t>
            </a:r>
            <a:r>
              <a:rPr lang="en-US" sz="2400" dirty="0" err="1"/>
              <a:t>extraembryonic</a:t>
            </a:r>
            <a:r>
              <a:rPr lang="en-US" sz="2400" dirty="0"/>
              <a:t> mesoderm, known as </a:t>
            </a:r>
            <a:r>
              <a:rPr lang="en-US" sz="2400" dirty="0" err="1"/>
              <a:t>extraembryonic</a:t>
            </a:r>
            <a:r>
              <a:rPr lang="en-US" sz="2400" dirty="0"/>
              <a:t> </a:t>
            </a:r>
            <a:r>
              <a:rPr lang="en-US" sz="2400" dirty="0" err="1"/>
              <a:t>coelom</a:t>
            </a:r>
            <a:r>
              <a:rPr lang="en-US" sz="2400" dirty="0"/>
              <a:t> or </a:t>
            </a:r>
            <a:r>
              <a:rPr lang="en-US" sz="2400" b="1" dirty="0"/>
              <a:t>chorionic cavity</a:t>
            </a:r>
            <a:r>
              <a:rPr lang="en-US" sz="2400" dirty="0"/>
              <a:t>. </a:t>
            </a:r>
            <a:r>
              <a:rPr lang="en-US" sz="2400" dirty="0" smtClean="0"/>
              <a:t>This </a:t>
            </a:r>
            <a:r>
              <a:rPr lang="en-US" sz="2400" dirty="0"/>
              <a:t>space surrounds the primitive yolk sac and amniotic cavity except where the embryonic disc is connected to the </a:t>
            </a:r>
            <a:r>
              <a:rPr lang="en-US" sz="2400" dirty="0" err="1"/>
              <a:t>trophoblast</a:t>
            </a:r>
            <a:r>
              <a:rPr lang="en-US" sz="2400" dirty="0"/>
              <a:t> by connecting stalk.</a:t>
            </a:r>
          </a:p>
          <a:p>
            <a:pPr algn="l" rtl="0">
              <a:lnSpc>
                <a:spcPct val="80000"/>
              </a:lnSpc>
            </a:pPr>
            <a:r>
              <a:rPr lang="en-US" sz="2400" dirty="0"/>
              <a:t>The </a:t>
            </a:r>
            <a:r>
              <a:rPr lang="en-US" sz="2400" dirty="0" err="1"/>
              <a:t>extraembryonic</a:t>
            </a:r>
            <a:r>
              <a:rPr lang="en-US" sz="2400" dirty="0"/>
              <a:t> mesoderm splits, by the space, into two parts: </a:t>
            </a:r>
            <a:r>
              <a:rPr lang="en-US" sz="2400" b="1" dirty="0" smtClean="0"/>
              <a:t>1</a:t>
            </a:r>
            <a:r>
              <a:rPr lang="en-US" sz="2400" dirty="0" smtClean="0"/>
              <a:t>.That </a:t>
            </a:r>
            <a:r>
              <a:rPr lang="en-US" sz="2400" dirty="0"/>
              <a:t>lines the </a:t>
            </a:r>
            <a:r>
              <a:rPr lang="en-US" sz="2400" dirty="0" err="1"/>
              <a:t>cytotrophoblast</a:t>
            </a:r>
            <a:r>
              <a:rPr lang="en-US" sz="2400" dirty="0"/>
              <a:t> and amnion is called the </a:t>
            </a:r>
            <a:r>
              <a:rPr lang="en-US" sz="2400" b="1" dirty="0" err="1"/>
              <a:t>extraembryonic</a:t>
            </a:r>
            <a:r>
              <a:rPr lang="en-US" sz="2400" b="1" dirty="0"/>
              <a:t> </a:t>
            </a:r>
            <a:r>
              <a:rPr lang="en-US" sz="2400" b="1" dirty="0" err="1"/>
              <a:t>somatopleuric</a:t>
            </a:r>
            <a:r>
              <a:rPr lang="en-US" sz="2400" b="1" dirty="0"/>
              <a:t> </a:t>
            </a:r>
            <a:r>
              <a:rPr lang="en-US" sz="2400" b="1" dirty="0" smtClean="0"/>
              <a:t>mesoderm (somatic).</a:t>
            </a:r>
          </a:p>
          <a:p>
            <a:pPr algn="l" rtl="0">
              <a:lnSpc>
                <a:spcPct val="80000"/>
              </a:lnSpc>
            </a:pPr>
            <a:r>
              <a:rPr lang="en-US" sz="2400" b="1" dirty="0" smtClean="0"/>
              <a:t>2.</a:t>
            </a:r>
            <a:r>
              <a:rPr lang="en-US" sz="2400" dirty="0" smtClean="0"/>
              <a:t> That </a:t>
            </a:r>
            <a:r>
              <a:rPr lang="en-US" sz="2400" dirty="0"/>
              <a:t>lines the yolk sac is known as </a:t>
            </a:r>
            <a:r>
              <a:rPr lang="en-US" sz="2400" b="1" dirty="0" err="1"/>
              <a:t>extraembryonic</a:t>
            </a:r>
            <a:r>
              <a:rPr lang="en-US" sz="2400" b="1" dirty="0"/>
              <a:t> </a:t>
            </a:r>
            <a:r>
              <a:rPr lang="en-US" sz="2400" b="1" dirty="0" err="1"/>
              <a:t>splanchnopleuric</a:t>
            </a:r>
            <a:r>
              <a:rPr lang="en-US" sz="2400" b="1" dirty="0"/>
              <a:t> </a:t>
            </a:r>
            <a:r>
              <a:rPr lang="en-US" sz="2400" b="1" dirty="0" smtClean="0"/>
              <a:t>mesoderm (visceral)</a:t>
            </a:r>
            <a:r>
              <a:rPr lang="en-US" sz="2400" dirty="0" smtClean="0"/>
              <a:t>. </a:t>
            </a:r>
          </a:p>
          <a:p>
            <a:pPr algn="l" rtl="0">
              <a:lnSpc>
                <a:spcPct val="80000"/>
              </a:lnSpc>
            </a:pPr>
            <a:r>
              <a:rPr lang="en-US" sz="2400" dirty="0" smtClean="0"/>
              <a:t> The </a:t>
            </a:r>
            <a:r>
              <a:rPr lang="en-US" sz="2400" dirty="0" err="1" smtClean="0"/>
              <a:t>trophblast</a:t>
            </a:r>
            <a:r>
              <a:rPr lang="en-US" sz="2400" dirty="0" smtClean="0"/>
              <a:t> and the underlying layer of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extraembryonic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somatopleuric</a:t>
            </a:r>
            <a:r>
              <a:rPr lang="en-US" sz="2400" b="1" dirty="0" smtClean="0"/>
              <a:t> mesoderm</a:t>
            </a:r>
            <a:r>
              <a:rPr lang="en-US" sz="2400" dirty="0" smtClean="0"/>
              <a:t> is called </a:t>
            </a:r>
            <a:r>
              <a:rPr lang="en-US" sz="2400" b="1" dirty="0" err="1" smtClean="0"/>
              <a:t>Chorion</a:t>
            </a:r>
            <a:r>
              <a:rPr lang="en-US" sz="2400" dirty="0" smtClean="0"/>
              <a:t>, and the </a:t>
            </a:r>
            <a:r>
              <a:rPr lang="en-US" sz="2400" dirty="0" err="1" smtClean="0"/>
              <a:t>blastocyst</a:t>
            </a:r>
            <a:r>
              <a:rPr lang="en-US" sz="2400" dirty="0" smtClean="0"/>
              <a:t> now is called </a:t>
            </a:r>
            <a:r>
              <a:rPr lang="en-US" sz="2400" b="1" dirty="0" smtClean="0"/>
              <a:t>chorionic vesicle</a:t>
            </a:r>
            <a:r>
              <a:rPr lang="en-US" sz="2400" dirty="0" smtClean="0"/>
              <a:t>. </a:t>
            </a:r>
            <a:endParaRPr lang="en-US" sz="2400" b="1" dirty="0" smtClean="0"/>
          </a:p>
          <a:p>
            <a:pPr algn="l" rtl="0">
              <a:lnSpc>
                <a:spcPct val="80000"/>
              </a:lnSpc>
            </a:pPr>
            <a:endParaRPr lang="en-US" sz="2400" dirty="0" smtClean="0"/>
          </a:p>
          <a:p>
            <a:pPr algn="l" rtl="0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1_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34938"/>
            <a:ext cx="7272337" cy="6723062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13th 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The </a:t>
            </a:r>
            <a:r>
              <a:rPr lang="en-US" dirty="0" err="1"/>
              <a:t>trophoblast</a:t>
            </a:r>
            <a:r>
              <a:rPr lang="en-US" dirty="0"/>
              <a:t> is characterized by development of </a:t>
            </a:r>
            <a:r>
              <a:rPr lang="en-US" b="1" dirty="0" err="1">
                <a:solidFill>
                  <a:srgbClr val="FF0000"/>
                </a:solidFill>
              </a:rPr>
              <a:t>villi</a:t>
            </a:r>
            <a:r>
              <a:rPr lang="en-US" dirty="0"/>
              <a:t>, These are developed from the tissues of </a:t>
            </a:r>
            <a:r>
              <a:rPr lang="en-US" dirty="0" err="1"/>
              <a:t>syncytiotrophoblast</a:t>
            </a:r>
            <a:r>
              <a:rPr lang="en-US" dirty="0"/>
              <a:t>, in between the lacunae. Cells </a:t>
            </a:r>
            <a:r>
              <a:rPr lang="en-US" dirty="0" smtClean="0"/>
              <a:t>from </a:t>
            </a:r>
            <a:r>
              <a:rPr lang="en-US" dirty="0" err="1" smtClean="0"/>
              <a:t>cytotrophoblast</a:t>
            </a:r>
            <a:r>
              <a:rPr lang="en-US" dirty="0" smtClean="0"/>
              <a:t> </a:t>
            </a:r>
            <a:r>
              <a:rPr lang="en-US" dirty="0"/>
              <a:t>penetrate into these tissues, forming cellular columns surrounded by </a:t>
            </a:r>
            <a:r>
              <a:rPr lang="en-US" dirty="0" err="1"/>
              <a:t>syncytium</a:t>
            </a:r>
            <a:r>
              <a:rPr lang="en-US" dirty="0"/>
              <a:t> and these are known as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primary </a:t>
            </a:r>
            <a:r>
              <a:rPr lang="en-US" b="1" dirty="0" err="1">
                <a:solidFill>
                  <a:srgbClr val="FF0000"/>
                </a:solidFill>
              </a:rPr>
              <a:t>villi</a:t>
            </a:r>
            <a:r>
              <a:rPr lang="en-US" b="1" dirty="0"/>
              <a:t>.</a:t>
            </a:r>
            <a:r>
              <a:rPr lang="en-US" dirty="0"/>
              <a:t> </a:t>
            </a:r>
            <a:endParaRPr lang="en-US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Inside the </a:t>
            </a:r>
            <a:r>
              <a:rPr lang="en-US" dirty="0" err="1"/>
              <a:t>blastocyst</a:t>
            </a:r>
            <a:r>
              <a:rPr lang="en-US" dirty="0"/>
              <a:t>, the hypoblast produces cells that migrate along the inside of </a:t>
            </a:r>
            <a:r>
              <a:rPr lang="en-US" dirty="0" err="1"/>
              <a:t>exocoelomic</a:t>
            </a:r>
            <a:r>
              <a:rPr lang="en-US" dirty="0"/>
              <a:t> membrane to enclose a smaller cavity within the primitive yolk sac, that is called the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secondary yolk sac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definitive yolk sac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pPr algn="l" rtl="0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1_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0"/>
            <a:ext cx="7345363" cy="659765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14th Day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 rtl="0">
              <a:lnSpc>
                <a:spcPct val="90000"/>
              </a:lnSpc>
            </a:pPr>
            <a:r>
              <a:rPr lang="en-US" sz="2800" dirty="0"/>
              <a:t>The embryonic (germ) disc, which consists of two layers: </a:t>
            </a:r>
            <a:r>
              <a:rPr lang="en-US" sz="2800" dirty="0" err="1"/>
              <a:t>epiblast</a:t>
            </a:r>
            <a:r>
              <a:rPr lang="en-US" sz="2800" dirty="0"/>
              <a:t> and hypoblast, elongates, so it is changed from that of circular outline into that of oval outline with one end </a:t>
            </a:r>
            <a:r>
              <a:rPr lang="en-US" sz="2800" dirty="0" smtClean="0"/>
              <a:t>broader than </a:t>
            </a:r>
            <a:r>
              <a:rPr lang="en-US" sz="2800" dirty="0"/>
              <a:t>the  other.</a:t>
            </a:r>
          </a:p>
          <a:p>
            <a:pPr algn="l" rtl="0">
              <a:lnSpc>
                <a:spcPct val="90000"/>
              </a:lnSpc>
            </a:pPr>
            <a:r>
              <a:rPr lang="en-US" sz="2800" dirty="0"/>
              <a:t>The broader side will be the cephalic end, and in that region a localized area of close contact between hypoblast and </a:t>
            </a:r>
            <a:r>
              <a:rPr lang="en-US" sz="2800" dirty="0" err="1"/>
              <a:t>epiblast</a:t>
            </a:r>
            <a:r>
              <a:rPr lang="en-US" sz="2800" dirty="0"/>
              <a:t> appears, that is known as </a:t>
            </a:r>
            <a:r>
              <a:rPr lang="en-US" sz="2800" b="1" dirty="0" err="1">
                <a:solidFill>
                  <a:srgbClr val="FF0000"/>
                </a:solidFill>
              </a:rPr>
              <a:t>prochordal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plate(Oral membrane</a:t>
            </a:r>
            <a:r>
              <a:rPr lang="en-US" sz="2800" b="1" dirty="0" smtClean="0"/>
              <a:t>).</a:t>
            </a:r>
          </a:p>
          <a:p>
            <a:pPr algn="l" rtl="0">
              <a:lnSpc>
                <a:spcPct val="90000"/>
              </a:lnSpc>
            </a:pPr>
            <a:endParaRPr lang="en-US" sz="2800" dirty="0"/>
          </a:p>
          <a:p>
            <a:pPr algn="l" rtl="0">
              <a:lnSpc>
                <a:spcPct val="90000"/>
              </a:lnSpc>
            </a:pPr>
            <a:r>
              <a:rPr lang="en-US" sz="2800" dirty="0"/>
              <a:t>In the caudal region there appears a shallow groove along midline that is the </a:t>
            </a:r>
            <a:r>
              <a:rPr lang="en-US" sz="2800" b="1" dirty="0">
                <a:solidFill>
                  <a:srgbClr val="FF0000"/>
                </a:solidFill>
              </a:rPr>
              <a:t>primitive streak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pPr algn="l" rtl="0">
              <a:lnSpc>
                <a:spcPct val="90000"/>
              </a:lnSpc>
            </a:pPr>
            <a:endParaRPr lang="en-US" sz="2800" dirty="0"/>
          </a:p>
          <a:p>
            <a:pPr algn="l" rtl="0"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1_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139825"/>
            <a:ext cx="8351837" cy="4659313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487363"/>
          </a:xfrm>
        </p:spPr>
        <p:txBody>
          <a:bodyPr anchorCtr="0">
            <a:normAutofit fontScale="90000"/>
          </a:bodyPr>
          <a:lstStyle/>
          <a:p>
            <a:r>
              <a:rPr lang="en-US" b="1"/>
              <a:t>Primitive Streak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762000"/>
            <a:ext cx="4724400" cy="5943600"/>
          </a:xfrm>
        </p:spPr>
        <p:txBody>
          <a:bodyPr/>
          <a:lstStyle/>
          <a:p>
            <a:pPr algn="l" rtl="0"/>
            <a:r>
              <a:rPr lang="en-GB" sz="2400" dirty="0"/>
              <a:t>The primitive streak </a:t>
            </a:r>
            <a:r>
              <a:rPr lang="en-US" sz="2400" dirty="0"/>
              <a:t>results from proliferation of the </a:t>
            </a:r>
            <a:r>
              <a:rPr lang="en-US" sz="2400" dirty="0" err="1"/>
              <a:t>epiblastic</a:t>
            </a:r>
            <a:r>
              <a:rPr lang="en-US" sz="2400" dirty="0"/>
              <a:t> cells in the median plane,</a:t>
            </a:r>
            <a:r>
              <a:rPr lang="en-GB" sz="2400" dirty="0"/>
              <a:t> in the caudal half of the </a:t>
            </a:r>
            <a:r>
              <a:rPr lang="en-GB" sz="2400" dirty="0" err="1"/>
              <a:t>epiblast</a:t>
            </a:r>
            <a:r>
              <a:rPr lang="en-GB" sz="2400" dirty="0"/>
              <a:t>, and lies along the </a:t>
            </a:r>
            <a:r>
              <a:rPr lang="en-GB" sz="2400" dirty="0" err="1"/>
              <a:t>cranio</a:t>
            </a:r>
            <a:r>
              <a:rPr lang="en-GB" sz="2400" dirty="0"/>
              <a:t>-caudal axis. </a:t>
            </a:r>
            <a:endParaRPr lang="en-US" sz="2400" dirty="0"/>
          </a:p>
          <a:p>
            <a:pPr algn="l" rtl="0"/>
            <a:r>
              <a:rPr lang="en-US" sz="2400" dirty="0"/>
              <a:t>Its cranial end forms primitive </a:t>
            </a:r>
            <a:r>
              <a:rPr lang="en-US" sz="2400" dirty="0" smtClean="0"/>
              <a:t>node.</a:t>
            </a:r>
            <a:endParaRPr lang="en-US" sz="2400" dirty="0"/>
          </a:p>
          <a:p>
            <a:pPr algn="l" rtl="0"/>
            <a:r>
              <a:rPr lang="en-US" sz="2400" dirty="0"/>
              <a:t>A groove, primitive groove, appears in the primitive streak, which continues with a small depression, primitive pit, in the primitive node.</a:t>
            </a:r>
          </a:p>
        </p:txBody>
      </p:sp>
      <p:pic>
        <p:nvPicPr>
          <p:cNvPr id="29700" name="Picture 12" descr="Copy of f1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 l="4326" t="941" r="55125" b="64238"/>
          <a:stretch>
            <a:fillRect/>
          </a:stretch>
        </p:blipFill>
        <p:spPr>
          <a:xfrm>
            <a:off x="4800600" y="1600200"/>
            <a:ext cx="4183063" cy="40386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609600"/>
            <a:ext cx="4495800" cy="6019800"/>
          </a:xfrm>
        </p:spPr>
        <p:txBody>
          <a:bodyPr/>
          <a:lstStyle/>
          <a:p>
            <a:pPr algn="l" rtl="0">
              <a:lnSpc>
                <a:spcPct val="80000"/>
              </a:lnSpc>
            </a:pPr>
            <a:r>
              <a:rPr lang="en-US" sz="2800" dirty="0"/>
              <a:t>A circular thickening appears in the hypoblast near the cranial end, in the midline, to form the </a:t>
            </a:r>
            <a:r>
              <a:rPr lang="en-US" sz="2800" dirty="0" err="1"/>
              <a:t>prechordal</a:t>
            </a:r>
            <a:r>
              <a:rPr lang="en-US" sz="2800" dirty="0"/>
              <a:t> plate, that marks the future site of mouth</a:t>
            </a:r>
          </a:p>
          <a:p>
            <a:pPr algn="l" rtl="0">
              <a:lnSpc>
                <a:spcPct val="80000"/>
              </a:lnSpc>
            </a:pPr>
            <a:r>
              <a:rPr lang="en-US" sz="2800" dirty="0"/>
              <a:t>A circular thickening appears in the hypoblast caudal to primitive streak  in the midline to form  the </a:t>
            </a:r>
            <a:r>
              <a:rPr lang="en-US" sz="2800" dirty="0" err="1"/>
              <a:t>cloacal</a:t>
            </a:r>
            <a:r>
              <a:rPr lang="en-US" sz="2800" dirty="0"/>
              <a:t> membrane, the future site of the anus</a:t>
            </a:r>
          </a:p>
          <a:p>
            <a:pPr algn="l" rtl="0">
              <a:lnSpc>
                <a:spcPct val="80000"/>
              </a:lnSpc>
            </a:pPr>
            <a:endParaRPr lang="en-US" dirty="0"/>
          </a:p>
        </p:txBody>
      </p:sp>
      <p:pic>
        <p:nvPicPr>
          <p:cNvPr id="30723" name="Picture 7" descr="Copy of Copy of f11"/>
          <p:cNvPicPr>
            <a:picLocks noChangeAspect="1" noChangeArrowheads="1"/>
          </p:cNvPicPr>
          <p:nvPr/>
        </p:nvPicPr>
        <p:blipFill>
          <a:blip r:embed="rId4"/>
          <a:srcRect l="4497" t="938" r="53922" b="65259"/>
          <a:stretch>
            <a:fillRect/>
          </a:stretch>
        </p:blipFill>
        <p:spPr bwMode="auto">
          <a:xfrm>
            <a:off x="4572000" y="1143000"/>
            <a:ext cx="43180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24" name="Straight Arrow Connector 5"/>
          <p:cNvCxnSpPr>
            <a:cxnSpLocks noChangeShapeType="1"/>
          </p:cNvCxnSpPr>
          <p:nvPr/>
        </p:nvCxnSpPr>
        <p:spPr bwMode="auto">
          <a:xfrm flipV="1">
            <a:off x="4876800" y="3962400"/>
            <a:ext cx="990600" cy="68580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30725" name="Straight Arrow Connector 7"/>
          <p:cNvCxnSpPr>
            <a:cxnSpLocks noChangeShapeType="1"/>
          </p:cNvCxnSpPr>
          <p:nvPr/>
        </p:nvCxnSpPr>
        <p:spPr bwMode="auto">
          <a:xfrm rot="5400000">
            <a:off x="5753100" y="1638300"/>
            <a:ext cx="762000" cy="68580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0" y="1143000"/>
            <a:ext cx="4343400" cy="4991100"/>
          </a:xfrm>
        </p:spPr>
        <p:txBody>
          <a:bodyPr/>
          <a:lstStyle/>
          <a:p>
            <a:pPr algn="l" rtl="0">
              <a:lnSpc>
                <a:spcPct val="80000"/>
              </a:lnSpc>
            </a:pPr>
            <a:r>
              <a:rPr lang="en-US" sz="2800" dirty="0"/>
              <a:t>By this stage of development, it is possible to identify the embryo’s:</a:t>
            </a:r>
          </a:p>
          <a:p>
            <a:pPr lvl="1" algn="l" rtl="0">
              <a:lnSpc>
                <a:spcPct val="80000"/>
              </a:lnSpc>
              <a:buFont typeface="Wingdings" pitchFamily="2" charset="2"/>
              <a:buChar char="v"/>
            </a:pPr>
            <a:r>
              <a:rPr lang="en-US" dirty="0" err="1"/>
              <a:t>craniocaudal</a:t>
            </a:r>
            <a:r>
              <a:rPr lang="en-US" dirty="0"/>
              <a:t> axis</a:t>
            </a:r>
          </a:p>
          <a:p>
            <a:pPr lvl="1" algn="l" rtl="0">
              <a:lnSpc>
                <a:spcPct val="80000"/>
              </a:lnSpc>
              <a:buFont typeface="Wingdings" pitchFamily="2" charset="2"/>
              <a:buChar char="v"/>
            </a:pPr>
            <a:r>
              <a:rPr lang="en-US" dirty="0"/>
              <a:t>cranial and caudal ends</a:t>
            </a:r>
          </a:p>
          <a:p>
            <a:pPr lvl="1" algn="l" rtl="0">
              <a:lnSpc>
                <a:spcPct val="80000"/>
              </a:lnSpc>
              <a:buFont typeface="Wingdings" pitchFamily="2" charset="2"/>
              <a:buChar char="v"/>
            </a:pPr>
            <a:r>
              <a:rPr lang="en-US" dirty="0"/>
              <a:t>dorsal and ventral surfaces</a:t>
            </a:r>
          </a:p>
          <a:p>
            <a:pPr lvl="1" algn="l" rtl="0">
              <a:lnSpc>
                <a:spcPct val="80000"/>
              </a:lnSpc>
              <a:buFont typeface="Wingdings" pitchFamily="2" charset="2"/>
              <a:buChar char="v"/>
            </a:pPr>
            <a:r>
              <a:rPr lang="en-US" dirty="0"/>
              <a:t>right and left sides.</a:t>
            </a:r>
          </a:p>
        </p:txBody>
      </p:sp>
      <p:pic>
        <p:nvPicPr>
          <p:cNvPr id="31747" name="Picture 2" descr="Gastrulation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343400" y="1219200"/>
            <a:ext cx="4584700" cy="4419600"/>
          </a:xfrm>
          <a:noFill/>
        </p:spPr>
      </p:pic>
      <p:sp>
        <p:nvSpPr>
          <p:cNvPr id="31748" name="TextBox 8"/>
          <p:cNvSpPr txBox="1">
            <a:spLocks noChangeArrowheads="1"/>
          </p:cNvSpPr>
          <p:nvPr/>
        </p:nvSpPr>
        <p:spPr bwMode="auto">
          <a:xfrm>
            <a:off x="5867400" y="47244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Connecting stalk</a:t>
            </a:r>
          </a:p>
        </p:txBody>
      </p:sp>
      <p:cxnSp>
        <p:nvCxnSpPr>
          <p:cNvPr id="31749" name="Straight Connector 10"/>
          <p:cNvCxnSpPr>
            <a:cxnSpLocks noChangeShapeType="1"/>
          </p:cNvCxnSpPr>
          <p:nvPr/>
        </p:nvCxnSpPr>
        <p:spPr bwMode="auto">
          <a:xfrm>
            <a:off x="5334000" y="4876800"/>
            <a:ext cx="609600" cy="152400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043608" y="2852936"/>
            <a:ext cx="693905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General Embryology</a:t>
            </a:r>
            <a:endParaRPr lang="ar-EG" sz="60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6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Fate of Primitive streak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The primitive streak continues to supply new cells until the end of the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week. It regresses gradually and become located at the caudal end of the embryo and then disappears.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smtClean="0"/>
              <a:t>Insufficient mesoderm formed in the caudal region may results is congenital defects, involving </a:t>
            </a:r>
            <a:r>
              <a:rPr lang="en-US" sz="2800" dirty="0" err="1" smtClean="0"/>
              <a:t>lumbosacral</a:t>
            </a:r>
            <a:r>
              <a:rPr lang="en-US" sz="2800" dirty="0" smtClean="0"/>
              <a:t> vertebrae or </a:t>
            </a:r>
            <a:r>
              <a:rPr lang="en-US" sz="2800" dirty="0" err="1" smtClean="0"/>
              <a:t>urogenital</a:t>
            </a:r>
            <a:r>
              <a:rPr lang="en-US" sz="2800" dirty="0" smtClean="0"/>
              <a:t> system or lower extremities. This is termed Caudal </a:t>
            </a:r>
            <a:r>
              <a:rPr lang="en-US" sz="2800" dirty="0" err="1" smtClean="0"/>
              <a:t>dysgenesis</a:t>
            </a:r>
            <a:r>
              <a:rPr lang="en-US" sz="2800" dirty="0" smtClean="0"/>
              <a:t> or </a:t>
            </a:r>
            <a:r>
              <a:rPr lang="en-US" sz="2800" dirty="0" err="1" smtClean="0"/>
              <a:t>sirenomelia</a:t>
            </a:r>
            <a:r>
              <a:rPr lang="en-US" sz="2800" dirty="0" smtClean="0"/>
              <a:t>.</a:t>
            </a:r>
          </a:p>
          <a:p>
            <a:pPr algn="l" rtl="0" eaLnBrk="1" hangingPunct="1">
              <a:lnSpc>
                <a:spcPct val="80000"/>
              </a:lnSpc>
              <a:defRPr/>
            </a:pPr>
            <a:r>
              <a:rPr lang="en-US" sz="2800" dirty="0" err="1" smtClean="0"/>
              <a:t>Sacrococcygeal</a:t>
            </a:r>
            <a:r>
              <a:rPr lang="en-US" sz="2800" dirty="0" smtClean="0"/>
              <a:t> </a:t>
            </a:r>
            <a:r>
              <a:rPr lang="en-US" sz="2800" dirty="0" err="1" smtClean="0"/>
              <a:t>Teratoma</a:t>
            </a:r>
            <a:r>
              <a:rPr lang="en-US" sz="2800" dirty="0" smtClean="0"/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8229600" cy="865187"/>
          </a:xfrm>
        </p:spPr>
        <p:txBody>
          <a:bodyPr anchorCtr="0"/>
          <a:lstStyle/>
          <a:p>
            <a:r>
              <a:rPr lang="en-US" b="1"/>
              <a:t>Notochord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0" y="1524000"/>
            <a:ext cx="5029200" cy="4530725"/>
          </a:xfrm>
        </p:spPr>
        <p:txBody>
          <a:bodyPr/>
          <a:lstStyle/>
          <a:p>
            <a:pPr algn="l" rtl="0"/>
            <a:r>
              <a:rPr lang="en-US" dirty="0"/>
              <a:t>A rod of </a:t>
            </a:r>
            <a:r>
              <a:rPr lang="en-US" dirty="0" err="1"/>
              <a:t>mesenchymal</a:t>
            </a:r>
            <a:r>
              <a:rPr lang="en-US" dirty="0"/>
              <a:t> cells located cranially, in the midline, extending between the primitive node and the </a:t>
            </a:r>
            <a:r>
              <a:rPr lang="en-US" dirty="0" err="1"/>
              <a:t>prechordal</a:t>
            </a:r>
            <a:r>
              <a:rPr lang="en-US" dirty="0"/>
              <a:t> plate</a:t>
            </a:r>
          </a:p>
        </p:txBody>
      </p:sp>
      <p:pic>
        <p:nvPicPr>
          <p:cNvPr id="37892" name="Picture 9" descr="Gastrulation6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4"/>
          <a:srcRect b="4878"/>
          <a:stretch>
            <a:fillRect/>
          </a:stretch>
        </p:blipFill>
        <p:spPr>
          <a:xfrm>
            <a:off x="5334000" y="1371600"/>
            <a:ext cx="3429000" cy="470217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8229600" cy="790575"/>
          </a:xfrm>
        </p:spPr>
        <p:txBody>
          <a:bodyPr anchorCtr="0"/>
          <a:lstStyle/>
          <a:p>
            <a:pPr algn="l"/>
            <a:r>
              <a:rPr lang="en-US" sz="4000" b="1"/>
              <a:t>Formation of Notochord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143000"/>
            <a:ext cx="4724400" cy="5562600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sz="2800" dirty="0" err="1"/>
              <a:t>Mesenchymal</a:t>
            </a:r>
            <a:r>
              <a:rPr lang="en-US" sz="2800" dirty="0"/>
              <a:t> cells migrate cranially from primitive pit toward the </a:t>
            </a:r>
            <a:r>
              <a:rPr lang="en-US" sz="2800" dirty="0" err="1"/>
              <a:t>prechordal</a:t>
            </a:r>
            <a:r>
              <a:rPr lang="en-US" sz="2800" dirty="0"/>
              <a:t> plate, and form a rod like </a:t>
            </a:r>
            <a:r>
              <a:rPr lang="en-US" sz="2800" dirty="0" err="1"/>
              <a:t>notochordal</a:t>
            </a:r>
            <a:r>
              <a:rPr lang="en-US" sz="2800" dirty="0"/>
              <a:t> process</a:t>
            </a:r>
          </a:p>
          <a:p>
            <a:pPr algn="l" rtl="0">
              <a:lnSpc>
                <a:spcPct val="90000"/>
              </a:lnSpc>
            </a:pPr>
            <a:r>
              <a:rPr lang="en-US" sz="2800" dirty="0"/>
              <a:t>The </a:t>
            </a:r>
            <a:r>
              <a:rPr lang="en-US" sz="2800" dirty="0" err="1"/>
              <a:t>notochordal</a:t>
            </a:r>
            <a:r>
              <a:rPr lang="en-US" sz="2800" dirty="0"/>
              <a:t> process becomes canalized forming a hollow tube, the </a:t>
            </a:r>
            <a:r>
              <a:rPr lang="en-US" sz="2800" dirty="0" err="1"/>
              <a:t>notochordal</a:t>
            </a:r>
            <a:r>
              <a:rPr lang="en-US" sz="2800" dirty="0"/>
              <a:t> canal,  communicating with the primitive pit. </a:t>
            </a:r>
          </a:p>
        </p:txBody>
      </p:sp>
      <p:pic>
        <p:nvPicPr>
          <p:cNvPr id="38916" name="Picture 9" descr="Gastrulation6"/>
          <p:cNvPicPr>
            <a:picLocks noChangeAspect="1" noChangeArrowheads="1"/>
          </p:cNvPicPr>
          <p:nvPr/>
        </p:nvPicPr>
        <p:blipFill>
          <a:blip r:embed="rId4"/>
          <a:srcRect b="4878"/>
          <a:stretch>
            <a:fillRect/>
          </a:stretch>
        </p:blipFill>
        <p:spPr bwMode="auto">
          <a:xfrm>
            <a:off x="6096000" y="304800"/>
            <a:ext cx="236220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1" descr="C:\Documents and Settings\user\My Documents\My Pictures\Copy (2) of Picture1nb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5"/>
          <a:srcRect l="43655" t="5864" r="11020" b="68066"/>
          <a:stretch>
            <a:fillRect/>
          </a:stretch>
        </p:blipFill>
        <p:spPr>
          <a:xfrm>
            <a:off x="5029200" y="3657600"/>
            <a:ext cx="3962400" cy="28575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8229600" cy="714375"/>
          </a:xfrm>
        </p:spPr>
        <p:txBody>
          <a:bodyPr anchorCtr="0">
            <a:normAutofit fontScale="90000"/>
          </a:bodyPr>
          <a:lstStyle/>
          <a:p>
            <a:r>
              <a:rPr lang="en-US" b="1" dirty="0"/>
              <a:t>Formation of Notochord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228600" y="1219200"/>
            <a:ext cx="4572000" cy="5334000"/>
          </a:xfrm>
        </p:spPr>
        <p:txBody>
          <a:bodyPr/>
          <a:lstStyle/>
          <a:p>
            <a:pPr algn="l" rtl="0"/>
            <a:r>
              <a:rPr lang="en-US" dirty="0"/>
              <a:t>The floor of the tube and the underlying endoderm break down, forming a </a:t>
            </a:r>
            <a:r>
              <a:rPr lang="en-US" dirty="0" err="1"/>
              <a:t>notochordal</a:t>
            </a:r>
            <a:r>
              <a:rPr lang="en-US" dirty="0"/>
              <a:t> plate </a:t>
            </a:r>
          </a:p>
          <a:p>
            <a:pPr algn="l" rtl="0"/>
            <a:r>
              <a:rPr lang="en-US" dirty="0"/>
              <a:t>The </a:t>
            </a:r>
            <a:r>
              <a:rPr lang="en-US" dirty="0" err="1"/>
              <a:t>notochordal</a:t>
            </a:r>
            <a:r>
              <a:rPr lang="en-US" dirty="0"/>
              <a:t> plate becomes continuous with the </a:t>
            </a:r>
            <a:r>
              <a:rPr lang="en-US" dirty="0" err="1"/>
              <a:t>endodermal</a:t>
            </a:r>
            <a:r>
              <a:rPr lang="en-US" dirty="0"/>
              <a:t> layer.</a:t>
            </a:r>
          </a:p>
        </p:txBody>
      </p:sp>
      <p:pic>
        <p:nvPicPr>
          <p:cNvPr id="39940" name="Picture 2" descr="C:\Documents and Settings\user\My Documents\My Pictures\Copy (2) of Picture1nb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4"/>
          <a:srcRect l="2592" t="30252" r="51053" b="41177"/>
          <a:stretch>
            <a:fillRect/>
          </a:stretch>
        </p:blipFill>
        <p:spPr>
          <a:xfrm>
            <a:off x="5105400" y="1219200"/>
            <a:ext cx="3352800" cy="2589213"/>
          </a:xfrm>
          <a:noFill/>
        </p:spPr>
      </p:pic>
      <p:pic>
        <p:nvPicPr>
          <p:cNvPr id="39941" name="Picture 2" descr="C:\Documents and Settings\user\My Documents\My Pictures\Copy of Picture1nb.jpg"/>
          <p:cNvPicPr>
            <a:picLocks noChangeAspect="1" noChangeArrowheads="1"/>
          </p:cNvPicPr>
          <p:nvPr/>
        </p:nvPicPr>
        <p:blipFill>
          <a:blip r:embed="rId5"/>
          <a:srcRect l="52876" t="33388" r="931" b="43343"/>
          <a:stretch>
            <a:fillRect/>
          </a:stretch>
        </p:blipFill>
        <p:spPr bwMode="auto">
          <a:xfrm>
            <a:off x="5029200" y="3962400"/>
            <a:ext cx="3733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8229600" cy="790575"/>
          </a:xfrm>
        </p:spPr>
        <p:txBody>
          <a:bodyPr anchorCtr="0">
            <a:normAutofit fontScale="90000"/>
          </a:bodyPr>
          <a:lstStyle/>
          <a:p>
            <a:r>
              <a:rPr lang="en-US" b="1" dirty="0"/>
              <a:t>Formation of Notochord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</a:t>
            </a:r>
            <a:r>
              <a:rPr lang="en-US" dirty="0"/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52400" y="1600200"/>
            <a:ext cx="8777318" cy="4533900"/>
          </a:xfrm>
        </p:spPr>
        <p:txBody>
          <a:bodyPr>
            <a:normAutofit/>
          </a:bodyPr>
          <a:lstStyle/>
          <a:p>
            <a:pPr lvl="0" algn="l" rtl="0"/>
            <a:r>
              <a:rPr lang="en-US" dirty="0"/>
              <a:t>A temporary communication is established between the amniotic cavity and the yolk sac, termed the </a:t>
            </a:r>
            <a:r>
              <a:rPr lang="en-US" dirty="0" err="1"/>
              <a:t>neurenteric</a:t>
            </a:r>
            <a:r>
              <a:rPr lang="en-US" dirty="0"/>
              <a:t> canal</a:t>
            </a:r>
            <a:r>
              <a:rPr lang="en-US" dirty="0" smtClean="0"/>
              <a:t>. </a:t>
            </a:r>
          </a:p>
          <a:p>
            <a:pPr lvl="0" algn="l" rtl="0"/>
            <a:r>
              <a:rPr lang="en-US" dirty="0" smtClean="0"/>
              <a:t>Later, the roof of the notochord form </a:t>
            </a:r>
            <a:r>
              <a:rPr lang="en-US" dirty="0" err="1" smtClean="0"/>
              <a:t>notochordal</a:t>
            </a:r>
            <a:r>
              <a:rPr lang="en-US" dirty="0" smtClean="0"/>
              <a:t> canal and the roof of the yolk sac is formed again.</a:t>
            </a:r>
            <a:endParaRPr lang="en-US" b="1" dirty="0" smtClean="0"/>
          </a:p>
          <a:p>
            <a:pPr lvl="0" algn="l" rtl="0"/>
            <a:r>
              <a:rPr lang="en-US" dirty="0" smtClean="0"/>
              <a:t>The cells of the </a:t>
            </a:r>
            <a:r>
              <a:rPr lang="en-US" dirty="0" err="1" smtClean="0"/>
              <a:t>notochordal</a:t>
            </a:r>
            <a:r>
              <a:rPr lang="en-US" dirty="0" smtClean="0"/>
              <a:t> canal proliferate and close the canal forming </a:t>
            </a:r>
            <a:r>
              <a:rPr lang="en-US" b="1" dirty="0" smtClean="0"/>
              <a:t>the definitive notochord.</a:t>
            </a:r>
          </a:p>
          <a:p>
            <a:pPr algn="l" rtl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user\My Documents\My Pictures\Copy of Picture1nb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4"/>
          <a:srcRect l="52876" t="33388" r="931" b="43343"/>
          <a:stretch>
            <a:fillRect/>
          </a:stretch>
        </p:blipFill>
        <p:spPr>
          <a:xfrm>
            <a:off x="990600" y="1143000"/>
            <a:ext cx="3733800" cy="2357438"/>
          </a:xfrm>
          <a:noFill/>
        </p:spPr>
      </p:pic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686800" cy="868362"/>
          </a:xfrm>
        </p:spPr>
        <p:txBody>
          <a:bodyPr anchorCtr="0">
            <a:normAutofit fontScale="90000"/>
          </a:bodyPr>
          <a:lstStyle/>
          <a:p>
            <a:pPr algn="l"/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err="1"/>
              <a:t>Notochordal</a:t>
            </a:r>
            <a:r>
              <a:rPr lang="en-US" sz="3200" dirty="0"/>
              <a:t> plate folds to form the notochord.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1988" name="Picture 2" descr="C:\Documents and Settings\user\My Documents\My Pictures\Copy of Picture1nb.jpg"/>
          <p:cNvPicPr>
            <a:picLocks noChangeAspect="1" noChangeArrowheads="1"/>
          </p:cNvPicPr>
          <p:nvPr/>
        </p:nvPicPr>
        <p:blipFill>
          <a:blip r:embed="rId4"/>
          <a:srcRect l="52180" t="56477" r="4503" b="22688"/>
          <a:stretch>
            <a:fillRect/>
          </a:stretch>
        </p:blipFill>
        <p:spPr bwMode="auto">
          <a:xfrm>
            <a:off x="4876800" y="1143000"/>
            <a:ext cx="35385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2" descr="C:\Documents and Settings\user\My Documents\My Pictures\Copy of Picture1nb.jpg"/>
          <p:cNvPicPr>
            <a:picLocks noChangeAspect="1" noChangeArrowheads="1"/>
          </p:cNvPicPr>
          <p:nvPr/>
        </p:nvPicPr>
        <p:blipFill>
          <a:blip r:embed="rId4"/>
          <a:srcRect l="42966" t="80098" r="1547"/>
          <a:stretch>
            <a:fillRect/>
          </a:stretch>
        </p:blipFill>
        <p:spPr bwMode="auto">
          <a:xfrm>
            <a:off x="1905000" y="3581400"/>
            <a:ext cx="57578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560387"/>
          </a:xfrm>
        </p:spPr>
        <p:txBody>
          <a:bodyPr anchorCtr="0">
            <a:normAutofit fontScale="90000"/>
          </a:bodyPr>
          <a:lstStyle/>
          <a:p>
            <a:r>
              <a:rPr lang="en-US" b="1"/>
              <a:t>Functions of Notochord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066800"/>
            <a:ext cx="8839200" cy="5486400"/>
          </a:xfrm>
        </p:spPr>
        <p:txBody>
          <a:bodyPr/>
          <a:lstStyle/>
          <a:p>
            <a:pPr algn="l" rtl="0"/>
            <a:r>
              <a:rPr lang="en-US" dirty="0"/>
              <a:t>Defines primordial axis of the embryo</a:t>
            </a:r>
          </a:p>
          <a:p>
            <a:pPr algn="l" rtl="0"/>
            <a:r>
              <a:rPr lang="en-US" dirty="0"/>
              <a:t>Provides rigidity to the embryo</a:t>
            </a:r>
          </a:p>
          <a:p>
            <a:pPr algn="l" rtl="0"/>
            <a:r>
              <a:rPr lang="en-US" dirty="0"/>
              <a:t>Serves as a basis for the development of the axial skeleton</a:t>
            </a:r>
          </a:p>
          <a:p>
            <a:pPr algn="l" rtl="0"/>
            <a:r>
              <a:rPr lang="en-US" dirty="0"/>
              <a:t>Indicates the future site of the vertebral bodies/column</a:t>
            </a:r>
          </a:p>
          <a:p>
            <a:pPr algn="l" rtl="0"/>
            <a:r>
              <a:rPr lang="en-US" dirty="0"/>
              <a:t> Regulates differentiation of surrounding structures including the overlying ectoderm (neural plate) and mesoderm (</a:t>
            </a:r>
            <a:r>
              <a:rPr lang="en-US" dirty="0" err="1"/>
              <a:t>somites</a:t>
            </a:r>
            <a:r>
              <a:rPr lang="en-US" dirty="0"/>
              <a:t>).</a:t>
            </a:r>
          </a:p>
          <a:p>
            <a:pPr algn="l" rtl="0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0"/>
          <a:lstStyle/>
          <a:p>
            <a:r>
              <a:rPr lang="en-US" b="1"/>
              <a:t>Fate of Notochord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l" rtl="0"/>
            <a:r>
              <a:rPr lang="en-US" dirty="0"/>
              <a:t>Degenerates and disappears as the bodies of the vertebrae develop, but it persists as the nucleus </a:t>
            </a:r>
            <a:r>
              <a:rPr lang="en-US" dirty="0" err="1"/>
              <a:t>pulposus</a:t>
            </a:r>
            <a:r>
              <a:rPr lang="en-US" dirty="0"/>
              <a:t> of each </a:t>
            </a:r>
            <a:r>
              <a:rPr lang="en-US" dirty="0" err="1"/>
              <a:t>intervertebral</a:t>
            </a:r>
            <a:r>
              <a:rPr lang="en-US" dirty="0"/>
              <a:t> disc</a:t>
            </a:r>
          </a:p>
          <a:p>
            <a:pPr algn="l" rtl="0"/>
            <a:r>
              <a:rPr lang="en-US" dirty="0"/>
              <a:t>Remnants of </a:t>
            </a:r>
            <a:r>
              <a:rPr lang="en-US" dirty="0" err="1"/>
              <a:t>notochordal</a:t>
            </a:r>
            <a:r>
              <a:rPr lang="en-US" dirty="0"/>
              <a:t> tissue give rise to tumors called </a:t>
            </a:r>
            <a:r>
              <a:rPr lang="en-US" dirty="0" err="1"/>
              <a:t>Chordomas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156706967rb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8380445" cy="628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2714620"/>
            <a:ext cx="75520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Changes in the 2nd week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Blastocyst ---second week</a:t>
            </a:r>
          </a:p>
        </p:txBody>
      </p:sp>
      <p:sp>
        <p:nvSpPr>
          <p:cNvPr id="30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609600" lvl="0" indent="-609600" algn="ctr" rtl="0">
              <a:buNone/>
            </a:pPr>
            <a:r>
              <a:rPr lang="en-US" sz="4700" dirty="0">
                <a:solidFill>
                  <a:srgbClr val="FF0000"/>
                </a:solidFill>
              </a:rPr>
              <a:t>8</a:t>
            </a:r>
            <a:r>
              <a:rPr lang="en-US" sz="4700" baseline="30000" dirty="0">
                <a:solidFill>
                  <a:srgbClr val="FF0000"/>
                </a:solidFill>
              </a:rPr>
              <a:t>th</a:t>
            </a:r>
            <a:r>
              <a:rPr lang="en-US" sz="4700" dirty="0">
                <a:solidFill>
                  <a:srgbClr val="FF0000"/>
                </a:solidFill>
              </a:rPr>
              <a:t> </a:t>
            </a:r>
            <a:r>
              <a:rPr lang="en-US" sz="4700" dirty="0" smtClean="0">
                <a:solidFill>
                  <a:srgbClr val="FF0000"/>
                </a:solidFill>
              </a:rPr>
              <a:t>day</a:t>
            </a:r>
          </a:p>
          <a:p>
            <a:pPr marL="609600" lvl="0" indent="-609600" algn="ctr" rtl="0">
              <a:buNone/>
            </a:pPr>
            <a:r>
              <a:rPr lang="en-US" b="1" dirty="0" smtClean="0"/>
              <a:t>Development of the </a:t>
            </a:r>
            <a:r>
              <a:rPr lang="en-US" b="1" dirty="0" err="1" smtClean="0"/>
              <a:t>bilaminar</a:t>
            </a:r>
            <a:r>
              <a:rPr lang="en-US" b="1" dirty="0" smtClean="0"/>
              <a:t> germ disc</a:t>
            </a:r>
          </a:p>
          <a:p>
            <a:pPr marL="609600" indent="-609600" algn="l" rtl="0"/>
            <a:r>
              <a:rPr lang="en-US" dirty="0" smtClean="0"/>
              <a:t>Inner cell mass differentiates into two layers:</a:t>
            </a:r>
          </a:p>
          <a:p>
            <a:pPr marL="609600" indent="-609600" algn="l" rtl="0">
              <a:buFontTx/>
              <a:buAutoNum type="arabicPeriod"/>
            </a:pPr>
            <a:r>
              <a:rPr lang="en-US" dirty="0" smtClean="0"/>
              <a:t>A top layer of high or columnar epithelium, that is the </a:t>
            </a:r>
            <a:r>
              <a:rPr lang="en-US" b="1" dirty="0" err="1" smtClean="0"/>
              <a:t>Epiblast</a:t>
            </a:r>
            <a:endParaRPr lang="en-US" b="1" dirty="0" smtClean="0"/>
          </a:p>
          <a:p>
            <a:pPr marL="609600" indent="-609600" algn="l" rtl="0">
              <a:buFontTx/>
              <a:buAutoNum type="arabicPeriod"/>
            </a:pPr>
            <a:r>
              <a:rPr lang="en-US" dirty="0" smtClean="0"/>
              <a:t>A layer of small </a:t>
            </a:r>
            <a:r>
              <a:rPr lang="en-US" dirty="0" err="1" smtClean="0"/>
              <a:t>cuboidal</a:t>
            </a:r>
            <a:r>
              <a:rPr lang="en-US" dirty="0" smtClean="0"/>
              <a:t> cells adjacent  to the </a:t>
            </a:r>
            <a:r>
              <a:rPr lang="en-US" dirty="0" err="1" smtClean="0"/>
              <a:t>Blastocyst</a:t>
            </a:r>
            <a:r>
              <a:rPr lang="en-US" dirty="0" smtClean="0"/>
              <a:t> cavity, that is the </a:t>
            </a:r>
            <a:r>
              <a:rPr lang="en-US" b="1" dirty="0" smtClean="0"/>
              <a:t>Hypoblast.</a:t>
            </a:r>
          </a:p>
          <a:p>
            <a:pPr marL="609600" indent="-609600" algn="l" rtl="0"/>
            <a:r>
              <a:rPr lang="en-US" dirty="0" smtClean="0"/>
              <a:t>Some cells between the </a:t>
            </a:r>
            <a:r>
              <a:rPr lang="en-US" dirty="0" err="1" smtClean="0"/>
              <a:t>epiblast</a:t>
            </a:r>
            <a:r>
              <a:rPr lang="en-US" dirty="0" smtClean="0"/>
              <a:t> and the </a:t>
            </a:r>
            <a:r>
              <a:rPr lang="en-US" dirty="0" err="1" smtClean="0"/>
              <a:t>trophoblast</a:t>
            </a:r>
            <a:r>
              <a:rPr lang="en-US" dirty="0" smtClean="0"/>
              <a:t>, called </a:t>
            </a:r>
            <a:r>
              <a:rPr lang="en-US" dirty="0" err="1" smtClean="0"/>
              <a:t>amnioblasts</a:t>
            </a:r>
            <a:r>
              <a:rPr lang="en-US" dirty="0" smtClean="0"/>
              <a:t>, will form a cavity on the top of </a:t>
            </a:r>
            <a:r>
              <a:rPr lang="en-US" dirty="0" err="1" smtClean="0"/>
              <a:t>epiblast</a:t>
            </a:r>
            <a:r>
              <a:rPr lang="en-US" dirty="0" smtClean="0"/>
              <a:t>, that is the amniotic cavity.</a:t>
            </a:r>
          </a:p>
          <a:p>
            <a:pPr marL="609600" indent="-609600" algn="l" rtl="0"/>
            <a:endParaRPr lang="en-US" dirty="0" smtClean="0"/>
          </a:p>
          <a:p>
            <a:pPr marL="609600" indent="-609600" algn="l" rtl="0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 rtl="0">
              <a:buNone/>
            </a:pPr>
            <a:r>
              <a:rPr lang="en-US" dirty="0" smtClean="0"/>
              <a:t>      </a:t>
            </a:r>
            <a:r>
              <a:rPr lang="en-US" b="1" dirty="0" err="1" smtClean="0"/>
              <a:t>Trophoblast</a:t>
            </a:r>
            <a:r>
              <a:rPr lang="en-US" b="1" dirty="0" smtClean="0"/>
              <a:t> differentiation</a:t>
            </a:r>
          </a:p>
          <a:p>
            <a:pPr marL="609600" indent="-609600" algn="l" rtl="0">
              <a:buNone/>
            </a:pPr>
            <a:r>
              <a:rPr lang="en-US" dirty="0" smtClean="0"/>
              <a:t>       Into </a:t>
            </a:r>
            <a:r>
              <a:rPr lang="en-US" dirty="0"/>
              <a:t>two layers:</a:t>
            </a:r>
          </a:p>
          <a:p>
            <a:pPr marL="609600" indent="-609600" algn="l" rtl="0">
              <a:buFontTx/>
              <a:buAutoNum type="arabicPeriod"/>
            </a:pPr>
            <a:r>
              <a:rPr lang="en-US" dirty="0" err="1"/>
              <a:t>Cytotrophoblast</a:t>
            </a:r>
            <a:r>
              <a:rPr lang="en-US" dirty="0"/>
              <a:t> : inner layer of single cell thickness. Mitosis founds only in this layer</a:t>
            </a:r>
          </a:p>
          <a:p>
            <a:pPr marL="609600" indent="-609600" algn="l" rtl="0">
              <a:buFontTx/>
              <a:buAutoNum type="arabicPeriod"/>
            </a:pPr>
            <a:r>
              <a:rPr lang="en-US" dirty="0" err="1"/>
              <a:t>Syncytiotrophoblast</a:t>
            </a:r>
            <a:r>
              <a:rPr lang="en-US" dirty="0"/>
              <a:t>: outer layer of fused cells, that for multinucleated zone without distinct cell boundaries.</a:t>
            </a:r>
          </a:p>
          <a:p>
            <a:pPr marL="609600" indent="-609600" algn="l" rtl="0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-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96975"/>
            <a:ext cx="4427538" cy="4410075"/>
          </a:xfrm>
          <a:prstGeom prst="rect">
            <a:avLst/>
          </a:prstGeom>
          <a:noFill/>
        </p:spPr>
      </p:pic>
      <p:pic>
        <p:nvPicPr>
          <p:cNvPr id="5125" name="Picture 5" descr="Image-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1268413"/>
            <a:ext cx="4716462" cy="453707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</a:t>
            </a:r>
            <a:r>
              <a:rPr lang="en-US" sz="4000" baseline="30000" dirty="0">
                <a:solidFill>
                  <a:srgbClr val="FF0000"/>
                </a:solidFill>
              </a:rPr>
              <a:t>th</a:t>
            </a:r>
            <a:r>
              <a:rPr lang="en-US" sz="4000" dirty="0">
                <a:solidFill>
                  <a:srgbClr val="FF0000"/>
                </a:solidFill>
              </a:rPr>
              <a:t> day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sz="2800" dirty="0" err="1" smtClean="0"/>
              <a:t>Syncytiotrophoblast</a:t>
            </a:r>
            <a:r>
              <a:rPr lang="en-US" sz="2800" dirty="0" smtClean="0"/>
              <a:t>, </a:t>
            </a:r>
            <a:r>
              <a:rPr lang="en-US" sz="2800" dirty="0"/>
              <a:t>increases in thickness, specially at the embryonic pole, where vacuoles appear and fusion of these vacuoles form </a:t>
            </a:r>
            <a:r>
              <a:rPr lang="en-US" sz="2800" b="1" dirty="0"/>
              <a:t>lacunae.</a:t>
            </a:r>
            <a:r>
              <a:rPr lang="en-US" sz="2800" dirty="0"/>
              <a:t> </a:t>
            </a:r>
          </a:p>
          <a:p>
            <a:pPr algn="l" rtl="0">
              <a:lnSpc>
                <a:spcPct val="90000"/>
              </a:lnSpc>
            </a:pPr>
            <a:r>
              <a:rPr lang="en-US" sz="2800" dirty="0"/>
              <a:t>In the </a:t>
            </a:r>
            <a:r>
              <a:rPr lang="en-US" sz="2800" dirty="0" err="1"/>
              <a:t>blastocyst</a:t>
            </a:r>
            <a:r>
              <a:rPr lang="en-US" sz="2800" dirty="0"/>
              <a:t>, a new membrane-like layer is formed to the inner side of </a:t>
            </a:r>
            <a:r>
              <a:rPr lang="en-US" sz="2800" dirty="0" err="1"/>
              <a:t>cytotrophoblast</a:t>
            </a:r>
            <a:r>
              <a:rPr lang="en-US" sz="2800" dirty="0"/>
              <a:t>, this membrane is formed by flattened cells originate from the hypoblast, and its called </a:t>
            </a:r>
            <a:r>
              <a:rPr lang="en-US" sz="2800" b="1" dirty="0" err="1"/>
              <a:t>exocoelomic</a:t>
            </a:r>
            <a:r>
              <a:rPr lang="en-US" sz="2800" b="1" dirty="0"/>
              <a:t> membrane.</a:t>
            </a:r>
            <a:r>
              <a:rPr lang="en-US" sz="2800" dirty="0"/>
              <a:t> </a:t>
            </a:r>
          </a:p>
          <a:p>
            <a:pPr algn="l" rtl="0">
              <a:lnSpc>
                <a:spcPct val="90000"/>
              </a:lnSpc>
            </a:pPr>
            <a:r>
              <a:rPr lang="en-US" sz="2800" dirty="0"/>
              <a:t>The cavity of the </a:t>
            </a:r>
            <a:r>
              <a:rPr lang="en-US" sz="2800" dirty="0" err="1"/>
              <a:t>blastocyst</a:t>
            </a:r>
            <a:r>
              <a:rPr lang="en-US" sz="2800" dirty="0"/>
              <a:t> is now called</a:t>
            </a:r>
            <a:r>
              <a:rPr lang="en-US" sz="2800" b="1" dirty="0"/>
              <a:t> </a:t>
            </a:r>
            <a:r>
              <a:rPr lang="en-US" sz="2800" dirty="0" err="1"/>
              <a:t>exocoelomic</a:t>
            </a:r>
            <a:r>
              <a:rPr lang="en-US" sz="2800" dirty="0"/>
              <a:t> cavity or</a:t>
            </a:r>
            <a:r>
              <a:rPr lang="en-US" sz="2800" b="1" dirty="0"/>
              <a:t> primitive yolk sac.      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1_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12738"/>
            <a:ext cx="8353425" cy="6545262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11 – </a:t>
            </a:r>
            <a:r>
              <a:rPr lang="en-US" sz="4000" dirty="0" smtClean="0">
                <a:solidFill>
                  <a:srgbClr val="FF0000"/>
                </a:solidFill>
              </a:rPr>
              <a:t>12 days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 rtl="0">
              <a:buNone/>
            </a:pPr>
            <a:r>
              <a:rPr lang="en-US" sz="2800" dirty="0" err="1" smtClean="0"/>
              <a:t>Uteroplacental</a:t>
            </a:r>
            <a:r>
              <a:rPr lang="en-US" sz="2800" dirty="0" smtClean="0"/>
              <a:t> circulation</a:t>
            </a:r>
          </a:p>
          <a:p>
            <a:pPr algn="l" rtl="0"/>
            <a:r>
              <a:rPr lang="en-US" sz="2800" dirty="0" smtClean="0"/>
              <a:t>The </a:t>
            </a:r>
            <a:r>
              <a:rPr lang="en-US" sz="2800" dirty="0" err="1"/>
              <a:t>trophoblast</a:t>
            </a:r>
            <a:r>
              <a:rPr lang="en-US" sz="2800" dirty="0"/>
              <a:t> is characterized by </a:t>
            </a:r>
            <a:r>
              <a:rPr lang="en-US" sz="2800" dirty="0" err="1"/>
              <a:t>lacunar</a:t>
            </a:r>
            <a:r>
              <a:rPr lang="en-US" sz="2800" dirty="0"/>
              <a:t> spaces in the </a:t>
            </a:r>
            <a:r>
              <a:rPr lang="en-US" sz="2800" dirty="0" err="1"/>
              <a:t>syncitium</a:t>
            </a:r>
            <a:r>
              <a:rPr lang="en-US" sz="2800" dirty="0"/>
              <a:t> that form an interconnecting network, especially at the embryonic pole.</a:t>
            </a:r>
          </a:p>
          <a:p>
            <a:pPr algn="l" rtl="0"/>
            <a:r>
              <a:rPr lang="en-US" sz="2800" dirty="0"/>
              <a:t>The cells of </a:t>
            </a:r>
            <a:r>
              <a:rPr lang="en-US" sz="2800" dirty="0" err="1"/>
              <a:t>syncytiotrophoblast</a:t>
            </a:r>
            <a:r>
              <a:rPr lang="en-US" sz="2800" dirty="0"/>
              <a:t> penetrate deeper into the </a:t>
            </a:r>
            <a:r>
              <a:rPr lang="en-US" sz="2800" dirty="0" err="1"/>
              <a:t>stroma</a:t>
            </a:r>
            <a:r>
              <a:rPr lang="en-US" sz="2800" dirty="0"/>
              <a:t> of maternal </a:t>
            </a:r>
            <a:r>
              <a:rPr lang="en-US" sz="2800" dirty="0" err="1"/>
              <a:t>endometrium</a:t>
            </a:r>
            <a:r>
              <a:rPr lang="en-US" sz="2800" dirty="0"/>
              <a:t> and invade capillaries, and the lacunae become filled with blood, so maternal blood begins to flow through </a:t>
            </a:r>
            <a:r>
              <a:rPr lang="en-US" sz="2800" dirty="0" err="1"/>
              <a:t>lacunar</a:t>
            </a:r>
            <a:r>
              <a:rPr lang="en-US" sz="2800" dirty="0"/>
              <a:t> system of </a:t>
            </a:r>
            <a:r>
              <a:rPr lang="en-US" sz="2800" dirty="0" err="1"/>
              <a:t>trophoblast</a:t>
            </a:r>
            <a:r>
              <a:rPr lang="en-US" sz="2800" dirty="0"/>
              <a:t> and this is called </a:t>
            </a:r>
            <a:r>
              <a:rPr lang="en-US" sz="2800" dirty="0" err="1"/>
              <a:t>uteroplacental</a:t>
            </a:r>
            <a:r>
              <a:rPr lang="en-US" sz="2800" dirty="0"/>
              <a:t> circulation.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1053</Words>
  <Application>Microsoft Office PowerPoint</Application>
  <PresentationFormat>On-screen Show (4:3)</PresentationFormat>
  <Paragraphs>75</Paragraphs>
  <Slides>28</Slides>
  <Notes>1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سمة Office</vt:lpstr>
      <vt:lpstr>PowerPoint Presentation</vt:lpstr>
      <vt:lpstr>PowerPoint Presentation</vt:lpstr>
      <vt:lpstr>PowerPoint Presentation</vt:lpstr>
      <vt:lpstr>Blastocyst ---second week</vt:lpstr>
      <vt:lpstr>PowerPoint Presentation</vt:lpstr>
      <vt:lpstr>PowerPoint Presentation</vt:lpstr>
      <vt:lpstr>9th day</vt:lpstr>
      <vt:lpstr>PowerPoint Presentation</vt:lpstr>
      <vt:lpstr>11 – 12 days</vt:lpstr>
      <vt:lpstr>PowerPoint Presentation</vt:lpstr>
      <vt:lpstr>PowerPoint Presentation</vt:lpstr>
      <vt:lpstr> 13th Day</vt:lpstr>
      <vt:lpstr>PowerPoint Presentation</vt:lpstr>
      <vt:lpstr>PowerPoint Presentation</vt:lpstr>
      <vt:lpstr>14th Day</vt:lpstr>
      <vt:lpstr>PowerPoint Presentation</vt:lpstr>
      <vt:lpstr>Primitive Streak</vt:lpstr>
      <vt:lpstr>PowerPoint Presentation</vt:lpstr>
      <vt:lpstr>PowerPoint Presentation</vt:lpstr>
      <vt:lpstr>The Fate of Primitive streak</vt:lpstr>
      <vt:lpstr>Notochord</vt:lpstr>
      <vt:lpstr>Formation of Notochord</vt:lpstr>
      <vt:lpstr>Formation of Notochord  cont.</vt:lpstr>
      <vt:lpstr>Formation of Notochord  cont.</vt:lpstr>
      <vt:lpstr> Notochordal plate folds to form the notochord.  </vt:lpstr>
      <vt:lpstr>Functions of Notochord</vt:lpstr>
      <vt:lpstr>Fate of Notochord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FUJITSU</dc:creator>
  <cp:lastModifiedBy>mohamed</cp:lastModifiedBy>
  <cp:revision>20</cp:revision>
  <dcterms:created xsi:type="dcterms:W3CDTF">2020-03-15T19:24:23Z</dcterms:created>
  <dcterms:modified xsi:type="dcterms:W3CDTF">2020-03-16T20:39:17Z</dcterms:modified>
</cp:coreProperties>
</file>