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Jb9rLj7SanCqf+9UmY13RAZ2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0" name="Google Shape;10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1020"/>
          </a:p>
        </p:txBody>
      </p:sp>
      <p:sp>
        <p:nvSpPr>
          <p:cNvPr id="231" name="Google Shape;23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0" name="Google Shape;24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2" name="Google Shape;26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4" name="Google Shape;28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05" name="Google Shape;30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sp>
        <p:nvSpPr>
          <p:cNvPr id="327" name="Google Shape;32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4" name="Google Shape;34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9" name="Google Shape;35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8" name="Google Shape;11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5" name="Google Shape;13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660"/>
          </a:p>
        </p:txBody>
      </p:sp>
      <p:sp>
        <p:nvSpPr>
          <p:cNvPr id="144" name="Google Shape;14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6" name="Google Shape;17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930"/>
          </a:p>
        </p:txBody>
      </p:sp>
      <p:sp>
        <p:nvSpPr>
          <p:cNvPr id="201" name="Google Shape;20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1" name="Google Shape;21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0"/>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0"/>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2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3" name="Google Shape;23;p20"/>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6" name="Shape 76"/>
        <p:cNvGrpSpPr/>
        <p:nvPr/>
      </p:nvGrpSpPr>
      <p:grpSpPr>
        <a:xfrm>
          <a:off x="0" y="0"/>
          <a:ext cx="0" cy="0"/>
          <a:chOff x="0" y="0"/>
          <a:chExt cx="0" cy="0"/>
        </a:xfrm>
      </p:grpSpPr>
      <p:sp>
        <p:nvSpPr>
          <p:cNvPr id="77" name="Google Shape;77;p29"/>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9"/>
          <p:cNvSpPr/>
          <p:nvPr>
            <p:ph idx="2" type="pic"/>
          </p:nvPr>
        </p:nvSpPr>
        <p:spPr>
          <a:xfrm>
            <a:off x="0" y="-1"/>
            <a:ext cx="12188952" cy="4572000"/>
          </a:xfrm>
          <a:prstGeom prst="rect">
            <a:avLst/>
          </a:prstGeom>
          <a:solidFill>
            <a:srgbClr val="C3D7D7"/>
          </a:solidFill>
          <a:ln>
            <a:noFill/>
          </a:ln>
        </p:spPr>
        <p:txBody>
          <a:bodyPr anchorCtr="0" anchor="t" bIns="45700" lIns="457200" spcFirstLastPara="1" rIns="45700" wrap="square" tIns="365750">
            <a:normAutofit/>
          </a:bodyPr>
          <a:lstStyle>
            <a:lvl1pPr lvl="0" marR="0" rtl="0" algn="l">
              <a:lnSpc>
                <a:spcPct val="90000"/>
              </a:lnSpc>
              <a:spcBef>
                <a:spcPts val="1200"/>
              </a:spcBef>
              <a:spcAft>
                <a:spcPts val="0"/>
              </a:spcAft>
              <a:buClr>
                <a:schemeClr val="accent2"/>
              </a:buClr>
              <a:buSzPts val="3200"/>
              <a:buFont typeface="Twentieth Century"/>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90000"/>
              </a:lnSpc>
              <a:spcBef>
                <a:spcPts val="200"/>
              </a:spcBef>
              <a:spcAft>
                <a:spcPts val="0"/>
              </a:spcAft>
              <a:buClr>
                <a:schemeClr val="accent2"/>
              </a:buClr>
              <a:buSzPts val="2800"/>
              <a:buFont typeface="Noto Sans Symbols"/>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90000"/>
              </a:lnSpc>
              <a:spcBef>
                <a:spcPts val="400"/>
              </a:spcBef>
              <a:spcAft>
                <a:spcPts val="0"/>
              </a:spcAft>
              <a:buClr>
                <a:schemeClr val="accent2"/>
              </a:buClr>
              <a:buSzPts val="2400"/>
              <a:buFont typeface="Noto Sans Symbols"/>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400"/>
              </a:spcAft>
              <a:buClr>
                <a:schemeClr val="accent2"/>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9" name="Google Shape;79;p29"/>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80" name="Google Shape;80;p2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3" name="Google Shape;83;p29"/>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0"/>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3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0" name="Shape 90"/>
        <p:cNvGrpSpPr/>
        <p:nvPr/>
      </p:nvGrpSpPr>
      <p:grpSpPr>
        <a:xfrm>
          <a:off x="0" y="0"/>
          <a:ext cx="0" cy="0"/>
          <a:chOff x="0" y="0"/>
          <a:chExt cx="0" cy="0"/>
        </a:xfrm>
      </p:grpSpPr>
      <p:sp>
        <p:nvSpPr>
          <p:cNvPr id="91" name="Google Shape;91;p31"/>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1"/>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6" name="Google Shape;96;p31"/>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21"/>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2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7" name="Shape 37"/>
        <p:cNvGrpSpPr/>
        <p:nvPr/>
      </p:nvGrpSpPr>
      <p:grpSpPr>
        <a:xfrm>
          <a:off x="0" y="0"/>
          <a:ext cx="0" cy="0"/>
          <a:chOff x="0" y="0"/>
          <a:chExt cx="0" cy="0"/>
        </a:xfrm>
      </p:grpSpPr>
      <p:sp>
        <p:nvSpPr>
          <p:cNvPr id="38" name="Google Shape;38;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913774" y="2367092"/>
            <a:ext cx="10363826" cy="3424107"/>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2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3" name="Shape 43"/>
        <p:cNvGrpSpPr/>
        <p:nvPr/>
      </p:nvGrpSpPr>
      <p:grpSpPr>
        <a:xfrm>
          <a:off x="0" y="0"/>
          <a:ext cx="0" cy="0"/>
          <a:chOff x="0" y="0"/>
          <a:chExt cx="0" cy="0"/>
        </a:xfrm>
      </p:grpSpPr>
      <p:sp>
        <p:nvSpPr>
          <p:cNvPr id="44" name="Google Shape;44;p24"/>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4"/>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47" name="Google Shape;47;p2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0" name="Google Shape;50;p24"/>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5"/>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25"/>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25"/>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6" name="Google Shape;56;p25"/>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2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5" name="Shape 65"/>
        <p:cNvGrpSpPr/>
        <p:nvPr/>
      </p:nvGrpSpPr>
      <p:grpSpPr>
        <a:xfrm>
          <a:off x="0" y="0"/>
          <a:ext cx="0" cy="0"/>
          <a:chOff x="0" y="0"/>
          <a:chExt cx="0" cy="0"/>
        </a:xfrm>
      </p:grpSpPr>
      <p:sp>
        <p:nvSpPr>
          <p:cNvPr id="66" name="Google Shape;66;p2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8"/>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2" name="Google Shape;72;p28"/>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3" name="Google Shape;73;p2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9"/>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6.jpg"/><Relationship Id="rId5"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descr="Imágenes, fotos de stock y vectores sobre Pain in Hip | Shutterstock" id="102" name="Google Shape;102;p1"/>
          <p:cNvPicPr preferRelativeResize="0"/>
          <p:nvPr/>
        </p:nvPicPr>
        <p:blipFill rotWithShape="1">
          <a:blip r:embed="rId3">
            <a:alphaModFix amt="35000"/>
          </a:blip>
          <a:srcRect b="2700" l="0" r="1" t="17747"/>
          <a:stretch/>
        </p:blipFill>
        <p:spPr>
          <a:xfrm>
            <a:off x="20" y="10"/>
            <a:ext cx="12191981" cy="6857990"/>
          </a:xfrm>
          <a:prstGeom prst="rect">
            <a:avLst/>
          </a:prstGeom>
          <a:noFill/>
          <a:ln>
            <a:noFill/>
          </a:ln>
        </p:spPr>
      </p:pic>
      <p:sp>
        <p:nvSpPr>
          <p:cNvPr id="103" name="Google Shape;103;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000"/>
              <a:buFont typeface="Twentieth Century"/>
              <a:buNone/>
            </a:pPr>
            <a:r>
              <a:rPr lang="en-US"/>
              <a:t>OSTEOARTHRITIS</a:t>
            </a:r>
            <a:endParaRPr/>
          </a:p>
        </p:txBody>
      </p:sp>
      <p:sp>
        <p:nvSpPr>
          <p:cNvPr id="104" name="Google Shape;104;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500"/>
              <a:buNone/>
            </a:pPr>
            <a:r>
              <a:rPr b="1" lang="en-US" sz="1500">
                <a:solidFill>
                  <a:srgbClr val="534D3B"/>
                </a:solidFill>
              </a:rPr>
              <a:t>Mohammad Said Dawood, M.D.</a:t>
            </a:r>
            <a:endParaRPr/>
          </a:p>
          <a:p>
            <a:pPr indent="0" lvl="0" marL="0" rtl="0" algn="l">
              <a:lnSpc>
                <a:spcPct val="100000"/>
              </a:lnSpc>
              <a:spcBef>
                <a:spcPts val="200"/>
              </a:spcBef>
              <a:spcAft>
                <a:spcPts val="0"/>
              </a:spcAft>
              <a:buSzPts val="1500"/>
              <a:buNone/>
            </a:pPr>
            <a:r>
              <a:rPr lang="en-US" sz="1500">
                <a:solidFill>
                  <a:srgbClr val="534D3B"/>
                </a:solidFill>
              </a:rPr>
              <a:t>Orthopedics and Reconstructive Surgery Consultant</a:t>
            </a:r>
            <a:endParaRPr/>
          </a:p>
          <a:p>
            <a:pPr indent="0" lvl="0" marL="0" rtl="0" algn="l">
              <a:lnSpc>
                <a:spcPct val="100000"/>
              </a:lnSpc>
              <a:spcBef>
                <a:spcPts val="200"/>
              </a:spcBef>
              <a:spcAft>
                <a:spcPts val="0"/>
              </a:spcAft>
              <a:buSzPts val="1500"/>
              <a:buNone/>
            </a:pPr>
            <a:r>
              <a:rPr lang="en-US" sz="1500">
                <a:solidFill>
                  <a:srgbClr val="534D3B"/>
                </a:solidFill>
              </a:rPr>
              <a:t>Faculty of Medicine , Mut’ah University, 2020</a:t>
            </a:r>
            <a:endParaRPr/>
          </a:p>
        </p:txBody>
      </p:sp>
      <p:sp>
        <p:nvSpPr>
          <p:cNvPr id="105" name="Google Shape;105;p1"/>
          <p:cNvSpPr txBox="1"/>
          <p:nvPr/>
        </p:nvSpPr>
        <p:spPr>
          <a:xfrm>
            <a:off x="91600" y="148375"/>
            <a:ext cx="1880700" cy="12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Twentieth Century"/>
                <a:ea typeface="Twentieth Century"/>
                <a:cs typeface="Twentieth Century"/>
                <a:sym typeface="Twentieth Century"/>
              </a:rPr>
              <a:t>Edited by; </a:t>
            </a:r>
            <a:endParaRPr>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a:solidFill>
                  <a:srgbClr val="FFFFFF"/>
                </a:solidFill>
                <a:latin typeface="Twentieth Century"/>
                <a:ea typeface="Twentieth Century"/>
                <a:cs typeface="Twentieth Century"/>
                <a:sym typeface="Twentieth Century"/>
              </a:rPr>
              <a:t>Lana Sabateen </a:t>
            </a:r>
            <a:endParaRPr>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a:solidFill>
                  <a:srgbClr val="FFFFFF"/>
                </a:solidFill>
                <a:latin typeface="Twentieth Century"/>
                <a:ea typeface="Twentieth Century"/>
                <a:cs typeface="Twentieth Century"/>
                <a:sym typeface="Twentieth Century"/>
              </a:rPr>
              <a:t>Malak Al-Majali</a:t>
            </a:r>
            <a:endParaRPr>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a:solidFill>
                  <a:srgbClr val="FFFFFF"/>
                </a:solidFill>
                <a:latin typeface="Twentieth Century"/>
                <a:ea typeface="Twentieth Century"/>
                <a:cs typeface="Twentieth Century"/>
                <a:sym typeface="Twentieth Century"/>
              </a:rPr>
              <a:t>Sara Khreisat</a:t>
            </a:r>
            <a:endParaRPr>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TREATMENT</a:t>
            </a:r>
            <a:endParaRPr/>
          </a:p>
        </p:txBody>
      </p:sp>
      <p:pic>
        <p:nvPicPr>
          <p:cNvPr descr="AAOS Issues New OA Clinical Practice Guidelines | Orthopedics This ..." id="234" name="Google Shape;234;p10"/>
          <p:cNvPicPr preferRelativeResize="0"/>
          <p:nvPr/>
        </p:nvPicPr>
        <p:blipFill rotWithShape="1">
          <a:blip r:embed="rId3">
            <a:alphaModFix/>
          </a:blip>
          <a:srcRect b="0" l="0" r="0" t="0"/>
          <a:stretch/>
        </p:blipFill>
        <p:spPr>
          <a:xfrm>
            <a:off x="1024127" y="3242731"/>
            <a:ext cx="3615605" cy="1735490"/>
          </a:xfrm>
          <a:prstGeom prst="rect">
            <a:avLst/>
          </a:prstGeom>
          <a:noFill/>
          <a:ln>
            <a:noFill/>
          </a:ln>
        </p:spPr>
      </p:pic>
      <p:sp>
        <p:nvSpPr>
          <p:cNvPr id="235" name="Google Shape;235;p10"/>
          <p:cNvSpPr txBox="1"/>
          <p:nvPr>
            <p:ph idx="1" type="body"/>
          </p:nvPr>
        </p:nvSpPr>
        <p:spPr>
          <a:xfrm>
            <a:off x="5063613" y="2286000"/>
            <a:ext cx="5680587" cy="4023360"/>
          </a:xfrm>
          <a:prstGeom prst="rect">
            <a:avLst/>
          </a:prstGeom>
          <a:noFill/>
          <a:ln>
            <a:noFill/>
          </a:ln>
        </p:spPr>
        <p:txBody>
          <a:bodyPr anchorCtr="0" anchor="t" bIns="45700" lIns="45700" spcFirstLastPara="1" rIns="45700" wrap="square" tIns="45700">
            <a:normAutofit/>
          </a:bodyPr>
          <a:lstStyle/>
          <a:p>
            <a:pPr indent="-127000" lvl="0" marL="91440" rtl="0" algn="l">
              <a:lnSpc>
                <a:spcPct val="90000"/>
              </a:lnSpc>
              <a:spcBef>
                <a:spcPts val="0"/>
              </a:spcBef>
              <a:spcAft>
                <a:spcPts val="0"/>
              </a:spcAft>
              <a:buSzPts val="2000"/>
              <a:buFont typeface="Arial"/>
              <a:buChar char="•"/>
            </a:pPr>
            <a:r>
              <a:rPr lang="en-US" sz="2000"/>
              <a:t> Conservative Treatments (In mild/early staged)</a:t>
            </a:r>
            <a:endParaRPr/>
          </a:p>
          <a:p>
            <a:pPr indent="-342900" lvl="1" marL="516636" rtl="0" algn="l">
              <a:lnSpc>
                <a:spcPct val="90000"/>
              </a:lnSpc>
              <a:spcBef>
                <a:spcPts val="400"/>
              </a:spcBef>
              <a:spcAft>
                <a:spcPts val="0"/>
              </a:spcAft>
              <a:buSzPts val="2000"/>
              <a:buFont typeface="Twentieth Century"/>
              <a:buAutoNum type="arabicPeriod"/>
            </a:pPr>
            <a:r>
              <a:rPr lang="en-US" sz="2000"/>
              <a:t>Lifestyle modification.</a:t>
            </a:r>
            <a:endParaRPr/>
          </a:p>
          <a:p>
            <a:pPr indent="-342900" lvl="1" marL="516636" rtl="0" algn="l">
              <a:lnSpc>
                <a:spcPct val="90000"/>
              </a:lnSpc>
              <a:spcBef>
                <a:spcPts val="600"/>
              </a:spcBef>
              <a:spcAft>
                <a:spcPts val="0"/>
              </a:spcAft>
              <a:buSzPts val="2000"/>
              <a:buFont typeface="Twentieth Century"/>
              <a:buAutoNum type="arabicPeriod"/>
            </a:pPr>
            <a:r>
              <a:rPr lang="en-US" sz="2000"/>
              <a:t>Pharmacological.</a:t>
            </a:r>
            <a:endParaRPr/>
          </a:p>
          <a:p>
            <a:pPr indent="-342900" lvl="1" marL="516636" rtl="0" algn="l">
              <a:lnSpc>
                <a:spcPct val="90000"/>
              </a:lnSpc>
              <a:spcBef>
                <a:spcPts val="600"/>
              </a:spcBef>
              <a:spcAft>
                <a:spcPts val="0"/>
              </a:spcAft>
              <a:buSzPts val="2000"/>
              <a:buFont typeface="Twentieth Century"/>
              <a:buAutoNum type="arabicPeriod"/>
            </a:pPr>
            <a:r>
              <a:rPr lang="en-US" sz="2000"/>
              <a:t>Intraarticular.</a:t>
            </a:r>
            <a:endParaRPr/>
          </a:p>
          <a:p>
            <a:pPr indent="-127000" lvl="0" marL="91440" rtl="0" algn="l">
              <a:lnSpc>
                <a:spcPct val="90000"/>
              </a:lnSpc>
              <a:spcBef>
                <a:spcPts val="1600"/>
              </a:spcBef>
              <a:spcAft>
                <a:spcPts val="0"/>
              </a:spcAft>
              <a:buSzPts val="2000"/>
              <a:buFont typeface="Arial"/>
              <a:buChar char="•"/>
            </a:pPr>
            <a:r>
              <a:rPr lang="en-US" sz="2000"/>
              <a:t> Operative treatment.</a:t>
            </a:r>
            <a:endParaRPr/>
          </a:p>
          <a:p>
            <a:pPr indent="-127000" lvl="0" marL="91440" rtl="0" algn="l">
              <a:lnSpc>
                <a:spcPct val="90000"/>
              </a:lnSpc>
              <a:spcBef>
                <a:spcPts val="1400"/>
              </a:spcBef>
              <a:spcAft>
                <a:spcPts val="0"/>
              </a:spcAft>
              <a:buSzPts val="2000"/>
              <a:buFont typeface="Arial"/>
              <a:buChar char="•"/>
            </a:pPr>
            <a:r>
              <a:rPr lang="en-US" sz="2000"/>
              <a:t> The treatment options are discussed upon the recommendation of the AAOS.</a:t>
            </a:r>
            <a:endParaRPr sz="2000"/>
          </a:p>
        </p:txBody>
      </p:sp>
      <p:sp>
        <p:nvSpPr>
          <p:cNvPr descr="AAOS Issues New OA Clinical Practice Guidelines | Orthopedics This ..." id="236" name="Google Shape;236;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LIFESTYLE MODIFICATION</a:t>
            </a:r>
            <a:endParaRPr/>
          </a:p>
        </p:txBody>
      </p:sp>
      <p:grpSp>
        <p:nvGrpSpPr>
          <p:cNvPr id="243" name="Google Shape;243;p11"/>
          <p:cNvGrpSpPr/>
          <p:nvPr/>
        </p:nvGrpSpPr>
        <p:grpSpPr>
          <a:xfrm>
            <a:off x="772018" y="2438063"/>
            <a:ext cx="10776583" cy="3614699"/>
            <a:chOff x="7293" y="728533"/>
            <a:chExt cx="10776583" cy="3614699"/>
          </a:xfrm>
        </p:grpSpPr>
        <p:sp>
          <p:nvSpPr>
            <p:cNvPr id="244" name="Google Shape;244;p11"/>
            <p:cNvSpPr/>
            <p:nvPr/>
          </p:nvSpPr>
          <p:spPr>
            <a:xfrm>
              <a:off x="7293" y="728533"/>
              <a:ext cx="3150161" cy="2351529"/>
            </a:xfrm>
            <a:prstGeom prst="round2SameRect">
              <a:avLst>
                <a:gd fmla="val 8000" name="adj1"/>
                <a:gd fmla="val 0" name="adj2"/>
              </a:avLst>
            </a:prstGeom>
            <a:solidFill>
              <a:schemeClr val="lt1">
                <a:alpha val="89803"/>
              </a:schemeClr>
            </a:solidFill>
            <a:ln cap="flat" cmpd="sng" w="15875">
              <a:solidFill>
                <a:srgbClr val="D1CB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txBox="1"/>
            <p:nvPr/>
          </p:nvSpPr>
          <p:spPr>
            <a:xfrm>
              <a:off x="62392" y="783632"/>
              <a:ext cx="3039963" cy="2296430"/>
            </a:xfrm>
            <a:prstGeom prst="rect">
              <a:avLst/>
            </a:prstGeom>
            <a:noFill/>
            <a:ln>
              <a:noFill/>
            </a:ln>
          </p:spPr>
          <p:txBody>
            <a:bodyPr anchorCtr="0" anchor="t" bIns="25400" lIns="25400" spcFirstLastPara="1" rIns="25400" wrap="square" tIns="76200">
              <a:noAutofit/>
            </a:bodyPr>
            <a:lstStyle/>
            <a:p>
              <a:pPr indent="-228600" lvl="1" marL="228600" marR="0" rtl="0" algn="l">
                <a:lnSpc>
                  <a:spcPct val="90000"/>
                </a:lnSpc>
                <a:spcBef>
                  <a:spcPts val="0"/>
                </a:spcBef>
                <a:spcAft>
                  <a:spcPts val="0"/>
                </a:spcAft>
                <a:buClr>
                  <a:schemeClr val="dk1"/>
                </a:buClr>
                <a:buSzPts val="2000"/>
                <a:buFont typeface="Twentieth Century"/>
                <a:buNone/>
              </a:pPr>
              <a:r>
                <a:rPr b="0" i="0" lang="en-US" sz="2000" u="none" cap="none" strike="noStrike">
                  <a:solidFill>
                    <a:schemeClr val="dk1"/>
                  </a:solidFill>
                  <a:latin typeface="Twentieth Century"/>
                  <a:ea typeface="Twentieth Century"/>
                  <a:cs typeface="Twentieth Century"/>
                  <a:sym typeface="Twentieth Century"/>
                </a:rPr>
                <a:t>We </a:t>
              </a:r>
              <a:r>
                <a:rPr b="1" i="0" lang="en-US" sz="2000" u="none" cap="none" strike="noStrike">
                  <a:solidFill>
                    <a:schemeClr val="dk1"/>
                  </a:solidFill>
                  <a:latin typeface="Twentieth Century"/>
                  <a:ea typeface="Twentieth Century"/>
                  <a:cs typeface="Twentieth Century"/>
                  <a:sym typeface="Twentieth Century"/>
                </a:rPr>
                <a:t>suggest</a:t>
              </a:r>
              <a:r>
                <a:rPr b="0" i="0" lang="en-US" sz="2000" u="none" cap="none" strike="noStrike">
                  <a:solidFill>
                    <a:schemeClr val="dk1"/>
                  </a:solidFill>
                  <a:latin typeface="Twentieth Century"/>
                  <a:ea typeface="Twentieth Century"/>
                  <a:cs typeface="Twentieth Century"/>
                  <a:sym typeface="Twentieth Century"/>
                </a:rPr>
                <a:t> weight loss for patients with symptomatic osteoarthritis of the knee and a BMI ≥ 25.</a:t>
              </a:r>
              <a:endParaRPr b="0" i="0" sz="2000" u="none" cap="none" strike="noStrike">
                <a:solidFill>
                  <a:schemeClr val="dk1"/>
                </a:solidFill>
                <a:latin typeface="Twentieth Century"/>
                <a:ea typeface="Twentieth Century"/>
                <a:cs typeface="Twentieth Century"/>
                <a:sym typeface="Twentieth Century"/>
              </a:endParaRPr>
            </a:p>
          </p:txBody>
        </p:sp>
        <p:sp>
          <p:nvSpPr>
            <p:cNvPr id="246" name="Google Shape;246;p11"/>
            <p:cNvSpPr/>
            <p:nvPr/>
          </p:nvSpPr>
          <p:spPr>
            <a:xfrm>
              <a:off x="7293" y="3080063"/>
              <a:ext cx="3150161" cy="1011157"/>
            </a:xfrm>
            <a:prstGeom prst="rect">
              <a:avLst/>
            </a:prstGeom>
            <a:solidFill>
              <a:srgbClr val="D1CB6B"/>
            </a:solidFill>
            <a:ln cap="flat" cmpd="sng" w="15875">
              <a:solidFill>
                <a:srgbClr val="D1CB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txBox="1"/>
            <p:nvPr/>
          </p:nvSpPr>
          <p:spPr>
            <a:xfrm>
              <a:off x="7293" y="3080063"/>
              <a:ext cx="2218423" cy="1011157"/>
            </a:xfrm>
            <a:prstGeom prst="rect">
              <a:avLst/>
            </a:prstGeom>
            <a:noFill/>
            <a:ln>
              <a:noFill/>
            </a:ln>
          </p:spPr>
          <p:txBody>
            <a:bodyPr anchorCtr="0" anchor="ctr" bIns="0" lIns="125725" spcFirstLastPara="1" rIns="41900" wrap="square" tIns="0">
              <a:noAutofit/>
            </a:bodyPr>
            <a:lstStyle/>
            <a:p>
              <a:pPr indent="0" lvl="0" marL="0" marR="0" rtl="0" algn="l">
                <a:lnSpc>
                  <a:spcPct val="90000"/>
                </a:lnSpc>
                <a:spcBef>
                  <a:spcPts val="0"/>
                </a:spcBef>
                <a:spcAft>
                  <a:spcPts val="0"/>
                </a:spcAft>
                <a:buClr>
                  <a:schemeClr val="lt1"/>
                </a:buClr>
                <a:buSzPts val="3300"/>
                <a:buFont typeface="Twentieth Century"/>
                <a:buNone/>
              </a:pPr>
              <a:r>
                <a:rPr i="0" lang="en-US" sz="3300">
                  <a:solidFill>
                    <a:schemeClr val="lt1"/>
                  </a:solidFill>
                  <a:latin typeface="Twentieth Century"/>
                  <a:ea typeface="Twentieth Century"/>
                  <a:cs typeface="Twentieth Century"/>
                  <a:sym typeface="Twentieth Century"/>
                </a:rPr>
                <a:t>Weight Reduction</a:t>
              </a:r>
              <a:endParaRPr i="0" sz="3300">
                <a:solidFill>
                  <a:schemeClr val="lt1"/>
                </a:solidFill>
                <a:latin typeface="Twentieth Century"/>
                <a:ea typeface="Twentieth Century"/>
                <a:cs typeface="Twentieth Century"/>
                <a:sym typeface="Twentieth Century"/>
              </a:endParaRPr>
            </a:p>
          </p:txBody>
        </p:sp>
        <p:sp>
          <p:nvSpPr>
            <p:cNvPr id="248" name="Google Shape;248;p11"/>
            <p:cNvSpPr/>
            <p:nvPr/>
          </p:nvSpPr>
          <p:spPr>
            <a:xfrm>
              <a:off x="2314830" y="3240676"/>
              <a:ext cx="1102556" cy="1102556"/>
            </a:xfrm>
            <a:prstGeom prst="ellipse">
              <a:avLst/>
            </a:prstGeom>
            <a:blipFill rotWithShape="1">
              <a:blip r:embed="rId3">
                <a:alphaModFix/>
              </a:blip>
              <a:stretch>
                <a:fillRect b="0" l="-10999" r="-10999" t="0"/>
              </a:stretch>
            </a:blipFill>
            <a:ln cap="flat" cmpd="sng" w="15875">
              <a:solidFill>
                <a:srgbClr val="EEECD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3690538" y="728533"/>
              <a:ext cx="3150161" cy="2351529"/>
            </a:xfrm>
            <a:prstGeom prst="round2SameRect">
              <a:avLst>
                <a:gd fmla="val 8000" name="adj1"/>
                <a:gd fmla="val 0" name="adj2"/>
              </a:avLst>
            </a:prstGeom>
            <a:solidFill>
              <a:schemeClr val="lt1">
                <a:alpha val="89803"/>
              </a:schemeClr>
            </a:solidFill>
            <a:ln cap="flat" cmpd="sng" w="15875">
              <a:solidFill>
                <a:srgbClr val="8EB8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txBox="1"/>
            <p:nvPr/>
          </p:nvSpPr>
          <p:spPr>
            <a:xfrm>
              <a:off x="3745637" y="783632"/>
              <a:ext cx="3039963" cy="2296430"/>
            </a:xfrm>
            <a:prstGeom prst="rect">
              <a:avLst/>
            </a:prstGeom>
            <a:noFill/>
            <a:ln>
              <a:noFill/>
            </a:ln>
          </p:spPr>
          <p:txBody>
            <a:bodyPr anchorCtr="0" anchor="t" bIns="22850" lIns="22850" spcFirstLastPara="1" rIns="22850" wrap="square" tIns="68575">
              <a:noAutofit/>
            </a:bodyPr>
            <a:lstStyle/>
            <a:p>
              <a:pPr indent="-171450" lvl="1" marL="171450" marR="0" rtl="0" algn="l">
                <a:lnSpc>
                  <a:spcPct val="90000"/>
                </a:lnSpc>
                <a:spcBef>
                  <a:spcPts val="0"/>
                </a:spcBef>
                <a:spcAft>
                  <a:spcPts val="0"/>
                </a:spcAft>
                <a:buClr>
                  <a:schemeClr val="dk1"/>
                </a:buClr>
                <a:buSzPts val="1800"/>
                <a:buFont typeface="Twentieth Century"/>
                <a:buChar char="•"/>
              </a:pPr>
              <a:r>
                <a:rPr b="0" i="0" lang="en-US" sz="1800" u="none" cap="none" strike="noStrike">
                  <a:solidFill>
                    <a:schemeClr val="dk1"/>
                  </a:solidFill>
                  <a:latin typeface="Twentieth Century"/>
                  <a:ea typeface="Twentieth Century"/>
                  <a:cs typeface="Twentieth Century"/>
                  <a:sym typeface="Twentieth Century"/>
                </a:rPr>
                <a:t>We </a:t>
              </a:r>
              <a:r>
                <a:rPr b="1" i="0" lang="en-US" sz="1800" u="none" cap="none" strike="noStrike">
                  <a:solidFill>
                    <a:schemeClr val="dk1"/>
                  </a:solidFill>
                  <a:latin typeface="Twentieth Century"/>
                  <a:ea typeface="Twentieth Century"/>
                  <a:cs typeface="Twentieth Century"/>
                  <a:sym typeface="Twentieth Century"/>
                </a:rPr>
                <a:t>recommend</a:t>
              </a:r>
              <a:r>
                <a:rPr b="0" i="0" lang="en-US" sz="1800" u="none" cap="none" strike="noStrike">
                  <a:solidFill>
                    <a:schemeClr val="dk1"/>
                  </a:solidFill>
                  <a:latin typeface="Twentieth Century"/>
                  <a:ea typeface="Twentieth Century"/>
                  <a:cs typeface="Twentieth Century"/>
                  <a:sym typeface="Twentieth Century"/>
                </a:rPr>
                <a:t> that patients with symptomatic osteoarthritis of the knee participate in self-management programs, strengthening, low-impact aerobic exercises, and neuromuscular education; and engage in physical activity (walking &amp; swimming)</a:t>
              </a:r>
              <a:endParaRPr b="0" i="0" sz="1800" u="none" cap="none" strike="noStrike">
                <a:solidFill>
                  <a:schemeClr val="dk1"/>
                </a:solidFill>
                <a:latin typeface="Twentieth Century"/>
                <a:ea typeface="Twentieth Century"/>
                <a:cs typeface="Twentieth Century"/>
                <a:sym typeface="Twentieth Century"/>
              </a:endParaRPr>
            </a:p>
          </p:txBody>
        </p:sp>
        <p:sp>
          <p:nvSpPr>
            <p:cNvPr id="251" name="Google Shape;251;p11"/>
            <p:cNvSpPr/>
            <p:nvPr/>
          </p:nvSpPr>
          <p:spPr>
            <a:xfrm>
              <a:off x="3690538" y="3080063"/>
              <a:ext cx="3150161" cy="1011157"/>
            </a:xfrm>
            <a:prstGeom prst="rect">
              <a:avLst/>
            </a:prstGeom>
            <a:solidFill>
              <a:srgbClr val="8EB880"/>
            </a:solidFill>
            <a:ln cap="flat" cmpd="sng" w="15875">
              <a:solidFill>
                <a:srgbClr val="8EB8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txBox="1"/>
            <p:nvPr/>
          </p:nvSpPr>
          <p:spPr>
            <a:xfrm>
              <a:off x="3690538" y="3080063"/>
              <a:ext cx="2218423" cy="1011157"/>
            </a:xfrm>
            <a:prstGeom prst="rect">
              <a:avLst/>
            </a:prstGeom>
            <a:noFill/>
            <a:ln>
              <a:noFill/>
            </a:ln>
          </p:spPr>
          <p:txBody>
            <a:bodyPr anchorCtr="0" anchor="ctr" bIns="0" lIns="125725" spcFirstLastPara="1" rIns="41900" wrap="square" tIns="0">
              <a:noAutofit/>
            </a:bodyPr>
            <a:lstStyle/>
            <a:p>
              <a:pPr indent="0" lvl="0" marL="0" marR="0" rtl="0" algn="l">
                <a:lnSpc>
                  <a:spcPct val="90000"/>
                </a:lnSpc>
                <a:spcBef>
                  <a:spcPts val="0"/>
                </a:spcBef>
                <a:spcAft>
                  <a:spcPts val="0"/>
                </a:spcAft>
                <a:buClr>
                  <a:schemeClr val="lt1"/>
                </a:buClr>
                <a:buSzPts val="3300"/>
                <a:buFont typeface="Twentieth Century"/>
                <a:buNone/>
              </a:pPr>
              <a:r>
                <a:rPr i="0" lang="en-US" sz="3300">
                  <a:solidFill>
                    <a:schemeClr val="lt1"/>
                  </a:solidFill>
                  <a:latin typeface="Twentieth Century"/>
                  <a:ea typeface="Twentieth Century"/>
                  <a:cs typeface="Twentieth Century"/>
                  <a:sym typeface="Twentieth Century"/>
                </a:rPr>
                <a:t>Exercise </a:t>
              </a:r>
              <a:endParaRPr i="0" sz="3300">
                <a:solidFill>
                  <a:schemeClr val="lt1"/>
                </a:solidFill>
                <a:latin typeface="Twentieth Century"/>
                <a:ea typeface="Twentieth Century"/>
                <a:cs typeface="Twentieth Century"/>
                <a:sym typeface="Twentieth Century"/>
              </a:endParaRPr>
            </a:p>
          </p:txBody>
        </p:sp>
        <p:sp>
          <p:nvSpPr>
            <p:cNvPr id="253" name="Google Shape;253;p11"/>
            <p:cNvSpPr/>
            <p:nvPr/>
          </p:nvSpPr>
          <p:spPr>
            <a:xfrm>
              <a:off x="5998075" y="3240676"/>
              <a:ext cx="1102556" cy="1102556"/>
            </a:xfrm>
            <a:prstGeom prst="ellipse">
              <a:avLst/>
            </a:prstGeom>
            <a:blipFill rotWithShape="1">
              <a:blip r:embed="rId4">
                <a:alphaModFix/>
              </a:blip>
              <a:stretch>
                <a:fillRect b="-1999" l="0" r="0" t="-1998"/>
              </a:stretch>
            </a:blipFill>
            <a:ln cap="flat" cmpd="sng" w="15875">
              <a:solidFill>
                <a:srgbClr val="DAE6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
            <p:cNvSpPr/>
            <p:nvPr/>
          </p:nvSpPr>
          <p:spPr>
            <a:xfrm>
              <a:off x="7373783" y="728533"/>
              <a:ext cx="3150161" cy="2351529"/>
            </a:xfrm>
            <a:prstGeom prst="round2SameRect">
              <a:avLst>
                <a:gd fmla="val 8000" name="adj1"/>
                <a:gd fmla="val 0" name="adj2"/>
              </a:avLst>
            </a:prstGeom>
            <a:solidFill>
              <a:schemeClr val="lt1">
                <a:alpha val="89803"/>
              </a:schemeClr>
            </a:solidFill>
            <a:ln cap="flat" cmpd="sng" w="15875">
              <a:solidFill>
                <a:srgbClr val="94A1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txBox="1"/>
            <p:nvPr/>
          </p:nvSpPr>
          <p:spPr>
            <a:xfrm>
              <a:off x="7428882" y="783632"/>
              <a:ext cx="3039963" cy="2296430"/>
            </a:xfrm>
            <a:prstGeom prst="rect">
              <a:avLst/>
            </a:prstGeom>
            <a:noFill/>
            <a:ln>
              <a:noFill/>
            </a:ln>
          </p:spPr>
          <p:txBody>
            <a:bodyPr anchorCtr="0" anchor="t" bIns="30475" lIns="30475" spcFirstLastPara="1" rIns="30475" wrap="square" tIns="91425">
              <a:noAutofit/>
            </a:bodyPr>
            <a:lstStyle/>
            <a:p>
              <a:pPr indent="-228600" lvl="1" marL="228600" marR="0" rtl="0" algn="l">
                <a:lnSpc>
                  <a:spcPct val="90000"/>
                </a:lnSpc>
                <a:spcBef>
                  <a:spcPts val="0"/>
                </a:spcBef>
                <a:spcAft>
                  <a:spcPts val="0"/>
                </a:spcAft>
                <a:buClr>
                  <a:schemeClr val="dk1"/>
                </a:buClr>
                <a:buSzPts val="2400"/>
                <a:buFont typeface="Twentieth Century"/>
                <a:buChar char="•"/>
              </a:pPr>
              <a:r>
                <a:rPr b="0" i="0" lang="en-US" sz="2400" u="none" cap="none" strike="noStrike">
                  <a:solidFill>
                    <a:schemeClr val="dk1"/>
                  </a:solidFill>
                  <a:latin typeface="Twentieth Century"/>
                  <a:ea typeface="Twentieth Century"/>
                  <a:cs typeface="Twentieth Century"/>
                  <a:sym typeface="Twentieth Century"/>
                </a:rPr>
                <a:t>We </a:t>
              </a:r>
              <a:r>
                <a:rPr b="1" i="0" lang="en-US" sz="2400" u="none" cap="none" strike="noStrike">
                  <a:solidFill>
                    <a:schemeClr val="dk1"/>
                  </a:solidFill>
                  <a:latin typeface="Twentieth Century"/>
                  <a:ea typeface="Twentieth Century"/>
                  <a:cs typeface="Twentieth Century"/>
                  <a:sym typeface="Twentieth Century"/>
                </a:rPr>
                <a:t>cannot recommend </a:t>
              </a:r>
              <a:r>
                <a:rPr b="0" i="0" lang="en-US" sz="2400" u="none" cap="none" strike="noStrike">
                  <a:solidFill>
                    <a:schemeClr val="dk1"/>
                  </a:solidFill>
                  <a:latin typeface="Twentieth Century"/>
                  <a:ea typeface="Twentieth Century"/>
                  <a:cs typeface="Twentieth Century"/>
                  <a:sym typeface="Twentieth Century"/>
                </a:rPr>
                <a:t>using acupuncture in patients with symptomatic osteoarthritis of the knee.</a:t>
              </a:r>
              <a:endParaRPr/>
            </a:p>
          </p:txBody>
        </p:sp>
        <p:sp>
          <p:nvSpPr>
            <p:cNvPr id="256" name="Google Shape;256;p11"/>
            <p:cNvSpPr/>
            <p:nvPr/>
          </p:nvSpPr>
          <p:spPr>
            <a:xfrm>
              <a:off x="7373783" y="3080063"/>
              <a:ext cx="3150161" cy="1011157"/>
            </a:xfrm>
            <a:prstGeom prst="rect">
              <a:avLst/>
            </a:prstGeom>
            <a:solidFill>
              <a:srgbClr val="94A19C"/>
            </a:solidFill>
            <a:ln cap="flat" cmpd="sng" w="15875">
              <a:solidFill>
                <a:srgbClr val="94A1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txBox="1"/>
            <p:nvPr/>
          </p:nvSpPr>
          <p:spPr>
            <a:xfrm>
              <a:off x="7373783" y="3080063"/>
              <a:ext cx="2218423" cy="1011157"/>
            </a:xfrm>
            <a:prstGeom prst="rect">
              <a:avLst/>
            </a:prstGeom>
            <a:noFill/>
            <a:ln>
              <a:noFill/>
            </a:ln>
          </p:spPr>
          <p:txBody>
            <a:bodyPr anchorCtr="0" anchor="ctr" bIns="0" lIns="125725" spcFirstLastPara="1" rIns="41900" wrap="square" tIns="0">
              <a:noAutofit/>
            </a:bodyPr>
            <a:lstStyle/>
            <a:p>
              <a:pPr indent="0" lvl="0" marL="0" marR="0" rtl="0" algn="l">
                <a:lnSpc>
                  <a:spcPct val="90000"/>
                </a:lnSpc>
                <a:spcBef>
                  <a:spcPts val="0"/>
                </a:spcBef>
                <a:spcAft>
                  <a:spcPts val="0"/>
                </a:spcAft>
                <a:buClr>
                  <a:schemeClr val="lt1"/>
                </a:buClr>
                <a:buSzPts val="3300"/>
                <a:buFont typeface="Twentieth Century"/>
                <a:buNone/>
              </a:pPr>
              <a:r>
                <a:rPr i="0" lang="en-US" sz="3300">
                  <a:solidFill>
                    <a:schemeClr val="lt1"/>
                  </a:solidFill>
                  <a:latin typeface="Twentieth Century"/>
                  <a:ea typeface="Twentieth Century"/>
                  <a:cs typeface="Twentieth Century"/>
                  <a:sym typeface="Twentieth Century"/>
                </a:rPr>
                <a:t>Acupuncture</a:t>
              </a:r>
              <a:endParaRPr/>
            </a:p>
          </p:txBody>
        </p:sp>
        <p:sp>
          <p:nvSpPr>
            <p:cNvPr id="258" name="Google Shape;258;p11"/>
            <p:cNvSpPr/>
            <p:nvPr/>
          </p:nvSpPr>
          <p:spPr>
            <a:xfrm>
              <a:off x="9681320" y="3240676"/>
              <a:ext cx="1102556" cy="1102556"/>
            </a:xfrm>
            <a:prstGeom prst="ellipse">
              <a:avLst/>
            </a:prstGeom>
            <a:blipFill rotWithShape="1">
              <a:blip r:embed="rId5">
                <a:alphaModFix/>
              </a:blip>
              <a:stretch>
                <a:fillRect b="-1999" l="0" r="0" t="-1998"/>
              </a:stretch>
            </a:blipFill>
            <a:ln cap="flat" cmpd="sng" w="15875">
              <a:solidFill>
                <a:srgbClr val="DADFD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TREATMENT</a:t>
            </a:r>
            <a:endParaRPr/>
          </a:p>
        </p:txBody>
      </p:sp>
      <p:grpSp>
        <p:nvGrpSpPr>
          <p:cNvPr id="265" name="Google Shape;265;p12"/>
          <p:cNvGrpSpPr/>
          <p:nvPr/>
        </p:nvGrpSpPr>
        <p:grpSpPr>
          <a:xfrm>
            <a:off x="934681" y="2394342"/>
            <a:ext cx="10667003" cy="3577943"/>
            <a:chOff x="7219" y="499281"/>
            <a:chExt cx="10667003" cy="3577943"/>
          </a:xfrm>
        </p:grpSpPr>
        <p:sp>
          <p:nvSpPr>
            <p:cNvPr id="266" name="Google Shape;266;p12"/>
            <p:cNvSpPr/>
            <p:nvPr/>
          </p:nvSpPr>
          <p:spPr>
            <a:xfrm>
              <a:off x="7219" y="499281"/>
              <a:ext cx="3118129" cy="2327618"/>
            </a:xfrm>
            <a:prstGeom prst="round2SameRect">
              <a:avLst>
                <a:gd fmla="val 8000" name="adj1"/>
                <a:gd fmla="val 0" name="adj2"/>
              </a:avLst>
            </a:prstGeom>
            <a:solidFill>
              <a:schemeClr val="lt1">
                <a:alpha val="89803"/>
              </a:schemeClr>
            </a:solidFill>
            <a:ln cap="flat" cmpd="sng" w="158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
            <p:cNvSpPr txBox="1"/>
            <p:nvPr/>
          </p:nvSpPr>
          <p:spPr>
            <a:xfrm>
              <a:off x="61758" y="553820"/>
              <a:ext cx="3009051" cy="2273079"/>
            </a:xfrm>
            <a:prstGeom prst="rect">
              <a:avLst/>
            </a:prstGeom>
            <a:noFill/>
            <a:ln>
              <a:noFill/>
            </a:ln>
          </p:spPr>
          <p:txBody>
            <a:bodyPr anchorCtr="0" anchor="t" bIns="25400" lIns="25400" spcFirstLastPara="1" rIns="25400" wrap="square" tIns="76200">
              <a:noAutofit/>
            </a:bodyPr>
            <a:lstStyle/>
            <a:p>
              <a:pPr indent="-228600" lvl="1" marL="228600" marR="0" rtl="0" algn="l">
                <a:lnSpc>
                  <a:spcPct val="90000"/>
                </a:lnSpc>
                <a:spcBef>
                  <a:spcPts val="0"/>
                </a:spcBef>
                <a:spcAft>
                  <a:spcPts val="0"/>
                </a:spcAft>
                <a:buClr>
                  <a:schemeClr val="dk1"/>
                </a:buClr>
                <a:buSzPts val="2000"/>
                <a:buFont typeface="Twentieth Century"/>
                <a:buChar char="•"/>
              </a:pPr>
              <a:r>
                <a:rPr b="0" i="0" lang="en-US" sz="2000" u="none" cap="none" strike="noStrike">
                  <a:solidFill>
                    <a:schemeClr val="dk1"/>
                  </a:solidFill>
                  <a:latin typeface="Twentieth Century"/>
                  <a:ea typeface="Twentieth Century"/>
                  <a:cs typeface="Twentieth Century"/>
                  <a:sym typeface="Twentieth Century"/>
                </a:rPr>
                <a:t>We are </a:t>
              </a:r>
              <a:r>
                <a:rPr b="1" i="0" lang="en-US" sz="2000" u="none" cap="none" strike="noStrike">
                  <a:solidFill>
                    <a:schemeClr val="dk1"/>
                  </a:solidFill>
                  <a:latin typeface="Twentieth Century"/>
                  <a:ea typeface="Twentieth Century"/>
                  <a:cs typeface="Twentieth Century"/>
                  <a:sym typeface="Twentieth Century"/>
                </a:rPr>
                <a:t>unable to recommend </a:t>
              </a:r>
              <a:r>
                <a:rPr b="0" i="0" lang="en-US" sz="2000" u="none" cap="none" strike="noStrike">
                  <a:solidFill>
                    <a:schemeClr val="dk1"/>
                  </a:solidFill>
                  <a:latin typeface="Twentieth Century"/>
                  <a:ea typeface="Twentieth Century"/>
                  <a:cs typeface="Twentieth Century"/>
                  <a:sym typeface="Twentieth Century"/>
                </a:rPr>
                <a:t>for or against the use of physical agents (including electrotherapeutic modalities) in patients with symptomatic osteoarthritis of the knee.</a:t>
              </a:r>
              <a:endParaRPr/>
            </a:p>
          </p:txBody>
        </p:sp>
        <p:sp>
          <p:nvSpPr>
            <p:cNvPr id="268" name="Google Shape;268;p12"/>
            <p:cNvSpPr/>
            <p:nvPr/>
          </p:nvSpPr>
          <p:spPr>
            <a:xfrm>
              <a:off x="7219" y="2826899"/>
              <a:ext cx="3118129" cy="1000875"/>
            </a:xfrm>
            <a:prstGeom prst="rect">
              <a:avLst/>
            </a:prstGeom>
            <a:solidFill>
              <a:schemeClr val="accent4"/>
            </a:solidFill>
            <a:ln cap="flat" cmpd="sng" w="158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2"/>
            <p:cNvSpPr txBox="1"/>
            <p:nvPr/>
          </p:nvSpPr>
          <p:spPr>
            <a:xfrm>
              <a:off x="7219" y="2826899"/>
              <a:ext cx="2195866" cy="1000875"/>
            </a:xfrm>
            <a:prstGeom prst="rect">
              <a:avLst/>
            </a:prstGeom>
            <a:noFill/>
            <a:ln>
              <a:noFill/>
            </a:ln>
          </p:spPr>
          <p:txBody>
            <a:bodyPr anchorCtr="0" anchor="ctr" bIns="0" lIns="152400" spcFirstLastPara="1" rIns="50800" wrap="square" tIns="0">
              <a:noAutofit/>
            </a:bodyPr>
            <a:lstStyle/>
            <a:p>
              <a:pPr indent="0" lvl="0" marL="0" marR="0" rtl="0" algn="l">
                <a:lnSpc>
                  <a:spcPct val="90000"/>
                </a:lnSpc>
                <a:spcBef>
                  <a:spcPts val="0"/>
                </a:spcBef>
                <a:spcAft>
                  <a:spcPts val="0"/>
                </a:spcAft>
                <a:buClr>
                  <a:schemeClr val="lt1"/>
                </a:buClr>
                <a:buSzPts val="4000"/>
                <a:buFont typeface="Twentieth Century"/>
                <a:buNone/>
              </a:pPr>
              <a:r>
                <a:rPr i="0" lang="en-US" sz="4000">
                  <a:solidFill>
                    <a:schemeClr val="lt1"/>
                  </a:solidFill>
                  <a:latin typeface="Twentieth Century"/>
                  <a:ea typeface="Twentieth Century"/>
                  <a:cs typeface="Twentieth Century"/>
                  <a:sym typeface="Twentieth Century"/>
                </a:rPr>
                <a:t>Physical Agents</a:t>
              </a:r>
              <a:endParaRPr i="0" sz="4000">
                <a:solidFill>
                  <a:schemeClr val="lt1"/>
                </a:solidFill>
                <a:latin typeface="Twentieth Century"/>
                <a:ea typeface="Twentieth Century"/>
                <a:cs typeface="Twentieth Century"/>
                <a:sym typeface="Twentieth Century"/>
              </a:endParaRPr>
            </a:p>
          </p:txBody>
        </p:sp>
        <p:sp>
          <p:nvSpPr>
            <p:cNvPr id="270" name="Google Shape;270;p12"/>
            <p:cNvSpPr/>
            <p:nvPr/>
          </p:nvSpPr>
          <p:spPr>
            <a:xfrm>
              <a:off x="2291292" y="2985879"/>
              <a:ext cx="1091345" cy="1091345"/>
            </a:xfrm>
            <a:prstGeom prst="ellipse">
              <a:avLst/>
            </a:prstGeom>
            <a:blipFill rotWithShape="1">
              <a:blip r:embed="rId3">
                <a:alphaModFix/>
              </a:blip>
              <a:stretch>
                <a:fillRect b="-16998" l="0" r="0" t="-16997"/>
              </a:stretch>
            </a:blipFill>
            <a:ln cap="flat" cmpd="sng" w="15875">
              <a:solidFill>
                <a:srgbClr val="DCE0D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2"/>
            <p:cNvSpPr/>
            <p:nvPr/>
          </p:nvSpPr>
          <p:spPr>
            <a:xfrm>
              <a:off x="3653011" y="499281"/>
              <a:ext cx="3118129" cy="2327618"/>
            </a:xfrm>
            <a:prstGeom prst="round2SameRect">
              <a:avLst>
                <a:gd fmla="val 8000" name="adj1"/>
                <a:gd fmla="val 0" name="adj2"/>
              </a:avLst>
            </a:prstGeom>
            <a:solidFill>
              <a:schemeClr val="lt1">
                <a:alpha val="89803"/>
              </a:schemeClr>
            </a:solidFill>
            <a:ln cap="flat" cmpd="sng" w="15875">
              <a:solidFill>
                <a:srgbClr val="8EB3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
            <p:cNvSpPr txBox="1"/>
            <p:nvPr/>
          </p:nvSpPr>
          <p:spPr>
            <a:xfrm>
              <a:off x="3707550" y="553820"/>
              <a:ext cx="3009051" cy="2273079"/>
            </a:xfrm>
            <a:prstGeom prst="rect">
              <a:avLst/>
            </a:prstGeom>
            <a:noFill/>
            <a:ln>
              <a:noFill/>
            </a:ln>
          </p:spPr>
          <p:txBody>
            <a:bodyPr anchorCtr="0" anchor="t" bIns="25400" lIns="25400" spcFirstLastPara="1" rIns="25400" wrap="square" tIns="76200">
              <a:noAutofit/>
            </a:bodyPr>
            <a:lstStyle/>
            <a:p>
              <a:pPr indent="-228600" lvl="1" marL="228600" marR="0" rtl="0" algn="l">
                <a:lnSpc>
                  <a:spcPct val="90000"/>
                </a:lnSpc>
                <a:spcBef>
                  <a:spcPts val="0"/>
                </a:spcBef>
                <a:spcAft>
                  <a:spcPts val="0"/>
                </a:spcAft>
                <a:buClr>
                  <a:schemeClr val="dk1"/>
                </a:buClr>
                <a:buSzPts val="2000"/>
                <a:buFont typeface="Twentieth Century"/>
                <a:buChar char="•"/>
              </a:pPr>
              <a:r>
                <a:rPr b="0" i="0" lang="en-US" sz="2000" u="none" cap="none" strike="noStrike">
                  <a:solidFill>
                    <a:schemeClr val="dk1"/>
                  </a:solidFill>
                  <a:latin typeface="Twentieth Century"/>
                  <a:ea typeface="Twentieth Century"/>
                  <a:cs typeface="Twentieth Century"/>
                  <a:sym typeface="Twentieth Century"/>
                </a:rPr>
                <a:t>We are </a:t>
              </a:r>
              <a:r>
                <a:rPr b="1" i="0" lang="en-US" sz="2000" u="none" cap="none" strike="noStrike">
                  <a:solidFill>
                    <a:schemeClr val="dk1"/>
                  </a:solidFill>
                  <a:latin typeface="Twentieth Century"/>
                  <a:ea typeface="Twentieth Century"/>
                  <a:cs typeface="Twentieth Century"/>
                  <a:sym typeface="Twentieth Century"/>
                </a:rPr>
                <a:t>unable to recommend </a:t>
              </a:r>
              <a:r>
                <a:rPr b="0" i="0" lang="en-US" sz="2000" u="none" cap="none" strike="noStrike">
                  <a:solidFill>
                    <a:schemeClr val="dk1"/>
                  </a:solidFill>
                  <a:latin typeface="Twentieth Century"/>
                  <a:ea typeface="Twentieth Century"/>
                  <a:cs typeface="Twentieth Century"/>
                  <a:sym typeface="Twentieth Century"/>
                </a:rPr>
                <a:t>for or against the use of a valgus directing force brace (medial compartment unloader) for patients with symptomatic osteoarthritis of the knee.</a:t>
              </a:r>
              <a:endParaRPr/>
            </a:p>
          </p:txBody>
        </p:sp>
        <p:sp>
          <p:nvSpPr>
            <p:cNvPr id="273" name="Google Shape;273;p12"/>
            <p:cNvSpPr/>
            <p:nvPr/>
          </p:nvSpPr>
          <p:spPr>
            <a:xfrm>
              <a:off x="3653011" y="2826899"/>
              <a:ext cx="3118129" cy="1000875"/>
            </a:xfrm>
            <a:prstGeom prst="rect">
              <a:avLst/>
            </a:prstGeom>
            <a:solidFill>
              <a:srgbClr val="8EB379"/>
            </a:solidFill>
            <a:ln cap="flat" cmpd="sng" w="15875">
              <a:solidFill>
                <a:srgbClr val="8EB3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2"/>
            <p:cNvSpPr txBox="1"/>
            <p:nvPr/>
          </p:nvSpPr>
          <p:spPr>
            <a:xfrm>
              <a:off x="3653011" y="2826899"/>
              <a:ext cx="2195866" cy="1000875"/>
            </a:xfrm>
            <a:prstGeom prst="rect">
              <a:avLst/>
            </a:prstGeom>
            <a:noFill/>
            <a:ln>
              <a:noFill/>
            </a:ln>
          </p:spPr>
          <p:txBody>
            <a:bodyPr anchorCtr="0" anchor="ctr" bIns="0" lIns="152400" spcFirstLastPara="1" rIns="50800" wrap="square" tIns="0">
              <a:noAutofit/>
            </a:bodyPr>
            <a:lstStyle/>
            <a:p>
              <a:pPr indent="0" lvl="0" marL="0" marR="0" rtl="0" algn="l">
                <a:lnSpc>
                  <a:spcPct val="90000"/>
                </a:lnSpc>
                <a:spcBef>
                  <a:spcPts val="0"/>
                </a:spcBef>
                <a:spcAft>
                  <a:spcPts val="0"/>
                </a:spcAft>
                <a:buClr>
                  <a:schemeClr val="lt1"/>
                </a:buClr>
                <a:buSzPts val="4000"/>
                <a:buFont typeface="Twentieth Century"/>
                <a:buNone/>
              </a:pPr>
              <a:r>
                <a:rPr i="0" lang="en-US" sz="4000">
                  <a:solidFill>
                    <a:schemeClr val="lt1"/>
                  </a:solidFill>
                  <a:latin typeface="Twentieth Century"/>
                  <a:ea typeface="Twentieth Century"/>
                  <a:cs typeface="Twentieth Century"/>
                  <a:sym typeface="Twentieth Century"/>
                </a:rPr>
                <a:t>Brace</a:t>
              </a:r>
              <a:endParaRPr i="0" sz="4000">
                <a:solidFill>
                  <a:schemeClr val="lt1"/>
                </a:solidFill>
                <a:latin typeface="Twentieth Century"/>
                <a:ea typeface="Twentieth Century"/>
                <a:cs typeface="Twentieth Century"/>
                <a:sym typeface="Twentieth Century"/>
              </a:endParaRPr>
            </a:p>
          </p:txBody>
        </p:sp>
        <p:sp>
          <p:nvSpPr>
            <p:cNvPr id="275" name="Google Shape;275;p12"/>
            <p:cNvSpPr/>
            <p:nvPr/>
          </p:nvSpPr>
          <p:spPr>
            <a:xfrm>
              <a:off x="5937084" y="2985879"/>
              <a:ext cx="1091345" cy="1091345"/>
            </a:xfrm>
            <a:prstGeom prst="ellipse">
              <a:avLst/>
            </a:prstGeom>
            <a:blipFill rotWithShape="1">
              <a:blip r:embed="rId4">
                <a:alphaModFix/>
              </a:blip>
              <a:stretch>
                <a:fillRect b="0" l="0" r="0" t="0"/>
              </a:stretch>
            </a:blipFill>
            <a:ln cap="flat" cmpd="sng" w="15875">
              <a:solidFill>
                <a:srgbClr val="DEE5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2"/>
            <p:cNvSpPr/>
            <p:nvPr/>
          </p:nvSpPr>
          <p:spPr>
            <a:xfrm>
              <a:off x="7298804" y="499281"/>
              <a:ext cx="3118129" cy="2327618"/>
            </a:xfrm>
            <a:prstGeom prst="round2SameRect">
              <a:avLst>
                <a:gd fmla="val 8000" name="adj1"/>
                <a:gd fmla="val 0" name="adj2"/>
              </a:avLst>
            </a:prstGeom>
            <a:solidFill>
              <a:schemeClr val="lt1">
                <a:alpha val="89803"/>
              </a:schemeClr>
            </a:solidFill>
            <a:ln cap="flat" cmpd="sng" w="15875">
              <a:solidFill>
                <a:srgbClr val="C799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
            <p:cNvSpPr txBox="1"/>
            <p:nvPr/>
          </p:nvSpPr>
          <p:spPr>
            <a:xfrm>
              <a:off x="7353343" y="553820"/>
              <a:ext cx="3009051" cy="2273079"/>
            </a:xfrm>
            <a:prstGeom prst="rect">
              <a:avLst/>
            </a:prstGeom>
            <a:noFill/>
            <a:ln>
              <a:noFill/>
            </a:ln>
          </p:spPr>
          <p:txBody>
            <a:bodyPr anchorCtr="0" anchor="t" bIns="25400" lIns="25400" spcFirstLastPara="1" rIns="25400" wrap="square" tIns="76200">
              <a:noAutofit/>
            </a:bodyPr>
            <a:lstStyle/>
            <a:p>
              <a:pPr indent="-228600" lvl="1" marL="228600" marR="0" rtl="0" algn="l">
                <a:lnSpc>
                  <a:spcPct val="90000"/>
                </a:lnSpc>
                <a:spcBef>
                  <a:spcPts val="0"/>
                </a:spcBef>
                <a:spcAft>
                  <a:spcPts val="0"/>
                </a:spcAft>
                <a:buClr>
                  <a:schemeClr val="dk1"/>
                </a:buClr>
                <a:buSzPts val="2000"/>
                <a:buFont typeface="Twentieth Century"/>
                <a:buChar char="•"/>
              </a:pPr>
              <a:r>
                <a:rPr b="0" i="0" lang="en-US" sz="2000" u="none" cap="none" strike="noStrike">
                  <a:solidFill>
                    <a:schemeClr val="dk1"/>
                  </a:solidFill>
                  <a:latin typeface="Twentieth Century"/>
                  <a:ea typeface="Twentieth Century"/>
                  <a:cs typeface="Twentieth Century"/>
                  <a:sym typeface="Twentieth Century"/>
                </a:rPr>
                <a:t>We </a:t>
              </a:r>
              <a:r>
                <a:rPr b="1" i="0" lang="en-US" sz="2000" u="none" cap="none" strike="noStrike">
                  <a:solidFill>
                    <a:schemeClr val="dk1"/>
                  </a:solidFill>
                  <a:latin typeface="Twentieth Century"/>
                  <a:ea typeface="Twentieth Century"/>
                  <a:cs typeface="Twentieth Century"/>
                  <a:sym typeface="Twentieth Century"/>
                </a:rPr>
                <a:t>cannot</a:t>
              </a:r>
              <a:r>
                <a:rPr b="0" i="0" lang="en-US" sz="2000" u="none" cap="none" strike="noStrike">
                  <a:solidFill>
                    <a:schemeClr val="dk1"/>
                  </a:solidFill>
                  <a:latin typeface="Twentieth Century"/>
                  <a:ea typeface="Twentieth Century"/>
                  <a:cs typeface="Twentieth Century"/>
                  <a:sym typeface="Twentieth Century"/>
                </a:rPr>
                <a:t> suggest that lateral wedge insoles be used for patients with symptomatic medial compartment osteoarthritis of the knee.</a:t>
              </a:r>
              <a:endParaRPr b="0" i="0" sz="2000" u="none" cap="none" strike="noStrike">
                <a:solidFill>
                  <a:schemeClr val="dk1"/>
                </a:solidFill>
                <a:latin typeface="Twentieth Century"/>
                <a:ea typeface="Twentieth Century"/>
                <a:cs typeface="Twentieth Century"/>
                <a:sym typeface="Twentieth Century"/>
              </a:endParaRPr>
            </a:p>
          </p:txBody>
        </p:sp>
        <p:sp>
          <p:nvSpPr>
            <p:cNvPr id="278" name="Google Shape;278;p12"/>
            <p:cNvSpPr/>
            <p:nvPr/>
          </p:nvSpPr>
          <p:spPr>
            <a:xfrm>
              <a:off x="7298804" y="2826899"/>
              <a:ext cx="3118129" cy="1000875"/>
            </a:xfrm>
            <a:prstGeom prst="rect">
              <a:avLst/>
            </a:prstGeom>
            <a:solidFill>
              <a:srgbClr val="C7995C"/>
            </a:solidFill>
            <a:ln cap="flat" cmpd="sng" w="15875">
              <a:solidFill>
                <a:srgbClr val="C799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
            <p:cNvSpPr txBox="1"/>
            <p:nvPr/>
          </p:nvSpPr>
          <p:spPr>
            <a:xfrm>
              <a:off x="7298804" y="2826899"/>
              <a:ext cx="2195866" cy="1000875"/>
            </a:xfrm>
            <a:prstGeom prst="rect">
              <a:avLst/>
            </a:prstGeom>
            <a:noFill/>
            <a:ln>
              <a:noFill/>
            </a:ln>
          </p:spPr>
          <p:txBody>
            <a:bodyPr anchorCtr="0" anchor="ctr" bIns="0" lIns="152400" spcFirstLastPara="1" rIns="50800" wrap="square" tIns="0">
              <a:noAutofit/>
            </a:bodyPr>
            <a:lstStyle/>
            <a:p>
              <a:pPr indent="0" lvl="0" marL="0" marR="0" rtl="0" algn="l">
                <a:lnSpc>
                  <a:spcPct val="90000"/>
                </a:lnSpc>
                <a:spcBef>
                  <a:spcPts val="0"/>
                </a:spcBef>
                <a:spcAft>
                  <a:spcPts val="0"/>
                </a:spcAft>
                <a:buClr>
                  <a:schemeClr val="lt1"/>
                </a:buClr>
                <a:buSzPts val="4000"/>
                <a:buFont typeface="Twentieth Century"/>
                <a:buNone/>
              </a:pPr>
              <a:r>
                <a:rPr i="0" lang="en-US" sz="4000">
                  <a:solidFill>
                    <a:schemeClr val="lt1"/>
                  </a:solidFill>
                  <a:latin typeface="Twentieth Century"/>
                  <a:ea typeface="Twentieth Century"/>
                  <a:cs typeface="Twentieth Century"/>
                  <a:sym typeface="Twentieth Century"/>
                </a:rPr>
                <a:t>Insoles</a:t>
              </a:r>
              <a:endParaRPr i="0" sz="4000">
                <a:solidFill>
                  <a:schemeClr val="lt1"/>
                </a:solidFill>
                <a:latin typeface="Twentieth Century"/>
                <a:ea typeface="Twentieth Century"/>
                <a:cs typeface="Twentieth Century"/>
                <a:sym typeface="Twentieth Century"/>
              </a:endParaRPr>
            </a:p>
          </p:txBody>
        </p:sp>
        <p:sp>
          <p:nvSpPr>
            <p:cNvPr id="280" name="Google Shape;280;p12"/>
            <p:cNvSpPr/>
            <p:nvPr/>
          </p:nvSpPr>
          <p:spPr>
            <a:xfrm>
              <a:off x="9582877" y="2985879"/>
              <a:ext cx="1091345" cy="1091345"/>
            </a:xfrm>
            <a:prstGeom prst="ellipse">
              <a:avLst/>
            </a:prstGeom>
            <a:blipFill rotWithShape="1">
              <a:blip r:embed="rId5">
                <a:alphaModFix/>
              </a:blip>
              <a:stretch>
                <a:fillRect b="0" l="-24998" r="-24998" t="0"/>
              </a:stretch>
            </a:blipFill>
            <a:ln cap="flat" cmpd="sng" w="15875">
              <a:solidFill>
                <a:srgbClr val="EAD7D1">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cxnSp>
        <p:nvCxnSpPr>
          <p:cNvPr id="286" name="Google Shape;286;p13"/>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287" name="Google Shape;287;p1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PHARMACOLOGICAL</a:t>
            </a:r>
            <a:endParaRPr/>
          </a:p>
        </p:txBody>
      </p:sp>
      <p:grpSp>
        <p:nvGrpSpPr>
          <p:cNvPr id="288" name="Google Shape;288;p13"/>
          <p:cNvGrpSpPr/>
          <p:nvPr/>
        </p:nvGrpSpPr>
        <p:grpSpPr>
          <a:xfrm>
            <a:off x="765124" y="1802450"/>
            <a:ext cx="9975956" cy="4867926"/>
            <a:chOff x="3119" y="61726"/>
            <a:chExt cx="9975956" cy="4867926"/>
          </a:xfrm>
        </p:grpSpPr>
        <p:sp>
          <p:nvSpPr>
            <p:cNvPr id="289" name="Google Shape;289;p13"/>
            <p:cNvSpPr/>
            <p:nvPr/>
          </p:nvSpPr>
          <p:spPr>
            <a:xfrm>
              <a:off x="3119" y="61726"/>
              <a:ext cx="3041450" cy="672708"/>
            </a:xfrm>
            <a:prstGeom prst="rect">
              <a:avLst/>
            </a:prstGeom>
            <a:solidFill>
              <a:srgbClr val="9BBEBD"/>
            </a:solidFill>
            <a:ln cap="flat" cmpd="sng" w="15875">
              <a:solidFill>
                <a:srgbClr val="9BBE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txBox="1"/>
            <p:nvPr/>
          </p:nvSpPr>
          <p:spPr>
            <a:xfrm>
              <a:off x="3119" y="61726"/>
              <a:ext cx="3041450" cy="672708"/>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Twentieth Century"/>
                <a:buNone/>
              </a:pPr>
              <a:r>
                <a:rPr lang="en-US" sz="2000">
                  <a:solidFill>
                    <a:schemeClr val="lt1"/>
                  </a:solidFill>
                  <a:latin typeface="Twentieth Century"/>
                  <a:ea typeface="Twentieth Century"/>
                  <a:cs typeface="Twentieth Century"/>
                  <a:sym typeface="Twentieth Century"/>
                </a:rPr>
                <a:t>NSAIDs</a:t>
              </a:r>
              <a:endParaRPr sz="2000">
                <a:solidFill>
                  <a:schemeClr val="lt1"/>
                </a:solidFill>
                <a:latin typeface="Twentieth Century"/>
                <a:ea typeface="Twentieth Century"/>
                <a:cs typeface="Twentieth Century"/>
                <a:sym typeface="Twentieth Century"/>
              </a:endParaRPr>
            </a:p>
          </p:txBody>
        </p:sp>
        <p:sp>
          <p:nvSpPr>
            <p:cNvPr id="291" name="Google Shape;291;p13"/>
            <p:cNvSpPr/>
            <p:nvPr/>
          </p:nvSpPr>
          <p:spPr>
            <a:xfrm>
              <a:off x="3119" y="734435"/>
              <a:ext cx="3041450" cy="4195217"/>
            </a:xfrm>
            <a:prstGeom prst="rect">
              <a:avLst/>
            </a:prstGeom>
            <a:solidFill>
              <a:srgbClr val="DEE7E6">
                <a:alpha val="89803"/>
              </a:srgbClr>
            </a:solidFill>
            <a:ln cap="flat" cmpd="sng" w="15875">
              <a:solidFill>
                <a:srgbClr val="DEE7E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txBox="1"/>
            <p:nvPr/>
          </p:nvSpPr>
          <p:spPr>
            <a:xfrm>
              <a:off x="3119" y="734435"/>
              <a:ext cx="3041450" cy="4195217"/>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Twentieth Century"/>
                <a:buChar char="•"/>
              </a:pPr>
              <a:r>
                <a:rPr b="0" i="0" lang="en-US" sz="2000" u="none" cap="none" strike="noStrike">
                  <a:solidFill>
                    <a:schemeClr val="dk1"/>
                  </a:solidFill>
                  <a:latin typeface="Twentieth Century"/>
                  <a:ea typeface="Twentieth Century"/>
                  <a:cs typeface="Twentieth Century"/>
                  <a:sym typeface="Twentieth Century"/>
                </a:rPr>
                <a:t>We </a:t>
              </a:r>
              <a:r>
                <a:rPr b="1" i="0" lang="en-US" sz="2000" u="none" cap="none" strike="noStrike">
                  <a:solidFill>
                    <a:schemeClr val="dk1"/>
                  </a:solidFill>
                  <a:latin typeface="Twentieth Century"/>
                  <a:ea typeface="Twentieth Century"/>
                  <a:cs typeface="Twentieth Century"/>
                  <a:sym typeface="Twentieth Century"/>
                </a:rPr>
                <a:t>recommend </a:t>
              </a:r>
              <a:r>
                <a:rPr b="0" i="0" lang="en-US" sz="2000" u="none" cap="none" strike="noStrike">
                  <a:solidFill>
                    <a:schemeClr val="dk1"/>
                  </a:solidFill>
                  <a:latin typeface="Twentieth Century"/>
                  <a:ea typeface="Twentieth Century"/>
                  <a:cs typeface="Twentieth Century"/>
                  <a:sym typeface="Twentieth Century"/>
                </a:rPr>
                <a:t>nonsteroidal anti-inflammatory drugs (NSAIDs; oral or topical) or Tramadol for patients with symptomatic osteoarthritis of the knee.</a:t>
              </a:r>
              <a:endParaRPr/>
            </a:p>
          </p:txBody>
        </p:sp>
        <p:sp>
          <p:nvSpPr>
            <p:cNvPr id="293" name="Google Shape;293;p13"/>
            <p:cNvSpPr/>
            <p:nvPr/>
          </p:nvSpPr>
          <p:spPr>
            <a:xfrm>
              <a:off x="3470372" y="61726"/>
              <a:ext cx="3041450" cy="672708"/>
            </a:xfrm>
            <a:prstGeom prst="rect">
              <a:avLst/>
            </a:prstGeom>
            <a:solidFill>
              <a:srgbClr val="87C683"/>
            </a:solidFill>
            <a:ln cap="flat" cmpd="sng" w="15875">
              <a:solidFill>
                <a:srgbClr val="87C6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txBox="1"/>
            <p:nvPr/>
          </p:nvSpPr>
          <p:spPr>
            <a:xfrm>
              <a:off x="3470372" y="61726"/>
              <a:ext cx="3041450" cy="672708"/>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Twentieth Century"/>
                <a:buNone/>
              </a:pPr>
              <a:r>
                <a:rPr lang="en-US" sz="2000">
                  <a:solidFill>
                    <a:schemeClr val="lt1"/>
                  </a:solidFill>
                  <a:latin typeface="Twentieth Century"/>
                  <a:ea typeface="Twentieth Century"/>
                  <a:cs typeface="Twentieth Century"/>
                  <a:sym typeface="Twentieth Century"/>
                </a:rPr>
                <a:t>Acetaminophen</a:t>
              </a:r>
              <a:endParaRPr/>
            </a:p>
          </p:txBody>
        </p:sp>
        <p:sp>
          <p:nvSpPr>
            <p:cNvPr id="295" name="Google Shape;295;p13"/>
            <p:cNvSpPr/>
            <p:nvPr/>
          </p:nvSpPr>
          <p:spPr>
            <a:xfrm>
              <a:off x="3470372" y="734435"/>
              <a:ext cx="3041450" cy="4195217"/>
            </a:xfrm>
            <a:prstGeom prst="rect">
              <a:avLst/>
            </a:prstGeom>
            <a:solidFill>
              <a:srgbClr val="DAE9D8">
                <a:alpha val="89803"/>
              </a:srgbClr>
            </a:solidFill>
            <a:ln cap="flat" cmpd="sng" w="15875">
              <a:solidFill>
                <a:srgbClr val="DAE9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txBox="1"/>
            <p:nvPr/>
          </p:nvSpPr>
          <p:spPr>
            <a:xfrm>
              <a:off x="3470372" y="734435"/>
              <a:ext cx="3041450" cy="4195217"/>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dk1"/>
                </a:buClr>
                <a:buSzPts val="1900"/>
                <a:buFont typeface="Twentieth Century"/>
                <a:buChar char="•"/>
              </a:pPr>
              <a:r>
                <a:rPr b="0" i="0" lang="en-US" sz="1900" u="none" cap="none" strike="noStrike">
                  <a:solidFill>
                    <a:schemeClr val="dk1"/>
                  </a:solidFill>
                  <a:latin typeface="Twentieth Century"/>
                  <a:ea typeface="Twentieth Century"/>
                  <a:cs typeface="Twentieth Century"/>
                  <a:sym typeface="Twentieth Century"/>
                </a:rPr>
                <a:t>We are </a:t>
              </a:r>
              <a:r>
                <a:rPr b="1" i="0" lang="en-US" sz="1900" u="none" cap="none" strike="noStrike">
                  <a:solidFill>
                    <a:schemeClr val="dk1"/>
                  </a:solidFill>
                  <a:latin typeface="Twentieth Century"/>
                  <a:ea typeface="Twentieth Century"/>
                  <a:cs typeface="Twentieth Century"/>
                  <a:sym typeface="Twentieth Century"/>
                </a:rPr>
                <a:t>unable to recommend</a:t>
              </a:r>
              <a:r>
                <a:rPr b="0" i="0" lang="en-US" sz="1900" u="none" cap="none" strike="noStrike">
                  <a:solidFill>
                    <a:schemeClr val="dk1"/>
                  </a:solidFill>
                  <a:latin typeface="Twentieth Century"/>
                  <a:ea typeface="Twentieth Century"/>
                  <a:cs typeface="Twentieth Century"/>
                  <a:sym typeface="Twentieth Century"/>
                </a:rPr>
                <a:t> for or against the use of acetaminophen, opioids, or pain patches for patients with symptomatic osteoarthritis of the knee.</a:t>
              </a:r>
              <a:endParaRPr/>
            </a:p>
            <a:p>
              <a:pPr indent="-171450" lvl="1" marL="171450" marR="0" rtl="0" algn="l">
                <a:lnSpc>
                  <a:spcPct val="90000"/>
                </a:lnSpc>
                <a:spcBef>
                  <a:spcPts val="285"/>
                </a:spcBef>
                <a:spcAft>
                  <a:spcPts val="0"/>
                </a:spcAft>
                <a:buClr>
                  <a:schemeClr val="dk1"/>
                </a:buClr>
                <a:buSzPts val="1900"/>
                <a:buFont typeface="Twentieth Century"/>
                <a:buChar char="•"/>
              </a:pPr>
              <a:r>
                <a:rPr b="0" i="0" lang="en-US" sz="1900" u="none" cap="none" strike="noStrike">
                  <a:solidFill>
                    <a:schemeClr val="dk1"/>
                  </a:solidFill>
                  <a:latin typeface="Twentieth Century"/>
                  <a:ea typeface="Twentieth Century"/>
                  <a:cs typeface="Twentieth Century"/>
                  <a:sym typeface="Twentieth Century"/>
                </a:rPr>
                <a:t>Acetaminophen provides pain relief only without an anti-inflammatory effect.</a:t>
              </a:r>
              <a:endParaRPr/>
            </a:p>
            <a:p>
              <a:pPr indent="-171450" lvl="1" marL="171450" marR="0" rtl="0" algn="l">
                <a:lnSpc>
                  <a:spcPct val="90000"/>
                </a:lnSpc>
                <a:spcBef>
                  <a:spcPts val="285"/>
                </a:spcBef>
                <a:spcAft>
                  <a:spcPts val="0"/>
                </a:spcAft>
                <a:buClr>
                  <a:schemeClr val="dk1"/>
                </a:buClr>
                <a:buSzPts val="1900"/>
                <a:buFont typeface="Twentieth Century"/>
                <a:buChar char="•"/>
              </a:pPr>
              <a:r>
                <a:rPr b="0" i="0" lang="en-US" sz="1900" u="none" cap="none" strike="noStrike">
                  <a:solidFill>
                    <a:schemeClr val="dk1"/>
                  </a:solidFill>
                  <a:latin typeface="Twentieth Century"/>
                  <a:ea typeface="Twentieth Century"/>
                  <a:cs typeface="Twentieth Century"/>
                  <a:sym typeface="Twentieth Century"/>
                </a:rPr>
                <a:t>Opioids are not recommended for controlling pain symptoms due to the long course of the disease and risk of dependence. </a:t>
              </a:r>
              <a:endParaRPr b="0" i="0" sz="1900" u="none" cap="none" strike="noStrike">
                <a:solidFill>
                  <a:schemeClr val="dk1"/>
                </a:solidFill>
                <a:latin typeface="Twentieth Century"/>
                <a:ea typeface="Twentieth Century"/>
                <a:cs typeface="Twentieth Century"/>
                <a:sym typeface="Twentieth Century"/>
              </a:endParaRPr>
            </a:p>
          </p:txBody>
        </p:sp>
        <p:sp>
          <p:nvSpPr>
            <p:cNvPr id="297" name="Google Shape;297;p13"/>
            <p:cNvSpPr/>
            <p:nvPr/>
          </p:nvSpPr>
          <p:spPr>
            <a:xfrm>
              <a:off x="6937625" y="61726"/>
              <a:ext cx="3041450" cy="672708"/>
            </a:xfrm>
            <a:prstGeom prst="rect">
              <a:avLst/>
            </a:prstGeom>
            <a:solidFill>
              <a:srgbClr val="D1C96A"/>
            </a:solidFill>
            <a:ln cap="flat" cmpd="sng" w="15875">
              <a:solidFill>
                <a:srgbClr val="D1C9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txBox="1"/>
            <p:nvPr/>
          </p:nvSpPr>
          <p:spPr>
            <a:xfrm>
              <a:off x="6937625" y="61726"/>
              <a:ext cx="3041450" cy="672708"/>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Twentieth Century"/>
                <a:buNone/>
              </a:pPr>
              <a:r>
                <a:rPr lang="en-US" sz="2000">
                  <a:solidFill>
                    <a:schemeClr val="lt1"/>
                  </a:solidFill>
                  <a:latin typeface="Twentieth Century"/>
                  <a:ea typeface="Twentieth Century"/>
                  <a:cs typeface="Twentieth Century"/>
                  <a:sym typeface="Twentieth Century"/>
                </a:rPr>
                <a:t>Glucosamine and Chondroitin </a:t>
              </a:r>
              <a:endParaRPr/>
            </a:p>
          </p:txBody>
        </p:sp>
        <p:sp>
          <p:nvSpPr>
            <p:cNvPr id="299" name="Google Shape;299;p13"/>
            <p:cNvSpPr/>
            <p:nvPr/>
          </p:nvSpPr>
          <p:spPr>
            <a:xfrm>
              <a:off x="6937625" y="734435"/>
              <a:ext cx="3041450" cy="4195217"/>
            </a:xfrm>
            <a:prstGeom prst="rect">
              <a:avLst/>
            </a:prstGeom>
            <a:solidFill>
              <a:srgbClr val="ECE9D3">
                <a:alpha val="89803"/>
              </a:srgbClr>
            </a:solidFill>
            <a:ln cap="flat" cmpd="sng" w="15875">
              <a:solidFill>
                <a:srgbClr val="ECE9D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txBox="1"/>
            <p:nvPr/>
          </p:nvSpPr>
          <p:spPr>
            <a:xfrm>
              <a:off x="6937625" y="734435"/>
              <a:ext cx="3041450" cy="4195217"/>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dk1"/>
                </a:buClr>
                <a:buSzPts val="1900"/>
                <a:buFont typeface="Twentieth Century"/>
                <a:buChar char="•"/>
              </a:pPr>
              <a:r>
                <a:rPr b="0" i="0" lang="en-US" sz="1900" u="none" cap="none" strike="noStrike">
                  <a:solidFill>
                    <a:schemeClr val="dk1"/>
                  </a:solidFill>
                  <a:latin typeface="Twentieth Century"/>
                  <a:ea typeface="Twentieth Century"/>
                  <a:cs typeface="Twentieth Century"/>
                  <a:sym typeface="Twentieth Century"/>
                </a:rPr>
                <a:t>We </a:t>
              </a:r>
              <a:r>
                <a:rPr b="1" i="0" lang="en-US" sz="1900" u="none" cap="none" strike="noStrike">
                  <a:solidFill>
                    <a:schemeClr val="dk1"/>
                  </a:solidFill>
                  <a:latin typeface="Twentieth Century"/>
                  <a:ea typeface="Twentieth Century"/>
                  <a:cs typeface="Twentieth Century"/>
                  <a:sym typeface="Twentieth Century"/>
                </a:rPr>
                <a:t>cannot recommend </a:t>
              </a:r>
              <a:r>
                <a:rPr b="0" i="0" lang="en-US" sz="1900" u="none" cap="none" strike="noStrike">
                  <a:solidFill>
                    <a:schemeClr val="dk1"/>
                  </a:solidFill>
                  <a:latin typeface="Twentieth Century"/>
                  <a:ea typeface="Twentieth Century"/>
                  <a:cs typeface="Twentieth Century"/>
                  <a:sym typeface="Twentieth Century"/>
                </a:rPr>
                <a:t>using glucosamine and chondroitin for patients with symptomatic osteoarthritis of the knee.</a:t>
              </a:r>
              <a:endParaRPr/>
            </a:p>
            <a:p>
              <a:pPr indent="-171450" lvl="1" marL="171450" marR="0" rtl="0" algn="l">
                <a:lnSpc>
                  <a:spcPct val="90000"/>
                </a:lnSpc>
                <a:spcBef>
                  <a:spcPts val="285"/>
                </a:spcBef>
                <a:spcAft>
                  <a:spcPts val="0"/>
                </a:spcAft>
                <a:buClr>
                  <a:schemeClr val="dk1"/>
                </a:buClr>
                <a:buSzPts val="1900"/>
                <a:buFont typeface="Twentieth Century"/>
                <a:buChar char="•"/>
              </a:pPr>
              <a:r>
                <a:rPr b="0" i="0" lang="en-US" sz="1900" u="none" cap="none" strike="noStrike">
                  <a:solidFill>
                    <a:schemeClr val="dk1"/>
                  </a:solidFill>
                  <a:latin typeface="Twentieth Century"/>
                  <a:ea typeface="Twentieth Century"/>
                  <a:cs typeface="Twentieth Century"/>
                  <a:sym typeface="Twentieth Century"/>
                </a:rPr>
                <a:t>Both are structural components of cartilage and are degraded to amino acids. They are given as oral supplements and the body will not discriminate from what source it came from. Useless and harmless.</a:t>
              </a:r>
              <a:endParaRPr/>
            </a:p>
          </p:txBody>
        </p:sp>
      </p:grpSp>
      <p:pic>
        <p:nvPicPr>
          <p:cNvPr id="301" name="Google Shape;301;p13"/>
          <p:cNvPicPr preferRelativeResize="0"/>
          <p:nvPr>
            <p:ph idx="2" type="body"/>
          </p:nvPr>
        </p:nvPicPr>
        <p:blipFill rotWithShape="1">
          <a:blip r:embed="rId3">
            <a:alphaModFix/>
          </a:blip>
          <a:srcRect b="3" l="4247" r="4192" t="0"/>
          <a:stretch/>
        </p:blipFill>
        <p:spPr>
          <a:xfrm>
            <a:off x="10184692" y="4881489"/>
            <a:ext cx="1805167" cy="19765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INTRAARTICULAR </a:t>
            </a:r>
            <a:endParaRPr/>
          </a:p>
        </p:txBody>
      </p:sp>
      <p:grpSp>
        <p:nvGrpSpPr>
          <p:cNvPr id="308" name="Google Shape;308;p14"/>
          <p:cNvGrpSpPr/>
          <p:nvPr/>
        </p:nvGrpSpPr>
        <p:grpSpPr>
          <a:xfrm>
            <a:off x="1002490" y="2064008"/>
            <a:ext cx="10416113" cy="4366628"/>
            <a:chOff x="229093" y="221955"/>
            <a:chExt cx="10416113" cy="4366628"/>
          </a:xfrm>
        </p:grpSpPr>
        <p:sp>
          <p:nvSpPr>
            <p:cNvPr id="309" name="Google Shape;309;p14"/>
            <p:cNvSpPr/>
            <p:nvPr/>
          </p:nvSpPr>
          <p:spPr>
            <a:xfrm rot="-5400000">
              <a:off x="-1414286" y="2479743"/>
              <a:ext cx="3752220" cy="465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txBox="1"/>
            <p:nvPr/>
          </p:nvSpPr>
          <p:spPr>
            <a:xfrm rot="-5400000">
              <a:off x="-1414286" y="2479743"/>
              <a:ext cx="3752220" cy="465460"/>
            </a:xfrm>
            <a:prstGeom prst="rect">
              <a:avLst/>
            </a:prstGeom>
            <a:noFill/>
            <a:ln>
              <a:noFill/>
            </a:ln>
          </p:spPr>
          <p:txBody>
            <a:bodyPr anchorCtr="0" anchor="t" bIns="0" lIns="0" spcFirstLastPara="1" rIns="410500" wrap="square" tIns="0">
              <a:noAutofit/>
            </a:bodyPr>
            <a:lstStyle/>
            <a:p>
              <a:pPr indent="0" lvl="0" marL="0" marR="0" rtl="0" algn="r">
                <a:lnSpc>
                  <a:spcPct val="90000"/>
                </a:lnSpc>
                <a:spcBef>
                  <a:spcPts val="0"/>
                </a:spcBef>
                <a:spcAft>
                  <a:spcPts val="0"/>
                </a:spcAft>
                <a:buClr>
                  <a:schemeClr val="dk1"/>
                </a:buClr>
                <a:buSzPts val="2500"/>
                <a:buFont typeface="Twentieth Century"/>
                <a:buNone/>
              </a:pPr>
              <a:r>
                <a:rPr lang="en-US" sz="2500">
                  <a:solidFill>
                    <a:schemeClr val="dk1"/>
                  </a:solidFill>
                  <a:latin typeface="Twentieth Century"/>
                  <a:ea typeface="Twentieth Century"/>
                  <a:cs typeface="Twentieth Century"/>
                  <a:sym typeface="Twentieth Century"/>
                </a:rPr>
                <a:t>IA Hyaluronic Acid </a:t>
              </a:r>
              <a:endParaRPr/>
            </a:p>
          </p:txBody>
        </p:sp>
        <p:sp>
          <p:nvSpPr>
            <p:cNvPr id="311" name="Google Shape;311;p14"/>
            <p:cNvSpPr/>
            <p:nvPr/>
          </p:nvSpPr>
          <p:spPr>
            <a:xfrm>
              <a:off x="694553" y="836363"/>
              <a:ext cx="2318486" cy="3752220"/>
            </a:xfrm>
            <a:prstGeom prst="rect">
              <a:avLst/>
            </a:prstGeom>
            <a:solidFill>
              <a:schemeClr val="accent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txBox="1"/>
            <p:nvPr/>
          </p:nvSpPr>
          <p:spPr>
            <a:xfrm>
              <a:off x="694553" y="836363"/>
              <a:ext cx="2318486" cy="3752220"/>
            </a:xfrm>
            <a:prstGeom prst="rect">
              <a:avLst/>
            </a:prstGeom>
            <a:noFill/>
            <a:ln>
              <a:noFill/>
            </a:ln>
          </p:spPr>
          <p:txBody>
            <a:bodyPr anchorCtr="0" anchor="t" bIns="113775" lIns="113775" spcFirstLastPara="1" rIns="113775" wrap="square" tIns="410500">
              <a:noAutofit/>
            </a:bodyPr>
            <a:lstStyle/>
            <a:p>
              <a:pPr indent="-171450" lvl="1" marL="171450" marR="0" rtl="0" algn="l">
                <a:lnSpc>
                  <a:spcPct val="90000"/>
                </a:lnSpc>
                <a:spcBef>
                  <a:spcPts val="0"/>
                </a:spcBef>
                <a:spcAft>
                  <a:spcPts val="0"/>
                </a:spcAft>
                <a:buClr>
                  <a:schemeClr val="lt1"/>
                </a:buClr>
                <a:buSzPts val="1600"/>
                <a:buFont typeface="Twentieth Century"/>
                <a:buChar char="•"/>
              </a:pPr>
              <a:r>
                <a:rPr b="0" i="0" lang="en-US" sz="1600" u="none" cap="none" strike="noStrike">
                  <a:solidFill>
                    <a:schemeClr val="lt1"/>
                  </a:solidFill>
                  <a:latin typeface="Twentieth Century"/>
                  <a:ea typeface="Twentieth Century"/>
                  <a:cs typeface="Twentieth Century"/>
                  <a:sym typeface="Twentieth Century"/>
                </a:rPr>
                <a:t>We </a:t>
              </a:r>
              <a:r>
                <a:rPr b="1" i="0" lang="en-US" sz="1600" u="none" cap="none" strike="noStrike">
                  <a:solidFill>
                    <a:schemeClr val="lt1"/>
                  </a:solidFill>
                  <a:latin typeface="Twentieth Century"/>
                  <a:ea typeface="Twentieth Century"/>
                  <a:cs typeface="Twentieth Century"/>
                  <a:sym typeface="Twentieth Century"/>
                </a:rPr>
                <a:t>cannot recommend </a:t>
              </a:r>
              <a:r>
                <a:rPr b="0" i="0" lang="en-US" sz="1600" u="none" cap="none" strike="noStrike">
                  <a:solidFill>
                    <a:schemeClr val="lt1"/>
                  </a:solidFill>
                  <a:latin typeface="Twentieth Century"/>
                  <a:ea typeface="Twentieth Century"/>
                  <a:cs typeface="Twentieth Century"/>
                  <a:sym typeface="Twentieth Century"/>
                </a:rPr>
                <a:t>using hyaluronic acid for patients with symptomatic osteoarthritis of the knee.</a:t>
              </a:r>
              <a:endParaRPr/>
            </a:p>
            <a:p>
              <a:pPr indent="-171450" lvl="1" marL="171450" marR="0" rtl="0" algn="l">
                <a:lnSpc>
                  <a:spcPct val="90000"/>
                </a:lnSpc>
                <a:spcBef>
                  <a:spcPts val="240"/>
                </a:spcBef>
                <a:spcAft>
                  <a:spcPts val="0"/>
                </a:spcAft>
                <a:buClr>
                  <a:schemeClr val="lt1"/>
                </a:buClr>
                <a:buSzPts val="1600"/>
                <a:buFont typeface="Twentieth Century"/>
                <a:buChar char="•"/>
              </a:pPr>
              <a:r>
                <a:rPr b="0" i="0" lang="en-US" sz="1600" u="none" cap="none" strike="noStrike">
                  <a:solidFill>
                    <a:schemeClr val="lt1"/>
                  </a:solidFill>
                  <a:latin typeface="Twentieth Century"/>
                  <a:ea typeface="Twentieth Century"/>
                  <a:cs typeface="Twentieth Century"/>
                  <a:sym typeface="Twentieth Century"/>
                </a:rPr>
                <a:t>It reduces the pain without regenerating the joint.</a:t>
              </a:r>
              <a:endParaRPr/>
            </a:p>
          </p:txBody>
        </p:sp>
        <p:sp>
          <p:nvSpPr>
            <p:cNvPr id="313" name="Google Shape;313;p14"/>
            <p:cNvSpPr/>
            <p:nvPr/>
          </p:nvSpPr>
          <p:spPr>
            <a:xfrm>
              <a:off x="229093" y="221955"/>
              <a:ext cx="930920" cy="930920"/>
            </a:xfrm>
            <a:prstGeom prst="rect">
              <a:avLst/>
            </a:prstGeom>
            <a:blipFill rotWithShape="1">
              <a:blip r:embed="rId3">
                <a:alphaModFix/>
              </a:blip>
              <a:stretch>
                <a:fillRect b="0" l="-75995" r="-75995"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rot="-5400000">
              <a:off x="1979887" y="2479743"/>
              <a:ext cx="3752220" cy="465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txBox="1"/>
            <p:nvPr/>
          </p:nvSpPr>
          <p:spPr>
            <a:xfrm rot="-5400000">
              <a:off x="1979887" y="2479743"/>
              <a:ext cx="3752220" cy="465460"/>
            </a:xfrm>
            <a:prstGeom prst="rect">
              <a:avLst/>
            </a:prstGeom>
            <a:noFill/>
            <a:ln>
              <a:noFill/>
            </a:ln>
          </p:spPr>
          <p:txBody>
            <a:bodyPr anchorCtr="0" anchor="t" bIns="0" lIns="0" spcFirstLastPara="1" rIns="410500" wrap="square" tIns="0">
              <a:noAutofit/>
            </a:bodyPr>
            <a:lstStyle/>
            <a:p>
              <a:pPr indent="0" lvl="0" marL="0" marR="0" rtl="0" algn="r">
                <a:lnSpc>
                  <a:spcPct val="90000"/>
                </a:lnSpc>
                <a:spcBef>
                  <a:spcPts val="0"/>
                </a:spcBef>
                <a:spcAft>
                  <a:spcPts val="0"/>
                </a:spcAft>
                <a:buClr>
                  <a:schemeClr val="dk1"/>
                </a:buClr>
                <a:buSzPts val="2500"/>
                <a:buFont typeface="Twentieth Century"/>
                <a:buNone/>
              </a:pPr>
              <a:r>
                <a:rPr lang="en-US" sz="2500">
                  <a:solidFill>
                    <a:schemeClr val="dk1"/>
                  </a:solidFill>
                  <a:latin typeface="Twentieth Century"/>
                  <a:ea typeface="Twentieth Century"/>
                  <a:cs typeface="Twentieth Century"/>
                  <a:sym typeface="Twentieth Century"/>
                </a:rPr>
                <a:t>PRP (Platelet-rich plasma)</a:t>
              </a:r>
              <a:endParaRPr sz="2500">
                <a:solidFill>
                  <a:schemeClr val="dk1"/>
                </a:solidFill>
                <a:latin typeface="Twentieth Century"/>
                <a:ea typeface="Twentieth Century"/>
                <a:cs typeface="Twentieth Century"/>
                <a:sym typeface="Twentieth Century"/>
              </a:endParaRPr>
            </a:p>
          </p:txBody>
        </p:sp>
        <p:sp>
          <p:nvSpPr>
            <p:cNvPr id="316" name="Google Shape;316;p14"/>
            <p:cNvSpPr/>
            <p:nvPr/>
          </p:nvSpPr>
          <p:spPr>
            <a:xfrm>
              <a:off x="3913010" y="836363"/>
              <a:ext cx="2669922" cy="3752220"/>
            </a:xfrm>
            <a:prstGeom prst="rect">
              <a:avLst/>
            </a:prstGeom>
            <a:solidFill>
              <a:srgbClr val="8EB37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txBox="1"/>
            <p:nvPr/>
          </p:nvSpPr>
          <p:spPr>
            <a:xfrm>
              <a:off x="3913010" y="836363"/>
              <a:ext cx="2669922" cy="3752220"/>
            </a:xfrm>
            <a:prstGeom prst="rect">
              <a:avLst/>
            </a:prstGeom>
            <a:noFill/>
            <a:ln>
              <a:noFill/>
            </a:ln>
          </p:spPr>
          <p:txBody>
            <a:bodyPr anchorCtr="0" anchor="t" bIns="135125" lIns="135125" spcFirstLastPara="1" rIns="135125" wrap="square" tIns="410500">
              <a:noAutofit/>
            </a:bodyPr>
            <a:lstStyle/>
            <a:p>
              <a:pPr indent="-114300" lvl="1" marL="114300" marR="0" rtl="0" algn="l">
                <a:lnSpc>
                  <a:spcPct val="90000"/>
                </a:lnSpc>
                <a:spcBef>
                  <a:spcPts val="0"/>
                </a:spcBef>
                <a:spcAft>
                  <a:spcPts val="0"/>
                </a:spcAft>
                <a:buClr>
                  <a:schemeClr val="lt1"/>
                </a:buClr>
                <a:buSzPts val="1500"/>
                <a:buFont typeface="Twentieth Century"/>
                <a:buChar char="•"/>
              </a:pPr>
              <a:r>
                <a:rPr b="0" i="0" lang="en-US" sz="1500" u="none" cap="none" strike="noStrike">
                  <a:solidFill>
                    <a:schemeClr val="lt1"/>
                  </a:solidFill>
                  <a:latin typeface="Twentieth Century"/>
                  <a:ea typeface="Twentieth Century"/>
                  <a:cs typeface="Twentieth Century"/>
                  <a:sym typeface="Twentieth Century"/>
                </a:rPr>
                <a:t>We are </a:t>
              </a:r>
              <a:r>
                <a:rPr b="1" i="0" lang="en-US" sz="1500" u="none" cap="none" strike="noStrike">
                  <a:solidFill>
                    <a:schemeClr val="lt1"/>
                  </a:solidFill>
                  <a:latin typeface="Twentieth Century"/>
                  <a:ea typeface="Twentieth Century"/>
                  <a:cs typeface="Twentieth Century"/>
                  <a:sym typeface="Twentieth Century"/>
                </a:rPr>
                <a:t>unable to recommend </a:t>
              </a:r>
              <a:r>
                <a:rPr b="0" i="0" lang="en-US" sz="1500" u="none" cap="none" strike="noStrike">
                  <a:solidFill>
                    <a:schemeClr val="lt1"/>
                  </a:solidFill>
                  <a:latin typeface="Twentieth Century"/>
                  <a:ea typeface="Twentieth Century"/>
                  <a:cs typeface="Twentieth Century"/>
                  <a:sym typeface="Twentieth Century"/>
                </a:rPr>
                <a:t>for or against growth factor injections and/or platelet rich plasma for patients with symptomatic osteoarthritis of the knee.</a:t>
              </a:r>
              <a:endParaRPr b="0" i="0" sz="1500" u="none" cap="none" strike="noStrike">
                <a:solidFill>
                  <a:schemeClr val="lt1"/>
                </a:solidFill>
                <a:latin typeface="Twentieth Century"/>
                <a:ea typeface="Twentieth Century"/>
                <a:cs typeface="Twentieth Century"/>
                <a:sym typeface="Twentieth Century"/>
              </a:endParaRPr>
            </a:p>
            <a:p>
              <a:pPr indent="-114300" lvl="1" marL="114300" marR="0" rtl="0" algn="l">
                <a:lnSpc>
                  <a:spcPct val="90000"/>
                </a:lnSpc>
                <a:spcBef>
                  <a:spcPts val="225"/>
                </a:spcBef>
                <a:spcAft>
                  <a:spcPts val="0"/>
                </a:spcAft>
                <a:buClr>
                  <a:schemeClr val="lt1"/>
                </a:buClr>
                <a:buSzPts val="1500"/>
                <a:buFont typeface="Twentieth Century"/>
                <a:buChar char="•"/>
              </a:pPr>
              <a:r>
                <a:rPr b="0" i="0" lang="en-US" sz="1500" u="none" cap="none" strike="noStrike">
                  <a:solidFill>
                    <a:schemeClr val="lt1"/>
                  </a:solidFill>
                  <a:latin typeface="Twentieth Century"/>
                  <a:ea typeface="Twentieth Century"/>
                  <a:cs typeface="Twentieth Century"/>
                  <a:sym typeface="Twentieth Century"/>
                </a:rPr>
                <a:t>The activation of the PRP platelets causes the release of platelet content related to tissue repair to the outside, and it joins to the circulating biomolecules in the plasma. Thus, the levels of many growth factors will depend on the platelet concentration of the PRP. This is yet to be proven.</a:t>
              </a:r>
              <a:endParaRPr/>
            </a:p>
          </p:txBody>
        </p:sp>
        <p:sp>
          <p:nvSpPr>
            <p:cNvPr id="318" name="Google Shape;318;p14"/>
            <p:cNvSpPr/>
            <p:nvPr/>
          </p:nvSpPr>
          <p:spPr>
            <a:xfrm>
              <a:off x="3623267" y="221955"/>
              <a:ext cx="930920" cy="930920"/>
            </a:xfrm>
            <a:prstGeom prst="rect">
              <a:avLst/>
            </a:prstGeom>
            <a:blipFill rotWithShape="1">
              <a:blip r:embed="rId4">
                <a:alphaModFix/>
              </a:blip>
              <a:stretch>
                <a:fillRect b="0" l="-31998" r="-31997"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rot="-5400000">
              <a:off x="5354655" y="2479743"/>
              <a:ext cx="3752220" cy="465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txBox="1"/>
            <p:nvPr/>
          </p:nvSpPr>
          <p:spPr>
            <a:xfrm rot="-5400000">
              <a:off x="5354655" y="2479743"/>
              <a:ext cx="3752220" cy="465460"/>
            </a:xfrm>
            <a:prstGeom prst="rect">
              <a:avLst/>
            </a:prstGeom>
            <a:noFill/>
            <a:ln>
              <a:noFill/>
            </a:ln>
          </p:spPr>
          <p:txBody>
            <a:bodyPr anchorCtr="0" anchor="t" bIns="0" lIns="0" spcFirstLastPara="1" rIns="410500" wrap="square" tIns="0">
              <a:noAutofit/>
            </a:bodyPr>
            <a:lstStyle/>
            <a:p>
              <a:pPr indent="0" lvl="0" marL="0" marR="0" rtl="0" algn="r">
                <a:lnSpc>
                  <a:spcPct val="90000"/>
                </a:lnSpc>
                <a:spcBef>
                  <a:spcPts val="0"/>
                </a:spcBef>
                <a:spcAft>
                  <a:spcPts val="0"/>
                </a:spcAft>
                <a:buClr>
                  <a:schemeClr val="dk1"/>
                </a:buClr>
                <a:buSzPts val="2500"/>
                <a:buFont typeface="Twentieth Century"/>
                <a:buNone/>
              </a:pPr>
              <a:r>
                <a:rPr lang="en-US" sz="2500">
                  <a:solidFill>
                    <a:schemeClr val="dk1"/>
                  </a:solidFill>
                  <a:latin typeface="Twentieth Century"/>
                  <a:ea typeface="Twentieth Century"/>
                  <a:cs typeface="Twentieth Century"/>
                  <a:sym typeface="Twentieth Century"/>
                </a:rPr>
                <a:t>IA Corticosteroids</a:t>
              </a:r>
              <a:endParaRPr sz="2500">
                <a:solidFill>
                  <a:schemeClr val="dk1"/>
                </a:solidFill>
                <a:latin typeface="Twentieth Century"/>
                <a:ea typeface="Twentieth Century"/>
                <a:cs typeface="Twentieth Century"/>
                <a:sym typeface="Twentieth Century"/>
              </a:endParaRPr>
            </a:p>
          </p:txBody>
        </p:sp>
        <p:sp>
          <p:nvSpPr>
            <p:cNvPr id="321" name="Google Shape;321;p14"/>
            <p:cNvSpPr/>
            <p:nvPr/>
          </p:nvSpPr>
          <p:spPr>
            <a:xfrm>
              <a:off x="7448709" y="836363"/>
              <a:ext cx="3196496" cy="3752220"/>
            </a:xfrm>
            <a:prstGeom prst="rect">
              <a:avLst/>
            </a:prstGeom>
            <a:solidFill>
              <a:srgbClr val="C7995C"/>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txBox="1"/>
            <p:nvPr/>
          </p:nvSpPr>
          <p:spPr>
            <a:xfrm>
              <a:off x="7448709" y="836363"/>
              <a:ext cx="3196496" cy="3752220"/>
            </a:xfrm>
            <a:prstGeom prst="rect">
              <a:avLst/>
            </a:prstGeom>
            <a:noFill/>
            <a:ln>
              <a:noFill/>
            </a:ln>
          </p:spPr>
          <p:txBody>
            <a:bodyPr anchorCtr="0" anchor="t" bIns="113775" lIns="113775" spcFirstLastPara="1" rIns="113775" wrap="square" tIns="410500">
              <a:noAutofit/>
            </a:bodyPr>
            <a:lstStyle/>
            <a:p>
              <a:pPr indent="-114300" lvl="1" marL="114300" marR="0" rtl="0" algn="l">
                <a:lnSpc>
                  <a:spcPct val="90000"/>
                </a:lnSpc>
                <a:spcBef>
                  <a:spcPts val="0"/>
                </a:spcBef>
                <a:spcAft>
                  <a:spcPts val="0"/>
                </a:spcAft>
                <a:buClr>
                  <a:schemeClr val="lt1"/>
                </a:buClr>
                <a:buSzPts val="1550"/>
                <a:buFont typeface="Twentieth Century"/>
                <a:buChar char="•"/>
              </a:pPr>
              <a:r>
                <a:rPr b="0" i="0" lang="en-US" sz="1550" u="none" cap="none" strike="noStrike">
                  <a:solidFill>
                    <a:schemeClr val="lt1"/>
                  </a:solidFill>
                  <a:latin typeface="Twentieth Century"/>
                  <a:ea typeface="Twentieth Century"/>
                  <a:cs typeface="Twentieth Century"/>
                  <a:sym typeface="Twentieth Century"/>
                </a:rPr>
                <a:t>We are </a:t>
              </a:r>
              <a:r>
                <a:rPr b="1" i="0" lang="en-US" sz="1550" u="none" cap="none" strike="noStrike">
                  <a:solidFill>
                    <a:schemeClr val="lt1"/>
                  </a:solidFill>
                  <a:latin typeface="Twentieth Century"/>
                  <a:ea typeface="Twentieth Century"/>
                  <a:cs typeface="Twentieth Century"/>
                  <a:sym typeface="Twentieth Century"/>
                </a:rPr>
                <a:t>unable to recommend </a:t>
              </a:r>
              <a:r>
                <a:rPr b="0" i="0" lang="en-US" sz="1550" u="none" cap="none" strike="noStrike">
                  <a:solidFill>
                    <a:schemeClr val="lt1"/>
                  </a:solidFill>
                  <a:latin typeface="Twentieth Century"/>
                  <a:ea typeface="Twentieth Century"/>
                  <a:cs typeface="Twentieth Century"/>
                  <a:sym typeface="Twentieth Century"/>
                </a:rPr>
                <a:t>for or against the use of intraarticular (IA) corticosteroids for patients with symptomatic osteoarthritis of the knee.</a:t>
              </a:r>
              <a:endParaRPr b="0" i="0" sz="1550" u="none" cap="none" strike="noStrike">
                <a:solidFill>
                  <a:schemeClr val="lt1"/>
                </a:solidFill>
                <a:latin typeface="Twentieth Century"/>
                <a:ea typeface="Twentieth Century"/>
                <a:cs typeface="Twentieth Century"/>
                <a:sym typeface="Twentieth Century"/>
              </a:endParaRPr>
            </a:p>
            <a:p>
              <a:pPr indent="-114300" lvl="1" marL="114300" marR="0" rtl="0" algn="l">
                <a:lnSpc>
                  <a:spcPct val="90000"/>
                </a:lnSpc>
                <a:spcBef>
                  <a:spcPts val="233"/>
                </a:spcBef>
                <a:spcAft>
                  <a:spcPts val="0"/>
                </a:spcAft>
                <a:buClr>
                  <a:schemeClr val="lt1"/>
                </a:buClr>
                <a:buSzPts val="1550"/>
                <a:buFont typeface="Twentieth Century"/>
                <a:buChar char="•"/>
              </a:pPr>
              <a:r>
                <a:rPr b="0" i="0" lang="en-US" sz="1550" u="none" cap="none" strike="noStrike">
                  <a:solidFill>
                    <a:schemeClr val="lt1"/>
                  </a:solidFill>
                  <a:latin typeface="Twentieth Century"/>
                  <a:ea typeface="Twentieth Century"/>
                  <a:cs typeface="Twentieth Century"/>
                  <a:sym typeface="Twentieth Century"/>
                </a:rPr>
                <a:t>Corticosteroids IA injection will alter the osmolarity of the joint space; the cartilage receives nutrition by diffusion thus altering the nutrition of the hyaline cartilage.</a:t>
              </a:r>
              <a:endParaRPr/>
            </a:p>
            <a:p>
              <a:pPr indent="-114300" lvl="1" marL="114300" marR="0" rtl="0" algn="l">
                <a:lnSpc>
                  <a:spcPct val="90000"/>
                </a:lnSpc>
                <a:spcBef>
                  <a:spcPts val="233"/>
                </a:spcBef>
                <a:spcAft>
                  <a:spcPts val="0"/>
                </a:spcAft>
                <a:buClr>
                  <a:schemeClr val="lt1"/>
                </a:buClr>
                <a:buSzPts val="1550"/>
                <a:buFont typeface="Twentieth Century"/>
                <a:buChar char="•"/>
              </a:pPr>
              <a:r>
                <a:rPr b="0" i="0" lang="en-US" sz="1550" u="none" cap="none" strike="noStrike">
                  <a:solidFill>
                    <a:schemeClr val="lt1"/>
                  </a:solidFill>
                  <a:latin typeface="Twentieth Century"/>
                  <a:ea typeface="Twentieth Century"/>
                  <a:cs typeface="Twentieth Century"/>
                  <a:sym typeface="Twentieth Century"/>
                </a:rPr>
                <a:t>In end stage osteoarthritis, when the patient is contraindicated or unwilling to undergo surgery, corticosteroids are used for brief symptomatic relief (however it will not regenerate the joint.)</a:t>
              </a:r>
              <a:endParaRPr b="0" i="0" sz="1550" u="none" cap="none" strike="noStrike">
                <a:solidFill>
                  <a:schemeClr val="lt1"/>
                </a:solidFill>
                <a:latin typeface="Twentieth Century"/>
                <a:ea typeface="Twentieth Century"/>
                <a:cs typeface="Twentieth Century"/>
                <a:sym typeface="Twentieth Century"/>
              </a:endParaRPr>
            </a:p>
          </p:txBody>
        </p:sp>
        <p:sp>
          <p:nvSpPr>
            <p:cNvPr id="323" name="Google Shape;323;p14"/>
            <p:cNvSpPr/>
            <p:nvPr/>
          </p:nvSpPr>
          <p:spPr>
            <a:xfrm>
              <a:off x="7193160" y="221955"/>
              <a:ext cx="930920" cy="930920"/>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OPERATIVE TREATMENT</a:t>
            </a:r>
            <a:endParaRPr/>
          </a:p>
        </p:txBody>
      </p:sp>
      <p:grpSp>
        <p:nvGrpSpPr>
          <p:cNvPr id="330" name="Google Shape;330;p15"/>
          <p:cNvGrpSpPr/>
          <p:nvPr/>
        </p:nvGrpSpPr>
        <p:grpSpPr>
          <a:xfrm>
            <a:off x="1024128" y="1818121"/>
            <a:ext cx="10158213" cy="4907363"/>
            <a:chOff x="0" y="2573"/>
            <a:chExt cx="10158213" cy="4907363"/>
          </a:xfrm>
        </p:grpSpPr>
        <p:sp>
          <p:nvSpPr>
            <p:cNvPr id="331" name="Google Shape;331;p15"/>
            <p:cNvSpPr/>
            <p:nvPr/>
          </p:nvSpPr>
          <p:spPr>
            <a:xfrm>
              <a:off x="0" y="63316"/>
              <a:ext cx="4331123" cy="3233092"/>
            </a:xfrm>
            <a:prstGeom prst="round2SameRect">
              <a:avLst>
                <a:gd fmla="val 8000" name="adj1"/>
                <a:gd fmla="val 0" name="adj2"/>
              </a:avLst>
            </a:prstGeom>
            <a:solidFill>
              <a:schemeClr val="lt1">
                <a:alpha val="89803"/>
              </a:schemeClr>
            </a:solidFill>
            <a:ln cap="flat" cmpd="sng" w="15875">
              <a:solidFill>
                <a:srgbClr val="C79F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txBox="1"/>
            <p:nvPr/>
          </p:nvSpPr>
          <p:spPr>
            <a:xfrm>
              <a:off x="75755" y="139071"/>
              <a:ext cx="4179613" cy="3157337"/>
            </a:xfrm>
            <a:prstGeom prst="rect">
              <a:avLst/>
            </a:prstGeom>
            <a:noFill/>
            <a:ln>
              <a:noFill/>
            </a:ln>
          </p:spPr>
          <p:txBody>
            <a:bodyPr anchorCtr="0" anchor="t" bIns="27925" lIns="27925" spcFirstLastPara="1" rIns="27925" wrap="square" tIns="83800">
              <a:noAutofit/>
            </a:bodyPr>
            <a:lstStyle/>
            <a:p>
              <a:pPr indent="-228600" lvl="1" marL="228600" marR="0" rtl="0" algn="l">
                <a:lnSpc>
                  <a:spcPct val="90000"/>
                </a:lnSpc>
                <a:spcBef>
                  <a:spcPts val="0"/>
                </a:spcBef>
                <a:spcAft>
                  <a:spcPts val="0"/>
                </a:spcAft>
                <a:buClr>
                  <a:schemeClr val="dk1"/>
                </a:buClr>
                <a:buSzPts val="2200"/>
                <a:buFont typeface="Twentieth Century"/>
                <a:buChar char="•"/>
              </a:pPr>
              <a:r>
                <a:rPr b="0" i="0" lang="en-US" sz="2200" u="none" cap="none" strike="noStrike">
                  <a:solidFill>
                    <a:schemeClr val="dk1"/>
                  </a:solidFill>
                  <a:latin typeface="Twentieth Century"/>
                  <a:ea typeface="Twentieth Century"/>
                  <a:cs typeface="Twentieth Century"/>
                  <a:sym typeface="Twentieth Century"/>
                </a:rPr>
                <a:t>We </a:t>
              </a:r>
              <a:r>
                <a:rPr b="1" i="0" lang="en-US" sz="2200" u="none" cap="none" strike="noStrike">
                  <a:solidFill>
                    <a:schemeClr val="dk1"/>
                  </a:solidFill>
                  <a:latin typeface="Twentieth Century"/>
                  <a:ea typeface="Twentieth Century"/>
                  <a:cs typeface="Twentieth Century"/>
                  <a:sym typeface="Twentieth Century"/>
                </a:rPr>
                <a:t>cannot recommend </a:t>
              </a:r>
              <a:r>
                <a:rPr b="0" i="0" lang="en-US" sz="2200" u="none" cap="none" strike="noStrike">
                  <a:solidFill>
                    <a:schemeClr val="dk1"/>
                  </a:solidFill>
                  <a:latin typeface="Twentieth Century"/>
                  <a:ea typeface="Twentieth Century"/>
                  <a:cs typeface="Twentieth Century"/>
                  <a:sym typeface="Twentieth Century"/>
                </a:rPr>
                <a:t>performing arthroscopy with lavage and/or debridement in patients with a primary diagnosis of symptomatic osteoarthritis of the knee.</a:t>
              </a:r>
              <a:endParaRPr/>
            </a:p>
            <a:p>
              <a:pPr indent="-228600" lvl="1" marL="228600" marR="0" rtl="0" algn="l">
                <a:lnSpc>
                  <a:spcPct val="90000"/>
                </a:lnSpc>
                <a:spcBef>
                  <a:spcPts val="330"/>
                </a:spcBef>
                <a:spcAft>
                  <a:spcPts val="0"/>
                </a:spcAft>
                <a:buClr>
                  <a:schemeClr val="dk1"/>
                </a:buClr>
                <a:buSzPts val="2200"/>
                <a:buFont typeface="Twentieth Century"/>
                <a:buChar char="•"/>
              </a:pPr>
              <a:r>
                <a:rPr b="0" i="0" lang="en-US" sz="2200" u="none" cap="none" strike="noStrike">
                  <a:solidFill>
                    <a:schemeClr val="dk1"/>
                  </a:solidFill>
                  <a:latin typeface="Twentieth Century"/>
                  <a:ea typeface="Twentieth Century"/>
                  <a:cs typeface="Twentieth Century"/>
                  <a:sym typeface="Twentieth Century"/>
                </a:rPr>
                <a:t>It is a symptomatic treatment. The patient will be pain free for 1 month – year and then pain will recur.</a:t>
              </a:r>
              <a:endParaRPr/>
            </a:p>
          </p:txBody>
        </p:sp>
        <p:sp>
          <p:nvSpPr>
            <p:cNvPr id="333" name="Google Shape;333;p15"/>
            <p:cNvSpPr/>
            <p:nvPr/>
          </p:nvSpPr>
          <p:spPr>
            <a:xfrm>
              <a:off x="0" y="3269412"/>
              <a:ext cx="4331123" cy="1390229"/>
            </a:xfrm>
            <a:prstGeom prst="rect">
              <a:avLst/>
            </a:prstGeom>
            <a:solidFill>
              <a:srgbClr val="C79F5B"/>
            </a:solidFill>
            <a:ln cap="flat" cmpd="sng" w="15875">
              <a:solidFill>
                <a:srgbClr val="C79F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
            <p:cNvSpPr txBox="1"/>
            <p:nvPr/>
          </p:nvSpPr>
          <p:spPr>
            <a:xfrm>
              <a:off x="0" y="3269412"/>
              <a:ext cx="3050087" cy="1390229"/>
            </a:xfrm>
            <a:prstGeom prst="rect">
              <a:avLst/>
            </a:prstGeom>
            <a:noFill/>
            <a:ln>
              <a:noFill/>
            </a:ln>
          </p:spPr>
          <p:txBody>
            <a:bodyPr anchorCtr="0" anchor="ctr" bIns="0" lIns="179050" spcFirstLastPara="1" rIns="59675" wrap="square" tIns="0">
              <a:noAutofit/>
            </a:bodyPr>
            <a:lstStyle/>
            <a:p>
              <a:pPr indent="0" lvl="0" marL="0" marR="0" rtl="0" algn="l">
                <a:lnSpc>
                  <a:spcPct val="90000"/>
                </a:lnSpc>
                <a:spcBef>
                  <a:spcPts val="0"/>
                </a:spcBef>
                <a:spcAft>
                  <a:spcPts val="0"/>
                </a:spcAft>
                <a:buClr>
                  <a:schemeClr val="lt1"/>
                </a:buClr>
                <a:buSzPts val="4700"/>
                <a:buFont typeface="Twentieth Century"/>
                <a:buNone/>
              </a:pPr>
              <a:r>
                <a:rPr i="1" lang="en-US" sz="4700">
                  <a:solidFill>
                    <a:schemeClr val="lt1"/>
                  </a:solidFill>
                  <a:latin typeface="Twentieth Century"/>
                  <a:ea typeface="Twentieth Century"/>
                  <a:cs typeface="Twentieth Century"/>
                  <a:sym typeface="Twentieth Century"/>
                </a:rPr>
                <a:t>Arthroscopy with Lavage</a:t>
              </a:r>
              <a:endParaRPr sz="4700">
                <a:solidFill>
                  <a:schemeClr val="lt1"/>
                </a:solidFill>
                <a:latin typeface="Twentieth Century"/>
                <a:ea typeface="Twentieth Century"/>
                <a:cs typeface="Twentieth Century"/>
                <a:sym typeface="Twentieth Century"/>
              </a:endParaRPr>
            </a:p>
          </p:txBody>
        </p:sp>
        <p:sp>
          <p:nvSpPr>
            <p:cNvPr id="335" name="Google Shape;335;p15"/>
            <p:cNvSpPr/>
            <p:nvPr/>
          </p:nvSpPr>
          <p:spPr>
            <a:xfrm>
              <a:off x="3212224" y="3331205"/>
              <a:ext cx="1515893" cy="1515893"/>
            </a:xfrm>
            <a:prstGeom prst="ellipse">
              <a:avLst/>
            </a:prstGeom>
            <a:blipFill rotWithShape="1">
              <a:blip r:embed="rId3">
                <a:alphaModFix/>
              </a:blip>
              <a:stretch>
                <a:fillRect b="0" l="-29999" r="-29997" t="0"/>
              </a:stretch>
            </a:blipFill>
            <a:ln cap="flat" cmpd="sng" w="15875">
              <a:solidFill>
                <a:srgbClr val="EBDFD1">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p:nvPr/>
          </p:nvSpPr>
          <p:spPr>
            <a:xfrm>
              <a:off x="5427844" y="2573"/>
              <a:ext cx="4331123" cy="3233092"/>
            </a:xfrm>
            <a:prstGeom prst="round2SameRect">
              <a:avLst>
                <a:gd fmla="val 8000" name="adj1"/>
                <a:gd fmla="val 0" name="adj2"/>
              </a:avLst>
            </a:prstGeom>
            <a:solidFill>
              <a:schemeClr val="lt1">
                <a:alpha val="89803"/>
              </a:schemeClr>
            </a:solidFill>
            <a:ln cap="flat" cmpd="sng" w="15875">
              <a:solidFill>
                <a:srgbClr val="B09F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5"/>
            <p:cNvSpPr txBox="1"/>
            <p:nvPr/>
          </p:nvSpPr>
          <p:spPr>
            <a:xfrm>
              <a:off x="5503599" y="78328"/>
              <a:ext cx="4179613" cy="3157337"/>
            </a:xfrm>
            <a:prstGeom prst="rect">
              <a:avLst/>
            </a:prstGeom>
            <a:noFill/>
            <a:ln>
              <a:noFill/>
            </a:ln>
          </p:spPr>
          <p:txBody>
            <a:bodyPr anchorCtr="0" anchor="t" bIns="27925" lIns="27925" spcFirstLastPara="1" rIns="27925" wrap="square" tIns="83800">
              <a:noAutofit/>
            </a:bodyPr>
            <a:lstStyle/>
            <a:p>
              <a:pPr indent="-228600" lvl="1" marL="228600" marR="0" rtl="0" algn="l">
                <a:lnSpc>
                  <a:spcPct val="90000"/>
                </a:lnSpc>
                <a:spcBef>
                  <a:spcPts val="0"/>
                </a:spcBef>
                <a:spcAft>
                  <a:spcPts val="0"/>
                </a:spcAft>
                <a:buClr>
                  <a:schemeClr val="dk1"/>
                </a:buClr>
                <a:buSzPts val="2200"/>
                <a:buFont typeface="Twentieth Century"/>
                <a:buChar char="•"/>
              </a:pPr>
              <a:r>
                <a:rPr b="0" i="0" lang="en-US" sz="2200" u="none" cap="none" strike="noStrike">
                  <a:solidFill>
                    <a:schemeClr val="dk1"/>
                  </a:solidFill>
                  <a:latin typeface="Twentieth Century"/>
                  <a:ea typeface="Twentieth Century"/>
                  <a:cs typeface="Twentieth Century"/>
                  <a:sym typeface="Twentieth Century"/>
                </a:rPr>
                <a:t>The practitioner </a:t>
              </a:r>
              <a:r>
                <a:rPr b="1" i="0" lang="en-US" sz="2200" u="none" cap="none" strike="noStrike">
                  <a:solidFill>
                    <a:schemeClr val="dk1"/>
                  </a:solidFill>
                  <a:latin typeface="Twentieth Century"/>
                  <a:ea typeface="Twentieth Century"/>
                  <a:cs typeface="Twentieth Century"/>
                  <a:sym typeface="Twentieth Century"/>
                </a:rPr>
                <a:t>might perform </a:t>
              </a:r>
              <a:r>
                <a:rPr b="0" i="0" lang="en-US" sz="2200" u="none" cap="none" strike="noStrike">
                  <a:solidFill>
                    <a:schemeClr val="dk1"/>
                  </a:solidFill>
                  <a:latin typeface="Twentieth Century"/>
                  <a:ea typeface="Twentieth Century"/>
                  <a:cs typeface="Twentieth Century"/>
                  <a:sym typeface="Twentieth Century"/>
                </a:rPr>
                <a:t>a valgus producing proximal tibial osteotomy in patients with symptomatic medial compartment osteoarthritis of the knee. </a:t>
              </a:r>
              <a:endParaRPr/>
            </a:p>
            <a:p>
              <a:pPr indent="-228600" lvl="1" marL="228600" marR="0" rtl="0" algn="l">
                <a:lnSpc>
                  <a:spcPct val="90000"/>
                </a:lnSpc>
                <a:spcBef>
                  <a:spcPts val="330"/>
                </a:spcBef>
                <a:spcAft>
                  <a:spcPts val="0"/>
                </a:spcAft>
                <a:buClr>
                  <a:schemeClr val="dk1"/>
                </a:buClr>
                <a:buSzPts val="2200"/>
                <a:buFont typeface="Twentieth Century"/>
                <a:buChar char="•"/>
              </a:pPr>
              <a:r>
                <a:rPr b="0" i="0" lang="en-US" sz="2200" u="none" cap="none" strike="noStrike">
                  <a:solidFill>
                    <a:schemeClr val="dk1"/>
                  </a:solidFill>
                  <a:latin typeface="Twentieth Century"/>
                  <a:ea typeface="Twentieth Century"/>
                  <a:cs typeface="Twentieth Century"/>
                  <a:sym typeface="Twentieth Century"/>
                </a:rPr>
                <a:t>Strength of Recommendation</a:t>
              </a:r>
              <a:r>
                <a:rPr b="1" i="0" lang="en-US" sz="2200" u="none" cap="none" strike="noStrike">
                  <a:solidFill>
                    <a:schemeClr val="dk1"/>
                  </a:solidFill>
                  <a:latin typeface="Twentieth Century"/>
                  <a:ea typeface="Twentieth Century"/>
                  <a:cs typeface="Twentieth Century"/>
                  <a:sym typeface="Twentieth Century"/>
                </a:rPr>
                <a:t>: Limited; </a:t>
              </a:r>
              <a:r>
                <a:rPr b="0" i="0" lang="en-US" sz="2200" u="none" cap="none" strike="noStrike">
                  <a:solidFill>
                    <a:schemeClr val="dk1"/>
                  </a:solidFill>
                  <a:latin typeface="Twentieth Century"/>
                  <a:ea typeface="Twentieth Century"/>
                  <a:cs typeface="Twentieth Century"/>
                  <a:sym typeface="Twentieth Century"/>
                </a:rPr>
                <a:t>Not done in elderly patients (more than 50yrs), in lateral compartment OA or in presence of ligament imbalance.</a:t>
              </a:r>
              <a:endParaRPr/>
            </a:p>
          </p:txBody>
        </p:sp>
        <p:sp>
          <p:nvSpPr>
            <p:cNvPr id="338" name="Google Shape;338;p15"/>
            <p:cNvSpPr/>
            <p:nvPr/>
          </p:nvSpPr>
          <p:spPr>
            <a:xfrm>
              <a:off x="5427844" y="3235665"/>
              <a:ext cx="4331123" cy="1390229"/>
            </a:xfrm>
            <a:prstGeom prst="rect">
              <a:avLst/>
            </a:prstGeom>
            <a:solidFill>
              <a:srgbClr val="B09F87"/>
            </a:solidFill>
            <a:ln cap="flat" cmpd="sng" w="15875">
              <a:solidFill>
                <a:srgbClr val="B09F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txBox="1"/>
            <p:nvPr/>
          </p:nvSpPr>
          <p:spPr>
            <a:xfrm>
              <a:off x="5427844" y="3235665"/>
              <a:ext cx="3050087" cy="1390229"/>
            </a:xfrm>
            <a:prstGeom prst="rect">
              <a:avLst/>
            </a:prstGeom>
            <a:noFill/>
            <a:ln>
              <a:noFill/>
            </a:ln>
          </p:spPr>
          <p:txBody>
            <a:bodyPr anchorCtr="0" anchor="ctr" bIns="0" lIns="179050" spcFirstLastPara="1" rIns="59675" wrap="square" tIns="0">
              <a:noAutofit/>
            </a:bodyPr>
            <a:lstStyle/>
            <a:p>
              <a:pPr indent="0" lvl="0" marL="0" marR="0" rtl="0" algn="l">
                <a:lnSpc>
                  <a:spcPct val="90000"/>
                </a:lnSpc>
                <a:spcBef>
                  <a:spcPts val="0"/>
                </a:spcBef>
                <a:spcAft>
                  <a:spcPts val="0"/>
                </a:spcAft>
                <a:buClr>
                  <a:schemeClr val="lt1"/>
                </a:buClr>
                <a:buSzPts val="4700"/>
                <a:buFont typeface="Twentieth Century"/>
                <a:buNone/>
              </a:pPr>
              <a:r>
                <a:rPr i="1" lang="en-US" sz="4700">
                  <a:solidFill>
                    <a:schemeClr val="lt1"/>
                  </a:solidFill>
                  <a:latin typeface="Twentieth Century"/>
                  <a:ea typeface="Twentieth Century"/>
                  <a:cs typeface="Twentieth Century"/>
                  <a:sym typeface="Twentieth Century"/>
                </a:rPr>
                <a:t>Osteotomy</a:t>
              </a:r>
              <a:endParaRPr i="1" sz="4700">
                <a:solidFill>
                  <a:schemeClr val="lt1"/>
                </a:solidFill>
                <a:latin typeface="Twentieth Century"/>
                <a:ea typeface="Twentieth Century"/>
                <a:cs typeface="Twentieth Century"/>
                <a:sym typeface="Twentieth Century"/>
              </a:endParaRPr>
            </a:p>
          </p:txBody>
        </p:sp>
        <p:sp>
          <p:nvSpPr>
            <p:cNvPr id="340" name="Google Shape;340;p15"/>
            <p:cNvSpPr/>
            <p:nvPr/>
          </p:nvSpPr>
          <p:spPr>
            <a:xfrm>
              <a:off x="8426033" y="3259053"/>
              <a:ext cx="1732180" cy="1650883"/>
            </a:xfrm>
            <a:prstGeom prst="ellipse">
              <a:avLst/>
            </a:prstGeom>
            <a:blipFill rotWithShape="1">
              <a:blip r:embed="rId4">
                <a:alphaModFix/>
              </a:blip>
              <a:stretch>
                <a:fillRect b="-224" l="0" r="0" t="-1154"/>
              </a:stretch>
            </a:blipFill>
            <a:ln cap="flat" cmpd="sng" w="15875">
              <a:solidFill>
                <a:srgbClr val="EBDFD1">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cxnSp>
        <p:nvCxnSpPr>
          <p:cNvPr id="346" name="Google Shape;346;p16"/>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347" name="Google Shape;347;p16"/>
          <p:cNvSpPr txBox="1"/>
          <p:nvPr>
            <p:ph type="title"/>
          </p:nvPr>
        </p:nvSpPr>
        <p:spPr>
          <a:xfrm>
            <a:off x="1024128" y="585216"/>
            <a:ext cx="4732244"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OPERATIVE TREATMENT</a:t>
            </a:r>
            <a:endParaRPr/>
          </a:p>
        </p:txBody>
      </p:sp>
      <p:sp>
        <p:nvSpPr>
          <p:cNvPr id="348" name="Google Shape;348;p16"/>
          <p:cNvSpPr txBox="1"/>
          <p:nvPr>
            <p:ph idx="1" type="body"/>
          </p:nvPr>
        </p:nvSpPr>
        <p:spPr>
          <a:xfrm>
            <a:off x="1024129" y="2286000"/>
            <a:ext cx="4656236" cy="4023360"/>
          </a:xfrm>
          <a:prstGeom prst="rect">
            <a:avLst/>
          </a:prstGeom>
          <a:noFill/>
          <a:ln>
            <a:noFill/>
          </a:ln>
        </p:spPr>
        <p:txBody>
          <a:bodyPr anchorCtr="0" anchor="t" bIns="45700" lIns="45700" spcFirstLastPara="1" rIns="45700" wrap="square" tIns="45700">
            <a:noAutofit/>
          </a:bodyPr>
          <a:lstStyle/>
          <a:p>
            <a:pPr indent="-177800" lvl="0" marL="91440" rtl="0" algn="l">
              <a:lnSpc>
                <a:spcPct val="90000"/>
              </a:lnSpc>
              <a:spcBef>
                <a:spcPts val="0"/>
              </a:spcBef>
              <a:spcAft>
                <a:spcPts val="0"/>
              </a:spcAft>
              <a:buSzPts val="2800"/>
              <a:buChar char=" "/>
            </a:pPr>
            <a:r>
              <a:rPr lang="en-US" sz="2800"/>
              <a:t>Replacement Surgery</a:t>
            </a:r>
            <a:endParaRPr sz="2800"/>
          </a:p>
          <a:p>
            <a:pPr indent="-177800" lvl="2" marL="448056" rtl="0" algn="l">
              <a:lnSpc>
                <a:spcPct val="90000"/>
              </a:lnSpc>
              <a:spcBef>
                <a:spcPts val="400"/>
              </a:spcBef>
              <a:spcAft>
                <a:spcPts val="0"/>
              </a:spcAft>
              <a:buSzPts val="2800"/>
              <a:buFont typeface="Arial"/>
              <a:buChar char="•"/>
            </a:pPr>
            <a:r>
              <a:rPr lang="en-US" sz="2800"/>
              <a:t>Indicated in severe OA with pain.</a:t>
            </a:r>
            <a:endParaRPr sz="2800"/>
          </a:p>
          <a:p>
            <a:pPr indent="-177800" lvl="2" marL="448056" rtl="0" algn="l">
              <a:lnSpc>
                <a:spcPct val="90000"/>
              </a:lnSpc>
              <a:spcBef>
                <a:spcPts val="600"/>
              </a:spcBef>
              <a:spcAft>
                <a:spcPts val="0"/>
              </a:spcAft>
              <a:buSzPts val="2800"/>
              <a:buChar char="🢝"/>
            </a:pPr>
            <a:r>
              <a:rPr lang="en-US" sz="2800"/>
              <a:t>Involves debridement of the joint, removal of the end of the bone and replacing it with a prosthetic.</a:t>
            </a:r>
            <a:endParaRPr/>
          </a:p>
          <a:p>
            <a:pPr indent="-177800" lvl="2" marL="448056" rtl="0" algn="l">
              <a:lnSpc>
                <a:spcPct val="90000"/>
              </a:lnSpc>
              <a:spcBef>
                <a:spcPts val="600"/>
              </a:spcBef>
              <a:spcAft>
                <a:spcPts val="0"/>
              </a:spcAft>
              <a:buSzPts val="2800"/>
              <a:buChar char="🢝"/>
            </a:pPr>
            <a:r>
              <a:rPr lang="en-US" sz="2800"/>
              <a:t>Surgery lasts for 15 – 20 years (not a lifelong solution).</a:t>
            </a:r>
            <a:endParaRPr/>
          </a:p>
        </p:txBody>
      </p:sp>
      <p:sp>
        <p:nvSpPr>
          <p:cNvPr id="349" name="Google Shape;349;p16"/>
          <p:cNvSpPr/>
          <p:nvPr/>
        </p:nvSpPr>
        <p:spPr>
          <a:xfrm>
            <a:off x="6083275" y="0"/>
            <a:ext cx="6105451"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0" name="Google Shape;350;p16"/>
          <p:cNvSpPr/>
          <p:nvPr/>
        </p:nvSpPr>
        <p:spPr>
          <a:xfrm>
            <a:off x="6405009" y="321731"/>
            <a:ext cx="3932506" cy="366223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51" name="Google Shape;351;p16"/>
          <p:cNvPicPr preferRelativeResize="0"/>
          <p:nvPr/>
        </p:nvPicPr>
        <p:blipFill rotWithShape="1">
          <a:blip r:embed="rId3">
            <a:alphaModFix/>
          </a:blip>
          <a:srcRect b="0" l="0" r="0" t="0"/>
          <a:stretch/>
        </p:blipFill>
        <p:spPr>
          <a:xfrm>
            <a:off x="6706944" y="484068"/>
            <a:ext cx="3328635" cy="3337560"/>
          </a:xfrm>
          <a:prstGeom prst="rect">
            <a:avLst/>
          </a:prstGeom>
          <a:noFill/>
          <a:ln>
            <a:noFill/>
          </a:ln>
        </p:spPr>
      </p:pic>
      <p:sp>
        <p:nvSpPr>
          <p:cNvPr id="352" name="Google Shape;352;p16"/>
          <p:cNvSpPr/>
          <p:nvPr/>
        </p:nvSpPr>
        <p:spPr>
          <a:xfrm>
            <a:off x="10509128" y="321732"/>
            <a:ext cx="1352695" cy="3668542"/>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3" name="Google Shape;353;p16"/>
          <p:cNvSpPr/>
          <p:nvPr/>
        </p:nvSpPr>
        <p:spPr>
          <a:xfrm>
            <a:off x="6405008" y="4157447"/>
            <a:ext cx="2104750" cy="2312282"/>
          </a:xfrm>
          <a:prstGeom prst="rect">
            <a:avLst/>
          </a:prstGeom>
          <a:solidFill>
            <a:srgbClr val="679B9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4" name="Google Shape;354;p16"/>
          <p:cNvSpPr/>
          <p:nvPr/>
        </p:nvSpPr>
        <p:spPr>
          <a:xfrm>
            <a:off x="8670625" y="4157447"/>
            <a:ext cx="3206709" cy="231228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55" name="Google Shape;355;p16"/>
          <p:cNvPicPr preferRelativeResize="0"/>
          <p:nvPr>
            <p:ph idx="2" type="body"/>
          </p:nvPr>
        </p:nvPicPr>
        <p:blipFill rotWithShape="1">
          <a:blip r:embed="rId4">
            <a:alphaModFix/>
          </a:blip>
          <a:srcRect b="0" l="0" r="0" t="0"/>
          <a:stretch/>
        </p:blipFill>
        <p:spPr>
          <a:xfrm>
            <a:off x="9281855" y="4321464"/>
            <a:ext cx="1984248" cy="1984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cxnSp>
        <p:nvCxnSpPr>
          <p:cNvPr id="361" name="Google Shape;361;p17"/>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362" name="Google Shape;362;p17"/>
          <p:cNvSpPr txBox="1"/>
          <p:nvPr>
            <p:ph type="title"/>
          </p:nvPr>
        </p:nvSpPr>
        <p:spPr>
          <a:xfrm>
            <a:off x="1024128" y="585216"/>
            <a:ext cx="4732244"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OPERATIVE TREATMENT</a:t>
            </a:r>
            <a:endParaRPr/>
          </a:p>
        </p:txBody>
      </p:sp>
      <p:sp>
        <p:nvSpPr>
          <p:cNvPr id="363" name="Google Shape;363;p17"/>
          <p:cNvSpPr txBox="1"/>
          <p:nvPr>
            <p:ph idx="1" type="body"/>
          </p:nvPr>
        </p:nvSpPr>
        <p:spPr>
          <a:xfrm>
            <a:off x="1024129" y="2286000"/>
            <a:ext cx="4656236"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Arthrodesis</a:t>
            </a:r>
            <a:endParaRPr/>
          </a:p>
          <a:p>
            <a:pPr indent="-139700" lvl="0" marL="91440" rtl="0" algn="l">
              <a:lnSpc>
                <a:spcPct val="90000"/>
              </a:lnSpc>
              <a:spcBef>
                <a:spcPts val="1400"/>
              </a:spcBef>
              <a:spcAft>
                <a:spcPts val="0"/>
              </a:spcAft>
              <a:buSzPts val="2200"/>
              <a:buFont typeface="Arial"/>
              <a:buChar char="•"/>
            </a:pPr>
            <a:r>
              <a:rPr lang="en-US"/>
              <a:t>Indicated in joints of the hand, feet and ankle. </a:t>
            </a:r>
            <a:endParaRPr/>
          </a:p>
          <a:p>
            <a:pPr indent="-139700" lvl="0" marL="91440" rtl="0" algn="l">
              <a:lnSpc>
                <a:spcPct val="90000"/>
              </a:lnSpc>
              <a:spcBef>
                <a:spcPts val="1400"/>
              </a:spcBef>
              <a:spcAft>
                <a:spcPts val="0"/>
              </a:spcAft>
              <a:buSzPts val="2200"/>
              <a:buFont typeface="Arial"/>
              <a:buChar char="•"/>
            </a:pPr>
            <a:r>
              <a:rPr lang="en-US"/>
              <a:t>In cases of failed replacement.</a:t>
            </a:r>
            <a:endParaRPr/>
          </a:p>
          <a:p>
            <a:pPr indent="-139700" lvl="0" marL="91440" rtl="0" algn="l">
              <a:lnSpc>
                <a:spcPct val="90000"/>
              </a:lnSpc>
              <a:spcBef>
                <a:spcPts val="1400"/>
              </a:spcBef>
              <a:spcAft>
                <a:spcPts val="0"/>
              </a:spcAft>
              <a:buSzPts val="2200"/>
              <a:buFont typeface="Arial"/>
              <a:buChar char="•"/>
            </a:pPr>
            <a:r>
              <a:rPr lang="en-US"/>
              <a:t>It eliminates the joint movement (No motion = no pain)</a:t>
            </a:r>
            <a:endParaRPr/>
          </a:p>
          <a:p>
            <a:pPr indent="0" lvl="0" marL="91440" rtl="0" algn="l">
              <a:lnSpc>
                <a:spcPct val="90000"/>
              </a:lnSpc>
              <a:spcBef>
                <a:spcPts val="1400"/>
              </a:spcBef>
              <a:spcAft>
                <a:spcPts val="0"/>
              </a:spcAft>
              <a:buSzPts val="2200"/>
              <a:buNone/>
            </a:pPr>
            <a:r>
              <a:t/>
            </a:r>
            <a:endParaRPr/>
          </a:p>
        </p:txBody>
      </p:sp>
      <p:sp>
        <p:nvSpPr>
          <p:cNvPr id="364" name="Google Shape;364;p17"/>
          <p:cNvSpPr/>
          <p:nvPr/>
        </p:nvSpPr>
        <p:spPr>
          <a:xfrm>
            <a:off x="6083275" y="0"/>
            <a:ext cx="6105451"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5" name="Google Shape;365;p17"/>
          <p:cNvSpPr/>
          <p:nvPr/>
        </p:nvSpPr>
        <p:spPr>
          <a:xfrm>
            <a:off x="6405009" y="321731"/>
            <a:ext cx="3932506" cy="366223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66" name="Google Shape;366;p17"/>
          <p:cNvPicPr preferRelativeResize="0"/>
          <p:nvPr>
            <p:ph idx="2" type="body"/>
          </p:nvPr>
        </p:nvPicPr>
        <p:blipFill rotWithShape="1">
          <a:blip r:embed="rId3">
            <a:alphaModFix/>
          </a:blip>
          <a:srcRect b="0" l="0" r="0" t="0"/>
          <a:stretch/>
        </p:blipFill>
        <p:spPr>
          <a:xfrm>
            <a:off x="7249007" y="484068"/>
            <a:ext cx="2244509" cy="3337560"/>
          </a:xfrm>
          <a:prstGeom prst="rect">
            <a:avLst/>
          </a:prstGeom>
          <a:noFill/>
          <a:ln>
            <a:noFill/>
          </a:ln>
        </p:spPr>
      </p:pic>
      <p:sp>
        <p:nvSpPr>
          <p:cNvPr id="367" name="Google Shape;367;p17"/>
          <p:cNvSpPr/>
          <p:nvPr/>
        </p:nvSpPr>
        <p:spPr>
          <a:xfrm>
            <a:off x="10509128" y="321732"/>
            <a:ext cx="1352695" cy="3668542"/>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8" name="Google Shape;368;p17"/>
          <p:cNvSpPr/>
          <p:nvPr/>
        </p:nvSpPr>
        <p:spPr>
          <a:xfrm>
            <a:off x="6405008" y="4157447"/>
            <a:ext cx="2104750" cy="2312282"/>
          </a:xfrm>
          <a:prstGeom prst="rect">
            <a:avLst/>
          </a:prstGeom>
          <a:solidFill>
            <a:srgbClr val="679B9A">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9" name="Google Shape;369;p17"/>
          <p:cNvSpPr/>
          <p:nvPr/>
        </p:nvSpPr>
        <p:spPr>
          <a:xfrm>
            <a:off x="8670625" y="4157447"/>
            <a:ext cx="3206709" cy="231228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70" name="Google Shape;370;p17"/>
          <p:cNvPicPr preferRelativeResize="0"/>
          <p:nvPr/>
        </p:nvPicPr>
        <p:blipFill rotWithShape="1">
          <a:blip r:embed="rId4">
            <a:alphaModFix/>
          </a:blip>
          <a:srcRect b="0" l="0" r="0" t="0"/>
          <a:stretch/>
        </p:blipFill>
        <p:spPr>
          <a:xfrm>
            <a:off x="9281855" y="4321464"/>
            <a:ext cx="1984248" cy="19842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a:t>
            </a:r>
            <a:endParaRPr/>
          </a:p>
        </p:txBody>
      </p:sp>
      <p:pic>
        <p:nvPicPr>
          <p:cNvPr descr="A picture containing photo, person, girl, holding&#10;&#10;Description automatically generated" id="376" name="Google Shape;376;p18"/>
          <p:cNvPicPr preferRelativeResize="0"/>
          <p:nvPr>
            <p:ph idx="1" type="body"/>
          </p:nvPr>
        </p:nvPicPr>
        <p:blipFill rotWithShape="1">
          <a:blip r:embed="rId3">
            <a:alphaModFix/>
          </a:blip>
          <a:srcRect b="0" l="0" r="0" t="0"/>
          <a:stretch/>
        </p:blipFill>
        <p:spPr>
          <a:xfrm>
            <a:off x="4887584" y="1110214"/>
            <a:ext cx="7059888" cy="5334848"/>
          </a:xfrm>
          <a:prstGeom prst="rect">
            <a:avLst/>
          </a:prstGeom>
          <a:noFill/>
          <a:ln>
            <a:noFill/>
          </a:ln>
        </p:spPr>
      </p:pic>
      <p:pic>
        <p:nvPicPr>
          <p:cNvPr descr="A picture containing table&#10;&#10;Description automatically generated" id="377" name="Google Shape;377;p18"/>
          <p:cNvPicPr preferRelativeResize="0"/>
          <p:nvPr>
            <p:ph idx="2" type="body"/>
          </p:nvPr>
        </p:nvPicPr>
        <p:blipFill rotWithShape="1">
          <a:blip r:embed="rId4">
            <a:alphaModFix/>
          </a:blip>
          <a:srcRect b="0" l="0" r="0" t="0"/>
          <a:stretch/>
        </p:blipFill>
        <p:spPr>
          <a:xfrm>
            <a:off x="1155933" y="2886919"/>
            <a:ext cx="3731651" cy="2756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cxnSp>
        <p:nvCxnSpPr>
          <p:cNvPr id="111" name="Google Shape;111;p2"/>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112" name="Google Shape;112;p2"/>
          <p:cNvSpPr txBox="1"/>
          <p:nvPr>
            <p:ph type="title"/>
          </p:nvPr>
        </p:nvSpPr>
        <p:spPr>
          <a:xfrm>
            <a:off x="1024128" y="585216"/>
            <a:ext cx="3133581"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3700"/>
              <a:buFont typeface="Twentieth Century"/>
              <a:buNone/>
            </a:pPr>
            <a:r>
              <a:rPr lang="en-US" sz="3700" cap="none">
                <a:solidFill>
                  <a:srgbClr val="464132"/>
                </a:solidFill>
                <a:latin typeface="Twentieth Century"/>
                <a:ea typeface="Twentieth Century"/>
                <a:cs typeface="Twentieth Century"/>
                <a:sym typeface="Twentieth Century"/>
              </a:rPr>
              <a:t>TYPES OF CARTILAGE IN OUR BODIES</a:t>
            </a:r>
            <a:endParaRPr/>
          </a:p>
        </p:txBody>
      </p:sp>
      <p:sp>
        <p:nvSpPr>
          <p:cNvPr id="113" name="Google Shape;113;p2"/>
          <p:cNvSpPr txBox="1"/>
          <p:nvPr>
            <p:ph idx="1" type="body"/>
          </p:nvPr>
        </p:nvSpPr>
        <p:spPr>
          <a:xfrm>
            <a:off x="1024128" y="2256502"/>
            <a:ext cx="3133580" cy="4374186"/>
          </a:xfrm>
          <a:prstGeom prst="rect">
            <a:avLst/>
          </a:prstGeom>
          <a:noFill/>
          <a:ln>
            <a:noFill/>
          </a:ln>
        </p:spPr>
        <p:txBody>
          <a:bodyPr anchorCtr="0" anchor="t" bIns="45700" lIns="45700" spcFirstLastPara="1" rIns="45700" wrap="square" tIns="45700">
            <a:normAutofit/>
          </a:bodyPr>
          <a:lstStyle/>
          <a:p>
            <a:pPr indent="-457200" lvl="0" marL="457200" rtl="0" algn="l">
              <a:lnSpc>
                <a:spcPct val="80000"/>
              </a:lnSpc>
              <a:spcBef>
                <a:spcPts val="0"/>
              </a:spcBef>
              <a:spcAft>
                <a:spcPts val="0"/>
              </a:spcAft>
              <a:buSzPts val="2000"/>
              <a:buFont typeface="Calibri"/>
              <a:buAutoNum type="arabicPeriod"/>
            </a:pPr>
            <a:r>
              <a:rPr lang="en-US" sz="2000"/>
              <a:t>Hyaline or articular cartilage.</a:t>
            </a:r>
            <a:endParaRPr/>
          </a:p>
          <a:p>
            <a:pPr indent="-457200" lvl="0" marL="457200" rtl="0" algn="l">
              <a:lnSpc>
                <a:spcPct val="80000"/>
              </a:lnSpc>
              <a:spcBef>
                <a:spcPts val="1400"/>
              </a:spcBef>
              <a:spcAft>
                <a:spcPts val="0"/>
              </a:spcAft>
              <a:buSzPts val="2000"/>
              <a:buFont typeface="Calibri"/>
              <a:buAutoNum type="arabicPeriod"/>
            </a:pPr>
            <a:r>
              <a:rPr lang="en-US" sz="2000"/>
              <a:t>Fibroelastic cartilage; in meniscus and in the labrum of the hip and shoulder joints.</a:t>
            </a:r>
            <a:endParaRPr/>
          </a:p>
          <a:p>
            <a:pPr indent="-457200" lvl="0" marL="457200" rtl="0" algn="l">
              <a:lnSpc>
                <a:spcPct val="80000"/>
              </a:lnSpc>
              <a:spcBef>
                <a:spcPts val="1400"/>
              </a:spcBef>
              <a:spcAft>
                <a:spcPts val="0"/>
              </a:spcAft>
              <a:buSzPts val="2000"/>
              <a:buFont typeface="Calibri"/>
              <a:buAutoNum type="arabicPeriod"/>
            </a:pPr>
            <a:r>
              <a:rPr lang="en-US" sz="2000"/>
              <a:t>Fibrocartilage; found at tendon and ligament insertion into bone)</a:t>
            </a:r>
            <a:endParaRPr/>
          </a:p>
          <a:p>
            <a:pPr indent="-457200" lvl="0" marL="457200" rtl="0" algn="l">
              <a:lnSpc>
                <a:spcPct val="80000"/>
              </a:lnSpc>
              <a:spcBef>
                <a:spcPts val="1400"/>
              </a:spcBef>
              <a:spcAft>
                <a:spcPts val="0"/>
              </a:spcAft>
              <a:buSzPts val="2000"/>
              <a:buFont typeface="Calibri"/>
              <a:buAutoNum type="arabicPeriod"/>
            </a:pPr>
            <a:r>
              <a:rPr lang="en-US" sz="2000"/>
              <a:t>Elastic cartilage; in trachea.</a:t>
            </a:r>
            <a:endParaRPr/>
          </a:p>
          <a:p>
            <a:pPr indent="-457200" lvl="0" marL="457200" rtl="0" algn="l">
              <a:lnSpc>
                <a:spcPct val="80000"/>
              </a:lnSpc>
              <a:spcBef>
                <a:spcPts val="1400"/>
              </a:spcBef>
              <a:spcAft>
                <a:spcPts val="0"/>
              </a:spcAft>
              <a:buSzPts val="2000"/>
              <a:buFont typeface="Calibri"/>
              <a:buAutoNum type="arabicPeriod"/>
            </a:pPr>
            <a:r>
              <a:rPr lang="en-US" sz="2000"/>
              <a:t>Physeal cartilage; growth plate.</a:t>
            </a:r>
            <a:endParaRPr/>
          </a:p>
          <a:p>
            <a:pPr indent="-330200" lvl="0" marL="457200" rtl="0" algn="l">
              <a:lnSpc>
                <a:spcPct val="80000"/>
              </a:lnSpc>
              <a:spcBef>
                <a:spcPts val="1400"/>
              </a:spcBef>
              <a:spcAft>
                <a:spcPts val="0"/>
              </a:spcAft>
              <a:buSzPts val="2000"/>
              <a:buFont typeface="Calibri"/>
              <a:buNone/>
            </a:pPr>
            <a:r>
              <a:t/>
            </a:r>
            <a:endParaRPr sz="2000"/>
          </a:p>
        </p:txBody>
      </p:sp>
      <p:pic>
        <p:nvPicPr>
          <p:cNvPr descr="A close up of a map&#10;&#10;Description automatically generated" id="114" name="Google Shape;114;p2"/>
          <p:cNvPicPr preferRelativeResize="0"/>
          <p:nvPr>
            <p:ph idx="2" type="body"/>
          </p:nvPr>
        </p:nvPicPr>
        <p:blipFill rotWithShape="1">
          <a:blip r:embed="rId3">
            <a:alphaModFix/>
          </a:blip>
          <a:srcRect b="8065" l="0" r="-1" t="0"/>
          <a:stretch/>
        </p:blipFill>
        <p:spPr>
          <a:xfrm>
            <a:off x="4419836" y="271555"/>
            <a:ext cx="7696366" cy="63148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cxnSp>
        <p:nvCxnSpPr>
          <p:cNvPr id="120" name="Google Shape;120;p3"/>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121" name="Google Shape;121;p3"/>
          <p:cNvSpPr txBox="1"/>
          <p:nvPr>
            <p:ph type="title"/>
          </p:nvPr>
        </p:nvSpPr>
        <p:spPr>
          <a:xfrm>
            <a:off x="1024128" y="585216"/>
            <a:ext cx="5902061"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cap="none">
                <a:solidFill>
                  <a:srgbClr val="464132"/>
                </a:solidFill>
                <a:latin typeface="Twentieth Century"/>
                <a:ea typeface="Twentieth Century"/>
                <a:cs typeface="Twentieth Century"/>
                <a:sym typeface="Twentieth Century"/>
              </a:rPr>
              <a:t>HYALINE CARTILAGE</a:t>
            </a:r>
            <a:endParaRPr/>
          </a:p>
        </p:txBody>
      </p:sp>
      <p:pic>
        <p:nvPicPr>
          <p:cNvPr descr="A close up of text on a white background&#10;&#10;Description automatically generated" id="122" name="Google Shape;122;p3"/>
          <p:cNvPicPr preferRelativeResize="0"/>
          <p:nvPr>
            <p:ph idx="2" type="body"/>
          </p:nvPr>
        </p:nvPicPr>
        <p:blipFill rotWithShape="1">
          <a:blip r:embed="rId3">
            <a:alphaModFix/>
          </a:blip>
          <a:srcRect b="0" l="0" r="0" t="0"/>
          <a:stretch/>
        </p:blipFill>
        <p:spPr>
          <a:xfrm>
            <a:off x="7188316" y="1283524"/>
            <a:ext cx="4670309" cy="5145850"/>
          </a:xfrm>
          <a:prstGeom prst="rect">
            <a:avLst/>
          </a:prstGeom>
          <a:noFill/>
          <a:ln>
            <a:noFill/>
          </a:ln>
        </p:spPr>
      </p:pic>
      <p:grpSp>
        <p:nvGrpSpPr>
          <p:cNvPr id="123" name="Google Shape;123;p3"/>
          <p:cNvGrpSpPr/>
          <p:nvPr/>
        </p:nvGrpSpPr>
        <p:grpSpPr>
          <a:xfrm>
            <a:off x="762000" y="1806878"/>
            <a:ext cx="6029324" cy="4556340"/>
            <a:chOff x="0" y="66155"/>
            <a:chExt cx="6029324" cy="4556340"/>
          </a:xfrm>
        </p:grpSpPr>
        <p:sp>
          <p:nvSpPr>
            <p:cNvPr id="124" name="Google Shape;124;p3"/>
            <p:cNvSpPr/>
            <p:nvPr/>
          </p:nvSpPr>
          <p:spPr>
            <a:xfrm>
              <a:off x="0" y="317075"/>
              <a:ext cx="6029324" cy="2142000"/>
            </a:xfrm>
            <a:prstGeom prst="rect">
              <a:avLst/>
            </a:prstGeom>
            <a:solidFill>
              <a:schemeClr val="lt1">
                <a:alpha val="89803"/>
              </a:schemeClr>
            </a:solidFill>
            <a:ln cap="flat" cmpd="sng" w="9525">
              <a:solidFill>
                <a:srgbClr val="9BBE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0" y="317075"/>
              <a:ext cx="6029324" cy="2142000"/>
            </a:xfrm>
            <a:prstGeom prst="rect">
              <a:avLst/>
            </a:prstGeom>
            <a:noFill/>
            <a:ln>
              <a:noFill/>
            </a:ln>
          </p:spPr>
          <p:txBody>
            <a:bodyPr anchorCtr="0" anchor="t" bIns="113775" lIns="467925" spcFirstLastPara="1" rIns="467925" wrap="square" tIns="35407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A gel-like extracellular matrix consisting of a proteoglycan ground substance with an embedded architecturally structured collagen (mainly Type II) network.</a:t>
              </a:r>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A relatively sparse scattering of specialized cells, the chondrocytes, which are responsible for producing all the structural components of the tissue. </a:t>
              </a:r>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A high-water content (60–80%), most of which is exchangeable with the synovial fluid.</a:t>
              </a:r>
              <a:endParaRPr/>
            </a:p>
          </p:txBody>
        </p:sp>
        <p:sp>
          <p:nvSpPr>
            <p:cNvPr id="126" name="Google Shape;126;p3"/>
            <p:cNvSpPr/>
            <p:nvPr/>
          </p:nvSpPr>
          <p:spPr>
            <a:xfrm>
              <a:off x="301466" y="66155"/>
              <a:ext cx="4220526" cy="501840"/>
            </a:xfrm>
            <a:prstGeom prst="roundRect">
              <a:avLst>
                <a:gd fmla="val 16667" name="adj"/>
              </a:avLst>
            </a:prstGeom>
            <a:gradFill>
              <a:gsLst>
                <a:gs pos="0">
                  <a:srgbClr val="8FAFAE"/>
                </a:gs>
                <a:gs pos="100000">
                  <a:srgbClr val="A0CDCC"/>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325964" y="90653"/>
              <a:ext cx="4171530" cy="452844"/>
            </a:xfrm>
            <a:prstGeom prst="rect">
              <a:avLst/>
            </a:prstGeom>
            <a:noFill/>
            <a:ln>
              <a:noFill/>
            </a:ln>
          </p:spPr>
          <p:txBody>
            <a:bodyPr anchorCtr="0" anchor="ctr" bIns="0" lIns="159525" spcFirstLastPara="1" rIns="159525" wrap="square" tIns="0">
              <a:noAutofit/>
            </a:bodyPr>
            <a:lstStyle/>
            <a:p>
              <a:pPr indent="0" lvl="0" marL="0" marR="0" rtl="0" algn="l">
                <a:lnSpc>
                  <a:spcPct val="90000"/>
                </a:lnSpc>
                <a:spcBef>
                  <a:spcPts val="0"/>
                </a:spcBef>
                <a:spcAft>
                  <a:spcPts val="0"/>
                </a:spcAft>
                <a:buClr>
                  <a:schemeClr val="lt1"/>
                </a:buClr>
                <a:buSzPts val="2400"/>
                <a:buFont typeface="Twentieth Century"/>
                <a:buNone/>
              </a:pPr>
              <a:r>
                <a:rPr b="0" i="0" lang="en-US" sz="2400" u="none" cap="none" strike="noStrike">
                  <a:solidFill>
                    <a:schemeClr val="lt1"/>
                  </a:solidFill>
                  <a:latin typeface="Twentieth Century"/>
                  <a:ea typeface="Twentieth Century"/>
                  <a:cs typeface="Twentieth Century"/>
                  <a:sym typeface="Twentieth Century"/>
                </a:rPr>
                <a:t>Composition</a:t>
              </a:r>
              <a:endParaRPr/>
            </a:p>
          </p:txBody>
        </p:sp>
        <p:sp>
          <p:nvSpPr>
            <p:cNvPr id="128" name="Google Shape;128;p3"/>
            <p:cNvSpPr/>
            <p:nvPr/>
          </p:nvSpPr>
          <p:spPr>
            <a:xfrm>
              <a:off x="0" y="2801795"/>
              <a:ext cx="6029324" cy="1820700"/>
            </a:xfrm>
            <a:prstGeom prst="rect">
              <a:avLst/>
            </a:prstGeom>
            <a:solidFill>
              <a:schemeClr val="lt1">
                <a:alpha val="89803"/>
              </a:schemeClr>
            </a:solidFill>
            <a:ln cap="flat" cmpd="sng" w="9525">
              <a:solidFill>
                <a:srgbClr val="D1C9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0" y="2801795"/>
              <a:ext cx="6029324" cy="1820700"/>
            </a:xfrm>
            <a:prstGeom prst="rect">
              <a:avLst/>
            </a:prstGeom>
            <a:noFill/>
            <a:ln>
              <a:noFill/>
            </a:ln>
          </p:spPr>
          <p:txBody>
            <a:bodyPr anchorCtr="0" anchor="t" bIns="120900" lIns="467925" spcFirstLastPara="1" rIns="467925" wrap="square" tIns="354075">
              <a:noAutofit/>
            </a:bodyPr>
            <a:lstStyle/>
            <a:p>
              <a:pPr indent="-171450" lvl="1" marL="171450" marR="0" rtl="0" algn="l">
                <a:lnSpc>
                  <a:spcPct val="90000"/>
                </a:lnSpc>
                <a:spcBef>
                  <a:spcPts val="0"/>
                </a:spcBef>
                <a:spcAft>
                  <a:spcPts val="0"/>
                </a:spcAft>
                <a:buClr>
                  <a:schemeClr val="dk1"/>
                </a:buClr>
                <a:buSzPts val="1700"/>
                <a:buFont typeface="Twentieth Century"/>
                <a:buChar char="•"/>
              </a:pPr>
              <a:r>
                <a:rPr b="0" i="0" lang="en-US" sz="1700" u="none" cap="none" strike="noStrike">
                  <a:solidFill>
                    <a:schemeClr val="dk1"/>
                  </a:solidFill>
                  <a:latin typeface="Twentieth Century"/>
                  <a:ea typeface="Twentieth Century"/>
                  <a:cs typeface="Twentieth Century"/>
                  <a:sym typeface="Twentieth Century"/>
                </a:rPr>
                <a:t>Transmit load and movement from one skeletal segment to another. </a:t>
              </a:r>
              <a:endParaRPr/>
            </a:p>
            <a:p>
              <a:pPr indent="-171450" lvl="1" marL="171450" marR="0" rtl="0" algn="l">
                <a:lnSpc>
                  <a:spcPct val="90000"/>
                </a:lnSpc>
                <a:spcBef>
                  <a:spcPts val="255"/>
                </a:spcBef>
                <a:spcAft>
                  <a:spcPts val="0"/>
                </a:spcAft>
                <a:buClr>
                  <a:schemeClr val="dk1"/>
                </a:buClr>
                <a:buSzPts val="1700"/>
                <a:buFont typeface="Twentieth Century"/>
                <a:buChar char="•"/>
              </a:pPr>
              <a:r>
                <a:rPr b="0" i="0" lang="en-US" sz="1700" u="none" cap="none" strike="noStrike">
                  <a:solidFill>
                    <a:schemeClr val="dk1"/>
                  </a:solidFill>
                  <a:latin typeface="Twentieth Century"/>
                  <a:ea typeface="Twentieth Century"/>
                  <a:cs typeface="Twentieth Century"/>
                  <a:sym typeface="Twentieth Century"/>
                </a:rPr>
                <a:t>Distributes compressive forces widely to the subarticular bone.</a:t>
              </a:r>
              <a:endParaRPr/>
            </a:p>
            <a:p>
              <a:pPr indent="-171450" lvl="1" marL="171450" marR="0" rtl="0" algn="l">
                <a:lnSpc>
                  <a:spcPct val="90000"/>
                </a:lnSpc>
                <a:spcBef>
                  <a:spcPts val="255"/>
                </a:spcBef>
                <a:spcAft>
                  <a:spcPts val="0"/>
                </a:spcAft>
                <a:buClr>
                  <a:schemeClr val="dk1"/>
                </a:buClr>
                <a:buSzPts val="1700"/>
                <a:buFont typeface="Twentieth Century"/>
                <a:buChar char="•"/>
              </a:pPr>
              <a:r>
                <a:rPr b="0" i="0" lang="en-US" sz="1700" u="none" cap="none" strike="noStrike">
                  <a:solidFill>
                    <a:schemeClr val="dk1"/>
                  </a:solidFill>
                  <a:latin typeface="Twentieth Century"/>
                  <a:ea typeface="Twentieth Century"/>
                  <a:cs typeface="Twentieth Century"/>
                  <a:sym typeface="Twentieth Century"/>
                </a:rPr>
                <a:t>Decrease frictional resistance to movement and surface gliding.</a:t>
              </a:r>
              <a:endParaRPr/>
            </a:p>
          </p:txBody>
        </p:sp>
        <p:sp>
          <p:nvSpPr>
            <p:cNvPr id="130" name="Google Shape;130;p3"/>
            <p:cNvSpPr/>
            <p:nvPr/>
          </p:nvSpPr>
          <p:spPr>
            <a:xfrm>
              <a:off x="301466" y="2550875"/>
              <a:ext cx="4220526" cy="501840"/>
            </a:xfrm>
            <a:prstGeom prst="roundRect">
              <a:avLst>
                <a:gd fmla="val 16667" name="adj"/>
              </a:avLst>
            </a:prstGeom>
            <a:gradFill>
              <a:gsLst>
                <a:gs pos="0">
                  <a:srgbClr val="C2BA60"/>
                </a:gs>
                <a:gs pos="100000">
                  <a:srgbClr val="EAE06E"/>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325964" y="2575373"/>
              <a:ext cx="4171530" cy="452844"/>
            </a:xfrm>
            <a:prstGeom prst="rect">
              <a:avLst/>
            </a:prstGeom>
            <a:noFill/>
            <a:ln>
              <a:noFill/>
            </a:ln>
          </p:spPr>
          <p:txBody>
            <a:bodyPr anchorCtr="0" anchor="ctr" bIns="0" lIns="159525" spcFirstLastPara="1" rIns="159525" wrap="square" tIns="0">
              <a:noAutofit/>
            </a:bodyPr>
            <a:lstStyle/>
            <a:p>
              <a:pPr indent="0" lvl="0" marL="0" marR="0" rtl="0" algn="l">
                <a:lnSpc>
                  <a:spcPct val="90000"/>
                </a:lnSpc>
                <a:spcBef>
                  <a:spcPts val="0"/>
                </a:spcBef>
                <a:spcAft>
                  <a:spcPts val="0"/>
                </a:spcAft>
                <a:buClr>
                  <a:schemeClr val="lt1"/>
                </a:buClr>
                <a:buSzPts val="2800"/>
                <a:buFont typeface="Twentieth Century"/>
                <a:buNone/>
              </a:pPr>
              <a:r>
                <a:rPr b="0" i="0" lang="en-US" sz="2800" u="none" cap="none" strike="noStrike">
                  <a:solidFill>
                    <a:schemeClr val="lt1"/>
                  </a:solidFill>
                  <a:latin typeface="Twentieth Century"/>
                  <a:ea typeface="Twentieth Century"/>
                  <a:cs typeface="Twentieth Century"/>
                  <a:sym typeface="Twentieth Century"/>
                </a:rPr>
                <a:t>Function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4"/>
          <p:cNvSpPr txBox="1"/>
          <p:nvPr>
            <p:ph type="title"/>
          </p:nvPr>
        </p:nvSpPr>
        <p:spPr>
          <a:xfrm>
            <a:off x="1024128" y="585216"/>
            <a:ext cx="80182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(OSTEOARTHROSIS) - DEFINITION</a:t>
            </a:r>
            <a:endParaRPr/>
          </a:p>
        </p:txBody>
      </p:sp>
      <p:sp>
        <p:nvSpPr>
          <p:cNvPr id="138" name="Google Shape;138;p4"/>
          <p:cNvSpPr txBox="1"/>
          <p:nvPr>
            <p:ph idx="1" type="body"/>
          </p:nvPr>
        </p:nvSpPr>
        <p:spPr>
          <a:xfrm>
            <a:off x="1024128" y="2084832"/>
            <a:ext cx="8402260" cy="4598894"/>
          </a:xfrm>
          <a:prstGeom prst="rect">
            <a:avLst/>
          </a:prstGeom>
          <a:noFill/>
          <a:ln>
            <a:noFill/>
          </a:ln>
        </p:spPr>
        <p:txBody>
          <a:bodyPr anchorCtr="0" anchor="t" bIns="45700" lIns="45700" spcFirstLastPara="1" rIns="45700" wrap="square" tIns="45700">
            <a:normAutofit/>
          </a:bodyPr>
          <a:lstStyle/>
          <a:p>
            <a:pPr indent="-117475" lvl="0" marL="91440" rtl="0" algn="l">
              <a:lnSpc>
                <a:spcPct val="100000"/>
              </a:lnSpc>
              <a:spcBef>
                <a:spcPts val="0"/>
              </a:spcBef>
              <a:spcAft>
                <a:spcPts val="0"/>
              </a:spcAft>
              <a:buSzPts val="1850"/>
              <a:buFont typeface="Arial"/>
              <a:buChar char="•"/>
            </a:pPr>
            <a:r>
              <a:rPr lang="en-US" sz="1850"/>
              <a:t> A chronic joint disorder in which there is progressive softening and disintegration of articular cartilage accompanied by new growth of cartilage and bone at the joint margins (osteophytes), cyst formation and sclerosis in the subchondral bone, mild synovitis and capsular fibrosis. </a:t>
            </a:r>
            <a:endParaRPr/>
          </a:p>
          <a:p>
            <a:pPr indent="-117475" lvl="0" marL="91440" rtl="0" algn="l">
              <a:lnSpc>
                <a:spcPct val="100000"/>
              </a:lnSpc>
              <a:spcBef>
                <a:spcPts val="1400"/>
              </a:spcBef>
              <a:spcAft>
                <a:spcPts val="0"/>
              </a:spcAft>
              <a:buSzPts val="1850"/>
              <a:buFont typeface="Arial"/>
              <a:buChar char="•"/>
            </a:pPr>
            <a:r>
              <a:rPr lang="en-US" sz="1850"/>
              <a:t> It is either primary, most common form, where it’s unaccompanied by any systemic illness and is seen in elderly.</a:t>
            </a:r>
            <a:endParaRPr/>
          </a:p>
          <a:p>
            <a:pPr indent="-117475" lvl="0" marL="91440" rtl="0" algn="l">
              <a:lnSpc>
                <a:spcPct val="100000"/>
              </a:lnSpc>
              <a:spcBef>
                <a:spcPts val="1400"/>
              </a:spcBef>
              <a:spcAft>
                <a:spcPts val="0"/>
              </a:spcAft>
              <a:buSzPts val="1850"/>
              <a:buFont typeface="Arial"/>
              <a:buChar char="•"/>
            </a:pPr>
            <a:r>
              <a:rPr lang="en-US" sz="1850"/>
              <a:t> Secondary where it follows a demonstrable abnormality and occurs as a combination of</a:t>
            </a:r>
            <a:endParaRPr/>
          </a:p>
          <a:p>
            <a:pPr indent="-137159" lvl="1" marL="265176" rtl="0" algn="l">
              <a:lnSpc>
                <a:spcPct val="100000"/>
              </a:lnSpc>
              <a:spcBef>
                <a:spcPts val="400"/>
              </a:spcBef>
              <a:spcAft>
                <a:spcPts val="0"/>
              </a:spcAft>
              <a:buSzPts val="1850"/>
              <a:buFont typeface="Noto Sans Symbols"/>
              <a:buChar char="❑"/>
            </a:pPr>
            <a:r>
              <a:rPr lang="en-US" sz="1850"/>
              <a:t>Weakening of the articular cartilage due to genetic defects in type II collagen or enzymatic activity, trauma or a previous inflammatory disorders [gout, rheumatoid diseases]</a:t>
            </a:r>
            <a:endParaRPr/>
          </a:p>
          <a:p>
            <a:pPr indent="-137159" lvl="1" marL="265176" rtl="0" algn="l">
              <a:lnSpc>
                <a:spcPct val="100000"/>
              </a:lnSpc>
              <a:spcBef>
                <a:spcPts val="600"/>
              </a:spcBef>
              <a:spcAft>
                <a:spcPts val="0"/>
              </a:spcAft>
              <a:buSzPts val="1850"/>
              <a:buFont typeface="Noto Sans Symbols"/>
              <a:buChar char="❑"/>
            </a:pPr>
            <a:r>
              <a:rPr lang="en-US" sz="1850"/>
              <a:t>Increased mechanical stress in some part of the articular surface [increased load or in a reduction of the articular contact area]</a:t>
            </a:r>
            <a:endParaRPr/>
          </a:p>
        </p:txBody>
      </p:sp>
      <p:sp>
        <p:nvSpPr>
          <p:cNvPr id="139" name="Google Shape;139;p4"/>
          <p:cNvSpPr/>
          <p:nvPr/>
        </p:nvSpPr>
        <p:spPr>
          <a:xfrm>
            <a:off x="9583348" y="325601"/>
            <a:ext cx="2286920" cy="3908071"/>
          </a:xfrm>
          <a:prstGeom prst="rect">
            <a:avLst/>
          </a:prstGeom>
          <a:solidFill>
            <a:srgbClr val="679B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40" name="Google Shape;140;p4"/>
          <p:cNvSpPr/>
          <p:nvPr/>
        </p:nvSpPr>
        <p:spPr>
          <a:xfrm>
            <a:off x="9583348" y="4394539"/>
            <a:ext cx="2286920" cy="2029724"/>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5"/>
          <p:cNvSpPr txBox="1"/>
          <p:nvPr>
            <p:ph type="title"/>
          </p:nvPr>
        </p:nvSpPr>
        <p:spPr>
          <a:xfrm>
            <a:off x="762000" y="5337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RISK FACTORS</a:t>
            </a:r>
            <a:endParaRPr/>
          </a:p>
        </p:txBody>
      </p:sp>
      <p:cxnSp>
        <p:nvCxnSpPr>
          <p:cNvPr id="147" name="Google Shape;147;p5"/>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grpSp>
        <p:nvGrpSpPr>
          <p:cNvPr id="148" name="Google Shape;148;p5"/>
          <p:cNvGrpSpPr/>
          <p:nvPr/>
        </p:nvGrpSpPr>
        <p:grpSpPr>
          <a:xfrm>
            <a:off x="762961" y="2087268"/>
            <a:ext cx="10884608" cy="4355707"/>
            <a:chOff x="961" y="0"/>
            <a:chExt cx="10884608" cy="4355707"/>
          </a:xfrm>
        </p:grpSpPr>
        <p:sp>
          <p:nvSpPr>
            <p:cNvPr id="149" name="Google Shape;149;p5"/>
            <p:cNvSpPr/>
            <p:nvPr/>
          </p:nvSpPr>
          <p:spPr>
            <a:xfrm>
              <a:off x="961" y="0"/>
              <a:ext cx="612740" cy="612740"/>
            </a:xfrm>
            <a:prstGeom prst="ellipse">
              <a:avLst/>
            </a:prstGeom>
            <a:solidFill>
              <a:srgbClr val="EEE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62235" y="61274"/>
              <a:ext cx="490192" cy="490192"/>
            </a:xfrm>
            <a:prstGeom prst="chord">
              <a:avLst>
                <a:gd fmla="val 1800000" name="adj1"/>
                <a:gd fmla="val 9000000" name="adj2"/>
              </a:avLst>
            </a:prstGeom>
            <a:solidFill>
              <a:srgbClr val="D1CB6B"/>
            </a:solidFill>
            <a:ln cap="flat" cmpd="sng" w="15875">
              <a:solidFill>
                <a:srgbClr val="D1CB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741782" y="697010"/>
              <a:ext cx="2611236" cy="365869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txBox="1"/>
            <p:nvPr/>
          </p:nvSpPr>
          <p:spPr>
            <a:xfrm>
              <a:off x="741782" y="697010"/>
              <a:ext cx="2611236" cy="3658697"/>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In certain occupations that cause repetitive stress;</a:t>
              </a:r>
              <a:endParaRPr b="0" i="0" sz="1800" u="none" cap="none" strike="noStrike">
                <a:solidFill>
                  <a:schemeClr val="dk1"/>
                </a:solidFill>
                <a:latin typeface="Twentieth Century"/>
                <a:ea typeface="Twentieth Century"/>
                <a:cs typeface="Twentieth Century"/>
                <a:sym typeface="Twentieth Century"/>
              </a:endParaRPr>
            </a:p>
            <a:p>
              <a:pPr indent="0" lvl="0" marL="0" marR="0" rtl="0" algn="l">
                <a:lnSpc>
                  <a:spcPct val="90000"/>
                </a:lnSpc>
                <a:spcBef>
                  <a:spcPts val="63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OA of the knees in workers engaged in knee-bending activities </a:t>
              </a:r>
              <a:endParaRPr b="0" i="0" sz="1800" u="none" cap="none" strike="noStrike">
                <a:solidFill>
                  <a:schemeClr val="dk1"/>
                </a:solidFill>
                <a:latin typeface="Twentieth Century"/>
                <a:ea typeface="Twentieth Century"/>
                <a:cs typeface="Twentieth Century"/>
                <a:sym typeface="Twentieth Century"/>
              </a:endParaRPr>
            </a:p>
            <a:p>
              <a:pPr indent="0" lvl="0" marL="0" marR="0" rtl="0" algn="l">
                <a:lnSpc>
                  <a:spcPct val="90000"/>
                </a:lnSpc>
                <a:spcBef>
                  <a:spcPts val="63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OA in the upper limbs in people working with heavy vibrating tools and OA of the hands in cotton mill workers. </a:t>
              </a:r>
              <a:endParaRPr b="0" i="0" sz="1800" u="none" cap="none" strike="noStrike">
                <a:solidFill>
                  <a:schemeClr val="dk1"/>
                </a:solidFill>
                <a:latin typeface="Twentieth Century"/>
                <a:ea typeface="Twentieth Century"/>
                <a:cs typeface="Twentieth Century"/>
                <a:sym typeface="Twentieth Century"/>
              </a:endParaRPr>
            </a:p>
            <a:p>
              <a:pPr indent="0" lvl="0" marL="0" marR="0" rtl="0" algn="l">
                <a:lnSpc>
                  <a:spcPct val="90000"/>
                </a:lnSpc>
                <a:spcBef>
                  <a:spcPts val="63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OA in sporting activity; Footballers with OA of the knees and baseball pitchers with OA of the shoulder.</a:t>
              </a:r>
              <a:endParaRPr b="0" i="0" sz="1800" u="none" cap="none" strike="noStrike">
                <a:solidFill>
                  <a:schemeClr val="dk1"/>
                </a:solidFill>
                <a:latin typeface="Twentieth Century"/>
                <a:ea typeface="Twentieth Century"/>
                <a:cs typeface="Twentieth Century"/>
                <a:sym typeface="Twentieth Century"/>
              </a:endParaRPr>
            </a:p>
          </p:txBody>
        </p:sp>
        <p:sp>
          <p:nvSpPr>
            <p:cNvPr id="153" name="Google Shape;153;p5"/>
            <p:cNvSpPr/>
            <p:nvPr/>
          </p:nvSpPr>
          <p:spPr>
            <a:xfrm>
              <a:off x="741356" y="0"/>
              <a:ext cx="1812691" cy="61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741356" y="0"/>
              <a:ext cx="1812691" cy="612740"/>
            </a:xfrm>
            <a:prstGeom prst="rect">
              <a:avLst/>
            </a:prstGeom>
            <a:noFill/>
            <a:ln>
              <a:noFill/>
            </a:ln>
          </p:spPr>
          <p:txBody>
            <a:bodyPr anchorCtr="0" anchor="ctr" bIns="71100" lIns="71100" spcFirstLastPara="1" rIns="71100" wrap="square" tIns="71100">
              <a:noAutofit/>
            </a:bodyPr>
            <a:lstStyle/>
            <a:p>
              <a:pPr indent="0" lvl="0" marL="0" marR="0" rtl="0" algn="l">
                <a:lnSpc>
                  <a:spcPct val="9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Occupation</a:t>
              </a:r>
              <a:endParaRPr/>
            </a:p>
          </p:txBody>
        </p:sp>
        <p:sp>
          <p:nvSpPr>
            <p:cNvPr id="155" name="Google Shape;155;p5"/>
            <p:cNvSpPr/>
            <p:nvPr/>
          </p:nvSpPr>
          <p:spPr>
            <a:xfrm>
              <a:off x="3429000" y="0"/>
              <a:ext cx="612740" cy="612740"/>
            </a:xfrm>
            <a:prstGeom prst="ellipse">
              <a:avLst/>
            </a:prstGeom>
            <a:solidFill>
              <a:srgbClr val="EEE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3490212" y="38707"/>
              <a:ext cx="490192" cy="490192"/>
            </a:xfrm>
            <a:prstGeom prst="chord">
              <a:avLst>
                <a:gd fmla="val 0" name="adj1"/>
                <a:gd fmla="val 10800000" name="adj2"/>
              </a:avLst>
            </a:prstGeom>
            <a:solidFill>
              <a:srgbClr val="9FC178"/>
            </a:solidFill>
            <a:ln cap="flat" cmpd="sng" w="15875">
              <a:solidFill>
                <a:srgbClr val="9FC1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4087745" y="714402"/>
              <a:ext cx="1590999" cy="2578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4087745" y="714402"/>
              <a:ext cx="1590999" cy="2578617"/>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wentieth Century"/>
                  <a:ea typeface="Twentieth Century"/>
                  <a:cs typeface="Twentieth Century"/>
                  <a:sym typeface="Twentieth Century"/>
                </a:rPr>
                <a:t>Fractures involving the articular surface are obvious precursors of secondary OA.</a:t>
              </a:r>
              <a:endParaRPr b="0" i="0" sz="1800" u="none" cap="none" strike="noStrike">
                <a:solidFill>
                  <a:schemeClr val="dk1"/>
                </a:solidFill>
                <a:latin typeface="Twentieth Century"/>
                <a:ea typeface="Twentieth Century"/>
                <a:cs typeface="Twentieth Century"/>
                <a:sym typeface="Twentieth Century"/>
              </a:endParaRPr>
            </a:p>
          </p:txBody>
        </p:sp>
        <p:sp>
          <p:nvSpPr>
            <p:cNvPr id="159" name="Google Shape;159;p5"/>
            <p:cNvSpPr/>
            <p:nvPr/>
          </p:nvSpPr>
          <p:spPr>
            <a:xfrm>
              <a:off x="4087745" y="0"/>
              <a:ext cx="1489706" cy="61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txBox="1"/>
            <p:nvPr/>
          </p:nvSpPr>
          <p:spPr>
            <a:xfrm>
              <a:off x="4087745" y="0"/>
              <a:ext cx="1489706" cy="612740"/>
            </a:xfrm>
            <a:prstGeom prst="rect">
              <a:avLst/>
            </a:prstGeom>
            <a:noFill/>
            <a:ln>
              <a:noFill/>
            </a:ln>
          </p:spPr>
          <p:txBody>
            <a:bodyPr anchorCtr="0" anchor="ctr" bIns="71100" lIns="71100" spcFirstLastPara="1" rIns="71100" wrap="square" tIns="71100">
              <a:noAutofit/>
            </a:bodyPr>
            <a:lstStyle/>
            <a:p>
              <a:pPr indent="0" lvl="0" marL="0" marR="0" rtl="0" algn="l">
                <a:lnSpc>
                  <a:spcPct val="9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Trauma	</a:t>
              </a:r>
              <a:endParaRPr b="0" i="0" sz="2800" u="none" cap="none" strike="noStrike">
                <a:solidFill>
                  <a:schemeClr val="dk1"/>
                </a:solidFill>
                <a:latin typeface="Twentieth Century"/>
                <a:ea typeface="Twentieth Century"/>
                <a:cs typeface="Twentieth Century"/>
                <a:sym typeface="Twentieth Century"/>
              </a:endParaRPr>
            </a:p>
          </p:txBody>
        </p:sp>
        <p:sp>
          <p:nvSpPr>
            <p:cNvPr id="161" name="Google Shape;161;p5"/>
            <p:cNvSpPr/>
            <p:nvPr/>
          </p:nvSpPr>
          <p:spPr>
            <a:xfrm>
              <a:off x="5811108" y="0"/>
              <a:ext cx="612740" cy="612740"/>
            </a:xfrm>
            <a:prstGeom prst="ellipse">
              <a:avLst/>
            </a:prstGeom>
            <a:solidFill>
              <a:srgbClr val="EEE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5872266" y="49947"/>
              <a:ext cx="490192" cy="490192"/>
            </a:xfrm>
            <a:prstGeom prst="chord">
              <a:avLst>
                <a:gd fmla="val 19800000" name="adj1"/>
                <a:gd fmla="val 12600000" name="adj2"/>
              </a:avLst>
            </a:prstGeom>
            <a:solidFill>
              <a:srgbClr val="86B187"/>
            </a:solidFill>
            <a:ln cap="flat" cmpd="sng" w="15875">
              <a:solidFill>
                <a:srgbClr val="86B1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467109" y="714402"/>
              <a:ext cx="1335990" cy="2578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txBox="1"/>
            <p:nvPr/>
          </p:nvSpPr>
          <p:spPr>
            <a:xfrm>
              <a:off x="6467109" y="714402"/>
              <a:ext cx="1335990" cy="2578617"/>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Increased joint loading predisposes to OA.</a:t>
              </a:r>
              <a:endParaRPr b="0" i="0" sz="1800" u="none" cap="none" strike="noStrike">
                <a:solidFill>
                  <a:schemeClr val="dk1"/>
                </a:solidFill>
                <a:latin typeface="Twentieth Century"/>
                <a:ea typeface="Twentieth Century"/>
                <a:cs typeface="Twentieth Century"/>
                <a:sym typeface="Twentieth Century"/>
              </a:endParaRPr>
            </a:p>
          </p:txBody>
        </p:sp>
        <p:sp>
          <p:nvSpPr>
            <p:cNvPr id="165" name="Google Shape;165;p5"/>
            <p:cNvSpPr/>
            <p:nvPr/>
          </p:nvSpPr>
          <p:spPr>
            <a:xfrm>
              <a:off x="6467109" y="0"/>
              <a:ext cx="1448485" cy="61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txBox="1"/>
            <p:nvPr/>
          </p:nvSpPr>
          <p:spPr>
            <a:xfrm>
              <a:off x="6467109" y="0"/>
              <a:ext cx="1448485" cy="612740"/>
            </a:xfrm>
            <a:prstGeom prst="rect">
              <a:avLst/>
            </a:prstGeom>
            <a:noFill/>
            <a:ln>
              <a:noFill/>
            </a:ln>
          </p:spPr>
          <p:txBody>
            <a:bodyPr anchorCtr="0" anchor="ctr" bIns="71100" lIns="71100" spcFirstLastPara="1" rIns="71100" wrap="square" tIns="71100">
              <a:noAutofit/>
            </a:bodyPr>
            <a:lstStyle/>
            <a:p>
              <a:pPr indent="0" lvl="0" marL="0" marR="0" rtl="0" algn="l">
                <a:lnSpc>
                  <a:spcPct val="9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Obesity</a:t>
              </a:r>
              <a:endParaRPr b="0" i="0" sz="2800" u="none" cap="none" strike="noStrike">
                <a:solidFill>
                  <a:schemeClr val="dk1"/>
                </a:solidFill>
                <a:latin typeface="Twentieth Century"/>
                <a:ea typeface="Twentieth Century"/>
                <a:cs typeface="Twentieth Century"/>
                <a:sym typeface="Twentieth Century"/>
              </a:endParaRPr>
            </a:p>
          </p:txBody>
        </p:sp>
        <p:sp>
          <p:nvSpPr>
            <p:cNvPr id="167" name="Google Shape;167;p5"/>
            <p:cNvSpPr/>
            <p:nvPr/>
          </p:nvSpPr>
          <p:spPr>
            <a:xfrm>
              <a:off x="7892923" y="0"/>
              <a:ext cx="612740" cy="612740"/>
            </a:xfrm>
            <a:prstGeom prst="ellipse">
              <a:avLst/>
            </a:prstGeom>
            <a:solidFill>
              <a:srgbClr val="EEE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7954196" y="49947"/>
              <a:ext cx="490192" cy="490192"/>
            </a:xfrm>
            <a:prstGeom prst="chord">
              <a:avLst>
                <a:gd fmla="val 16200000" name="adj1"/>
                <a:gd fmla="val 16200000" name="adj2"/>
              </a:avLst>
            </a:prstGeom>
            <a:solidFill>
              <a:srgbClr val="94A19C"/>
            </a:solidFill>
            <a:ln cap="flat" cmpd="sng" w="15875">
              <a:solidFill>
                <a:srgbClr val="94A1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8549036" y="714402"/>
              <a:ext cx="1795924" cy="2578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txBox="1"/>
            <p:nvPr/>
          </p:nvSpPr>
          <p:spPr>
            <a:xfrm>
              <a:off x="8549036" y="714402"/>
              <a:ext cx="1795924" cy="2578617"/>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wentieth Century"/>
                <a:buNone/>
              </a:pPr>
              <a:r>
                <a:rPr b="0" i="0" lang="en-US" sz="1800" u="none" cap="none" strike="noStrike">
                  <a:solidFill>
                    <a:schemeClr val="dk1"/>
                  </a:solidFill>
                  <a:latin typeface="Twentieth Century"/>
                  <a:ea typeface="Twentieth Century"/>
                  <a:cs typeface="Twentieth Century"/>
                  <a:sym typeface="Twentieth Century"/>
                </a:rPr>
                <a:t>Women whose mothers had generalized OA are more likely to develop the same condition. </a:t>
              </a:r>
              <a:endParaRPr b="0" i="0" sz="1800" u="none" cap="none" strike="noStrike">
                <a:solidFill>
                  <a:schemeClr val="dk1"/>
                </a:solidFill>
                <a:latin typeface="Twentieth Century"/>
                <a:ea typeface="Twentieth Century"/>
                <a:cs typeface="Twentieth Century"/>
                <a:sym typeface="Twentieth Century"/>
              </a:endParaRPr>
            </a:p>
          </p:txBody>
        </p:sp>
        <p:sp>
          <p:nvSpPr>
            <p:cNvPr id="171" name="Google Shape;171;p5"/>
            <p:cNvSpPr/>
            <p:nvPr/>
          </p:nvSpPr>
          <p:spPr>
            <a:xfrm>
              <a:off x="8534399" y="0"/>
              <a:ext cx="2351170" cy="61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txBox="1"/>
            <p:nvPr/>
          </p:nvSpPr>
          <p:spPr>
            <a:xfrm>
              <a:off x="8534399" y="0"/>
              <a:ext cx="2351170" cy="612740"/>
            </a:xfrm>
            <a:prstGeom prst="rect">
              <a:avLst/>
            </a:prstGeom>
            <a:noFill/>
            <a:ln>
              <a:noFill/>
            </a:ln>
          </p:spPr>
          <p:txBody>
            <a:bodyPr anchorCtr="0" anchor="ctr" bIns="71100" lIns="71100" spcFirstLastPara="1" rIns="71100" wrap="square" tIns="71100">
              <a:noAutofit/>
            </a:bodyPr>
            <a:lstStyle/>
            <a:p>
              <a:pPr indent="0" lvl="0" marL="0" marR="0" rtl="0" algn="l">
                <a:lnSpc>
                  <a:spcPct val="9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Family history</a:t>
              </a:r>
              <a:endParaRPr b="0" i="0" sz="2800" u="none" cap="none" strike="noStrike">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cxnSp>
        <p:nvCxnSpPr>
          <p:cNvPr id="178" name="Google Shape;178;p6"/>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179" name="Google Shape;179;p6"/>
          <p:cNvSpPr txBox="1"/>
          <p:nvPr>
            <p:ph type="title"/>
          </p:nvPr>
        </p:nvSpPr>
        <p:spPr>
          <a:xfrm>
            <a:off x="862764" y="533716"/>
            <a:ext cx="5094281"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400"/>
              <a:buFont typeface="Twentieth Century"/>
              <a:buNone/>
            </a:pPr>
            <a:r>
              <a:rPr lang="en-US" sz="5400" cap="none">
                <a:solidFill>
                  <a:srgbClr val="464132"/>
                </a:solidFill>
                <a:latin typeface="Twentieth Century"/>
                <a:ea typeface="Twentieth Century"/>
                <a:cs typeface="Twentieth Century"/>
                <a:sym typeface="Twentieth Century"/>
              </a:rPr>
              <a:t>OSTEOARTHRITIS - SYMPTOMS</a:t>
            </a:r>
            <a:endParaRPr/>
          </a:p>
        </p:txBody>
      </p:sp>
      <p:sp>
        <p:nvSpPr>
          <p:cNvPr id="180" name="Google Shape;180;p6"/>
          <p:cNvSpPr txBox="1"/>
          <p:nvPr>
            <p:ph idx="2" type="body"/>
          </p:nvPr>
        </p:nvSpPr>
        <p:spPr>
          <a:xfrm>
            <a:off x="862764" y="2033332"/>
            <a:ext cx="3961484" cy="4477333"/>
          </a:xfrm>
          <a:prstGeom prst="rect">
            <a:avLst/>
          </a:prstGeom>
          <a:noFill/>
          <a:ln>
            <a:noFill/>
          </a:ln>
        </p:spPr>
        <p:txBody>
          <a:bodyPr anchorCtr="0" anchor="t" bIns="45700" lIns="45700" spcFirstLastPara="1" rIns="45700" wrap="square" tIns="45700">
            <a:normAutofit/>
          </a:bodyPr>
          <a:lstStyle/>
          <a:p>
            <a:pPr indent="-93980" lvl="0" marL="91440" rtl="0" algn="l">
              <a:lnSpc>
                <a:spcPct val="80000"/>
              </a:lnSpc>
              <a:spcBef>
                <a:spcPts val="0"/>
              </a:spcBef>
              <a:spcAft>
                <a:spcPts val="0"/>
              </a:spcAft>
              <a:buSzPts val="1480"/>
              <a:buFont typeface="Arial"/>
              <a:buChar char="•"/>
            </a:pPr>
            <a:r>
              <a:rPr lang="en-US" sz="1480"/>
              <a:t>Patients usually present after middle age (50s – 60s). </a:t>
            </a:r>
            <a:endParaRPr/>
          </a:p>
          <a:p>
            <a:pPr indent="-93980" lvl="0" marL="91440" rtl="0" algn="l">
              <a:lnSpc>
                <a:spcPct val="80000"/>
              </a:lnSpc>
              <a:spcBef>
                <a:spcPts val="1400"/>
              </a:spcBef>
              <a:spcAft>
                <a:spcPts val="0"/>
              </a:spcAft>
              <a:buSzPts val="1480"/>
              <a:buFont typeface="Arial"/>
              <a:buChar char="•"/>
            </a:pPr>
            <a:r>
              <a:rPr lang="en-US" sz="1480"/>
              <a:t>Joint involvement follows several different patterns: </a:t>
            </a:r>
            <a:endParaRPr/>
          </a:p>
          <a:p>
            <a:pPr indent="-137159" lvl="1" marL="265176" rtl="0" algn="l">
              <a:lnSpc>
                <a:spcPct val="80000"/>
              </a:lnSpc>
              <a:spcBef>
                <a:spcPts val="400"/>
              </a:spcBef>
              <a:spcAft>
                <a:spcPts val="0"/>
              </a:spcAft>
              <a:buSzPts val="1480"/>
              <a:buFont typeface="Noto Sans Symbols"/>
              <a:buChar char="❑"/>
            </a:pPr>
            <a:r>
              <a:rPr lang="en-US" sz="1480"/>
              <a:t>One or two of the weightbearing joints (hip or knee).</a:t>
            </a:r>
            <a:endParaRPr/>
          </a:p>
          <a:p>
            <a:pPr indent="-137159" lvl="1" marL="265176" rtl="0" algn="l">
              <a:lnSpc>
                <a:spcPct val="80000"/>
              </a:lnSpc>
              <a:spcBef>
                <a:spcPts val="600"/>
              </a:spcBef>
              <a:spcAft>
                <a:spcPts val="0"/>
              </a:spcAft>
              <a:buSzPts val="1480"/>
              <a:buFont typeface="Noto Sans Symbols"/>
              <a:buChar char="❑"/>
            </a:pPr>
            <a:r>
              <a:rPr lang="en-US" sz="1480"/>
              <a:t>The interphalangeal joints (especially in women).</a:t>
            </a:r>
            <a:endParaRPr/>
          </a:p>
          <a:p>
            <a:pPr indent="-137159" lvl="1" marL="265176" rtl="0" algn="l">
              <a:lnSpc>
                <a:spcPct val="80000"/>
              </a:lnSpc>
              <a:spcBef>
                <a:spcPts val="600"/>
              </a:spcBef>
              <a:spcAft>
                <a:spcPts val="0"/>
              </a:spcAft>
              <a:buSzPts val="1480"/>
              <a:buFont typeface="Noto Sans Symbols"/>
              <a:buChar char="❑"/>
            </a:pPr>
            <a:r>
              <a:rPr lang="en-US" sz="1480"/>
              <a:t>Any joint that has suffered a previous affliction. </a:t>
            </a:r>
            <a:endParaRPr/>
          </a:p>
          <a:p>
            <a:pPr indent="-93980" lvl="0" marL="91440" rtl="0" algn="l">
              <a:lnSpc>
                <a:spcPct val="80000"/>
              </a:lnSpc>
              <a:spcBef>
                <a:spcPts val="1600"/>
              </a:spcBef>
              <a:spcAft>
                <a:spcPts val="0"/>
              </a:spcAft>
              <a:buSzPts val="1480"/>
              <a:buFont typeface="Arial"/>
              <a:buChar char="•"/>
            </a:pPr>
            <a:r>
              <a:rPr lang="en-US" sz="1480"/>
              <a:t>A family history is common in patients with polyarticular OA.</a:t>
            </a:r>
            <a:endParaRPr/>
          </a:p>
          <a:p>
            <a:pPr indent="-93980" lvl="0" marL="91440" rtl="0" algn="l">
              <a:lnSpc>
                <a:spcPct val="80000"/>
              </a:lnSpc>
              <a:spcBef>
                <a:spcPts val="1400"/>
              </a:spcBef>
              <a:spcAft>
                <a:spcPts val="0"/>
              </a:spcAft>
              <a:buSzPts val="1480"/>
              <a:buFont typeface="Arial"/>
              <a:buChar char="•"/>
            </a:pPr>
            <a:r>
              <a:rPr lang="en-US" sz="1480"/>
              <a:t>Typically, the symptoms of OA follow an intermittent course, with periods of remission sometimes lasting for months.</a:t>
            </a:r>
            <a:endParaRPr/>
          </a:p>
          <a:p>
            <a:pPr indent="-93980" lvl="0" marL="91440" rtl="0" algn="l">
              <a:lnSpc>
                <a:spcPct val="80000"/>
              </a:lnSpc>
              <a:spcBef>
                <a:spcPts val="1400"/>
              </a:spcBef>
              <a:spcAft>
                <a:spcPts val="0"/>
              </a:spcAft>
              <a:buSzPts val="1480"/>
              <a:buFont typeface="Arial"/>
              <a:buChar char="•"/>
            </a:pPr>
            <a:r>
              <a:rPr lang="en-US" sz="1480"/>
              <a:t>The typical course of the disease is Pain → Swelling → Stiffness and Loss of ROM → Deformity.</a:t>
            </a:r>
            <a:endParaRPr/>
          </a:p>
          <a:p>
            <a:pPr indent="0" lvl="0" marL="91440" rtl="0" algn="l">
              <a:lnSpc>
                <a:spcPct val="80000"/>
              </a:lnSpc>
              <a:spcBef>
                <a:spcPts val="1400"/>
              </a:spcBef>
              <a:spcAft>
                <a:spcPts val="0"/>
              </a:spcAft>
              <a:buSzPts val="1480"/>
              <a:buNone/>
            </a:pPr>
            <a:r>
              <a:t/>
            </a:r>
            <a:endParaRPr sz="1480"/>
          </a:p>
        </p:txBody>
      </p:sp>
      <p:grpSp>
        <p:nvGrpSpPr>
          <p:cNvPr id="181" name="Google Shape;181;p6"/>
          <p:cNvGrpSpPr/>
          <p:nvPr/>
        </p:nvGrpSpPr>
        <p:grpSpPr>
          <a:xfrm>
            <a:off x="4981904" y="411697"/>
            <a:ext cx="6718274" cy="6088822"/>
            <a:chOff x="0" y="132926"/>
            <a:chExt cx="6718274" cy="6088822"/>
          </a:xfrm>
        </p:grpSpPr>
        <p:sp>
          <p:nvSpPr>
            <p:cNvPr id="182" name="Google Shape;182;p6"/>
            <p:cNvSpPr/>
            <p:nvPr/>
          </p:nvSpPr>
          <p:spPr>
            <a:xfrm>
              <a:off x="0" y="358731"/>
              <a:ext cx="6718274" cy="2167200"/>
            </a:xfrm>
            <a:prstGeom prst="rect">
              <a:avLst/>
            </a:prstGeom>
            <a:solidFill>
              <a:schemeClr val="lt1">
                <a:alpha val="89803"/>
              </a:schemeClr>
            </a:solidFill>
            <a:ln cap="flat" cmpd="sng" w="9525">
              <a:solidFill>
                <a:schemeClr val="accent4"/>
              </a:solidFill>
              <a:prstDash val="solid"/>
              <a:round/>
              <a:headEnd len="sm" w="sm" type="none"/>
              <a:tailEnd len="sm" w="sm" type="none"/>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txBox="1"/>
            <p:nvPr/>
          </p:nvSpPr>
          <p:spPr>
            <a:xfrm>
              <a:off x="0" y="358731"/>
              <a:ext cx="6718274" cy="2167200"/>
            </a:xfrm>
            <a:prstGeom prst="rect">
              <a:avLst/>
            </a:prstGeom>
            <a:noFill/>
            <a:ln>
              <a:noFill/>
            </a:ln>
          </p:spPr>
          <p:txBody>
            <a:bodyPr anchorCtr="0" anchor="t" bIns="113775" lIns="521400" spcFirstLastPara="1" rIns="521400" wrap="square" tIns="3332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The usual presenting symptom. </a:t>
              </a:r>
              <a:endParaRPr b="0" i="0" sz="1600" u="none" cap="none" strike="noStrike">
                <a:solidFill>
                  <a:schemeClr val="dk1"/>
                </a:solidFill>
                <a:latin typeface="Twentieth Century"/>
                <a:ea typeface="Twentieth Century"/>
                <a:cs typeface="Twentieth Century"/>
                <a:sym typeface="Twentieth Century"/>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It is often quite widespread, or it may be referred to a distant site (i.e. pain in the knee from OA of the hip). </a:t>
              </a:r>
              <a:endParaRPr b="0" i="0" sz="1600" u="none" cap="none" strike="noStrike">
                <a:solidFill>
                  <a:schemeClr val="dk1"/>
                </a:solidFill>
                <a:latin typeface="Twentieth Century"/>
                <a:ea typeface="Twentieth Century"/>
                <a:cs typeface="Twentieth Century"/>
                <a:sym typeface="Twentieth Century"/>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Starts insidiously and increases slowly over months or years (from 6 weeks – 3 months). </a:t>
              </a:r>
              <a:endParaRPr b="0" i="0" sz="1600" u="none" cap="none" strike="noStrike">
                <a:solidFill>
                  <a:schemeClr val="dk1"/>
                </a:solidFill>
                <a:latin typeface="Twentieth Century"/>
                <a:ea typeface="Twentieth Century"/>
                <a:cs typeface="Twentieth Century"/>
                <a:sym typeface="Twentieth Century"/>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Aggravated by exertion and relieved by rest, although with time relief is less and less complete. In the late stage the patient may have pain in bed at night.</a:t>
              </a:r>
              <a:endParaRPr b="0" i="0" sz="1600" u="none" cap="none" strike="noStrike">
                <a:solidFill>
                  <a:schemeClr val="dk1"/>
                </a:solidFill>
                <a:latin typeface="Twentieth Century"/>
                <a:ea typeface="Twentieth Century"/>
                <a:cs typeface="Twentieth Century"/>
                <a:sym typeface="Twentieth Century"/>
              </a:endParaRPr>
            </a:p>
          </p:txBody>
        </p:sp>
        <p:sp>
          <p:nvSpPr>
            <p:cNvPr id="184" name="Google Shape;184;p6"/>
            <p:cNvSpPr/>
            <p:nvPr/>
          </p:nvSpPr>
          <p:spPr>
            <a:xfrm>
              <a:off x="371664" y="132926"/>
              <a:ext cx="4702791" cy="472320"/>
            </a:xfrm>
            <a:prstGeom prst="roundRect">
              <a:avLst>
                <a:gd fmla="val 16667" name="adj"/>
              </a:avLst>
            </a:prstGeom>
            <a:gradFill>
              <a:gsLst>
                <a:gs pos="0">
                  <a:srgbClr val="8A9791"/>
                </a:gs>
                <a:gs pos="100000">
                  <a:srgbClr val="A0B2AA"/>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txBox="1"/>
            <p:nvPr/>
          </p:nvSpPr>
          <p:spPr>
            <a:xfrm>
              <a:off x="394721" y="155983"/>
              <a:ext cx="4656677" cy="426206"/>
            </a:xfrm>
            <a:prstGeom prst="rect">
              <a:avLst/>
            </a:prstGeom>
            <a:noFill/>
            <a:ln>
              <a:noFill/>
            </a:ln>
          </p:spPr>
          <p:txBody>
            <a:bodyPr anchorCtr="0" anchor="ctr" bIns="0" lIns="177750" spcFirstLastPara="1" rIns="177750" wrap="square" tIns="0">
              <a:noAutofit/>
            </a:bodyPr>
            <a:lstStyle/>
            <a:p>
              <a:pPr indent="0" lvl="0" marL="0" marR="0" rtl="0" algn="l">
                <a:lnSpc>
                  <a:spcPct val="90000"/>
                </a:lnSpc>
                <a:spcBef>
                  <a:spcPts val="0"/>
                </a:spcBef>
                <a:spcAft>
                  <a:spcPts val="0"/>
                </a:spcAft>
                <a:buClr>
                  <a:schemeClr val="lt1"/>
                </a:buClr>
                <a:buSzPts val="2000"/>
                <a:buFont typeface="Twentieth Century"/>
                <a:buNone/>
              </a:pPr>
              <a:r>
                <a:rPr b="1" i="0" lang="en-US" sz="2000" u="none" cap="none" strike="noStrike">
                  <a:solidFill>
                    <a:schemeClr val="lt1"/>
                  </a:solidFill>
                  <a:latin typeface="Twentieth Century"/>
                  <a:ea typeface="Twentieth Century"/>
                  <a:cs typeface="Twentieth Century"/>
                  <a:sym typeface="Twentieth Century"/>
                </a:rPr>
                <a:t>Pain</a:t>
              </a:r>
              <a:endParaRPr b="0" i="0" sz="2000" u="none" cap="none" strike="noStrike">
                <a:solidFill>
                  <a:schemeClr val="lt1"/>
                </a:solidFill>
                <a:latin typeface="Twentieth Century"/>
                <a:ea typeface="Twentieth Century"/>
                <a:cs typeface="Twentieth Century"/>
                <a:sym typeface="Twentieth Century"/>
              </a:endParaRPr>
            </a:p>
          </p:txBody>
        </p:sp>
        <p:sp>
          <p:nvSpPr>
            <p:cNvPr id="186" name="Google Shape;186;p6"/>
            <p:cNvSpPr/>
            <p:nvPr/>
          </p:nvSpPr>
          <p:spPr>
            <a:xfrm>
              <a:off x="0" y="2804628"/>
              <a:ext cx="6718274" cy="856800"/>
            </a:xfrm>
            <a:prstGeom prst="rect">
              <a:avLst/>
            </a:prstGeom>
            <a:solidFill>
              <a:schemeClr val="lt1">
                <a:alpha val="89803"/>
              </a:schemeClr>
            </a:solidFill>
            <a:ln cap="flat" cmpd="sng" w="9525">
              <a:solidFill>
                <a:srgbClr val="86AD83"/>
              </a:solidFill>
              <a:prstDash val="solid"/>
              <a:round/>
              <a:headEnd len="sm" w="sm" type="none"/>
              <a:tailEnd len="sm" w="sm" type="none"/>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txBox="1"/>
            <p:nvPr/>
          </p:nvSpPr>
          <p:spPr>
            <a:xfrm>
              <a:off x="0" y="2804628"/>
              <a:ext cx="6718274" cy="856800"/>
            </a:xfrm>
            <a:prstGeom prst="rect">
              <a:avLst/>
            </a:prstGeom>
            <a:noFill/>
            <a:ln>
              <a:noFill/>
            </a:ln>
          </p:spPr>
          <p:txBody>
            <a:bodyPr anchorCtr="0" anchor="t" bIns="113775" lIns="521400" spcFirstLastPara="1" rIns="521400" wrap="square" tIns="333225">
              <a:noAutofit/>
            </a:bodyPr>
            <a:lstStyle/>
            <a:p>
              <a:pPr indent="-171450" lvl="1" marL="171450" marR="0" rtl="0" algn="l">
                <a:lnSpc>
                  <a:spcPct val="90000"/>
                </a:lnSpc>
                <a:spcBef>
                  <a:spcPts val="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Common; characteristically it occurs after periods of inactivity, but with time it becomes constant and progressive.</a:t>
              </a:r>
              <a:endParaRPr/>
            </a:p>
          </p:txBody>
        </p:sp>
        <p:sp>
          <p:nvSpPr>
            <p:cNvPr id="188" name="Google Shape;188;p6"/>
            <p:cNvSpPr/>
            <p:nvPr/>
          </p:nvSpPr>
          <p:spPr>
            <a:xfrm>
              <a:off x="335913" y="2568468"/>
              <a:ext cx="4702791" cy="472320"/>
            </a:xfrm>
            <a:prstGeom prst="roundRect">
              <a:avLst>
                <a:gd fmla="val 16667" name="adj"/>
              </a:avLst>
            </a:prstGeom>
            <a:gradFill>
              <a:gsLst>
                <a:gs pos="0">
                  <a:srgbClr val="7C9F78"/>
                </a:gs>
                <a:gs pos="100000">
                  <a:srgbClr val="91BE8C"/>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txBox="1"/>
            <p:nvPr/>
          </p:nvSpPr>
          <p:spPr>
            <a:xfrm>
              <a:off x="358970" y="2591525"/>
              <a:ext cx="4656677" cy="426206"/>
            </a:xfrm>
            <a:prstGeom prst="rect">
              <a:avLst/>
            </a:prstGeom>
            <a:noFill/>
            <a:ln>
              <a:noFill/>
            </a:ln>
          </p:spPr>
          <p:txBody>
            <a:bodyPr anchorCtr="0" anchor="ctr" bIns="0" lIns="177750" spcFirstLastPara="1" rIns="177750" wrap="square" tIns="0">
              <a:noAutofit/>
            </a:bodyPr>
            <a:lstStyle/>
            <a:p>
              <a:pPr indent="0" lvl="0" marL="0" marR="0" rtl="0" algn="l">
                <a:lnSpc>
                  <a:spcPct val="90000"/>
                </a:lnSpc>
                <a:spcBef>
                  <a:spcPts val="0"/>
                </a:spcBef>
                <a:spcAft>
                  <a:spcPts val="0"/>
                </a:spcAft>
                <a:buClr>
                  <a:schemeClr val="lt1"/>
                </a:buClr>
                <a:buSzPts val="2000"/>
                <a:buFont typeface="Twentieth Century"/>
                <a:buNone/>
              </a:pPr>
              <a:r>
                <a:rPr b="1" i="0" lang="en-US" sz="2000" u="none" cap="none" strike="noStrike">
                  <a:solidFill>
                    <a:schemeClr val="lt1"/>
                  </a:solidFill>
                  <a:latin typeface="Twentieth Century"/>
                  <a:ea typeface="Twentieth Century"/>
                  <a:cs typeface="Twentieth Century"/>
                  <a:sym typeface="Twentieth Century"/>
                </a:rPr>
                <a:t>Stiffness</a:t>
              </a:r>
              <a:endParaRPr b="0" i="0" sz="2000" u="none" cap="none" strike="noStrike">
                <a:solidFill>
                  <a:schemeClr val="lt1"/>
                </a:solidFill>
                <a:latin typeface="Twentieth Century"/>
                <a:ea typeface="Twentieth Century"/>
                <a:cs typeface="Twentieth Century"/>
                <a:sym typeface="Twentieth Century"/>
              </a:endParaRPr>
            </a:p>
          </p:txBody>
        </p:sp>
        <p:sp>
          <p:nvSpPr>
            <p:cNvPr id="190" name="Google Shape;190;p6"/>
            <p:cNvSpPr/>
            <p:nvPr/>
          </p:nvSpPr>
          <p:spPr>
            <a:xfrm>
              <a:off x="0" y="3983988"/>
              <a:ext cx="6718274" cy="856800"/>
            </a:xfrm>
            <a:prstGeom prst="rect">
              <a:avLst/>
            </a:prstGeom>
            <a:solidFill>
              <a:schemeClr val="lt1">
                <a:alpha val="89803"/>
              </a:schemeClr>
            </a:solidFill>
            <a:ln cap="flat" cmpd="sng" w="9525">
              <a:solidFill>
                <a:srgbClr val="A4B970"/>
              </a:solidFill>
              <a:prstDash val="solid"/>
              <a:round/>
              <a:headEnd len="sm" w="sm" type="none"/>
              <a:tailEnd len="sm" w="sm" type="none"/>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txBox="1"/>
            <p:nvPr/>
          </p:nvSpPr>
          <p:spPr>
            <a:xfrm>
              <a:off x="0" y="3983988"/>
              <a:ext cx="6718274" cy="856800"/>
            </a:xfrm>
            <a:prstGeom prst="rect">
              <a:avLst/>
            </a:prstGeom>
            <a:noFill/>
            <a:ln>
              <a:noFill/>
            </a:ln>
          </p:spPr>
          <p:txBody>
            <a:bodyPr anchorCtr="0" anchor="t" bIns="113775" lIns="521400" spcFirstLastPara="1" rIns="521400" wrap="square" tIns="333225">
              <a:noAutofit/>
            </a:bodyPr>
            <a:lstStyle/>
            <a:p>
              <a:pPr indent="-171450" lvl="1" marL="171450" marR="0" rtl="0" algn="l">
                <a:lnSpc>
                  <a:spcPct val="90000"/>
                </a:lnSpc>
                <a:spcBef>
                  <a:spcPts val="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May be intermittent (suggesting an effusion) or continuous (with capsular thickening or large osteophytes).</a:t>
              </a:r>
              <a:endParaRPr/>
            </a:p>
          </p:txBody>
        </p:sp>
        <p:sp>
          <p:nvSpPr>
            <p:cNvPr id="192" name="Google Shape;192;p6"/>
            <p:cNvSpPr/>
            <p:nvPr/>
          </p:nvSpPr>
          <p:spPr>
            <a:xfrm>
              <a:off x="335913" y="3747828"/>
              <a:ext cx="4702791" cy="472320"/>
            </a:xfrm>
            <a:prstGeom prst="roundRect">
              <a:avLst>
                <a:gd fmla="val 16667" name="adj"/>
              </a:avLst>
            </a:prstGeom>
            <a:gradFill>
              <a:gsLst>
                <a:gs pos="0">
                  <a:srgbClr val="98AB66"/>
                </a:gs>
                <a:gs pos="100000">
                  <a:srgbClr val="B5CF77"/>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txBox="1"/>
            <p:nvPr/>
          </p:nvSpPr>
          <p:spPr>
            <a:xfrm>
              <a:off x="358970" y="3770885"/>
              <a:ext cx="4656677" cy="426206"/>
            </a:xfrm>
            <a:prstGeom prst="rect">
              <a:avLst/>
            </a:prstGeom>
            <a:noFill/>
            <a:ln>
              <a:noFill/>
            </a:ln>
          </p:spPr>
          <p:txBody>
            <a:bodyPr anchorCtr="0" anchor="ctr" bIns="0" lIns="177750" spcFirstLastPara="1" rIns="177750" wrap="square" tIns="0">
              <a:noAutofit/>
            </a:bodyPr>
            <a:lstStyle/>
            <a:p>
              <a:pPr indent="0" lvl="0" marL="0" marR="0" rtl="0" algn="l">
                <a:lnSpc>
                  <a:spcPct val="90000"/>
                </a:lnSpc>
                <a:spcBef>
                  <a:spcPts val="0"/>
                </a:spcBef>
                <a:spcAft>
                  <a:spcPts val="0"/>
                </a:spcAft>
                <a:buClr>
                  <a:schemeClr val="lt1"/>
                </a:buClr>
                <a:buSzPts val="2000"/>
                <a:buFont typeface="Twentieth Century"/>
                <a:buNone/>
              </a:pPr>
              <a:r>
                <a:rPr b="1" i="0" lang="en-US" sz="2000" u="none" cap="none" strike="noStrike">
                  <a:solidFill>
                    <a:schemeClr val="lt1"/>
                  </a:solidFill>
                  <a:latin typeface="Twentieth Century"/>
                  <a:ea typeface="Twentieth Century"/>
                  <a:cs typeface="Twentieth Century"/>
                  <a:sym typeface="Twentieth Century"/>
                </a:rPr>
                <a:t>Swelling</a:t>
              </a:r>
              <a:endParaRPr b="0" i="0" sz="2000" u="none" cap="none" strike="noStrike">
                <a:solidFill>
                  <a:schemeClr val="lt1"/>
                </a:solidFill>
                <a:latin typeface="Twentieth Century"/>
                <a:ea typeface="Twentieth Century"/>
                <a:cs typeface="Twentieth Century"/>
                <a:sym typeface="Twentieth Century"/>
              </a:endParaRPr>
            </a:p>
          </p:txBody>
        </p:sp>
        <p:sp>
          <p:nvSpPr>
            <p:cNvPr id="194" name="Google Shape;194;p6"/>
            <p:cNvSpPr/>
            <p:nvPr/>
          </p:nvSpPr>
          <p:spPr>
            <a:xfrm>
              <a:off x="0" y="5163348"/>
              <a:ext cx="6718274" cy="1058400"/>
            </a:xfrm>
            <a:prstGeom prst="rect">
              <a:avLst/>
            </a:prstGeom>
            <a:solidFill>
              <a:schemeClr val="lt1">
                <a:alpha val="89803"/>
              </a:schemeClr>
            </a:solidFill>
            <a:ln cap="flat" cmpd="sng" w="9525">
              <a:solidFill>
                <a:srgbClr val="C7995C"/>
              </a:solidFill>
              <a:prstDash val="solid"/>
              <a:round/>
              <a:headEnd len="sm" w="sm" type="none"/>
              <a:tailEnd len="sm" w="sm" type="none"/>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a:off x="0" y="5163348"/>
              <a:ext cx="6718274" cy="1058400"/>
            </a:xfrm>
            <a:prstGeom prst="rect">
              <a:avLst/>
            </a:prstGeom>
            <a:noFill/>
            <a:ln>
              <a:noFill/>
            </a:ln>
          </p:spPr>
          <p:txBody>
            <a:bodyPr anchorCtr="0" anchor="t" bIns="113775" lIns="521400" spcFirstLastPara="1" rIns="521400" wrap="square" tIns="333225">
              <a:noAutofit/>
            </a:bodyPr>
            <a:lstStyle/>
            <a:p>
              <a:pPr indent="-171450" lvl="1" marL="171450" marR="0" rtl="0" algn="l">
                <a:lnSpc>
                  <a:spcPct val="90000"/>
                </a:lnSpc>
                <a:spcBef>
                  <a:spcPts val="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May result from capsular contracture or joint instability (but be aware that the deformity may have preceded and contributed to the onset of OA).</a:t>
              </a:r>
              <a:endParaRPr/>
            </a:p>
          </p:txBody>
        </p:sp>
        <p:sp>
          <p:nvSpPr>
            <p:cNvPr id="196" name="Google Shape;196;p6"/>
            <p:cNvSpPr/>
            <p:nvPr/>
          </p:nvSpPr>
          <p:spPr>
            <a:xfrm>
              <a:off x="335913" y="4927188"/>
              <a:ext cx="4702791" cy="472320"/>
            </a:xfrm>
            <a:prstGeom prst="roundRect">
              <a:avLst>
                <a:gd fmla="val 16667" name="adj"/>
              </a:avLst>
            </a:prstGeom>
            <a:gradFill>
              <a:gsLst>
                <a:gs pos="0">
                  <a:srgbClr val="B78E55"/>
                </a:gs>
                <a:gs pos="100000">
                  <a:srgbClr val="E1A963"/>
                </a:gs>
              </a:gsLst>
              <a:path path="circle">
                <a:fillToRect b="50%" l="50%" r="50%" t="50%"/>
              </a:path>
              <a:tileRect/>
            </a:gradFill>
            <a:ln>
              <a:noFill/>
            </a:ln>
            <a:effectLst>
              <a:outerShdw blurRad="50800" rotWithShape="0" algn="ctr" dir="5400000" dist="12700">
                <a:srgbClr val="000000">
                  <a:alpha val="4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txBox="1"/>
            <p:nvPr/>
          </p:nvSpPr>
          <p:spPr>
            <a:xfrm>
              <a:off x="358970" y="4950245"/>
              <a:ext cx="4656677" cy="426206"/>
            </a:xfrm>
            <a:prstGeom prst="rect">
              <a:avLst/>
            </a:prstGeom>
            <a:noFill/>
            <a:ln>
              <a:noFill/>
            </a:ln>
          </p:spPr>
          <p:txBody>
            <a:bodyPr anchorCtr="0" anchor="ctr" bIns="0" lIns="177750" spcFirstLastPara="1" rIns="177750" wrap="square" tIns="0">
              <a:noAutofit/>
            </a:bodyPr>
            <a:lstStyle/>
            <a:p>
              <a:pPr indent="0" lvl="0" marL="0" marR="0" rtl="0" algn="l">
                <a:lnSpc>
                  <a:spcPct val="90000"/>
                </a:lnSpc>
                <a:spcBef>
                  <a:spcPts val="0"/>
                </a:spcBef>
                <a:spcAft>
                  <a:spcPts val="0"/>
                </a:spcAft>
                <a:buClr>
                  <a:schemeClr val="lt1"/>
                </a:buClr>
                <a:buSzPts val="2000"/>
                <a:buFont typeface="Twentieth Century"/>
                <a:buNone/>
              </a:pPr>
              <a:r>
                <a:rPr b="1" i="0" lang="en-US" sz="2000" u="none" cap="none" strike="noStrike">
                  <a:solidFill>
                    <a:schemeClr val="lt1"/>
                  </a:solidFill>
                  <a:latin typeface="Twentieth Century"/>
                  <a:ea typeface="Twentieth Century"/>
                  <a:cs typeface="Twentieth Century"/>
                  <a:sym typeface="Twentieth Century"/>
                </a:rPr>
                <a:t>Deformity</a:t>
              </a:r>
              <a:endParaRPr b="0" i="0" sz="2000" u="none" cap="none" strike="noStrik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cxnSp>
        <p:nvCxnSpPr>
          <p:cNvPr id="203" name="Google Shape;203;p7"/>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204" name="Google Shape;204;p7"/>
          <p:cNvSpPr txBox="1"/>
          <p:nvPr>
            <p:ph type="title"/>
          </p:nvPr>
        </p:nvSpPr>
        <p:spPr>
          <a:xfrm>
            <a:off x="1024128" y="585216"/>
            <a:ext cx="6066818"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US"/>
              <a:t>OSTEOARTHRITIS – SIGNS </a:t>
            </a:r>
            <a:endParaRPr/>
          </a:p>
        </p:txBody>
      </p:sp>
      <p:sp>
        <p:nvSpPr>
          <p:cNvPr id="205" name="Google Shape;205;p7"/>
          <p:cNvSpPr txBox="1"/>
          <p:nvPr>
            <p:ph idx="1" type="body"/>
          </p:nvPr>
        </p:nvSpPr>
        <p:spPr>
          <a:xfrm>
            <a:off x="1024128" y="2286000"/>
            <a:ext cx="6066818" cy="4023360"/>
          </a:xfrm>
          <a:prstGeom prst="rect">
            <a:avLst/>
          </a:prstGeom>
          <a:noFill/>
          <a:ln>
            <a:noFill/>
          </a:ln>
        </p:spPr>
        <p:txBody>
          <a:bodyPr anchorCtr="0" anchor="t" bIns="45700" lIns="45700" spcFirstLastPara="1" rIns="45700" wrap="square" tIns="45700">
            <a:normAutofit/>
          </a:bodyPr>
          <a:lstStyle/>
          <a:p>
            <a:pPr indent="-457200" lvl="0" marL="457200" rtl="0" algn="l">
              <a:lnSpc>
                <a:spcPct val="90000"/>
              </a:lnSpc>
              <a:spcBef>
                <a:spcPts val="0"/>
              </a:spcBef>
              <a:spcAft>
                <a:spcPts val="0"/>
              </a:spcAft>
              <a:buSzPts val="2200"/>
              <a:buFont typeface="Twentieth Century"/>
              <a:buAutoNum type="arabicPeriod"/>
            </a:pPr>
            <a:r>
              <a:rPr b="0" i="0" lang="en-US" u="none" strike="noStrike"/>
              <a:t>Swelling.</a:t>
            </a:r>
            <a:endParaRPr/>
          </a:p>
          <a:p>
            <a:pPr indent="-457200" lvl="0" marL="457200" rtl="0" algn="l">
              <a:lnSpc>
                <a:spcPct val="90000"/>
              </a:lnSpc>
              <a:spcBef>
                <a:spcPts val="1400"/>
              </a:spcBef>
              <a:spcAft>
                <a:spcPts val="0"/>
              </a:spcAft>
              <a:buSzPts val="2200"/>
              <a:buFont typeface="Twentieth Century"/>
              <a:buAutoNum type="arabicPeriod"/>
            </a:pPr>
            <a:r>
              <a:rPr lang="en-US"/>
              <a:t>Tenderness (around joint line).</a:t>
            </a:r>
            <a:endParaRPr/>
          </a:p>
          <a:p>
            <a:pPr indent="-457200" lvl="0" marL="457200" rtl="0" algn="l">
              <a:lnSpc>
                <a:spcPct val="90000"/>
              </a:lnSpc>
              <a:spcBef>
                <a:spcPts val="1400"/>
              </a:spcBef>
              <a:spcAft>
                <a:spcPts val="0"/>
              </a:spcAft>
              <a:buSzPts val="2200"/>
              <a:buFont typeface="Twentieth Century"/>
              <a:buAutoNum type="arabicPeriod"/>
            </a:pPr>
            <a:r>
              <a:rPr lang="en-US"/>
              <a:t>Crepitus on movement.</a:t>
            </a:r>
            <a:endParaRPr/>
          </a:p>
          <a:p>
            <a:pPr indent="-457200" lvl="0" marL="457200" rtl="0" algn="l">
              <a:lnSpc>
                <a:spcPct val="90000"/>
              </a:lnSpc>
              <a:spcBef>
                <a:spcPts val="1400"/>
              </a:spcBef>
              <a:spcAft>
                <a:spcPts val="0"/>
              </a:spcAft>
              <a:buSzPts val="2200"/>
              <a:buFont typeface="Twentieth Century"/>
              <a:buAutoNum type="arabicPeriod"/>
            </a:pPr>
            <a:r>
              <a:rPr lang="en-US"/>
              <a:t>Deformity</a:t>
            </a:r>
            <a:r>
              <a:rPr b="0" i="0" lang="en-US" u="none" strike="noStrike"/>
              <a:t>.</a:t>
            </a:r>
            <a:endParaRPr/>
          </a:p>
          <a:p>
            <a:pPr indent="-457200" lvl="0" marL="457200" rtl="0" algn="l">
              <a:lnSpc>
                <a:spcPct val="90000"/>
              </a:lnSpc>
              <a:spcBef>
                <a:spcPts val="1400"/>
              </a:spcBef>
              <a:spcAft>
                <a:spcPts val="0"/>
              </a:spcAft>
              <a:buSzPts val="2200"/>
              <a:buFont typeface="Twentieth Century"/>
              <a:buAutoNum type="arabicPeriod"/>
            </a:pPr>
            <a:r>
              <a:rPr b="0" i="0" lang="en-US" u="none" strike="noStrike"/>
              <a:t>Muscle wasting. </a:t>
            </a:r>
            <a:endParaRPr/>
          </a:p>
          <a:p>
            <a:pPr indent="-139700" lvl="0" marL="91440" rtl="0" algn="l">
              <a:lnSpc>
                <a:spcPct val="90000"/>
              </a:lnSpc>
              <a:spcBef>
                <a:spcPts val="1400"/>
              </a:spcBef>
              <a:spcAft>
                <a:spcPts val="0"/>
              </a:spcAft>
              <a:buSzPts val="2200"/>
              <a:buFont typeface="Noto Sans Symbols"/>
              <a:buChar char="❑"/>
            </a:pPr>
            <a:r>
              <a:rPr b="0" i="0" lang="en-US" u="none" strike="noStrike"/>
              <a:t> In contrast to inflammatory joint disease, OA is unassociated with any systemic manifestations.</a:t>
            </a:r>
            <a:endParaRPr/>
          </a:p>
          <a:p>
            <a:pPr indent="-317500" lvl="0" marL="457200" rtl="0" algn="l">
              <a:lnSpc>
                <a:spcPct val="90000"/>
              </a:lnSpc>
              <a:spcBef>
                <a:spcPts val="1400"/>
              </a:spcBef>
              <a:spcAft>
                <a:spcPts val="0"/>
              </a:spcAft>
              <a:buSzPts val="2200"/>
              <a:buFont typeface="Twentieth Century"/>
              <a:buNone/>
            </a:pPr>
            <a:r>
              <a:t/>
            </a:r>
            <a:endParaRPr/>
          </a:p>
        </p:txBody>
      </p:sp>
      <p:pic>
        <p:nvPicPr>
          <p:cNvPr id="206" name="Google Shape;206;p7"/>
          <p:cNvPicPr preferRelativeResize="0"/>
          <p:nvPr/>
        </p:nvPicPr>
        <p:blipFill rotWithShape="1">
          <a:blip r:embed="rId3">
            <a:alphaModFix/>
          </a:blip>
          <a:srcRect b="0" l="0" r="0" t="0"/>
          <a:stretch/>
        </p:blipFill>
        <p:spPr>
          <a:xfrm>
            <a:off x="7612572" y="640080"/>
            <a:ext cx="3879044" cy="2628053"/>
          </a:xfrm>
          <a:prstGeom prst="rect">
            <a:avLst/>
          </a:prstGeom>
          <a:noFill/>
          <a:ln>
            <a:noFill/>
          </a:ln>
        </p:spPr>
      </p:pic>
      <p:pic>
        <p:nvPicPr>
          <p:cNvPr descr="A close up of a tattoo on his head&#10;&#10;Description automatically generated" id="207" name="Google Shape;207;p7"/>
          <p:cNvPicPr preferRelativeResize="0"/>
          <p:nvPr>
            <p:ph idx="2" type="body"/>
          </p:nvPr>
        </p:nvPicPr>
        <p:blipFill rotWithShape="1">
          <a:blip r:embed="rId4">
            <a:alphaModFix/>
          </a:blip>
          <a:srcRect b="0" l="0" r="0" t="0"/>
          <a:stretch/>
        </p:blipFill>
        <p:spPr>
          <a:xfrm>
            <a:off x="7576114" y="3589867"/>
            <a:ext cx="3951959" cy="26280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cxnSp>
        <p:nvCxnSpPr>
          <p:cNvPr id="213" name="Google Shape;213;p8"/>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
        <p:nvSpPr>
          <p:cNvPr id="214" name="Google Shape;214;p8"/>
          <p:cNvSpPr/>
          <p:nvPr/>
        </p:nvSpPr>
        <p:spPr>
          <a:xfrm>
            <a:off x="327546" y="4572000"/>
            <a:ext cx="7058307" cy="1964266"/>
          </a:xfrm>
          <a:prstGeom prst="rect">
            <a:avLst/>
          </a:prstGeom>
          <a:solidFill>
            <a:srgbClr val="3A3C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5" name="Google Shape;215;p8"/>
          <p:cNvSpPr txBox="1"/>
          <p:nvPr>
            <p:ph type="title"/>
          </p:nvPr>
        </p:nvSpPr>
        <p:spPr>
          <a:xfrm>
            <a:off x="524256" y="4767072"/>
            <a:ext cx="6594189" cy="162521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FFFFFF"/>
              </a:buClr>
              <a:buSzPts val="5000"/>
              <a:buFont typeface="Twentieth Century"/>
              <a:buNone/>
            </a:pPr>
            <a:r>
              <a:rPr lang="en-US">
                <a:solidFill>
                  <a:srgbClr val="FFFFFF"/>
                </a:solidFill>
              </a:rPr>
              <a:t>OSTEOARTHRITIS – IMAGING </a:t>
            </a:r>
            <a:endParaRPr/>
          </a:p>
        </p:txBody>
      </p:sp>
      <p:pic>
        <p:nvPicPr>
          <p:cNvPr id="216" name="Google Shape;216;p8"/>
          <p:cNvPicPr preferRelativeResize="0"/>
          <p:nvPr>
            <p:ph idx="2" type="body"/>
          </p:nvPr>
        </p:nvPicPr>
        <p:blipFill rotWithShape="1">
          <a:blip r:embed="rId3">
            <a:alphaModFix/>
          </a:blip>
          <a:srcRect b="0" l="0" r="0" t="0"/>
          <a:stretch/>
        </p:blipFill>
        <p:spPr>
          <a:xfrm>
            <a:off x="327547" y="321733"/>
            <a:ext cx="7058306" cy="4106283"/>
          </a:xfrm>
          <a:prstGeom prst="rect">
            <a:avLst/>
          </a:prstGeom>
          <a:noFill/>
          <a:ln>
            <a:noFill/>
          </a:ln>
        </p:spPr>
      </p:pic>
      <p:sp>
        <p:nvSpPr>
          <p:cNvPr id="217" name="Google Shape;217;p8"/>
          <p:cNvSpPr/>
          <p:nvPr/>
        </p:nvSpPr>
        <p:spPr>
          <a:xfrm>
            <a:off x="7534655" y="321732"/>
            <a:ext cx="4335613"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8" name="Google Shape;218;p8"/>
          <p:cNvSpPr txBox="1"/>
          <p:nvPr>
            <p:ph idx="1" type="body"/>
          </p:nvPr>
        </p:nvSpPr>
        <p:spPr>
          <a:xfrm>
            <a:off x="7820306" y="551953"/>
            <a:ext cx="3767797" cy="5754093"/>
          </a:xfrm>
          <a:prstGeom prst="rect">
            <a:avLst/>
          </a:prstGeom>
          <a:noFill/>
          <a:ln>
            <a:noFill/>
          </a:ln>
        </p:spPr>
        <p:txBody>
          <a:bodyPr anchorCtr="0" anchor="ctr" bIns="45700" lIns="45700" spcFirstLastPara="1" rIns="45700" wrap="square" tIns="45700">
            <a:normAutofit/>
          </a:bodyPr>
          <a:lstStyle/>
          <a:p>
            <a:pPr indent="-105727" lvl="0" marL="91440" rtl="0" algn="l">
              <a:lnSpc>
                <a:spcPct val="100000"/>
              </a:lnSpc>
              <a:spcBef>
                <a:spcPts val="0"/>
              </a:spcBef>
              <a:spcAft>
                <a:spcPts val="0"/>
              </a:spcAft>
              <a:buSzPts val="1665"/>
              <a:buFont typeface="Arial"/>
              <a:buChar char="•"/>
            </a:pPr>
            <a:r>
              <a:rPr b="0" i="0" lang="en-US" sz="1665" u="none" strike="noStrike">
                <a:solidFill>
                  <a:srgbClr val="FFFFFF"/>
                </a:solidFill>
              </a:rPr>
              <a:t> X-ray appearances are so characteristic that other forms of imaging are seldom necessary for ordinary clinical assessment. They should be taken while the patient is standing.</a:t>
            </a:r>
            <a:endParaRPr/>
          </a:p>
          <a:p>
            <a:pPr indent="-105727" lvl="0" marL="91440" rtl="0" algn="l">
              <a:lnSpc>
                <a:spcPct val="100000"/>
              </a:lnSpc>
              <a:spcBef>
                <a:spcPts val="1400"/>
              </a:spcBef>
              <a:spcAft>
                <a:spcPts val="0"/>
              </a:spcAft>
              <a:buSzPts val="1665"/>
              <a:buFont typeface="Arial"/>
              <a:buChar char="•"/>
            </a:pPr>
            <a:r>
              <a:rPr b="0" i="0" lang="en-US" sz="1665" u="none" strike="noStrike">
                <a:solidFill>
                  <a:srgbClr val="FFFFFF"/>
                </a:solidFill>
              </a:rPr>
              <a:t> The cardinal signs of osteoarthritis:</a:t>
            </a:r>
            <a:endParaRPr/>
          </a:p>
          <a:p>
            <a:pPr indent="-457200" lvl="1" marL="585216" rtl="0" algn="l">
              <a:lnSpc>
                <a:spcPct val="100000"/>
              </a:lnSpc>
              <a:spcBef>
                <a:spcPts val="400"/>
              </a:spcBef>
              <a:spcAft>
                <a:spcPts val="0"/>
              </a:spcAft>
              <a:buSzPts val="1665"/>
              <a:buFont typeface="Twentieth Century"/>
              <a:buAutoNum type="arabicPeriod"/>
            </a:pPr>
            <a:r>
              <a:rPr b="0" i="0" lang="en-US" sz="1665" u="none" strike="noStrike">
                <a:solidFill>
                  <a:srgbClr val="FFFFFF"/>
                </a:solidFill>
              </a:rPr>
              <a:t>Narrowing of the ‘joint space (asymmetrical loss of cartilage)</a:t>
            </a:r>
            <a:endParaRPr/>
          </a:p>
          <a:p>
            <a:pPr indent="-457200" lvl="1" marL="585216" rtl="0" algn="l">
              <a:lnSpc>
                <a:spcPct val="100000"/>
              </a:lnSpc>
              <a:spcBef>
                <a:spcPts val="600"/>
              </a:spcBef>
              <a:spcAft>
                <a:spcPts val="0"/>
              </a:spcAft>
              <a:buSzPts val="1665"/>
              <a:buFont typeface="Twentieth Century"/>
              <a:buAutoNum type="arabicPeriod"/>
            </a:pPr>
            <a:r>
              <a:rPr b="0" i="0" lang="en-US" sz="1665" u="none" strike="noStrike">
                <a:solidFill>
                  <a:srgbClr val="FFFFFF"/>
                </a:solidFill>
              </a:rPr>
              <a:t>Sclerosis of the subchondral bone under the area of cartilage loss.</a:t>
            </a:r>
            <a:endParaRPr/>
          </a:p>
          <a:p>
            <a:pPr indent="-457200" lvl="1" marL="585216" rtl="0" algn="l">
              <a:lnSpc>
                <a:spcPct val="100000"/>
              </a:lnSpc>
              <a:spcBef>
                <a:spcPts val="600"/>
              </a:spcBef>
              <a:spcAft>
                <a:spcPts val="0"/>
              </a:spcAft>
              <a:buSzPts val="1665"/>
              <a:buFont typeface="Twentieth Century"/>
              <a:buAutoNum type="arabicPeriod"/>
            </a:pPr>
            <a:r>
              <a:rPr b="0" i="0" lang="en-US" sz="1665" u="none" strike="noStrike">
                <a:solidFill>
                  <a:srgbClr val="FFFFFF"/>
                </a:solidFill>
              </a:rPr>
              <a:t>Formation of cysts close to the articular surface.</a:t>
            </a:r>
            <a:endParaRPr/>
          </a:p>
          <a:p>
            <a:pPr indent="-457200" lvl="1" marL="585216" rtl="0" algn="l">
              <a:lnSpc>
                <a:spcPct val="100000"/>
              </a:lnSpc>
              <a:spcBef>
                <a:spcPts val="600"/>
              </a:spcBef>
              <a:spcAft>
                <a:spcPts val="0"/>
              </a:spcAft>
              <a:buSzPts val="1665"/>
              <a:buFont typeface="Twentieth Century"/>
              <a:buAutoNum type="arabicPeriod"/>
            </a:pPr>
            <a:r>
              <a:rPr b="0" i="0" lang="en-US" sz="1665" u="none" strike="noStrike">
                <a:solidFill>
                  <a:srgbClr val="FFFFFF"/>
                </a:solidFill>
              </a:rPr>
              <a:t>Formation of osteophytes at the margins of the joint.</a:t>
            </a:r>
            <a:endParaRPr/>
          </a:p>
          <a:p>
            <a:pPr indent="-457200" lvl="1" marL="585216" rtl="0" algn="l">
              <a:lnSpc>
                <a:spcPct val="100000"/>
              </a:lnSpc>
              <a:spcBef>
                <a:spcPts val="600"/>
              </a:spcBef>
              <a:spcAft>
                <a:spcPts val="0"/>
              </a:spcAft>
              <a:buSzPts val="1665"/>
              <a:buFont typeface="Twentieth Century"/>
              <a:buAutoNum type="arabicPeriod"/>
            </a:pPr>
            <a:r>
              <a:rPr b="0" i="0" lang="en-US" sz="1665" u="none" strike="noStrike">
                <a:solidFill>
                  <a:srgbClr val="FFFFFF"/>
                </a:solidFill>
              </a:rPr>
              <a:t>Re-modelling of the bone ends on either side of the joint. </a:t>
            </a:r>
            <a:endParaRPr/>
          </a:p>
          <a:p>
            <a:pPr indent="-457200" lvl="1" marL="585216" rtl="0" algn="l">
              <a:lnSpc>
                <a:spcPct val="100000"/>
              </a:lnSpc>
              <a:spcBef>
                <a:spcPts val="600"/>
              </a:spcBef>
              <a:spcAft>
                <a:spcPts val="0"/>
              </a:spcAft>
              <a:buSzPts val="1665"/>
              <a:buFont typeface="Twentieth Century"/>
              <a:buAutoNum type="arabicPeriod"/>
            </a:pPr>
            <a:r>
              <a:rPr b="0" i="0" lang="en-US" sz="1665" u="none" strike="noStrike">
                <a:solidFill>
                  <a:srgbClr val="FFFFFF"/>
                </a:solidFill>
              </a:rPr>
              <a:t>Late features may include joint displacement and bone destruction.</a:t>
            </a:r>
            <a:endParaRPr sz="1665">
              <a:solidFill>
                <a:srgbClr val="FFFFFF"/>
              </a:solidFill>
            </a:endParaRPr>
          </a:p>
          <a:p>
            <a:pPr indent="0" lvl="0" marL="91440" rtl="0" algn="l">
              <a:lnSpc>
                <a:spcPct val="100000"/>
              </a:lnSpc>
              <a:spcBef>
                <a:spcPts val="1600"/>
              </a:spcBef>
              <a:spcAft>
                <a:spcPts val="0"/>
              </a:spcAft>
              <a:buSzPts val="1665"/>
              <a:buNone/>
            </a:pPr>
            <a:r>
              <a:t/>
            </a:r>
            <a:endParaRPr sz="1665">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9"/>
          <p:cNvSpPr/>
          <p:nvPr/>
        </p:nvSpPr>
        <p:spPr>
          <a:xfrm>
            <a:off x="327546" y="4572000"/>
            <a:ext cx="7058307" cy="196426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4" name="Google Shape;224;p9"/>
          <p:cNvSpPr txBox="1"/>
          <p:nvPr>
            <p:ph type="title"/>
          </p:nvPr>
        </p:nvSpPr>
        <p:spPr>
          <a:xfrm>
            <a:off x="524256" y="4767072"/>
            <a:ext cx="6594189" cy="162521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FFFFFF"/>
              </a:buClr>
              <a:buSzPts val="5000"/>
              <a:buFont typeface="Twentieth Century"/>
              <a:buNone/>
            </a:pPr>
            <a:r>
              <a:rPr lang="en-US">
                <a:solidFill>
                  <a:srgbClr val="FFFFFF"/>
                </a:solidFill>
              </a:rPr>
              <a:t>OSTEOARTHRITIS – IMAGING</a:t>
            </a:r>
            <a:endParaRPr/>
          </a:p>
        </p:txBody>
      </p:sp>
      <p:pic>
        <p:nvPicPr>
          <p:cNvPr id="225" name="Google Shape;225;p9"/>
          <p:cNvPicPr preferRelativeResize="0"/>
          <p:nvPr/>
        </p:nvPicPr>
        <p:blipFill rotWithShape="1">
          <a:blip r:embed="rId3">
            <a:alphaModFix/>
          </a:blip>
          <a:srcRect b="7155" l="0" r="1" t="110"/>
          <a:stretch/>
        </p:blipFill>
        <p:spPr>
          <a:xfrm>
            <a:off x="327547" y="321733"/>
            <a:ext cx="7058306" cy="4107392"/>
          </a:xfrm>
          <a:prstGeom prst="rect">
            <a:avLst/>
          </a:prstGeom>
          <a:noFill/>
          <a:ln>
            <a:noFill/>
          </a:ln>
        </p:spPr>
      </p:pic>
      <p:sp>
        <p:nvSpPr>
          <p:cNvPr id="226" name="Google Shape;226;p9"/>
          <p:cNvSpPr/>
          <p:nvPr/>
        </p:nvSpPr>
        <p:spPr>
          <a:xfrm>
            <a:off x="7534655" y="321732"/>
            <a:ext cx="4335613"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picture containing photo, holding, pink, person&#10;&#10;Description automatically generated" id="227" name="Google Shape;227;p9"/>
          <p:cNvPicPr preferRelativeResize="0"/>
          <p:nvPr>
            <p:ph idx="1" type="body"/>
          </p:nvPr>
        </p:nvPicPr>
        <p:blipFill rotWithShape="1">
          <a:blip r:embed="rId4">
            <a:alphaModFix/>
          </a:blip>
          <a:srcRect b="0" l="0" r="0" t="0"/>
          <a:stretch/>
        </p:blipFill>
        <p:spPr>
          <a:xfrm>
            <a:off x="7668190" y="437323"/>
            <a:ext cx="4068541" cy="58839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2020-09-14T17:52:23Z</dcterms:created>
  <dc:creator>لانا السباتين</dc:creator>
</cp:coreProperties>
</file>