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71" r:id="rId2"/>
    <p:sldId id="295" r:id="rId3"/>
    <p:sldId id="313" r:id="rId4"/>
    <p:sldId id="296" r:id="rId5"/>
    <p:sldId id="297" r:id="rId6"/>
    <p:sldId id="298" r:id="rId7"/>
    <p:sldId id="299" r:id="rId8"/>
    <p:sldId id="300" r:id="rId9"/>
    <p:sldId id="314" r:id="rId10"/>
    <p:sldId id="301" r:id="rId11"/>
    <p:sldId id="316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5" r:id="rId23"/>
    <p:sldId id="312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009900"/>
    <a:srgbClr val="33CC33"/>
    <a:srgbClr val="3333FF"/>
    <a:srgbClr val="2FF146"/>
    <a:srgbClr val="92D050"/>
    <a:srgbClr val="0033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7579B8-EC52-4927-8625-3C78363EE4A9}" type="datetimeFigureOut">
              <a:rPr lang="ar-IQ" smtClean="0"/>
              <a:pPr/>
              <a:t>24/03/1442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EA99E9-D25A-464D-B395-D34FE9178E6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  November 2020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9170"/>
            <a:ext cx="7696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ORIENTATION &amp;SURFACE ANATOMY</a:t>
            </a:r>
            <a:endParaRPr lang="en-GB" sz="3200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 OF THE HEART</a:t>
            </a:r>
            <a:endParaRPr lang="en-US" sz="3200" b="1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3200" b="1" i="1" dirty="0">
                <a:solidFill>
                  <a:srgbClr val="3333FF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2020-2021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1506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30001"/>
            <a:ext cx="1981200" cy="1318399"/>
          </a:xfrm>
          <a:prstGeom prst="rect">
            <a:avLst/>
          </a:prstGeom>
          <a:noFill/>
        </p:spPr>
      </p:pic>
      <p:pic>
        <p:nvPicPr>
          <p:cNvPr id="31746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962399"/>
            <a:ext cx="3657600" cy="2743201"/>
          </a:xfrm>
          <a:prstGeom prst="rect">
            <a:avLst/>
          </a:prstGeom>
          <a:noFill/>
        </p:spPr>
      </p:pic>
      <p:pic>
        <p:nvPicPr>
          <p:cNvPr id="8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30001"/>
            <a:ext cx="1981200" cy="131839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098C0-6787-490B-B5F0-0B4CB686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533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10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1413808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3333FF"/>
                </a:solidFill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Anterior (sternocostal) surface</a:t>
            </a:r>
            <a:r>
              <a:rPr lang="en-GB" sz="2400" b="1" i="1" dirty="0">
                <a:latin typeface="Candara" pitchFamily="34" charset="0"/>
              </a:rPr>
              <a:t>, formed mainly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ventricle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848380"/>
            <a:ext cx="5999015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5362" name="Picture 2" descr="Image result for anterior sternocostal surface of heart"/>
          <p:cNvPicPr>
            <a:picLocks noChangeAspect="1" noChangeArrowheads="1"/>
          </p:cNvPicPr>
          <p:nvPr/>
        </p:nvPicPr>
        <p:blipFill>
          <a:blip r:embed="rId2"/>
          <a:srcRect t="3132" b="11691"/>
          <a:stretch>
            <a:fillRect/>
          </a:stretch>
        </p:blipFill>
        <p:spPr bwMode="auto">
          <a:xfrm>
            <a:off x="1361515" y="2286000"/>
            <a:ext cx="6791885" cy="43434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5791200" y="381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848380"/>
            <a:ext cx="5999015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" y="1447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Diaphragmatic (inferior) surface</a:t>
            </a:r>
            <a:r>
              <a:rPr lang="en-GB" sz="2400" b="1" i="1" dirty="0">
                <a:latin typeface="Candara" pitchFamily="34" charset="0"/>
              </a:rPr>
              <a:t>, formed mainly by </a:t>
            </a:r>
            <a:r>
              <a:rPr lang="en-GB" sz="2400" i="1" dirty="0">
                <a:latin typeface="Candara" pitchFamily="34" charset="0"/>
              </a:rPr>
              <a:t>the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left ventricle </a:t>
            </a:r>
            <a:r>
              <a:rPr lang="en-GB" sz="2400" i="1" dirty="0">
                <a:latin typeface="Candara" pitchFamily="34" charset="0"/>
              </a:rPr>
              <a:t>and partly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ventricle</a:t>
            </a:r>
            <a:r>
              <a:rPr lang="en-GB" sz="2400" i="1" dirty="0">
                <a:latin typeface="Candara" pitchFamily="34" charset="0"/>
              </a:rPr>
              <a:t>; it is related to the central tendon of the diaphragm.</a:t>
            </a:r>
          </a:p>
        </p:txBody>
      </p:sp>
      <p:pic>
        <p:nvPicPr>
          <p:cNvPr id="1026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 l="6270" t="4802" r="8464"/>
          <a:stretch>
            <a:fillRect/>
          </a:stretch>
        </p:blipFill>
        <p:spPr bwMode="auto">
          <a:xfrm>
            <a:off x="3810000" y="2362200"/>
            <a:ext cx="5029200" cy="4215653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pic>
        <p:nvPicPr>
          <p:cNvPr id="1028" name="Picture 4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36" y="2743200"/>
            <a:ext cx="3158214" cy="3745343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11  November 2020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295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pulmonary surface</a:t>
            </a:r>
            <a:r>
              <a:rPr lang="en-GB" sz="2400" b="1" i="1" dirty="0">
                <a:latin typeface="Candara" pitchFamily="34" charset="0"/>
              </a:rPr>
              <a:t>, consists mainly of the left ventricle;</a:t>
            </a:r>
            <a:r>
              <a:rPr lang="en-GB" sz="2400" i="1" dirty="0">
                <a:latin typeface="Candara" pitchFamily="34" charset="0"/>
              </a:rPr>
              <a:t> it forms the cardiac impression of the left lung.</a:t>
            </a:r>
          </a:p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Right pulmonary surface</a:t>
            </a:r>
            <a:r>
              <a:rPr lang="en-GB" sz="2400" b="1" i="1" dirty="0">
                <a:latin typeface="Candara" pitchFamily="34" charset="0"/>
              </a:rPr>
              <a:t>, formed mainly by the right atrium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762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762000"/>
            <a:ext cx="5999015" cy="523220"/>
          </a:xfrm>
          <a:prstGeom prst="rect">
            <a:avLst/>
          </a:prstGeom>
          <a:ln w="5715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pic>
        <p:nvPicPr>
          <p:cNvPr id="14338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2573428"/>
            <a:ext cx="6526021" cy="4006978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37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heart appears trapezoidal in both anterior and posterior views.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2468701"/>
            <a:ext cx="381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latin typeface="Candara" pitchFamily="34" charset="0"/>
              </a:rPr>
              <a:t>Right border (slightly convex), formed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right atrium</a:t>
            </a:r>
            <a:r>
              <a:rPr lang="en-GB" sz="2400" i="1" dirty="0">
                <a:solidFill>
                  <a:srgbClr val="3333FF"/>
                </a:solidFill>
                <a:latin typeface="Candara" pitchFamily="34" charset="0"/>
              </a:rPr>
              <a:t> </a:t>
            </a:r>
            <a:r>
              <a:rPr lang="en-GB" sz="2400" i="1" dirty="0">
                <a:latin typeface="Candara" pitchFamily="34" charset="0"/>
              </a:rPr>
              <a:t>and extending between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SVC</a:t>
            </a:r>
            <a:r>
              <a:rPr lang="en-GB" sz="2400" i="1" dirty="0">
                <a:latin typeface="Candara" pitchFamily="34" charset="0"/>
              </a:rPr>
              <a:t> and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IVC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latin typeface="Candara" pitchFamily="34" charset="0"/>
              </a:rPr>
              <a:t>Inferior border (nearly horizontal), formed mainly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right ventricle </a:t>
            </a:r>
            <a:r>
              <a:rPr lang="en-GB" sz="2400" i="1" dirty="0">
                <a:latin typeface="Candara" pitchFamily="34" charset="0"/>
              </a:rPr>
              <a:t>and only slightly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left ventricle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1519535"/>
            <a:ext cx="5833007" cy="523220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3314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 l="21447" t="10270" r="21672" b="10136"/>
          <a:stretch>
            <a:fillRect/>
          </a:stretch>
        </p:blipFill>
        <p:spPr bwMode="auto">
          <a:xfrm>
            <a:off x="4490884" y="2286001"/>
            <a:ext cx="4348316" cy="4419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371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latin typeface="Candara" pitchFamily="34" charset="0"/>
              </a:rPr>
              <a:t>Left border (oblique), formed mainly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ventricle </a:t>
            </a:r>
            <a:r>
              <a:rPr lang="en-GB" sz="2400" i="1" dirty="0">
                <a:latin typeface="Candara" pitchFamily="34" charset="0"/>
              </a:rPr>
              <a:t>and slightly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auricle</a:t>
            </a:r>
          </a:p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latin typeface="Candara" pitchFamily="34" charset="0"/>
              </a:rPr>
              <a:t>Superior border, formed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right and left atria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auricles </a:t>
            </a:r>
            <a:r>
              <a:rPr lang="en-GB" sz="2400" i="1" dirty="0">
                <a:latin typeface="Candara" pitchFamily="34" charset="0"/>
              </a:rPr>
              <a:t>in an anterior view;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833735"/>
            <a:ext cx="5027467" cy="461665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4" y="3048000"/>
            <a:ext cx="8499464" cy="3657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11  November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ascending aorta </a:t>
            </a:r>
            <a:r>
              <a:rPr lang="en-GB" sz="2400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pulmonary trunk </a:t>
            </a:r>
            <a:r>
              <a:rPr lang="en-GB" sz="2400" i="1" dirty="0">
                <a:latin typeface="Candara" pitchFamily="34" charset="0"/>
              </a:rPr>
              <a:t>emerge from the superior border, 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SVC </a:t>
            </a:r>
            <a:r>
              <a:rPr lang="en-GB" sz="2400" i="1" dirty="0">
                <a:latin typeface="Candara" pitchFamily="34" charset="0"/>
              </a:rPr>
              <a:t>enters </a:t>
            </a:r>
            <a:r>
              <a:rPr lang="en-GB" sz="2400" b="1" i="1" dirty="0">
                <a:latin typeface="Candara" pitchFamily="34" charset="0"/>
              </a:rPr>
              <a:t>its right side</a:t>
            </a:r>
            <a:r>
              <a:rPr lang="en-GB" sz="2400" i="1" dirty="0">
                <a:latin typeface="Candara" pitchFamily="34" charset="0"/>
              </a:rPr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6258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transverse pericardial 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459" y="1752600"/>
            <a:ext cx="5988141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2400" y="2209800"/>
            <a:ext cx="259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Posterior to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pulmonary trunk </a:t>
            </a:r>
            <a:r>
              <a:rPr lang="en-GB" sz="2400" b="1" i="1" dirty="0">
                <a:latin typeface="Candara" pitchFamily="34" charset="0"/>
              </a:rPr>
              <a:t>and anterior to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SVC</a:t>
            </a:r>
            <a:r>
              <a:rPr lang="en-GB" sz="2400" i="1" dirty="0">
                <a:solidFill>
                  <a:srgbClr val="3333FF"/>
                </a:solidFill>
                <a:latin typeface="Candara" pitchFamily="34" charset="0"/>
              </a:rPr>
              <a:t>,</a:t>
            </a:r>
            <a:r>
              <a:rPr lang="en-GB" sz="2400" i="1" dirty="0">
                <a:latin typeface="Candara" pitchFamily="34" charset="0"/>
              </a:rPr>
              <a:t> the superior border forms the inferior boundary of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transverse pericardial sinus</a:t>
            </a:r>
            <a:endParaRPr lang="en-GB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867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553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77225"/>
            <a:ext cx="3120791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07184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heart and great vessels </a:t>
            </a:r>
            <a:r>
              <a:rPr lang="en-GB" sz="2400" i="1" dirty="0">
                <a:latin typeface="Candara" pitchFamily="34" charset="0"/>
              </a:rPr>
              <a:t>are approximately in </a:t>
            </a:r>
            <a:r>
              <a:rPr lang="en-GB" sz="2400" b="1" i="1" dirty="0">
                <a:latin typeface="Candara" pitchFamily="34" charset="0"/>
              </a:rPr>
              <a:t>the middle of the thorax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latin typeface="Candara" pitchFamily="34" charset="0"/>
              </a:rPr>
              <a:t>surrounded </a:t>
            </a:r>
            <a:r>
              <a:rPr lang="en-GB" sz="2400" i="1" dirty="0">
                <a:latin typeface="Candara" pitchFamily="34" charset="0"/>
              </a:rPr>
              <a:t>laterally and posteriorly </a:t>
            </a:r>
            <a:r>
              <a:rPr lang="en-GB" sz="2400" b="1" i="1" dirty="0">
                <a:latin typeface="Candara" pitchFamily="34" charset="0"/>
              </a:rPr>
              <a:t>by the lungs</a:t>
            </a:r>
            <a:r>
              <a:rPr lang="en-GB" sz="2400" i="1" dirty="0">
                <a:latin typeface="Candara" pitchFamily="34" charset="0"/>
              </a:rPr>
              <a:t> and bounded anteriorly by the sternum and the central part of the thoracic cage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524" y="2209800"/>
            <a:ext cx="6221676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52400" y="2819400"/>
            <a:ext cx="220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The outline of the heart can be traced on the anterior surface of the thorax by </a:t>
            </a:r>
            <a:r>
              <a:rPr lang="en-GB" sz="2400" b="1" i="1" dirty="0">
                <a:latin typeface="Candara" pitchFamily="34" charset="0"/>
              </a:rPr>
              <a:t>using these guidelines: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150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17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superior border </a:t>
            </a:r>
            <a:r>
              <a:rPr lang="en-GB" sz="2400" i="1" dirty="0">
                <a:latin typeface="Candara" pitchFamily="34" charset="0"/>
              </a:rPr>
              <a:t>corresponds to a line </a:t>
            </a:r>
            <a:r>
              <a:rPr lang="en-GB" sz="2400" b="1" i="1" dirty="0">
                <a:latin typeface="Candara" pitchFamily="34" charset="0"/>
              </a:rPr>
              <a:t>connecting the inferior border of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2nd left costal cartilage</a:t>
            </a:r>
            <a:r>
              <a:rPr lang="en-GB" sz="2400" b="1" i="1" dirty="0">
                <a:latin typeface="Candara" pitchFamily="34" charset="0"/>
              </a:rPr>
              <a:t> to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superior border of the 3rd right costal cartilage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right border </a:t>
            </a:r>
            <a:r>
              <a:rPr lang="en-GB" sz="2400" i="1" dirty="0">
                <a:latin typeface="Candara" pitchFamily="34" charset="0"/>
              </a:rPr>
              <a:t>corresponds to a line drawn from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3</a:t>
            </a:r>
            <a:r>
              <a:rPr lang="en-GB" sz="2400" b="1" i="1" baseline="30000" dirty="0">
                <a:solidFill>
                  <a:srgbClr val="0033CC"/>
                </a:solidFill>
                <a:latin typeface="Candara" pitchFamily="34" charset="0"/>
              </a:rPr>
              <a:t>rd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right costal cartilage</a:t>
            </a: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i="1" dirty="0">
                <a:latin typeface="Candara" pitchFamily="34" charset="0"/>
              </a:rPr>
              <a:t>to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6th right costal cartilage</a:t>
            </a:r>
            <a:r>
              <a:rPr lang="en-GB" sz="2400" i="1" dirty="0">
                <a:latin typeface="Candara" pitchFamily="34" charset="0"/>
              </a:rPr>
              <a:t>; this border is </a:t>
            </a:r>
            <a:r>
              <a:rPr lang="en-GB" sz="2400" b="1" i="1" dirty="0">
                <a:latin typeface="Candara" pitchFamily="34" charset="0"/>
              </a:rPr>
              <a:t>slightly convex </a:t>
            </a:r>
            <a:r>
              <a:rPr lang="en-GB" sz="2400" i="1" dirty="0">
                <a:latin typeface="Candara" pitchFamily="34" charset="0"/>
              </a:rPr>
              <a:t>to the right.</a:t>
            </a:r>
          </a:p>
        </p:txBody>
      </p:sp>
      <p:pic>
        <p:nvPicPr>
          <p:cNvPr id="10242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3810000" y="1219200"/>
            <a:ext cx="5207431" cy="4267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77225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838200"/>
            <a:ext cx="381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inferior border </a:t>
            </a:r>
            <a:r>
              <a:rPr lang="en-GB" sz="2000" i="1" dirty="0">
                <a:latin typeface="Candara" pitchFamily="34" charset="0"/>
              </a:rPr>
              <a:t>corresponds to a line drawn from the </a:t>
            </a:r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inferior</a:t>
            </a:r>
          </a:p>
          <a:p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end of the right border </a:t>
            </a:r>
            <a:r>
              <a:rPr lang="en-GB" sz="2000" i="1" dirty="0">
                <a:latin typeface="Candara" pitchFamily="34" charset="0"/>
              </a:rPr>
              <a:t>to a point in the </a:t>
            </a:r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5th intercostal space </a:t>
            </a:r>
            <a:r>
              <a:rPr lang="en-GB" sz="2000" i="1" dirty="0">
                <a:latin typeface="Candara" pitchFamily="34" charset="0"/>
              </a:rPr>
              <a:t>close to the </a:t>
            </a:r>
            <a:r>
              <a:rPr lang="en-GB" sz="2000" b="1" i="1" dirty="0">
                <a:latin typeface="Candara" pitchFamily="34" charset="0"/>
              </a:rPr>
              <a:t>left midclavicular line</a:t>
            </a:r>
            <a:r>
              <a:rPr lang="en-GB" sz="2000" i="1" dirty="0">
                <a:latin typeface="Candara" pitchFamily="34" charset="0"/>
              </a:rPr>
              <a:t>; </a:t>
            </a:r>
            <a:r>
              <a:rPr lang="en-GB" sz="2000" b="1" i="1" dirty="0">
                <a:solidFill>
                  <a:srgbClr val="FF33CC"/>
                </a:solidFill>
                <a:latin typeface="Candara" pitchFamily="34" charset="0"/>
              </a:rPr>
              <a:t>the left end of this line corresponds to the location of the apex of the heart and the apex beat.</a:t>
            </a:r>
          </a:p>
          <a:p>
            <a:endParaRPr lang="en-US" sz="2000" i="1" dirty="0">
              <a:latin typeface="Candara" pitchFamily="34" charset="0"/>
            </a:endParaRP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left border </a:t>
            </a:r>
            <a:r>
              <a:rPr lang="en-GB" sz="2000" i="1" dirty="0">
                <a:latin typeface="Candara" pitchFamily="34" charset="0"/>
              </a:rPr>
              <a:t>corresponds to a line connecting the </a:t>
            </a:r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left ends</a:t>
            </a:r>
          </a:p>
          <a:p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of the lines representing the superior and inferior borders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pic>
        <p:nvPicPr>
          <p:cNvPr id="7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3962400" y="762000"/>
            <a:ext cx="5021451" cy="41148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Rectangle 3"/>
          <p:cNvSpPr/>
          <p:nvPr/>
        </p:nvSpPr>
        <p:spPr>
          <a:xfrm>
            <a:off x="152400" y="5486400"/>
            <a:ext cx="8534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Candara" pitchFamily="34" charset="0"/>
              </a:rPr>
              <a:t>These borders are important to recognize when examining a radiograph of the heart</a:t>
            </a:r>
            <a:endParaRPr lang="ar-IQ" sz="2000" b="1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396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912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10400" y="5492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19</a:t>
            </a:fld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762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The valves are located </a:t>
            </a:r>
            <a:r>
              <a:rPr lang="en-GB" sz="2400" b="1" i="1" dirty="0">
                <a:latin typeface="Candara" pitchFamily="34" charset="0"/>
              </a:rPr>
              <a:t>posterior to the sternum</a:t>
            </a:r>
            <a:r>
              <a:rPr lang="en-GB" sz="2400" i="1" dirty="0">
                <a:latin typeface="Candara" pitchFamily="34" charset="0"/>
              </a:rPr>
              <a:t>; however, the sounds produced by them are projected to the </a:t>
            </a:r>
            <a:r>
              <a:rPr lang="en-GB" sz="2400" b="1" i="1" dirty="0">
                <a:latin typeface="Candara" pitchFamily="34" charset="0"/>
              </a:rPr>
              <a:t>auscultatory areas: pulmonary, aortic, mitral, and tricuspid</a:t>
            </a:r>
            <a:endParaRPr lang="en-GB" sz="2400" i="1" dirty="0"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8600" y="1524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194" name="Picture 2" descr="Image result for the surface heart valve"/>
          <p:cNvPicPr>
            <a:picLocks noChangeAspect="1" noChangeArrowheads="1"/>
          </p:cNvPicPr>
          <p:nvPr/>
        </p:nvPicPr>
        <p:blipFill>
          <a:blip r:embed="rId2"/>
          <a:srcRect t="1975" b="15062"/>
          <a:stretch>
            <a:fillRect/>
          </a:stretch>
        </p:blipFill>
        <p:spPr bwMode="auto">
          <a:xfrm>
            <a:off x="1676400" y="1981200"/>
            <a:ext cx="6664778" cy="47244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838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i="1" dirty="0">
                <a:latin typeface="Candara" pitchFamily="34" charset="0"/>
              </a:rPr>
              <a:t>The heart, </a:t>
            </a:r>
            <a:r>
              <a:rPr lang="en-GB" sz="2400" b="1" i="1" dirty="0">
                <a:latin typeface="Candara" pitchFamily="34" charset="0"/>
              </a:rPr>
              <a:t>slightly larger than a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clenched fist</a:t>
            </a:r>
            <a:r>
              <a:rPr lang="en-GB" sz="2400" i="1" dirty="0">
                <a:latin typeface="Candara" pitchFamily="34" charset="0"/>
              </a:rPr>
              <a:t>, is a double self-adjusting </a:t>
            </a:r>
            <a:r>
              <a:rPr lang="en-GB" sz="2400" b="1" i="1" dirty="0">
                <a:latin typeface="Candara" pitchFamily="34" charset="0"/>
              </a:rPr>
              <a:t>muscular pump</a:t>
            </a:r>
            <a:r>
              <a:rPr lang="en-GB" sz="2400" i="1" dirty="0">
                <a:latin typeface="Candara" pitchFamily="34" charset="0"/>
              </a:rPr>
              <a:t>, the parts of which work in unison to propel blood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28600" y="101025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2" descr="http://www.significancemagazine.org/SpringboardWebApp/userfiles/sig/image/AbdelUpload/Anatomy_Heart_English_Ties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3698"/>
            <a:ext cx="6331691" cy="4136623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20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3886200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apex beat </a:t>
            </a:r>
            <a:r>
              <a:rPr lang="en-GB" sz="2400" i="1" dirty="0">
                <a:latin typeface="Candara" pitchFamily="34" charset="0"/>
              </a:rPr>
              <a:t>is an </a:t>
            </a:r>
            <a:r>
              <a:rPr lang="en-GB" sz="2400" b="1" i="1" dirty="0">
                <a:latin typeface="Candara" pitchFamily="34" charset="0"/>
              </a:rPr>
              <a:t>impulse that results from the apex being forced against the anterior thoracic wall when the left ventricle contracts</a:t>
            </a:r>
            <a:r>
              <a:rPr lang="en-GB" sz="2400" i="1" dirty="0">
                <a:latin typeface="Candara" pitchFamily="34" charset="0"/>
              </a:rPr>
              <a:t>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762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562600" cy="376872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4267200" y="838200"/>
            <a:ext cx="4572000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The location of the apex beat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(mitral area) </a:t>
            </a:r>
            <a:r>
              <a:rPr lang="en-GB" sz="2400" i="1" dirty="0">
                <a:latin typeface="Candara" pitchFamily="34" charset="0"/>
              </a:rPr>
              <a:t>varies in position; it may be located in </a:t>
            </a:r>
            <a:r>
              <a:rPr lang="en-GB" sz="2400" b="1" i="1" dirty="0">
                <a:latin typeface="Candara" pitchFamily="34" charset="0"/>
              </a:rPr>
              <a:t>the 4th or 5th intercostal spaces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6–10 cm </a:t>
            </a:r>
            <a:r>
              <a:rPr lang="en-GB" sz="2400" i="1" dirty="0">
                <a:latin typeface="Candara" pitchFamily="34" charset="0"/>
              </a:rPr>
              <a:t>from </a:t>
            </a:r>
            <a:r>
              <a:rPr lang="en-GB" sz="2400" b="1" i="1" dirty="0">
                <a:latin typeface="Candara" pitchFamily="34" charset="0"/>
              </a:rPr>
              <a:t>the midline of the thorax.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838200"/>
            <a:ext cx="388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Clinicians’ interest </a:t>
            </a:r>
            <a:r>
              <a:rPr lang="en-GB" sz="2000" i="1" dirty="0">
                <a:latin typeface="Candara" pitchFamily="34" charset="0"/>
              </a:rPr>
              <a:t>in the surface anatomy of the heart and cardiac valves results from their need to listen to </a:t>
            </a:r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individual valve sounds.</a:t>
            </a: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 Because the auscultatory areas are wide apart as possible, the sounds produced at any given valve may be distinguished from those produced at other valves.</a:t>
            </a: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Blood tends to carry the sound in the direction of its flow.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Each area </a:t>
            </a:r>
            <a:r>
              <a:rPr lang="en-GB" sz="2000" i="1" dirty="0">
                <a:latin typeface="Candara" pitchFamily="34" charset="0"/>
              </a:rPr>
              <a:t>is situated superficial to the </a:t>
            </a:r>
            <a:r>
              <a:rPr lang="en-GB" sz="2000" b="1" i="1" dirty="0">
                <a:latin typeface="Candara" pitchFamily="34" charset="0"/>
              </a:rPr>
              <a:t>chamber or vessel into which the blood has passed and in a direct line with the valve orifice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177225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146" name="Picture 2" descr="Image result for thesurface heart valve(mitral are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799"/>
            <a:ext cx="4724400" cy="5413249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858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077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5832238" cy="584775"/>
          </a:xfrm>
          <a:prstGeom prst="rect">
            <a:avLst/>
          </a:prstGeom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00" y="804208"/>
            <a:ext cx="8839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On listening to the heart with a stethoscope, one can hear two sounds: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lub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-dup.</a:t>
            </a:r>
          </a:p>
          <a:p>
            <a:endParaRPr lang="en-GB" sz="2000" b="1" i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first sound </a:t>
            </a:r>
            <a:r>
              <a:rPr lang="en-GB" sz="2000" i="1" dirty="0">
                <a:latin typeface="Candara" pitchFamily="34" charset="0"/>
              </a:rPr>
              <a:t>is produced by the </a:t>
            </a:r>
            <a:r>
              <a:rPr lang="en-GB" sz="2000" b="1" i="1" dirty="0">
                <a:latin typeface="Candara" pitchFamily="34" charset="0"/>
              </a:rPr>
              <a:t>contraction of the ventricles </a:t>
            </a:r>
            <a:r>
              <a:rPr lang="en-GB" sz="2000" i="1" dirty="0">
                <a:latin typeface="Candara" pitchFamily="34" charset="0"/>
              </a:rPr>
              <a:t>and the </a:t>
            </a:r>
            <a:r>
              <a:rPr lang="en-GB" sz="2000" b="1" i="1" dirty="0">
                <a:latin typeface="Candara" pitchFamily="34" charset="0"/>
              </a:rPr>
              <a:t>closure of the tricuspid and mitral valves.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second sound </a:t>
            </a:r>
            <a:r>
              <a:rPr lang="en-GB" sz="2000" i="1" dirty="0">
                <a:latin typeface="Candara" pitchFamily="34" charset="0"/>
              </a:rPr>
              <a:t>is produced by the sharp </a:t>
            </a:r>
            <a:r>
              <a:rPr lang="en-GB" sz="2000" b="1" i="1" dirty="0">
                <a:latin typeface="Candara" pitchFamily="34" charset="0"/>
              </a:rPr>
              <a:t>closure of the aortic and pulmonary valves</a:t>
            </a:r>
          </a:p>
        </p:txBody>
      </p:sp>
      <p:pic>
        <p:nvPicPr>
          <p:cNvPr id="8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562600" cy="3768721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52400" y="7620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The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areas (sites) of auscultation are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• Aortic valve (A): </a:t>
            </a:r>
            <a:r>
              <a:rPr lang="en-GB" sz="2000" b="1" i="1" dirty="0">
                <a:latin typeface="Candara" pitchFamily="34" charset="0"/>
              </a:rPr>
              <a:t>2nd intercostal space to right of sternal border</a:t>
            </a:r>
          </a:p>
          <a:p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• Pulmonary valve (P): </a:t>
            </a:r>
            <a:r>
              <a:rPr lang="en-GB" sz="2000" b="1" i="1" dirty="0">
                <a:latin typeface="Candara" pitchFamily="34" charset="0"/>
              </a:rPr>
              <a:t>2nd intercostal space to left of sternal border</a:t>
            </a:r>
          </a:p>
          <a:p>
            <a:r>
              <a:rPr lang="en-GB" sz="2000" b="1" i="1" dirty="0">
                <a:solidFill>
                  <a:srgbClr val="009900"/>
                </a:solidFill>
                <a:latin typeface="Candara" pitchFamily="34" charset="0"/>
              </a:rPr>
              <a:t>• Tricuspid valve (T): </a:t>
            </a:r>
            <a:r>
              <a:rPr lang="en-GB" sz="2000" b="1" i="1" dirty="0">
                <a:latin typeface="Candara" pitchFamily="34" charset="0"/>
              </a:rPr>
              <a:t>near left sternal border in 5th or 6</a:t>
            </a:r>
            <a:r>
              <a:rPr lang="en-GB" sz="2000" b="1" i="1" baseline="30000" dirty="0">
                <a:latin typeface="Candara" pitchFamily="34" charset="0"/>
              </a:rPr>
              <a:t>th</a:t>
            </a:r>
            <a:r>
              <a:rPr lang="en-GB" sz="2000" b="1" i="1" dirty="0">
                <a:latin typeface="Candara" pitchFamily="34" charset="0"/>
              </a:rPr>
              <a:t> intercostal space</a:t>
            </a:r>
          </a:p>
          <a:p>
            <a:r>
              <a:rPr lang="en-GB" sz="2000" b="1" i="1" dirty="0">
                <a:solidFill>
                  <a:srgbClr val="FF33CC"/>
                </a:solidFill>
                <a:latin typeface="Candara" pitchFamily="34" charset="0"/>
              </a:rPr>
              <a:t>• Mitral valve (M): </a:t>
            </a:r>
            <a:r>
              <a:rPr lang="en-GB" sz="2000" b="1" i="1" dirty="0">
                <a:latin typeface="Candara" pitchFamily="34" charset="0"/>
              </a:rPr>
              <a:t>apex of heart in 5th intercostal space in midclavicular line</a:t>
            </a: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6172200" cy="4181732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8" name="عنصر نائب للتاريخ 1"/>
          <p:cNvSpPr txBox="1">
            <a:spLocks/>
          </p:cNvSpPr>
          <p:nvPr/>
        </p:nvSpPr>
        <p:spPr>
          <a:xfrm>
            <a:off x="7010400" y="457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 October 2019</a:t>
            </a:r>
          </a:p>
        </p:txBody>
      </p:sp>
      <p:sp>
        <p:nvSpPr>
          <p:cNvPr id="9" name="عنصر نائب للتذييل 2"/>
          <p:cNvSpPr txBox="1">
            <a:spLocks/>
          </p:cNvSpPr>
          <p:nvPr/>
        </p:nvSpPr>
        <p:spPr>
          <a:xfrm>
            <a:off x="6248400" y="244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Aiman Q. Afar</a:t>
            </a:r>
          </a:p>
        </p:txBody>
      </p:sp>
      <p:sp>
        <p:nvSpPr>
          <p:cNvPr id="10" name="عنصر نائب لرقم الشريحة 3"/>
          <p:cNvSpPr txBox="1">
            <a:spLocks/>
          </p:cNvSpPr>
          <p:nvPr/>
        </p:nvSpPr>
        <p:spPr>
          <a:xfrm>
            <a:off x="5638800" y="701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2400" y="152400"/>
            <a:ext cx="5832238" cy="584775"/>
          </a:xfrm>
          <a:prstGeom prst="rect">
            <a:avLst/>
          </a:prstGeom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 November 2020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228600"/>
            <a:ext cx="2895600" cy="365125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Dr. Aiman Qais Afar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51"/>
            <a:ext cx="9149442" cy="6858000"/>
          </a:xfrm>
          <a:prstGeom prst="rect">
            <a:avLst/>
          </a:prstGeom>
          <a:noFill/>
        </p:spPr>
      </p:pic>
      <p:sp>
        <p:nvSpPr>
          <p:cNvPr id="8" name="عنصر نائب للتذييل 2"/>
          <p:cNvSpPr txBox="1">
            <a:spLocks/>
          </p:cNvSpPr>
          <p:nvPr/>
        </p:nvSpPr>
        <p:spPr>
          <a:xfrm>
            <a:off x="-762000" y="3810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Dr. Aiman Qais Afar</a:t>
            </a:r>
          </a:p>
        </p:txBody>
      </p:sp>
      <p:sp>
        <p:nvSpPr>
          <p:cNvPr id="10" name="عنصر نائب للتاريخ 1"/>
          <p:cNvSpPr txBox="1">
            <a:spLocks/>
          </p:cNvSpPr>
          <p:nvPr/>
        </p:nvSpPr>
        <p:spPr>
          <a:xfrm>
            <a:off x="381000" y="85407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11 November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left side </a:t>
            </a:r>
            <a:r>
              <a:rPr lang="en-GB" sz="2400" i="1" dirty="0">
                <a:latin typeface="Candara" pitchFamily="34" charset="0"/>
              </a:rPr>
              <a:t>of the heart receives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well-oxygenated blood </a:t>
            </a:r>
            <a:r>
              <a:rPr lang="en-GB" sz="2400" i="1" dirty="0">
                <a:latin typeface="Candara" pitchFamily="34" charset="0"/>
              </a:rPr>
              <a:t>from the lungs through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pulmonary veins </a:t>
            </a:r>
            <a:r>
              <a:rPr lang="en-GB" sz="2400" i="1" dirty="0">
                <a:latin typeface="Candara" pitchFamily="34" charset="0"/>
              </a:rPr>
              <a:t>and pumps it into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aorta </a:t>
            </a:r>
            <a:r>
              <a:rPr lang="en-GB" sz="2400" i="1" dirty="0">
                <a:latin typeface="Candara" pitchFamily="34" charset="0"/>
              </a:rPr>
              <a:t>for distribution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28600" y="101025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4" descr="http://www.fairview.org/fv/groups/public/documents/images/10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19733"/>
            <a:ext cx="4724400" cy="4176267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76200" y="25146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right side </a:t>
            </a:r>
            <a:r>
              <a:rPr lang="en-GB" sz="2400" i="1" dirty="0">
                <a:latin typeface="Candara" pitchFamily="34" charset="0"/>
              </a:rPr>
              <a:t>of the heart receives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poorly oxygenated blood </a:t>
            </a:r>
            <a:r>
              <a:rPr lang="en-GB" sz="2400" i="1" dirty="0">
                <a:latin typeface="Candara" pitchFamily="34" charset="0"/>
              </a:rPr>
              <a:t>from the body through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SVC and IVC </a:t>
            </a:r>
            <a:r>
              <a:rPr lang="en-GB" sz="2400" i="1" dirty="0">
                <a:latin typeface="Candara" pitchFamily="34" charset="0"/>
              </a:rPr>
              <a:t>and pumps it through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i="1" dirty="0">
                <a:latin typeface="Candara" pitchFamily="34" charset="0"/>
              </a:rPr>
              <a:t>to the lungs for oxygenation. </a:t>
            </a:r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6576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3668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Epicardium</a:t>
            </a:r>
            <a:r>
              <a:rPr lang="en-GB" sz="2400" b="1" i="1" dirty="0">
                <a:latin typeface="Candara" pitchFamily="34" charset="0"/>
              </a:rPr>
              <a:t>, a thin external layer (</a:t>
            </a:r>
            <a:r>
              <a:rPr lang="en-GB" sz="2400" b="1" i="1" dirty="0" err="1">
                <a:latin typeface="Candara" pitchFamily="34" charset="0"/>
              </a:rPr>
              <a:t>mesothelium</a:t>
            </a:r>
            <a:r>
              <a:rPr lang="en-GB" sz="2400" b="1" i="1" dirty="0">
                <a:latin typeface="Candara" pitchFamily="34" charset="0"/>
              </a:rPr>
              <a:t>) formed </a:t>
            </a:r>
            <a:r>
              <a:rPr lang="en-GB" sz="2400" i="1" dirty="0">
                <a:latin typeface="Candara" pitchFamily="34" charset="0"/>
              </a:rPr>
              <a:t>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visceral layer of serous pericardium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dirty="0">
                <a:solidFill>
                  <a:srgbClr val="C00000"/>
                </a:solidFill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Myocardium</a:t>
            </a:r>
            <a:r>
              <a:rPr lang="en-GB" sz="2400" b="1" i="1" dirty="0">
                <a:latin typeface="Candara" pitchFamily="34" charset="0"/>
              </a:rPr>
              <a:t>, a thick middle layer composed of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cardiac muscle </a:t>
            </a:r>
          </a:p>
        </p:txBody>
      </p:sp>
      <p:sp>
        <p:nvSpPr>
          <p:cNvPr id="7" name="Rectangle 2"/>
          <p:cNvSpPr/>
          <p:nvPr/>
        </p:nvSpPr>
        <p:spPr>
          <a:xfrm>
            <a:off x="152400" y="76200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8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14450"/>
            <a:ext cx="5181600" cy="3886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76200" y="685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The wall of the heart consists of </a:t>
            </a:r>
            <a:r>
              <a:rPr lang="en-GB" sz="2400" b="1" i="1" dirty="0">
                <a:latin typeface="Candara" pitchFamily="34" charset="0"/>
              </a:rPr>
              <a:t>three layers</a:t>
            </a:r>
            <a:r>
              <a:rPr lang="en-GB" sz="2400" i="1" dirty="0">
                <a:latin typeface="Candara" pitchFamily="34" charset="0"/>
              </a:rPr>
              <a:t>; from superficial to deep, they are: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2400" y="52766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  <a:latin typeface="Candara" pitchFamily="34" charset="0"/>
              </a:rPr>
              <a:t>• </a:t>
            </a:r>
            <a:r>
              <a:rPr lang="en-GB" sz="2400" b="1" i="1" dirty="0" err="1">
                <a:solidFill>
                  <a:srgbClr val="C00000"/>
                </a:solidFill>
                <a:latin typeface="Candara" pitchFamily="34" charset="0"/>
              </a:rPr>
              <a:t>Endocardium</a:t>
            </a:r>
            <a:r>
              <a:rPr lang="en-GB" sz="2400" b="1" i="1" dirty="0">
                <a:latin typeface="Candara" pitchFamily="34" charset="0"/>
              </a:rPr>
              <a:t>, a thin internal layer (endothelium and </a:t>
            </a:r>
            <a:r>
              <a:rPr lang="en-GB" sz="2400" b="1" i="1" dirty="0" err="1">
                <a:latin typeface="Candara" pitchFamily="34" charset="0"/>
              </a:rPr>
              <a:t>subendothelial</a:t>
            </a:r>
            <a:r>
              <a:rPr lang="en-GB" sz="2400" b="1" i="1" dirty="0">
                <a:latin typeface="Candara" pitchFamily="34" charset="0"/>
              </a:rPr>
              <a:t> connective tissue)</a:t>
            </a:r>
            <a:r>
              <a:rPr lang="en-GB" sz="2400" i="1" dirty="0">
                <a:latin typeface="Candara" pitchFamily="34" charset="0"/>
              </a:rPr>
              <a:t> or lining membrane of the heart that also covers its valves.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3987245" cy="52322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807184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The heart and roots of the great vessels within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pericardial sac </a:t>
            </a:r>
            <a:r>
              <a:rPr lang="en-GB" sz="2400" i="1" dirty="0">
                <a:latin typeface="Candara" pitchFamily="34" charset="0"/>
              </a:rPr>
              <a:t>are related anteriorly to </a:t>
            </a:r>
            <a:r>
              <a:rPr lang="en-GB" sz="2400" b="1" i="1" dirty="0">
                <a:latin typeface="Candara" pitchFamily="34" charset="0"/>
              </a:rPr>
              <a:t>the sternum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latin typeface="Candara" pitchFamily="34" charset="0"/>
              </a:rPr>
              <a:t>costal cartilages</a:t>
            </a:r>
            <a:r>
              <a:rPr lang="en-GB" sz="2400" i="1" dirty="0">
                <a:latin typeface="Candara" pitchFamily="34" charset="0"/>
              </a:rPr>
              <a:t>, and </a:t>
            </a:r>
            <a:r>
              <a:rPr lang="en-GB" sz="2400" b="1" i="1" dirty="0">
                <a:latin typeface="Candara" pitchFamily="34" charset="0"/>
              </a:rPr>
              <a:t>the medial ends of the 3rd to 5th ribs on the left side</a:t>
            </a:r>
            <a:r>
              <a:rPr lang="en-GB" sz="2400" i="1" dirty="0">
                <a:latin typeface="Candara" pitchFamily="34" charset="0"/>
              </a:rPr>
              <a:t>.</a:t>
            </a:r>
          </a:p>
          <a:p>
            <a:endParaRPr lang="en-GB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i="1" dirty="0">
                <a:solidFill>
                  <a:srgbClr val="FF33CC"/>
                </a:solidFill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heart and pericardial sac </a:t>
            </a:r>
            <a:r>
              <a:rPr lang="en-GB" sz="2400" b="1" i="1" dirty="0">
                <a:latin typeface="Candara" pitchFamily="34" charset="0"/>
              </a:rPr>
              <a:t>are situated obliquely, lying about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two thirds </a:t>
            </a:r>
            <a:r>
              <a:rPr lang="en-GB" sz="2400" b="1" i="1" dirty="0">
                <a:latin typeface="Candara" pitchFamily="34" charset="0"/>
              </a:rPr>
              <a:t>to the left 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one third </a:t>
            </a:r>
            <a:r>
              <a:rPr lang="en-GB" sz="2400" b="1" i="1" dirty="0">
                <a:latin typeface="Candara" pitchFamily="34" charset="0"/>
              </a:rPr>
              <a:t>to the right of the median plane. </a:t>
            </a:r>
          </a:p>
        </p:txBody>
      </p:sp>
      <p:pic>
        <p:nvPicPr>
          <p:cNvPr id="7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3200400" y="3346530"/>
            <a:ext cx="5791200" cy="335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152400" y="3395008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The heart is shaped like a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tipped-over, three-sided pyramid</a:t>
            </a:r>
            <a:r>
              <a:rPr lang="en-GB" sz="2400" i="1" dirty="0">
                <a:latin typeface="Candara" pitchFamily="34" charset="0"/>
              </a:rPr>
              <a:t> with an </a:t>
            </a:r>
            <a:r>
              <a:rPr lang="en-GB" sz="2400" b="1" i="1" dirty="0">
                <a:latin typeface="Candara" pitchFamily="34" charset="0"/>
              </a:rPr>
              <a:t>apex,</a:t>
            </a:r>
            <a:r>
              <a:rPr lang="en-GB" sz="2400" i="1" dirty="0">
                <a:latin typeface="Candara" pitchFamily="34" charset="0"/>
              </a:rPr>
              <a:t> </a:t>
            </a:r>
            <a:r>
              <a:rPr lang="en-GB" sz="2400" b="1" i="1" dirty="0">
                <a:latin typeface="Candara" pitchFamily="34" charset="0"/>
              </a:rPr>
              <a:t>base</a:t>
            </a:r>
            <a:r>
              <a:rPr lang="en-GB" sz="2400" i="1" dirty="0">
                <a:latin typeface="Candara" pitchFamily="34" charset="0"/>
              </a:rPr>
              <a:t>, and </a:t>
            </a:r>
            <a:r>
              <a:rPr lang="en-GB" sz="2400" b="1" i="1" dirty="0">
                <a:latin typeface="Candara" pitchFamily="34" charset="0"/>
              </a:rPr>
              <a:t>four surfaces</a:t>
            </a:r>
            <a:r>
              <a:rPr lang="en-GB" sz="2400" i="1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62000"/>
            <a:ext cx="33874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apex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295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Is directed </a:t>
            </a:r>
            <a:r>
              <a:rPr lang="en-GB" sz="2400" b="1" i="1" dirty="0">
                <a:latin typeface="Candara" pitchFamily="34" charset="0"/>
              </a:rPr>
              <a:t>anteriorly and to the left </a:t>
            </a:r>
            <a:r>
              <a:rPr lang="en-GB" sz="2400" i="1" dirty="0">
                <a:latin typeface="Candara" pitchFamily="34" charset="0"/>
              </a:rPr>
              <a:t>and is formed by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400" b="1" i="1" dirty="0" err="1">
                <a:solidFill>
                  <a:srgbClr val="0033CC"/>
                </a:solidFill>
                <a:latin typeface="Candara" pitchFamily="34" charset="0"/>
              </a:rPr>
              <a:t>inferolateral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part of the left ventricle</a:t>
            </a:r>
          </a:p>
          <a:p>
            <a:r>
              <a:rPr lang="en-GB" sz="2400" i="1" dirty="0">
                <a:latin typeface="Candara" pitchFamily="34" charset="0"/>
              </a:rPr>
              <a:t>• Is located posterior to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left 5th intercostal </a:t>
            </a:r>
            <a:r>
              <a:rPr lang="en-GB" sz="2400" i="1" dirty="0">
                <a:latin typeface="Candara" pitchFamily="34" charset="0"/>
              </a:rPr>
              <a:t>space in adults,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usually 9 cm from the median plane.</a:t>
            </a:r>
          </a:p>
        </p:txBody>
      </p:sp>
      <p:pic>
        <p:nvPicPr>
          <p:cNvPr id="8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3124200" y="3346530"/>
            <a:ext cx="5791200" cy="335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ستطيل 8"/>
          <p:cNvSpPr/>
          <p:nvPr/>
        </p:nvSpPr>
        <p:spPr>
          <a:xfrm>
            <a:off x="152400" y="30480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Is where the sounds of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mitral valve </a:t>
            </a:r>
            <a:r>
              <a:rPr lang="en-GB" sz="2400" i="1" dirty="0">
                <a:latin typeface="Candara" pitchFamily="34" charset="0"/>
              </a:rPr>
              <a:t>closure are maximal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(apex beat);</a:t>
            </a:r>
            <a:r>
              <a:rPr lang="en-GB" sz="2400" b="1" i="1" dirty="0">
                <a:latin typeface="Candara" pitchFamily="34" charset="0"/>
              </a:rPr>
              <a:t> the apex underlies the site where the heartbeat may be auscultated on the thoracic wall.</a:t>
            </a:r>
            <a:endParaRPr lang="en-GB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81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Is the </a:t>
            </a:r>
            <a:r>
              <a:rPr lang="en-GB" sz="2400" b="1" i="1" dirty="0">
                <a:latin typeface="Candara" pitchFamily="34" charset="0"/>
              </a:rPr>
              <a:t>heart’s posterior aspect </a:t>
            </a:r>
          </a:p>
          <a:p>
            <a:r>
              <a:rPr lang="en-GB" sz="2400" i="1" dirty="0">
                <a:latin typeface="Candara" pitchFamily="34" charset="0"/>
              </a:rPr>
              <a:t>• Is formed mainly by the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left atrium</a:t>
            </a:r>
            <a:r>
              <a:rPr lang="en-GB" sz="2400" i="1" dirty="0">
                <a:latin typeface="Candara" pitchFamily="34" charset="0"/>
              </a:rPr>
              <a:t>, with a lesser contribution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dirty="0">
                <a:latin typeface="Candara" pitchFamily="34" charset="0"/>
              </a:rPr>
              <a:t>• Faces </a:t>
            </a:r>
            <a:r>
              <a:rPr lang="en-GB" sz="2400" b="1" i="1" dirty="0">
                <a:latin typeface="Candara" pitchFamily="34" charset="0"/>
              </a:rPr>
              <a:t>posteriorly toward the bodies of vertebrae T6–T9 </a:t>
            </a:r>
            <a:r>
              <a:rPr lang="en-GB" sz="2400" i="1" dirty="0">
                <a:latin typeface="Candara" pitchFamily="34" charset="0"/>
              </a:rPr>
              <a:t>and is separated from them by: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pericardium</a:t>
            </a:r>
            <a:r>
              <a:rPr lang="en-GB" sz="2400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oblique pericardial sinus,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400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i="1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4" descr="http://www.quran-m.com/firas/ar_photo/1248626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546" y="1676400"/>
            <a:ext cx="4492850" cy="4673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11 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71685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Extends superiorly to the bifurcation of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i="1" dirty="0">
                <a:latin typeface="Candara" pitchFamily="34" charset="0"/>
              </a:rPr>
              <a:t>and inferiorly to </a:t>
            </a:r>
            <a:r>
              <a:rPr lang="en-GB" sz="2400" b="1" i="1" dirty="0">
                <a:latin typeface="Candara" pitchFamily="34" charset="0"/>
              </a:rPr>
              <a:t>the coronary sulcus (groove)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dirty="0">
                <a:latin typeface="Candara" pitchFamily="34" charset="0"/>
              </a:rPr>
              <a:t>• Receives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pulmonary veins</a:t>
            </a:r>
            <a:r>
              <a:rPr lang="en-GB" sz="2400" i="1" dirty="0">
                <a:latin typeface="Candara" pitchFamily="34" charset="0"/>
              </a:rPr>
              <a:t> on the right and left sides of the left atrium 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superior and inferior </a:t>
            </a:r>
            <a:r>
              <a:rPr lang="en-GB" sz="2400" b="1" i="1" dirty="0" err="1">
                <a:solidFill>
                  <a:srgbClr val="3333FF"/>
                </a:solidFill>
                <a:latin typeface="Candara" pitchFamily="34" charset="0"/>
              </a:rPr>
              <a:t>venae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 </a:t>
            </a:r>
            <a:r>
              <a:rPr lang="en-GB" sz="2400" b="1" i="1" dirty="0" err="1">
                <a:solidFill>
                  <a:srgbClr val="3333FF"/>
                </a:solidFill>
                <a:latin typeface="Candara" pitchFamily="34" charset="0"/>
              </a:rPr>
              <a:t>cavae</a:t>
            </a:r>
            <a:r>
              <a:rPr lang="en-GB" sz="2400" i="1" dirty="0">
                <a:latin typeface="Candara" pitchFamily="34" charset="0"/>
              </a:rPr>
              <a:t> at </a:t>
            </a:r>
            <a:r>
              <a:rPr lang="en-GB" sz="2400" b="1" i="1" dirty="0">
                <a:latin typeface="Candara" pitchFamily="34" charset="0"/>
              </a:rPr>
              <a:t>the superior and inferior ends of the right atrium.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838200"/>
            <a:ext cx="3810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31250" r="59004" b="38542"/>
          <a:stretch>
            <a:fillRect/>
          </a:stretch>
        </p:blipFill>
        <p:spPr bwMode="auto">
          <a:xfrm>
            <a:off x="4191000" y="1066800"/>
            <a:ext cx="4461641" cy="497644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Note that the base of the heart is called the base because</a:t>
            </a:r>
          </a:p>
          <a:p>
            <a:r>
              <a:rPr lang="en-US" sz="2400" b="1" i="1" dirty="0">
                <a:latin typeface="Candara" pitchFamily="34" charset="0"/>
              </a:rPr>
              <a:t>the heart is pyramid shaped; the base lies opposite the apex.</a:t>
            </a:r>
          </a:p>
          <a:p>
            <a:r>
              <a:rPr lang="en-US" sz="2400" b="1" i="1" dirty="0">
                <a:latin typeface="Candara" pitchFamily="34" charset="0"/>
              </a:rPr>
              <a:t>The heart does not rest on its base; it rests on its diaphragmatic</a:t>
            </a:r>
          </a:p>
          <a:p>
            <a:r>
              <a:rPr lang="en-US" sz="2400" b="1" i="1" dirty="0">
                <a:latin typeface="Candara" pitchFamily="34" charset="0"/>
              </a:rPr>
              <a:t>(inferior) surface</a:t>
            </a:r>
            <a:r>
              <a:rPr lang="en-US" sz="2400" i="1" dirty="0">
                <a:latin typeface="Candara" pitchFamily="34" charset="0"/>
              </a:rPr>
              <a:t>.</a:t>
            </a:r>
            <a:endParaRPr lang="ar-IQ" sz="2400" i="1" dirty="0">
              <a:latin typeface="Candara" pitchFamily="34" charset="0"/>
            </a:endParaRPr>
          </a:p>
        </p:txBody>
      </p:sp>
      <p:pic>
        <p:nvPicPr>
          <p:cNvPr id="4" name="Picture 2" descr="https://classconnection.s3.amazonaws.com/249/flashcards/186249/png/borders-144407D91701CDC73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77" y="2057401"/>
            <a:ext cx="7953523" cy="4267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11  November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51C3C6-E2D8-41FA-9F82-79E85499EAE0}"/>
</file>

<file path=customXml/itemProps2.xml><?xml version="1.0" encoding="utf-8"?>
<ds:datastoreItem xmlns:ds="http://schemas.openxmlformats.org/officeDocument/2006/customXml" ds:itemID="{D515B273-153F-4564-AA75-BDC6BF3D81CB}"/>
</file>

<file path=customXml/itemProps3.xml><?xml version="1.0" encoding="utf-8"?>
<ds:datastoreItem xmlns:ds="http://schemas.openxmlformats.org/officeDocument/2006/customXml" ds:itemID="{65102240-9EF1-411C-870E-24CD55C834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1549</Words>
  <Application>Microsoft Office PowerPoint</Application>
  <PresentationFormat>On-screen Show (4:3)</PresentationFormat>
  <Paragraphs>183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Candara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Aiman Qais. Ahmad</cp:lastModifiedBy>
  <cp:revision>251</cp:revision>
  <dcterms:created xsi:type="dcterms:W3CDTF">2006-08-16T00:00:00Z</dcterms:created>
  <dcterms:modified xsi:type="dcterms:W3CDTF">2020-11-09T20:41:49Z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