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83" r:id="rId9"/>
    <p:sldId id="258" r:id="rId10"/>
    <p:sldId id="276" r:id="rId11"/>
    <p:sldId id="259" r:id="rId12"/>
    <p:sldId id="278" r:id="rId13"/>
    <p:sldId id="277" r:id="rId14"/>
    <p:sldId id="260" r:id="rId15"/>
    <p:sldId id="261" r:id="rId16"/>
    <p:sldId id="279" r:id="rId17"/>
    <p:sldId id="262" r:id="rId18"/>
    <p:sldId id="280" r:id="rId19"/>
    <p:sldId id="263" r:id="rId20"/>
    <p:sldId id="281" r:id="rId21"/>
    <p:sldId id="270" r:id="rId22"/>
    <p:sldId id="282" r:id="rId23"/>
    <p:sldId id="264" r:id="rId24"/>
    <p:sldId id="265" r:id="rId25"/>
    <p:sldId id="266" r:id="rId26"/>
    <p:sldId id="267" r:id="rId27"/>
    <p:sldId id="268" r:id="rId28"/>
    <p:sldId id="26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Dose forms for </a:t>
            </a:r>
            <a:r>
              <a:rPr lang="en-US" b="1" dirty="0" err="1" smtClean="0"/>
              <a:t>enteral</a:t>
            </a:r>
            <a:r>
              <a:rPr lang="en-US" b="1" dirty="0" smtClean="0"/>
              <a:t> administration of drugs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:\pharma lab GIT\IMG-20200309-WA00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04800"/>
            <a:ext cx="5867400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Capsules </a:t>
            </a:r>
            <a:r>
              <a:rPr lang="en-US" b="1" dirty="0" smtClean="0"/>
              <a:t>:</a:t>
            </a:r>
            <a:r>
              <a:rPr lang="en-US" dirty="0" smtClean="0"/>
              <a:t> the </a:t>
            </a:r>
            <a:r>
              <a:rPr lang="en-US" b="1" dirty="0" smtClean="0"/>
              <a:t>most efficient method to take drugs orally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The </a:t>
            </a:r>
            <a:r>
              <a:rPr lang="en-US" b="1" u="sng" dirty="0" smtClean="0"/>
              <a:t>ingredients are enclosed in relatively stable shell</a:t>
            </a:r>
            <a:r>
              <a:rPr lang="en-US" dirty="0" smtClean="0"/>
              <a:t> :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Hard-shell</a:t>
            </a:r>
            <a:r>
              <a:rPr lang="en-US" dirty="0" smtClean="0"/>
              <a:t> : used for dry powder ingredients or granules</a:t>
            </a:r>
          </a:p>
          <a:p>
            <a:pPr>
              <a:buNone/>
            </a:pPr>
            <a:r>
              <a:rPr lang="en-US" b="1" dirty="0" smtClean="0"/>
              <a:t>      Soft-shell</a:t>
            </a:r>
            <a:r>
              <a:rPr lang="en-US" dirty="0" smtClean="0"/>
              <a:t> : for oils or active ingredients suspended in oil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Both shells are made from aqueous solution of gelling agent</a:t>
            </a:r>
            <a:r>
              <a:rPr lang="en-US" dirty="0" smtClean="0"/>
              <a:t> such as :</a:t>
            </a:r>
          </a:p>
          <a:p>
            <a:pPr>
              <a:buNone/>
            </a:pPr>
            <a:r>
              <a:rPr lang="en-US" dirty="0" smtClean="0"/>
              <a:t>  1. Animal protein (collagen) : mainly </a:t>
            </a:r>
            <a:r>
              <a:rPr lang="en-US" b="1" dirty="0" smtClean="0"/>
              <a:t>gelatin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2. Plant </a:t>
            </a:r>
            <a:r>
              <a:rPr lang="en-US" dirty="0" err="1" smtClean="0"/>
              <a:t>polysacharide</a:t>
            </a:r>
            <a:r>
              <a:rPr lang="en-US" dirty="0" smtClean="0"/>
              <a:t> derivative: like </a:t>
            </a:r>
            <a:r>
              <a:rPr lang="en-US" b="1" dirty="0" smtClean="0"/>
              <a:t>cellulose,</a:t>
            </a:r>
            <a:r>
              <a:rPr lang="en-US" dirty="0" smtClean="0"/>
              <a:t> </a:t>
            </a:r>
            <a:r>
              <a:rPr lang="en-US" b="1" dirty="0" err="1" smtClean="0"/>
              <a:t>carageenan</a:t>
            </a:r>
            <a:r>
              <a:rPr lang="en-US" b="1" dirty="0" smtClean="0"/>
              <a:t>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u="sng" dirty="0" smtClean="0"/>
              <a:t>Other ingredients</a:t>
            </a:r>
            <a:r>
              <a:rPr lang="en-US" b="1" dirty="0" smtClean="0"/>
              <a:t> added</a:t>
            </a:r>
            <a:r>
              <a:rPr lang="en-US" dirty="0" smtClean="0"/>
              <a:t> to gelling agent solution are :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Plasticizers</a:t>
            </a:r>
            <a:r>
              <a:rPr lang="en-US" dirty="0" smtClean="0"/>
              <a:t> : e.g. </a:t>
            </a:r>
            <a:r>
              <a:rPr lang="en-US" dirty="0" err="1" smtClean="0"/>
              <a:t>glycerine</a:t>
            </a:r>
            <a:r>
              <a:rPr lang="en-US" dirty="0" smtClean="0"/>
              <a:t> or </a:t>
            </a:r>
            <a:r>
              <a:rPr lang="en-US" dirty="0" err="1" smtClean="0"/>
              <a:t>sorbitol</a:t>
            </a:r>
            <a:r>
              <a:rPr lang="en-US" dirty="0" smtClean="0"/>
              <a:t> to decrease  hardness of shell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Preservatives</a:t>
            </a:r>
            <a:r>
              <a:rPr lang="en-US" dirty="0" smtClean="0"/>
              <a:t>, </a:t>
            </a:r>
            <a:r>
              <a:rPr lang="en-US" b="1" dirty="0" err="1" smtClean="0"/>
              <a:t>Colouring</a:t>
            </a:r>
            <a:r>
              <a:rPr lang="en-US" b="1" dirty="0" smtClean="0"/>
              <a:t> agents</a:t>
            </a:r>
            <a:r>
              <a:rPr lang="en-US" dirty="0" smtClean="0"/>
              <a:t> , and </a:t>
            </a:r>
            <a:r>
              <a:rPr lang="en-US" b="1" dirty="0" smtClean="0"/>
              <a:t>Surface treatment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:\pharma lab GIT\IMG-20200309-WA002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1" y="0"/>
            <a:ext cx="54102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:\pharma lab GIT\IMG-20200309-WA00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" y="533400"/>
            <a:ext cx="786384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304800"/>
            <a:ext cx="86868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u="sng" dirty="0" smtClean="0"/>
              <a:t>Modified release preparations :</a:t>
            </a:r>
            <a:r>
              <a:rPr lang="en-US" b="1" dirty="0" smtClean="0"/>
              <a:t> include :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1.  </a:t>
            </a:r>
            <a:r>
              <a:rPr lang="en-US" b="1" u="sng" dirty="0" smtClean="0"/>
              <a:t>Slow-release or extended (or sustained)-release preparations</a:t>
            </a:r>
            <a:r>
              <a:rPr lang="en-US" dirty="0" smtClean="0"/>
              <a:t> lead to slow rate of drug release and absorption, thus a lower maximum level in plasma but longer duration of action.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2.</a:t>
            </a:r>
            <a:r>
              <a:rPr lang="en-US" dirty="0" smtClean="0"/>
              <a:t>   </a:t>
            </a:r>
            <a:r>
              <a:rPr lang="en-US" b="1" u="sng" dirty="0" smtClean="0"/>
              <a:t>Controlled release</a:t>
            </a:r>
            <a:r>
              <a:rPr lang="en-US" dirty="0" smtClean="0"/>
              <a:t> preparation </a:t>
            </a:r>
            <a:r>
              <a:rPr lang="en-US" u="sng" dirty="0" smtClean="0"/>
              <a:t>release drug at fixed rate</a:t>
            </a:r>
            <a:r>
              <a:rPr lang="en-US" dirty="0" smtClean="0"/>
              <a:t> to get unvarying absorption and plasma level.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3.</a:t>
            </a:r>
            <a:r>
              <a:rPr lang="en-US" dirty="0" smtClean="0"/>
              <a:t>  </a:t>
            </a:r>
            <a:r>
              <a:rPr lang="en-US" b="1" u="sng" dirty="0" smtClean="0"/>
              <a:t>Delayed release</a:t>
            </a:r>
            <a:r>
              <a:rPr lang="en-US" dirty="0" smtClean="0"/>
              <a:t> means drug is not available for absorption shortly after administration but after some time at a different site e.g. in colon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u="sng" dirty="0" smtClean="0"/>
              <a:t>Enteric-coated tablets or</a:t>
            </a:r>
            <a:r>
              <a:rPr lang="en-US" b="1" dirty="0" smtClean="0"/>
              <a:t> </a:t>
            </a:r>
            <a:r>
              <a:rPr lang="en-US" b="1" u="sng" dirty="0" smtClean="0"/>
              <a:t>capsules</a:t>
            </a:r>
            <a:r>
              <a:rPr lang="en-US" b="1" dirty="0" smtClean="0"/>
              <a:t> : </a:t>
            </a:r>
            <a:r>
              <a:rPr lang="en-US" u="sng" dirty="0" smtClean="0"/>
              <a:t>The enteric coating, usually thick gelatin, dissolves slowly in intestine </a:t>
            </a:r>
            <a:r>
              <a:rPr lang="en-US" dirty="0" smtClean="0"/>
              <a:t>and thus releasing drug for absorption. </a:t>
            </a:r>
          </a:p>
          <a:p>
            <a:pPr>
              <a:buNone/>
            </a:pPr>
            <a:endParaRPr lang="en-US" sz="1100" b="1" dirty="0" smtClean="0"/>
          </a:p>
          <a:p>
            <a:pPr>
              <a:buNone/>
            </a:pPr>
            <a:r>
              <a:rPr lang="en-US" b="1" dirty="0" smtClean="0"/>
              <a:t>       </a:t>
            </a:r>
            <a:r>
              <a:rPr lang="en-US" u="sng" dirty="0" smtClean="0"/>
              <a:t>Has longest lag time for absorption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dirty="0" smtClean="0"/>
              <a:t>Can also hide bad or bitter taste of drug, &amp; </a:t>
            </a:r>
          </a:p>
          <a:p>
            <a:pPr>
              <a:buNone/>
            </a:pPr>
            <a:r>
              <a:rPr lang="en-US" dirty="0" smtClean="0"/>
              <a:t>     can  extends its shelf life.  </a:t>
            </a:r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dirty="0" smtClean="0"/>
              <a:t>It </a:t>
            </a:r>
            <a:r>
              <a:rPr lang="en-US" u="sng" dirty="0" smtClean="0"/>
              <a:t>avoids gastric irritation and  also destruction of  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u="sng" dirty="0" smtClean="0"/>
              <a:t>drug by gastric acid or pepsin in stomach</a:t>
            </a:r>
            <a:r>
              <a:rPr lang="en-US" dirty="0" smtClean="0"/>
              <a:t>. </a:t>
            </a:r>
            <a:endParaRPr lang="en-US" sz="14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dirty="0" smtClean="0"/>
              <a:t>     Also avoids formation of non-absorbable </a:t>
            </a:r>
          </a:p>
          <a:p>
            <a:pPr>
              <a:buNone/>
            </a:pPr>
            <a:r>
              <a:rPr lang="en-US" dirty="0" smtClean="0"/>
              <a:t>       drug-food  complexes.   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:\pharma lab GIT\IMG-20200309-WA00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1000"/>
            <a:ext cx="45720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B.  </a:t>
            </a:r>
            <a:r>
              <a:rPr lang="en-US" b="1" u="sng" dirty="0" smtClean="0"/>
              <a:t>Sublingual (SL) administration :</a:t>
            </a:r>
            <a:r>
              <a:rPr lang="en-US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Dose forms : tablets (usually), sprays occasionally.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b="1" dirty="0" smtClean="0"/>
              <a:t> - Quick effect (in few minutes) due to absorption under tongue direct into systemic capillary blood. </a:t>
            </a:r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b="1" dirty="0" smtClean="0"/>
              <a:t>    GIT and liver are by-passed, so FPHE is avoided. </a:t>
            </a:r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b="1" dirty="0" smtClean="0"/>
              <a:t>     Systemic bioavailability is  high</a:t>
            </a:r>
            <a:r>
              <a:rPr lang="en-US" dirty="0" smtClean="0"/>
              <a:t>.    e.g. </a:t>
            </a:r>
            <a:r>
              <a:rPr lang="en-US" dirty="0" err="1" smtClean="0"/>
              <a:t>Glyceryl</a:t>
            </a:r>
            <a:r>
              <a:rPr lang="en-US" dirty="0" smtClean="0"/>
              <a:t> </a:t>
            </a:r>
            <a:r>
              <a:rPr lang="en-US" dirty="0" err="1" smtClean="0"/>
              <a:t>trinitrate</a:t>
            </a:r>
            <a:r>
              <a:rPr lang="en-US" dirty="0" smtClean="0"/>
              <a:t> (GTN) tablets SL for relief of acute angina pectoris.  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:\pharma lab GIT\IMG-20200309-WA00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81000"/>
            <a:ext cx="49530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6012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800" dirty="0" smtClean="0">
              <a:cs typeface="+mj-cs"/>
            </a:endParaRP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C.  </a:t>
            </a:r>
            <a:r>
              <a:rPr lang="en-US" sz="2800" b="1" u="sng" dirty="0" smtClean="0">
                <a:cs typeface="+mj-cs"/>
              </a:rPr>
              <a:t>Rectal :</a:t>
            </a:r>
            <a:r>
              <a:rPr lang="en-US" sz="2800" b="1" dirty="0" smtClean="0">
                <a:cs typeface="+mj-cs"/>
              </a:rPr>
              <a:t>      </a:t>
            </a:r>
            <a:r>
              <a:rPr lang="en-US" sz="2800" b="1" u="sng" dirty="0" smtClean="0">
                <a:cs typeface="+mj-cs"/>
              </a:rPr>
              <a:t>suppositories</a:t>
            </a:r>
            <a:r>
              <a:rPr lang="en-US" sz="2800" b="1" dirty="0" smtClean="0">
                <a:cs typeface="+mj-cs"/>
              </a:rPr>
              <a:t>:  drug in wax or coconut oil that is solid at cool room temperature  but can melt at core body rectal temperature to release drug for absorption;  </a:t>
            </a: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    may also melt at high environmental temperature.   </a:t>
            </a: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   Absorption from lower 1/3 of rectum directly to systemic blood via inferior rectal veins, but from upper rectum it goes to liver first by portal blood via superior rectal vein, thus exposed to FPHE.  </a:t>
            </a:r>
            <a:endParaRPr lang="en-US" sz="2800" dirty="0" smtClean="0">
              <a:cs typeface="+mj-cs"/>
            </a:endParaRP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     Absorption can be variable from lower rectum.   </a:t>
            </a: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     Quick effect occurs. </a:t>
            </a:r>
          </a:p>
          <a:p>
            <a:pPr>
              <a:buNone/>
            </a:pPr>
            <a:endParaRPr lang="en-US" sz="1400" dirty="0" smtClean="0">
              <a:cs typeface="+mj-cs"/>
            </a:endParaRP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  Indicated in: Vomiting.  infants.  Gastric irritants.    Coma.  High fever in children.   Elderly  </a:t>
            </a:r>
          </a:p>
          <a:p>
            <a:pPr>
              <a:buNone/>
            </a:pPr>
            <a:endParaRPr lang="en-US" sz="2800" dirty="0" smtClean="0">
              <a:cs typeface="+mj-cs"/>
            </a:endParaRP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    </a:t>
            </a:r>
            <a:r>
              <a:rPr lang="en-US" sz="2800" b="1" u="sng" dirty="0" smtClean="0">
                <a:cs typeface="+mj-cs"/>
              </a:rPr>
              <a:t>Enemas: </a:t>
            </a:r>
            <a:endParaRPr lang="en-US" sz="2800" u="sng" dirty="0" smtClean="0">
              <a:cs typeface="+mj-cs"/>
            </a:endParaRPr>
          </a:p>
          <a:p>
            <a:pPr>
              <a:buNone/>
            </a:pPr>
            <a:endParaRPr lang="ar-JO" sz="28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3726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cs typeface="+mj-cs"/>
              </a:rPr>
              <a:t>    </a:t>
            </a:r>
            <a:r>
              <a:rPr lang="en-US" sz="2800" b="1" u="sng" dirty="0" err="1" smtClean="0">
                <a:cs typeface="+mj-cs"/>
              </a:rPr>
              <a:t>Enteral</a:t>
            </a:r>
            <a:r>
              <a:rPr lang="en-US" sz="2800" b="1" u="sng" dirty="0" smtClean="0">
                <a:cs typeface="+mj-cs"/>
              </a:rPr>
              <a:t> administration (via GIT) for systemic effect: </a:t>
            </a:r>
            <a:endParaRPr lang="en-US" sz="2800" dirty="0" smtClean="0">
              <a:cs typeface="+mj-cs"/>
            </a:endParaRP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 A.  </a:t>
            </a:r>
            <a:r>
              <a:rPr lang="en-US" sz="2800" b="1" u="sng" dirty="0" smtClean="0">
                <a:cs typeface="+mj-cs"/>
              </a:rPr>
              <a:t>Oral ingestion by swallowing :</a:t>
            </a:r>
            <a:r>
              <a:rPr lang="en-US" sz="2800" b="1" dirty="0" smtClean="0">
                <a:cs typeface="+mj-cs"/>
              </a:rPr>
              <a:t> dose forms are either liquids,  tablets, or capsules.</a:t>
            </a:r>
            <a:endParaRPr lang="en-US" sz="2800" dirty="0" smtClean="0">
              <a:cs typeface="+mj-cs"/>
            </a:endParaRPr>
          </a:p>
          <a:p>
            <a:pPr>
              <a:buNone/>
            </a:pPr>
            <a:r>
              <a:rPr lang="en-US" sz="2800" dirty="0" smtClean="0">
                <a:cs typeface="+mj-cs"/>
              </a:rPr>
              <a:t> </a:t>
            </a:r>
            <a:r>
              <a:rPr lang="en-US" sz="2800" b="1" u="sng" dirty="0" smtClean="0">
                <a:cs typeface="+mj-cs"/>
              </a:rPr>
              <a:t>Liquids such as</a:t>
            </a:r>
            <a:r>
              <a:rPr lang="en-US" sz="2800" b="1" dirty="0" smtClean="0">
                <a:cs typeface="+mj-cs"/>
              </a:rPr>
              <a:t> clear solution;  oral  oral drops for infants,   </a:t>
            </a: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  or   syrup:  more  sweet than solution; it contains sweetening agent like sugar e.g.</a:t>
            </a:r>
            <a:r>
              <a:rPr lang="en-US" sz="1000" b="1" dirty="0" smtClean="0"/>
              <a:t> </a:t>
            </a:r>
            <a:r>
              <a:rPr lang="en-US" sz="2800" b="1" dirty="0" smtClean="0"/>
              <a:t>antibiotic syrup;    </a:t>
            </a:r>
            <a:r>
              <a:rPr lang="en-US" sz="2800" b="1" dirty="0" smtClean="0">
                <a:cs typeface="+mj-cs"/>
              </a:rPr>
              <a:t>or  suspension:  powder in water with added sweetening agent or coloring agent, if needed.   Usually for local effect</a:t>
            </a: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 </a:t>
            </a:r>
            <a:r>
              <a:rPr lang="en-US" sz="2800" b="1" dirty="0" err="1" smtClean="0">
                <a:cs typeface="+mj-cs"/>
              </a:rPr>
              <a:t>e.g</a:t>
            </a:r>
            <a:r>
              <a:rPr lang="en-US" sz="2800" b="1" dirty="0" smtClean="0">
                <a:cs typeface="+mj-cs"/>
              </a:rPr>
              <a:t>  antacids like aluminum hydroxide (Maalox)  or alginate (</a:t>
            </a:r>
            <a:r>
              <a:rPr lang="en-US" sz="2800" b="1" dirty="0" err="1" smtClean="0">
                <a:cs typeface="+mj-cs"/>
              </a:rPr>
              <a:t>Gaviscon</a:t>
            </a:r>
            <a:r>
              <a:rPr lang="en-US" sz="2800" b="1" dirty="0" smtClean="0">
                <a:cs typeface="+mj-cs"/>
              </a:rPr>
              <a:t>), but sometimes systemic effect  e.g. antibiotics  </a:t>
            </a:r>
          </a:p>
          <a:p>
            <a:pPr>
              <a:buNone/>
            </a:pPr>
            <a:endParaRPr lang="en-US" sz="1600" b="1" dirty="0" smtClean="0">
              <a:cs typeface="+mj-cs"/>
            </a:endParaRPr>
          </a:p>
          <a:p>
            <a:pPr>
              <a:buNone/>
            </a:pPr>
            <a:r>
              <a:rPr lang="ar-SA" sz="2800" dirty="0" smtClean="0"/>
              <a:t> </a:t>
            </a:r>
            <a:r>
              <a:rPr lang="en-US" sz="2800" b="1" u="sng" dirty="0" smtClean="0"/>
              <a:t>Effervescent tablets</a:t>
            </a:r>
            <a:r>
              <a:rPr lang="en-US" sz="2800" dirty="0" smtClean="0"/>
              <a:t> are dissolved in water before ingestion as liquid, and are thus considered to belong to the liquid preparations</a:t>
            </a:r>
            <a:r>
              <a:rPr lang="en-US" sz="1200" dirty="0" smtClean="0"/>
              <a:t> </a:t>
            </a:r>
            <a:endParaRPr lang="ar-JO" sz="1200" dirty="0" smtClean="0"/>
          </a:p>
          <a:p>
            <a:pPr>
              <a:buNone/>
            </a:pPr>
            <a:endParaRPr lang="en-US" sz="1200" dirty="0" smtClean="0">
              <a:cs typeface="+mj-cs"/>
            </a:endParaRP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</a:t>
            </a:r>
          </a:p>
          <a:p>
            <a:pPr>
              <a:buNone/>
            </a:pPr>
            <a:r>
              <a:rPr lang="en-US" sz="2800" b="1" dirty="0" smtClean="0">
                <a:cs typeface="+mj-cs"/>
              </a:rPr>
              <a:t>     </a:t>
            </a:r>
            <a:endParaRPr lang="en-US" sz="2800" dirty="0" smtClean="0">
              <a:cs typeface="+mj-cs"/>
            </a:endParaRPr>
          </a:p>
          <a:p>
            <a:pPr>
              <a:buNone/>
            </a:pPr>
            <a:endParaRPr lang="ar-JO" sz="28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:\pharma lab GIT\IMG-20200309-WA00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8600"/>
            <a:ext cx="5333999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 </a:t>
            </a:r>
            <a:r>
              <a:rPr lang="en-US" b="1" u="sng" dirty="0" err="1" smtClean="0"/>
              <a:t>Enteral</a:t>
            </a:r>
            <a:r>
              <a:rPr lang="en-US" b="1" u="sng" dirty="0" smtClean="0"/>
              <a:t> Administration for local effect: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Oral for mouth : Lozenges        gels       sprays     </a:t>
            </a:r>
          </a:p>
          <a:p>
            <a:pPr>
              <a:buNone/>
            </a:pPr>
            <a:r>
              <a:rPr lang="en-US" dirty="0" smtClean="0"/>
              <a:t>           Mouth wash            paints 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3000" dirty="0" smtClean="0"/>
              <a:t>   </a:t>
            </a:r>
            <a:r>
              <a:rPr lang="en-US" sz="3300" dirty="0" smtClean="0"/>
              <a:t>For lower esophagus : alginate </a:t>
            </a:r>
          </a:p>
          <a:p>
            <a:pPr>
              <a:buNone/>
            </a:pPr>
            <a:r>
              <a:rPr lang="en-US" sz="3300" dirty="0" smtClean="0"/>
              <a:t>For stomach: antacids, </a:t>
            </a:r>
            <a:r>
              <a:rPr lang="en-US" sz="3300" dirty="0" err="1" smtClean="0"/>
              <a:t>sucralfate</a:t>
            </a:r>
            <a:r>
              <a:rPr lang="en-US" sz="3300" dirty="0" smtClean="0"/>
              <a:t>, milk of magnesia,  </a:t>
            </a:r>
          </a:p>
          <a:p>
            <a:pPr>
              <a:buNone/>
            </a:pPr>
            <a:r>
              <a:rPr lang="en-US" sz="3300" dirty="0" smtClean="0"/>
              <a:t>                               Bismuth 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dirty="0" smtClean="0"/>
              <a:t>   For intestine :  Activated charcoal    castor oil   </a:t>
            </a:r>
          </a:p>
          <a:p>
            <a:pPr>
              <a:buNone/>
            </a:pPr>
            <a:r>
              <a:rPr lang="en-US" dirty="0" smtClean="0"/>
              <a:t>                          Magnesium Cathartic </a:t>
            </a:r>
            <a:endParaRPr lang="en-US" sz="1600" dirty="0" smtClean="0"/>
          </a:p>
          <a:p>
            <a:pPr>
              <a:buNone/>
            </a:pPr>
            <a:r>
              <a:rPr lang="en-US" dirty="0" smtClean="0"/>
              <a:t>    For colon: Enemas, colonic washout, retention enema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smtClean="0"/>
              <a:t> For rectum : suppositories for local effect, laxative</a:t>
            </a:r>
          </a:p>
          <a:p>
            <a:pPr>
              <a:buNone/>
            </a:pPr>
            <a:r>
              <a:rPr lang="en-US" dirty="0" smtClean="0"/>
              <a:t> Anal canal : ointment,  gels  : for local conditions like </a:t>
            </a:r>
          </a:p>
          <a:p>
            <a:pPr>
              <a:buNone/>
            </a:pPr>
            <a:r>
              <a:rPr lang="en-US" dirty="0" smtClean="0"/>
              <a:t>                        anal fissure, hemorrhoids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:\pharma lab GIT\IMG-20200309-WA00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85800"/>
            <a:ext cx="7162799" cy="5257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858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Absorption from GIT</a:t>
            </a:r>
            <a:r>
              <a:rPr lang="en-US" b="1" dirty="0" smtClean="0"/>
              <a:t>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Drug must be lipid soluble</a:t>
            </a:r>
          </a:p>
          <a:p>
            <a:pPr>
              <a:buNone/>
            </a:pPr>
            <a:r>
              <a:rPr lang="en-US" dirty="0" smtClean="0"/>
              <a:t>Acidic drugs absorbed easily in stomach . </a:t>
            </a:r>
          </a:p>
          <a:p>
            <a:pPr>
              <a:buNone/>
            </a:pPr>
            <a:r>
              <a:rPr lang="en-US" dirty="0" smtClean="0"/>
              <a:t>Basic drugs absorbed mainly in small intestine.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u="sng" dirty="0" smtClean="0"/>
              <a:t>Factors affecting absorption</a:t>
            </a:r>
            <a:r>
              <a:rPr lang="en-US" b="1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b="1" i="1" dirty="0" smtClean="0"/>
              <a:t>1. water solubility </a:t>
            </a:r>
            <a:endParaRPr lang="en-US" i="1" dirty="0" smtClean="0"/>
          </a:p>
          <a:p>
            <a:pPr>
              <a:buNone/>
            </a:pPr>
            <a:r>
              <a:rPr lang="en-US" b="1" i="1" u="sng" dirty="0" smtClean="0"/>
              <a:t>2. MW and particle size</a:t>
            </a:r>
            <a:endParaRPr lang="en-US" i="1" u="sng" dirty="0" smtClean="0"/>
          </a:p>
          <a:p>
            <a:pPr>
              <a:buNone/>
            </a:pPr>
            <a:r>
              <a:rPr lang="en-US" b="1" i="1" u="sng" dirty="0" smtClean="0"/>
              <a:t>3. p</a:t>
            </a:r>
            <a:r>
              <a:rPr lang="en-US" i="1" u="sng" dirty="0" smtClean="0"/>
              <a:t> </a:t>
            </a:r>
            <a:r>
              <a:rPr lang="en-US" b="1" i="1" u="sng" dirty="0" smtClean="0"/>
              <a:t>Ka</a:t>
            </a:r>
            <a:r>
              <a:rPr lang="en-US" i="1" u="sng" dirty="0" smtClean="0"/>
              <a:t> </a:t>
            </a:r>
            <a:endParaRPr lang="ar-JO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b="1" i="1" u="sng" dirty="0" smtClean="0"/>
              <a:t>4. Food intake.</a:t>
            </a:r>
            <a:r>
              <a:rPr lang="en-US" b="1" dirty="0" smtClean="0"/>
              <a:t> </a:t>
            </a:r>
            <a:r>
              <a:rPr lang="en-US" dirty="0" smtClean="0"/>
              <a:t>Food may reduce drug absorption from intestine due to dilution effect or binding to food proteins;  fat in food delays gastric emptying;  calcium in milk bind to &amp; reduce absorption of </a:t>
            </a:r>
            <a:r>
              <a:rPr lang="en-US" dirty="0" err="1" smtClean="0"/>
              <a:t>tetracyclines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b="1" i="1" u="sng" dirty="0" smtClean="0"/>
              <a:t>5. Gastric acidity and </a:t>
            </a:r>
            <a:r>
              <a:rPr lang="en-US" b="1" i="1" u="sng" dirty="0" err="1" smtClean="0"/>
              <a:t>proteolytic</a:t>
            </a:r>
            <a:r>
              <a:rPr lang="en-US" b="1" i="1" u="sng" dirty="0" smtClean="0"/>
              <a:t> enzymes</a:t>
            </a:r>
            <a:r>
              <a:rPr lang="en-US" b="1" dirty="0" smtClean="0"/>
              <a:t> </a:t>
            </a:r>
            <a:r>
              <a:rPr lang="en-US" dirty="0" smtClean="0"/>
              <a:t>may destroy &amp;</a:t>
            </a:r>
          </a:p>
          <a:p>
            <a:pPr>
              <a:buNone/>
            </a:pPr>
            <a:r>
              <a:rPr lang="en-US" dirty="0" smtClean="0"/>
              <a:t>  inactivate drug e.g. penicillin G, heparin, peptide hormones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b="1" i="1" u="sng" dirty="0" smtClean="0"/>
              <a:t>6. Gastric emptying:</a:t>
            </a:r>
            <a:r>
              <a:rPr lang="en-US" b="1" dirty="0" smtClean="0"/>
              <a:t> </a:t>
            </a:r>
            <a:r>
              <a:rPr lang="en-US" dirty="0" smtClean="0"/>
              <a:t>enhanced by glass of water, also by </a:t>
            </a:r>
            <a:r>
              <a:rPr lang="en-US" dirty="0" err="1" smtClean="0"/>
              <a:t>prokinetic</a:t>
            </a:r>
            <a:r>
              <a:rPr lang="en-US" dirty="0" smtClean="0"/>
              <a:t>  drugs like </a:t>
            </a:r>
            <a:r>
              <a:rPr lang="en-US" dirty="0" err="1" smtClean="0"/>
              <a:t>domperidone</a:t>
            </a:r>
            <a:r>
              <a:rPr lang="en-US" dirty="0" smtClean="0"/>
              <a:t> or </a:t>
            </a:r>
            <a:r>
              <a:rPr lang="en-US" dirty="0" err="1" smtClean="0"/>
              <a:t>metoclopramide</a:t>
            </a:r>
            <a:r>
              <a:rPr lang="en-US" dirty="0" smtClean="0"/>
              <a:t> which enhance drug intestinal absorption ; but delayed by exercise or by anti-</a:t>
            </a:r>
            <a:r>
              <a:rPr lang="en-US" dirty="0" err="1" smtClean="0"/>
              <a:t>muscarinic</a:t>
            </a:r>
            <a:r>
              <a:rPr lang="en-US" dirty="0" smtClean="0"/>
              <a:t> drugs  (which would reduce rate of absorption by intestine) or during pregnancy  which decrease rate of intestinal absorption.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b="1" i="1" u="sng" dirty="0" smtClean="0"/>
              <a:t>7. Intestinal motility :</a:t>
            </a:r>
            <a:r>
              <a:rPr lang="en-US" b="1" dirty="0" smtClean="0"/>
              <a:t> </a:t>
            </a:r>
            <a:r>
              <a:rPr lang="en-US" dirty="0" smtClean="0"/>
              <a:t>enhanced by diarrhea or osmotic </a:t>
            </a:r>
          </a:p>
          <a:p>
            <a:pPr>
              <a:buNone/>
            </a:pPr>
            <a:r>
              <a:rPr lang="en-US" dirty="0" smtClean="0"/>
              <a:t>laxatives </a:t>
            </a:r>
            <a:r>
              <a:rPr lang="en-US" dirty="0" err="1" smtClean="0"/>
              <a:t>e,g</a:t>
            </a:r>
            <a:r>
              <a:rPr lang="en-US" dirty="0" smtClean="0"/>
              <a:t>. magnesium sulfate which allows less time </a:t>
            </a:r>
          </a:p>
          <a:p>
            <a:pPr>
              <a:buNone/>
            </a:pPr>
            <a:r>
              <a:rPr lang="en-US" dirty="0" smtClean="0"/>
              <a:t>for absorption.  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000" dirty="0" smtClean="0">
              <a:cs typeface="+mj-cs"/>
            </a:endParaRPr>
          </a:p>
          <a:p>
            <a:pPr>
              <a:buNone/>
            </a:pPr>
            <a:r>
              <a:rPr lang="en-US" b="1" i="1" u="sng" dirty="0" smtClean="0">
                <a:cs typeface="+mj-cs"/>
              </a:rPr>
              <a:t>8. </a:t>
            </a:r>
            <a:r>
              <a:rPr lang="en-US" b="1" i="1" u="sng" dirty="0" err="1" smtClean="0">
                <a:cs typeface="+mj-cs"/>
              </a:rPr>
              <a:t>Malabsorption</a:t>
            </a:r>
            <a:r>
              <a:rPr lang="en-US" b="1" i="1" u="sng" dirty="0" smtClean="0">
                <a:cs typeface="+mj-cs"/>
              </a:rPr>
              <a:t>:</a:t>
            </a:r>
            <a:r>
              <a:rPr lang="en-US" b="1" dirty="0" smtClean="0">
                <a:cs typeface="+mj-cs"/>
              </a:rPr>
              <a:t> </a:t>
            </a:r>
            <a:r>
              <a:rPr lang="en-US" dirty="0" smtClean="0">
                <a:cs typeface="+mj-cs"/>
              </a:rPr>
              <a:t>due to disease of small intestine</a:t>
            </a:r>
          </a:p>
          <a:p>
            <a:pPr>
              <a:buNone/>
            </a:pPr>
            <a:r>
              <a:rPr lang="en-US" dirty="0" smtClean="0">
                <a:cs typeface="+mj-cs"/>
              </a:rPr>
              <a:t>e.g. </a:t>
            </a:r>
            <a:r>
              <a:rPr lang="en-US" dirty="0" err="1" smtClean="0">
                <a:cs typeface="+mj-cs"/>
              </a:rPr>
              <a:t>Coeliac</a:t>
            </a:r>
            <a:r>
              <a:rPr lang="en-US" dirty="0" smtClean="0">
                <a:cs typeface="+mj-cs"/>
              </a:rPr>
              <a:t> disease, pancreas, or </a:t>
            </a:r>
            <a:r>
              <a:rPr lang="en-US" dirty="0" err="1" smtClean="0">
                <a:cs typeface="+mj-cs"/>
              </a:rPr>
              <a:t>biliary</a:t>
            </a:r>
            <a:r>
              <a:rPr lang="en-US" dirty="0" smtClean="0">
                <a:cs typeface="+mj-cs"/>
              </a:rPr>
              <a:t> obstruction.</a:t>
            </a:r>
          </a:p>
          <a:p>
            <a:pPr>
              <a:buNone/>
            </a:pPr>
            <a:r>
              <a:rPr lang="en-US" b="1" i="1" u="sng" dirty="0" smtClean="0">
                <a:cs typeface="+mj-cs"/>
              </a:rPr>
              <a:t>9. Intestinal blood flow</a:t>
            </a:r>
            <a:r>
              <a:rPr lang="en-US" b="1" i="1" dirty="0" smtClean="0">
                <a:cs typeface="+mj-cs"/>
              </a:rPr>
              <a:t> :</a:t>
            </a:r>
            <a:r>
              <a:rPr lang="en-US" b="1" dirty="0" smtClean="0">
                <a:cs typeface="+mj-cs"/>
              </a:rPr>
              <a:t>  </a:t>
            </a:r>
            <a:r>
              <a:rPr lang="en-US" dirty="0" err="1" smtClean="0">
                <a:cs typeface="+mj-cs"/>
              </a:rPr>
              <a:t>favours</a:t>
            </a:r>
            <a:r>
              <a:rPr lang="en-US" dirty="0" smtClean="0">
                <a:cs typeface="+mj-cs"/>
              </a:rPr>
              <a:t> quick absorption. </a:t>
            </a:r>
          </a:p>
          <a:p>
            <a:pPr>
              <a:buNone/>
            </a:pPr>
            <a:endParaRPr lang="en-US" sz="1400" dirty="0" smtClean="0">
              <a:cs typeface="+mj-cs"/>
            </a:endParaRPr>
          </a:p>
          <a:p>
            <a:pPr>
              <a:buNone/>
            </a:pPr>
            <a:r>
              <a:rPr lang="en-US" b="1" i="1" dirty="0" smtClean="0">
                <a:cs typeface="+mj-cs"/>
              </a:rPr>
              <a:t> </a:t>
            </a:r>
            <a:r>
              <a:rPr lang="en-US" b="1" i="1" u="sng" dirty="0" smtClean="0">
                <a:cs typeface="+mj-cs"/>
              </a:rPr>
              <a:t>10.Drug interaction in GIT</a:t>
            </a:r>
            <a:r>
              <a:rPr lang="en-US" b="1" i="1" dirty="0" smtClean="0">
                <a:cs typeface="+mj-cs"/>
              </a:rPr>
              <a:t>:</a:t>
            </a:r>
            <a:r>
              <a:rPr lang="en-US" b="1" dirty="0" smtClean="0">
                <a:cs typeface="+mj-cs"/>
              </a:rPr>
              <a:t> </a:t>
            </a:r>
            <a:r>
              <a:rPr lang="en-US" dirty="0" smtClean="0">
                <a:cs typeface="+mj-cs"/>
              </a:rPr>
              <a:t>e.g. antacids containing aluminum reduce iron absorption </a:t>
            </a:r>
          </a:p>
          <a:p>
            <a:pPr>
              <a:buNone/>
            </a:pPr>
            <a:endParaRPr lang="en-US" sz="1400" dirty="0" smtClean="0">
              <a:cs typeface="+mj-cs"/>
            </a:endParaRPr>
          </a:p>
          <a:p>
            <a:pPr>
              <a:buNone/>
            </a:pPr>
            <a:r>
              <a:rPr lang="en-US" b="1" dirty="0" smtClean="0">
                <a:cs typeface="+mj-cs"/>
              </a:rPr>
              <a:t>11. FPHE and liver disease </a:t>
            </a:r>
          </a:p>
          <a:p>
            <a:pPr>
              <a:buNone/>
            </a:pPr>
            <a:endParaRPr lang="en-US" sz="1600" dirty="0" smtClean="0">
              <a:cs typeface="+mj-cs"/>
            </a:endParaRPr>
          </a:p>
          <a:p>
            <a:pPr>
              <a:buNone/>
            </a:pPr>
            <a:r>
              <a:rPr lang="en-US" sz="3600" b="1" u="sng" dirty="0" smtClean="0">
                <a:cs typeface="+mj-cs"/>
              </a:rPr>
              <a:t>Fractional oral systemic bioavailability (F)</a:t>
            </a:r>
            <a:r>
              <a:rPr lang="en-US" sz="3600" dirty="0" smtClean="0">
                <a:cs typeface="+mj-cs"/>
              </a:rPr>
              <a:t> </a:t>
            </a:r>
          </a:p>
          <a:p>
            <a:pPr>
              <a:buNone/>
            </a:pPr>
            <a:r>
              <a:rPr lang="en-US" dirty="0" smtClean="0">
                <a:cs typeface="+mj-cs"/>
              </a:rPr>
              <a:t>  </a:t>
            </a:r>
            <a:r>
              <a:rPr lang="en-US" b="1" dirty="0" smtClean="0">
                <a:cs typeface="+mj-cs"/>
              </a:rPr>
              <a:t> </a:t>
            </a:r>
            <a:r>
              <a:rPr lang="en-US" dirty="0" smtClean="0">
                <a:cs typeface="+mj-cs"/>
              </a:rPr>
              <a:t>It is the fraction  </a:t>
            </a:r>
            <a:r>
              <a:rPr lang="en-US" b="1" dirty="0" smtClean="0">
                <a:cs typeface="+mj-cs"/>
              </a:rPr>
              <a:t>F</a:t>
            </a:r>
            <a:r>
              <a:rPr lang="en-US" dirty="0" smtClean="0">
                <a:cs typeface="+mj-cs"/>
              </a:rPr>
              <a:t> or percentage </a:t>
            </a:r>
            <a:r>
              <a:rPr lang="en-US" b="1" dirty="0" smtClean="0">
                <a:cs typeface="+mj-cs"/>
              </a:rPr>
              <a:t>(% F</a:t>
            </a:r>
            <a:r>
              <a:rPr lang="en-US" dirty="0" smtClean="0">
                <a:cs typeface="+mj-cs"/>
              </a:rPr>
              <a:t>) of </a:t>
            </a:r>
            <a:r>
              <a:rPr lang="en-US" b="1" dirty="0" smtClean="0">
                <a:cs typeface="+mj-cs"/>
              </a:rPr>
              <a:t>an oral dose </a:t>
            </a:r>
            <a:r>
              <a:rPr lang="en-US" dirty="0" smtClean="0">
                <a:cs typeface="+mj-cs"/>
              </a:rPr>
              <a:t>of drug  that reaches the systemic blood after its oral administration by swallowing. </a:t>
            </a:r>
          </a:p>
          <a:p>
            <a:pPr>
              <a:buNone/>
            </a:pPr>
            <a:endParaRPr lang="ar-JO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858000"/>
          </a:xfrm>
        </p:spPr>
        <p:txBody>
          <a:bodyPr/>
          <a:lstStyle/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Fractional oral systemic bioavailability (F) = </a:t>
            </a:r>
          </a:p>
          <a:p>
            <a:pPr>
              <a:buNone/>
            </a:pPr>
            <a:r>
              <a:rPr lang="en-US" b="1" u="sng" dirty="0" smtClean="0"/>
              <a:t>AUC oral</a:t>
            </a:r>
            <a:r>
              <a:rPr lang="en-US" b="1" dirty="0" smtClean="0"/>
              <a:t> </a:t>
            </a:r>
            <a:r>
              <a:rPr lang="en-US" b="1" u="sng" dirty="0" smtClean="0"/>
              <a:t>dose</a:t>
            </a:r>
            <a:r>
              <a:rPr lang="en-US" b="1" dirty="0" smtClean="0"/>
              <a:t>  / </a:t>
            </a:r>
            <a:r>
              <a:rPr lang="en-US" b="1" u="sng" dirty="0" smtClean="0"/>
              <a:t>AUC  </a:t>
            </a:r>
            <a:r>
              <a:rPr lang="en-US" b="1" u="sng" dirty="0" err="1" smtClean="0"/>
              <a:t>i.v</a:t>
            </a:r>
            <a:r>
              <a:rPr lang="en-US" b="1" u="sng" dirty="0" smtClean="0"/>
              <a:t>. of same dose</a:t>
            </a:r>
            <a:r>
              <a:rPr lang="en-US" b="1" dirty="0" smtClean="0"/>
              <a:t>         </a:t>
            </a:r>
          </a:p>
          <a:p>
            <a:pPr>
              <a:buNone/>
            </a:pPr>
            <a:r>
              <a:rPr lang="en-US" b="1" dirty="0" smtClean="0"/>
              <a:t> (%) F = F. 100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AUC  </a:t>
            </a:r>
            <a:r>
              <a:rPr lang="en-US" dirty="0" smtClean="0"/>
              <a:t>is area under concentration-time (C-T) curve of drug.  It represents amount of drug in plasma.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b="1" dirty="0" smtClean="0"/>
              <a:t>  F measures the </a:t>
            </a:r>
            <a:r>
              <a:rPr lang="en-US" b="1" u="sng" dirty="0" smtClean="0"/>
              <a:t>extent</a:t>
            </a:r>
            <a:r>
              <a:rPr lang="en-US" b="1" dirty="0" smtClean="0"/>
              <a:t> of  oral systemic bioavailability.</a:t>
            </a:r>
            <a:endParaRPr lang="en-US" dirty="0" smtClean="0"/>
          </a:p>
          <a:p>
            <a:pPr>
              <a:buNone/>
            </a:pPr>
            <a:r>
              <a:rPr lang="ar-SA" b="1" dirty="0" smtClean="0"/>
              <a:t> </a:t>
            </a:r>
            <a:r>
              <a:rPr lang="en-US" dirty="0" smtClean="0"/>
              <a:t>Usually </a:t>
            </a:r>
            <a:r>
              <a:rPr lang="en-US" b="1" dirty="0" smtClean="0"/>
              <a:t>F</a:t>
            </a:r>
            <a:r>
              <a:rPr lang="en-US" dirty="0" smtClean="0"/>
              <a:t> is &lt; 1 after oral drug administration by swallowing</a:t>
            </a:r>
            <a:r>
              <a:rPr lang="en-US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858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ar-JO" dirty="0"/>
          </a:p>
        </p:txBody>
      </p:sp>
      <p:pic>
        <p:nvPicPr>
          <p:cNvPr id="4" name="Picture 3" descr="oral%20bioavailabilit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"/>
            <a:ext cx="6629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19200" y="4191000"/>
            <a:ext cx="655320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sz="28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sz="28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sz="28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sz="28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 algn="ctr" rtl="0">
              <a:tabLst>
                <a:tab pos="457200" algn="l"/>
              </a:tabLst>
            </a:pPr>
            <a:r>
              <a:rPr lang="en-US" b="1" dirty="0"/>
              <a:t>Factors affecting oral F:</a:t>
            </a:r>
          </a:p>
          <a:p>
            <a:pPr>
              <a:tabLst>
                <a:tab pos="457200" algn="l"/>
              </a:tabLst>
            </a:pPr>
            <a:r>
              <a:rPr lang="en-US" b="1" u="none" dirty="0"/>
              <a:t>Pharmaceutical  factors </a:t>
            </a:r>
          </a:p>
          <a:p>
            <a:pPr>
              <a:tabLst>
                <a:tab pos="457200" algn="l"/>
              </a:tabLst>
            </a:pPr>
            <a:r>
              <a:rPr lang="en-US" b="1" u="none" dirty="0"/>
              <a:t>GIT Factors affecting absorption</a:t>
            </a:r>
          </a:p>
          <a:p>
            <a:pPr>
              <a:tabLst>
                <a:tab pos="457200" algn="l"/>
              </a:tabLst>
            </a:pPr>
            <a:r>
              <a:rPr lang="en-US" b="1" u="none" dirty="0"/>
              <a:t>FPHE &amp; factors affecting it</a:t>
            </a:r>
          </a:p>
          <a:p>
            <a:pPr algn="ctr" rtl="0" eaLnBrk="0" hangingPunct="0">
              <a:tabLst>
                <a:tab pos="457200" algn="l"/>
              </a:tabLst>
            </a:pPr>
            <a:endParaRPr lang="en-US" b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u="sng" dirty="0" smtClean="0"/>
              <a:t>Bioequivalence :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 smtClean="0"/>
              <a:t>       </a:t>
            </a:r>
            <a:r>
              <a:rPr lang="en-US" b="1" dirty="0" smtClean="0"/>
              <a:t>A pharmaceutical term </a:t>
            </a:r>
            <a:r>
              <a:rPr lang="en-US" dirty="0" smtClean="0"/>
              <a:t>used to indicate if  the </a:t>
            </a:r>
            <a:r>
              <a:rPr lang="en-US" b="1" dirty="0" smtClean="0"/>
              <a:t>extent and rate of bioavailability of one drug formulation is similar to that of another formulation of same drug</a:t>
            </a:r>
            <a:r>
              <a:rPr lang="en-US" dirty="0" smtClean="0"/>
              <a:t>. i.e. </a:t>
            </a:r>
            <a:r>
              <a:rPr lang="en-US" b="1" dirty="0" smtClean="0"/>
              <a:t>pharmaceutical bioequivalence.     </a:t>
            </a:r>
            <a:r>
              <a:rPr lang="en-US" dirty="0" smtClean="0"/>
              <a:t>Such bioequivalent drug  formulations are usually </a:t>
            </a:r>
            <a:r>
              <a:rPr lang="en-US" b="1" dirty="0" smtClean="0"/>
              <a:t>also</a:t>
            </a:r>
            <a:r>
              <a:rPr lang="en-US" dirty="0" smtClean="0"/>
              <a:t> </a:t>
            </a:r>
            <a:r>
              <a:rPr lang="en-US" b="1" dirty="0" smtClean="0"/>
              <a:t>therapeutically bioequivalent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b="1" u="sng" dirty="0" smtClean="0"/>
              <a:t>Bioequivalence testing is required  </a:t>
            </a:r>
            <a:r>
              <a:rPr lang="en-US" b="1" dirty="0" smtClean="0"/>
              <a:t>when the drug is synthesized by </a:t>
            </a:r>
            <a:r>
              <a:rPr lang="en-US" b="1" u="sng" dirty="0" smtClean="0"/>
              <a:t>a different  manufacturer </a:t>
            </a:r>
            <a:r>
              <a:rPr lang="en-US" b="1" dirty="0" smtClean="0"/>
              <a:t>or when </a:t>
            </a:r>
            <a:r>
              <a:rPr lang="en-US" b="1" u="sng" dirty="0" smtClean="0"/>
              <a:t>a different method for its synthesis </a:t>
            </a:r>
            <a:r>
              <a:rPr lang="en-US" b="1" dirty="0" smtClean="0"/>
              <a:t>have been used.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pharma lab GIT\IMG-20200309-WA00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8839200" cy="44242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pharma lab GIT\IMG-20200309-WA00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78486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pharma lab GIT\IMG-20200309-WA00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825" y="1304925"/>
            <a:ext cx="7448550" cy="447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pharma lab GIT\IMG-20200309-WA00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1" y="0"/>
            <a:ext cx="5638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pharma lab GIT\IMG-20200309-WA00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" y="990600"/>
            <a:ext cx="786384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:\pharma lab GIT\IMG-20200309-WA00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"/>
            <a:ext cx="72390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400" b="1" u="sng" dirty="0" smtClean="0"/>
              <a:t>Tablets</a:t>
            </a:r>
            <a:r>
              <a:rPr lang="en-US" sz="2400" b="1" dirty="0" smtClean="0"/>
              <a:t> must undergo fragmentation,  </a:t>
            </a:r>
            <a:r>
              <a:rPr lang="en-US" sz="2400" b="1" dirty="0" err="1" smtClean="0"/>
              <a:t>desintegration</a:t>
            </a:r>
            <a:r>
              <a:rPr lang="en-US" sz="2400" b="1" dirty="0" smtClean="0"/>
              <a:t>, &amp; dissolution</a:t>
            </a:r>
            <a:r>
              <a:rPr lang="en-US" sz="2400" dirty="0" smtClean="0"/>
              <a:t> into liquid before drug can be absorbed.</a:t>
            </a:r>
          </a:p>
          <a:p>
            <a:pPr>
              <a:buNone/>
            </a:pPr>
            <a:r>
              <a:rPr lang="en-US" sz="2400" dirty="0" smtClean="0"/>
              <a:t>         A </a:t>
            </a:r>
            <a:r>
              <a:rPr lang="en-US" sz="2400" b="1" u="sng" dirty="0" smtClean="0"/>
              <a:t>tablet</a:t>
            </a:r>
            <a:r>
              <a:rPr lang="en-US" sz="2400" dirty="0" smtClean="0"/>
              <a:t> is a</a:t>
            </a:r>
            <a:r>
              <a:rPr lang="en-US" sz="2400" b="1" dirty="0" smtClean="0"/>
              <a:t> mixture of active substance with </a:t>
            </a:r>
            <a:r>
              <a:rPr lang="en-US" sz="2400" b="1" dirty="0" err="1" smtClean="0"/>
              <a:t>excipients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 usually </a:t>
            </a:r>
            <a:r>
              <a:rPr lang="en-US" sz="2400" b="1" dirty="0" smtClean="0"/>
              <a:t> in powder form,  packed under pressure to rounded </a:t>
            </a:r>
          </a:p>
          <a:p>
            <a:pPr>
              <a:buNone/>
            </a:pPr>
            <a:r>
              <a:rPr lang="en-US" sz="2400" b="1" dirty="0" smtClean="0"/>
              <a:t>or oval or other geometric forms of various sizes..</a:t>
            </a:r>
          </a:p>
          <a:p>
            <a:pPr>
              <a:buNone/>
            </a:pPr>
            <a:endParaRPr lang="en-US" sz="800" b="1" dirty="0" smtClean="0"/>
          </a:p>
          <a:p>
            <a:pPr>
              <a:buNone/>
            </a:pPr>
            <a:r>
              <a:rPr lang="en-US" sz="2400" b="1" u="sng" dirty="0" err="1" smtClean="0"/>
              <a:t>Excipients</a:t>
            </a:r>
            <a:r>
              <a:rPr lang="en-US" sz="2400" b="1" u="sng" dirty="0" smtClean="0"/>
              <a:t> include </a:t>
            </a:r>
            <a:r>
              <a:rPr lang="en-US" sz="2400" b="1" dirty="0" smtClean="0"/>
              <a:t>: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b="1" dirty="0" smtClean="0"/>
              <a:t>Fillers </a:t>
            </a:r>
            <a:r>
              <a:rPr lang="en-US" sz="2400" dirty="0" smtClean="0"/>
              <a:t>: e.g. inert substance e.g. lactose or starch that provide enough bulk to make handling and swallowing of tablet easy 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400" b="1" dirty="0" smtClean="0"/>
              <a:t>Lubricants</a:t>
            </a:r>
            <a:r>
              <a:rPr lang="en-US" sz="2400" dirty="0" smtClean="0"/>
              <a:t> : to ensure efficient </a:t>
            </a:r>
            <a:r>
              <a:rPr lang="en-US" sz="2400" dirty="0" err="1" smtClean="0"/>
              <a:t>tableting</a:t>
            </a:r>
            <a:r>
              <a:rPr lang="en-US" sz="2400" dirty="0" smtClean="0"/>
              <a:t>, and as flow aid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400" b="1" dirty="0" err="1" smtClean="0"/>
              <a:t>Desintegrants</a:t>
            </a:r>
            <a:r>
              <a:rPr lang="en-US" sz="2400" dirty="0" smtClean="0"/>
              <a:t> : Ensure tablet breakdown in GIT fluids</a:t>
            </a:r>
          </a:p>
          <a:p>
            <a:pPr>
              <a:buNone/>
            </a:pPr>
            <a:r>
              <a:rPr lang="en-US" sz="2400" dirty="0" smtClean="0"/>
              <a:t>                                e.g. starch, sodium bicarbonate </a:t>
            </a:r>
          </a:p>
          <a:p>
            <a:pPr>
              <a:buNone/>
            </a:pPr>
            <a:r>
              <a:rPr lang="en-US" sz="2400" b="1" dirty="0" smtClean="0"/>
              <a:t> Sweeteners</a:t>
            </a:r>
            <a:r>
              <a:rPr lang="en-US" sz="2400" dirty="0" smtClean="0"/>
              <a:t> : To mask bad or bitter  taste or give a sweet taste 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b="1" dirty="0" err="1" smtClean="0"/>
              <a:t>Colouring</a:t>
            </a:r>
            <a:r>
              <a:rPr lang="en-US" sz="2400" b="1" dirty="0" smtClean="0"/>
              <a:t> agent</a:t>
            </a:r>
            <a:r>
              <a:rPr lang="en-US" sz="2400" dirty="0" smtClean="0"/>
              <a:t> : pigment or dye to give visual attraction.</a:t>
            </a:r>
          </a:p>
          <a:p>
            <a:pPr>
              <a:buNone/>
            </a:pPr>
            <a:r>
              <a:rPr lang="en-US" sz="2400" dirty="0" smtClean="0"/>
              <a:t>A </a:t>
            </a:r>
            <a:r>
              <a:rPr lang="en-US" sz="2400" b="1" dirty="0" smtClean="0"/>
              <a:t>coating material</a:t>
            </a:r>
            <a:r>
              <a:rPr lang="en-US" sz="2400" dirty="0" smtClean="0"/>
              <a:t> may be added to make tablet resistant to environment and avoid gastric irritation. 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1263</Words>
  <Application>Microsoft Office PowerPoint</Application>
  <PresentationFormat>عرض على الشاشة (3:4)‏</PresentationFormat>
  <Paragraphs>150</Paragraphs>
  <Slides>28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29" baseType="lpstr">
      <vt:lpstr>Office Theme</vt:lpstr>
      <vt:lpstr>Dose forms for enteral administration of drugs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Dose forms for enteral administration</dc:title>
  <dc:creator>mutah</dc:creator>
  <cp:lastModifiedBy>mutah</cp:lastModifiedBy>
  <cp:revision>31</cp:revision>
  <dcterms:created xsi:type="dcterms:W3CDTF">2006-08-16T00:00:00Z</dcterms:created>
  <dcterms:modified xsi:type="dcterms:W3CDTF">2020-03-11T20:30:28Z</dcterms:modified>
</cp:coreProperties>
</file>